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3" r:id="rId5"/>
    <p:sldId id="258" r:id="rId6"/>
    <p:sldId id="259" r:id="rId7"/>
    <p:sldId id="260" r:id="rId8"/>
    <p:sldId id="264" r:id="rId9"/>
    <p:sldId id="261" r:id="rId10"/>
    <p:sldId id="277" r:id="rId11"/>
    <p:sldId id="266" r:id="rId12"/>
    <p:sldId id="278" r:id="rId13"/>
    <p:sldId id="272" r:id="rId14"/>
    <p:sldId id="273" r:id="rId15"/>
    <p:sldId id="279" r:id="rId16"/>
    <p:sldId id="276" r:id="rId17"/>
    <p:sldId id="280" r:id="rId18"/>
    <p:sldId id="274" r:id="rId19"/>
    <p:sldId id="281" r:id="rId20"/>
    <p:sldId id="275" r:id="rId21"/>
    <p:sldId id="270" r:id="rId22"/>
    <p:sldId id="268" r:id="rId23"/>
    <p:sldId id="269" r:id="rId24"/>
    <p:sldId id="271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06600"/>
    <a:srgbClr val="008000"/>
    <a:srgbClr val="C0C0C0"/>
    <a:srgbClr val="800000"/>
    <a:srgbClr val="CC3300"/>
    <a:srgbClr val="CC66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/>
    <p:restoredTop sz="94660"/>
  </p:normalViewPr>
  <p:slideViewPr>
    <p:cSldViewPr showGuides="1">
      <p:cViewPr varScale="1">
        <p:scale>
          <a:sx n="71" d="100"/>
          <a:sy n="71" d="100"/>
        </p:scale>
        <p:origin x="-48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6" Type="http://schemas.openxmlformats.org/officeDocument/2006/relationships/slide" Target="slide4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3" Type="http://schemas.openxmlformats.org/officeDocument/2006/relationships/slide" Target="slide14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slide" Target="slide13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slide" Target="slide13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slide" Target="slide13.xml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microsoft.com/office/2007/relationships/media" Target="file:///F:\&#35838;&#20214;\&#22825;&#20928;&#27801;&#31179;&#24605;.mp3" TargetMode="External"/><Relationship Id="rId3" Type="http://schemas.openxmlformats.org/officeDocument/2006/relationships/audio" Target="file:///F:\&#35838;&#20214;\&#22825;&#20928;&#27801;&#31179;&#24605;.mp3" TargetMode="Externa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slide" Target="slide4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slide" Target="slide21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20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4" name="Rectangle 6"/>
          <p:cNvSpPr>
            <a:spLocks noGrp="1"/>
          </p:cNvSpPr>
          <p:nvPr>
            <p:ph type="ctrTitle"/>
          </p:nvPr>
        </p:nvSpPr>
        <p:spPr>
          <a:xfrm>
            <a:off x="0" y="836613"/>
            <a:ext cx="7772400" cy="1470025"/>
          </a:xfrm>
          <a:ln/>
        </p:spPr>
        <p:txBody>
          <a:bodyPr vert="horz" wrap="square" lIns="91440" tIns="45720" rIns="91440" bIns="45720" anchor="ctr"/>
          <a:p>
            <a:pPr eaLnBrk="1" hangingPunct="1">
              <a:buClrTx/>
              <a:buSzTx/>
              <a:buFontTx/>
            </a:pPr>
            <a:r>
              <a:rPr lang="zh-CN" altLang="en-US" sz="8000" b="1" dirty="0">
                <a:solidFill>
                  <a:srgbClr val="CC6600"/>
                </a:solidFill>
                <a:ea typeface="隶书" panose="02010509060101010101" pitchFamily="49" charset="-122"/>
              </a:rPr>
              <a:t>天净沙  秋思</a:t>
            </a:r>
            <a:endParaRPr lang="zh-CN" altLang="en-US" sz="8000" b="1" dirty="0">
              <a:solidFill>
                <a:srgbClr val="CC6600"/>
              </a:solidFill>
              <a:ea typeface="隶书" panose="02010509060101010101" pitchFamily="49" charset="-122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ubTitle" idx="1"/>
          </p:nvPr>
        </p:nvSpPr>
        <p:spPr>
          <a:xfrm>
            <a:off x="4932363" y="3284538"/>
            <a:ext cx="4211637" cy="838200"/>
          </a:xfrm>
          <a:ln/>
        </p:spPr>
        <p:txBody>
          <a:bodyPr vert="horz" wrap="square" lIns="91440" tIns="45720" rIns="91440" bIns="45720" anchor="t"/>
          <a:p>
            <a:pPr eaLnBrk="1" hangingPunct="1">
              <a:buClrTx/>
              <a:buSzTx/>
              <a:buFontTx/>
            </a:pPr>
            <a:r>
              <a:rPr lang="en-US" altLang="zh-CN" sz="4000" b="1" dirty="0">
                <a:solidFill>
                  <a:srgbClr val="CC6600"/>
                </a:solidFill>
                <a:latin typeface="+mn-lt"/>
                <a:ea typeface="隶书" panose="02010509060101010101" pitchFamily="49" charset="-122"/>
                <a:cs typeface="+mn-cs"/>
              </a:rPr>
              <a:t>——</a:t>
            </a:r>
            <a:r>
              <a:rPr lang="zh-CN" altLang="en-US" sz="4000" b="1" dirty="0">
                <a:solidFill>
                  <a:srgbClr val="CC6600"/>
                </a:solidFill>
                <a:latin typeface="+mn-lt"/>
                <a:ea typeface="隶书" panose="02010509060101010101" pitchFamily="49" charset="-122"/>
                <a:cs typeface="+mn-cs"/>
              </a:rPr>
              <a:t>马致远</a:t>
            </a:r>
            <a:endParaRPr lang="zh-CN" altLang="en-US" sz="4000" b="1" dirty="0">
              <a:solidFill>
                <a:srgbClr val="CC6600"/>
              </a:solidFill>
              <a:latin typeface="+mn-lt"/>
              <a:ea typeface="隶书" panose="02010509060101010101" pitchFamily="49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7" name="Rectangle 7"/>
          <p:cNvSpPr>
            <a:spLocks noGrp="1"/>
          </p:cNvSpPr>
          <p:nvPr>
            <p:ph type="title"/>
          </p:nvPr>
        </p:nvSpPr>
        <p:spPr>
          <a:xfrm>
            <a:off x="179388" y="765175"/>
            <a:ext cx="8291512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CC3300"/>
                </a:solidFill>
              </a:rPr>
              <a:t>《</a:t>
            </a:r>
            <a:r>
              <a:rPr lang="zh-CN" altLang="en-US" b="1" dirty="0">
                <a:solidFill>
                  <a:srgbClr val="CC3300"/>
                </a:solidFill>
              </a:rPr>
              <a:t>天净沙   秋思 </a:t>
            </a:r>
            <a:r>
              <a:rPr lang="en-US" altLang="zh-CN" b="1" dirty="0">
                <a:solidFill>
                  <a:srgbClr val="CC3300"/>
                </a:solidFill>
              </a:rPr>
              <a:t>》</a:t>
            </a:r>
            <a:r>
              <a:rPr lang="zh-CN" altLang="en-US" b="1" dirty="0">
                <a:solidFill>
                  <a:srgbClr val="CC3300"/>
                </a:solidFill>
              </a:rPr>
              <a:t>赏析</a:t>
            </a:r>
            <a:br>
              <a:rPr lang="zh-CN" altLang="en-US" b="1" dirty="0">
                <a:solidFill>
                  <a:srgbClr val="CC3300"/>
                </a:solidFill>
              </a:rPr>
            </a:br>
            <a:r>
              <a:rPr lang="zh-CN" altLang="en-US" b="1" dirty="0">
                <a:solidFill>
                  <a:srgbClr val="CC3300"/>
                </a:solidFill>
              </a:rPr>
              <a:t>　 　　　　</a:t>
            </a:r>
            <a:r>
              <a:rPr lang="en-US" altLang="zh-CN" b="1" dirty="0">
                <a:solidFill>
                  <a:srgbClr val="CC3300"/>
                </a:solidFill>
              </a:rPr>
              <a:t>——</a:t>
            </a:r>
            <a:r>
              <a:rPr lang="zh-CN" altLang="en-US" b="1" dirty="0">
                <a:solidFill>
                  <a:srgbClr val="CC3300"/>
                </a:solidFill>
              </a:rPr>
              <a:t>细细品味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  <p:sp>
        <p:nvSpPr>
          <p:cNvPr id="11267" name="Rectangle 8"/>
          <p:cNvSpPr>
            <a:spLocks noGrp="1"/>
          </p:cNvSpPr>
          <p:nvPr>
            <p:ph idx="1"/>
          </p:nvPr>
        </p:nvSpPr>
        <p:spPr>
          <a:xfrm>
            <a:off x="395288" y="2636838"/>
            <a:ext cx="8229600" cy="4957762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rgbClr val="CC3300"/>
                </a:solidFill>
              </a:rPr>
              <a:t>古道西风瘦马：</a:t>
            </a:r>
            <a:endParaRPr lang="zh-CN" altLang="en-US" b="1" dirty="0">
              <a:solidFill>
                <a:srgbClr val="CC33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CC3300"/>
                </a:solidFill>
              </a:rPr>
              <a:t>“古道西风瘦马”，与前二句相呼应。萧瑟西风，吹打着孤独的旅人，掀起他单薄的衣襟。孤独的旅人骑着孤独的瘦马，蹒跚走在羊肠古道上。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5539" name="Rectangle 3"/>
          <p:cNvSpPr>
            <a:spLocks noGrp="1"/>
          </p:cNvSpPr>
          <p:nvPr>
            <p:ph type="title"/>
          </p:nvPr>
        </p:nvSpPr>
        <p:spPr>
          <a:xfrm>
            <a:off x="179388" y="549275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CC3300"/>
                </a:solidFill>
              </a:rPr>
              <a:t>《</a:t>
            </a:r>
            <a:r>
              <a:rPr lang="zh-CN" altLang="en-US" b="1" dirty="0">
                <a:solidFill>
                  <a:srgbClr val="CC3300"/>
                </a:solidFill>
              </a:rPr>
              <a:t>天净沙   秋思 </a:t>
            </a:r>
            <a:r>
              <a:rPr lang="en-US" altLang="zh-CN" b="1" dirty="0">
                <a:solidFill>
                  <a:srgbClr val="CC3300"/>
                </a:solidFill>
              </a:rPr>
              <a:t>》</a:t>
            </a:r>
            <a:r>
              <a:rPr lang="zh-CN" altLang="en-US" b="1" dirty="0">
                <a:solidFill>
                  <a:srgbClr val="CC3300"/>
                </a:solidFill>
              </a:rPr>
              <a:t>赏析</a:t>
            </a:r>
            <a:br>
              <a:rPr lang="zh-CN" altLang="en-US" b="1" dirty="0">
                <a:solidFill>
                  <a:srgbClr val="CC3300"/>
                </a:solidFill>
              </a:rPr>
            </a:br>
            <a:r>
              <a:rPr lang="zh-CN" altLang="en-US" b="1" dirty="0">
                <a:solidFill>
                  <a:srgbClr val="CC3300"/>
                </a:solidFill>
              </a:rPr>
              <a:t>　　　　　 </a:t>
            </a:r>
            <a:r>
              <a:rPr lang="en-US" altLang="zh-CN" b="1" dirty="0">
                <a:solidFill>
                  <a:srgbClr val="CC3300"/>
                </a:solidFill>
              </a:rPr>
              <a:t>——</a:t>
            </a:r>
            <a:r>
              <a:rPr lang="zh-CN" altLang="en-US" b="1" dirty="0">
                <a:solidFill>
                  <a:srgbClr val="CC3300"/>
                </a:solidFill>
              </a:rPr>
              <a:t>细细品味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  <p:sp>
        <p:nvSpPr>
          <p:cNvPr id="12291" name="Rectangle 4"/>
          <p:cNvSpPr>
            <a:spLocks noGrp="1"/>
          </p:cNvSpPr>
          <p:nvPr>
            <p:ph idx="1"/>
          </p:nvPr>
        </p:nvSpPr>
        <p:spPr>
          <a:xfrm>
            <a:off x="468313" y="2060575"/>
            <a:ext cx="8229600" cy="4525963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>
                <a:solidFill>
                  <a:srgbClr val="CC3300"/>
                </a:solidFill>
              </a:rPr>
              <a:t>夕阳西下，断肠人在天涯。：</a:t>
            </a:r>
            <a:endParaRPr lang="zh-CN" altLang="en-US" sz="2800" b="1" dirty="0">
              <a:solidFill>
                <a:srgbClr val="CC3300"/>
              </a:solidFill>
            </a:endParaRPr>
          </a:p>
          <a:p>
            <a:pPr eaLnBrk="1" hangingPunct="1"/>
            <a:r>
              <a:rPr lang="zh-CN" altLang="en-US" sz="2800" b="1" dirty="0">
                <a:solidFill>
                  <a:srgbClr val="CC3300"/>
                </a:solidFill>
              </a:rPr>
              <a:t>夕阳正逐渐沉到地平线下去，此时，正是人们停止劳作，从田间，从作坊归家歇息的时候。连乌鸦也在此时纷纷回飞，到枯藤缠绕的老树上，寻找自己的窝巢。小桥流水边上的人家，也飘出了袅袅炊烟，等待劳累了一天的家人回到温馨宁静的家。面对昏鸦归巢，小桥人家，孤独的旅人愈加孤独，思乡之情也愈加强烈。多么希望前面就是自己的家啊</a:t>
            </a:r>
            <a:r>
              <a:rPr lang="en-US" altLang="zh-CN" sz="2800" b="1" dirty="0">
                <a:solidFill>
                  <a:srgbClr val="CC3300"/>
                </a:solidFill>
              </a:rPr>
              <a:t>!</a:t>
            </a:r>
            <a:r>
              <a:rPr lang="zh-CN" altLang="en-US" sz="2800" b="1" dirty="0">
                <a:solidFill>
                  <a:srgbClr val="CC3300"/>
                </a:solidFill>
              </a:rPr>
              <a:t>可自己却远离亲人，浪迹天涯，漂泊在荒远的他乡，难怪要悲痛欲断肠了。</a:t>
            </a:r>
            <a:r>
              <a:rPr lang="zh-CN" altLang="en-US" sz="2800" dirty="0"/>
              <a:t> </a:t>
            </a:r>
            <a:endParaRPr lang="zh-CN" altLang="en-US" sz="2800" dirty="0"/>
          </a:p>
          <a:p>
            <a:pPr eaLnBrk="1" hangingPunct="1"/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55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314" name="Picture 4" descr="u=685564336,719204900&amp;gp=-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273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1" name="Rectangle 7"/>
          <p:cNvSpPr>
            <a:spLocks noGrp="1"/>
          </p:cNvSpPr>
          <p:nvPr>
            <p:ph type="title"/>
          </p:nvPr>
        </p:nvSpPr>
        <p:spPr>
          <a:xfrm>
            <a:off x="2843213" y="0"/>
            <a:ext cx="6300787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5400" b="1" i="1" dirty="0">
                <a:solidFill>
                  <a:srgbClr val="CC3300"/>
                </a:solidFill>
                <a:ea typeface="隶书" panose="02010509060101010101" pitchFamily="49" charset="-122"/>
              </a:rPr>
              <a:t>写作手法</a:t>
            </a:r>
            <a:endParaRPr lang="zh-CN" altLang="en-US" sz="5400" b="1" i="1" dirty="0">
              <a:solidFill>
                <a:srgbClr val="CC3300"/>
              </a:solidFill>
              <a:ea typeface="隶书" panose="02010509060101010101" pitchFamily="49" charset="-122"/>
            </a:endParaRPr>
          </a:p>
        </p:txBody>
      </p:sp>
      <p:sp>
        <p:nvSpPr>
          <p:cNvPr id="47113" name="Text Box 9"/>
          <p:cNvSpPr/>
          <p:nvPr>
            <p:ph idx="1"/>
          </p:nvPr>
        </p:nvSpPr>
        <p:spPr>
          <a:xfrm>
            <a:off x="2843213" y="1268413"/>
            <a:ext cx="6300787" cy="5589587"/>
          </a:xfrm>
          <a:ln/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006600"/>
                </a:solidFill>
              </a:rPr>
              <a:t>正面</a:t>
            </a:r>
            <a:r>
              <a:rPr lang="zh-CN" altLang="en-US" sz="4000" b="1" dirty="0">
                <a:solidFill>
                  <a:srgbClr val="008000"/>
                </a:solidFill>
              </a:rPr>
              <a:t>：</a:t>
            </a:r>
            <a:endParaRPr lang="zh-CN" altLang="en-US" sz="4000" b="1" dirty="0">
              <a:solidFill>
                <a:srgbClr val="008000"/>
              </a:solidFill>
            </a:endParaRPr>
          </a:p>
        </p:txBody>
      </p:sp>
      <p:sp>
        <p:nvSpPr>
          <p:cNvPr id="47114" name="Text Box 10"/>
          <p:cNvSpPr txBox="1"/>
          <p:nvPr/>
        </p:nvSpPr>
        <p:spPr>
          <a:xfrm>
            <a:off x="2843213" y="4005263"/>
            <a:ext cx="171291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侧面：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5" name="Text Box 11"/>
          <p:cNvSpPr txBox="1"/>
          <p:nvPr/>
        </p:nvSpPr>
        <p:spPr>
          <a:xfrm>
            <a:off x="4356100" y="1268413"/>
            <a:ext cx="49530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枯藤老树昏鸦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古道西风瘦马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夕阳西下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6" name="Text Box 12"/>
          <p:cNvSpPr txBox="1"/>
          <p:nvPr/>
        </p:nvSpPr>
        <p:spPr>
          <a:xfrm>
            <a:off x="4211638" y="4005263"/>
            <a:ext cx="3505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小桥流水人家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7" name="Text Box 13"/>
          <p:cNvSpPr txBox="1"/>
          <p:nvPr/>
        </p:nvSpPr>
        <p:spPr>
          <a:xfrm>
            <a:off x="3203575" y="5084763"/>
            <a:ext cx="2438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对比手法</a:t>
            </a:r>
            <a:endParaRPr lang="zh-CN" altLang="en-US" sz="44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7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1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711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7115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7115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71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71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71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71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71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Picture 4" descr="u=685564336,719204900&amp;gp=-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003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Rectangle 5"/>
          <p:cNvSpPr>
            <a:spLocks noGrp="1"/>
          </p:cNvSpPr>
          <p:nvPr>
            <p:ph type="title"/>
          </p:nvPr>
        </p:nvSpPr>
        <p:spPr>
          <a:xfrm>
            <a:off x="2771775" y="0"/>
            <a:ext cx="6142038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5400" b="1" i="1" dirty="0">
                <a:solidFill>
                  <a:srgbClr val="CC3300"/>
                </a:solidFill>
                <a:ea typeface="隶书" panose="02010509060101010101" pitchFamily="49" charset="-122"/>
              </a:rPr>
              <a:t>艺术特色</a:t>
            </a:r>
            <a:endParaRPr lang="zh-CN" altLang="en-US" sz="5400" b="1" i="1" dirty="0">
              <a:solidFill>
                <a:srgbClr val="CC3300"/>
              </a:solidFill>
              <a:ea typeface="隶书" panose="02010509060101010101" pitchFamily="49" charset="-122"/>
            </a:endParaRPr>
          </a:p>
        </p:txBody>
      </p:sp>
      <p:sp>
        <p:nvSpPr>
          <p:cNvPr id="14340" name="Rectangle 6"/>
          <p:cNvSpPr>
            <a:spLocks noGrp="1"/>
          </p:cNvSpPr>
          <p:nvPr>
            <p:ph idx="1"/>
          </p:nvPr>
        </p:nvSpPr>
        <p:spPr>
          <a:xfrm>
            <a:off x="2771775" y="1700213"/>
            <a:ext cx="5915025" cy="4525962"/>
          </a:xfrm>
          <a:ln/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CC3300"/>
                </a:solidFill>
              </a:rPr>
              <a:t>诗的写作手法：</a:t>
            </a:r>
            <a:endParaRPr lang="zh-CN" altLang="en-US" b="1" dirty="0">
              <a:solidFill>
                <a:srgbClr val="CC3300"/>
              </a:solidFill>
            </a:endParaRPr>
          </a:p>
          <a:p>
            <a:pPr eaLnBrk="1" hangingPunct="1"/>
            <a:endParaRPr lang="en-US" altLang="zh-CN" dirty="0"/>
          </a:p>
        </p:txBody>
      </p:sp>
      <p:sp>
        <p:nvSpPr>
          <p:cNvPr id="14341" name="Rectangle 27"/>
          <p:cNvSpPr/>
          <p:nvPr/>
        </p:nvSpPr>
        <p:spPr>
          <a:xfrm>
            <a:off x="2771775" y="2033588"/>
            <a:ext cx="5365750" cy="2225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endParaRPr lang="en-US" altLang="zh-CN" sz="2000" b="1" dirty="0">
              <a:solidFill>
                <a:srgbClr val="CC3300"/>
              </a:solidFill>
              <a:latin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CC33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000" b="1" dirty="0">
                <a:solidFill>
                  <a:srgbClr val="CC3300"/>
                </a:solidFill>
                <a:latin typeface="Arial" panose="020B0604020202020204" pitchFamily="34" charset="0"/>
              </a:rPr>
              <a:t>这首小令之所以获得如此高的赞誉，一方面是由于它描绘了一幅绝妙的深秋晚景图，真切地表现出天涯沦落人的孤寂愁苦之情，情调虽然低沉，但却反映了当时沉闷的时代气氛，具有一定的社会意义。另一方面，更主要的是它有很高的艺术成就。比较明显的特点是：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50214" name="AutoShape 38"/>
          <p:cNvSpPr/>
          <p:nvPr/>
        </p:nvSpPr>
        <p:spPr>
          <a:xfrm>
            <a:off x="2916238" y="4652963"/>
            <a:ext cx="1152525" cy="1008062"/>
          </a:xfrm>
          <a:prstGeom prst="flowChartPunched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en-US" altLang="zh-CN" dirty="0">
              <a:latin typeface="Arial" panose="020B0604020202020204" pitchFamily="34" charset="0"/>
              <a:hlinkClick r:id="rId3" action="ppaction://hlinksldjump"/>
            </a:endParaRPr>
          </a:p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hlinkClick r:id="rId3" action="ppaction://hlinksldjump"/>
              </a:rPr>
              <a:t>简约与深细</a:t>
            </a:r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  <a:hlinkClick r:id="rId3" action="ppaction://hlinksldjump"/>
            </a:endParaRPr>
          </a:p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hlinkClick r:id="rId3" action="ppaction://hlinksldjump"/>
              </a:rPr>
              <a:t>细相依</a:t>
            </a:r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</a:endParaRPr>
          </a:p>
          <a:p>
            <a:pPr algn="ctr"/>
            <a:endParaRPr lang="en-US" altLang="zh-CN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50216" name="AutoShape 40"/>
          <p:cNvSpPr/>
          <p:nvPr/>
        </p:nvSpPr>
        <p:spPr>
          <a:xfrm>
            <a:off x="5148263" y="4508500"/>
            <a:ext cx="1152525" cy="1008063"/>
          </a:xfrm>
          <a:prstGeom prst="flowChartPunched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hlinkClick r:id="rId4" action="ppaction://hlinksldjump"/>
              </a:rPr>
              <a:t>静景与动景</a:t>
            </a:r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  <a:hlinkClick r:id="rId4" action="ppaction://hlinksldjump"/>
            </a:endParaRPr>
          </a:p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hlinkClick r:id="rId4" action="ppaction://hlinksldjump"/>
              </a:rPr>
              <a:t>景相映</a:t>
            </a:r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50217" name="AutoShape 41"/>
          <p:cNvSpPr/>
          <p:nvPr/>
        </p:nvSpPr>
        <p:spPr>
          <a:xfrm>
            <a:off x="7669213" y="4508500"/>
            <a:ext cx="1152525" cy="1008063"/>
          </a:xfrm>
          <a:prstGeom prst="flowChartPunched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hlinkClick r:id="rId5" action="ppaction://hlinksldjump"/>
              </a:rPr>
              <a:t>景色与情思</a:t>
            </a:r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  <a:hlinkClick r:id="rId5" action="ppaction://hlinksldjump"/>
            </a:endParaRPr>
          </a:p>
          <a:p>
            <a:pPr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hlinkClick r:id="rId5" action="ppaction://hlinksldjump"/>
              </a:rPr>
              <a:t>思相融</a:t>
            </a:r>
            <a:r>
              <a:rPr lang="zh-CN" altLang="en-US" dirty="0">
                <a:latin typeface="Arial" panose="020B0604020202020204" pitchFamily="34" charset="0"/>
                <a:hlinkClick r:id="rId5" action="ppaction://hlinksldjump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4345" name="Picture 45" descr="118cfe1fe47fa563f724e42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3888" y="6308725"/>
            <a:ext cx="900112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01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0214" grpId="0" animBg="1"/>
      <p:bldP spid="50216" grpId="0" animBg="1"/>
      <p:bldP spid="502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3132138" y="188913"/>
            <a:ext cx="5843587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CC3300"/>
                </a:solidFill>
              </a:rPr>
              <a:t>简约与深细相依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2627313" y="1860550"/>
            <a:ext cx="6516687" cy="503872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solidFill>
                  <a:srgbClr val="CC3300"/>
                </a:solidFill>
              </a:rPr>
              <a:t>古人宋玉曾用“增之一分则太长，减之一分则太短”，来形容美女身量的恰到好处。</a:t>
            </a:r>
            <a:r>
              <a:rPr lang="en-US" altLang="zh-CN" sz="2400" b="1" dirty="0">
                <a:solidFill>
                  <a:srgbClr val="CC3300"/>
                </a:solidFill>
              </a:rPr>
              <a:t>《</a:t>
            </a:r>
            <a:r>
              <a:rPr lang="zh-CN" altLang="en-US" sz="2400" b="1" dirty="0">
                <a:solidFill>
                  <a:srgbClr val="CC3300"/>
                </a:solidFill>
              </a:rPr>
              <a:t>天净沙秋思</a:t>
            </a:r>
            <a:r>
              <a:rPr lang="en-US" altLang="zh-CN" sz="2400" b="1" dirty="0">
                <a:solidFill>
                  <a:srgbClr val="CC3300"/>
                </a:solidFill>
              </a:rPr>
              <a:t>》</a:t>
            </a:r>
            <a:r>
              <a:rPr lang="zh-CN" altLang="en-US" sz="2400" b="1" dirty="0">
                <a:solidFill>
                  <a:srgbClr val="CC3300"/>
                </a:solidFill>
              </a:rPr>
              <a:t>文字之精炼，也可以说达到了不能再增、减一字的程度。全篇仅五句，二十八字，既无夸张，也不用典，纯用白描勾勒出这样一幅生动的图景：深秋的黄昏，一个风尘仆仆的游子，骑着一匹瘦马，迎着一阵阵冷飕飕的西风，在古道上踽踽独行。他走过缠满枯藤的老树，看到即将归巢的暮鸦在树梢上盘旋；他走过横架在溪流上的小桥，来到溪边的几户人家门前，这时太阳快要落山了，自己却还没有找到投宿的地方，迎接他的又将是一个漫漫的长夜，不禁悲从中来，肝肠寸断。</a:t>
            </a:r>
            <a:endParaRPr lang="zh-CN" altLang="en-US" sz="2400" b="1" dirty="0">
              <a:solidFill>
                <a:srgbClr val="CC3300"/>
              </a:solidFill>
            </a:endParaRPr>
          </a:p>
        </p:txBody>
      </p:sp>
      <p:pic>
        <p:nvPicPr>
          <p:cNvPr id="15364" name="Picture 4" descr="u=685564336,719204900&amp;gp=-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2733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Picture 4" descr="u=685564336,719204900&amp;gp=-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003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5"/>
          <p:cNvSpPr txBox="1"/>
          <p:nvPr/>
        </p:nvSpPr>
        <p:spPr>
          <a:xfrm>
            <a:off x="2771775" y="1289050"/>
            <a:ext cx="6372225" cy="556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</a:rPr>
              <a:t>至于游子为什么飘泊到这里</a:t>
            </a:r>
            <a:r>
              <a:rPr lang="en-US" altLang="zh-CN" sz="2400" b="1" dirty="0">
                <a:solidFill>
                  <a:srgbClr val="CC3300"/>
                </a:solidFill>
                <a:latin typeface="Arial" panose="020B0604020202020204" pitchFamily="34" charset="0"/>
              </a:rPr>
              <a:t>?</a:t>
            </a: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</a:rPr>
              <a:t>他究竟要到哪里去</a:t>
            </a:r>
            <a:r>
              <a:rPr lang="en-US" altLang="zh-CN" sz="2400" b="1" dirty="0">
                <a:solidFill>
                  <a:srgbClr val="CC3300"/>
                </a:solidFill>
                <a:latin typeface="Arial" panose="020B0604020202020204" pitchFamily="34" charset="0"/>
              </a:rPr>
              <a:t>?</a:t>
            </a: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</a:rPr>
              <a:t>这些言外之意，尽可听凭读者自己去想像。这首小令，确实不愧为言简意丰、以少胜多的佳作。小令的前三句，十八个字，共写了藤、树、鸦、桥、水、家、道、风、马九种事物，一字一词，一字一景，真可谓“惜墨如金”。但是，凝练而并不简陋，九种事物名称之前分别冠以枯、老、昏、小、流、人、古、西、瘦等表现各自特征的修饰语，使各个事物都带上了鲜明的个性，又使本来互不相干的事物，在苍凉的深秋暮色笼罩下，构成了一个统一体。作者没有写这些事物的方位，也未写这些事物与游子活动的关系，但读者又可以想像得到，并把它们紧密地联系起来。简约之中见出深细。</a:t>
            </a:r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</a:rPr>
              <a:t> </a:t>
            </a:r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pic>
        <p:nvPicPr>
          <p:cNvPr id="16388" name="Picture 9" descr="118cfe1fe47fa563f724e4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888" y="6308725"/>
            <a:ext cx="900112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Rectangle 10"/>
          <p:cNvSpPr/>
          <p:nvPr/>
        </p:nvSpPr>
        <p:spPr>
          <a:xfrm>
            <a:off x="3708400" y="333375"/>
            <a:ext cx="45005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CC3300"/>
                </a:solidFill>
                <a:latin typeface="Arial" panose="020B0604020202020204" pitchFamily="34" charset="0"/>
              </a:rPr>
              <a:t>简约与深细相依</a:t>
            </a:r>
            <a:endParaRPr lang="zh-CN" altLang="en-US" sz="4400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2916238" y="274638"/>
            <a:ext cx="5770562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CC3300"/>
                </a:solidFill>
              </a:rPr>
              <a:t>静景与动景相映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2916238" y="1600200"/>
            <a:ext cx="5770562" cy="4525963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solidFill>
                  <a:srgbClr val="CC3300"/>
                </a:solidFill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</a:rPr>
              <a:t>天净沙秋思</a:t>
            </a:r>
            <a:r>
              <a:rPr lang="en-US" altLang="zh-CN" sz="2800" b="1" dirty="0">
                <a:solidFill>
                  <a:srgbClr val="CC3300"/>
                </a:solidFill>
              </a:rPr>
              <a:t>》</a:t>
            </a:r>
            <a:r>
              <a:rPr lang="zh-CN" altLang="en-US" sz="2800" b="1" dirty="0">
                <a:solidFill>
                  <a:srgbClr val="CC3300"/>
                </a:solidFill>
              </a:rPr>
              <a:t>的艺术效果，又得力于成功地运用映衬技法。作者将许多相对独立的事物同时纳入一个画面之中，从而形成动与静、明与暗、背景与主体的相互映衬：处于动态中的“流水”，与处于静态中的“小桥”“人家”相映，更显出环境的幽静；“西风”与“古道”相映，使道路更见苍凉；</a:t>
            </a:r>
            <a:endParaRPr lang="zh-CN" altLang="en-US" sz="2800" b="1" dirty="0">
              <a:solidFill>
                <a:srgbClr val="CC3300"/>
              </a:solidFill>
            </a:endParaRPr>
          </a:p>
        </p:txBody>
      </p:sp>
      <p:pic>
        <p:nvPicPr>
          <p:cNvPr id="17412" name="Picture 4" descr="u=685564336,719204900&amp;gp=-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0033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4" name="Picture 4" descr="u=685564336,719204900&amp;gp=-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003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5"/>
          <p:cNvSpPr txBox="1"/>
          <p:nvPr/>
        </p:nvSpPr>
        <p:spPr>
          <a:xfrm>
            <a:off x="3059113" y="1641475"/>
            <a:ext cx="5689600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</a:rPr>
              <a:t>在作者勾勒的秋景图上，一面是枯藤、老树、昏鸦在秋风萧飒中一派灰暗，一面是落日的余晖给枯藤、老树、昏鸦涂上一抹金黄的颜色；“小桥流水人家”，呈现一派清雅、安适的景象，与沦落异乡的游子相映，使“断肠人”更添悲愁。从整个构图看，前四句写景，末一句写人。但人是主体，景物是人活动的背景，把背景写充分了，主体就被烘托出来了。这正是相互映衬的妙用。</a:t>
            </a: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</a:rPr>
              <a:t> </a:t>
            </a:r>
            <a:endParaRPr lang="zh-CN" altLang="en-US" sz="2400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pic>
        <p:nvPicPr>
          <p:cNvPr id="18436" name="Picture 12" descr="118cfe1fe47fa563f724e4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888" y="6308725"/>
            <a:ext cx="900112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Rectangle 13"/>
          <p:cNvSpPr/>
          <p:nvPr/>
        </p:nvSpPr>
        <p:spPr>
          <a:xfrm>
            <a:off x="3419475" y="333375"/>
            <a:ext cx="46085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CC3300"/>
                </a:solidFill>
                <a:latin typeface="Arial" panose="020B0604020202020204" pitchFamily="34" charset="0"/>
              </a:rPr>
              <a:t>静景与动景相映</a:t>
            </a:r>
            <a:endParaRPr lang="zh-CN" altLang="en-US" sz="4400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2700338" y="274638"/>
            <a:ext cx="5986462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CC3300"/>
                </a:solidFill>
              </a:rPr>
              <a:t>景色与情思相融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2700338" y="1600200"/>
            <a:ext cx="6443662" cy="525780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CC3300"/>
                </a:solidFill>
              </a:rPr>
              <a:t>诗言志。这首小令旨在表达天涯沦落人的凄苦之情。但人的思想感情，是抽象的东西，难于表达。作者运用传统的寄情于物的写法，把这种凄苦愁楚之情，刻画得淋漓尽致。枯藤、老树、昏鸦、西风、瘦马、夕阳，这些有形的可感的事物，具有明显的深秋色彩，与无形的抽象的凄苦之情，有相通之处，用有形表现无形，方使人感到具体生动。正如“问君能有几多愁</a:t>
            </a:r>
            <a:r>
              <a:rPr lang="en-US" altLang="zh-CN" sz="2800" b="1" dirty="0">
                <a:solidFill>
                  <a:srgbClr val="CC3300"/>
                </a:solidFill>
              </a:rPr>
              <a:t>?</a:t>
            </a:r>
            <a:r>
              <a:rPr lang="zh-CN" altLang="en-US" sz="2800" b="1" dirty="0">
                <a:solidFill>
                  <a:srgbClr val="CC3300"/>
                </a:solidFill>
              </a:rPr>
              <a:t>恰似一江春水向东流”，“愁”与“水”本无联系，但作者借江水之多，喻愁之多，二者有“恰似”之处，用江水东流之景，表达无限的悲愁之情，十分深刻。</a:t>
            </a:r>
            <a:endParaRPr lang="zh-CN" altLang="en-US" sz="2800" b="1" dirty="0">
              <a:solidFill>
                <a:srgbClr val="CC3300"/>
              </a:solidFill>
            </a:endParaRPr>
          </a:p>
        </p:txBody>
      </p:sp>
      <p:pic>
        <p:nvPicPr>
          <p:cNvPr id="19460" name="Picture 4" descr="u=685564336,719204900&amp;gp=-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0033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482" name="Picture 4" descr="u=685564336,719204900&amp;gp=-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003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5"/>
          <p:cNvSpPr txBox="1"/>
          <p:nvPr/>
        </p:nvSpPr>
        <p:spPr>
          <a:xfrm>
            <a:off x="2771775" y="2133600"/>
            <a:ext cx="6372225" cy="410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</a:rPr>
              <a:t>自然景物本来是没有思想感情的，但当诗人把这些客观事物纳入审美的认识和感受之中，这些事物便被赋予感情的色彩，同人的思想感情融为一体了。“小桥流水人家”，不过是极常见的普通景色，但当它与“断肠人在天涯”同处于一个图景之中时，便不再是孤立的景物，而成为使“断肠人”心碎肠断的触发物，使图景带上悲凉的气氛。所谓“情因景而显，景因情而生”，就是这个道理。</a:t>
            </a:r>
            <a:r>
              <a:rPr lang="en-US" altLang="zh-CN" sz="2400" b="1" dirty="0">
                <a:solidFill>
                  <a:srgbClr val="CC33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</a:rPr>
              <a:t>天净沙秋思</a:t>
            </a:r>
            <a:r>
              <a:rPr lang="en-US" altLang="zh-CN" sz="2400" b="1" dirty="0">
                <a:solidFill>
                  <a:srgbClr val="CC33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</a:rPr>
              <a:t>堪称景中有情，情中有景，情景妙合无痕的杰作。 </a:t>
            </a:r>
            <a:b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</a:rPr>
            </a:br>
            <a:endParaRPr lang="zh-CN" altLang="en-US" sz="2400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pic>
        <p:nvPicPr>
          <p:cNvPr id="20484" name="Picture 12" descr="118cfe1fe47fa563f724e4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888" y="6308725"/>
            <a:ext cx="900112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Rectangle 13"/>
          <p:cNvSpPr/>
          <p:nvPr/>
        </p:nvSpPr>
        <p:spPr>
          <a:xfrm>
            <a:off x="3419475" y="404813"/>
            <a:ext cx="49688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CC3300"/>
                </a:solidFill>
                <a:latin typeface="Arial" panose="020B0604020202020204" pitchFamily="34" charset="0"/>
              </a:rPr>
              <a:t>景色与情思相融</a:t>
            </a:r>
            <a:endParaRPr lang="zh-CN" altLang="en-US" sz="4400" b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Picture 4" descr="u=134468970,135509140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558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Rectangle 5"/>
          <p:cNvSpPr>
            <a:spLocks noGrp="1"/>
          </p:cNvSpPr>
          <p:nvPr>
            <p:ph type="title"/>
          </p:nvPr>
        </p:nvSpPr>
        <p:spPr>
          <a:xfrm>
            <a:off x="2555875" y="260350"/>
            <a:ext cx="6429375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8000" dirty="0">
                <a:solidFill>
                  <a:srgbClr val="CC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天净沙 秋思</a:t>
            </a:r>
            <a:endParaRPr lang="zh-CN" altLang="en-US" sz="8000" dirty="0">
              <a:solidFill>
                <a:srgbClr val="CC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8" name="Rectangle 6"/>
          <p:cNvSpPr>
            <a:spLocks noGrp="1"/>
          </p:cNvSpPr>
          <p:nvPr>
            <p:ph type="body" orient="vert" idx="1"/>
          </p:nvPr>
        </p:nvSpPr>
        <p:spPr>
          <a:xfrm>
            <a:off x="2627313" y="1600200"/>
            <a:ext cx="5483225" cy="5257800"/>
          </a:xfrm>
          <a:ln/>
        </p:spPr>
        <p:txBody>
          <a:bodyPr wrap="square" lIns="91440" tIns="45720" rIns="91440" bIns="45720" anchor="t"/>
          <a:p>
            <a:pPr eaLnBrk="1" hangingPunct="1"/>
            <a:r>
              <a:rPr lang="zh-CN" altLang="en-US" sz="4800" dirty="0">
                <a:solidFill>
                  <a:srgbClr val="CC3300"/>
                </a:solidFill>
                <a:ea typeface="隶书" panose="02010509060101010101" pitchFamily="49" charset="-122"/>
              </a:rPr>
              <a:t>枯藤老树昏鸦，</a:t>
            </a:r>
            <a:endParaRPr lang="zh-CN" altLang="en-US" sz="4800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4800" dirty="0">
                <a:solidFill>
                  <a:srgbClr val="CC3300"/>
                </a:solidFill>
                <a:ea typeface="隶书" panose="02010509060101010101" pitchFamily="49" charset="-122"/>
              </a:rPr>
              <a:t>小桥流水人家，</a:t>
            </a:r>
            <a:endParaRPr lang="zh-CN" altLang="en-US" sz="4800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4800" dirty="0">
                <a:solidFill>
                  <a:srgbClr val="CC3300"/>
                </a:solidFill>
                <a:ea typeface="隶书" panose="02010509060101010101" pitchFamily="49" charset="-122"/>
              </a:rPr>
              <a:t>古道西风瘦马。</a:t>
            </a:r>
            <a:endParaRPr lang="zh-CN" altLang="en-US" sz="4800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4800" dirty="0">
                <a:solidFill>
                  <a:srgbClr val="CC3300"/>
                </a:solidFill>
                <a:ea typeface="隶书" panose="02010509060101010101" pitchFamily="49" charset="-122"/>
              </a:rPr>
              <a:t>夕阳西下，</a:t>
            </a:r>
            <a:endParaRPr lang="zh-CN" altLang="en-US" sz="4800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4800" dirty="0">
                <a:solidFill>
                  <a:srgbClr val="CC3300"/>
                </a:solidFill>
                <a:ea typeface="隶书" panose="02010509060101010101" pitchFamily="49" charset="-122"/>
              </a:rPr>
              <a:t>断肠人在天涯。</a:t>
            </a:r>
            <a:endParaRPr lang="zh-CN" altLang="en-US" sz="4800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eaLnBrk="1" hangingPunct="1"/>
            <a:endParaRPr lang="zh-CN" altLang="en-US" sz="4800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eaLnBrk="1" hangingPunct="1"/>
            <a:endParaRPr lang="en-US" altLang="zh-CN" sz="4800" dirty="0">
              <a:solidFill>
                <a:srgbClr val="CC3300"/>
              </a:solidFill>
              <a:ea typeface="隶书" panose="02010509060101010101" pitchFamily="49" charset="-122"/>
            </a:endParaRPr>
          </a:p>
        </p:txBody>
      </p:sp>
      <p:sp>
        <p:nvSpPr>
          <p:cNvPr id="4101" name="WordArt 8"/>
          <p:cNvSpPr>
            <a:spLocks noTextEdit="1"/>
          </p:cNvSpPr>
          <p:nvPr/>
        </p:nvSpPr>
        <p:spPr>
          <a:xfrm rot="5400000">
            <a:off x="-995362" y="2874963"/>
            <a:ext cx="4391025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天净沙秋思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090" name="天净沙秋思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3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078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078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300"/>
                            </p:stCondLst>
                            <p:childTnLst>
                              <p:par>
                                <p:cTn id="20" presetID="7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078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078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300"/>
                            </p:stCondLst>
                            <p:childTnLst>
                              <p:par>
                                <p:cTn id="25" presetID="7" presetClass="entr" presetSubtype="4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078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078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400"/>
                            </p:stCondLst>
                            <p:childTnLst>
                              <p:par>
                                <p:cTn id="30" presetID="7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charRg st="3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078">
                                            <p:txEl>
                                              <p:charRg st="3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078">
                                            <p:txEl>
                                              <p:charRg st="3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6188" fill="hold"/>
                                        <p:tgtEl>
                                          <p:spTgt spid="30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0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90"/>
                </p:tgtEl>
              </p:cMediaNode>
            </p:audio>
          </p:childTnLst>
        </p:cTn>
      </p:par>
    </p:tnLst>
    <p:bldLst>
      <p:bldP spid="30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992" name="Rectangle 8"/>
          <p:cNvSpPr>
            <a:spLocks noGrp="1"/>
          </p:cNvSpPr>
          <p:nvPr>
            <p:ph type="title"/>
          </p:nvPr>
        </p:nvSpPr>
        <p:spPr>
          <a:xfrm>
            <a:off x="2339975" y="333375"/>
            <a:ext cx="4643438" cy="706438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i="1" dirty="0">
                <a:solidFill>
                  <a:srgbClr val="CC3300"/>
                </a:solidFill>
              </a:rPr>
              <a:t>比   较   阅   读</a:t>
            </a:r>
            <a:br>
              <a:rPr lang="zh-CN" altLang="en-US" sz="4000" b="1" i="1" dirty="0">
                <a:solidFill>
                  <a:srgbClr val="CC3300"/>
                </a:solidFill>
              </a:rPr>
            </a:br>
            <a:endParaRPr lang="zh-CN" altLang="en-US" sz="4000" b="1" i="1" dirty="0">
              <a:solidFill>
                <a:srgbClr val="CC3300"/>
              </a:solidFill>
            </a:endParaRPr>
          </a:p>
        </p:txBody>
      </p:sp>
      <p:sp>
        <p:nvSpPr>
          <p:cNvPr id="41996" name="Rectangle 12"/>
          <p:cNvSpPr/>
          <p:nvPr/>
        </p:nvSpPr>
        <p:spPr>
          <a:xfrm>
            <a:off x="1258888" y="1052513"/>
            <a:ext cx="3048000" cy="152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</a:rPr>
              <a:t>乡 愁</a:t>
            </a:r>
            <a:endParaRPr lang="zh-CN" altLang="en-US" sz="32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</a:rPr>
              <a:t> 　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b="1" dirty="0">
                <a:solidFill>
                  <a:srgbClr val="CC3300"/>
                </a:solidFill>
                <a:latin typeface="宋体" panose="02010600030101010101" pitchFamily="2" charset="-122"/>
              </a:rPr>
              <a:t>余光中</a:t>
            </a:r>
            <a:br>
              <a:rPr lang="zh-CN" altLang="en-US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br>
              <a:rPr lang="zh-CN" altLang="en-US" sz="1000" dirty="0">
                <a:latin typeface="Times New Roman" panose="02020603050405020304" pitchFamily="18" charset="0"/>
              </a:rPr>
            </a:b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1997" name="Rectangle 13"/>
          <p:cNvSpPr/>
          <p:nvPr/>
        </p:nvSpPr>
        <p:spPr>
          <a:xfrm>
            <a:off x="0" y="2133600"/>
            <a:ext cx="2590800" cy="410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小时候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乡愁是一枚小小的邮票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我在这头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母亲在那头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长大后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乡愁是一张窄窄的船票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我在这头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新娘在那头</a:t>
            </a:r>
            <a: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8" name="Rectangle 14"/>
          <p:cNvSpPr/>
          <p:nvPr/>
        </p:nvSpPr>
        <p:spPr>
          <a:xfrm>
            <a:off x="2700338" y="2133600"/>
            <a:ext cx="2590800" cy="4230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后来啊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乡愁是一方矮矮的坟墓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我在外头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母亲在里头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而现在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乡愁是一湾浅浅的海峡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我在这头</a:t>
            </a:r>
            <a:b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</a:rPr>
              <a:t>大陆在那头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9" name="AutoShape 15"/>
          <p:cNvSpPr/>
          <p:nvPr/>
        </p:nvSpPr>
        <p:spPr>
          <a:xfrm>
            <a:off x="6300788" y="1125538"/>
            <a:ext cx="2520950" cy="3671887"/>
          </a:xfrm>
          <a:prstGeom prst="cloudCallout">
            <a:avLst>
              <a:gd name="adj1" fmla="val -43764"/>
              <a:gd name="adj2" fmla="val 79875"/>
            </a:avLst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en-US" altLang="zh-CN" dirty="0">
              <a:latin typeface="Arial" panose="020B0604020202020204" pitchFamily="34" charset="0"/>
            </a:endParaRPr>
          </a:p>
          <a:p>
            <a:pPr algn="ctr"/>
            <a:endParaRPr lang="en-US" altLang="zh-CN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b="1" i="1" dirty="0">
                <a:solidFill>
                  <a:srgbClr val="CC3300"/>
                </a:solidFill>
                <a:latin typeface="Arial" panose="020B0604020202020204" pitchFamily="34" charset="0"/>
              </a:rPr>
              <a:t>比较比较两首诗有何异同？</a:t>
            </a:r>
            <a:endParaRPr lang="zh-CN" altLang="en-US" sz="3200" b="1" i="1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pic>
        <p:nvPicPr>
          <p:cNvPr id="21511" name="Picture 19" descr="118cfe1fe47fa563f724e42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888" y="6308725"/>
            <a:ext cx="900112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99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19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699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499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899"/>
                            </p:stCondLst>
                            <p:childTnLst>
                              <p:par>
                                <p:cTn id="22" presetID="21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>
                                            <p:txEl>
                                              <p:charRg st="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41999">
                                            <p:txEl>
                                              <p:charRg st="2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6" presetClass="emp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41999">
                                            <p:txEl>
                                              <p:charRg st="2" end="1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  <p:bldP spid="41992" grpId="1"/>
      <p:bldP spid="41996" grpId="0"/>
      <p:bldP spid="41997" grpId="0"/>
      <p:bldP spid="41998" grpId="0"/>
      <p:bldP spid="41999" grpId="0" animBg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2530" name="Picture 4" descr="u=2813258021,112048387&amp;gp=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0"/>
            <a:ext cx="24844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Rectangle 7"/>
          <p:cNvSpPr>
            <a:spLocks noGrp="1"/>
          </p:cNvSpPr>
          <p:nvPr>
            <p:ph type="title"/>
          </p:nvPr>
        </p:nvSpPr>
        <p:spPr>
          <a:xfrm>
            <a:off x="0" y="0"/>
            <a:ext cx="6588125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7200" b="1" i="1" dirty="0">
                <a:solidFill>
                  <a:srgbClr val="CC3300"/>
                </a:solidFill>
                <a:ea typeface="隶书" panose="02010509060101010101" pitchFamily="49" charset="-122"/>
              </a:rPr>
              <a:t>课后习题</a:t>
            </a:r>
            <a:endParaRPr lang="zh-CN" altLang="en-US" sz="7200" b="1" i="1" dirty="0">
              <a:solidFill>
                <a:srgbClr val="CC3300"/>
              </a:solidFill>
              <a:ea typeface="隶书" panose="02010509060101010101" pitchFamily="49" charset="-122"/>
            </a:endParaRPr>
          </a:p>
        </p:txBody>
      </p:sp>
      <p:sp>
        <p:nvSpPr>
          <p:cNvPr id="22532" name="Rectangle 8"/>
          <p:cNvSpPr>
            <a:spLocks noGrp="1"/>
          </p:cNvSpPr>
          <p:nvPr>
            <p:ph idx="1"/>
          </p:nvPr>
        </p:nvSpPr>
        <p:spPr>
          <a:xfrm>
            <a:off x="381000" y="1752600"/>
            <a:ext cx="5843588" cy="5516563"/>
          </a:xfrm>
          <a:ln/>
        </p:spPr>
        <p:txBody>
          <a:bodyPr vert="horz" wrap="square" lIns="91440" tIns="45720" rIns="91440" bIns="45720" anchor="t"/>
          <a:p>
            <a:pPr marL="812800" indent="-812800" eaLnBrk="1" hangingPunct="1">
              <a:lnSpc>
                <a:spcPct val="80000"/>
              </a:lnSpc>
              <a:buFontTx/>
              <a:buAutoNum type="arabicPeriod"/>
            </a:pP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有感情的朗诵本诗，并细细体会作者所要表达的思想意蕴。</a:t>
            </a:r>
            <a:endParaRPr lang="zh-CN" altLang="en-US" sz="2800" b="1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marL="812800" indent="-812800" eaLnBrk="1" hangingPunct="1">
              <a:lnSpc>
                <a:spcPct val="80000"/>
              </a:lnSpc>
              <a:buFontTx/>
              <a:buAutoNum type="arabicPeriod"/>
            </a:pPr>
            <a:endParaRPr lang="zh-CN" altLang="en-US" sz="2800" b="1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marL="812800" indent="-812800" eaLnBrk="1" hangingPunct="1">
              <a:lnSpc>
                <a:spcPct val="80000"/>
              </a:lnSpc>
              <a:buFontTx/>
              <a:buAutoNum type="arabicPeriod"/>
            </a:pP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关于思乡主题的诗句：</a:t>
            </a:r>
            <a:b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</a:b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床头明月光，疑是地上霜。举头望明月，低头思故乡。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李白 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静夜诗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》</a:t>
            </a:r>
            <a:b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</a:b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仍怜故乡水，万里送行舟。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李白 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渡荆门送别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》</a:t>
            </a:r>
            <a:b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</a:b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乡书何处达？归雁洛阳边。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王湾 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次北固山下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》</a:t>
            </a:r>
            <a:b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</a:b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烽火连三月，家书抵万金。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杜甫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春望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》</a:t>
            </a:r>
            <a:b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</a:br>
            <a:endParaRPr lang="en-US" altLang="zh-CN" sz="2800" b="1" dirty="0">
              <a:solidFill>
                <a:srgbClr val="CC33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58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3554" name="Picture 4" descr="u=2813258021,112048387&amp;gp=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0"/>
            <a:ext cx="2514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5"/>
          <p:cNvSpPr>
            <a:spLocks noGrp="1"/>
          </p:cNvSpPr>
          <p:nvPr>
            <p:ph type="title"/>
          </p:nvPr>
        </p:nvSpPr>
        <p:spPr>
          <a:xfrm>
            <a:off x="250825" y="188913"/>
            <a:ext cx="6275388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7200" b="1" i="1" dirty="0">
                <a:solidFill>
                  <a:srgbClr val="CC3300"/>
                </a:solidFill>
              </a:rPr>
              <a:t>课后习题</a:t>
            </a:r>
            <a:endParaRPr lang="zh-CN" altLang="en-US" sz="7200" b="1" i="1" dirty="0">
              <a:solidFill>
                <a:srgbClr val="CC3300"/>
              </a:solidFill>
            </a:endParaRPr>
          </a:p>
        </p:txBody>
      </p:sp>
      <p:sp>
        <p:nvSpPr>
          <p:cNvPr id="23556" name="Rectangle 6"/>
          <p:cNvSpPr>
            <a:spLocks noGrp="1"/>
          </p:cNvSpPr>
          <p:nvPr>
            <p:ph idx="1"/>
          </p:nvPr>
        </p:nvSpPr>
        <p:spPr>
          <a:xfrm>
            <a:off x="250825" y="1628775"/>
            <a:ext cx="6130925" cy="4525963"/>
          </a:xfrm>
          <a:ln/>
        </p:spPr>
        <p:txBody>
          <a:bodyPr vert="horz" wrap="square" lIns="91440" tIns="45720" rIns="91440" bIns="45720" anchor="t"/>
          <a:p>
            <a:pPr marL="812800" indent="-812800" eaLnBrk="1" hangingPunct="1">
              <a:buNone/>
            </a:pPr>
            <a:r>
              <a:rPr lang="en-US" altLang="zh-CN" sz="2400" b="1" dirty="0">
                <a:solidFill>
                  <a:srgbClr val="CC3300"/>
                </a:solidFill>
                <a:ea typeface="隶书" panose="02010509060101010101" pitchFamily="49" charset="-122"/>
              </a:rPr>
              <a:t>          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白日放歌须纵酒，青春作伴好还乡。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杜甫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闻官军收河南河北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》</a:t>
            </a:r>
            <a:b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</a:b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日暮乡关何处是？烟波江上使人愁。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崔灏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黄河楼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》</a:t>
            </a:r>
            <a:b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</a:b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读古人思乡的诗句，还会联想到哪些？你有什么感想</a:t>
            </a:r>
            <a:endParaRPr lang="zh-CN" altLang="en-US" sz="2800" b="1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marL="812800" indent="-812800" eaLnBrk="1" hangingPunct="1">
              <a:buNone/>
            </a:pPr>
            <a:r>
              <a:rPr lang="en-US" altLang="zh-CN" sz="2800" b="1" dirty="0">
                <a:solidFill>
                  <a:srgbClr val="CC3300"/>
                </a:solidFill>
              </a:rPr>
              <a:t>3</a:t>
            </a:r>
            <a:r>
              <a:rPr lang="zh-CN" altLang="en-US" sz="2800" b="1" dirty="0">
                <a:solidFill>
                  <a:srgbClr val="CC3300"/>
                </a:solidFill>
              </a:rPr>
              <a:t>、　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当你远离故乡深秋已至，你又有何感受呢？用自己的语言描述你心目中的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秋思</a:t>
            </a:r>
            <a:r>
              <a:rPr lang="en-US" altLang="zh-CN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CC3300"/>
                </a:solidFill>
                <a:ea typeface="隶书" panose="02010509060101010101" pitchFamily="49" charset="-122"/>
              </a:rPr>
              <a:t>。</a:t>
            </a:r>
            <a:endParaRPr lang="zh-CN" altLang="en-US" sz="2800" b="1" dirty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marL="812800" indent="-812800" eaLnBrk="1" hangingPunct="1"/>
            <a:endParaRPr lang="zh-CN" altLang="en-US" sz="2800" dirty="0">
              <a:ea typeface="隶书" panose="02010509060101010101" pitchFamily="49" charset="-122"/>
            </a:endParaRPr>
          </a:p>
          <a:p>
            <a:pPr marL="812800" indent="-812800" eaLnBrk="1" hangingPunct="1"/>
            <a:endParaRPr lang="en-US" altLang="zh-CN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WordArt 6"/>
          <p:cNvSpPr>
            <a:spLocks noTextEdit="1"/>
          </p:cNvSpPr>
          <p:nvPr/>
        </p:nvSpPr>
        <p:spPr>
          <a:xfrm>
            <a:off x="900113" y="2420938"/>
            <a:ext cx="6096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谢谢观赏</a:t>
            </a:r>
            <a:endParaRPr lang="zh-CN" altLang="en-US" sz="9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0" hangingPunct="0"/>
            <a:r>
              <a:rPr lang="zh-CN" altLang="en-US" sz="9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　　　</a:t>
            </a:r>
            <a:endParaRPr lang="zh-CN" altLang="en-US" sz="9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579" name="WordArt 7"/>
          <p:cNvSpPr>
            <a:spLocks noTextEdit="1"/>
          </p:cNvSpPr>
          <p:nvPr/>
        </p:nvSpPr>
        <p:spPr>
          <a:xfrm>
            <a:off x="5795963" y="3860800"/>
            <a:ext cx="245745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再见</a:t>
            </a:r>
            <a:endParaRPr lang="zh-CN" altLang="en-US" sz="9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Rectangle 6"/>
          <p:cNvSpPr/>
          <p:nvPr/>
        </p:nvSpPr>
        <p:spPr>
          <a:xfrm>
            <a:off x="4572000" y="0"/>
            <a:ext cx="4572000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天净沙</a:t>
            </a:r>
            <a:r>
              <a:rPr lang="en-US" altLang="zh-CN" sz="4400" b="1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·</a:t>
            </a:r>
            <a:r>
              <a:rPr lang="zh-CN" altLang="en-US" sz="4400" b="1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秋思</a:t>
            </a:r>
            <a:endParaRPr lang="zh-CN" altLang="en-US" sz="4400" b="1" dirty="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马致远</a:t>
            </a:r>
            <a:endParaRPr lang="zh-CN" altLang="en-US" sz="4400" b="1" dirty="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395288" y="2349500"/>
            <a:ext cx="9144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划分节奏</a:t>
            </a:r>
            <a:endParaRPr lang="zh-CN" altLang="en-US" sz="40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4211638" y="1773238"/>
            <a:ext cx="4248150" cy="585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枯藤</a:t>
            </a:r>
            <a:r>
              <a:rPr lang="en-US" altLang="zh-CN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</a:t>
            </a:r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老树</a:t>
            </a:r>
            <a:r>
              <a:rPr lang="en-US" altLang="zh-CN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</a:t>
            </a:r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昏鸦，</a:t>
            </a:r>
            <a:endParaRPr lang="zh-CN" altLang="en-US" sz="3600" dirty="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3600" dirty="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小桥</a:t>
            </a:r>
            <a:r>
              <a:rPr lang="en-US" altLang="zh-CN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</a:t>
            </a:r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流水</a:t>
            </a:r>
            <a:r>
              <a:rPr lang="en-US" altLang="zh-CN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</a:t>
            </a:r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人家，</a:t>
            </a:r>
            <a:endParaRPr lang="zh-CN" altLang="en-US" sz="3600" dirty="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3600" dirty="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古道</a:t>
            </a:r>
            <a:r>
              <a:rPr lang="en-US" altLang="zh-CN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</a:t>
            </a:r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西风</a:t>
            </a:r>
            <a:r>
              <a:rPr lang="en-US" altLang="zh-CN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</a:t>
            </a:r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瘦马，</a:t>
            </a:r>
            <a:endParaRPr lang="zh-CN" altLang="en-US" sz="3600" dirty="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3600" dirty="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夕阳</a:t>
            </a:r>
            <a:r>
              <a:rPr lang="en-US" altLang="zh-CN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</a:t>
            </a:r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西下，</a:t>
            </a:r>
            <a:endParaRPr lang="zh-CN" altLang="en-US" sz="3600" dirty="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3600" dirty="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断肠人</a:t>
            </a:r>
            <a:r>
              <a:rPr lang="en-US" altLang="zh-CN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</a:t>
            </a:r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</a:t>
            </a:r>
            <a:r>
              <a:rPr lang="en-US" altLang="zh-CN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</a:t>
            </a:r>
            <a:r>
              <a:rPr lang="zh-CN" altLang="en-US" sz="3600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天涯。</a:t>
            </a:r>
            <a:endParaRPr lang="zh-CN" altLang="en-US" sz="3600" dirty="0">
              <a:solidFill>
                <a:srgbClr val="CC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94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2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946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2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charRg st="7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9462">
                                            <p:txEl>
                                              <p:charRg st="7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300"/>
                            </p:stCondLst>
                            <p:childTnLst>
                              <p:par>
                                <p:cTn id="20" presetID="21" presetClass="entr" presetSubtype="4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946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9466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9466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3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9466">
                                            <p:txEl>
                                              <p:charRg st="33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9466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uild="allAtOnce"/>
      <p:bldP spid="1946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9" name="Rectangle 5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7200" b="1" dirty="0">
                <a:solidFill>
                  <a:srgbClr val="CC3300"/>
                </a:solidFill>
                <a:ea typeface="隶书" panose="02010509060101010101" pitchFamily="49" charset="-122"/>
              </a:rPr>
              <a:t>学习内容</a:t>
            </a:r>
            <a:endParaRPr lang="zh-CN" altLang="en-US" sz="7200" b="1" dirty="0">
              <a:solidFill>
                <a:srgbClr val="CC3300"/>
              </a:solidFill>
              <a:ea typeface="隶书" panose="02010509060101010101" pitchFamily="49" charset="-122"/>
            </a:endParaRPr>
          </a:p>
        </p:txBody>
      </p:sp>
      <p:grpSp>
        <p:nvGrpSpPr>
          <p:cNvPr id="1026" name="Diagram 9"/>
          <p:cNvGrpSpPr>
            <a:grpSpLocks noChangeAspect="1"/>
          </p:cNvGrpSpPr>
          <p:nvPr/>
        </p:nvGrpSpPr>
        <p:grpSpPr>
          <a:xfrm>
            <a:off x="755650" y="1628775"/>
            <a:ext cx="8101013" cy="4983163"/>
            <a:chOff x="279" y="1017"/>
            <a:chExt cx="5171" cy="2812"/>
          </a:xfrm>
        </p:grpSpPr>
        <p:sp>
          <p:nvSpPr>
            <p:cNvPr id="1027" name="AutoShape 8"/>
            <p:cNvSpPr>
              <a:spLocks noChangeAspect="1" noTextEdit="1"/>
            </p:cNvSpPr>
            <p:nvPr/>
          </p:nvSpPr>
          <p:spPr>
            <a:xfrm>
              <a:off x="279" y="1017"/>
              <a:ext cx="5171" cy="281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8" name="_s1028"/>
            <p:cNvSpPr>
              <a:spLocks noTextEdit="1"/>
            </p:cNvSpPr>
            <p:nvPr/>
          </p:nvSpPr>
          <p:spPr>
            <a:xfrm>
              <a:off x="2051" y="1228"/>
              <a:ext cx="1626" cy="1626"/>
            </a:xfrm>
            <a:custGeom>
              <a:avLst/>
              <a:gdLst>
                <a:gd name="txL" fmla="*/ 3163 w 21600"/>
                <a:gd name="txT" fmla="*/ 3163 h 21600"/>
                <a:gd name="txR" fmla="*/ 18437 w 21600"/>
                <a:gd name="txB" fmla="*/ 18437 h 21600"/>
              </a:gdLst>
              <a:ahLst/>
              <a:cxnLst>
                <a:cxn ang="270">
                  <a:pos x="8739" y="198"/>
                </a:cxn>
                <a:cxn ang="270">
                  <a:pos x="6300" y="3005"/>
                </a:cxn>
                <a:cxn ang="270">
                  <a:pos x="9426" y="3732"/>
                </a:cxn>
                <a:cxn ang="270">
                  <a:pos x="12678" y="-2568"/>
                </a:cxn>
                <a:cxn ang="270">
                  <a:pos x="16508" y="2513"/>
                </a:cxn>
                <a:cxn ang="270">
                  <a:pos x="11426" y="6343"/>
                </a:cxn>
              </a:cxnLst>
              <a:rect l="txL" t="txT" r="txR" b="txB"/>
              <a:pathLst>
                <a:path w="21600" h="21600">
                  <a:moveTo>
                    <a:pt x="11802" y="3670"/>
                  </a:moveTo>
                  <a:arcTo wR="7200" hR="7200" stAng="-4920000" swAng="-2280000"/>
                  <a:lnTo>
                    <a:pt x="5399" y="1446"/>
                  </a:lnTo>
                  <a:arcTo wR="10800" hR="10800" stAng="-7200000" swAng="2280000"/>
                  <a:lnTo>
                    <a:pt x="12678" y="-2568"/>
                  </a:lnTo>
                  <a:lnTo>
                    <a:pt x="16508" y="2513"/>
                  </a:lnTo>
                  <a:lnTo>
                    <a:pt x="11426" y="6343"/>
                  </a:lnTo>
                  <a:lnTo>
                    <a:pt x="11802" y="367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_s1029"/>
            <p:cNvSpPr>
              <a:spLocks noTextEdit="1"/>
            </p:cNvSpPr>
            <p:nvPr/>
          </p:nvSpPr>
          <p:spPr>
            <a:xfrm rot="5400000">
              <a:off x="2433" y="1610"/>
              <a:ext cx="1626" cy="1626"/>
            </a:xfrm>
            <a:custGeom>
              <a:avLst/>
              <a:gdLst>
                <a:gd name="txL" fmla="*/ 3163 w 21600"/>
                <a:gd name="txT" fmla="*/ 3163 h 21600"/>
                <a:gd name="txR" fmla="*/ 18437 w 21600"/>
                <a:gd name="txB" fmla="*/ 18437 h 21600"/>
              </a:gdLst>
              <a:ahLst/>
              <a:cxnLst>
                <a:cxn ang="270">
                  <a:pos x="8739" y="198"/>
                </a:cxn>
                <a:cxn ang="270">
                  <a:pos x="6300" y="3005"/>
                </a:cxn>
                <a:cxn ang="270">
                  <a:pos x="9426" y="3732"/>
                </a:cxn>
                <a:cxn ang="270">
                  <a:pos x="12678" y="-2568"/>
                </a:cxn>
                <a:cxn ang="270">
                  <a:pos x="16508" y="2513"/>
                </a:cxn>
                <a:cxn ang="270">
                  <a:pos x="11426" y="6343"/>
                </a:cxn>
              </a:cxnLst>
              <a:rect l="txL" t="txT" r="txR" b="txB"/>
              <a:pathLst>
                <a:path w="21600" h="21600">
                  <a:moveTo>
                    <a:pt x="11802" y="3670"/>
                  </a:moveTo>
                  <a:arcTo wR="7200" hR="7200" stAng="-4920000" swAng="-2280000"/>
                  <a:lnTo>
                    <a:pt x="5399" y="1446"/>
                  </a:lnTo>
                  <a:arcTo wR="10800" hR="10800" stAng="-7200000" swAng="2280000"/>
                  <a:lnTo>
                    <a:pt x="12678" y="-2568"/>
                  </a:lnTo>
                  <a:lnTo>
                    <a:pt x="16508" y="2513"/>
                  </a:lnTo>
                  <a:lnTo>
                    <a:pt x="11426" y="6343"/>
                  </a:lnTo>
                  <a:lnTo>
                    <a:pt x="11802" y="367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_s1030"/>
            <p:cNvSpPr>
              <a:spLocks noTextEdit="1"/>
            </p:cNvSpPr>
            <p:nvPr/>
          </p:nvSpPr>
          <p:spPr>
            <a:xfrm rot="10800000">
              <a:off x="2051" y="1992"/>
              <a:ext cx="1626" cy="1626"/>
            </a:xfrm>
            <a:custGeom>
              <a:avLst/>
              <a:gdLst>
                <a:gd name="txL" fmla="*/ 3163 w 21600"/>
                <a:gd name="txT" fmla="*/ 3163 h 21600"/>
                <a:gd name="txR" fmla="*/ 18437 w 21600"/>
                <a:gd name="txB" fmla="*/ 18437 h 21600"/>
              </a:gdLst>
              <a:ahLst/>
              <a:cxnLst>
                <a:cxn ang="270">
                  <a:pos x="8739" y="198"/>
                </a:cxn>
                <a:cxn ang="270">
                  <a:pos x="6300" y="3005"/>
                </a:cxn>
                <a:cxn ang="270">
                  <a:pos x="9426" y="3732"/>
                </a:cxn>
                <a:cxn ang="270">
                  <a:pos x="12678" y="-2568"/>
                </a:cxn>
                <a:cxn ang="270">
                  <a:pos x="16508" y="2513"/>
                </a:cxn>
                <a:cxn ang="270">
                  <a:pos x="11426" y="6343"/>
                </a:cxn>
              </a:cxnLst>
              <a:rect l="txL" t="txT" r="txR" b="txB"/>
              <a:pathLst>
                <a:path w="21600" h="21600">
                  <a:moveTo>
                    <a:pt x="11802" y="3670"/>
                  </a:moveTo>
                  <a:arcTo wR="7200" hR="7200" stAng="-4920000" swAng="-2280000"/>
                  <a:lnTo>
                    <a:pt x="5399" y="1446"/>
                  </a:lnTo>
                  <a:arcTo wR="10800" hR="10800" stAng="-7200000" swAng="2280000"/>
                  <a:lnTo>
                    <a:pt x="12678" y="-2568"/>
                  </a:lnTo>
                  <a:lnTo>
                    <a:pt x="16508" y="2513"/>
                  </a:lnTo>
                  <a:lnTo>
                    <a:pt x="11426" y="6343"/>
                  </a:lnTo>
                  <a:lnTo>
                    <a:pt x="11802" y="367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_s1031"/>
            <p:cNvSpPr>
              <a:spLocks noTextEdit="1"/>
            </p:cNvSpPr>
            <p:nvPr/>
          </p:nvSpPr>
          <p:spPr>
            <a:xfrm rot="16200000">
              <a:off x="1669" y="1610"/>
              <a:ext cx="1626" cy="1626"/>
            </a:xfrm>
            <a:custGeom>
              <a:avLst/>
              <a:gdLst>
                <a:gd name="txL" fmla="*/ 3163 w 21600"/>
                <a:gd name="txT" fmla="*/ 3163 h 21600"/>
                <a:gd name="txR" fmla="*/ 18437 w 21600"/>
                <a:gd name="txB" fmla="*/ 18437 h 21600"/>
              </a:gdLst>
              <a:ahLst/>
              <a:cxnLst>
                <a:cxn ang="270">
                  <a:pos x="8739" y="198"/>
                </a:cxn>
                <a:cxn ang="270">
                  <a:pos x="6300" y="3005"/>
                </a:cxn>
                <a:cxn ang="270">
                  <a:pos x="9426" y="3732"/>
                </a:cxn>
                <a:cxn ang="270">
                  <a:pos x="12678" y="-2568"/>
                </a:cxn>
                <a:cxn ang="270">
                  <a:pos x="16508" y="2513"/>
                </a:cxn>
                <a:cxn ang="270">
                  <a:pos x="11426" y="6343"/>
                </a:cxn>
              </a:cxnLst>
              <a:rect l="txL" t="txT" r="txR" b="txB"/>
              <a:pathLst>
                <a:path w="21600" h="21600">
                  <a:moveTo>
                    <a:pt x="11802" y="3670"/>
                  </a:moveTo>
                  <a:arcTo wR="7200" hR="7200" stAng="-4920000" swAng="-2280000"/>
                  <a:lnTo>
                    <a:pt x="5399" y="1446"/>
                  </a:lnTo>
                  <a:arcTo wR="10800" hR="10800" stAng="-7200000" swAng="2280000"/>
                  <a:lnTo>
                    <a:pt x="12678" y="-2568"/>
                  </a:lnTo>
                  <a:lnTo>
                    <a:pt x="16508" y="2513"/>
                  </a:lnTo>
                  <a:lnTo>
                    <a:pt x="11426" y="6343"/>
                  </a:lnTo>
                  <a:lnTo>
                    <a:pt x="11802" y="367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_s1032"/>
            <p:cNvSpPr/>
            <p:nvPr/>
          </p:nvSpPr>
          <p:spPr>
            <a:xfrm>
              <a:off x="3297" y="1377"/>
              <a:ext cx="613" cy="6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/>
            <a:p>
              <a:pPr algn="ctr"/>
              <a:r>
                <a:rPr lang="zh-CN" altLang="en-US" sz="1900" b="1" dirty="0">
                  <a:solidFill>
                    <a:srgbClr val="CC3300"/>
                  </a:solidFill>
                  <a:latin typeface="Arial" panose="020B0604020202020204" pitchFamily="34" charset="0"/>
                  <a:hlinkClick r:id="rId2" action="ppaction://hlinksldjump"/>
                </a:rPr>
                <a:t>对比练习</a:t>
              </a:r>
              <a:endParaRPr lang="zh-CN" altLang="en-US" sz="19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3" name="_s1033"/>
            <p:cNvSpPr/>
            <p:nvPr/>
          </p:nvSpPr>
          <p:spPr>
            <a:xfrm>
              <a:off x="1819" y="2857"/>
              <a:ext cx="613" cy="6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/>
            <a:p>
              <a:pPr algn="ctr"/>
              <a:r>
                <a:rPr lang="zh-CN" altLang="en-US" sz="1900" b="1" dirty="0">
                  <a:solidFill>
                    <a:srgbClr val="CC3300"/>
                  </a:solidFill>
                  <a:latin typeface="Arial" panose="020B0604020202020204" pitchFamily="34" charset="0"/>
                  <a:hlinkClick r:id="rId3" action="ppaction://hlinksldjump"/>
                </a:rPr>
                <a:t>作者简介</a:t>
              </a:r>
              <a:endParaRPr lang="zh-CN" altLang="en-US" sz="19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4" name="_s1034"/>
            <p:cNvSpPr/>
            <p:nvPr/>
          </p:nvSpPr>
          <p:spPr>
            <a:xfrm>
              <a:off x="1818" y="1378"/>
              <a:ext cx="613" cy="6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/>
            <a:p>
              <a:pPr algn="ctr"/>
              <a:r>
                <a:rPr lang="zh-CN" altLang="en-US" sz="1900" b="1" dirty="0">
                  <a:solidFill>
                    <a:srgbClr val="CC3300"/>
                  </a:solidFill>
                  <a:latin typeface="Arial" panose="020B0604020202020204" pitchFamily="34" charset="0"/>
                  <a:hlinkClick r:id="rId4" action="ppaction://hlinksldjump"/>
                </a:rPr>
                <a:t>内容赏析</a:t>
              </a:r>
              <a:endParaRPr lang="zh-CN" altLang="en-US" sz="19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5" name="_s1035"/>
            <p:cNvSpPr/>
            <p:nvPr/>
          </p:nvSpPr>
          <p:spPr>
            <a:xfrm>
              <a:off x="3298" y="2856"/>
              <a:ext cx="613" cy="6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/>
            <a:p>
              <a:pPr algn="ctr"/>
              <a:r>
                <a:rPr lang="zh-CN" altLang="en-US" sz="1900" b="1" dirty="0">
                  <a:solidFill>
                    <a:srgbClr val="CC3300"/>
                  </a:solidFill>
                  <a:latin typeface="Arial" panose="020B0604020202020204" pitchFamily="34" charset="0"/>
                  <a:hlinkClick r:id="rId5" action="ppaction://hlinksldjump"/>
                </a:rPr>
                <a:t>课后习题</a:t>
              </a:r>
              <a:endParaRPr lang="zh-CN" altLang="en-US" sz="19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038" name="Picture 18" descr="u=696249273,1595537807&amp;gp=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8175" y="3284538"/>
            <a:ext cx="1778000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9" name="Picture 20" descr="u=2982544882,2308978534&amp;gp=-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0200" y="1628775"/>
            <a:ext cx="1368425" cy="124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0" name="Picture 21" descr="u=1002783855,398378157&amp;gp=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0063" y="3429000"/>
            <a:ext cx="1439862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1" name="Picture 22" descr="u=2813258021,112048387&amp;gp=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0200" y="5300663"/>
            <a:ext cx="1295400" cy="1296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4" descr="u=134468970,135509140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6273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Rectangle 5"/>
          <p:cNvSpPr>
            <a:spLocks noGrp="1"/>
          </p:cNvSpPr>
          <p:nvPr>
            <p:ph type="ctrTitle"/>
          </p:nvPr>
        </p:nvSpPr>
        <p:spPr>
          <a:xfrm>
            <a:off x="2627313" y="0"/>
            <a:ext cx="6516687" cy="1470025"/>
          </a:xfrm>
          <a:ln/>
        </p:spPr>
        <p:txBody>
          <a:bodyPr vert="horz" wrap="square" lIns="91440" tIns="45720" rIns="91440" bIns="45720" anchor="ctr"/>
          <a:p>
            <a:pPr algn="l" eaLnBrk="1" hangingPunct="1">
              <a:buClrTx/>
              <a:buSzTx/>
              <a:buFontTx/>
            </a:pPr>
            <a:r>
              <a:rPr lang="zh-CN" altLang="en-US" sz="4000" b="1" dirty="0">
                <a:solidFill>
                  <a:srgbClr val="CC3300"/>
                </a:solidFill>
                <a:ea typeface="隶书" panose="02010509060101010101" pitchFamily="49" charset="-122"/>
              </a:rPr>
              <a:t>马致远</a:t>
            </a:r>
            <a:r>
              <a:rPr lang="en-US" altLang="zh-CN" sz="4000" b="1" dirty="0">
                <a:solidFill>
                  <a:srgbClr val="CC3300"/>
                </a:solidFill>
                <a:ea typeface="隶书" panose="02010509060101010101" pitchFamily="49" charset="-122"/>
              </a:rPr>
              <a:t>:</a:t>
            </a:r>
            <a:endParaRPr lang="en-US" altLang="zh-CN" sz="4000" b="1" dirty="0">
              <a:solidFill>
                <a:srgbClr val="CC3300"/>
              </a:solidFill>
              <a:ea typeface="隶书" panose="02010509060101010101" pitchFamily="49" charset="-122"/>
            </a:endParaRPr>
          </a:p>
        </p:txBody>
      </p:sp>
      <p:sp>
        <p:nvSpPr>
          <p:cNvPr id="9222" name="Rectangle 6"/>
          <p:cNvSpPr>
            <a:spLocks noGrp="1"/>
          </p:cNvSpPr>
          <p:nvPr>
            <p:ph type="subTitle" idx="1"/>
          </p:nvPr>
        </p:nvSpPr>
        <p:spPr>
          <a:xfrm>
            <a:off x="2743200" y="1844675"/>
            <a:ext cx="6400800" cy="5013325"/>
          </a:xfrm>
          <a:ln/>
        </p:spPr>
        <p:txBody>
          <a:bodyPr vert="horz" wrap="square" lIns="91440" tIns="45720" rIns="91440" bIns="45720" anchor="t"/>
          <a:p>
            <a:pPr eaLnBrk="1" hangingPunct="1">
              <a:buClrTx/>
              <a:buSzTx/>
              <a:buFontTx/>
            </a:pP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马致远生于</a:t>
            </a:r>
            <a:r>
              <a:rPr lang="en-US" altLang="zh-CN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1250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年，约卒于</a:t>
            </a:r>
            <a:r>
              <a:rPr lang="en-US" altLang="zh-CN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1321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年，是元代著名的杂剧家。大都（今北京）人。马致远以字行于世，名不祥。晚号</a:t>
            </a:r>
            <a:r>
              <a:rPr lang="zh-CN" altLang="en-US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“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东篱</a:t>
            </a:r>
            <a:r>
              <a:rPr lang="zh-CN" altLang="en-US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”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，以示效陶渊明之志。曾任江浙行省务官。一生写了</a:t>
            </a:r>
            <a:r>
              <a:rPr lang="en-US" altLang="zh-CN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120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多首散曲</a:t>
            </a:r>
            <a:r>
              <a:rPr lang="en-US" altLang="zh-CN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其中</a:t>
            </a:r>
            <a:r>
              <a:rPr lang="en-US" altLang="zh-CN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《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秋思</a:t>
            </a:r>
            <a:r>
              <a:rPr lang="en-US" altLang="zh-CN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》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堪称</a:t>
            </a:r>
            <a:r>
              <a:rPr lang="zh-CN" altLang="en-US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“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叹世</a:t>
            </a:r>
            <a:r>
              <a:rPr lang="zh-CN" altLang="en-US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”</a:t>
            </a:r>
            <a:r>
              <a:rPr lang="zh-CN" altLang="en-US" b="1" dirty="0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之作中的代表。</a:t>
            </a:r>
            <a:r>
              <a:rPr lang="zh-CN" altLang="en-US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被人称为“元曲四大家”之一，更被时人美誉为“曲状元”。</a:t>
            </a:r>
            <a:endParaRPr lang="zh-CN" altLang="en-US" b="1" dirty="0">
              <a:solidFill>
                <a:srgbClr val="CC3300"/>
              </a:solidFill>
              <a:latin typeface="+mn-lt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149" name="WordArt 8"/>
          <p:cNvSpPr>
            <a:spLocks noTextEdit="1"/>
          </p:cNvSpPr>
          <p:nvPr/>
        </p:nvSpPr>
        <p:spPr>
          <a:xfrm rot="5400000">
            <a:off x="-995362" y="2874963"/>
            <a:ext cx="4391025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天净沙秋思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222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6" descr="u=134468970,135509140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003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Rectangle 7"/>
          <p:cNvSpPr>
            <a:spLocks noGrp="1"/>
          </p:cNvSpPr>
          <p:nvPr>
            <p:ph type="ctrTitle"/>
          </p:nvPr>
        </p:nvSpPr>
        <p:spPr>
          <a:xfrm>
            <a:off x="2700338" y="0"/>
            <a:ext cx="6443662" cy="1470025"/>
          </a:xfrm>
          <a:ln/>
        </p:spPr>
        <p:txBody>
          <a:bodyPr vert="horz" wrap="square" lIns="91440" tIns="45720" rIns="91440" bIns="45720" anchor="ctr"/>
          <a:p>
            <a:pPr algn="l" eaLnBrk="1" hangingPunct="1">
              <a:buClrTx/>
              <a:buSzTx/>
              <a:buFontTx/>
            </a:pPr>
            <a:r>
              <a:rPr lang="zh-CN" altLang="en-US" sz="8000" b="1" dirty="0">
                <a:solidFill>
                  <a:srgbClr val="CC3300"/>
                </a:solidFill>
              </a:rPr>
              <a:t>元曲：</a:t>
            </a:r>
            <a:endParaRPr lang="zh-CN" altLang="en-US" sz="8000" b="1" dirty="0">
              <a:solidFill>
                <a:srgbClr val="CC3300"/>
              </a:solidFill>
            </a:endParaRPr>
          </a:p>
        </p:txBody>
      </p:sp>
      <p:sp>
        <p:nvSpPr>
          <p:cNvPr id="11272" name="Rectangle 8"/>
          <p:cNvSpPr>
            <a:spLocks noGrp="1"/>
          </p:cNvSpPr>
          <p:nvPr>
            <p:ph type="subTitle" idx="1"/>
          </p:nvPr>
        </p:nvSpPr>
        <p:spPr>
          <a:xfrm>
            <a:off x="2743200" y="1773238"/>
            <a:ext cx="6400800" cy="4824412"/>
          </a:xfrm>
          <a:ln/>
        </p:spPr>
        <p:txBody>
          <a:bodyPr vert="horz" wrap="square" lIns="91440" tIns="45720" rIns="91440" bIns="45720" anchor="t"/>
          <a:p>
            <a:pPr algn="l" eaLnBrk="1" hangingPunct="1">
              <a:lnSpc>
                <a:spcPct val="8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    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我国古代诗歌的发展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在不同的历史时期有不同的体式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如唐诗、宋词、元曲。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《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天净沙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•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秋思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》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就是元曲中的一首佳作。元曲是继唐诗宋词后兴起的一种艺术形式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是一种新的诗体，包括杂剧和散曲两部分。散曲又分小令和套数。小令在元代又名“叶儿”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每首能独立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相当于一首诗或一阕词；由于它是能歌唱的文字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所以就有不同的曲调；每个曲调都有一个名称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叫曲牌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表示不同的谱式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规定着不同的字数、句数、平仄、韵脚。曲牌表示曲调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另有题目。小令的曲牌常是一个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即一首小令一个曲牌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但也有例外的。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《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天净沙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•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秋思</a:t>
            </a:r>
            <a:r>
              <a:rPr lang="en-US" altLang="zh-CN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》</a:t>
            </a: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属于散曲中的小令。</a:t>
            </a:r>
            <a:endParaRPr lang="zh-CN" altLang="en-US" sz="2400" b="1" dirty="0">
              <a:solidFill>
                <a:srgbClr val="CC3300"/>
              </a:solidFill>
              <a:latin typeface="+mn-lt"/>
              <a:ea typeface="隶书" panose="02010509060101010101" pitchFamily="49" charset="-122"/>
              <a:cs typeface="+mn-cs"/>
            </a:endParaRPr>
          </a:p>
          <a:p>
            <a:pPr algn="l" eaLnBrk="1" hangingPunct="1">
              <a:lnSpc>
                <a:spcPct val="8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  <a:t>    天净沙是曲牌名，秋思是题目。</a:t>
            </a:r>
            <a:br>
              <a:rPr lang="zh-CN" altLang="en-US" sz="2400" b="1" dirty="0">
                <a:solidFill>
                  <a:srgbClr val="CC3300"/>
                </a:solidFill>
                <a:latin typeface="+mn-lt"/>
                <a:ea typeface="隶书" panose="02010509060101010101" pitchFamily="49" charset="-122"/>
                <a:cs typeface="+mn-cs"/>
              </a:rPr>
            </a:br>
            <a:endParaRPr lang="zh-CN" altLang="en-US" sz="2400" b="1" dirty="0">
              <a:solidFill>
                <a:srgbClr val="CC3300"/>
              </a:solidFill>
              <a:latin typeface="+mn-lt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173" name="WordArt 14"/>
          <p:cNvSpPr>
            <a:spLocks noTextEdit="1"/>
          </p:cNvSpPr>
          <p:nvPr/>
        </p:nvSpPr>
        <p:spPr>
          <a:xfrm rot="5400000">
            <a:off x="-995362" y="2874963"/>
            <a:ext cx="4391025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天净沙秋思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174" name="Picture 15" descr="118cfe1fe47fa563f724e4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888" y="6308725"/>
            <a:ext cx="900112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2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0" end="2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72">
                                            <p:txEl>
                                              <p:charRg st="0" end="2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1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254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1272">
                                            <p:txEl>
                                              <p:charRg st="254" end="2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3" name="Rectangle 5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4000" b="1" dirty="0">
                <a:solidFill>
                  <a:srgbClr val="CC3300"/>
                </a:solidFill>
              </a:rPr>
              <a:t>《</a:t>
            </a:r>
            <a:r>
              <a:rPr lang="zh-CN" altLang="en-US" sz="4000" b="1" dirty="0">
                <a:solidFill>
                  <a:srgbClr val="CC3300"/>
                </a:solidFill>
              </a:rPr>
              <a:t>天净沙   秋思 </a:t>
            </a:r>
            <a:r>
              <a:rPr lang="en-US" altLang="zh-CN" sz="4000" b="1" dirty="0">
                <a:solidFill>
                  <a:srgbClr val="CC3300"/>
                </a:solidFill>
              </a:rPr>
              <a:t>》</a:t>
            </a:r>
            <a:r>
              <a:rPr lang="zh-CN" altLang="en-US" sz="4000" b="1" dirty="0">
                <a:solidFill>
                  <a:srgbClr val="CC3300"/>
                </a:solidFill>
              </a:rPr>
              <a:t>赏析</a:t>
            </a:r>
            <a:br>
              <a:rPr lang="zh-CN" altLang="en-US" sz="4000" b="1" dirty="0">
                <a:solidFill>
                  <a:srgbClr val="CC3300"/>
                </a:solidFill>
              </a:rPr>
            </a:br>
            <a:r>
              <a:rPr lang="zh-CN" altLang="en-US" sz="4000" b="1" dirty="0">
                <a:solidFill>
                  <a:srgbClr val="CC3300"/>
                </a:solidFill>
              </a:rPr>
              <a:t>　　</a:t>
            </a:r>
            <a:r>
              <a:rPr lang="en-US" altLang="zh-CN" sz="4000" b="1" dirty="0">
                <a:solidFill>
                  <a:srgbClr val="CC3300"/>
                </a:solidFill>
              </a:rPr>
              <a:t>——</a:t>
            </a:r>
            <a:r>
              <a:rPr lang="zh-CN" altLang="en-US" sz="4000" b="1" dirty="0">
                <a:solidFill>
                  <a:srgbClr val="CC3300"/>
                </a:solidFill>
              </a:rPr>
              <a:t>整体把握诗意</a:t>
            </a:r>
            <a:r>
              <a:rPr lang="zh-CN" altLang="en-US" sz="4000" dirty="0">
                <a:solidFill>
                  <a:srgbClr val="CC3300"/>
                </a:solidFill>
              </a:rPr>
              <a:t>：</a:t>
            </a:r>
            <a:endParaRPr lang="zh-CN" altLang="en-US" sz="4000" dirty="0">
              <a:solidFill>
                <a:srgbClr val="CC3300"/>
              </a:solidFill>
            </a:endParaRPr>
          </a:p>
        </p:txBody>
      </p:sp>
      <p:sp>
        <p:nvSpPr>
          <p:cNvPr id="8195" name="Rectangle 6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en-US" altLang="zh-CN" sz="3600" dirty="0">
              <a:solidFill>
                <a:srgbClr val="CC33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CC3300"/>
                </a:solidFill>
              </a:rPr>
              <a:t>枯藤缠绕着老树，树枝上栖息着黄昏时归巢的乌鸦，小桥下，流水潺潺，旁边有几户人家，在古老荒凉的道路上，秋风萧瑟，一匹疲惫的瘦马驮着我蹒跚前行。夕阳向西缓缓落下，悲伤断肠的人还漂泊在天涯。</a:t>
            </a:r>
            <a:endParaRPr lang="zh-CN" altLang="en-US" b="1" dirty="0">
              <a:solidFill>
                <a:srgbClr val="CC3300"/>
              </a:solidFill>
            </a:endParaRPr>
          </a:p>
          <a:p>
            <a:pPr eaLnBrk="1" hangingPunct="1"/>
            <a:r>
              <a:rPr lang="zh-CN" altLang="en-US" dirty="0"/>
              <a:t> </a:t>
            </a:r>
            <a:endParaRPr lang="zh-CN" altLang="en-US" dirty="0"/>
          </a:p>
          <a:p>
            <a:pPr eaLnBrk="1" hangingPunct="1"/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5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41" name="Rectangle 5"/>
          <p:cNvSpPr>
            <a:spLocks noGrp="1"/>
          </p:cNvSpPr>
          <p:nvPr>
            <p:ph type="title"/>
          </p:nvPr>
        </p:nvSpPr>
        <p:spPr>
          <a:xfrm>
            <a:off x="250825" y="549275"/>
            <a:ext cx="8218488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CC3300"/>
                </a:solidFill>
              </a:rPr>
              <a:t>《</a:t>
            </a:r>
            <a:r>
              <a:rPr lang="zh-CN" altLang="en-US" b="1" dirty="0">
                <a:solidFill>
                  <a:srgbClr val="CC3300"/>
                </a:solidFill>
              </a:rPr>
              <a:t>天净沙   秋思 </a:t>
            </a:r>
            <a:r>
              <a:rPr lang="en-US" altLang="zh-CN" b="1" dirty="0">
                <a:solidFill>
                  <a:srgbClr val="CC3300"/>
                </a:solidFill>
              </a:rPr>
              <a:t>》</a:t>
            </a:r>
            <a:r>
              <a:rPr lang="zh-CN" altLang="en-US" b="1" dirty="0">
                <a:solidFill>
                  <a:srgbClr val="CC3300"/>
                </a:solidFill>
              </a:rPr>
              <a:t>赏析</a:t>
            </a:r>
            <a:br>
              <a:rPr lang="zh-CN" altLang="en-US" b="1" dirty="0">
                <a:solidFill>
                  <a:srgbClr val="CC3300"/>
                </a:solidFill>
              </a:rPr>
            </a:br>
            <a:r>
              <a:rPr lang="zh-CN" altLang="en-US" b="1" dirty="0">
                <a:solidFill>
                  <a:srgbClr val="CC3300"/>
                </a:solidFill>
              </a:rPr>
              <a:t>　　　　　</a:t>
            </a:r>
            <a:r>
              <a:rPr lang="en-US" altLang="zh-CN" b="1" dirty="0">
                <a:solidFill>
                  <a:srgbClr val="CC3300"/>
                </a:solidFill>
              </a:rPr>
              <a:t>——</a:t>
            </a:r>
            <a:r>
              <a:rPr lang="zh-CN" altLang="en-US" b="1" dirty="0">
                <a:solidFill>
                  <a:srgbClr val="CC3300"/>
                </a:solidFill>
              </a:rPr>
              <a:t>细细品味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  <p:sp>
        <p:nvSpPr>
          <p:cNvPr id="9219" name="Rectangle 11"/>
          <p:cNvSpPr>
            <a:spLocks noGrp="1"/>
          </p:cNvSpPr>
          <p:nvPr>
            <p:ph idx="1"/>
          </p:nvPr>
        </p:nvSpPr>
        <p:spPr>
          <a:xfrm>
            <a:off x="395288" y="2349500"/>
            <a:ext cx="8208962" cy="450850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CC3300"/>
                </a:solidFill>
              </a:rPr>
              <a:t>枯藤老树昏鸦：</a:t>
            </a:r>
            <a:endParaRPr lang="zh-CN" altLang="en-US" b="1" dirty="0">
              <a:solidFill>
                <a:srgbClr val="CC3300"/>
              </a:solidFill>
            </a:endParaRPr>
          </a:p>
          <a:p>
            <a:pPr eaLnBrk="1" hangingPunct="1">
              <a:buNone/>
            </a:pPr>
            <a:r>
              <a:rPr lang="zh-CN" altLang="en-US" dirty="0"/>
              <a:t>　　　</a:t>
            </a:r>
            <a:r>
              <a:rPr lang="zh-CN" altLang="en-US" b="1" dirty="0">
                <a:solidFill>
                  <a:srgbClr val="CC3300"/>
                </a:solidFill>
              </a:rPr>
              <a:t>首句写旅人眼中所见。苍老干枯的树上，缠绕着苍老干枯的藤。黄昏时的乌鸦哀鸣着，寻找着自己的窝巢。诗人选择了“枯藤”“老树”“昏鸦”这三个各自独立的意象，把它们糅合在一起，着力渲染，突出它们的“枯”“老”和“昏”，烘托出一个完整的萧瑟荒凉的意境。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3491" name="Rectangle 3"/>
          <p:cNvSpPr>
            <a:spLocks noGrp="1"/>
          </p:cNvSpPr>
          <p:nvPr>
            <p:ph type="title"/>
          </p:nvPr>
        </p:nvSpPr>
        <p:spPr>
          <a:xfrm>
            <a:off x="179388" y="620713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CC3300"/>
                </a:solidFill>
              </a:rPr>
              <a:t>《</a:t>
            </a:r>
            <a:r>
              <a:rPr lang="zh-CN" altLang="en-US" b="1" dirty="0">
                <a:solidFill>
                  <a:srgbClr val="CC3300"/>
                </a:solidFill>
              </a:rPr>
              <a:t>天净沙   秋思 </a:t>
            </a:r>
            <a:r>
              <a:rPr lang="en-US" altLang="zh-CN" b="1" dirty="0">
                <a:solidFill>
                  <a:srgbClr val="CC3300"/>
                </a:solidFill>
              </a:rPr>
              <a:t>》</a:t>
            </a:r>
            <a:r>
              <a:rPr lang="zh-CN" altLang="en-US" b="1" dirty="0">
                <a:solidFill>
                  <a:srgbClr val="CC3300"/>
                </a:solidFill>
              </a:rPr>
              <a:t>赏析</a:t>
            </a:r>
            <a:br>
              <a:rPr lang="zh-CN" altLang="en-US" b="1" dirty="0">
                <a:solidFill>
                  <a:srgbClr val="CC3300"/>
                </a:solidFill>
              </a:rPr>
            </a:br>
            <a:r>
              <a:rPr lang="zh-CN" altLang="en-US" b="1" dirty="0">
                <a:solidFill>
                  <a:srgbClr val="CC3300"/>
                </a:solidFill>
              </a:rPr>
              <a:t>　　　　　 </a:t>
            </a:r>
            <a:r>
              <a:rPr lang="en-US" altLang="zh-CN" b="1" dirty="0">
                <a:solidFill>
                  <a:srgbClr val="CC3300"/>
                </a:solidFill>
              </a:rPr>
              <a:t>——</a:t>
            </a:r>
            <a:r>
              <a:rPr lang="zh-CN" altLang="en-US" b="1" dirty="0">
                <a:solidFill>
                  <a:srgbClr val="CC3300"/>
                </a:solidFill>
              </a:rPr>
              <a:t>细细品味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  <p:sp>
        <p:nvSpPr>
          <p:cNvPr id="10243" name="Rectangle 4"/>
          <p:cNvSpPr>
            <a:spLocks noGrp="1"/>
          </p:cNvSpPr>
          <p:nvPr>
            <p:ph idx="1"/>
          </p:nvPr>
        </p:nvSpPr>
        <p:spPr>
          <a:xfrm>
            <a:off x="0" y="2133600"/>
            <a:ext cx="8229600" cy="4525963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rgbClr val="CC3300"/>
                </a:solidFill>
              </a:rPr>
              <a:t>小桥流水人家：</a:t>
            </a:r>
            <a:endParaRPr lang="zh-CN" altLang="en-US" b="1" dirty="0">
              <a:solidFill>
                <a:srgbClr val="CC33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CC3300"/>
                </a:solidFill>
              </a:rPr>
              <a:t>诗人笔锋一转，推出一幅幽远恬静的画面。潺潺的流水上，横跨一座别致的小桥。水边桥边的人家，一缕袅袅炊烟飘出屋外。这是伏笔，与下面的三句相映照，起到强烈的反衬作用。如果说第一句是一幅浓郁凝重的油画，那么，第二句则是一幅清新淡远的水彩画。二者相得益彰。 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34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</p:bldLst>
  </p:timing>
</p:sld>
</file>

<file path=ppt/tags/tag1.xml><?xml version="1.0" encoding="utf-8"?>
<p:tagLst xmlns:p="http://schemas.openxmlformats.org/presentationml/2006/main">
  <p:tag name="TIMING" val="|3|6.2|5.7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3260</Words>
  <Application>WPS 演示</Application>
  <PresentationFormat>全屏显示(4:3)</PresentationFormat>
  <Paragraphs>167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隶书</vt:lpstr>
      <vt:lpstr>Times New Roman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冰蓝心愿</cp:lastModifiedBy>
  <cp:revision>2</cp:revision>
  <dcterms:created xsi:type="dcterms:W3CDTF">2016-09-05T03:41:26Z</dcterms:created>
  <dcterms:modified xsi:type="dcterms:W3CDTF">2020-12-19T05:44:21Z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