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wav" ContentType="audio/x-wav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>
  <p:sldMasterIdLst>
    <p:sldMasterId id="2147483648" r:id="rId1"/>
    <p:sldMasterId id="2147483660" r:id="rId2"/>
  </p:sldMasterIdLst>
  <p:notesMasterIdLst>
    <p:notesMasterId r:id="rId3"/>
  </p:notesMasterIdLst>
  <p:sldIdLst>
    <p:sldId id="293" r:id="rId4"/>
    <p:sldId id="294" r:id="rId5"/>
    <p:sldId id="291" r:id="rId6"/>
    <p:sldId id="292" r:id="rId7"/>
    <p:sldId id="259" r:id="rId8"/>
    <p:sldId id="302" r:id="rId9"/>
    <p:sldId id="269" r:id="rId10"/>
    <p:sldId id="337" r:id="rId11"/>
    <p:sldId id="338" r:id="rId12"/>
    <p:sldId id="304" r:id="rId13"/>
    <p:sldId id="339" r:id="rId14"/>
    <p:sldId id="340" r:id="rId15"/>
    <p:sldId id="341" r:id="rId16"/>
    <p:sldId id="343" r:id="rId17"/>
    <p:sldId id="345" r:id="rId18"/>
    <p:sldId id="344" r:id="rId19"/>
    <p:sldId id="295" r:id="rId20"/>
    <p:sldId id="296" r:id="rId21"/>
    <p:sldId id="297" r:id="rId22"/>
    <p:sldId id="298" r:id="rId23"/>
    <p:sldId id="299" r:id="rId24"/>
    <p:sldId id="300" r:id="rId25"/>
    <p:sldId id="301" r:id="rId26"/>
    <p:sldId id="375" r:id="rId27"/>
    <p:sldId id="376" r:id="rId28"/>
    <p:sldId id="377" r:id="rId29"/>
    <p:sldId id="378" r:id="rId30"/>
  </p:sldIdLst>
  <p:sldSz cx="9144000" cy="6858000" type="screen4x3"/>
  <p:notesSz cx="6858000" cy="9144000"/>
  <p:embeddedFontLst>
    <p:embeddedFont>
      <p:font typeface="Arial Black" panose="020B0A04020102020204" pitchFamily="34" charset="0"/>
      <p:bold r:id="rId32"/>
    </p:embeddedFont>
    <p:embeddedFont>
      <p:font typeface="黑体" panose="02010609060101010101" pitchFamily="49" charset="-122"/>
      <p:regular r:id="rId33"/>
    </p:embeddedFont>
    <p:embeddedFont>
      <p:font typeface="汉仪润圆-65简" panose="00020600040101010101" charset="-122"/>
      <p:regular r:id="rId34"/>
    </p:embeddedFont>
    <p:embeddedFont>
      <p:font typeface="仿宋" panose="02010609060101010101" charset="-122"/>
      <p:regular r:id="rId35"/>
    </p:embeddedFont>
  </p:embeddedFontLst>
  <p:custDataLst>
    <p:tags r:id="rId3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-135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4956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tags" Target="tags/tag1.xml" /><Relationship Id="rId32" Type="http://schemas.openxmlformats.org/officeDocument/2006/relationships/font" Target="fonts/font1.fntdata" /><Relationship Id="rId33" Type="http://schemas.openxmlformats.org/officeDocument/2006/relationships/font" Target="fonts/font2.fntdata" /><Relationship Id="rId34" Type="http://schemas.openxmlformats.org/officeDocument/2006/relationships/font" Target="fonts/font3.fntdata" /><Relationship Id="rId35" Type="http://schemas.openxmlformats.org/officeDocument/2006/relationships/font" Target="fonts/font4.fntdata" /><Relationship Id="rId36" Type="http://schemas.openxmlformats.org/officeDocument/2006/relationships/presProps" Target="presProps.xml" /><Relationship Id="rId37" Type="http://schemas.openxmlformats.org/officeDocument/2006/relationships/viewProps" Target="viewProps.xml" /><Relationship Id="rId38" Type="http://schemas.openxmlformats.org/officeDocument/2006/relationships/theme" Target="theme/theme1.xml" /><Relationship Id="rId39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092" name="Rectangle 4"/>
          <p:cNvSpPr>
            <a:spLocks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en-US" altLang="zh-CN" sz="1200"/>
              <a:t/>
            </a:fld>
            <a:endParaRPr lang="en-US" altLang="zh-CN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146" name="Picture 2" descr="bamboo"/>
          <p:cNvPicPr>
            <a:picLocks noChangeAspect="1"/>
          </p:cNvPicPr>
          <p:nvPr/>
        </p:nvPicPr>
        <p:blipFill>
          <a:blip r:embed="rId1"/>
          <a:srcRect r="13792"/>
          <a:stretch>
            <a:fillRect/>
          </a:stretch>
        </p:blipFill>
        <p:spPr>
          <a:xfrm>
            <a:off x="6292850" y="-1587"/>
            <a:ext cx="2857500" cy="6869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4800" y="1158875"/>
            <a:ext cx="6248400" cy="14319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4800" y="3429000"/>
            <a:ext cx="6019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57175" y="6248400"/>
            <a:ext cx="1622425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108200" y="6248400"/>
            <a:ext cx="29972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486400" y="6248400"/>
            <a:ext cx="1371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t/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5886450" y="320675"/>
            <a:ext cx="1885950" cy="57753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28600" y="320675"/>
            <a:ext cx="5505450" cy="57753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t/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146" name="Picture 2" descr="bamboo"/>
          <p:cNvPicPr>
            <a:picLocks noChangeAspect="1"/>
          </p:cNvPicPr>
          <p:nvPr/>
        </p:nvPicPr>
        <p:blipFill>
          <a:blip r:embed="rId1"/>
          <a:srcRect r="13792"/>
          <a:stretch>
            <a:fillRect/>
          </a:stretch>
        </p:blipFill>
        <p:spPr>
          <a:xfrm>
            <a:off x="6292850" y="-1587"/>
            <a:ext cx="2857500" cy="6869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4800" y="1158875"/>
            <a:ext cx="6248400" cy="14319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4800" y="3429000"/>
            <a:ext cx="6019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57175" y="6248400"/>
            <a:ext cx="1622425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108200" y="6248400"/>
            <a:ext cx="29972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486400" y="6248400"/>
            <a:ext cx="1371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t/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t/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286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0767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t/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t/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t/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t/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t/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t/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t/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t/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5886450" y="320675"/>
            <a:ext cx="1885950" cy="57753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28600" y="320675"/>
            <a:ext cx="5505450" cy="57753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t/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t/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286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0767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t/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t/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t/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t/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t/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t/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pn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image" Target="../media/image1.png" /><Relationship Id="rId13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bamboo"/>
          <p:cNvPicPr>
            <a:picLocks noChangeAspect="1"/>
          </p:cNvPicPr>
          <p:nvPr/>
        </p:nvPicPr>
        <p:blipFill>
          <a:blip r:embed="rId12"/>
          <a:srcRect r="45976"/>
          <a:stretch>
            <a:fillRect/>
          </a:stretch>
        </p:blipFill>
        <p:spPr>
          <a:xfrm>
            <a:off x="7353300" y="0"/>
            <a:ext cx="17907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228600" y="320675"/>
            <a:ext cx="7467600" cy="143192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228600" y="1981200"/>
            <a:ext cx="75438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600" y="6248400"/>
            <a:ext cx="1600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kumimoji="0"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09800" y="6248400"/>
            <a:ext cx="3505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kumimoji="0"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248400"/>
            <a:ext cx="152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t/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­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bg2"/>
        </a:buClr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­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bamboo"/>
          <p:cNvPicPr>
            <a:picLocks noChangeAspect="1"/>
          </p:cNvPicPr>
          <p:nvPr/>
        </p:nvPicPr>
        <p:blipFill>
          <a:blip r:embed="rId12"/>
          <a:srcRect r="45976"/>
          <a:stretch>
            <a:fillRect/>
          </a:stretch>
        </p:blipFill>
        <p:spPr>
          <a:xfrm>
            <a:off x="7353300" y="0"/>
            <a:ext cx="17907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228600" y="320675"/>
            <a:ext cx="7467600" cy="143192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228600" y="1981200"/>
            <a:ext cx="75438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600" y="6248400"/>
            <a:ext cx="1600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kumimoji="0"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09800" y="6248400"/>
            <a:ext cx="3505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kumimoji="0"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248400"/>
            <a:ext cx="152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t/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­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bg2"/>
        </a:buClr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­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audio" Target="../media/projctor3.wav" /><Relationship Id="rId3" Type="http://schemas.openxmlformats.org/officeDocument/2006/relationships/audio" Target="../media/audio44.wav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11.wav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audio32.wav" /><Relationship Id="rId3" Type="http://schemas.openxmlformats.org/officeDocument/2006/relationships/audio" Target="../media/projctor3.wav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11.wav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226" name="Rectangle 2"/>
          <p:cNvSpPr>
            <a:spLocks noGrp="1"/>
          </p:cNvSpPr>
          <p:nvPr>
            <p:ph type="title"/>
          </p:nvPr>
        </p:nvSpPr>
        <p:spPr>
          <a:xfrm>
            <a:off x="0" y="260350"/>
            <a:ext cx="8604250" cy="762000"/>
          </a:xfrm>
        </p:spPr>
        <p:txBody>
          <a:bodyPr vert="horz" wrap="square" lIns="91440" tIns="45720" rIns="91440" bIns="45720" anchor="b">
            <a:spAutoFit/>
          </a:bodyPr>
          <a:lstStyle/>
          <a:p>
            <a:pPr eaLnBrk="1" hangingPunct="1"/>
            <a:r>
              <a:rPr lang="zh-CN" altLang="en-US">
                <a:ea typeface="黑体" panose="02010609060101010101" pitchFamily="49" charset="-122"/>
              </a:rPr>
              <a:t>你知道下列诗句是写那个季节吗？</a:t>
            </a: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52227" name="Rectangle 3"/>
          <p:cNvSpPr>
            <a:spLocks noGrp="1"/>
          </p:cNvSpPr>
          <p:nvPr>
            <p:ph idx="1"/>
          </p:nvPr>
        </p:nvSpPr>
        <p:spPr>
          <a:xfrm>
            <a:off x="179388" y="1628775"/>
            <a:ext cx="8015287" cy="4465638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  <a:buNone/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千里莺啼绿映红，水村山郭酒旗风。</a:t>
            </a:r>
            <a:endParaRPr lang="zh-CN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南朝四百八十寺，多少楼台烟雨中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  <a:endParaRPr lang="zh-CN" altLang="zh-CN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银烛秋光冷画屏，轻罗小扇扑流萤。 </a:t>
            </a:r>
            <a:endParaRPr lang="zh-CN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天阶夜色凉如水，坐看牵牛织女星。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zh-CN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随风潜入夜，润物细无声</a:t>
            </a:r>
            <a:r>
              <a:rPr lang="zh-CN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0418" name="Text Box 2"/>
          <p:cNvSpPr txBox="1"/>
          <p:nvPr/>
        </p:nvSpPr>
        <p:spPr>
          <a:xfrm>
            <a:off x="990600" y="1752600"/>
            <a:ext cx="7264400" cy="47894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4C1FDD"/>
                </a:solidFill>
                <a:latin typeface="Times New Roman" panose="02020603050405020304" pitchFamily="18" charset="0"/>
              </a:rPr>
              <a:t>衰草连天    　　 </a:t>
            </a:r>
            <a:r>
              <a:rPr lang="en-US" altLang="zh-CN" sz="2800" b="1">
                <a:solidFill>
                  <a:srgbClr val="4C1FDD"/>
                </a:solidFill>
                <a:latin typeface="Times New Roman" panose="02020603050405020304" pitchFamily="18" charset="0"/>
              </a:rPr>
              <a:t>———  </a:t>
            </a:r>
            <a:r>
              <a:rPr lang="zh-CN" altLang="en-US" sz="2800" b="1">
                <a:solidFill>
                  <a:srgbClr val="4C1FDD"/>
                </a:solidFill>
                <a:latin typeface="Times New Roman" panose="02020603050405020304" pitchFamily="18" charset="0"/>
              </a:rPr>
              <a:t>鬓毛衰</a:t>
            </a:r>
            <a:endParaRPr lang="zh-CN" altLang="en-US" sz="2800" b="1">
              <a:solidFill>
                <a:srgbClr val="4C1FDD"/>
              </a:solidFill>
              <a:latin typeface="Times New Roman" panose="02020603050405020304" pitchFamily="18" charset="0"/>
            </a:endParaRPr>
          </a:p>
          <a:p>
            <a:endParaRPr lang="zh-CN" altLang="en-US" sz="2800" b="1">
              <a:solidFill>
                <a:srgbClr val="4C1FDD"/>
              </a:solidFill>
              <a:latin typeface="Times New Roman" panose="02020603050405020304" pitchFamily="18" charset="0"/>
            </a:endParaRPr>
          </a:p>
          <a:p>
            <a:r>
              <a:rPr lang="zh-CN" altLang="en-US" sz="2800" b="1">
                <a:solidFill>
                  <a:srgbClr val="4C1FDD"/>
                </a:solidFill>
                <a:latin typeface="Times New Roman" panose="02020603050405020304" pitchFamily="18" charset="0"/>
              </a:rPr>
              <a:t>连翘　　　</a:t>
            </a:r>
            <a:r>
              <a:rPr lang="en-US" altLang="zh-CN" sz="2800" b="1">
                <a:solidFill>
                  <a:srgbClr val="4C1FDD"/>
                </a:solidFill>
                <a:latin typeface="Times New Roman" panose="02020603050405020304" pitchFamily="18" charset="0"/>
              </a:rPr>
              <a:t>———</a:t>
            </a:r>
            <a:r>
              <a:rPr lang="zh-CN" altLang="en-US" sz="2800" b="1">
                <a:solidFill>
                  <a:srgbClr val="4C1FDD"/>
                </a:solidFill>
                <a:latin typeface="Times New Roman" panose="02020603050405020304" pitchFamily="18" charset="0"/>
              </a:rPr>
              <a:t>翘尾巴</a:t>
            </a:r>
            <a:endParaRPr lang="zh-CN" altLang="en-US" sz="2800" b="1">
              <a:solidFill>
                <a:srgbClr val="4C1FDD"/>
              </a:solidFill>
              <a:latin typeface="Times New Roman" panose="02020603050405020304" pitchFamily="18" charset="0"/>
            </a:endParaRPr>
          </a:p>
          <a:p>
            <a:endParaRPr lang="zh-CN" altLang="en-US" sz="2800" b="1">
              <a:solidFill>
                <a:srgbClr val="4C1FDD"/>
              </a:solidFill>
              <a:latin typeface="Times New Roman" panose="02020603050405020304" pitchFamily="18" charset="0"/>
            </a:endParaRPr>
          </a:p>
          <a:p>
            <a:r>
              <a:rPr lang="zh-CN" altLang="en-US" sz="2800" b="1">
                <a:solidFill>
                  <a:srgbClr val="4C1FDD"/>
                </a:solidFill>
                <a:latin typeface="Times New Roman" panose="02020603050405020304" pitchFamily="18" charset="0"/>
              </a:rPr>
              <a:t>差异　　</a:t>
            </a:r>
            <a:r>
              <a:rPr lang="en-US" altLang="zh-CN" sz="2800" b="1">
                <a:solidFill>
                  <a:srgbClr val="4C1FDD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2800" b="1">
                <a:solidFill>
                  <a:srgbClr val="4C1FDD"/>
                </a:solidFill>
                <a:latin typeface="Times New Roman" panose="02020603050405020304" pitchFamily="18" charset="0"/>
              </a:rPr>
              <a:t>差遣　　</a:t>
            </a:r>
            <a:r>
              <a:rPr lang="en-US" altLang="zh-CN" sz="2800" b="1">
                <a:solidFill>
                  <a:srgbClr val="4C1FDD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2800" b="1">
                <a:solidFill>
                  <a:srgbClr val="4C1FDD"/>
                </a:solidFill>
                <a:latin typeface="Times New Roman" panose="02020603050405020304" pitchFamily="18" charset="0"/>
              </a:rPr>
              <a:t>差劲　　</a:t>
            </a:r>
            <a:r>
              <a:rPr lang="en-US" altLang="zh-CN" sz="2800" b="1">
                <a:solidFill>
                  <a:srgbClr val="4C1FDD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2800" b="1">
                <a:solidFill>
                  <a:srgbClr val="4C1FDD"/>
                </a:solidFill>
                <a:latin typeface="Times New Roman" panose="02020603050405020304" pitchFamily="18" charset="0"/>
              </a:rPr>
              <a:t>参差</a:t>
            </a:r>
            <a:endParaRPr lang="zh-CN" altLang="en-US" sz="2800" b="1">
              <a:solidFill>
                <a:srgbClr val="4C1FDD"/>
              </a:solidFill>
              <a:latin typeface="Times New Roman" panose="02020603050405020304" pitchFamily="18" charset="0"/>
            </a:endParaRPr>
          </a:p>
          <a:p>
            <a:endParaRPr lang="zh-CN" altLang="en-US" sz="2800" b="1">
              <a:solidFill>
                <a:srgbClr val="4C1FDD"/>
              </a:solidFill>
              <a:latin typeface="Times New Roman" panose="02020603050405020304" pitchFamily="18" charset="0"/>
            </a:endParaRPr>
          </a:p>
          <a:p>
            <a:r>
              <a:rPr lang="zh-CN" altLang="en-US" sz="2800" b="1">
                <a:solidFill>
                  <a:srgbClr val="4C1FDD"/>
                </a:solidFill>
                <a:latin typeface="Times New Roman" panose="02020603050405020304" pitchFamily="18" charset="0"/>
              </a:rPr>
              <a:t>观测　　　</a:t>
            </a:r>
            <a:r>
              <a:rPr lang="en-US" altLang="zh-CN" sz="2800" b="1">
                <a:solidFill>
                  <a:srgbClr val="4C1FDD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2800" b="1">
                <a:solidFill>
                  <a:srgbClr val="4C1FDD"/>
                </a:solidFill>
                <a:latin typeface="Times New Roman" panose="02020603050405020304" pitchFamily="18" charset="0"/>
              </a:rPr>
              <a:t>道观</a:t>
            </a:r>
            <a:endParaRPr lang="zh-CN" altLang="en-US" sz="2800" b="1">
              <a:solidFill>
                <a:srgbClr val="4C1FDD"/>
              </a:solidFill>
              <a:latin typeface="Times New Roman" panose="02020603050405020304" pitchFamily="18" charset="0"/>
            </a:endParaRPr>
          </a:p>
          <a:p>
            <a:endParaRPr lang="zh-CN" altLang="en-US" sz="2800" b="1">
              <a:solidFill>
                <a:srgbClr val="4C1FDD"/>
              </a:solidFill>
              <a:latin typeface="Times New Roman" panose="02020603050405020304" pitchFamily="18" charset="0"/>
            </a:endParaRPr>
          </a:p>
          <a:p>
            <a:r>
              <a:rPr lang="zh-CN" altLang="en-US" sz="2800" b="1">
                <a:solidFill>
                  <a:srgbClr val="4C1FDD"/>
                </a:solidFill>
                <a:latin typeface="Times New Roman" panose="02020603050405020304" pitchFamily="18" charset="0"/>
              </a:rPr>
              <a:t>播种　　　　　耕种</a:t>
            </a:r>
            <a:endParaRPr lang="zh-CN" altLang="en-US" sz="2800" b="1">
              <a:solidFill>
                <a:srgbClr val="4C1FDD"/>
              </a:solidFill>
              <a:latin typeface="Times New Roman" panose="02020603050405020304" pitchFamily="18" charset="0"/>
            </a:endParaRPr>
          </a:p>
          <a:p>
            <a:endParaRPr lang="zh-CN" altLang="en-US" sz="2800" b="1">
              <a:solidFill>
                <a:srgbClr val="4C1FDD"/>
              </a:solidFill>
              <a:latin typeface="Times New Roman" panose="02020603050405020304" pitchFamily="18" charset="0"/>
            </a:endParaRPr>
          </a:p>
          <a:p>
            <a:r>
              <a:rPr lang="zh-CN" altLang="en-US" sz="2800" b="1">
                <a:solidFill>
                  <a:srgbClr val="4C1FDD"/>
                </a:solidFill>
                <a:latin typeface="Times New Roman" panose="02020603050405020304" pitchFamily="18" charset="0"/>
              </a:rPr>
              <a:t>落叶　　　</a:t>
            </a:r>
            <a:r>
              <a:rPr lang="en-US" altLang="zh-CN" sz="2800" b="1">
                <a:solidFill>
                  <a:srgbClr val="4C1FDD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2800" b="1">
                <a:solidFill>
                  <a:srgbClr val="4C1FDD"/>
                </a:solidFill>
                <a:latin typeface="Times New Roman" panose="02020603050405020304" pitchFamily="18" charset="0"/>
              </a:rPr>
              <a:t>丢三落四　　　</a:t>
            </a:r>
            <a:r>
              <a:rPr lang="en-US" altLang="zh-CN" sz="2800" b="1">
                <a:solidFill>
                  <a:srgbClr val="4C1FDD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2800" b="1">
                <a:solidFill>
                  <a:srgbClr val="4C1FDD"/>
                </a:solidFill>
                <a:latin typeface="Times New Roman" panose="02020603050405020304" pitchFamily="18" charset="0"/>
              </a:rPr>
              <a:t>落枕</a:t>
            </a:r>
            <a:endParaRPr lang="zh-CN" altLang="en-US" sz="2800" b="1">
              <a:solidFill>
                <a:srgbClr val="4C1FDD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19" name="Text Box 3"/>
          <p:cNvSpPr txBox="1"/>
          <p:nvPr/>
        </p:nvSpPr>
        <p:spPr>
          <a:xfrm>
            <a:off x="1127125" y="7826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>
              <a:latin typeface="Times New Roman" panose="02020603050405020304" pitchFamily="18" charset="0"/>
            </a:endParaRPr>
          </a:p>
        </p:txBody>
      </p:sp>
      <p:sp>
        <p:nvSpPr>
          <p:cNvPr id="60420" name="Text Box 4"/>
          <p:cNvSpPr txBox="1"/>
          <p:nvPr/>
        </p:nvSpPr>
        <p:spPr>
          <a:xfrm>
            <a:off x="2667000" y="1676400"/>
            <a:ext cx="8445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0391A"/>
                </a:solidFill>
                <a:latin typeface="Times New Roman" panose="02020603050405020304" pitchFamily="18" charset="0"/>
              </a:rPr>
              <a:t>shuāi</a:t>
            </a:r>
            <a:endParaRPr lang="en-US" altLang="zh-CN">
              <a:solidFill>
                <a:srgbClr val="F0391A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21" name="Text Box 5"/>
          <p:cNvSpPr txBox="1"/>
          <p:nvPr/>
        </p:nvSpPr>
        <p:spPr>
          <a:xfrm>
            <a:off x="6400800" y="1676400"/>
            <a:ext cx="623888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0391A"/>
                </a:solidFill>
                <a:latin typeface="Times New Roman" panose="02020603050405020304" pitchFamily="18" charset="0"/>
              </a:rPr>
              <a:t>cuī</a:t>
            </a:r>
            <a:endParaRPr lang="en-US" altLang="zh-CN">
              <a:solidFill>
                <a:srgbClr val="F0391A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22" name="Text Box 6"/>
          <p:cNvSpPr txBox="1"/>
          <p:nvPr/>
        </p:nvSpPr>
        <p:spPr>
          <a:xfrm>
            <a:off x="2057400" y="2667000"/>
            <a:ext cx="70802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0391A"/>
                </a:solidFill>
                <a:latin typeface="Times New Roman" panose="02020603050405020304" pitchFamily="18" charset="0"/>
              </a:rPr>
              <a:t>qiáo</a:t>
            </a:r>
            <a:endParaRPr lang="en-US" altLang="zh-CN">
              <a:solidFill>
                <a:srgbClr val="F0391A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23" name="Text Box 7"/>
          <p:cNvSpPr txBox="1"/>
          <p:nvPr/>
        </p:nvSpPr>
        <p:spPr>
          <a:xfrm>
            <a:off x="5257800" y="2667000"/>
            <a:ext cx="70802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0391A"/>
                </a:solidFill>
                <a:latin typeface="Times New Roman" panose="02020603050405020304" pitchFamily="18" charset="0"/>
              </a:rPr>
              <a:t>qiào</a:t>
            </a:r>
            <a:endParaRPr lang="en-US" altLang="zh-CN">
              <a:solidFill>
                <a:srgbClr val="F0391A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24" name="Text Box 8"/>
          <p:cNvSpPr txBox="1"/>
          <p:nvPr/>
        </p:nvSpPr>
        <p:spPr>
          <a:xfrm>
            <a:off x="1905000" y="3429000"/>
            <a:ext cx="623888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0391A"/>
                </a:solidFill>
                <a:latin typeface="Times New Roman" panose="02020603050405020304" pitchFamily="18" charset="0"/>
              </a:rPr>
              <a:t>chā</a:t>
            </a:r>
            <a:endParaRPr lang="en-US" altLang="zh-CN">
              <a:solidFill>
                <a:srgbClr val="F0391A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25" name="Text Box 9"/>
          <p:cNvSpPr txBox="1"/>
          <p:nvPr/>
        </p:nvSpPr>
        <p:spPr>
          <a:xfrm>
            <a:off x="3962400" y="3505200"/>
            <a:ext cx="70802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0391A"/>
                </a:solidFill>
                <a:latin typeface="Times New Roman" panose="02020603050405020304" pitchFamily="18" charset="0"/>
              </a:rPr>
              <a:t>chāi</a:t>
            </a:r>
            <a:endParaRPr lang="en-US" altLang="zh-CN">
              <a:solidFill>
                <a:srgbClr val="F0391A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26" name="Text Box 10"/>
          <p:cNvSpPr txBox="1"/>
          <p:nvPr/>
        </p:nvSpPr>
        <p:spPr>
          <a:xfrm>
            <a:off x="6096000" y="3429000"/>
            <a:ext cx="60642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0391A"/>
                </a:solidFill>
                <a:latin typeface="Times New Roman" panose="02020603050405020304" pitchFamily="18" charset="0"/>
              </a:rPr>
              <a:t>chà</a:t>
            </a:r>
            <a:endParaRPr lang="en-US" altLang="zh-CN">
              <a:solidFill>
                <a:srgbClr val="F0391A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27" name="Text Box 11"/>
          <p:cNvSpPr txBox="1"/>
          <p:nvPr/>
        </p:nvSpPr>
        <p:spPr>
          <a:xfrm>
            <a:off x="8382000" y="3429000"/>
            <a:ext cx="471488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0391A"/>
                </a:solidFill>
                <a:latin typeface="Times New Roman" panose="02020603050405020304" pitchFamily="18" charset="0"/>
              </a:rPr>
              <a:t>cī</a:t>
            </a:r>
            <a:endParaRPr lang="en-US" altLang="zh-CN">
              <a:solidFill>
                <a:srgbClr val="F0391A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28" name="Text Box 12"/>
          <p:cNvSpPr txBox="1"/>
          <p:nvPr/>
        </p:nvSpPr>
        <p:spPr>
          <a:xfrm>
            <a:off x="1905000" y="4267200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0391A"/>
                </a:solidFill>
                <a:latin typeface="Times New Roman" panose="02020603050405020304" pitchFamily="18" charset="0"/>
              </a:rPr>
              <a:t>guān</a:t>
            </a:r>
            <a:endParaRPr lang="en-US" altLang="zh-CN">
              <a:solidFill>
                <a:srgbClr val="F0391A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29" name="Text Box 13"/>
          <p:cNvSpPr txBox="1"/>
          <p:nvPr/>
        </p:nvSpPr>
        <p:spPr>
          <a:xfrm>
            <a:off x="4572000" y="4343400"/>
            <a:ext cx="776288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0391A"/>
                </a:solidFill>
                <a:latin typeface="Times New Roman" panose="02020603050405020304" pitchFamily="18" charset="0"/>
              </a:rPr>
              <a:t>guàn</a:t>
            </a:r>
            <a:endParaRPr lang="en-US" altLang="zh-CN">
              <a:solidFill>
                <a:srgbClr val="F0391A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30" name="Text Box 14"/>
          <p:cNvSpPr txBox="1"/>
          <p:nvPr/>
        </p:nvSpPr>
        <p:spPr>
          <a:xfrm>
            <a:off x="1905000" y="5105400"/>
            <a:ext cx="928688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0391A"/>
                </a:solidFill>
                <a:latin typeface="Times New Roman" panose="02020603050405020304" pitchFamily="18" charset="0"/>
              </a:rPr>
              <a:t>zhǒng</a:t>
            </a:r>
            <a:endParaRPr lang="en-US" altLang="zh-CN">
              <a:solidFill>
                <a:srgbClr val="F0391A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31" name="Text Box 15"/>
          <p:cNvSpPr txBox="1"/>
          <p:nvPr/>
        </p:nvSpPr>
        <p:spPr>
          <a:xfrm>
            <a:off x="4648200" y="5105400"/>
            <a:ext cx="928688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0391A"/>
                </a:solidFill>
                <a:latin typeface="Times New Roman" panose="02020603050405020304" pitchFamily="18" charset="0"/>
              </a:rPr>
              <a:t>zhòng</a:t>
            </a:r>
            <a:endParaRPr lang="en-US" altLang="zh-CN">
              <a:solidFill>
                <a:srgbClr val="F0391A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32" name="Text Box 16"/>
          <p:cNvSpPr txBox="1"/>
          <p:nvPr/>
        </p:nvSpPr>
        <p:spPr>
          <a:xfrm>
            <a:off x="2057400" y="6019800"/>
            <a:ext cx="573088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0391A"/>
                </a:solidFill>
                <a:latin typeface="Times New Roman" panose="02020603050405020304" pitchFamily="18" charset="0"/>
              </a:rPr>
              <a:t>luò</a:t>
            </a:r>
            <a:endParaRPr lang="en-US" altLang="zh-CN">
              <a:solidFill>
                <a:srgbClr val="F0391A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33" name="Text Box 17"/>
          <p:cNvSpPr txBox="1"/>
          <p:nvPr/>
        </p:nvSpPr>
        <p:spPr>
          <a:xfrm>
            <a:off x="5105400" y="6019800"/>
            <a:ext cx="40322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0391A"/>
                </a:solidFill>
                <a:latin typeface="Times New Roman" panose="02020603050405020304" pitchFamily="18" charset="0"/>
              </a:rPr>
              <a:t>là</a:t>
            </a:r>
            <a:endParaRPr lang="en-US" altLang="zh-CN">
              <a:solidFill>
                <a:srgbClr val="F0391A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34" name="Text Box 18"/>
          <p:cNvSpPr txBox="1"/>
          <p:nvPr/>
        </p:nvSpPr>
        <p:spPr>
          <a:xfrm>
            <a:off x="7772400" y="5943600"/>
            <a:ext cx="55562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0391A"/>
                </a:solidFill>
                <a:latin typeface="Times New Roman" panose="02020603050405020304" pitchFamily="18" charset="0"/>
              </a:rPr>
              <a:t>lào</a:t>
            </a:r>
            <a:endParaRPr lang="en-US" altLang="zh-CN">
              <a:solidFill>
                <a:srgbClr val="F0391A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  <p:cond evt="onBegin" delay="0">
                          <p:tn val="43"/>
                        </p:cond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  <p:cond evt="onBegin" delay="0">
                          <p:tn val="49"/>
                        </p:cond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  <p:cond evt="onBegin" delay="0">
                          <p:tn val="55"/>
                        </p:cond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  <p:cond evt="onBegin" delay="0">
                          <p:tn val="61"/>
                        </p:cond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  <p:cond evt="onBegin" delay="0">
                          <p:tn val="67"/>
                        </p:cond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  <p:cond evt="onBegin" delay="0">
                          <p:tn val="73"/>
                        </p:cond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  <p:cond evt="onBegin" delay="0">
                          <p:tn val="79"/>
                        </p:cond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0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0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  <p:cond evt="onBegin" delay="0">
                          <p:tn val="85"/>
                        </p:cond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0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0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  <p:cond evt="onBegin" delay="0">
                          <p:tn val="91"/>
                        </p:cond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0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0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  <p:cond evt="onBegin" delay="0">
                          <p:tn val="97"/>
                        </p:cond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60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0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19" grpId="0"/>
      <p:bldP spid="60420" grpId="0"/>
      <p:bldP spid="60421" grpId="0"/>
      <p:bldP spid="60422" grpId="0"/>
      <p:bldP spid="60423" grpId="0"/>
      <p:bldP spid="60424" grpId="0"/>
      <p:bldP spid="60425" grpId="0"/>
      <p:bldP spid="60426" grpId="0"/>
      <p:bldP spid="60427" grpId="0"/>
      <p:bldP spid="60428" grpId="0"/>
      <p:bldP spid="60429" grpId="0"/>
      <p:bldP spid="60430" grpId="0"/>
      <p:bldP spid="60431" grpId="0"/>
      <p:bldP spid="60432" grpId="0"/>
      <p:bldP spid="60433" grpId="0"/>
      <p:bldP spid="604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2570" y="530225"/>
            <a:ext cx="8169910" cy="4114800"/>
          </a:xfrm>
        </p:spPr>
        <p:txBody>
          <a:bodyPr/>
          <a:lstStyle/>
          <a:p>
            <a:r>
              <a:rPr lang="zh-CN" altLang="en-US" sz="2800"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说明文文体知识</a:t>
            </a:r>
            <a:endParaRPr lang="zh-CN" altLang="en-US" sz="2800">
              <a:latin typeface="汉仪润圆-65简" panose="00020600040101010101" charset="-122"/>
              <a:ea typeface="汉仪润圆-65简" panose="00020600040101010101" charset="-122"/>
              <a:cs typeface="汉仪润圆-65简" panose="00020600040101010101" charset="-122"/>
            </a:endParaRPr>
          </a:p>
          <a:p>
            <a:r>
              <a:rPr lang="zh-CN" altLang="en-US" sz="2800"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（1）说明文的定义：</a:t>
            </a:r>
            <a:r>
              <a:rPr lang="zh-CN" altLang="en-US" sz="2800">
                <a:solidFill>
                  <a:srgbClr val="FF0000"/>
                </a:solidFill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以说明为主要表达方式的一种文体。</a:t>
            </a:r>
            <a:endParaRPr lang="zh-CN" altLang="en-US" sz="2800">
              <a:solidFill>
                <a:srgbClr val="FF0000"/>
              </a:solidFill>
              <a:latin typeface="汉仪润圆-65简" panose="00020600040101010101" charset="-122"/>
              <a:ea typeface="汉仪润圆-65简" panose="00020600040101010101" charset="-122"/>
              <a:cs typeface="汉仪润圆-65简" panose="00020600040101010101" charset="-122"/>
            </a:endParaRPr>
          </a:p>
          <a:p>
            <a:r>
              <a:rPr lang="zh-CN" altLang="en-US" sz="2800"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（2）说明文的语言特点：</a:t>
            </a:r>
            <a:r>
              <a:rPr lang="zh-CN" altLang="en-US" sz="2800">
                <a:solidFill>
                  <a:srgbClr val="FF0000"/>
                </a:solidFill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准确，严密，生动</a:t>
            </a:r>
            <a:endParaRPr lang="zh-CN" altLang="en-US" sz="2800">
              <a:solidFill>
                <a:srgbClr val="FF0000"/>
              </a:solidFill>
              <a:latin typeface="汉仪润圆-65简" panose="00020600040101010101" charset="-122"/>
              <a:ea typeface="汉仪润圆-65简" panose="00020600040101010101" charset="-122"/>
              <a:cs typeface="汉仪润圆-65简" panose="00020600040101010101" charset="-122"/>
            </a:endParaRPr>
          </a:p>
          <a:p>
            <a:r>
              <a:rPr lang="zh-CN" altLang="en-US" sz="2800"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（3）说明顺序：</a:t>
            </a:r>
            <a:endParaRPr lang="zh-CN" altLang="en-US" sz="2800">
              <a:latin typeface="汉仪润圆-65简" panose="00020600040101010101" charset="-122"/>
              <a:ea typeface="汉仪润圆-65简" panose="00020600040101010101" charset="-122"/>
              <a:cs typeface="汉仪润圆-65简" panose="00020600040101010101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时间顺序</a:t>
            </a:r>
            <a:endParaRPr lang="zh-CN" altLang="en-US" sz="2800">
              <a:solidFill>
                <a:srgbClr val="FF0000"/>
              </a:solidFill>
              <a:latin typeface="汉仪润圆-65简" panose="00020600040101010101" charset="-122"/>
              <a:ea typeface="汉仪润圆-65简" panose="00020600040101010101" charset="-122"/>
              <a:cs typeface="汉仪润圆-65简" panose="00020600040101010101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逻辑顺序 </a:t>
            </a:r>
            <a:r>
              <a:rPr lang="zh-CN" altLang="en-US" sz="2800"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（由一般到特殊，由整体到局部，由概括到具体……）</a:t>
            </a:r>
            <a:endParaRPr lang="zh-CN" altLang="en-US" sz="2800">
              <a:latin typeface="汉仪润圆-65简" panose="00020600040101010101" charset="-122"/>
              <a:ea typeface="汉仪润圆-65简" panose="00020600040101010101" charset="-122"/>
              <a:cs typeface="汉仪润圆-65简" panose="00020600040101010101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空间顺序</a:t>
            </a:r>
            <a:r>
              <a:rPr lang="zh-CN" altLang="en-US" sz="2800"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（从左到右、从上到下、从外到内……）</a:t>
            </a:r>
            <a:endParaRPr lang="zh-CN" altLang="en-US" sz="2800">
              <a:latin typeface="汉仪润圆-65简" panose="00020600040101010101" charset="-122"/>
              <a:ea typeface="汉仪润圆-65简" panose="00020600040101010101" charset="-122"/>
              <a:cs typeface="汉仪润圆-65简" panose="00020600040101010101" charset="-122"/>
            </a:endParaRPr>
          </a:p>
          <a:p>
            <a:r>
              <a:rPr lang="zh-CN" altLang="en-US" sz="2800"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（4）说明方法：</a:t>
            </a:r>
            <a:endParaRPr lang="zh-CN" altLang="en-US" sz="2800">
              <a:latin typeface="汉仪润圆-65简" panose="00020600040101010101" charset="-122"/>
              <a:ea typeface="汉仪润圆-65简" panose="00020600040101010101" charset="-122"/>
              <a:cs typeface="汉仪润圆-65简" panose="00020600040101010101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  <a:sym typeface="+mn-ea"/>
              </a:rPr>
              <a:t>举例子</a:t>
            </a:r>
            <a:r>
              <a:rPr lang="zh-CN" altLang="en-US" sz="2800">
                <a:solidFill>
                  <a:srgbClr val="FF0000"/>
                </a:solidFill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 列数字 打比方 作比较    </a:t>
            </a:r>
            <a:endParaRPr lang="zh-CN" altLang="en-US" sz="2800">
              <a:solidFill>
                <a:srgbClr val="FF0000"/>
              </a:solidFill>
              <a:latin typeface="汉仪润圆-65简" panose="00020600040101010101" charset="-122"/>
              <a:ea typeface="汉仪润圆-65简" panose="00020600040101010101" charset="-122"/>
              <a:cs typeface="汉仪润圆-65简" panose="00020600040101010101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 引用   </a:t>
            </a:r>
            <a:r>
              <a:rPr lang="zh-CN" altLang="en-US" sz="2800">
                <a:solidFill>
                  <a:srgbClr val="FF0000"/>
                </a:solidFill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  <a:sym typeface="+mn-ea"/>
              </a:rPr>
              <a:t>下定义 </a:t>
            </a:r>
            <a:r>
              <a:rPr lang="zh-CN" altLang="en-US" sz="2800">
                <a:solidFill>
                  <a:srgbClr val="FF0000"/>
                </a:solidFill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分类别  列图表     </a:t>
            </a:r>
            <a:endParaRPr lang="zh-CN" altLang="en-US" sz="2800">
              <a:solidFill>
                <a:srgbClr val="FF0000"/>
              </a:solidFill>
              <a:latin typeface="汉仪润圆-65简" panose="00020600040101010101" charset="-122"/>
              <a:ea typeface="汉仪润圆-65简" panose="00020600040101010101" charset="-122"/>
              <a:cs typeface="汉仪润圆-65简" panose="0002060004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8600" y="231140"/>
            <a:ext cx="8916035" cy="5864860"/>
          </a:xfrm>
        </p:spPr>
        <p:txBody>
          <a:bodyPr/>
          <a:lstStyle/>
          <a:p>
            <a:r>
              <a:rPr lang="zh-CN" altLang="en-US"/>
              <a:t>思维导图常见的八种形式：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圆圈图、气泡图、双重气泡图、树状图、</a:t>
            </a:r>
            <a:endParaRPr lang="zh-CN" altLang="en-US"/>
          </a:p>
          <a:p>
            <a:r>
              <a:rPr lang="zh-CN" altLang="en-US"/>
              <a:t>流程图、多重流程图、括号图、桥状图。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" y="2752725"/>
            <a:ext cx="8841105" cy="394144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1107440"/>
            <a:ext cx="7467600" cy="645160"/>
          </a:xfrm>
        </p:spPr>
        <p:txBody>
          <a:bodyPr/>
          <a:lstStyle/>
          <a:p>
            <a:r>
              <a:rPr lang="zh-CN" altLang="en-US" sz="3600">
                <a:sym typeface="+mn-ea"/>
              </a:rPr>
              <a:t>画出本课的</a:t>
            </a:r>
            <a:r>
              <a:rPr lang="zh-CN" altLang="en-US" sz="3600" b="1">
                <a:sym typeface="+mn-ea"/>
              </a:rPr>
              <a:t>思维导图</a:t>
            </a:r>
            <a:endParaRPr lang="zh-CN" altLang="en-US" sz="3600" b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br>
              <a:rPr lang="zh-CN" altLang="en-US">
                <a:sym typeface="+mn-ea"/>
              </a:rPr>
            </a:br>
            <a:br>
              <a:rPr lang="zh-CN" altLang="en-US">
                <a:sym typeface="+mn-ea"/>
              </a:rPr>
            </a:br>
            <a:r>
              <a:rPr lang="zh-CN" altLang="en-US" b="1">
                <a:sym typeface="+mn-ea"/>
              </a:rPr>
              <a:t>学法指导：</a:t>
            </a:r>
            <a:endParaRPr lang="zh-CN" altLang="en-US" b="1">
              <a:sym typeface="+mn-ea"/>
            </a:endParaRPr>
          </a:p>
          <a:p>
            <a:pPr marL="0" indent="0">
              <a:buNone/>
            </a:pPr>
            <a:br>
              <a:rPr lang="zh-CN" altLang="en-US" b="1">
                <a:sym typeface="+mn-ea"/>
              </a:rPr>
            </a:br>
            <a:r>
              <a:rPr lang="zh-CN" altLang="en-US" b="1">
                <a:sym typeface="+mn-ea"/>
              </a:rPr>
              <a:t>1、快速浏览课文，了解文章大意。</a:t>
            </a:r>
            <a:br>
              <a:rPr lang="zh-CN" altLang="en-US" b="1">
                <a:sym typeface="+mn-ea"/>
              </a:rPr>
            </a:br>
            <a:r>
              <a:rPr lang="zh-CN" altLang="en-US" b="1">
                <a:sym typeface="+mn-ea"/>
              </a:rPr>
              <a:t>2、细读课文，勾画出文中关键词（包括段首中心句、过渡句、段尾总结句）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3974" name="Text Box 6"/>
          <p:cNvSpPr txBox="1"/>
          <p:nvPr/>
        </p:nvSpPr>
        <p:spPr>
          <a:xfrm>
            <a:off x="457200" y="54102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>
              <a:latin typeface="Times New Roman" panose="02020603050405020304" pitchFamily="18" charset="0"/>
            </a:endParaRPr>
          </a:p>
        </p:txBody>
      </p:sp>
      <p:sp>
        <p:nvSpPr>
          <p:cNvPr id="28679" name="AutoShape 7"/>
          <p:cNvSpPr/>
          <p:nvPr/>
        </p:nvSpPr>
        <p:spPr>
          <a:xfrm>
            <a:off x="4152900" y="2980055"/>
            <a:ext cx="228600" cy="2125345"/>
          </a:xfrm>
          <a:prstGeom prst="leftBrace">
            <a:avLst>
              <a:gd name="adj1" fmla="val 50000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  <a:effectLst>
            <a:outerShdw dist="35921" dir="2699999" algn="ctr" rotWithShape="0">
              <a:srgbClr val="FFFFFF"/>
            </a:outerShdw>
          </a:effec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8681" name="Text Box 9"/>
          <p:cNvSpPr txBox="1"/>
          <p:nvPr/>
        </p:nvSpPr>
        <p:spPr>
          <a:xfrm>
            <a:off x="1213485" y="1063943"/>
            <a:ext cx="411543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800000"/>
                </a:solidFill>
                <a:latin typeface="Times New Roman" panose="02020603050405020304" pitchFamily="18" charset="0"/>
              </a:rPr>
              <a:t>说明什么是物候和物候学</a:t>
            </a:r>
            <a:endParaRPr lang="zh-CN" altLang="en-US" sz="2800" b="1">
              <a:solidFill>
                <a:srgbClr val="8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682" name="Text Box 10"/>
          <p:cNvSpPr txBox="1"/>
          <p:nvPr/>
        </p:nvSpPr>
        <p:spPr>
          <a:xfrm>
            <a:off x="1299210" y="5323840"/>
            <a:ext cx="38157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800000"/>
                </a:solidFill>
                <a:latin typeface="Times New Roman" panose="02020603050405020304" pitchFamily="18" charset="0"/>
              </a:rPr>
              <a:t>说明研究物候学的意义</a:t>
            </a:r>
            <a:endParaRPr lang="zh-CN" altLang="en-US" sz="2800" b="1">
              <a:solidFill>
                <a:srgbClr val="8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3979" name="Text Box 12"/>
          <p:cNvSpPr txBox="1"/>
          <p:nvPr/>
        </p:nvSpPr>
        <p:spPr>
          <a:xfrm>
            <a:off x="2041525" y="53546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>
              <a:latin typeface="Times New Roman" panose="02020603050405020304" pitchFamily="18" charset="0"/>
            </a:endParaRPr>
          </a:p>
        </p:txBody>
      </p:sp>
      <p:sp>
        <p:nvSpPr>
          <p:cNvPr id="28685" name="AutoShape 13"/>
          <p:cNvSpPr/>
          <p:nvPr/>
        </p:nvSpPr>
        <p:spPr>
          <a:xfrm>
            <a:off x="857250" y="1290955"/>
            <a:ext cx="441960" cy="4445000"/>
          </a:xfrm>
          <a:prstGeom prst="leftBrace">
            <a:avLst>
              <a:gd name="adj1" fmla="val 37500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  <a:effectLst>
            <a:outerShdw dist="35921" dir="2699999" algn="ctr" rotWithShape="0">
              <a:srgbClr val="FFFFFF"/>
            </a:outerShdw>
          </a:effec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83983" name="Text Box 17"/>
          <p:cNvSpPr txBox="1"/>
          <p:nvPr/>
        </p:nvSpPr>
        <p:spPr>
          <a:xfrm>
            <a:off x="6384925" y="52784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>
              <a:latin typeface="Times New Roman" panose="02020603050405020304" pitchFamily="18" charset="0"/>
            </a:endParaRPr>
          </a:p>
        </p:txBody>
      </p:sp>
      <p:sp>
        <p:nvSpPr>
          <p:cNvPr id="83985" name="Text Box 19"/>
          <p:cNvSpPr txBox="1"/>
          <p:nvPr/>
        </p:nvSpPr>
        <p:spPr>
          <a:xfrm>
            <a:off x="6613525" y="50498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>
              <a:latin typeface="Times New Roman" panose="02020603050405020304" pitchFamily="18" charset="0"/>
            </a:endParaRPr>
          </a:p>
        </p:txBody>
      </p:sp>
      <p:sp>
        <p:nvSpPr>
          <p:cNvPr id="2" name="Text Box 9"/>
          <p:cNvSpPr txBox="1"/>
          <p:nvPr/>
        </p:nvSpPr>
        <p:spPr>
          <a:xfrm>
            <a:off x="1213485" y="1987233"/>
            <a:ext cx="518795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800000"/>
                </a:solidFill>
                <a:latin typeface="Times New Roman" panose="02020603050405020304" pitchFamily="18" charset="0"/>
              </a:rPr>
              <a:t>说明物候观测对农业的重要影响</a:t>
            </a:r>
            <a:endParaRPr lang="zh-CN" altLang="en-US" sz="2800" b="1">
              <a:solidFill>
                <a:srgbClr val="8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Text Box 9"/>
          <p:cNvSpPr txBox="1"/>
          <p:nvPr/>
        </p:nvSpPr>
        <p:spPr>
          <a:xfrm>
            <a:off x="1211580" y="3572193"/>
            <a:ext cx="3042920" cy="9531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800000"/>
                </a:solidFill>
                <a:latin typeface="Times New Roman" panose="02020603050405020304" pitchFamily="18" charset="0"/>
              </a:rPr>
              <a:t>说明决定物候现象</a:t>
            </a:r>
            <a:endParaRPr lang="zh-CN" altLang="en-US" sz="2800" b="1">
              <a:solidFill>
                <a:srgbClr val="80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2800" b="1">
                <a:solidFill>
                  <a:srgbClr val="800000"/>
                </a:solidFill>
                <a:latin typeface="Times New Roman" panose="02020603050405020304" pitchFamily="18" charset="0"/>
              </a:rPr>
              <a:t>来临的因素</a:t>
            </a:r>
            <a:endParaRPr lang="zh-CN" altLang="en-US" sz="2800" b="1">
              <a:solidFill>
                <a:srgbClr val="8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Text Box 9"/>
          <p:cNvSpPr txBox="1"/>
          <p:nvPr/>
        </p:nvSpPr>
        <p:spPr>
          <a:xfrm>
            <a:off x="4381500" y="2727643"/>
            <a:ext cx="357822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800000"/>
                </a:solidFill>
                <a:latin typeface="Times New Roman" panose="02020603050405020304" pitchFamily="18" charset="0"/>
              </a:rPr>
              <a:t>第一个因素  纬度差异</a:t>
            </a:r>
            <a:endParaRPr lang="zh-CN" altLang="en-US" sz="2800" b="1">
              <a:solidFill>
                <a:srgbClr val="8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Text Box 9"/>
          <p:cNvSpPr txBox="1"/>
          <p:nvPr/>
        </p:nvSpPr>
        <p:spPr>
          <a:xfrm>
            <a:off x="4381500" y="3365183"/>
            <a:ext cx="357822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800000"/>
                </a:solidFill>
                <a:latin typeface="Times New Roman" panose="02020603050405020304" pitchFamily="18" charset="0"/>
              </a:rPr>
              <a:t>第二个因素  经度差异</a:t>
            </a:r>
            <a:endParaRPr lang="zh-CN" altLang="en-US" sz="2800" b="1">
              <a:solidFill>
                <a:srgbClr val="8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Text Box 9"/>
          <p:cNvSpPr txBox="1"/>
          <p:nvPr/>
        </p:nvSpPr>
        <p:spPr>
          <a:xfrm>
            <a:off x="4381500" y="4003358"/>
            <a:ext cx="393573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800000"/>
                </a:solidFill>
                <a:latin typeface="Times New Roman" panose="02020603050405020304" pitchFamily="18" charset="0"/>
              </a:rPr>
              <a:t>第三个因素  高下的差异</a:t>
            </a:r>
            <a:endParaRPr lang="zh-CN" altLang="en-US" sz="2800" b="1">
              <a:solidFill>
                <a:srgbClr val="8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Text Box 9"/>
          <p:cNvSpPr txBox="1"/>
          <p:nvPr/>
        </p:nvSpPr>
        <p:spPr>
          <a:xfrm>
            <a:off x="4381500" y="4724083"/>
            <a:ext cx="393573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800000"/>
                </a:solidFill>
                <a:latin typeface="Times New Roman" panose="02020603050405020304" pitchFamily="18" charset="0"/>
              </a:rPr>
              <a:t>第四个因素  古今的差异</a:t>
            </a:r>
            <a:endParaRPr lang="zh-CN" altLang="en-US" sz="2800" b="1">
              <a:solidFill>
                <a:srgbClr val="8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2895" y="1963420"/>
            <a:ext cx="52451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汉仪润圆-65简" panose="00020600040101010101" charset="-122"/>
                <a:ea typeface="汉仪润圆-65简" panose="00020600040101010101" charset="-122"/>
              </a:rPr>
              <a:t>大自然的语言</a:t>
            </a:r>
            <a:endParaRPr lang="zh-CN" altLang="en-US" sz="3600" b="1">
              <a:latin typeface="汉仪润圆-65简" panose="00020600040101010101" charset="-122"/>
              <a:ea typeface="汉仪润圆-65简" panose="0002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9" grpId="0"/>
      <p:bldP spid="28681" grpId="0"/>
      <p:bldP spid="28682" grpId="0"/>
      <p:bldP spid="28685" grpId="0"/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466850" y="1167130"/>
            <a:ext cx="618172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b="1"/>
              <a:t>1</a:t>
            </a:r>
            <a:r>
              <a:rPr lang="zh-CN" altLang="en-US" b="1"/>
              <a:t>、作者在说明物候现象来临的决定因素，采用了怎样的说明顺序？</a:t>
            </a:r>
            <a:endParaRPr lang="zh-CN" altLang="en-US" b="1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29690" y="2436495"/>
            <a:ext cx="573151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>
                <a:sym typeface="+mn-ea"/>
              </a:rPr>
              <a:t>关注提示词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“首先”、“第二”、“第三”、“此外”表明是从主到次，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按照影响大小依次排列，属于逻辑顺序。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66850" y="4379595"/>
            <a:ext cx="47167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b="1"/>
              <a:t>2</a:t>
            </a:r>
            <a:r>
              <a:rPr lang="zh-CN" altLang="en-US" b="1"/>
              <a:t>、全文采用了怎样的说明顺序？</a:t>
            </a:r>
            <a:endParaRPr lang="zh-CN" altLang="en-US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文本框 14337"/>
          <p:cNvSpPr txBox="1"/>
          <p:nvPr/>
        </p:nvSpPr>
        <p:spPr>
          <a:xfrm>
            <a:off x="1752600" y="1676400"/>
            <a:ext cx="4114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1B1B2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描述物候现象</a:t>
            </a:r>
            <a:endParaRPr lang="zh-CN" altLang="en-US" sz="3200" b="1">
              <a:solidFill>
                <a:srgbClr val="1B1B2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4339" name="文本框 14338"/>
          <p:cNvSpPr txBox="1"/>
          <p:nvPr/>
        </p:nvSpPr>
        <p:spPr>
          <a:xfrm>
            <a:off x="1828800" y="5486400"/>
            <a:ext cx="4191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1B1B2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阐述研究意义</a:t>
            </a:r>
            <a:endParaRPr lang="zh-CN" altLang="en-US" sz="3200" b="1">
              <a:solidFill>
                <a:srgbClr val="1B1B2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4340" name="文本框 14339"/>
          <p:cNvSpPr txBox="1"/>
          <p:nvPr/>
        </p:nvSpPr>
        <p:spPr>
          <a:xfrm>
            <a:off x="1752600" y="2971800"/>
            <a:ext cx="4114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1B1B2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作出科学解释</a:t>
            </a:r>
            <a:endParaRPr lang="zh-CN" altLang="en-US" sz="3200" b="1">
              <a:solidFill>
                <a:srgbClr val="1B1B2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4341" name="文本框 14340"/>
          <p:cNvSpPr txBox="1"/>
          <p:nvPr/>
        </p:nvSpPr>
        <p:spPr>
          <a:xfrm>
            <a:off x="1752600" y="4267200"/>
            <a:ext cx="4038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1B1B2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追究因果关系</a:t>
            </a:r>
            <a:endParaRPr lang="zh-CN" altLang="en-US" sz="3200" b="1">
              <a:solidFill>
                <a:srgbClr val="1B1B2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4342" name="下箭头 14341"/>
          <p:cNvSpPr/>
          <p:nvPr/>
        </p:nvSpPr>
        <p:spPr>
          <a:xfrm>
            <a:off x="2895600" y="2438400"/>
            <a:ext cx="6096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33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3" name="下箭头 14342"/>
          <p:cNvSpPr/>
          <p:nvPr/>
        </p:nvSpPr>
        <p:spPr>
          <a:xfrm>
            <a:off x="2895600" y="3657600"/>
            <a:ext cx="6096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4" name="下箭头 14343"/>
          <p:cNvSpPr/>
          <p:nvPr/>
        </p:nvSpPr>
        <p:spPr>
          <a:xfrm>
            <a:off x="2895600" y="4953000"/>
            <a:ext cx="6096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5" name="矩形 14344"/>
          <p:cNvSpPr/>
          <p:nvPr/>
        </p:nvSpPr>
        <p:spPr>
          <a:xfrm rot="5400000">
            <a:off x="5791200" y="1600200"/>
            <a:ext cx="914400" cy="762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仿宋_GB2312" charset="0"/>
                <a:ea typeface="仿宋_GB2312" charset="0"/>
              </a:rPr>
              <a:t>现象</a:t>
            </a:r>
            <a:endParaRPr lang="zh-CN" altLang="en-US" sz="3600" b="1">
              <a:ln w="952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C0C0C0"/>
                </a:outerShdw>
              </a:effectLst>
              <a:latin typeface="仿宋_GB2312" charset="0"/>
              <a:ea typeface="仿宋_GB2312" charset="0"/>
            </a:endParaRPr>
          </a:p>
        </p:txBody>
      </p:sp>
      <p:sp>
        <p:nvSpPr>
          <p:cNvPr id="14346" name="矩形 14345"/>
          <p:cNvSpPr/>
          <p:nvPr/>
        </p:nvSpPr>
        <p:spPr>
          <a:xfrm rot="5400000">
            <a:off x="5829300" y="5524500"/>
            <a:ext cx="914400" cy="6858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本质</a:t>
            </a:r>
            <a:endParaRPr lang="zh-CN" altLang="en-US" sz="3600" b="1">
              <a:ln w="952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7" name="直接连接符 14346"/>
          <p:cNvSpPr/>
          <p:nvPr/>
        </p:nvSpPr>
        <p:spPr>
          <a:xfrm flipH="1">
            <a:off x="6324600" y="2590800"/>
            <a:ext cx="1588" cy="2741613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4348" name="矩形 14347"/>
          <p:cNvSpPr/>
          <p:nvPr/>
        </p:nvSpPr>
        <p:spPr>
          <a:xfrm rot="5400000">
            <a:off x="6094413" y="3582988"/>
            <a:ext cx="3124200" cy="68262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逻辑顺序</a:t>
            </a:r>
            <a:endParaRPr lang="zh-CN" altLang="en-US" sz="3600" b="1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9" name="矩形 14348"/>
          <p:cNvSpPr/>
          <p:nvPr/>
        </p:nvSpPr>
        <p:spPr>
          <a:xfrm>
            <a:off x="2895600" y="457200"/>
            <a:ext cx="33528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大自然的语言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/>
      <p:bldP spid="14340" grpId="0"/>
      <p:bldP spid="143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42" name="Text Box 2"/>
          <p:cNvSpPr txBox="1"/>
          <p:nvPr/>
        </p:nvSpPr>
        <p:spPr>
          <a:xfrm>
            <a:off x="1116013" y="1412875"/>
            <a:ext cx="6985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Times New Roman" panose="02020603050405020304" pitchFamily="18" charset="0"/>
            </a:endParaRPr>
          </a:p>
        </p:txBody>
      </p:sp>
      <p:sp>
        <p:nvSpPr>
          <p:cNvPr id="61443" name="Text Box 3"/>
          <p:cNvSpPr txBox="1"/>
          <p:nvPr/>
        </p:nvSpPr>
        <p:spPr>
          <a:xfrm>
            <a:off x="539750" y="2492375"/>
            <a:ext cx="7416800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        </a:t>
            </a:r>
            <a:r>
              <a:rPr lang="zh-CN" altLang="en-US" sz="4400" b="1">
                <a:latin typeface="华文新魏" pitchFamily="2" charset="-122"/>
                <a:ea typeface="华文新魏" pitchFamily="2" charset="-122"/>
              </a:rPr>
              <a:t>认真读题，跳读课文，筛选归纳答案。</a:t>
            </a:r>
            <a:endParaRPr lang="zh-CN" altLang="en-US" sz="44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1444" name="Text Box 5"/>
          <p:cNvSpPr txBox="1"/>
          <p:nvPr/>
        </p:nvSpPr>
        <p:spPr>
          <a:xfrm>
            <a:off x="611188" y="836613"/>
            <a:ext cx="712946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</a:rPr>
              <a:t>一、整体感知，概括要点：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2466" name="Rectangle 2"/>
          <p:cNvSpPr>
            <a:spLocks noGrp="1"/>
          </p:cNvSpPr>
          <p:nvPr>
            <p:ph idx="1"/>
          </p:nvPr>
        </p:nvSpPr>
        <p:spPr>
          <a:xfrm>
            <a:off x="468313" y="1628775"/>
            <a:ext cx="7391400" cy="2476500"/>
          </a:xfrm>
        </p:spPr>
        <p:txBody>
          <a:bodyPr vert="horz" wrap="square" lIns="91440" tIns="45720" rIns="91440" bIns="45720" anchor="t"/>
          <a:lstStyle/>
          <a:p>
            <a:pPr marL="609600" indent="-609600" eaLnBrk="1" hangingPunct="1">
              <a:lnSpc>
                <a:spcPct val="90000"/>
              </a:lnSpc>
              <a:buClr>
                <a:schemeClr val="tx1"/>
              </a:buClr>
              <a:buFontTx/>
              <a:buAutoNum type="arabicPeriod"/>
            </a:pPr>
            <a:r>
              <a:rPr lang="zh-CN" altLang="en-US" sz="4000" b="1">
                <a:latin typeface="宋体" panose="02010600030101010101" pitchFamily="2" charset="-122"/>
              </a:rPr>
              <a:t>什么叫物候？</a:t>
            </a:r>
            <a:endParaRPr lang="zh-CN" altLang="en-US" sz="4000" b="1">
              <a:latin typeface="宋体" panose="02010600030101010101" pitchFamily="2" charset="-122"/>
            </a:endParaRPr>
          </a:p>
          <a:p>
            <a:pPr marL="609600" indent="-609600" eaLnBrk="1" hangingPunct="1">
              <a:lnSpc>
                <a:spcPct val="90000"/>
              </a:lnSpc>
              <a:buClr>
                <a:schemeClr val="tx1"/>
              </a:buClr>
              <a:buFontTx/>
              <a:buAutoNum type="arabicPeriod"/>
            </a:pPr>
            <a:r>
              <a:rPr lang="zh-CN" altLang="en-US" sz="4000" b="1">
                <a:latin typeface="宋体" panose="02010600030101010101" pitchFamily="2" charset="-122"/>
              </a:rPr>
              <a:t>什么叫物候学？</a:t>
            </a:r>
            <a:endParaRPr lang="zh-CN" altLang="en-US" sz="4000" b="1">
              <a:latin typeface="宋体" panose="02010600030101010101" pitchFamily="2" charset="-122"/>
            </a:endParaRPr>
          </a:p>
          <a:p>
            <a:pPr marL="609600" indent="-609600" eaLnBrk="1" hangingPunct="1">
              <a:lnSpc>
                <a:spcPct val="90000"/>
              </a:lnSpc>
              <a:buClr>
                <a:schemeClr val="tx1"/>
              </a:buClr>
              <a:buFontTx/>
              <a:buAutoNum type="arabicPeriod"/>
            </a:pPr>
            <a:r>
              <a:rPr lang="zh-CN" altLang="en-US" sz="4000" b="1">
                <a:latin typeface="宋体" panose="02010600030101010101" pitchFamily="2" charset="-122"/>
              </a:rPr>
              <a:t>物候观测对农业有什么重要意义？</a:t>
            </a:r>
            <a:endParaRPr lang="zh-CN" altLang="en-US" sz="4000" b="1">
              <a:latin typeface="宋体" panose="02010600030101010101" pitchFamily="2" charset="-122"/>
            </a:endParaRPr>
          </a:p>
          <a:p>
            <a:pPr marL="609600" indent="-609600" eaLnBrk="1" hangingPunct="1">
              <a:lnSpc>
                <a:spcPct val="90000"/>
              </a:lnSpc>
              <a:buClr>
                <a:schemeClr val="tx1"/>
              </a:buClr>
              <a:buFontTx/>
              <a:buAutoNum type="arabicPeriod"/>
            </a:pPr>
            <a:r>
              <a:rPr lang="zh-CN" altLang="en-US" sz="4000" b="1">
                <a:latin typeface="宋体" panose="02010600030101010101" pitchFamily="2" charset="-122"/>
              </a:rPr>
              <a:t>决定物候现象来临的因素有哪些？</a:t>
            </a:r>
            <a:endParaRPr lang="zh-CN" altLang="en-US" sz="4000" b="1">
              <a:latin typeface="宋体" panose="02010600030101010101" pitchFamily="2" charset="-122"/>
            </a:endParaRPr>
          </a:p>
          <a:p>
            <a:pPr marL="609600" indent="-609600" eaLnBrk="1" hangingPunct="1">
              <a:lnSpc>
                <a:spcPct val="90000"/>
              </a:lnSpc>
              <a:buClr>
                <a:schemeClr val="tx1"/>
              </a:buClr>
              <a:buFontTx/>
              <a:buAutoNum type="arabicPeriod"/>
            </a:pPr>
            <a:r>
              <a:rPr lang="zh-CN" altLang="en-US" sz="4000" b="1">
                <a:latin typeface="宋体" panose="02010600030101010101" pitchFamily="2" charset="-122"/>
              </a:rPr>
              <a:t>研究物候学有何意义？</a:t>
            </a:r>
            <a:endParaRPr lang="zh-CN" altLang="en-US" sz="4000" b="1">
              <a:latin typeface="宋体" panose="02010600030101010101" pitchFamily="2" charset="-122"/>
            </a:endParaRPr>
          </a:p>
          <a:p>
            <a:pPr marL="609600" indent="-609600" eaLnBrk="1" hangingPunct="1">
              <a:lnSpc>
                <a:spcPct val="90000"/>
              </a:lnSpc>
              <a:buClr>
                <a:schemeClr val="tx1"/>
              </a:buClr>
              <a:buFontTx/>
              <a:buAutoNum type="arabicPeriod"/>
            </a:pPr>
            <a:endParaRPr lang="en-US" altLang="zh-CN" sz="2400" b="1">
              <a:latin typeface="宋体" panose="02010600030101010101" pitchFamily="2" charset="-122"/>
            </a:endParaRPr>
          </a:p>
        </p:txBody>
      </p:sp>
      <p:sp>
        <p:nvSpPr>
          <p:cNvPr id="62467" name="AutoShape 3"/>
          <p:cNvSpPr/>
          <p:nvPr/>
        </p:nvSpPr>
        <p:spPr>
          <a:xfrm>
            <a:off x="4716463" y="836613"/>
            <a:ext cx="2952750" cy="1512887"/>
          </a:xfrm>
          <a:prstGeom prst="cloudCallout">
            <a:avLst>
              <a:gd name="adj1" fmla="val -52042"/>
              <a:gd name="adj2" fmla="val 8567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latin typeface="华文彩云" pitchFamily="2" charset="-122"/>
                <a:ea typeface="华文彩云" pitchFamily="2" charset="-122"/>
              </a:rPr>
              <a:t>你能在书上找到答案吗</a:t>
            </a:r>
            <a:r>
              <a:rPr lang="en-US" altLang="zh-CN" sz="2800" b="1">
                <a:latin typeface="华文彩云" pitchFamily="2" charset="-122"/>
                <a:ea typeface="华文彩云" pitchFamily="2" charset="-122"/>
              </a:rPr>
              <a:t>?</a:t>
            </a:r>
            <a:endParaRPr lang="en-US" altLang="zh-CN" sz="2800" b="1">
              <a:latin typeface="华文彩云" pitchFamily="2" charset="-122"/>
              <a:ea typeface="华文彩云" pitchFamily="2" charset="-122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3490" name="Text Box 2"/>
          <p:cNvSpPr txBox="1"/>
          <p:nvPr/>
        </p:nvSpPr>
        <p:spPr>
          <a:xfrm>
            <a:off x="1116013" y="1412875"/>
            <a:ext cx="6985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Times New Roman" panose="02020603050405020304" pitchFamily="18" charset="0"/>
            </a:endParaRPr>
          </a:p>
        </p:txBody>
      </p:sp>
      <p:sp>
        <p:nvSpPr>
          <p:cNvPr id="63491" name="Text Box 3"/>
          <p:cNvSpPr txBox="1"/>
          <p:nvPr/>
        </p:nvSpPr>
        <p:spPr>
          <a:xfrm>
            <a:off x="539750" y="1412875"/>
            <a:ext cx="76327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latin typeface="Times New Roman" panose="02020603050405020304" pitchFamily="18" charset="0"/>
              </a:rPr>
              <a:t>1</a:t>
            </a:r>
            <a:r>
              <a:rPr lang="zh-CN" altLang="en-US" sz="4800" b="1">
                <a:latin typeface="Times New Roman" panose="02020603050405020304" pitchFamily="18" charset="0"/>
                <a:ea typeface="华文行楷" pitchFamily="2" charset="-122"/>
              </a:rPr>
              <a:t>、什么叫物候？</a:t>
            </a:r>
            <a:endParaRPr lang="zh-CN" altLang="en-US" sz="4800" b="1">
              <a:latin typeface="Times New Roman" panose="02020603050405020304" pitchFamily="18" charset="0"/>
            </a:endParaRPr>
          </a:p>
        </p:txBody>
      </p:sp>
      <p:sp>
        <p:nvSpPr>
          <p:cNvPr id="50180" name="Text Box 4"/>
          <p:cNvSpPr txBox="1"/>
          <p:nvPr/>
        </p:nvSpPr>
        <p:spPr>
          <a:xfrm>
            <a:off x="684213" y="2781300"/>
            <a:ext cx="6696075" cy="22875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CC66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4800" b="1">
                <a:solidFill>
                  <a:srgbClr val="CC6600"/>
                </a:solidFill>
                <a:latin typeface="宋体" panose="02010600030101010101" pitchFamily="2" charset="-122"/>
              </a:rPr>
              <a:t>草木荣枯，候鸟去来等自然现象，古代劳动人民称它为物候。</a:t>
            </a:r>
            <a:endParaRPr lang="zh-CN" altLang="en-US" sz="4800" b="1">
              <a:solidFill>
                <a:srgbClr val="CC6600"/>
              </a:solidFill>
              <a:latin typeface="宋体" panose="02010600030101010101" pitchFamily="2" charset="-122"/>
            </a:endParaRPr>
          </a:p>
        </p:txBody>
      </p:sp>
      <p:sp>
        <p:nvSpPr>
          <p:cNvPr id="50181" name="Text Box 5"/>
          <p:cNvSpPr txBox="1"/>
          <p:nvPr/>
        </p:nvSpPr>
        <p:spPr>
          <a:xfrm>
            <a:off x="4140200" y="5300663"/>
            <a:ext cx="2057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3333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作诠释</a:t>
            </a:r>
            <a:endParaRPr lang="zh-CN" altLang="en-US" sz="3600" b="1">
              <a:solidFill>
                <a:srgbClr val="333399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/>
      <p:bldP spid="5018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250" name="Rectangle 2"/>
          <p:cNvSpPr>
            <a:spLocks noGrp="1"/>
          </p:cNvSpPr>
          <p:nvPr>
            <p:ph type="title"/>
          </p:nvPr>
        </p:nvSpPr>
        <p:spPr>
          <a:xfrm>
            <a:off x="0" y="333375"/>
            <a:ext cx="8604250" cy="762000"/>
          </a:xfrm>
        </p:spPr>
        <p:txBody>
          <a:bodyPr vert="horz" wrap="square" lIns="91440" tIns="45720" rIns="91440" bIns="45720" anchor="b">
            <a:spAutoFit/>
          </a:bodyPr>
          <a:lstStyle/>
          <a:p>
            <a:pPr eaLnBrk="1" hangingPunct="1"/>
            <a:r>
              <a:rPr lang="zh-CN" altLang="en-US">
                <a:ea typeface="黑体" panose="02010609060101010101" pitchFamily="49" charset="-122"/>
              </a:rPr>
              <a:t>你知道下列诗句是写那个季节吗？</a:t>
            </a: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53251" name="Rectangle 3"/>
          <p:cNvSpPr>
            <a:spLocks noGrp="1"/>
          </p:cNvSpPr>
          <p:nvPr>
            <p:ph idx="1"/>
          </p:nvPr>
        </p:nvSpPr>
        <p:spPr>
          <a:xfrm>
            <a:off x="0" y="1557338"/>
            <a:ext cx="8015288" cy="4608512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zh-CN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毕竟西湖六月中，风光不与四时同。 </a:t>
            </a:r>
            <a:endParaRPr lang="zh-CN" altLang="zh-CN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zh-CN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接天莲叶无穷碧，映日荷花别样红。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千</a:t>
            </a:r>
            <a:r>
              <a:rPr lang="zh-CN" altLang="zh-CN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山鸟飞绝，万径人踪灭。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zh-CN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孤舟蓑笠翁，独钓寒江雪。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忽如一夜春风来</a:t>
            </a:r>
            <a:r>
              <a:rPr lang="en-US" altLang="zh-CN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千树万树梨花开 。</a:t>
            </a:r>
            <a:endParaRPr lang="zh-CN" altLang="zh-CN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endParaRPr lang="en-US" altLang="zh-CN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4514" name="Text Box 2"/>
          <p:cNvSpPr txBox="1"/>
          <p:nvPr/>
        </p:nvSpPr>
        <p:spPr>
          <a:xfrm>
            <a:off x="1295400" y="1524000"/>
            <a:ext cx="57912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4800" b="1">
                <a:latin typeface="华文新魏" pitchFamily="2" charset="-122"/>
                <a:ea typeface="华文新魏" pitchFamily="2" charset="-122"/>
              </a:rPr>
              <a:t>、什么叫物候学？</a:t>
            </a:r>
            <a:endParaRPr lang="zh-CN" altLang="en-US" sz="48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1203" name="Text Box 3"/>
          <p:cNvSpPr txBox="1"/>
          <p:nvPr/>
        </p:nvSpPr>
        <p:spPr>
          <a:xfrm>
            <a:off x="838200" y="2895600"/>
            <a:ext cx="6248400" cy="22875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CC66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4800" b="1">
                <a:solidFill>
                  <a:srgbClr val="CC6600"/>
                </a:solidFill>
                <a:latin typeface="宋体" panose="02010600030101010101" pitchFamily="2" charset="-122"/>
              </a:rPr>
              <a:t>利用物候来研究农业生产的科学，就是物候学。</a:t>
            </a:r>
            <a:endParaRPr lang="zh-CN" altLang="en-US" sz="3600">
              <a:solidFill>
                <a:srgbClr val="CC6600"/>
              </a:solidFill>
              <a:latin typeface="宋体" panose="02010600030101010101" pitchFamily="2" charset="-122"/>
            </a:endParaRPr>
          </a:p>
        </p:txBody>
      </p:sp>
      <p:sp>
        <p:nvSpPr>
          <p:cNvPr id="51204" name="Text Box 4"/>
          <p:cNvSpPr txBox="1"/>
          <p:nvPr/>
        </p:nvSpPr>
        <p:spPr>
          <a:xfrm>
            <a:off x="4500563" y="4745038"/>
            <a:ext cx="1560512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3333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下定义</a:t>
            </a:r>
            <a:endParaRPr lang="zh-CN" altLang="en-US" sz="3600" b="1">
              <a:solidFill>
                <a:srgbClr val="333399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/>
      <p:bldP spid="5120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5538" name="Text Box 2"/>
          <p:cNvSpPr txBox="1"/>
          <p:nvPr/>
        </p:nvSpPr>
        <p:spPr>
          <a:xfrm>
            <a:off x="1116013" y="1412875"/>
            <a:ext cx="6985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Times New Roman" panose="02020603050405020304" pitchFamily="18" charset="0"/>
            </a:endParaRPr>
          </a:p>
        </p:txBody>
      </p:sp>
      <p:sp>
        <p:nvSpPr>
          <p:cNvPr id="65539" name="Text Box 3"/>
          <p:cNvSpPr txBox="1"/>
          <p:nvPr/>
        </p:nvSpPr>
        <p:spPr>
          <a:xfrm>
            <a:off x="250825" y="908050"/>
            <a:ext cx="763270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latin typeface="Times New Roman" panose="02020603050405020304" pitchFamily="18" charset="0"/>
              </a:rPr>
              <a:t>3</a:t>
            </a:r>
            <a:r>
              <a:rPr lang="zh-CN" altLang="en-US" sz="4800" b="1">
                <a:latin typeface="Times New Roman" panose="02020603050405020304" pitchFamily="18" charset="0"/>
              </a:rPr>
              <a:t>、</a:t>
            </a:r>
            <a:r>
              <a:rPr lang="zh-CN" altLang="en-US" sz="4800" b="1">
                <a:latin typeface="Times New Roman" panose="02020603050405020304" pitchFamily="18" charset="0"/>
                <a:ea typeface="华文行楷" pitchFamily="2" charset="-122"/>
              </a:rPr>
              <a:t>物候观测对农业有什么重要意义？</a:t>
            </a:r>
            <a:endParaRPr lang="zh-CN" altLang="en-US" sz="4800" b="1">
              <a:latin typeface="Times New Roman" panose="02020603050405020304" pitchFamily="18" charset="0"/>
            </a:endParaRPr>
          </a:p>
        </p:txBody>
      </p:sp>
      <p:sp>
        <p:nvSpPr>
          <p:cNvPr id="52228" name="Text Box 4"/>
          <p:cNvSpPr txBox="1"/>
          <p:nvPr/>
        </p:nvSpPr>
        <p:spPr>
          <a:xfrm>
            <a:off x="539750" y="2374900"/>
            <a:ext cx="7345363" cy="3751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CC6600"/>
                </a:solidFill>
                <a:latin typeface="Arial" panose="020b0604020202020204" pitchFamily="34" charset="0"/>
                <a:ea typeface="华文行楷" pitchFamily="2" charset="-122"/>
              </a:rPr>
              <a:t>        </a:t>
            </a:r>
            <a:r>
              <a:rPr lang="zh-CN" altLang="en-US" sz="4800" b="1">
                <a:solidFill>
                  <a:srgbClr val="CC6600"/>
                </a:solidFill>
                <a:latin typeface="Arial" panose="020b0604020202020204" pitchFamily="34" charset="0"/>
              </a:rPr>
              <a:t>物候观测的数据反映气温、温度等气候条件的综合，也反映气候条件对生物的影响，可以广泛应用在农业生产上。</a:t>
            </a:r>
            <a:endParaRPr lang="zh-CN" altLang="en-US" sz="4800" b="1">
              <a:solidFill>
                <a:srgbClr val="CC66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6562" name="Text Box 2"/>
          <p:cNvSpPr txBox="1"/>
          <p:nvPr/>
        </p:nvSpPr>
        <p:spPr>
          <a:xfrm>
            <a:off x="1116013" y="1412875"/>
            <a:ext cx="6985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Times New Roman" panose="02020603050405020304" pitchFamily="18" charset="0"/>
            </a:endParaRPr>
          </a:p>
        </p:txBody>
      </p:sp>
      <p:sp>
        <p:nvSpPr>
          <p:cNvPr id="53251" name="Text Box 3"/>
          <p:cNvSpPr txBox="1"/>
          <p:nvPr/>
        </p:nvSpPr>
        <p:spPr>
          <a:xfrm>
            <a:off x="609600" y="3124200"/>
            <a:ext cx="701040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CC6600"/>
                </a:solidFill>
                <a:latin typeface="Arial" panose="020b0604020202020204" pitchFamily="34" charset="0"/>
                <a:ea typeface="华文行楷" pitchFamily="2" charset="-122"/>
              </a:rPr>
              <a:t>         </a:t>
            </a:r>
            <a:r>
              <a:rPr lang="zh-CN" altLang="en-US" sz="4800" b="1">
                <a:solidFill>
                  <a:srgbClr val="CC6600"/>
                </a:solidFill>
                <a:latin typeface="Arial" panose="020b0604020202020204" pitchFamily="34" charset="0"/>
              </a:rPr>
              <a:t>纬度、经度、高下的差异和古今的差异。</a:t>
            </a:r>
            <a:endParaRPr lang="zh-CN" altLang="en-US" sz="4800" b="1">
              <a:solidFill>
                <a:srgbClr val="CC6600"/>
              </a:solidFill>
              <a:latin typeface="Arial" panose="020b0604020202020204" pitchFamily="34" charset="0"/>
            </a:endParaRPr>
          </a:p>
        </p:txBody>
      </p:sp>
      <p:sp>
        <p:nvSpPr>
          <p:cNvPr id="66564" name="Text Box 4"/>
          <p:cNvSpPr txBox="1"/>
          <p:nvPr/>
        </p:nvSpPr>
        <p:spPr>
          <a:xfrm>
            <a:off x="684213" y="1196975"/>
            <a:ext cx="6767512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latin typeface="华文行楷" pitchFamily="2" charset="-122"/>
                <a:ea typeface="华文行楷" pitchFamily="2" charset="-122"/>
              </a:rPr>
              <a:t>4</a:t>
            </a:r>
            <a:r>
              <a:rPr lang="zh-CN" altLang="en-US" sz="4800" b="1">
                <a:latin typeface="华文行楷" pitchFamily="2" charset="-122"/>
                <a:ea typeface="华文行楷" pitchFamily="2" charset="-122"/>
              </a:rPr>
              <a:t>、决定物候现象来临的因素有哪些？</a:t>
            </a:r>
            <a:endParaRPr lang="zh-CN" altLang="en-US" sz="4800" b="1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758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>
            <a:spAutoFit/>
          </a:bodyPr>
          <a:lstStyle/>
          <a:p>
            <a:pPr algn="l" eaLnBrk="1" hangingPunct="1"/>
            <a:r>
              <a:rPr lang="en-US" altLang="zh-CN" sz="3600">
                <a:solidFill>
                  <a:schemeClr val="tx1"/>
                </a:solidFill>
              </a:rPr>
              <a:t>5</a:t>
            </a:r>
            <a:r>
              <a:rPr lang="zh-CN" altLang="en-US" sz="3600">
                <a:solidFill>
                  <a:schemeClr val="tx1"/>
                </a:solidFill>
              </a:rPr>
              <a:t>、</a:t>
            </a:r>
            <a:r>
              <a:rPr lang="zh-CN" altLang="en-US" sz="4000">
                <a:solidFill>
                  <a:schemeClr val="tx1"/>
                </a:solidFill>
                <a:ea typeface="华文行楷" pitchFamily="2" charset="-122"/>
              </a:rPr>
              <a:t>研究物候学有什么意义？</a:t>
            </a:r>
            <a:endParaRPr lang="zh-CN" altLang="en-US" sz="4000">
              <a:solidFill>
                <a:schemeClr val="tx1"/>
              </a:solidFill>
              <a:ea typeface="华文行楷" pitchFamily="2" charset="-122"/>
            </a:endParaRPr>
          </a:p>
        </p:txBody>
      </p:sp>
      <p:sp>
        <p:nvSpPr>
          <p:cNvPr id="54275" name="Rectangle 3"/>
          <p:cNvSpPr>
            <a:spLocks noGrp="1"/>
          </p:cNvSpPr>
          <p:nvPr>
            <p:ph idx="1"/>
          </p:nvPr>
        </p:nvSpPr>
        <p:spPr>
          <a:xfrm>
            <a:off x="609600" y="1828800"/>
            <a:ext cx="7391400" cy="38862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Clr>
                <a:srgbClr val="000099"/>
              </a:buClr>
              <a:buFontTx/>
              <a:buChar char="•"/>
            </a:pPr>
            <a:r>
              <a:rPr lang="zh-CN" altLang="en-US" sz="3600" b="1">
                <a:solidFill>
                  <a:srgbClr val="CC6600"/>
                </a:solidFill>
              </a:rPr>
              <a:t>预报农时，安排播种日期；</a:t>
            </a:r>
            <a:endParaRPr lang="zh-CN" altLang="en-US" sz="3600" b="1">
              <a:solidFill>
                <a:srgbClr val="CC6600"/>
              </a:solidFill>
            </a:endParaRPr>
          </a:p>
          <a:p>
            <a:pPr eaLnBrk="1" hangingPunct="1">
              <a:buClr>
                <a:srgbClr val="000099"/>
              </a:buClr>
              <a:buFontTx/>
              <a:buChar char="•"/>
            </a:pPr>
            <a:r>
              <a:rPr lang="zh-CN" altLang="en-US" sz="3600" b="1">
                <a:solidFill>
                  <a:srgbClr val="CC6600"/>
                </a:solidFill>
              </a:rPr>
              <a:t>安排农作物区划，确定造林和采集种子的日期；</a:t>
            </a:r>
            <a:endParaRPr lang="zh-CN" altLang="en-US" sz="3600" b="1">
              <a:solidFill>
                <a:srgbClr val="CC6600"/>
              </a:solidFill>
            </a:endParaRPr>
          </a:p>
          <a:p>
            <a:pPr eaLnBrk="1" hangingPunct="1">
              <a:buClr>
                <a:srgbClr val="000099"/>
              </a:buClr>
              <a:buFontTx/>
              <a:buChar char="•"/>
            </a:pPr>
            <a:r>
              <a:rPr lang="zh-CN" altLang="en-US" sz="3600" b="1">
                <a:solidFill>
                  <a:srgbClr val="CC6600"/>
                </a:solidFill>
              </a:rPr>
              <a:t>引种植物到气候条件相同的地区；</a:t>
            </a:r>
            <a:endParaRPr lang="zh-CN" altLang="en-US" sz="3600" b="1">
              <a:solidFill>
                <a:srgbClr val="CC6600"/>
              </a:solidFill>
            </a:endParaRPr>
          </a:p>
          <a:p>
            <a:pPr eaLnBrk="1" hangingPunct="1">
              <a:buClr>
                <a:srgbClr val="000099"/>
              </a:buClr>
              <a:buFontTx/>
              <a:buChar char="•"/>
            </a:pPr>
            <a:r>
              <a:rPr lang="zh-CN" altLang="en-US" sz="3600" b="1">
                <a:solidFill>
                  <a:srgbClr val="CC6600"/>
                </a:solidFill>
              </a:rPr>
              <a:t>避免或减轻害虫的侵害；</a:t>
            </a:r>
            <a:endParaRPr lang="zh-CN" altLang="en-US" sz="3600" b="1">
              <a:solidFill>
                <a:srgbClr val="CC6600"/>
              </a:solidFill>
            </a:endParaRPr>
          </a:p>
          <a:p>
            <a:pPr eaLnBrk="1" hangingPunct="1">
              <a:buClr>
                <a:srgbClr val="000099"/>
              </a:buClr>
              <a:buFontTx/>
              <a:buChar char="•"/>
            </a:pPr>
            <a:r>
              <a:rPr lang="zh-CN" altLang="en-US" sz="3600" b="1">
                <a:solidFill>
                  <a:srgbClr val="CC6600"/>
                </a:solidFill>
              </a:rPr>
              <a:t>便利山区的农业发展。</a:t>
            </a:r>
            <a:endParaRPr lang="zh-CN" altLang="en-US" sz="3600" b="1">
              <a:solidFill>
                <a:srgbClr val="CC6600"/>
              </a:solidFill>
            </a:endParaRPr>
          </a:p>
          <a:p>
            <a:pPr eaLnBrk="1" hangingPunct="1">
              <a:buChar char="­"/>
            </a:pPr>
            <a:endParaRPr lang="zh-CN" altLang="en-US" sz="3600" b="1">
              <a:solidFill>
                <a:srgbClr val="CC6600"/>
              </a:solidFill>
            </a:endParaRPr>
          </a:p>
          <a:p>
            <a:pPr eaLnBrk="1" hangingPunct="1">
              <a:buChar char="­"/>
            </a:pPr>
            <a:endParaRPr lang="zh-CN" altLang="en-US" sz="3600" b="1">
              <a:solidFill>
                <a:srgbClr val="CC6600"/>
              </a:solidFill>
            </a:endParaRPr>
          </a:p>
          <a:p>
            <a:pPr eaLnBrk="1" hangingPunct="1">
              <a:buChar char="­"/>
            </a:pPr>
            <a:endParaRPr lang="en-US" altLang="zh-CN" sz="3600" b="1">
              <a:solidFill>
                <a:srgbClr val="CC6600"/>
              </a:solidFill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5110" y="1101090"/>
            <a:ext cx="8653145" cy="4114800"/>
          </a:xfrm>
        </p:spPr>
        <p:txBody>
          <a:bodyPr/>
          <a:lstStyle/>
          <a:p>
            <a:r>
              <a:rPr lang="zh-CN" altLang="en-US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文段一：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杏花开了，就好像大自然在传语要赶快耕地；桃花开了，又好像在暗示要赶快种谷子。布谷鸟开始唱歌，劳动人民懂得它在唱什么："阿公阿婆，割麦插禾。"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endParaRPr lang="zh-CN" altLang="en-US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文段二：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此外，物候现象来临的迟早还有古今的差异。根据英国南部物候的一种长期记录，拿1741到1750年十年平均的春初七种乔木油青和开花日期同1921到1930年十年的平均值相比较，可以看出后者比前者早九天。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12595" y="204470"/>
            <a:ext cx="53073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体会说明文语言的准确与生动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6700" y="142240"/>
            <a:ext cx="7467600" cy="2491740"/>
          </a:xfrm>
        </p:spPr>
        <p:txBody>
          <a:bodyPr/>
          <a:lstStyle/>
          <a:p>
            <a:r>
              <a:rPr lang="zh-CN" altLang="en-US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文段一：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杏花开了，就好像大自然在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传语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要赶快耕地；桃花开了，又好像在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暗示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要赶快种谷子。布谷鸟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开始唱歌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，劳动人民懂得它在唱什么：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"阿公阿婆，割麦插禾。"</a:t>
            </a:r>
            <a:br>
              <a:rPr lang="zh-CN" altLang="en-US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6700" y="2379345"/>
            <a:ext cx="7984490" cy="4114800"/>
          </a:xfrm>
        </p:spPr>
        <p:txBody>
          <a:bodyPr/>
          <a:lstStyle/>
          <a:p>
            <a:r>
              <a:rPr lang="zh-CN" altLang="en-US" b="1"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文段一：连用</a:t>
            </a:r>
            <a:r>
              <a:rPr lang="zh-CN" altLang="en-US" b="1">
                <a:solidFill>
                  <a:srgbClr val="FF0000"/>
                </a:solidFill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杏花、桃花、布谷鸟</a:t>
            </a:r>
            <a:r>
              <a:rPr lang="zh-CN" altLang="en-US" b="1"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三个例子，扣住“大自然的语言”这一点，以</a:t>
            </a:r>
            <a:r>
              <a:rPr lang="zh-CN" altLang="en-US" b="1">
                <a:solidFill>
                  <a:srgbClr val="FF0000"/>
                </a:solidFill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灵动的语言</a:t>
            </a:r>
            <a:r>
              <a:rPr lang="zh-CN" altLang="en-US" b="1"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表现出</a:t>
            </a:r>
            <a:r>
              <a:rPr lang="zh-CN" altLang="en-US" b="1">
                <a:solidFill>
                  <a:srgbClr val="FF0000"/>
                </a:solidFill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物候对气候的反应。</a:t>
            </a:r>
            <a:endParaRPr lang="zh-CN" altLang="en-US" b="1">
              <a:latin typeface="汉仪润圆-65简" panose="00020600040101010101" charset="-122"/>
              <a:ea typeface="汉仪润圆-65简" panose="00020600040101010101" charset="-122"/>
              <a:cs typeface="汉仪润圆-65简" panose="00020600040101010101" charset="-122"/>
            </a:endParaRPr>
          </a:p>
          <a:p>
            <a:r>
              <a:rPr lang="zh-CN" altLang="en-US" b="1"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结尾句运用了</a:t>
            </a:r>
            <a:r>
              <a:rPr lang="zh-CN" altLang="en-US" b="1">
                <a:solidFill>
                  <a:srgbClr val="FF0000"/>
                </a:solidFill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引用的说明方法</a:t>
            </a:r>
            <a:r>
              <a:rPr lang="zh-CN" altLang="en-US" b="1"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，</a:t>
            </a:r>
            <a:r>
              <a:rPr lang="zh-CN" altLang="en-US" b="1">
                <a:solidFill>
                  <a:srgbClr val="FF0000"/>
                </a:solidFill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表明物候现象与农事的关系非常密切，劳动人民充满了智慧。</a:t>
            </a:r>
            <a:r>
              <a:rPr lang="zh-CN" altLang="en-US" b="1"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（生动形象）</a:t>
            </a:r>
            <a:endParaRPr lang="zh-CN" altLang="en-US" b="1">
              <a:latin typeface="汉仪润圆-65简" panose="00020600040101010101" charset="-122"/>
              <a:ea typeface="汉仪润圆-65简" panose="00020600040101010101" charset="-122"/>
              <a:cs typeface="汉仪润圆-65简" panose="0002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4800" y="0"/>
            <a:ext cx="7467600" cy="2922905"/>
          </a:xfrm>
        </p:spPr>
        <p:txBody>
          <a:bodyPr/>
          <a:lstStyle/>
          <a:p>
            <a:r>
              <a:rPr lang="zh-CN" altLang="en-US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文段二：此外，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物候现象来临的迟早还有古今的差异。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根据英国南部物候的一种长期记录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，拿1741到1750年十年平均的春初七种乔木油青和开花日期同1921到1930年十年的平均值相比较，可以看出后者比前者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早九天。</a:t>
            </a:r>
            <a:br>
              <a:rPr lang="zh-CN" altLang="en-US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565" y="2649855"/>
            <a:ext cx="7543800" cy="4114800"/>
          </a:xfrm>
        </p:spPr>
        <p:txBody>
          <a:bodyPr/>
          <a:lstStyle/>
          <a:p>
            <a:r>
              <a:rPr lang="zh-CN" altLang="en-US"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文段二：英国南部物候的年份</a:t>
            </a:r>
            <a:r>
              <a:rPr lang="zh-CN" altLang="en-US">
                <a:solidFill>
                  <a:srgbClr val="FF0000"/>
                </a:solidFill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引用</a:t>
            </a:r>
            <a:r>
              <a:rPr lang="zh-CN" altLang="en-US"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数据的比较。</a:t>
            </a:r>
            <a:r>
              <a:rPr lang="zh-CN" altLang="en-US"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这是因为物候古今的变化缓慢，</a:t>
            </a:r>
            <a:r>
              <a:rPr lang="zh-CN" altLang="en-US">
                <a:solidFill>
                  <a:srgbClr val="FF0000"/>
                </a:solidFill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用数字说话</a:t>
            </a:r>
            <a:r>
              <a:rPr lang="zh-CN" altLang="en-US"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，直观准确，清晰地展现结论。“此外”、“还有”也能体现出说明文语言的平时和准确。（平实准确）</a:t>
            </a:r>
            <a:endParaRPr lang="zh-CN" altLang="en-US">
              <a:latin typeface="汉仪润圆-65简" panose="00020600040101010101" charset="-122"/>
              <a:ea typeface="汉仪润圆-65简" panose="00020600040101010101" charset="-122"/>
              <a:cs typeface="汉仪润圆-65简" panose="00020600040101010101" charset="-122"/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/>
              <a:t>方法小结：</a:t>
            </a:r>
            <a:endParaRPr lang="zh-CN" altLang="en-US" b="1"/>
          </a:p>
          <a:p>
            <a:r>
              <a:rPr lang="zh-CN" altLang="en-US">
                <a:solidFill>
                  <a:srgbClr val="FF0000"/>
                </a:solidFill>
              </a:rPr>
              <a:t>生动的说明文</a:t>
            </a:r>
            <a:r>
              <a:rPr lang="zh-CN" altLang="en-US"/>
              <a:t>文字要抓住</a:t>
            </a:r>
            <a:r>
              <a:rPr lang="zh-CN" altLang="en-US">
                <a:solidFill>
                  <a:srgbClr val="FF0000"/>
                </a:solidFill>
              </a:rPr>
              <a:t>修辞手法和动词来品析；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>
                <a:solidFill>
                  <a:srgbClr val="FF0000"/>
                </a:solidFill>
              </a:rPr>
              <a:t>平实的说明文</a:t>
            </a:r>
            <a:r>
              <a:rPr lang="zh-CN" altLang="en-US"/>
              <a:t>文字要抓住</a:t>
            </a:r>
            <a:r>
              <a:rPr lang="zh-CN" altLang="en-US">
                <a:solidFill>
                  <a:srgbClr val="FF0000"/>
                </a:solidFill>
              </a:rPr>
              <a:t>数据和连词、副词来分析。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515600" y="11785600"/>
            <a:ext cx="304800" cy="2159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4274" name="Rectangle 3"/>
          <p:cNvSpPr>
            <a:spLocks noGrp="1"/>
          </p:cNvSpPr>
          <p:nvPr>
            <p:ph idx="1"/>
          </p:nvPr>
        </p:nvSpPr>
        <p:spPr>
          <a:xfrm>
            <a:off x="0" y="188913"/>
            <a:ext cx="8388350" cy="6264275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sz="2800"/>
              <a:t>        </a:t>
            </a:r>
            <a:r>
              <a:rPr lang="zh-CN" altLang="en-US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别以为人才会说话，大自然也有语言。这语言到处都有，仔细观察就能发现：</a:t>
            </a:r>
            <a:endParaRPr lang="zh-CN" altLang="en-US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zh-CN" altLang="en-US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白云飘得高高，明天准是晴天。这就是大自然的语言。</a:t>
            </a:r>
            <a:endParaRPr lang="zh-CN" altLang="en-US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蚂蚁往高出搬家，出门要带雨伞。这就是大自然的语言。</a:t>
            </a:r>
            <a:endParaRPr lang="zh-CN" altLang="en-US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树桩上有一道道圈圈，一圈就是一年。这就是大自然的语言。</a:t>
            </a:r>
            <a:endParaRPr lang="zh-CN" altLang="en-US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蝌蚪甩着尾巴游泳，春天就已经来临。这就是大自然的语言。</a:t>
            </a:r>
            <a:endParaRPr lang="zh-CN" altLang="en-US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5298" name="Picture 2" descr="mm00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299" name="Text Box 3"/>
          <p:cNvSpPr txBox="1"/>
          <p:nvPr/>
        </p:nvSpPr>
        <p:spPr>
          <a:xfrm>
            <a:off x="0" y="1143000"/>
            <a:ext cx="9144000" cy="187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1700" b="1">
                <a:solidFill>
                  <a:srgbClr val="FF0066"/>
                </a:solidFill>
                <a:latin typeface="Times New Roman" panose="02020603050405020304" pitchFamily="18" charset="0"/>
                <a:ea typeface="华文新魏" pitchFamily="2" charset="-122"/>
              </a:rPr>
              <a:t>大自然的语言</a:t>
            </a:r>
            <a:endParaRPr lang="zh-CN" altLang="en-US" sz="11700" b="1">
              <a:solidFill>
                <a:srgbClr val="FF0066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45060" name="Text Box 4"/>
          <p:cNvSpPr txBox="1"/>
          <p:nvPr/>
        </p:nvSpPr>
        <p:spPr>
          <a:xfrm>
            <a:off x="5715000" y="4191000"/>
            <a:ext cx="26670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3300"/>
                </a:solidFill>
                <a:latin typeface="Times New Roman" panose="02020603050405020304" pitchFamily="18" charset="0"/>
                <a:ea typeface="华文新魏" pitchFamily="2" charset="-122"/>
              </a:rPr>
              <a:t>竺可桢</a:t>
            </a:r>
            <a:endParaRPr lang="zh-CN" altLang="en-US" sz="5400" b="1">
              <a:solidFill>
                <a:srgbClr val="FF33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6322" name="Text Box 3"/>
          <p:cNvSpPr txBox="1"/>
          <p:nvPr/>
        </p:nvSpPr>
        <p:spPr>
          <a:xfrm>
            <a:off x="2362200" y="533400"/>
            <a:ext cx="3232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6000">
                <a:solidFill>
                  <a:srgbClr val="990099"/>
                </a:solidFill>
                <a:latin typeface="Times New Roman" panose="02020603050405020304" pitchFamily="18" charset="0"/>
                <a:ea typeface="隶书" pitchFamily="49" charset="-122"/>
              </a:rPr>
              <a:t>作者简介</a:t>
            </a:r>
            <a:endParaRPr lang="zh-CN" altLang="en-US" sz="6000">
              <a:solidFill>
                <a:srgbClr val="990099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5124" name="Text Box 4"/>
          <p:cNvSpPr txBox="1"/>
          <p:nvPr/>
        </p:nvSpPr>
        <p:spPr>
          <a:xfrm>
            <a:off x="0" y="1752600"/>
            <a:ext cx="8077200" cy="521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b="1">
                <a:latin typeface="Times New Roman" panose="02020603050405020304" pitchFamily="18" charset="0"/>
              </a:rPr>
              <a:t>          </a:t>
            </a:r>
            <a:r>
              <a:rPr lang="zh-CN" altLang="en-US" sz="3600" b="1">
                <a:solidFill>
                  <a:srgbClr val="006600"/>
                </a:solidFill>
                <a:latin typeface="宋体" panose="02010600030101010101" pitchFamily="2" charset="-122"/>
              </a:rPr>
              <a:t>竺可桢（</a:t>
            </a:r>
            <a:r>
              <a:rPr lang="en-US" altLang="zh-CN" sz="3600" b="1">
                <a:solidFill>
                  <a:srgbClr val="006600"/>
                </a:solidFill>
                <a:latin typeface="宋体" panose="02010600030101010101" pitchFamily="2" charset="-122"/>
              </a:rPr>
              <a:t>1890-1974</a:t>
            </a:r>
            <a:r>
              <a:rPr lang="zh-CN" altLang="en-US" sz="3600" b="1">
                <a:solidFill>
                  <a:srgbClr val="006600"/>
                </a:solidFill>
                <a:latin typeface="宋体" panose="02010600030101010101" pitchFamily="2" charset="-122"/>
              </a:rPr>
              <a:t>）是我国现代卓越的科学家。他一生在气象学、气</a:t>
            </a:r>
            <a:endParaRPr lang="zh-CN" altLang="en-US" sz="3600" b="1">
              <a:solidFill>
                <a:srgbClr val="006600"/>
              </a:solidFill>
              <a:latin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006600"/>
                </a:solidFill>
                <a:latin typeface="宋体" panose="02010600030101010101" pitchFamily="2" charset="-122"/>
              </a:rPr>
              <a:t>候学、自然科学、地理学等方面的造</a:t>
            </a:r>
            <a:endParaRPr lang="zh-CN" altLang="en-US" sz="3600" b="1">
              <a:solidFill>
                <a:srgbClr val="006600"/>
              </a:solidFill>
              <a:latin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006600"/>
                </a:solidFill>
                <a:latin typeface="宋体" panose="02010600030101010101" pitchFamily="2" charset="-122"/>
              </a:rPr>
              <a:t>诣很高，而物候学也是他呕心沥血做</a:t>
            </a:r>
            <a:endParaRPr lang="zh-CN" altLang="en-US" sz="3600" b="1">
              <a:solidFill>
                <a:srgbClr val="006600"/>
              </a:solidFill>
              <a:latin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006600"/>
                </a:solidFill>
                <a:latin typeface="宋体" panose="02010600030101010101" pitchFamily="2" charset="-122"/>
              </a:rPr>
              <a:t>出了重要贡献的领域之一。我国现代</a:t>
            </a:r>
            <a:endParaRPr lang="zh-CN" altLang="en-US" sz="3600" b="1">
              <a:solidFill>
                <a:srgbClr val="006600"/>
              </a:solidFill>
              <a:latin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006600"/>
                </a:solidFill>
                <a:latin typeface="宋体" panose="02010600030101010101" pitchFamily="2" charset="-122"/>
              </a:rPr>
              <a:t>物候学的每一成就都是和他的工作分</a:t>
            </a:r>
            <a:endParaRPr lang="zh-CN" altLang="en-US" sz="3600" b="1">
              <a:solidFill>
                <a:srgbClr val="006600"/>
              </a:solidFill>
              <a:latin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006600"/>
                </a:solidFill>
                <a:latin typeface="宋体" panose="02010600030101010101" pitchFamily="2" charset="-122"/>
              </a:rPr>
              <a:t>不开的。</a:t>
            </a:r>
            <a:endParaRPr lang="zh-CN" altLang="en-US" sz="3600" b="1">
              <a:solidFill>
                <a:srgbClr val="006600"/>
              </a:solidFill>
              <a:latin typeface="宋体" panose="02010600030101010101" pitchFamily="2" charset="-122"/>
            </a:endParaRPr>
          </a:p>
          <a:p>
            <a:endParaRPr lang="zh-CN" altLang="en-US" sz="3600" b="1">
              <a:solidFill>
                <a:srgbClr val="006600"/>
              </a:solidFill>
              <a:latin typeface="宋体" panose="02010600030101010101" pitchFamily="2" charset="-122"/>
            </a:endParaRPr>
          </a:p>
          <a:p>
            <a:endParaRPr lang="zh-CN" altLang="en-US" b="1">
              <a:solidFill>
                <a:srgbClr val="006600"/>
              </a:solidFill>
              <a:latin typeface="宋体" panose="02010600030101010101" pitchFamily="2" charset="-122"/>
            </a:endParaRPr>
          </a:p>
          <a:p>
            <a:endParaRPr lang="en-US" altLang="zh-CN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6324" name="AutoShape 5">
            <a:hlinkClick action="ppaction://hlinkshowjump?jump=previousslide"/>
          </p:cNvPr>
          <p:cNvSpPr/>
          <p:nvPr/>
        </p:nvSpPr>
        <p:spPr>
          <a:xfrm>
            <a:off x="8153400" y="6248400"/>
            <a:ext cx="509588" cy="609600"/>
          </a:xfrm>
          <a:prstGeom prst="actionButtonBackPreviou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6325" name="AutoShape 6">
            <a:hlinkClick action="ppaction://hlinkshowjump?jump=nextslide"/>
          </p:cNvPr>
          <p:cNvSpPr/>
          <p:nvPr/>
        </p:nvSpPr>
        <p:spPr>
          <a:xfrm>
            <a:off x="8610600" y="6248400"/>
            <a:ext cx="533400" cy="609600"/>
          </a:xfrm>
          <a:prstGeom prst="actionButtonForwardNex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0418" name="Rectangle 2"/>
          <p:cNvSpPr>
            <a:spLocks noGrp="1"/>
          </p:cNvSpPr>
          <p:nvPr>
            <p:ph type="title"/>
          </p:nvPr>
        </p:nvSpPr>
        <p:spPr>
          <a:xfrm>
            <a:off x="323850" y="731838"/>
            <a:ext cx="8229600" cy="823912"/>
          </a:xfrm>
        </p:spPr>
        <p:txBody>
          <a:bodyPr vert="horz" wrap="square" lIns="91440" tIns="45720" rIns="91440" bIns="45720" anchor="b">
            <a:spAutoFit/>
          </a:bodyPr>
          <a:lstStyle/>
          <a:p>
            <a:pPr eaLnBrk="1" hangingPunct="1"/>
            <a:r>
              <a:rPr lang="en-US" altLang="zh-CN" sz="4800" b="1">
                <a:solidFill>
                  <a:schemeClr val="tx1"/>
                </a:solidFill>
                <a:latin typeface="Arial" panose="020b0604020202020204" pitchFamily="34" charset="0"/>
                <a:ea typeface="华文行楷" pitchFamily="2" charset="-122"/>
              </a:rPr>
              <a:t>“</a:t>
            </a:r>
            <a:r>
              <a:rPr lang="zh-CN" altLang="en-US" sz="4800" b="1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大自然的语言</a:t>
            </a:r>
            <a:r>
              <a:rPr lang="zh-CN" altLang="en-US" sz="4800" b="1">
                <a:solidFill>
                  <a:schemeClr val="tx1"/>
                </a:solidFill>
                <a:latin typeface="Arial" panose="020b0604020202020204" pitchFamily="34" charset="0"/>
                <a:ea typeface="华文行楷" pitchFamily="2" charset="-122"/>
              </a:rPr>
              <a:t>”</a:t>
            </a:r>
            <a:r>
              <a:rPr lang="zh-CN" altLang="en-US" sz="4800" b="1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指的是什么？</a:t>
            </a:r>
            <a:endParaRPr lang="zh-CN" altLang="en-US" sz="4800" b="1">
              <a:solidFill>
                <a:schemeClr val="tx1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8371" name="Rectangle 3"/>
          <p:cNvSpPr>
            <a:spLocks noGrp="1"/>
          </p:cNvSpPr>
          <p:nvPr>
            <p:ph idx="1"/>
          </p:nvPr>
        </p:nvSpPr>
        <p:spPr>
          <a:xfrm>
            <a:off x="611188" y="2349500"/>
            <a:ext cx="6719887" cy="3167063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en-US" altLang="zh-CN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3600">
                <a:solidFill>
                  <a:srgbClr val="800080"/>
                </a:solidFill>
                <a:ea typeface="楷体_GB2312" pitchFamily="49" charset="-122"/>
              </a:rPr>
              <a:t>大自然的语言</a:t>
            </a:r>
            <a:r>
              <a:rPr lang="zh-CN" altLang="en-US" sz="3600">
                <a:solidFill>
                  <a:srgbClr val="800080"/>
                </a:solidFill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r>
              <a:rPr lang="zh-CN" altLang="en-US" sz="3600">
                <a:solidFill>
                  <a:srgbClr val="800080"/>
                </a:solidFill>
                <a:ea typeface="楷体_GB2312" pitchFamily="49" charset="-122"/>
              </a:rPr>
              <a:t> 指的是</a:t>
            </a:r>
            <a:r>
              <a:rPr lang="zh-CN" altLang="en-US" sz="3600">
                <a:solidFill>
                  <a:srgbClr val="800080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3600">
                <a:solidFill>
                  <a:srgbClr val="800080"/>
                </a:solidFill>
                <a:ea typeface="楷体_GB2312" pitchFamily="49" charset="-122"/>
              </a:rPr>
              <a:t>物候现象</a:t>
            </a:r>
            <a:r>
              <a:rPr lang="zh-CN" altLang="en-US" sz="3600">
                <a:solidFill>
                  <a:srgbClr val="800080"/>
                </a:solidFill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r>
              <a:rPr lang="zh-CN" altLang="en-US" sz="3600">
                <a:solidFill>
                  <a:srgbClr val="800080"/>
                </a:solidFill>
                <a:ea typeface="楷体_GB2312" pitchFamily="49" charset="-122"/>
              </a:rPr>
              <a:t> 。</a:t>
            </a:r>
            <a:endParaRPr lang="zh-CN" altLang="en-US" sz="3600">
              <a:solidFill>
                <a:srgbClr val="800080"/>
              </a:solidFill>
              <a:ea typeface="楷体_GB2312" pitchFamily="49" charset="-122"/>
            </a:endParaRPr>
          </a:p>
          <a:p>
            <a:pPr eaLnBrk="1" hangingPunct="1"/>
            <a:r>
              <a:rPr lang="zh-CN" altLang="en-US" sz="3600">
                <a:solidFill>
                  <a:srgbClr val="800080"/>
                </a:solidFill>
                <a:ea typeface="楷体_GB2312" pitchFamily="49" charset="-122"/>
              </a:rPr>
              <a:t>这是比喻的说法，也把大自然拟人化了，显得新颖而有情趣，引起读者的好奇心和阅读兴趣。</a:t>
            </a:r>
            <a:endParaRPr lang="zh-CN" altLang="en-US" sz="3600">
              <a:solidFill>
                <a:srgbClr val="80008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  <p:sndAc>
      <p:stSnd>
        <p:snd r:embed="rId3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346" name="Text Box 2"/>
          <p:cNvSpPr txBox="1"/>
          <p:nvPr/>
        </p:nvSpPr>
        <p:spPr>
          <a:xfrm>
            <a:off x="914400" y="685800"/>
            <a:ext cx="3255963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chemeClr val="folHlink"/>
                </a:solidFill>
                <a:latin typeface="Times New Roman" panose="02020603050405020304" pitchFamily="18" charset="0"/>
              </a:rPr>
              <a:t>本文体裁：</a:t>
            </a:r>
            <a:endParaRPr lang="zh-CN" altLang="en-US" sz="4800" b="1">
              <a:solidFill>
                <a:schemeClr val="fol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59" name="Text Box 3"/>
          <p:cNvSpPr txBox="1"/>
          <p:nvPr/>
        </p:nvSpPr>
        <p:spPr>
          <a:xfrm>
            <a:off x="304800" y="2406650"/>
            <a:ext cx="7510463" cy="1431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990099"/>
                </a:solidFill>
                <a:latin typeface="Times New Roman" panose="02020603050405020304" pitchFamily="18" charset="0"/>
              </a:rPr>
              <a:t>这是一篇介绍物候学知识的</a:t>
            </a:r>
            <a:endParaRPr lang="zh-CN" altLang="en-US" sz="4400" b="1">
              <a:solidFill>
                <a:srgbClr val="990099"/>
              </a:solidFill>
              <a:latin typeface="Times New Roman" panose="02020603050405020304" pitchFamily="18" charset="0"/>
            </a:endParaRPr>
          </a:p>
          <a:p>
            <a:r>
              <a:rPr lang="zh-CN" altLang="en-US" sz="4400" b="1">
                <a:solidFill>
                  <a:srgbClr val="006600"/>
                </a:solidFill>
                <a:latin typeface="Times New Roman" panose="02020603050405020304" pitchFamily="18" charset="0"/>
              </a:rPr>
              <a:t>说明文</a:t>
            </a:r>
            <a:r>
              <a:rPr lang="zh-CN" altLang="en-US" sz="4400" b="1">
                <a:solidFill>
                  <a:srgbClr val="990099"/>
                </a:solidFill>
                <a:latin typeface="Times New Roman" panose="02020603050405020304" pitchFamily="18" charset="0"/>
              </a:rPr>
              <a:t>，或称之为</a:t>
            </a:r>
            <a:r>
              <a:rPr lang="zh-CN" altLang="en-US" sz="4400" b="1">
                <a:solidFill>
                  <a:srgbClr val="006600"/>
                </a:solidFill>
                <a:latin typeface="Times New Roman" panose="02020603050405020304" pitchFamily="18" charset="0"/>
              </a:rPr>
              <a:t>科普文章</a:t>
            </a:r>
            <a:r>
              <a:rPr lang="zh-CN" altLang="en-US" sz="4400" b="1">
                <a:solidFill>
                  <a:srgbClr val="990099"/>
                </a:solidFill>
                <a:latin typeface="Times New Roman" panose="02020603050405020304" pitchFamily="18" charset="0"/>
              </a:rPr>
              <a:t>。</a:t>
            </a:r>
            <a:endParaRPr lang="zh-CN" altLang="en-US" sz="4400" b="1">
              <a:solidFill>
                <a:srgbClr val="99009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2570" y="999490"/>
            <a:ext cx="8454390" cy="4114800"/>
          </a:xfrm>
        </p:spPr>
        <p:txBody>
          <a:bodyPr/>
          <a:lstStyle/>
          <a:p>
            <a:r>
              <a:rPr lang="zh-CN" altLang="en-US">
                <a:solidFill>
                  <a:srgbClr val="FF0000"/>
                </a:solidFill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萌发（méng fā）：</a:t>
            </a:r>
            <a:r>
              <a:rPr lang="zh-CN" altLang="en-US"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开始发芽。 比喻事物的开端</a:t>
            </a:r>
            <a:endParaRPr lang="zh-CN" altLang="en-US">
              <a:latin typeface="汉仪润圆-65简" panose="00020600040101010101" charset="-122"/>
              <a:ea typeface="汉仪润圆-65简" panose="00020600040101010101" charset="-122"/>
              <a:cs typeface="汉仪润圆-65简" panose="00020600040101010101" charset="-122"/>
            </a:endParaRPr>
          </a:p>
          <a:p>
            <a:r>
              <a:rPr lang="zh-CN" altLang="en-US">
                <a:solidFill>
                  <a:srgbClr val="FF0000"/>
                </a:solidFill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次第：</a:t>
            </a:r>
            <a:r>
              <a:rPr lang="zh-CN" altLang="en-US"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一个挨着一个地。</a:t>
            </a:r>
            <a:endParaRPr lang="zh-CN" altLang="en-US">
              <a:latin typeface="汉仪润圆-65简" panose="00020600040101010101" charset="-122"/>
              <a:ea typeface="汉仪润圆-65简" panose="00020600040101010101" charset="-122"/>
              <a:cs typeface="汉仪润圆-65简" panose="00020600040101010101" charset="-122"/>
            </a:endParaRPr>
          </a:p>
          <a:p>
            <a:r>
              <a:rPr lang="zh-CN" altLang="en-US">
                <a:solidFill>
                  <a:srgbClr val="FF0000"/>
                </a:solidFill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翩（piān）然：</a:t>
            </a:r>
            <a:r>
              <a:rPr lang="zh-CN" altLang="en-US"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动作轻快的样子。</a:t>
            </a:r>
            <a:endParaRPr lang="zh-CN" altLang="en-US">
              <a:latin typeface="汉仪润圆-65简" panose="00020600040101010101" charset="-122"/>
              <a:ea typeface="汉仪润圆-65简" panose="00020600040101010101" charset="-122"/>
              <a:cs typeface="汉仪润圆-65简" panose="00020600040101010101" charset="-122"/>
            </a:endParaRPr>
          </a:p>
          <a:p>
            <a:r>
              <a:rPr lang="zh-CN" altLang="en-US">
                <a:solidFill>
                  <a:srgbClr val="FF0000"/>
                </a:solidFill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孕（yùn）育：</a:t>
            </a:r>
            <a:r>
              <a:rPr lang="zh-CN" altLang="en-US"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怀孕生胎，用来比喻酝酿着新事物。</a:t>
            </a:r>
            <a:endParaRPr lang="zh-CN" altLang="en-US">
              <a:latin typeface="汉仪润圆-65简" panose="00020600040101010101" charset="-122"/>
              <a:ea typeface="汉仪润圆-65简" panose="00020600040101010101" charset="-122"/>
              <a:cs typeface="汉仪润圆-65简" panose="00020600040101010101" charset="-122"/>
            </a:endParaRPr>
          </a:p>
          <a:p>
            <a:r>
              <a:rPr lang="zh-CN" altLang="en-US">
                <a:solidFill>
                  <a:srgbClr val="FF0000"/>
                </a:solidFill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农谚：</a:t>
            </a:r>
            <a:r>
              <a:rPr lang="zh-CN" altLang="en-US"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有关农业生产的谚语，是农民在长期生产实践里总结出来的经验。</a:t>
            </a:r>
            <a:endParaRPr lang="zh-CN" altLang="en-US">
              <a:latin typeface="汉仪润圆-65简" panose="00020600040101010101" charset="-122"/>
              <a:ea typeface="汉仪润圆-65简" panose="00020600040101010101" charset="-122"/>
              <a:cs typeface="汉仪润圆-65简" panose="00020600040101010101" charset="-122"/>
            </a:endParaRPr>
          </a:p>
          <a:p>
            <a:r>
              <a:rPr lang="zh-CN" altLang="en-US">
                <a:solidFill>
                  <a:srgbClr val="FF0000"/>
                </a:solidFill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海棠(hǎi táng)：</a:t>
            </a:r>
            <a:r>
              <a:rPr lang="zh-CN" altLang="en-US"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rPr>
              <a:t>即海棠树，落叶乔木，卵形叶，开淡红或白花，结红、黄色球形果，酸甜可食</a:t>
            </a:r>
            <a:endParaRPr lang="zh-CN" altLang="en-US">
              <a:latin typeface="汉仪润圆-65简" panose="00020600040101010101" charset="-122"/>
              <a:ea typeface="汉仪润圆-65简" panose="00020600040101010101" charset="-122"/>
              <a:cs typeface="汉仪润圆-65简" panose="00020600040101010101" charset="-122"/>
            </a:endParaRPr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8600" y="1000125"/>
            <a:ext cx="8283575" cy="5095875"/>
          </a:xfrm>
        </p:spPr>
        <p:txBody>
          <a:bodyPr/>
          <a:lstStyle/>
          <a:p>
            <a:r>
              <a:rPr lang="zh-CN" altLang="en-US">
                <a:solidFill>
                  <a:srgbClr val="FF0000"/>
                </a:solidFill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  <a:sym typeface="+mn-ea"/>
              </a:rPr>
              <a:t>悬殊(xuán shū)：</a:t>
            </a:r>
            <a:r>
              <a:rPr lang="zh-CN" altLang="en-US"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  <a:sym typeface="+mn-ea"/>
              </a:rPr>
              <a:t>差别很大</a:t>
            </a:r>
            <a:endParaRPr lang="zh-CN" altLang="en-US">
              <a:latin typeface="汉仪润圆-65简" panose="00020600040101010101" charset="-122"/>
              <a:ea typeface="汉仪润圆-65简" panose="00020600040101010101" charset="-122"/>
              <a:cs typeface="汉仪润圆-65简" panose="00020600040101010101" charset="-122"/>
            </a:endParaRPr>
          </a:p>
          <a:p>
            <a:r>
              <a:rPr lang="zh-CN" altLang="en-US">
                <a:solidFill>
                  <a:srgbClr val="FF0000"/>
                </a:solidFill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  <a:sym typeface="+mn-ea"/>
              </a:rPr>
              <a:t>销声匿（nì）迹：</a:t>
            </a:r>
            <a:r>
              <a:rPr lang="zh-CN" altLang="en-US"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  <a:sym typeface="+mn-ea"/>
              </a:rPr>
              <a:t>原意是不公开讲话，不公开露面。文中指昆虫都无声无息，无影无踪了。</a:t>
            </a:r>
            <a:endParaRPr lang="zh-CN" altLang="en-US">
              <a:latin typeface="汉仪润圆-65简" panose="00020600040101010101" charset="-122"/>
              <a:ea typeface="汉仪润圆-65简" panose="00020600040101010101" charset="-122"/>
              <a:cs typeface="汉仪润圆-65简" panose="00020600040101010101" charset="-122"/>
            </a:endParaRPr>
          </a:p>
          <a:p>
            <a:r>
              <a:rPr lang="zh-CN" altLang="en-US">
                <a:solidFill>
                  <a:srgbClr val="FF0000"/>
                </a:solidFill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  <a:sym typeface="+mn-ea"/>
              </a:rPr>
              <a:t>周而复始</a:t>
            </a:r>
            <a:r>
              <a:rPr lang="zh-CN" altLang="en-US"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  <a:sym typeface="+mn-ea"/>
              </a:rPr>
              <a:t>：比喻事物的循环</a:t>
            </a:r>
            <a:endParaRPr lang="zh-CN" altLang="en-US">
              <a:latin typeface="汉仪润圆-65简" panose="00020600040101010101" charset="-122"/>
              <a:ea typeface="汉仪润圆-65简" panose="00020600040101010101" charset="-122"/>
              <a:cs typeface="汉仪润圆-65简" panose="00020600040101010101" charset="-122"/>
            </a:endParaRPr>
          </a:p>
          <a:p>
            <a:r>
              <a:rPr lang="zh-CN" altLang="en-US">
                <a:solidFill>
                  <a:srgbClr val="FF0000"/>
                </a:solidFill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  <a:sym typeface="+mn-ea"/>
              </a:rPr>
              <a:t>花香鸟语</a:t>
            </a:r>
            <a:r>
              <a:rPr lang="zh-CN" altLang="en-US"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  <a:sym typeface="+mn-ea"/>
              </a:rPr>
              <a:t>：形容春天动人的景象。</a:t>
            </a:r>
            <a:endParaRPr lang="zh-CN" altLang="en-US">
              <a:latin typeface="汉仪润圆-65简" panose="00020600040101010101" charset="-122"/>
              <a:ea typeface="汉仪润圆-65简" panose="00020600040101010101" charset="-122"/>
              <a:cs typeface="汉仪润圆-65简" panose="00020600040101010101" charset="-122"/>
            </a:endParaRPr>
          </a:p>
          <a:p>
            <a:r>
              <a:rPr lang="zh-CN" altLang="en-US">
                <a:solidFill>
                  <a:srgbClr val="FF0000"/>
                </a:solidFill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  <a:sym typeface="+mn-ea"/>
              </a:rPr>
              <a:t>草长莺飞：</a:t>
            </a:r>
            <a:r>
              <a:rPr lang="zh-CN" altLang="en-US"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  <a:sym typeface="+mn-ea"/>
              </a:rPr>
              <a:t>形容江南暮春的景色。</a:t>
            </a:r>
            <a:endParaRPr lang="zh-CN" altLang="en-US">
              <a:latin typeface="汉仪润圆-65简" panose="00020600040101010101" charset="-122"/>
              <a:ea typeface="汉仪润圆-65简" panose="00020600040101010101" charset="-122"/>
              <a:cs typeface="汉仪润圆-65简" panose="00020600040101010101" charset="-122"/>
            </a:endParaRPr>
          </a:p>
          <a:p>
            <a:endParaRPr lang="zh-CN" altLang="en-US">
              <a:latin typeface="汉仪润圆-65简" panose="00020600040101010101" charset="-122"/>
              <a:ea typeface="汉仪润圆-65简" panose="00020600040101010101" charset="-122"/>
              <a:cs typeface="汉仪润圆-65简" panose="00020600040101010101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Bamboo">
  <a:themeElements>
    <a:clrScheme name="">
      <a:dk1>
        <a:srgbClr val="000000"/>
      </a:dk1>
      <a:lt1>
        <a:srgbClr val="FFFFFF"/>
      </a:lt1>
      <a:dk2>
        <a:srgbClr val="003300"/>
      </a:dk2>
      <a:lt2>
        <a:srgbClr val="5F5F5F"/>
      </a:lt2>
      <a:accent1>
        <a:srgbClr val="009900"/>
      </a:accent1>
      <a:accent2>
        <a:srgbClr val="CC9900"/>
      </a:accent2>
      <a:accent3>
        <a:srgbClr val="FFFFFF"/>
      </a:accent3>
      <a:accent4>
        <a:srgbClr val="000000"/>
      </a:accent4>
      <a:accent5>
        <a:srgbClr val="AACAAA"/>
      </a:accent5>
      <a:accent6>
        <a:srgbClr val="B98A00"/>
      </a:accent6>
      <a:hlink>
        <a:srgbClr val="FF3300"/>
      </a:hlink>
      <a:folHlink>
        <a:srgbClr val="663300"/>
      </a:folHlink>
    </a:clrScheme>
    <a:fontScheme name="Bamboo">
      <a:majorFont>
        <a:latin typeface="Arial Black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Bamboo 1">
        <a:dk1>
          <a:srgbClr val="000000"/>
        </a:dk1>
        <a:lt1>
          <a:srgbClr val="FFFFFF"/>
        </a:lt1>
        <a:dk2>
          <a:srgbClr val="396F39"/>
        </a:dk2>
        <a:lt2>
          <a:srgbClr val="FFCC00"/>
        </a:lt2>
        <a:accent1>
          <a:srgbClr val="009900"/>
        </a:accent1>
        <a:accent2>
          <a:srgbClr val="CC9900"/>
        </a:accent2>
        <a:accent3>
          <a:srgbClr val="AEBBAE"/>
        </a:accent3>
        <a:accent4>
          <a:srgbClr val="DADADA"/>
        </a:accent4>
        <a:accent5>
          <a:srgbClr val="AACAAA"/>
        </a:accent5>
        <a:accent6>
          <a:srgbClr val="B98A00"/>
        </a:accent6>
        <a:hlink>
          <a:srgbClr val="FF3300"/>
        </a:hlink>
        <a:folHlink>
          <a:srgbClr val="66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mboo 2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mboo 3">
        <a:dk1>
          <a:srgbClr val="000000"/>
        </a:dk1>
        <a:lt1>
          <a:srgbClr val="FFFFFF"/>
        </a:lt1>
        <a:dk2>
          <a:srgbClr val="FF0000"/>
        </a:dk2>
        <a:lt2>
          <a:srgbClr val="800000"/>
        </a:lt2>
        <a:accent1>
          <a:srgbClr val="0080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AAC0AA"/>
        </a:accent5>
        <a:accent6>
          <a:srgbClr val="E78A00"/>
        </a:accent6>
        <a:hlink>
          <a:srgbClr val="CC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Bamboo">
  <a:themeElements>
    <a:clrScheme name="">
      <a:dk1>
        <a:srgbClr val="000000"/>
      </a:dk1>
      <a:lt1>
        <a:srgbClr val="FFFFFF"/>
      </a:lt1>
      <a:dk2>
        <a:srgbClr val="003300"/>
      </a:dk2>
      <a:lt2>
        <a:srgbClr val="5F5F5F"/>
      </a:lt2>
      <a:accent1>
        <a:srgbClr val="009900"/>
      </a:accent1>
      <a:accent2>
        <a:srgbClr val="CC9900"/>
      </a:accent2>
      <a:accent3>
        <a:srgbClr val="FFFFFF"/>
      </a:accent3>
      <a:accent4>
        <a:srgbClr val="000000"/>
      </a:accent4>
      <a:accent5>
        <a:srgbClr val="AACAAA"/>
      </a:accent5>
      <a:accent6>
        <a:srgbClr val="B98A00"/>
      </a:accent6>
      <a:hlink>
        <a:srgbClr val="FF3300"/>
      </a:hlink>
      <a:folHlink>
        <a:srgbClr val="663300"/>
      </a:folHlink>
    </a:clrScheme>
    <a:fontScheme name="Bamboo">
      <a:majorFont>
        <a:latin typeface="Arial Black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Bamboo 1">
        <a:dk1>
          <a:srgbClr val="000000"/>
        </a:dk1>
        <a:lt1>
          <a:srgbClr val="FFFFFF"/>
        </a:lt1>
        <a:dk2>
          <a:srgbClr val="396F39"/>
        </a:dk2>
        <a:lt2>
          <a:srgbClr val="FFCC00"/>
        </a:lt2>
        <a:accent1>
          <a:srgbClr val="009900"/>
        </a:accent1>
        <a:accent2>
          <a:srgbClr val="CC9900"/>
        </a:accent2>
        <a:accent3>
          <a:srgbClr val="AEBBAE"/>
        </a:accent3>
        <a:accent4>
          <a:srgbClr val="DADADA"/>
        </a:accent4>
        <a:accent5>
          <a:srgbClr val="AACAAA"/>
        </a:accent5>
        <a:accent6>
          <a:srgbClr val="B98A00"/>
        </a:accent6>
        <a:hlink>
          <a:srgbClr val="FF3300"/>
        </a:hlink>
        <a:folHlink>
          <a:srgbClr val="66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mboo 2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mboo 3">
        <a:dk1>
          <a:srgbClr val="000000"/>
        </a:dk1>
        <a:lt1>
          <a:srgbClr val="FFFFFF"/>
        </a:lt1>
        <a:dk2>
          <a:srgbClr val="FF0000"/>
        </a:dk2>
        <a:lt2>
          <a:srgbClr val="800000"/>
        </a:lt2>
        <a:accent1>
          <a:srgbClr val="0080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AAC0AA"/>
        </a:accent5>
        <a:accent6>
          <a:srgbClr val="E78A00"/>
        </a:accent6>
        <a:hlink>
          <a:srgbClr val="CC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138</Paragraphs>
  <Slides>27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43">
      <vt:lpstr>Arial</vt:lpstr>
      <vt:lpstr>Arial Black</vt:lpstr>
      <vt:lpstr>宋体</vt:lpstr>
      <vt:lpstr>Times New Roman</vt:lpstr>
      <vt:lpstr>Wingdings</vt:lpstr>
      <vt:lpstr>Calibri</vt:lpstr>
      <vt:lpstr>黑体</vt:lpstr>
      <vt:lpstr>华文新魏</vt:lpstr>
      <vt:lpstr>隶书</vt:lpstr>
      <vt:lpstr>华文行楷</vt:lpstr>
      <vt:lpstr>楷体_GB2312</vt:lpstr>
      <vt:lpstr>汉仪润圆-65简</vt:lpstr>
      <vt:lpstr>仿宋_GB2312</vt:lpstr>
      <vt:lpstr>华文彩云</vt:lpstr>
      <vt:lpstr>仿宋</vt:lpstr>
      <vt:lpstr>Bamboo</vt:lpstr>
      <vt:lpstr>你知道下列诗句是写那个季节吗？</vt:lpstr>
      <vt:lpstr>你知道下列诗句是写那个季节吗？</vt:lpstr>
      <vt:lpstr>PowerPoint Presentation</vt:lpstr>
      <vt:lpstr>PowerPoint Presentation</vt:lpstr>
      <vt:lpstr>PowerPoint Presentation</vt:lpstr>
      <vt:lpstr>“大自然的语言”指的是什么？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画出本课的思维导图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5、研究物候学有什么意义？</vt:lpstr>
      <vt:lpstr>PowerPoint Presentation</vt:lpstr>
      <vt:lpstr>文段一：杏花开了，就好像大自然在传语要赶快耕地；桃花开了，又好像在暗示要赶快种谷子。布谷鸟开始唱歌，劳动人民懂得它在唱什么："阿公阿婆，割麦插禾。"</vt:lpstr>
      <vt:lpstr>文段二：此外，物候现象来临的迟早还有古今的差异。根据英国南部物候的一种长期记录，拿1741到1750年十年平均的春初七种乔木油青和开花日期同1921到1930年十年的平均值相比较，可以看出后者比前者早九天。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2021-03-09T21:23:17.728</cp:lastPrinted>
  <dcterms:created xsi:type="dcterms:W3CDTF">2021-03-09T21:23:17Z</dcterms:created>
  <dcterms:modified xsi:type="dcterms:W3CDTF">2021-03-09T13:23:18Z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