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sldIdLst>
    <p:sldId id="256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96" r:id="rId24"/>
    <p:sldId id="279" r:id="rId25"/>
    <p:sldId id="280" r:id="rId26"/>
    <p:sldId id="281" r:id="rId27"/>
    <p:sldId id="282" r:id="rId28"/>
    <p:sldId id="283" r:id="rId29"/>
    <p:sldId id="284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</p:sldIdLst>
  <p:sldSz cx="9144000" cy="6858000" type="screen4x3"/>
  <p:notesSz cx="6858000" cy="9144000"/>
  <p:custDataLst>
    <p:tags r:id="rId6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654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slide" Target="slides/slide46.xml" /><Relationship Id="rId49" Type="http://schemas.openxmlformats.org/officeDocument/2006/relationships/slide" Target="slides/slide47.xml" /><Relationship Id="rId5" Type="http://schemas.openxmlformats.org/officeDocument/2006/relationships/slide" Target="slides/slide3.xml" /><Relationship Id="rId50" Type="http://schemas.openxmlformats.org/officeDocument/2006/relationships/slide" Target="slides/slide48.xml" /><Relationship Id="rId51" Type="http://schemas.openxmlformats.org/officeDocument/2006/relationships/slide" Target="slides/slide49.xml" /><Relationship Id="rId52" Type="http://schemas.openxmlformats.org/officeDocument/2006/relationships/slide" Target="slides/slide50.xml" /><Relationship Id="rId53" Type="http://schemas.openxmlformats.org/officeDocument/2006/relationships/slide" Target="slides/slide51.xml" /><Relationship Id="rId54" Type="http://schemas.openxmlformats.org/officeDocument/2006/relationships/slide" Target="slides/slide52.xml" /><Relationship Id="rId55" Type="http://schemas.openxmlformats.org/officeDocument/2006/relationships/slide" Target="slides/slide53.xml" /><Relationship Id="rId56" Type="http://schemas.openxmlformats.org/officeDocument/2006/relationships/slide" Target="slides/slide54.xml" /><Relationship Id="rId57" Type="http://schemas.openxmlformats.org/officeDocument/2006/relationships/slide" Target="slides/slide55.xml" /><Relationship Id="rId58" Type="http://schemas.openxmlformats.org/officeDocument/2006/relationships/slide" Target="slides/slide56.xml" /><Relationship Id="rId59" Type="http://schemas.openxmlformats.org/officeDocument/2006/relationships/slide" Target="slides/slide57.xml" /><Relationship Id="rId6" Type="http://schemas.openxmlformats.org/officeDocument/2006/relationships/slide" Target="slides/slide4.xml" /><Relationship Id="rId60" Type="http://schemas.openxmlformats.org/officeDocument/2006/relationships/slide" Target="slides/slide58.xml" /><Relationship Id="rId61" Type="http://schemas.openxmlformats.org/officeDocument/2006/relationships/slide" Target="slides/slide59.xml" /><Relationship Id="rId62" Type="http://schemas.openxmlformats.org/officeDocument/2006/relationships/tags" Target="tags/tag1.xml" /><Relationship Id="rId63" Type="http://schemas.openxmlformats.org/officeDocument/2006/relationships/presProps" Target="presProps.xml" /><Relationship Id="rId64" Type="http://schemas.openxmlformats.org/officeDocument/2006/relationships/viewProps" Target="viewProps.xml" /><Relationship Id="rId65" Type="http://schemas.openxmlformats.org/officeDocument/2006/relationships/theme" Target="theme/theme1.xml" /><Relationship Id="rId66" Type="http://schemas.openxmlformats.org/officeDocument/2006/relationships/tableStyles" Target="tableStyles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452E26-843B-49F3-8672-524347A10B6A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FA51FE-D84B-413B-BEA0-F35CBC5123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10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2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3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3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_rels/notesSlide3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/Relationships>
</file>

<file path=ppt/notesSlides/_rels/notesSlide3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/Relationships>
</file>

<file path=ppt/notesSlides/_rels/notesSlide3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6.xml" /><Relationship Id="rId2" Type="http://schemas.openxmlformats.org/officeDocument/2006/relationships/notesMaster" Target="../notesMasters/notesMaster1.xml" /></Relationships>
</file>

<file path=ppt/notesSlides/_rels/notesSlide3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2" Type="http://schemas.openxmlformats.org/officeDocument/2006/relationships/notesMaster" Target="../notesMasters/notesMaster1.xml" /></Relationships>
</file>

<file path=ppt/notesSlides/_rels/notesSlide3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8.xml" /><Relationship Id="rId2" Type="http://schemas.openxmlformats.org/officeDocument/2006/relationships/notesMaster" Target="../notesMasters/notesMaster1.xml" /></Relationships>
</file>

<file path=ppt/notesSlides/_rels/notesSlide3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0.xml" /><Relationship Id="rId2" Type="http://schemas.openxmlformats.org/officeDocument/2006/relationships/notesMaster" Target="../notesMasters/notesMaster1.xml" /></Relationships>
</file>

<file path=ppt/notesSlides/_rels/notesSlide3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1.xml" /><Relationship Id="rId2" Type="http://schemas.openxmlformats.org/officeDocument/2006/relationships/notesMaster" Target="../notesMasters/notesMaster1.xml" /></Relationships>
</file>

<file path=ppt/notesSlides/_rels/notesSlide3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2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4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3.xml" /><Relationship Id="rId2" Type="http://schemas.openxmlformats.org/officeDocument/2006/relationships/notesMaster" Target="../notesMasters/notesMaster1.xml" /></Relationships>
</file>

<file path=ppt/notesSlides/_rels/notesSlide4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4.xml" /><Relationship Id="rId2" Type="http://schemas.openxmlformats.org/officeDocument/2006/relationships/notesMaster" Target="../notesMasters/notesMaster1.xml" /></Relationships>
</file>

<file path=ppt/notesSlides/_rels/notesSlide4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5.xml" /><Relationship Id="rId2" Type="http://schemas.openxmlformats.org/officeDocument/2006/relationships/notesMaster" Target="../notesMasters/notesMaster1.xml" /></Relationships>
</file>

<file path=ppt/notesSlides/_rels/notesSlide4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6.xml" /><Relationship Id="rId2" Type="http://schemas.openxmlformats.org/officeDocument/2006/relationships/notesMaster" Target="../notesMasters/notesMaster1.xml" /></Relationships>
</file>

<file path=ppt/notesSlides/_rels/notesSlide4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7.xml" /><Relationship Id="rId2" Type="http://schemas.openxmlformats.org/officeDocument/2006/relationships/notesMaster" Target="../notesMasters/notesMaster1.xml" /></Relationships>
</file>

<file path=ppt/notesSlides/_rels/notesSlide4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8.xml" /><Relationship Id="rId2" Type="http://schemas.openxmlformats.org/officeDocument/2006/relationships/notesMaster" Target="../notesMasters/notesMaster1.xml" /></Relationships>
</file>

<file path=ppt/notesSlides/_rels/notesSlide4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9.xml" /><Relationship Id="rId2" Type="http://schemas.openxmlformats.org/officeDocument/2006/relationships/notesMaster" Target="../notesMasters/notesMaster1.xml" /></Relationships>
</file>

<file path=ppt/notesSlides/_rels/notesSlide4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0.xml" /><Relationship Id="rId2" Type="http://schemas.openxmlformats.org/officeDocument/2006/relationships/notesMaster" Target="../notesMasters/notesMaster1.xml" /></Relationships>
</file>

<file path=ppt/notesSlides/_rels/notesSlide4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1.xml" /><Relationship Id="rId2" Type="http://schemas.openxmlformats.org/officeDocument/2006/relationships/notesMaster" Target="../notesMasters/notesMaster1.xml" /></Relationships>
</file>

<file path=ppt/notesSlides/_rels/notesSlide4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2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5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3.xml" /><Relationship Id="rId2" Type="http://schemas.openxmlformats.org/officeDocument/2006/relationships/notesMaster" Target="../notesMasters/notesMaster1.xml" /></Relationships>
</file>

<file path=ppt/notesSlides/_rels/notesSlide5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4.xml" /><Relationship Id="rId2" Type="http://schemas.openxmlformats.org/officeDocument/2006/relationships/notesMaster" Target="../notesMasters/notesMaster1.xml" /></Relationships>
</file>

<file path=ppt/notesSlides/_rels/notesSlide5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5.xml" /><Relationship Id="rId2" Type="http://schemas.openxmlformats.org/officeDocument/2006/relationships/notesMaster" Target="../notesMasters/notesMaster1.xml" /></Relationships>
</file>

<file path=ppt/notesSlides/_rels/notesSlide5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6.xml" /><Relationship Id="rId2" Type="http://schemas.openxmlformats.org/officeDocument/2006/relationships/notesMaster" Target="../notesMasters/notesMaster1.xml" /></Relationships>
</file>

<file path=ppt/notesSlides/_rels/notesSlide5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7.xml" /><Relationship Id="rId2" Type="http://schemas.openxmlformats.org/officeDocument/2006/relationships/notesMaster" Target="../notesMasters/notesMaster1.xml" /></Relationships>
</file>

<file path=ppt/notesSlides/_rels/notesSlide5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8.xml" /><Relationship Id="rId2" Type="http://schemas.openxmlformats.org/officeDocument/2006/relationships/notesMaster" Target="../notesMasters/notesMaster1.xml" /></Relationships>
</file>

<file path=ppt/notesSlides/_rels/notesSlide5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9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68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2854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1101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0689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3110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4410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5825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2360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9978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如果需要使用下划线来突出重点，不要直接采用字体中下划线的格式，要使用插入的线条。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线段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磅值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要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根据字号大小调整。下划线的颜色要与整个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协调。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线段要保证没有斜度。</a:t>
            </a:r>
            <a:endParaRPr lang="zh-CN" altLang="zh-CN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5328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如果需要使用下划线来突出重点，不要直接采用字体中下划线的格式，要使用插入的线条。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线段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磅值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要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根据字号大小调整。下划线的颜色要与整个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协调。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线段要保证没有斜度。</a:t>
            </a:r>
            <a:endParaRPr lang="zh-CN" altLang="zh-CN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3468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8635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8144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0674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00528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397113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09834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84013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36032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79731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28312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560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15875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21556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52828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49493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09324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73569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25511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68574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38124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13861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505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54540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98602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68949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76050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45879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请注意：</a:t>
            </a: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/>
              <a:t>1.</a:t>
            </a:r>
            <a:r>
              <a:rPr lang="zh-CN" altLang="en-US"/>
              <a:t>正文标题为：黑体，</a:t>
            </a:r>
            <a:r>
              <a:rPr lang="en-US" altLang="zh-CN"/>
              <a:t>30</a:t>
            </a:r>
            <a:r>
              <a:rPr lang="zh-CN" altLang="en-US"/>
              <a:t>号字；</a:t>
            </a: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/>
              <a:t>2.</a:t>
            </a:r>
            <a:r>
              <a:rPr lang="zh-CN" altLang="en-US"/>
              <a:t>正文内容为：华文楷体，尽量不小于</a:t>
            </a:r>
            <a:r>
              <a:rPr lang="en-US" altLang="zh-CN"/>
              <a:t>24</a:t>
            </a:r>
            <a:r>
              <a:rPr lang="zh-CN" altLang="en-US"/>
              <a:t>号，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特殊辅助性文字不低于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/>
              <a:t>根据文字量可适当调整。</a:t>
            </a: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内容文字一行一般</a:t>
            </a:r>
            <a:r>
              <a:rPr lang="zh-CN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超过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28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个字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，单页文字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行距可根据内容篇幅适当调整，一般为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1.0-1.5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5.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拍摄版本呈现内容务必与上传版本呈现的内容完全一致。</a:t>
            </a: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英文</a:t>
            </a: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/>
              <a:t>1.</a:t>
            </a:r>
            <a:r>
              <a:rPr lang="zh-CN" altLang="en-US"/>
              <a:t>正文标题为：以</a:t>
            </a:r>
            <a:r>
              <a:rPr lang="en-US" altLang="zh-CN"/>
              <a:t>Times New Roman</a:t>
            </a:r>
            <a:r>
              <a:rPr lang="zh-CN" altLang="en-US"/>
              <a:t>为主</a:t>
            </a:r>
            <a:r>
              <a:rPr lang="en-US" altLang="zh-CN"/>
              <a:t>,</a:t>
            </a:r>
            <a:r>
              <a:rPr lang="zh-CN" altLang="en-US"/>
              <a:t>可搭配使用</a:t>
            </a:r>
            <a:r>
              <a:rPr lang="en-US" altLang="zh-CN"/>
              <a:t>Arial</a:t>
            </a:r>
            <a:r>
              <a:rPr lang="zh-CN" altLang="en-US"/>
              <a:t>。字号为</a:t>
            </a:r>
            <a:r>
              <a:rPr lang="en-US" altLang="zh-CN"/>
              <a:t>32—36</a:t>
            </a:r>
            <a:r>
              <a:rPr lang="zh-CN" altLang="en-US"/>
              <a:t>号，特别强调可以用</a:t>
            </a:r>
            <a:r>
              <a:rPr lang="en-US" altLang="zh-CN"/>
              <a:t>40</a:t>
            </a:r>
            <a:r>
              <a:rPr lang="zh-CN" altLang="en-US"/>
              <a:t>号。</a:t>
            </a: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/>
              <a:t>2.</a:t>
            </a:r>
            <a:r>
              <a:rPr lang="zh-CN" altLang="en-US"/>
              <a:t>正文内容为：以</a:t>
            </a:r>
            <a:r>
              <a:rPr lang="en-US" altLang="zh-CN"/>
              <a:t>Times New Roman</a:t>
            </a:r>
            <a:r>
              <a:rPr lang="zh-CN" altLang="en-US"/>
              <a:t>为主</a:t>
            </a:r>
            <a:r>
              <a:rPr lang="en-US" altLang="zh-CN"/>
              <a:t>,</a:t>
            </a:r>
            <a:r>
              <a:rPr lang="zh-CN" altLang="en-US"/>
              <a:t>可搭配使用</a:t>
            </a:r>
            <a:r>
              <a:rPr lang="en-US" altLang="zh-CN"/>
              <a:t>Arial</a:t>
            </a:r>
            <a:r>
              <a:rPr lang="zh-CN" altLang="en-US"/>
              <a:t>。字号为</a:t>
            </a:r>
            <a:r>
              <a:rPr lang="en-US" altLang="zh-CN"/>
              <a:t>24—28</a:t>
            </a:r>
            <a:r>
              <a:rPr lang="zh-CN" altLang="en-US"/>
              <a:t>号，特别强调可用</a:t>
            </a:r>
            <a:r>
              <a:rPr lang="en-US" altLang="zh-CN"/>
              <a:t>32</a:t>
            </a:r>
            <a:r>
              <a:rPr lang="zh-CN" altLang="en-US"/>
              <a:t>号。</a:t>
            </a: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英文每行一般</a:t>
            </a:r>
            <a:r>
              <a:rPr lang="zh-CN" altLang="zh-CN" sz="12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不能超过</a:t>
            </a:r>
            <a:r>
              <a:rPr lang="en-US" altLang="zh-CN" sz="12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</a:t>
            </a:r>
            <a:r>
              <a:rPr lang="zh-CN" altLang="zh-CN" sz="12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个单词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单页文字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58299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55974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8199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8220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57174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2065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25978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英文</a:t>
            </a: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/>
              <a:t>1.</a:t>
            </a:r>
            <a:r>
              <a:rPr lang="zh-CN" altLang="en-US"/>
              <a:t>正文标题为：以</a:t>
            </a:r>
            <a:r>
              <a:rPr lang="en-US" altLang="zh-CN"/>
              <a:t>Times New Roman</a:t>
            </a:r>
            <a:r>
              <a:rPr lang="zh-CN" altLang="en-US"/>
              <a:t>为主</a:t>
            </a:r>
            <a:r>
              <a:rPr lang="en-US" altLang="zh-CN"/>
              <a:t>,</a:t>
            </a:r>
            <a:r>
              <a:rPr lang="zh-CN" altLang="en-US"/>
              <a:t>可搭配使用</a:t>
            </a:r>
            <a:r>
              <a:rPr lang="en-US" altLang="zh-CN"/>
              <a:t>Arial</a:t>
            </a:r>
            <a:r>
              <a:rPr lang="zh-CN" altLang="en-US"/>
              <a:t>。字号为</a:t>
            </a:r>
            <a:r>
              <a:rPr lang="en-US" altLang="zh-CN"/>
              <a:t>32—36</a:t>
            </a:r>
            <a:r>
              <a:rPr lang="zh-CN" altLang="en-US"/>
              <a:t>号，特别强调可以用</a:t>
            </a:r>
            <a:r>
              <a:rPr lang="en-US" altLang="zh-CN"/>
              <a:t>40</a:t>
            </a:r>
            <a:r>
              <a:rPr lang="zh-CN" altLang="en-US"/>
              <a:t>号。</a:t>
            </a: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/>
              <a:t>2.</a:t>
            </a:r>
            <a:r>
              <a:rPr lang="zh-CN" altLang="en-US"/>
              <a:t>正文内容为：以</a:t>
            </a:r>
            <a:r>
              <a:rPr lang="en-US" altLang="zh-CN"/>
              <a:t>Times New Roman</a:t>
            </a:r>
            <a:r>
              <a:rPr lang="zh-CN" altLang="en-US"/>
              <a:t>为主</a:t>
            </a:r>
            <a:r>
              <a:rPr lang="en-US" altLang="zh-CN"/>
              <a:t>,</a:t>
            </a:r>
            <a:r>
              <a:rPr lang="zh-CN" altLang="en-US"/>
              <a:t>可搭配使用</a:t>
            </a:r>
            <a:r>
              <a:rPr lang="en-US" altLang="zh-CN"/>
              <a:t>Arial</a:t>
            </a:r>
            <a:r>
              <a:rPr lang="zh-CN" altLang="en-US"/>
              <a:t>。字号为</a:t>
            </a:r>
            <a:r>
              <a:rPr lang="en-US" altLang="zh-CN"/>
              <a:t>24—28</a:t>
            </a:r>
            <a:r>
              <a:rPr lang="zh-CN" altLang="en-US"/>
              <a:t>号，特别强调可用</a:t>
            </a:r>
            <a:r>
              <a:rPr lang="en-US" altLang="zh-CN"/>
              <a:t>32</a:t>
            </a:r>
            <a:r>
              <a:rPr lang="zh-CN" altLang="en-US"/>
              <a:t>号。</a:t>
            </a: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英文每行一般</a:t>
            </a:r>
            <a:r>
              <a:rPr lang="zh-CN" altLang="zh-CN" sz="12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不能超过</a:t>
            </a:r>
            <a:r>
              <a:rPr lang="en-US" altLang="zh-CN" sz="12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</a:t>
            </a:r>
            <a:r>
              <a:rPr lang="zh-CN" altLang="zh-CN" sz="12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个单词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单页文字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012715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54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35226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55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905409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002192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57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22538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58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439230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59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892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6395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3222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6489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42EBB-6C3A-411E-B6A0-C87CA677A31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562276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44EAC-17BE-47A1-9524-B381EC14F0DF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DBFFC-B998-467F-80B9-06DE01AF87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793744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44EAC-17BE-47A1-9524-B381EC14F0DF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DBFFC-B998-467F-80B9-06DE01AF87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772540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44EAC-17BE-47A1-9524-B381EC14F0DF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DBFFC-B998-467F-80B9-06DE01AF87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424840"/>
      </p:ext>
    </p:extLst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822033" y="-40374"/>
            <a:ext cx="346852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fontAlgn="base">
              <a:lnSpc>
                <a:spcPct val="150000"/>
              </a:lnSpc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西城区中小学课程资源</a:t>
            </a:r>
          </a:p>
        </p:txBody>
      </p:sp>
    </p:spTree>
    <p:extLst>
      <p:ext uri="{BB962C8B-B14F-4D97-AF65-F5344CB8AC3E}">
        <p14:creationId xmlns:p14="http://schemas.microsoft.com/office/powerpoint/2010/main" val="263370272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2000" p14:dur="1750">
        <p14:gallery dir="l"/>
      </p:transition>
    </mc:Choice>
    <mc:Fallback>
      <p:transition spd="slow" advClick="0" advTm="2000">
        <p:fade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44EAC-17BE-47A1-9524-B381EC14F0DF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DBFFC-B998-467F-80B9-06DE01AF87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326757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44EAC-17BE-47A1-9524-B381EC14F0DF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DBFFC-B998-467F-80B9-06DE01AF87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461165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44EAC-17BE-47A1-9524-B381EC14F0DF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DBFFC-B998-467F-80B9-06DE01AF87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422178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44EAC-17BE-47A1-9524-B381EC14F0DF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DBFFC-B998-467F-80B9-06DE01AF87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823491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44EAC-17BE-47A1-9524-B381EC14F0DF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DBFFC-B998-467F-80B9-06DE01AF87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4219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44EAC-17BE-47A1-9524-B381EC14F0DF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DBFFC-B998-467F-80B9-06DE01AF87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00249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44EAC-17BE-47A1-9524-B381EC14F0DF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DBFFC-B998-467F-80B9-06DE01AF87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75720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44EAC-17BE-47A1-9524-B381EC14F0DF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DBFFC-B998-467F-80B9-06DE01AF87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705349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F44EAC-17BE-47A1-9524-B381EC14F0DF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DDBFFC-B998-467F-80B9-06DE01AF87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303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9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20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21.jpeg" /><Relationship Id="rId4" Type="http://schemas.openxmlformats.org/officeDocument/2006/relationships/image" Target="../media/image22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6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9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23.jpeg" /><Relationship Id="rId4" Type="http://schemas.openxmlformats.org/officeDocument/2006/relationships/image" Target="../media/image24.jpeg" /><Relationship Id="rId5" Type="http://schemas.openxmlformats.org/officeDocument/2006/relationships/image" Target="../media/image25.jpeg" /><Relationship Id="rId6" Type="http://schemas.openxmlformats.org/officeDocument/2006/relationships/image" Target="../media/image26.jpeg" /><Relationship Id="rId7" Type="http://schemas.openxmlformats.org/officeDocument/2006/relationships/image" Target="../media/image27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28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3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4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5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6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7.xml" /><Relationship Id="rId3" Type="http://schemas.openxmlformats.org/officeDocument/2006/relationships/image" Target="../media/image29.jpeg" /><Relationship Id="rId4" Type="http://schemas.openxmlformats.org/officeDocument/2006/relationships/image" Target="../media/image30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8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9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30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31.xml" /><Relationship Id="rId3" Type="http://schemas.openxmlformats.org/officeDocument/2006/relationships/image" Target="../media/image31.pn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3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33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34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35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36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3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37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38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39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40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41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42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43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44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45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46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4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47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48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49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50.x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51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52.xml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53.xml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54.xml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55.xml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56.xml" /><Relationship Id="rId3" Type="http://schemas.openxmlformats.org/officeDocument/2006/relationships/image" Target="../media/image32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5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6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microsoft.com/office/2007/relationships/hdphoto" Target="../media/image9.wdp" /><Relationship Id="rId11" Type="http://schemas.openxmlformats.org/officeDocument/2006/relationships/image" Target="../media/image10.png" /><Relationship Id="rId12" Type="http://schemas.microsoft.com/office/2007/relationships/hdphoto" Target="../media/image11.wdp" /><Relationship Id="rId13" Type="http://schemas.openxmlformats.org/officeDocument/2006/relationships/image" Target="../media/image12.png" /><Relationship Id="rId14" Type="http://schemas.microsoft.com/office/2007/relationships/hdphoto" Target="../media/image13.wdp" /><Relationship Id="rId15" Type="http://schemas.openxmlformats.org/officeDocument/2006/relationships/image" Target="../media/image14.png" /><Relationship Id="rId16" Type="http://schemas.microsoft.com/office/2007/relationships/hdphoto" Target="../media/image15.wdp" /><Relationship Id="rId17" Type="http://schemas.openxmlformats.org/officeDocument/2006/relationships/image" Target="../media/image16.png" /><Relationship Id="rId18" Type="http://schemas.microsoft.com/office/2007/relationships/hdphoto" Target="../media/image17.wdp" /><Relationship Id="rId19" Type="http://schemas.openxmlformats.org/officeDocument/2006/relationships/image" Target="../media/image18.png" /><Relationship Id="rId2" Type="http://schemas.openxmlformats.org/officeDocument/2006/relationships/notesSlide" Target="../notesSlides/notesSlide7.xml" /><Relationship Id="rId20" Type="http://schemas.microsoft.com/office/2007/relationships/hdphoto" Target="../media/image19.wdp" /><Relationship Id="rId3" Type="http://schemas.openxmlformats.org/officeDocument/2006/relationships/image" Target="../media/image2.png" /><Relationship Id="rId4" Type="http://schemas.microsoft.com/office/2007/relationships/hdphoto" Target="../media/image3.wdp" /><Relationship Id="rId5" Type="http://schemas.openxmlformats.org/officeDocument/2006/relationships/image" Target="../media/image4.png" /><Relationship Id="rId6" Type="http://schemas.microsoft.com/office/2007/relationships/hdphoto" Target="../media/image5.wdp" /><Relationship Id="rId7" Type="http://schemas.openxmlformats.org/officeDocument/2006/relationships/image" Target="../media/image6.png" /><Relationship Id="rId8" Type="http://schemas.microsoft.com/office/2007/relationships/hdphoto" Target="../media/image7.wdp" /><Relationship Id="rId9" Type="http://schemas.openxmlformats.org/officeDocument/2006/relationships/image" Target="../media/image8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8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1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4800" b="1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桃花源记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（第一课时）</a:t>
            </a:r>
          </a:p>
        </p:txBody>
      </p:sp>
    </p:spTree>
    <p:extLst>
      <p:ext uri="{BB962C8B-B14F-4D97-AF65-F5344CB8AC3E}">
        <p14:creationId xmlns:p14="http://schemas.microsoft.com/office/powerpoint/2010/main" val="4048488974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683568" y="1689326"/>
            <a:ext cx="8424937" cy="298799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lvl="0" algn="l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spc="330">
                <a:solidFill>
                  <a:srgbClr val="F9FBFA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林尽水源</a:t>
            </a:r>
            <a:r>
              <a:rPr lang="zh-CN" altLang="en-US" sz="2400" i="0" spc="33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，便得一山。山有小口，</a:t>
            </a: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仿佛</a:t>
            </a:r>
            <a:r>
              <a:rPr lang="zh-CN" altLang="en-US" sz="2400" i="0" spc="33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若有光。</a:t>
            </a:r>
            <a:endParaRPr lang="en-US" altLang="zh-CN" sz="2400" i="0" spc="330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l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spc="33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林尽于水源</a:t>
            </a:r>
            <a:endParaRPr lang="en-US" altLang="zh-CN" sz="2400" i="0" spc="330">
              <a:solidFill>
                <a:srgbClr val="003399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l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spc="33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便</a:t>
            </a: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舍</a:t>
            </a:r>
            <a:r>
              <a:rPr lang="zh-CN" altLang="en-US" sz="2400" i="0" spc="33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船，从口入。初极狭，</a:t>
            </a: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才</a:t>
            </a:r>
            <a:r>
              <a:rPr lang="zh-CN" altLang="en-US" sz="2400" i="0" spc="33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通人。复行数十步，</a:t>
            </a:r>
            <a:endParaRPr lang="en-US" altLang="zh-CN" sz="2400" i="0" spc="330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放弃，离开           仅仅，只</a:t>
            </a:r>
            <a:endParaRPr lang="en-US" altLang="zh-CN" sz="2400" i="0" spc="330">
              <a:solidFill>
                <a:srgbClr val="003399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l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spc="33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豁然开朗。</a:t>
            </a:r>
            <a:endParaRPr kumimoji="0" lang="zh-CN" altLang="en-US" sz="2400" b="0" i="0" u="none" strike="noStrike" cap="none" spc="33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5547879" y="2429504"/>
            <a:ext cx="3888581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Hoefler Text"/>
              </a:rPr>
              <a:t>隐隐约约</a:t>
            </a:r>
          </a:p>
        </p:txBody>
      </p:sp>
    </p:spTree>
    <p:extLst>
      <p:ext uri="{BB962C8B-B14F-4D97-AF65-F5344CB8AC3E}">
        <p14:creationId xmlns:p14="http://schemas.microsoft.com/office/powerpoint/2010/main" val="4067850671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755576" y="1176207"/>
            <a:ext cx="8035115" cy="356507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lvl="0" algn="l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土地平旷，屋舍俨然，有良田、美池、桑竹之</a:t>
            </a: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属</a:t>
            </a: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400" i="0" spc="33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l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  </a:t>
            </a: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类</a:t>
            </a:r>
            <a:endParaRPr lang="en-US" altLang="zh-CN" sz="2400" i="0" spc="330">
              <a:solidFill>
                <a:srgbClr val="003399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l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阡陌</a:t>
            </a:r>
            <a:r>
              <a:rPr lang="zh-CN" altLang="en-US" sz="2400" i="0" spc="330">
                <a:solidFill>
                  <a:srgbClr val="8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交通</a:t>
            </a: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，鸡犬相闻。其中往来种作，男女衣着，</a:t>
            </a:r>
            <a:endParaRPr lang="en-US" altLang="zh-CN" sz="2400" i="0" spc="33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l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spc="330">
                <a:solidFill>
                  <a:srgbClr val="F7C127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交错相通 </a:t>
            </a:r>
            <a:endParaRPr lang="en-US" altLang="zh-CN" sz="2400" i="0" spc="330">
              <a:solidFill>
                <a:srgbClr val="003399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l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悉</a:t>
            </a: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如外人。</a:t>
            </a: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黄发垂髫</a:t>
            </a: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，并怡然自乐。</a:t>
            </a:r>
            <a:endParaRPr lang="en-US" altLang="zh-CN" sz="2400" i="0" spc="33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l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endParaRPr lang="en-US" altLang="zh-CN" sz="2400" i="0" spc="33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73067" y="4072538"/>
            <a:ext cx="1234953" cy="6694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全，都</a:t>
            </a:r>
          </a:p>
        </p:txBody>
      </p:sp>
      <p:sp>
        <p:nvSpPr>
          <p:cNvPr id="5" name="矩形 4"/>
          <p:cNvSpPr/>
          <p:nvPr/>
        </p:nvSpPr>
        <p:spPr>
          <a:xfrm>
            <a:off x="2637763" y="4984944"/>
            <a:ext cx="5989043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defTabSz="412750" hangingPunct="1"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人少则发黑，老则发白，白久则黄。</a:t>
            </a:r>
            <a:endParaRPr lang="en-US" altLang="zh-CN" sz="2400" i="0" spc="33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l" defTabSz="412750" hangingPunct="1">
              <a:buSzPct val="50000"/>
              <a:defRPr>
                <a:solidFill>
                  <a:srgbClr val="FFFFFF"/>
                </a:solidFill>
              </a:defRPr>
            </a:pPr>
            <a:r>
              <a:rPr lang="zh-CN" altLang="zh-CN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       </a:t>
            </a:r>
            <a:r>
              <a:rPr lang="zh-CN" altLang="zh-CN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王允</a:t>
            </a:r>
            <a:r>
              <a:rPr lang="en-US" altLang="zh-CN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论衡</a:t>
            </a:r>
            <a:r>
              <a:rPr lang="en-US" altLang="zh-CN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无形</a:t>
            </a:r>
            <a:r>
              <a:rPr lang="en-US" altLang="zh-CN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</a:p>
        </p:txBody>
      </p:sp>
      <p:sp>
        <p:nvSpPr>
          <p:cNvPr id="6" name="矩形 5"/>
          <p:cNvSpPr/>
          <p:nvPr/>
        </p:nvSpPr>
        <p:spPr>
          <a:xfrm>
            <a:off x="2523047" y="4072538"/>
            <a:ext cx="4572000" cy="66941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l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老人和小孩</a:t>
            </a:r>
          </a:p>
        </p:txBody>
      </p:sp>
      <p:pic>
        <p:nvPicPr>
          <p:cNvPr id="8" name="图片 7" descr="158591127052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900" y="4863068"/>
            <a:ext cx="409575" cy="7874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761681" y="4666837"/>
            <a:ext cx="7382319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altLang="zh-CN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说文解字</a:t>
            </a:r>
            <a:r>
              <a:rPr lang="en-US" altLang="zh-CN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：“属，连也。从尾，蜀声。”</a:t>
            </a:r>
            <a:endParaRPr lang="en-US" altLang="zh-CN" sz="2400" i="0" spc="33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l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字义演变：动物交配接尾</a:t>
            </a:r>
            <a:r>
              <a:rPr lang="zh-CN" altLang="en-US" sz="2400" i="0" spc="330">
                <a:solidFill>
                  <a:srgbClr val="000000"/>
                </a:solidFill>
                <a:effectLst/>
                <a:latin typeface="Wingdings" panose="05000000000000000000"/>
                <a:ea typeface="Wingdings" panose="05000000000000000000"/>
                <a:cs typeface="Wingdings" panose="05000000000000000000"/>
                <a:sym typeface="Wingdings" panose="05000000000000000000"/>
              </a:rPr>
              <a:t></a:t>
            </a: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连接</a:t>
            </a:r>
            <a:r>
              <a:rPr lang="zh-CN" altLang="en-US" sz="2400" i="0" spc="330">
                <a:solidFill>
                  <a:srgbClr val="000000"/>
                </a:solidFill>
                <a:effectLst/>
                <a:latin typeface="Wingdings" panose="05000000000000000000"/>
                <a:ea typeface="Wingdings" panose="05000000000000000000"/>
                <a:cs typeface="Wingdings" panose="05000000000000000000"/>
                <a:sym typeface="Wingdings" panose="05000000000000000000"/>
              </a:rPr>
              <a:t></a:t>
            </a: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类别。</a:t>
            </a:r>
          </a:p>
        </p:txBody>
      </p:sp>
      <p:sp>
        <p:nvSpPr>
          <p:cNvPr id="2" name="矩形 1"/>
          <p:cNvSpPr/>
          <p:nvPr/>
        </p:nvSpPr>
        <p:spPr>
          <a:xfrm>
            <a:off x="2887148" y="3027270"/>
            <a:ext cx="57396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古义：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交错相通。</a:t>
            </a:r>
            <a:r>
              <a:rPr kumimoji="1" lang="zh-CN" altLang="zh-CN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1" lang="zh-CN" altLang="en-US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今义：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指运输业等。</a:t>
            </a:r>
          </a:p>
        </p:txBody>
      </p:sp>
    </p:spTree>
    <p:extLst>
      <p:ext uri="{BB962C8B-B14F-4D97-AF65-F5344CB8AC3E}">
        <p14:creationId xmlns:p14="http://schemas.microsoft.com/office/powerpoint/2010/main" val="3396480036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395536" y="1176077"/>
            <a:ext cx="8537449" cy="41421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spc="330">
                <a:solidFill>
                  <a:srgbClr val="F9FBFA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见渔人，</a:t>
            </a: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乃</a:t>
            </a: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大惊，问所从来，</a:t>
            </a: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具</a:t>
            </a: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答之。便</a:t>
            </a:r>
            <a:endParaRPr lang="en-US" altLang="zh-CN" sz="2400" i="0" spc="33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spc="330">
                <a:solidFill>
                  <a:srgbClr val="F7C127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于是，就            详细</a:t>
            </a:r>
            <a:endParaRPr lang="en-US" altLang="zh-CN" sz="2400" i="0" spc="330">
              <a:solidFill>
                <a:srgbClr val="003399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要</a:t>
            </a: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还家，设酒杀鸡作食。村中闻有此人，</a:t>
            </a: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咸</a:t>
            </a: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来问</a:t>
            </a:r>
            <a:endParaRPr lang="en-US" altLang="zh-CN" sz="2400" i="0" spc="33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spc="330">
                <a:solidFill>
                  <a:srgbClr val="F7C127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</a:t>
            </a: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全，都</a:t>
            </a:r>
            <a:endParaRPr lang="en-US" altLang="zh-CN" sz="2400" i="0" spc="330">
              <a:solidFill>
                <a:srgbClr val="003399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讯。自云先世避秦时乱，率</a:t>
            </a:r>
            <a:r>
              <a:rPr lang="zh-CN" altLang="en-US" sz="2400" i="0" spc="330">
                <a:solidFill>
                  <a:srgbClr val="8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妻子</a:t>
            </a: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邑人来此</a:t>
            </a:r>
            <a:r>
              <a:rPr lang="zh-CN" altLang="en-US" sz="2400" i="0" spc="330">
                <a:solidFill>
                  <a:srgbClr val="8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绝境</a:t>
            </a: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en-US" altLang="zh-CN" sz="2400" i="0" spc="33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                </a:t>
            </a: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妻子儿女</a:t>
            </a:r>
            <a:endParaRPr lang="en-US" altLang="zh-CN" sz="2400" i="0" spc="330">
              <a:solidFill>
                <a:srgbClr val="003399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不复出焉，</a:t>
            </a: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遂</a:t>
            </a: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与外人</a:t>
            </a: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间隔</a:t>
            </a: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1362257" y="3016999"/>
            <a:ext cx="30657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Hoefler Text"/>
              </a:rPr>
              <a:t>同“邀”，邀请</a:t>
            </a:r>
          </a:p>
        </p:txBody>
      </p:sp>
      <p:sp>
        <p:nvSpPr>
          <p:cNvPr id="3" name="矩形 2"/>
          <p:cNvSpPr/>
          <p:nvPr/>
        </p:nvSpPr>
        <p:spPr>
          <a:xfrm>
            <a:off x="2169622" y="5187268"/>
            <a:ext cx="1585049" cy="6694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于是，就</a:t>
            </a:r>
          </a:p>
        </p:txBody>
      </p:sp>
      <p:sp>
        <p:nvSpPr>
          <p:cNvPr id="5" name="矩形 4"/>
          <p:cNvSpPr/>
          <p:nvPr/>
        </p:nvSpPr>
        <p:spPr>
          <a:xfrm>
            <a:off x="3694100" y="5170492"/>
            <a:ext cx="2635337" cy="6694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隔绝，不通音讯</a:t>
            </a:r>
          </a:p>
        </p:txBody>
      </p:sp>
      <p:sp>
        <p:nvSpPr>
          <p:cNvPr id="8" name="矩形 7"/>
          <p:cNvSpPr/>
          <p:nvPr/>
        </p:nvSpPr>
        <p:spPr>
          <a:xfrm>
            <a:off x="5733965" y="4195140"/>
            <a:ext cx="162304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与人世隔绝的地方</a:t>
            </a:r>
          </a:p>
        </p:txBody>
      </p:sp>
    </p:spTree>
    <p:extLst>
      <p:ext uri="{BB962C8B-B14F-4D97-AF65-F5344CB8AC3E}">
        <p14:creationId xmlns:p14="http://schemas.microsoft.com/office/powerpoint/2010/main" val="844412730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2051720" y="1371474"/>
            <a:ext cx="6984776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来此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绝境</a:t>
            </a:r>
            <a:endParaRPr lang="en-US" altLang="zh-CN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古义：与人世隔绝的地方。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  风景绝佳之处。 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今义：没有出路的困境，进退维谷的境地。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>
              <a:spcBef>
                <a:spcPct val="50000"/>
              </a:spcBef>
            </a:pP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lvl="0">
              <a:spcBef>
                <a:spcPct val="50000"/>
              </a:spcBef>
            </a:pPr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“宜兴善权、张公两洞，天下绝境也。 ”</a:t>
            </a:r>
            <a:endParaRPr lang="en-US" altLang="zh-CN" sz="24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lvl="0" algn="r">
              <a:spcBef>
                <a:spcPct val="50000"/>
              </a:spcBef>
            </a:pPr>
            <a:r>
              <a:rPr lang="zh-CN" altLang="zh-CN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叶梦得</a:t>
            </a:r>
            <a:r>
              <a:rPr lang="en-US" altLang="zh-CN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《</a:t>
            </a:r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避暑录话</a:t>
            </a:r>
            <a:r>
              <a:rPr lang="en-US" altLang="zh-CN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》 </a:t>
            </a:r>
          </a:p>
          <a:p>
            <a:endParaRPr lang="zh-CN" altLang="en-US" sz="200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755576" y="1465524"/>
            <a:ext cx="762000" cy="3886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 eaLnBrk="1" hangingPunct="1"/>
            <a:r>
              <a:rPr kumimoji="1" lang="zh-CN" altLang="en-US" sz="3600" i="0">
                <a:solidFill>
                  <a:srgbClr val="0033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隶书" charset="0"/>
              </a:rPr>
              <a:t>古</a:t>
            </a:r>
            <a:endParaRPr kumimoji="1" lang="en-US" altLang="zh-CN" sz="3600" i="0">
              <a:solidFill>
                <a:srgbClr val="003399"/>
              </a:solidFill>
              <a:latin typeface="黑体" panose="02010609060101010101" pitchFamily="49" charset="-122"/>
              <a:ea typeface="黑体" panose="02010609060101010101" pitchFamily="49" charset="-122"/>
              <a:cs typeface="隶书" charset="0"/>
            </a:endParaRPr>
          </a:p>
          <a:p>
            <a:pPr algn="ctr" eaLnBrk="1" hangingPunct="1"/>
            <a:r>
              <a:rPr kumimoji="1" lang="zh-CN" altLang="en-US" sz="3600" i="0">
                <a:solidFill>
                  <a:srgbClr val="0033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隶书" charset="0"/>
              </a:rPr>
              <a:t>今</a:t>
            </a:r>
            <a:endParaRPr kumimoji="1" lang="en-US" altLang="zh-CN" sz="3600" i="0">
              <a:solidFill>
                <a:srgbClr val="003399"/>
              </a:solidFill>
              <a:latin typeface="黑体" panose="02010609060101010101" pitchFamily="49" charset="-122"/>
              <a:ea typeface="黑体" panose="02010609060101010101" pitchFamily="49" charset="-122"/>
              <a:cs typeface="隶书" charset="0"/>
            </a:endParaRPr>
          </a:p>
          <a:p>
            <a:pPr algn="ctr" eaLnBrk="1" hangingPunct="1"/>
            <a:r>
              <a:rPr kumimoji="1" lang="zh-CN" altLang="en-US" sz="3600" i="0">
                <a:solidFill>
                  <a:srgbClr val="0033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隶书" charset="0"/>
              </a:rPr>
              <a:t>异</a:t>
            </a:r>
            <a:endParaRPr kumimoji="1" lang="en-US" altLang="zh-CN" sz="3600" i="0">
              <a:solidFill>
                <a:srgbClr val="003399"/>
              </a:solidFill>
              <a:latin typeface="黑体" panose="02010609060101010101" pitchFamily="49" charset="-122"/>
              <a:ea typeface="黑体" panose="02010609060101010101" pitchFamily="49" charset="-122"/>
              <a:cs typeface="隶书" charset="0"/>
            </a:endParaRPr>
          </a:p>
          <a:p>
            <a:pPr algn="ctr" eaLnBrk="1" hangingPunct="1"/>
            <a:r>
              <a:rPr kumimoji="1" lang="zh-CN" altLang="en-US" sz="3600" i="0">
                <a:solidFill>
                  <a:srgbClr val="0033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隶书" charset="0"/>
              </a:rPr>
              <a:t>义</a:t>
            </a:r>
          </a:p>
        </p:txBody>
      </p:sp>
    </p:spTree>
    <p:extLst>
      <p:ext uri="{BB962C8B-B14F-4D97-AF65-F5344CB8AC3E}">
        <p14:creationId xmlns:p14="http://schemas.microsoft.com/office/powerpoint/2010/main" val="2212673927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611560" y="1456140"/>
            <a:ext cx="8248808" cy="584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>
                <a:latin typeface="黑体"/>
                <a:ea typeface="黑体"/>
                <a:cs typeface="黑体"/>
              </a:rPr>
              <a:t>1.</a:t>
            </a:r>
            <a:r>
              <a:rPr lang="zh-CN" altLang="en-US" sz="2400">
                <a:latin typeface="黑体"/>
                <a:ea typeface="黑体"/>
                <a:cs typeface="黑体"/>
              </a:rPr>
              <a:t>芳草</a:t>
            </a:r>
            <a:r>
              <a:rPr lang="zh-CN" altLang="en-US" sz="2400">
                <a:solidFill>
                  <a:srgbClr val="FF0000"/>
                </a:solidFill>
                <a:latin typeface="黑体"/>
                <a:ea typeface="黑体"/>
                <a:cs typeface="黑体"/>
              </a:rPr>
              <a:t>鲜美</a:t>
            </a:r>
            <a:endParaRPr lang="en-US" altLang="zh-CN" sz="2400">
              <a:solidFill>
                <a:srgbClr val="FF0000"/>
              </a:solidFill>
              <a:latin typeface="黑体"/>
              <a:ea typeface="黑体"/>
              <a:cs typeface="黑体"/>
            </a:endParaRPr>
          </a:p>
          <a:p>
            <a:pPr>
              <a:lnSpc>
                <a:spcPct val="120000"/>
              </a:lnSpc>
            </a:pPr>
            <a:r>
              <a:rPr lang="zh-CN" altLang="en-US" sz="2400">
                <a:latin typeface="黑体"/>
                <a:ea typeface="黑体"/>
                <a:cs typeface="黑体"/>
              </a:rPr>
              <a:t>   古义</a:t>
            </a:r>
            <a:r>
              <a:rPr lang="zh-CN" altLang="en-US" sz="2400">
                <a:latin typeface="黑体"/>
                <a:ea typeface="黑体"/>
                <a:cs typeface="黑体"/>
                <a:sym typeface="Wingdings" panose="05000000000000000000"/>
              </a:rPr>
              <a:t>：</a:t>
            </a:r>
            <a:r>
              <a:rPr lang="zh-CN" altLang="en-US" sz="2400">
                <a:latin typeface="黑体"/>
                <a:ea typeface="黑体"/>
                <a:cs typeface="黑体"/>
              </a:rPr>
              <a:t>新鲜美丽。</a:t>
            </a:r>
          </a:p>
          <a:p>
            <a:pPr>
              <a:lnSpc>
                <a:spcPct val="120000"/>
              </a:lnSpc>
            </a:pPr>
            <a:r>
              <a:rPr lang="zh-CN" altLang="en-US" sz="2400">
                <a:latin typeface="黑体"/>
                <a:ea typeface="黑体"/>
                <a:cs typeface="黑体"/>
              </a:rPr>
              <a:t>   今义：味道好。</a:t>
            </a:r>
            <a:endParaRPr lang="en-US" altLang="zh-CN" sz="2400">
              <a:latin typeface="黑体"/>
              <a:ea typeface="黑体"/>
              <a:cs typeface="黑体"/>
            </a:endParaRPr>
          </a:p>
          <a:p>
            <a:pPr>
              <a:lnSpc>
                <a:spcPct val="120000"/>
              </a:lnSpc>
            </a:pPr>
            <a:endParaRPr lang="en-US" altLang="zh-CN" sz="2400">
              <a:latin typeface="黑体"/>
              <a:ea typeface="黑体"/>
              <a:cs typeface="黑体"/>
            </a:endParaRPr>
          </a:p>
          <a:p>
            <a:pPr>
              <a:lnSpc>
                <a:spcPct val="120000"/>
              </a:lnSpc>
            </a:pPr>
            <a:r>
              <a:rPr lang="zh-CN" altLang="zh-CN" sz="2400">
                <a:latin typeface="黑体"/>
                <a:ea typeface="黑体"/>
                <a:cs typeface="黑体"/>
              </a:rPr>
              <a:t>2</a:t>
            </a:r>
            <a:r>
              <a:rPr lang="en-US" altLang="zh-CN" sz="2400">
                <a:latin typeface="黑体"/>
                <a:ea typeface="黑体"/>
                <a:cs typeface="黑体"/>
              </a:rPr>
              <a:t>.</a:t>
            </a:r>
            <a:r>
              <a:rPr lang="zh-CN" altLang="en-US" sz="2400">
                <a:latin typeface="黑体"/>
                <a:ea typeface="黑体"/>
                <a:cs typeface="黑体"/>
              </a:rPr>
              <a:t>阡陌</a:t>
            </a:r>
            <a:r>
              <a:rPr lang="zh-CN" altLang="en-US" sz="2400">
                <a:solidFill>
                  <a:srgbClr val="FF0000"/>
                </a:solidFill>
                <a:latin typeface="黑体"/>
                <a:ea typeface="黑体"/>
                <a:cs typeface="黑体"/>
              </a:rPr>
              <a:t>交通</a:t>
            </a:r>
            <a:endParaRPr lang="en-US" altLang="zh-CN" sz="2400">
              <a:solidFill>
                <a:srgbClr val="FF0000"/>
              </a:solidFill>
              <a:latin typeface="黑体"/>
              <a:ea typeface="黑体"/>
              <a:cs typeface="黑体"/>
            </a:endParaRPr>
          </a:p>
          <a:p>
            <a:pPr>
              <a:lnSpc>
                <a:spcPct val="120000"/>
              </a:lnSpc>
            </a:pPr>
            <a:r>
              <a:rPr lang="zh-CN" altLang="en-US" sz="2400">
                <a:latin typeface="黑体"/>
                <a:ea typeface="黑体"/>
                <a:cs typeface="黑体"/>
              </a:rPr>
              <a:t>   古义：交错相通。   </a:t>
            </a:r>
            <a:endParaRPr lang="en-US" altLang="zh-CN" sz="2400">
              <a:latin typeface="黑体"/>
              <a:ea typeface="黑体"/>
              <a:cs typeface="黑体"/>
            </a:endParaRPr>
          </a:p>
          <a:p>
            <a:pPr>
              <a:lnSpc>
                <a:spcPct val="120000"/>
              </a:lnSpc>
            </a:pPr>
            <a:r>
              <a:rPr lang="zh-CN" altLang="zh-CN" sz="2400">
                <a:latin typeface="黑体"/>
                <a:ea typeface="黑体"/>
                <a:cs typeface="黑体"/>
              </a:rPr>
              <a:t> </a:t>
            </a:r>
            <a:r>
              <a:rPr lang="zh-CN" altLang="en-US" sz="2400">
                <a:latin typeface="黑体"/>
                <a:ea typeface="黑体"/>
                <a:cs typeface="黑体"/>
              </a:rPr>
              <a:t>  今义：指运输业等。</a:t>
            </a:r>
            <a:endParaRPr lang="en-US" altLang="zh-CN" sz="2400">
              <a:latin typeface="黑体"/>
              <a:ea typeface="黑体"/>
              <a:cs typeface="黑体"/>
            </a:endParaRPr>
          </a:p>
          <a:p>
            <a:pPr>
              <a:lnSpc>
                <a:spcPct val="120000"/>
              </a:lnSpc>
            </a:pPr>
            <a:endParaRPr lang="en-US" altLang="zh-CN" sz="2400">
              <a:latin typeface="黑体"/>
              <a:ea typeface="黑体"/>
              <a:cs typeface="黑体"/>
            </a:endParaRPr>
          </a:p>
          <a:p>
            <a:pPr>
              <a:lnSpc>
                <a:spcPct val="120000"/>
              </a:lnSpc>
            </a:pPr>
            <a:r>
              <a:rPr lang="zh-CN" altLang="zh-CN" sz="2400">
                <a:latin typeface="黑体"/>
                <a:ea typeface="黑体"/>
                <a:cs typeface="黑体"/>
              </a:rPr>
              <a:t>3</a:t>
            </a:r>
            <a:r>
              <a:rPr lang="en-US" altLang="zh-CN" sz="2400">
                <a:latin typeface="黑体"/>
                <a:ea typeface="黑体"/>
                <a:cs typeface="黑体"/>
              </a:rPr>
              <a:t>.</a:t>
            </a:r>
            <a:r>
              <a:rPr lang="zh-CN" altLang="en-US" sz="2400">
                <a:latin typeface="黑体"/>
                <a:ea typeface="黑体"/>
                <a:cs typeface="黑体"/>
              </a:rPr>
              <a:t>率</a:t>
            </a:r>
            <a:r>
              <a:rPr lang="zh-CN" altLang="en-US" sz="2400">
                <a:solidFill>
                  <a:srgbClr val="FF0000"/>
                </a:solidFill>
                <a:latin typeface="黑体"/>
                <a:ea typeface="黑体"/>
                <a:cs typeface="黑体"/>
              </a:rPr>
              <a:t>妻子</a:t>
            </a:r>
            <a:r>
              <a:rPr lang="zh-CN" altLang="en-US" sz="2400">
                <a:latin typeface="黑体"/>
                <a:ea typeface="黑体"/>
                <a:cs typeface="黑体"/>
              </a:rPr>
              <a:t>邑人</a:t>
            </a:r>
            <a:endParaRPr lang="en-US" altLang="zh-CN" sz="2400">
              <a:latin typeface="黑体"/>
              <a:ea typeface="黑体"/>
              <a:cs typeface="黑体"/>
            </a:endParaRPr>
          </a:p>
          <a:p>
            <a:pPr>
              <a:lnSpc>
                <a:spcPct val="120000"/>
              </a:lnSpc>
            </a:pPr>
            <a:r>
              <a:rPr lang="zh-CN" altLang="zh-CN" sz="2400">
                <a:latin typeface="黑体"/>
                <a:ea typeface="黑体"/>
                <a:cs typeface="黑体"/>
              </a:rPr>
              <a:t> </a:t>
            </a:r>
            <a:r>
              <a:rPr lang="zh-CN" altLang="en-US" sz="2400">
                <a:latin typeface="黑体"/>
                <a:ea typeface="黑体"/>
                <a:cs typeface="黑体"/>
              </a:rPr>
              <a:t>   古义：妻子儿女。</a:t>
            </a:r>
            <a:endParaRPr lang="en-US" altLang="zh-CN" sz="2400">
              <a:latin typeface="黑体"/>
              <a:ea typeface="黑体"/>
              <a:cs typeface="黑体"/>
            </a:endParaRPr>
          </a:p>
          <a:p>
            <a:pPr>
              <a:lnSpc>
                <a:spcPct val="120000"/>
              </a:lnSpc>
            </a:pPr>
            <a:r>
              <a:rPr lang="zh-CN" altLang="en-US" sz="2400">
                <a:latin typeface="黑体"/>
                <a:ea typeface="黑体"/>
                <a:cs typeface="黑体"/>
              </a:rPr>
              <a:t>    今义：指妻子。</a:t>
            </a:r>
            <a:endParaRPr lang="en-US" altLang="zh-CN" sz="2400">
              <a:latin typeface="黑体"/>
              <a:ea typeface="黑体"/>
              <a:cs typeface="黑体"/>
            </a:endParaRPr>
          </a:p>
          <a:p>
            <a:pPr>
              <a:lnSpc>
                <a:spcPct val="120000"/>
              </a:lnSpc>
            </a:pPr>
            <a:endParaRPr lang="en-US" altLang="zh-CN" sz="2400">
              <a:latin typeface="黑体"/>
              <a:ea typeface="黑体"/>
              <a:cs typeface="黑体"/>
            </a:endParaRPr>
          </a:p>
          <a:p>
            <a:endParaRPr lang="zh-CN" altLang="en-US" sz="2400">
              <a:latin typeface="黑体"/>
              <a:ea typeface="黑体"/>
              <a:cs typeface="黑体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88366" y="1450327"/>
            <a:ext cx="4316081" cy="28520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4.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来此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绝境</a:t>
            </a:r>
            <a:endParaRPr lang="en-US" altLang="zh-CN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古义：与人世隔绝的地方</a:t>
            </a:r>
            <a:r>
              <a:rPr lang="zh-CN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；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>
              <a:spcBef>
                <a:spcPts val="1440"/>
              </a:spcBef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  风景绝佳之处。 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spcBef>
                <a:spcPts val="1440"/>
              </a:spcBef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今义：没有出路的困境，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  进退维谷的境地。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>
              <a:spcBef>
                <a:spcPct val="50000"/>
              </a:spcBef>
            </a:pP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88368" y="4110125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.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无论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魏晋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古义：不要说，更不必说。  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今义：关联词，不管。</a:t>
            </a:r>
          </a:p>
        </p:txBody>
      </p:sp>
      <p:sp>
        <p:nvSpPr>
          <p:cNvPr id="10" name="矩形 9"/>
          <p:cNvSpPr/>
          <p:nvPr/>
        </p:nvSpPr>
        <p:spPr>
          <a:xfrm>
            <a:off x="2015069" y="943593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>
                <a:solidFill>
                  <a:srgbClr val="0033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古 今 异 义</a:t>
            </a:r>
          </a:p>
        </p:txBody>
      </p:sp>
    </p:spTree>
    <p:extLst>
      <p:ext uri="{BB962C8B-B14F-4D97-AF65-F5344CB8AC3E}">
        <p14:creationId xmlns:p14="http://schemas.microsoft.com/office/powerpoint/2010/main" val="1204656913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395536" y="1327981"/>
            <a:ext cx="9441902" cy="41408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lvl="0" algn="l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问今是何世，</a:t>
            </a: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乃</a:t>
            </a: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不知有汉，</a:t>
            </a:r>
            <a:r>
              <a:rPr lang="zh-CN" altLang="en-US" sz="2400" i="0" spc="330">
                <a:solidFill>
                  <a:srgbClr val="8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无论</a:t>
            </a: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魏晋。此人一一</a:t>
            </a:r>
            <a:endParaRPr lang="zh-CN" altLang="en-US" sz="2400" i="0" spc="330">
              <a:solidFill>
                <a:srgbClr val="F9FBFA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l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spc="330">
                <a:solidFill>
                  <a:srgbClr val="F9FBFA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竟然，居然   不要说，更不必说</a:t>
            </a:r>
            <a:endParaRPr lang="en-US" altLang="zh-CN" sz="2400" i="0" spc="330">
              <a:solidFill>
                <a:srgbClr val="003399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l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为</a:t>
            </a: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具言所闻。皆叹惋。余人各复</a:t>
            </a: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延</a:t>
            </a: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至其家，皆出</a:t>
            </a:r>
          </a:p>
          <a:p>
            <a:pPr lvl="0" algn="l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</a:t>
            </a: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邀请</a:t>
            </a:r>
            <a:endParaRPr lang="en-US" altLang="zh-CN" sz="2400" i="0" spc="330">
              <a:solidFill>
                <a:srgbClr val="003399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l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酒食。停数日，辞</a:t>
            </a: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去</a:t>
            </a: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。此中人</a:t>
            </a: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语</a:t>
            </a: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云：“</a:t>
            </a: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不足</a:t>
            </a: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为外</a:t>
            </a:r>
          </a:p>
          <a:p>
            <a:pPr lvl="0" algn="l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          </a:t>
            </a: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离开 </a:t>
            </a:r>
            <a:r>
              <a:rPr lang="zh-CN" altLang="en-US" sz="2400" i="0" spc="330">
                <a:solidFill>
                  <a:srgbClr val="F7C127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告诉</a:t>
            </a:r>
            <a:r>
              <a:rPr lang="zh-CN" altLang="en-US" sz="2400" i="0" spc="330">
                <a:solidFill>
                  <a:srgbClr val="F7C127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不值得</a:t>
            </a:r>
            <a:endParaRPr lang="en-US" altLang="zh-CN" sz="2400" i="0" spc="330">
              <a:solidFill>
                <a:srgbClr val="003399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l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人道也。”</a:t>
            </a: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1594326" y="3263612"/>
            <a:ext cx="2474021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i="0" spc="330">
                <a:solidFill>
                  <a:srgbClr val="F7C127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Hoefler Text"/>
              </a:rPr>
              <a:t> </a:t>
            </a:r>
            <a:r>
              <a:rPr kumimoji="0" lang="zh-CN" altLang="en-US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Hoefler Text"/>
              </a:rPr>
              <a:t>对，向</a:t>
            </a:r>
          </a:p>
        </p:txBody>
      </p:sp>
    </p:spTree>
    <p:extLst>
      <p:ext uri="{BB962C8B-B14F-4D97-AF65-F5344CB8AC3E}">
        <p14:creationId xmlns:p14="http://schemas.microsoft.com/office/powerpoint/2010/main" val="3640772964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755576" y="1127704"/>
            <a:ext cx="8208912" cy="298799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lvl="0" algn="l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既出，得其船，便</a:t>
            </a: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扶向</a:t>
            </a: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路，处处</a:t>
            </a: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志</a:t>
            </a: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之。及郡下，</a:t>
            </a: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诣</a:t>
            </a:r>
            <a:endParaRPr lang="en-US" altLang="zh-CN" sz="2400" i="0" spc="330">
              <a:solidFill>
                <a:srgbClr val="003399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l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spc="330">
                <a:solidFill>
                  <a:srgbClr val="F9FBFA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        </a:t>
            </a: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沿着 先前的               拜访</a:t>
            </a:r>
            <a:endParaRPr lang="en-US" altLang="zh-CN" sz="2400" i="0" spc="330">
              <a:solidFill>
                <a:srgbClr val="003399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l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太守，说如此。太守即遣人随其往，寻向所志，</a:t>
            </a: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遂</a:t>
            </a:r>
            <a:endParaRPr lang="en-US" altLang="zh-CN" sz="2400" i="0" spc="330">
              <a:solidFill>
                <a:srgbClr val="003399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l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spc="330">
                <a:solidFill>
                  <a:srgbClr val="F9FBFA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   </a:t>
            </a: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竟然</a:t>
            </a:r>
            <a:endParaRPr lang="en-US" altLang="zh-CN" sz="2400" i="0" spc="330">
              <a:solidFill>
                <a:srgbClr val="003399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l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迷，不复得路。</a:t>
            </a: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2284142" y="4490592"/>
            <a:ext cx="6608337" cy="1458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90000"/>
              </a:lnSpc>
              <a:spcBef>
                <a:spcPct val="50000"/>
              </a:spcBef>
            </a:pPr>
            <a:r>
              <a:rPr kumimoji="0" lang="zh-CN" altLang="en-US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Hoefler Text"/>
              </a:rPr>
              <a:t>“志”的篆书：之</a:t>
            </a:r>
            <a:r>
              <a:rPr kumimoji="0" lang="en-US" altLang="zh-CN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Hoefler Text"/>
              </a:rPr>
              <a:t>+</a:t>
            </a:r>
            <a:r>
              <a:rPr kumimoji="0" lang="zh-CN" altLang="en-US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Hoefler Text"/>
              </a:rPr>
              <a:t>心。</a:t>
            </a:r>
            <a:endParaRPr kumimoji="0" lang="en-US" altLang="zh-CN" i="0" spc="33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Hoefler Text"/>
            </a:endParaRPr>
          </a:p>
          <a:p>
            <a:pPr algn="l" eaLnBrk="1" hangingPunct="1">
              <a:lnSpc>
                <a:spcPct val="90000"/>
              </a:lnSpc>
              <a:spcBef>
                <a:spcPct val="50000"/>
              </a:spcBef>
            </a:pPr>
            <a:r>
              <a:rPr kumimoji="0" lang="zh-CN" altLang="en-US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Hoefler Text"/>
              </a:rPr>
              <a:t>字义演变：停在心中</a:t>
            </a:r>
            <a:r>
              <a:rPr lang="zh-CN" altLang="en-US" i="0" spc="330">
                <a:solidFill>
                  <a:srgbClr val="000000"/>
                </a:solidFill>
                <a:effectLst/>
                <a:latin typeface="Wingdings" panose="05000000000000000000"/>
                <a:ea typeface="Wingdings" panose="05000000000000000000"/>
                <a:cs typeface="Wingdings" panose="05000000000000000000"/>
                <a:sym typeface="Wingdings" panose="05000000000000000000"/>
              </a:rPr>
              <a:t></a:t>
            </a:r>
            <a:r>
              <a:rPr kumimoji="0" lang="zh-CN" altLang="en-US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Hoefler Text"/>
              </a:rPr>
              <a:t>记住</a:t>
            </a:r>
            <a:r>
              <a:rPr lang="zh-CN" altLang="en-US" i="0" spc="330">
                <a:solidFill>
                  <a:srgbClr val="000000"/>
                </a:solidFill>
                <a:effectLst/>
                <a:latin typeface="Wingdings" panose="05000000000000000000"/>
                <a:ea typeface="Wingdings" panose="05000000000000000000"/>
                <a:cs typeface="Wingdings" panose="05000000000000000000"/>
                <a:sym typeface="Wingdings" panose="05000000000000000000"/>
              </a:rPr>
              <a:t></a:t>
            </a:r>
            <a:r>
              <a:rPr lang="zh-CN" altLang="en-US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Wingdings" panose="05000000000000000000"/>
                <a:sym typeface="Wingdings" panose="05000000000000000000"/>
              </a:rPr>
              <a:t>记载，记号。</a:t>
            </a:r>
            <a:endParaRPr lang="en-US" altLang="zh-CN" i="0" spc="33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Wingdings" panose="05000000000000000000"/>
              <a:sym typeface="Wingdings" panose="05000000000000000000"/>
            </a:endParaRPr>
          </a:p>
          <a:p>
            <a:pPr algn="l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i="0" spc="330">
                <a:solidFill>
                  <a:srgbClr val="000000"/>
                </a:solidFill>
                <a:effectLst/>
                <a:latin typeface="Wingdings" panose="05000000000000000000"/>
                <a:ea typeface="Wingdings" panose="05000000000000000000"/>
                <a:cs typeface="Wingdings" panose="05000000000000000000"/>
                <a:sym typeface="Wingdings" panose="05000000000000000000"/>
              </a:rPr>
              <a:t>       </a:t>
            </a:r>
          </a:p>
        </p:txBody>
      </p:sp>
      <p:pic>
        <p:nvPicPr>
          <p:cNvPr id="5" name="图片 4" descr="1585908660168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968" y="4604830"/>
            <a:ext cx="638175" cy="990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15490" y="1800154"/>
            <a:ext cx="12349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做记号</a:t>
            </a:r>
          </a:p>
        </p:txBody>
      </p:sp>
      <p:pic>
        <p:nvPicPr>
          <p:cNvPr id="8" name="图片 7" descr="WechatIMG25.jpe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770" y="4576627"/>
            <a:ext cx="1218905" cy="106032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247304" y="4490593"/>
            <a:ext cx="5717184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“向”的字义演变：</a:t>
            </a:r>
            <a:endParaRPr lang="en-US" altLang="zh-CN" sz="2400" i="0" spc="33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l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向北的窗户</a:t>
            </a:r>
            <a:r>
              <a:rPr lang="zh-CN" altLang="en-US" sz="2400" i="0" spc="330">
                <a:solidFill>
                  <a:srgbClr val="000000"/>
                </a:solidFill>
                <a:effectLst/>
                <a:latin typeface="Wingdings" panose="05000000000000000000"/>
                <a:ea typeface="Wingdings" panose="05000000000000000000"/>
                <a:cs typeface="Wingdings" panose="05000000000000000000"/>
                <a:sym typeface="Wingdings" panose="05000000000000000000"/>
              </a:rPr>
              <a:t></a:t>
            </a: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Wingdings" panose="05000000000000000000"/>
                <a:sym typeface="Wingdings" panose="05000000000000000000"/>
              </a:rPr>
              <a:t>朝着</a:t>
            </a:r>
            <a:r>
              <a:rPr lang="zh-CN" altLang="en-US" sz="2400" i="0" spc="330">
                <a:solidFill>
                  <a:srgbClr val="000000"/>
                </a:solidFill>
                <a:effectLst/>
                <a:latin typeface="Wingdings" panose="05000000000000000000"/>
                <a:ea typeface="Wingdings" panose="05000000000000000000"/>
                <a:cs typeface="Wingdings" panose="05000000000000000000"/>
                <a:sym typeface="Wingdings" panose="05000000000000000000"/>
              </a:rPr>
              <a:t></a:t>
            </a: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Wingdings" panose="05000000000000000000"/>
                <a:sym typeface="Wingdings" panose="05000000000000000000"/>
              </a:rPr>
              <a:t>从前。</a:t>
            </a:r>
          </a:p>
        </p:txBody>
      </p:sp>
    </p:spTree>
    <p:extLst>
      <p:ext uri="{BB962C8B-B14F-4D97-AF65-F5344CB8AC3E}">
        <p14:creationId xmlns:p14="http://schemas.microsoft.com/office/powerpoint/2010/main" val="679743515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9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467544" y="2083384"/>
            <a:ext cx="8496944" cy="241091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lvl="0" algn="l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spc="330">
                <a:solidFill>
                  <a:srgbClr val="F9FBFA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南阳刘子骥，高尚士</a:t>
            </a: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也</a:t>
            </a: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。闻之，欣然</a:t>
            </a: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规</a:t>
            </a: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往。未</a:t>
            </a:r>
            <a:endParaRPr lang="en-US" altLang="zh-CN" sz="2400" i="0" spc="33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l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判断句式：</a:t>
            </a:r>
            <a:r>
              <a:rPr lang="en-US" altLang="zh-CN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也。         打算，计划</a:t>
            </a:r>
            <a:endParaRPr lang="en-US" altLang="zh-CN" sz="2400" i="0" spc="330">
              <a:solidFill>
                <a:srgbClr val="003399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l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果，</a:t>
            </a: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寻</a:t>
            </a: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病终。后遂无</a:t>
            </a: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问津</a:t>
            </a:r>
            <a:r>
              <a:rPr lang="zh-CN" altLang="en-US" sz="2400" i="0" spc="33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者。</a:t>
            </a:r>
            <a:endParaRPr lang="en-US" altLang="zh-CN" sz="2400" i="0" spc="33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l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zh-CN" sz="2400" i="0" spc="330">
                <a:solidFill>
                  <a:srgbClr val="F9FBFA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 i="0" spc="330">
                <a:solidFill>
                  <a:srgbClr val="F9FBFA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不久</a:t>
            </a:r>
            <a:r>
              <a:rPr lang="zh-CN" altLang="en-US" sz="2400" i="0" spc="330">
                <a:solidFill>
                  <a:srgbClr val="F7C127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访求，探求</a:t>
            </a:r>
          </a:p>
        </p:txBody>
      </p:sp>
    </p:spTree>
    <p:extLst>
      <p:ext uri="{BB962C8B-B14F-4D97-AF65-F5344CB8AC3E}">
        <p14:creationId xmlns:p14="http://schemas.microsoft.com/office/powerpoint/2010/main" val="3753549232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idx="4294967295"/>
          </p:nvPr>
        </p:nvSpPr>
        <p:spPr>
          <a:xfrm>
            <a:off x="1508998" y="1227878"/>
            <a:ext cx="6126004" cy="4970145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en-US" sz="240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晋太元中，武陵人捕鱼为业</a:t>
            </a:r>
            <a:r>
              <a:rPr lang="en-US" altLang="en-US" sz="24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24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缘溪行，忘路之远近。忽逢桃花林，夹岸数百步，中无杂树，芳草鲜美，落英缤纷。渔人甚异之，复前行</a:t>
            </a:r>
            <a:r>
              <a:rPr lang="zh-CN" altLang="zh-CN" sz="24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4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欲穷其林。</a:t>
            </a:r>
            <a:endParaRPr lang="en-US" altLang="zh-CN" sz="240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en-US" sz="24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林尽水源，便得一山，山有小口，仿佛若有光。便舍船，从口入。初极狭，才通人。复行数十步，豁然开朗。土地平旷，屋舍俨然，有良田、美池、桑竹之属。</a:t>
            </a:r>
            <a:r>
              <a:rPr lang="zh-CN" altLang="en-US" sz="24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阡</a:t>
            </a:r>
            <a:r>
              <a:rPr lang="zh-CN" altLang="en-US" sz="24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陌交通，鸡犬相闻。其中往来种作，男女衣着，悉如外人。</a:t>
            </a:r>
            <a:r>
              <a:rPr lang="zh-CN" altLang="en-US" sz="24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黄发垂髫</a:t>
            </a:r>
            <a:r>
              <a:rPr lang="zh-CN" altLang="zh-CN" sz="24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4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并怡然自乐。</a:t>
            </a:r>
          </a:p>
        </p:txBody>
      </p:sp>
    </p:spTree>
    <p:extLst>
      <p:ext uri="{BB962C8B-B14F-4D97-AF65-F5344CB8AC3E}">
        <p14:creationId xmlns:p14="http://schemas.microsoft.com/office/powerpoint/2010/main" val="2184432065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idx="4294967295"/>
          </p:nvPr>
        </p:nvSpPr>
        <p:spPr>
          <a:xfrm>
            <a:off x="1617821" y="1477576"/>
            <a:ext cx="5908358" cy="4970145"/>
          </a:xfrm>
        </p:spPr>
        <p:txBody>
          <a:bodyPr>
            <a:normAutofit/>
          </a:bodyPr>
          <a:lstStyle/>
          <a:p>
            <a:pPr mar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en-US" altLang="zh-CN" sz="24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见渔人，乃大惊，问所从来。具答之。便</a:t>
            </a:r>
            <a:r>
              <a:rPr lang="zh-CN" altLang="en-US" sz="24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要</a:t>
            </a:r>
            <a:r>
              <a:rPr lang="zh-CN" altLang="en-US" sz="24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还家，设酒杀鸡作食。村中闻有此人，咸来问讯。自云先世避秦时乱，</a:t>
            </a:r>
            <a:r>
              <a:rPr lang="zh-CN" altLang="en-US" sz="24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率妻子邑</a:t>
            </a:r>
            <a:r>
              <a:rPr lang="zh-CN" altLang="en-US" sz="24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人来此绝境，不复出焉，遂</a:t>
            </a:r>
            <a:r>
              <a:rPr lang="zh-CN" altLang="en-US" sz="24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与外人间</a:t>
            </a:r>
            <a:r>
              <a:rPr lang="zh-CN" altLang="en-US" sz="24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隔。问今是何世，乃不知有汉，无论魏晋。此人一一</a:t>
            </a:r>
            <a:r>
              <a:rPr lang="zh-CN" altLang="en-US" sz="24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为</a:t>
            </a:r>
            <a:r>
              <a:rPr lang="zh-CN" altLang="en-US" sz="24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具言所闻，皆叹惋。余人各复延至其家，皆出酒食。停数日，辞去。</a:t>
            </a:r>
            <a:r>
              <a:rPr lang="zh-CN" altLang="en-US" sz="24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此中人语</a:t>
            </a:r>
            <a:r>
              <a:rPr lang="zh-CN" altLang="en-US" sz="24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云：“不足</a:t>
            </a:r>
            <a:r>
              <a:rPr lang="zh-CN" altLang="en-US" sz="24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为</a:t>
            </a:r>
            <a:r>
              <a:rPr lang="zh-CN" altLang="en-US" sz="24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外人道也</a:t>
            </a:r>
            <a:r>
              <a:rPr lang="en-US" altLang="zh-CN" sz="24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。”</a:t>
            </a:r>
          </a:p>
        </p:txBody>
      </p:sp>
    </p:spTree>
    <p:extLst>
      <p:ext uri="{BB962C8B-B14F-4D97-AF65-F5344CB8AC3E}">
        <p14:creationId xmlns:p14="http://schemas.microsoft.com/office/powerpoint/2010/main" val="652954572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202641" y="1279324"/>
            <a:ext cx="4167554" cy="995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桃花源记</a:t>
            </a:r>
          </a:p>
          <a:p>
            <a:pPr algn="ctr">
              <a:lnSpc>
                <a:spcPct val="120000"/>
              </a:lnSpc>
            </a:pPr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陶渊明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95" r="12074"/>
          <a:stretch>
            <a:fillRect/>
          </a:stretch>
        </p:blipFill>
        <p:spPr>
          <a:xfrm>
            <a:off x="1778107" y="2504864"/>
            <a:ext cx="5159216" cy="3373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244522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573530" y="1809044"/>
            <a:ext cx="5996940" cy="2976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en-US" altLang="zh-CN" sz="24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24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既出，得其船，便扶向路，处处志之。及郡下，</a:t>
            </a:r>
            <a:r>
              <a:rPr lang="zh-CN" altLang="en-US" sz="24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诣</a:t>
            </a:r>
            <a:r>
              <a:rPr lang="zh-CN" altLang="en-US" sz="24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太守，说如此。太守即遣人随其往，寻向所志，遂迷，不复得路。</a:t>
            </a:r>
            <a:endParaRPr lang="zh-CN" altLang="en-US" sz="240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en-US" sz="24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南阳刘子骥，高尚士也，闻之，欣然规往，未果，寻病终。后遂无问津者。</a:t>
            </a: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233899246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785437" y="3284233"/>
            <a:ext cx="4269016" cy="6781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lvl="0" algn="l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000" i="0" spc="330">
                <a:solidFill>
                  <a:srgbClr val="F9FBFA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000" i="0" spc="33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渔人进、出桃花源的行踪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36" r="12046"/>
          <a:stretch>
            <a:fillRect/>
          </a:stretch>
        </p:blipFill>
        <p:spPr bwMode="auto">
          <a:xfrm>
            <a:off x="1839595" y="1260899"/>
            <a:ext cx="1405890" cy="1805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82"/>
          <a:stretch>
            <a:fillRect/>
          </a:stretch>
        </p:blipFill>
        <p:spPr bwMode="auto">
          <a:xfrm>
            <a:off x="3892232" y="1267249"/>
            <a:ext cx="1478280" cy="1805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467"/>
          <a:stretch>
            <a:fillRect/>
          </a:stretch>
        </p:blipFill>
        <p:spPr bwMode="auto">
          <a:xfrm>
            <a:off x="5986303" y="1260899"/>
            <a:ext cx="1439228" cy="1805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03" r="1047"/>
          <a:stretch>
            <a:fillRect/>
          </a:stretch>
        </p:blipFill>
        <p:spPr bwMode="auto">
          <a:xfrm>
            <a:off x="4323715" y="4127925"/>
            <a:ext cx="1478280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83" r="4872" b="16770"/>
          <a:stretch>
            <a:fillRect/>
          </a:stretch>
        </p:blipFill>
        <p:spPr bwMode="auto">
          <a:xfrm>
            <a:off x="2394902" y="4127925"/>
            <a:ext cx="1405890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9"/>
          <p:cNvSpPr txBox="1"/>
          <p:nvPr/>
        </p:nvSpPr>
        <p:spPr>
          <a:xfrm>
            <a:off x="1402976" y="1266939"/>
            <a:ext cx="410369" cy="128664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eaVert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发现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486929" y="1266939"/>
            <a:ext cx="410369" cy="128664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eaVert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进入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558001" y="1260589"/>
            <a:ext cx="410369" cy="128664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eaVert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访问</a:t>
            </a:r>
          </a:p>
        </p:txBody>
      </p:sp>
      <p:sp>
        <p:nvSpPr>
          <p:cNvPr id="15" name="箭头: 右 9"/>
          <p:cNvSpPr/>
          <p:nvPr/>
        </p:nvSpPr>
        <p:spPr>
          <a:xfrm>
            <a:off x="3476942" y="2876686"/>
            <a:ext cx="391607" cy="234365"/>
          </a:xfrm>
          <a:prstGeom prst="rightArrow">
            <a:avLst/>
          </a:prstGeom>
          <a:solidFill>
            <a:srgbClr val="000000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Neue" panose="02000503000000020004"/>
            </a:endParaRPr>
          </a:p>
        </p:txBody>
      </p:sp>
      <p:sp>
        <p:nvSpPr>
          <p:cNvPr id="18" name="箭头: 右 17"/>
          <p:cNvSpPr/>
          <p:nvPr/>
        </p:nvSpPr>
        <p:spPr>
          <a:xfrm>
            <a:off x="5594628" y="2870336"/>
            <a:ext cx="391607" cy="234365"/>
          </a:xfrm>
          <a:prstGeom prst="rightArrow">
            <a:avLst/>
          </a:prstGeom>
          <a:solidFill>
            <a:srgbClr val="000000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Neue" panose="02000503000000020004"/>
            </a:endParaRPr>
          </a:p>
        </p:txBody>
      </p:sp>
      <p:sp>
        <p:nvSpPr>
          <p:cNvPr id="19" name="箭头: 右 18"/>
          <p:cNvSpPr/>
          <p:nvPr/>
        </p:nvSpPr>
        <p:spPr>
          <a:xfrm rot="8781939">
            <a:off x="6304726" y="3961833"/>
            <a:ext cx="391607" cy="234365"/>
          </a:xfrm>
          <a:prstGeom prst="rightArrow">
            <a:avLst/>
          </a:prstGeom>
          <a:solidFill>
            <a:srgbClr val="000000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Neue" panose="02000503000000020004"/>
            </a:endParaRPr>
          </a:p>
        </p:txBody>
      </p:sp>
      <p:sp>
        <p:nvSpPr>
          <p:cNvPr id="20" name="箭头: 右 19"/>
          <p:cNvSpPr/>
          <p:nvPr/>
        </p:nvSpPr>
        <p:spPr>
          <a:xfrm rot="10800000">
            <a:off x="3892378" y="5557373"/>
            <a:ext cx="391607" cy="234365"/>
          </a:xfrm>
          <a:prstGeom prst="rightArrow">
            <a:avLst/>
          </a:prstGeom>
          <a:solidFill>
            <a:srgbClr val="000000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Neue" panose="02000503000000020004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773272" y="4263507"/>
            <a:ext cx="410369" cy="128664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eaVert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离开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863523" y="4327007"/>
            <a:ext cx="410369" cy="128664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eaVert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再寻</a:t>
            </a:r>
          </a:p>
        </p:txBody>
      </p:sp>
    </p:spTree>
    <p:extLst>
      <p:ext uri="{BB962C8B-B14F-4D97-AF65-F5344CB8AC3E}">
        <p14:creationId xmlns:p14="http://schemas.microsoft.com/office/powerpoint/2010/main" val="1257595595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12" grpId="0"/>
      <p:bldP spid="21" grpId="0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1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4800" b="1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桃花源记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（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第二课时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1286574345"/>
      </p:ext>
    </p:ext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488223" y="1211590"/>
            <a:ext cx="4167554" cy="995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桃花源记</a:t>
            </a:r>
          </a:p>
          <a:p>
            <a:pPr algn="ctr">
              <a:lnSpc>
                <a:spcPct val="120000"/>
              </a:lnSpc>
            </a:pPr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陶渊明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777" y="2298701"/>
            <a:ext cx="5119688" cy="3839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346757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占位符 3"/>
          <p:cNvSpPr>
            <a:spLocks noGrp="1"/>
          </p:cNvSpPr>
          <p:nvPr>
            <p:ph type="body" idx="4294967295"/>
          </p:nvPr>
        </p:nvSpPr>
        <p:spPr>
          <a:xfrm>
            <a:off x="107504" y="1086837"/>
            <a:ext cx="9036496" cy="5152390"/>
          </a:xfrm>
        </p:spPr>
        <p:txBody>
          <a:bodyPr>
            <a:normAutofit/>
          </a:bodyPr>
          <a:lstStyle/>
          <a:p>
            <a:pPr mar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en-US" altLang="zh-CN" sz="240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40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桃花林</a:t>
            </a:r>
            <a:r>
              <a:rPr lang="zh-CN" altLang="zh-CN" sz="240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2400">
              <a:solidFill>
                <a:srgbClr val="003399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en-US" sz="24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忽逢桃花林，夹岸数百步，中无杂树，芳草鲜美，落英缤纷。</a:t>
            </a:r>
            <a:endParaRPr lang="en-US" altLang="zh-CN" sz="240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endParaRPr lang="en-US" altLang="zh-CN" sz="240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en-US" altLang="zh-CN" sz="240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40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桃花源</a:t>
            </a:r>
            <a:r>
              <a:rPr lang="zh-CN" altLang="zh-CN" sz="240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2400">
              <a:solidFill>
                <a:srgbClr val="003399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en-US" sz="24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土地平旷，屋舍俨然，有良田美池桑竹之属。阡陌交通，鸡犬相闻。</a:t>
            </a:r>
          </a:p>
          <a:p>
            <a:pPr marL="0" lv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en-US" sz="24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40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55354" y="4823589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i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环境优美 </a:t>
            </a:r>
            <a:r>
              <a:rPr lang="zh-CN" altLang="en-US" sz="2800" i="0">
                <a:solidFill>
                  <a:srgbClr val="C00000">
                    <a:alpha val="80000"/>
                  </a:srgbClr>
                </a:solidFill>
                <a:latin typeface="+mn-ea"/>
                <a:ea typeface="+mn-e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93251462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占位符 3"/>
          <p:cNvSpPr>
            <a:spLocks noGrp="1"/>
          </p:cNvSpPr>
          <p:nvPr>
            <p:ph type="body" idx="4294967295"/>
          </p:nvPr>
        </p:nvSpPr>
        <p:spPr>
          <a:xfrm>
            <a:off x="251520" y="1311487"/>
            <a:ext cx="8568951" cy="5152390"/>
          </a:xfrm>
        </p:spPr>
        <p:txBody>
          <a:bodyPr>
            <a:normAutofit/>
          </a:bodyPr>
          <a:lstStyle/>
          <a:p>
            <a:pPr mar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en-US" sz="24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其中往来种作，男女衣着，悉如外人。黄发垂髫，并怡然自乐。</a:t>
            </a:r>
          </a:p>
          <a:p>
            <a:pPr mar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endParaRPr lang="en-US" altLang="zh-CN" sz="240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en-US" sz="24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便要还家，设酒杀鸡作食。村中闻有此人，咸来问讯。</a:t>
            </a:r>
          </a:p>
          <a:p>
            <a:pPr marL="0" lv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en-US" sz="24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余人各复延至其家，皆出酒食。</a:t>
            </a:r>
            <a:r>
              <a:rPr lang="zh-CN" altLang="en-US" sz="28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sz="280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98176" y="4845039"/>
            <a:ext cx="18004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i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民风淳朴 </a:t>
            </a:r>
          </a:p>
        </p:txBody>
      </p:sp>
    </p:spTree>
    <p:extLst>
      <p:ext uri="{BB962C8B-B14F-4D97-AF65-F5344CB8AC3E}">
        <p14:creationId xmlns:p14="http://schemas.microsoft.com/office/powerpoint/2010/main" val="2064612879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idx="4294967295"/>
          </p:nvPr>
        </p:nvSpPr>
        <p:spPr>
          <a:xfrm>
            <a:off x="1584484" y="1655869"/>
            <a:ext cx="5975033" cy="4550410"/>
          </a:xfrm>
        </p:spPr>
        <p:txBody>
          <a:bodyPr>
            <a:normAutofit/>
          </a:bodyPr>
          <a:lstStyle/>
          <a:p>
            <a:pPr mar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en-US" sz="280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4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自云先世避秦时乱，率妻子邑人来此绝境，不复出焉，遂与外人间隔。问今是何世，乃不知有汉，无论魏晋。此人一一为具言所闻，皆叹惋。 </a:t>
            </a:r>
            <a:endParaRPr lang="zh-CN" altLang="en-US" sz="240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28085" y="4326679"/>
            <a:ext cx="22120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i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安定和平 </a:t>
            </a:r>
          </a:p>
        </p:txBody>
      </p:sp>
    </p:spTree>
    <p:extLst>
      <p:ext uri="{BB962C8B-B14F-4D97-AF65-F5344CB8AC3E}">
        <p14:creationId xmlns:p14="http://schemas.microsoft.com/office/powerpoint/2010/main" val="3427468057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547664" y="2479252"/>
            <a:ext cx="6048672" cy="6832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20000"/>
              </a:lnSpc>
            </a:pP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请</a:t>
            </a:r>
            <a:r>
              <a:rPr lang="zh-CN" sz="3200" b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同学们朗读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课文</a:t>
            </a: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1-3</a:t>
            </a: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自然段。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7896033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占位符 4"/>
          <p:cNvSpPr>
            <a:spLocks noGrp="1"/>
          </p:cNvSpPr>
          <p:nvPr>
            <p:ph type="body" idx="4294967295"/>
          </p:nvPr>
        </p:nvSpPr>
        <p:spPr>
          <a:xfrm>
            <a:off x="755577" y="1208758"/>
            <a:ext cx="8136904" cy="4970145"/>
          </a:xfrm>
        </p:spPr>
        <p:txBody>
          <a:bodyPr>
            <a:normAutofit/>
          </a:bodyPr>
          <a:lstStyle/>
          <a:p>
            <a:pPr mar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en-US">
                <a:solidFill>
                  <a:srgbClr val="F9FBFA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中原战乱后，北方士族纷纷南下，东晋王朝失陷了中原，偏安江左。腐朽的统治阶层不顾人民的死活，仍在内部进行着激烈的争权夺利。使人民长期处于动乱不安之中。太元年间，短短</a:t>
            </a:r>
            <a:r>
              <a:rPr lang="en-US" altLang="zh-CN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21</a:t>
            </a:r>
            <a:r>
              <a:rPr lang="zh-CN" altLang="en-US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年就爆发了大小战争</a:t>
            </a:r>
            <a:r>
              <a:rPr lang="en-US" altLang="zh-CN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60</a:t>
            </a:r>
            <a:r>
              <a:rPr lang="zh-CN" altLang="en-US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场。 </a:t>
            </a:r>
            <a:endParaRPr lang="en-US" altLang="zh-CN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endParaRPr lang="en-US" altLang="zh-CN">
              <a:solidFill>
                <a:srgbClr val="F9FBFA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en-US" altLang="zh-CN">
                <a:solidFill>
                  <a:srgbClr val="F9FBFA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r>
              <a:rPr lang="zh-CN" altLang="en-US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白骨露于野，千里无鸡鸣。</a:t>
            </a:r>
            <a:endParaRPr lang="en-US" altLang="zh-CN">
              <a:solidFill>
                <a:srgbClr val="C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zh-CN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              </a:t>
            </a:r>
            <a:r>
              <a:rPr lang="zh-CN" altLang="zh-CN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曹操</a:t>
            </a:r>
            <a:r>
              <a:rPr lang="en-US" altLang="zh-CN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蒿里行</a:t>
            </a:r>
            <a:r>
              <a:rPr lang="en-US" altLang="zh-CN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</a:p>
        </p:txBody>
      </p:sp>
    </p:spTree>
    <p:extLst>
      <p:ext uri="{BB962C8B-B14F-4D97-AF65-F5344CB8AC3E}">
        <p14:creationId xmlns:p14="http://schemas.microsoft.com/office/powerpoint/2010/main" val="730959502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46"/>
          <a:stretch>
            <a:fillRect/>
          </a:stretch>
        </p:blipFill>
        <p:spPr>
          <a:xfrm>
            <a:off x="1450658" y="1652271"/>
            <a:ext cx="2844165" cy="23514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10"/>
          <a:stretch>
            <a:fillRect/>
          </a:stretch>
        </p:blipFill>
        <p:spPr>
          <a:xfrm>
            <a:off x="4572001" y="1652271"/>
            <a:ext cx="2654141" cy="23514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" name="矩形 23"/>
          <p:cNvSpPr/>
          <p:nvPr/>
        </p:nvSpPr>
        <p:spPr>
          <a:xfrm>
            <a:off x="3183560" y="4397595"/>
            <a:ext cx="36728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i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太守</a:t>
            </a:r>
            <a:r>
              <a:rPr lang="zh-CN" altLang="en-US" sz="3200" i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即</a:t>
            </a:r>
            <a:r>
              <a:rPr lang="zh-CN" altLang="en-US" sz="3200" i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遣人随其往</a:t>
            </a:r>
            <a:r>
              <a:rPr lang="zh-CN" altLang="en-US" sz="3200" i="0">
                <a:solidFill>
                  <a:srgbClr val="0000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09105511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622637" y="1980635"/>
            <a:ext cx="5306854" cy="41319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en-US" altLang="zh-CN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</a:t>
            </a:r>
            <a:r>
              <a:rPr lang="zh-CN" altLang="en-US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zh-CN" altLang="en-US" sz="32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需要读得字字响亮，不可误一字，不可少一字，不可多一字，不可倒一字，不可牵强暗记。</a:t>
            </a:r>
            <a:endParaRPr lang="en-US" altLang="zh-CN" sz="3200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r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zh-CN" sz="32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lang="zh-CN" altLang="en-US" sz="32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朱熹</a:t>
            </a:r>
            <a:endParaRPr lang="en-US" altLang="zh-CN" sz="3200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endParaRPr lang="en-US" altLang="zh-CN" sz="3200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en-US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zh-CN" altLang="en-US" sz="320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听范读  标注音</a:t>
            </a:r>
            <a:endParaRPr lang="zh-CN" altLang="en-US" sz="3200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808141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idx="4294967295"/>
          </p:nvPr>
        </p:nvSpPr>
        <p:spPr>
          <a:xfrm>
            <a:off x="323529" y="953488"/>
            <a:ext cx="8496944" cy="5387340"/>
          </a:xfrm>
        </p:spPr>
        <p:txBody>
          <a:bodyPr>
            <a:noAutofit/>
          </a:bodyPr>
          <a:lstStyle/>
          <a:p>
            <a:pPr mar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en-US" sz="2800">
                <a:solidFill>
                  <a:srgbClr val="F9FBFA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28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桃花源记</a:t>
            </a:r>
            <a:r>
              <a:rPr lang="en-US" altLang="zh-CN" sz="28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是陶渊明晚期的作品，陶渊明生活在东晋末年那样一个战乱频仍、政治腐败、民生凋敝的黑暗社会里，深感痛苦和不满。元熙二年，刘裕废晋恭帝为零陵王，改年号为“永初”。次年，刘裕采取阴谋手段，用毒酒杀害废帝晋恭帝。深受儒家观念影响的陶渊明对刘裕政权很不满，加深了对现实社会的憎恶。</a:t>
            </a:r>
          </a:p>
        </p:txBody>
      </p:sp>
      <p:sp>
        <p:nvSpPr>
          <p:cNvPr id="7" name="矩形 6"/>
          <p:cNvSpPr/>
          <p:nvPr/>
        </p:nvSpPr>
        <p:spPr>
          <a:xfrm>
            <a:off x="755576" y="5242297"/>
            <a:ext cx="79928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800" i="0">
                <a:solidFill>
                  <a:srgbClr val="F9FBFA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i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没有君主、没有剥削压迫、人人劳动、</a:t>
            </a:r>
            <a:endParaRPr lang="en-US" altLang="zh-CN" sz="2800" i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zh-CN" altLang="en-US" sz="2800" i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风气淳朴、平等自由的</a:t>
            </a:r>
            <a:r>
              <a:rPr lang="zh-CN" altLang="en-US" sz="2800" i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理想社会</a:t>
            </a:r>
          </a:p>
        </p:txBody>
      </p:sp>
    </p:spTree>
    <p:extLst>
      <p:ext uri="{BB962C8B-B14F-4D97-AF65-F5344CB8AC3E}">
        <p14:creationId xmlns:p14="http://schemas.microsoft.com/office/powerpoint/2010/main" val="3121375234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占位符 11"/>
          <p:cNvSpPr>
            <a:spLocks noGrp="1"/>
          </p:cNvSpPr>
          <p:nvPr>
            <p:ph type="body" idx="4294967295"/>
          </p:nvPr>
        </p:nvSpPr>
        <p:spPr>
          <a:xfrm>
            <a:off x="1199436" y="1545802"/>
            <a:ext cx="7693044" cy="4678680"/>
          </a:xfrm>
        </p:spPr>
        <p:txBody>
          <a:bodyPr>
            <a:noAutofit/>
          </a:bodyPr>
          <a:lstStyle/>
          <a:p>
            <a:pPr marL="0" indent="0" algn="ctr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en-US" sz="2800">
                <a:solidFill>
                  <a:srgbClr val="F9FBFA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遂迷，不复得路</a:t>
            </a:r>
          </a:p>
          <a:p>
            <a:pPr marL="0" indent="0" algn="ctr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en-US" sz="32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未果，寻病终</a:t>
            </a:r>
          </a:p>
          <a:p>
            <a:pPr marL="0" indent="0" algn="ctr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endParaRPr lang="en-US" altLang="zh-CN" sz="320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en-US" sz="32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后</a:t>
            </a:r>
            <a:r>
              <a:rPr lang="zh-CN" altLang="en-US" sz="320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遂</a:t>
            </a:r>
            <a:r>
              <a:rPr lang="zh-CN" altLang="en-US" sz="32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无问津者</a:t>
            </a:r>
          </a:p>
        </p:txBody>
      </p:sp>
      <p:sp>
        <p:nvSpPr>
          <p:cNvPr id="13" name="矩形 12"/>
          <p:cNvSpPr/>
          <p:nvPr/>
        </p:nvSpPr>
        <p:spPr>
          <a:xfrm>
            <a:off x="2924838" y="4717357"/>
            <a:ext cx="49595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200" i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作者内心的惆怅与遗憾 </a:t>
            </a:r>
          </a:p>
        </p:txBody>
      </p:sp>
    </p:spTree>
    <p:extLst>
      <p:ext uri="{BB962C8B-B14F-4D97-AF65-F5344CB8AC3E}">
        <p14:creationId xmlns:p14="http://schemas.microsoft.com/office/powerpoint/2010/main" val="1133093648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占位符 8"/>
          <p:cNvSpPr>
            <a:spLocks noGrp="1"/>
          </p:cNvSpPr>
          <p:nvPr>
            <p:ph type="body" idx="4294967295"/>
          </p:nvPr>
        </p:nvSpPr>
        <p:spPr>
          <a:xfrm>
            <a:off x="395536" y="1063555"/>
            <a:ext cx="8748463" cy="6544310"/>
          </a:xfrm>
        </p:spPr>
        <p:txBody>
          <a:bodyPr>
            <a:normAutofit/>
          </a:bodyPr>
          <a:lstStyle/>
          <a:p>
            <a:pPr mar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en-US" altLang="zh-CN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词语</a:t>
            </a:r>
            <a:r>
              <a:rPr lang="zh-CN" altLang="zh-CN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>
              <a:solidFill>
                <a:srgbClr val="003399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en-US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芳草鲜美、落英缤纷、土地平旷、屋舍俨然、</a:t>
            </a:r>
            <a:endParaRPr lang="en-US" altLang="zh-CN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en-US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良田、美池、桑竹、阡陌交通</a:t>
            </a:r>
          </a:p>
          <a:p>
            <a:pPr marL="0" lv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endParaRPr lang="en-US" altLang="zh-CN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en-US" altLang="zh-CN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句式</a:t>
            </a:r>
            <a:r>
              <a:rPr lang="zh-CN" altLang="zh-CN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>
              <a:solidFill>
                <a:srgbClr val="003399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en-US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见渔人，乃大惊，问所从来。具答之。便要还家，</a:t>
            </a:r>
            <a:endParaRPr lang="en-US" altLang="zh-CN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en-US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设酒杀鸡作食。</a:t>
            </a:r>
            <a:endParaRPr lang="en-US" altLang="zh-CN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endParaRPr lang="zh-CN" altLang="en-US" sz="320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en-US" sz="280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2800">
              <a:solidFill>
                <a:srgbClr val="F7C127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8097386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" name="文本占位符 2"/>
          <p:cNvSpPr>
            <a:spLocks noGrp="1"/>
          </p:cNvSpPr>
          <p:nvPr/>
        </p:nvSpPr>
        <p:spPr>
          <a:xfrm>
            <a:off x="1115616" y="-194169"/>
            <a:ext cx="7776864" cy="6544310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 marL="336550" marR="0" indent="-336550" algn="l" defTabSz="412750" rtl="0" latinLnBrk="0">
              <a:lnSpc>
                <a:spcPct val="120000"/>
              </a:lnSpc>
              <a:spcBef>
                <a:spcPct val="450000"/>
              </a:spcBef>
              <a:spcAft>
                <a:spcPct val="0"/>
              </a:spcAft>
              <a:buClrTx/>
              <a:buSzPct val="50000"/>
              <a:buFontTx/>
              <a:buBlip>
                <a:blip r:embed="rId3"/>
              </a:buBlip>
              <a:defRPr sz="2900" b="0" i="0" u="none" strike="noStrike" cap="none" spc="0" baseline="0">
                <a:solidFill>
                  <a:srgbClr val="FFFFFF">
                    <a:alpha val="80000"/>
                  </a:srgbClr>
                </a:solidFill>
                <a:effectLst>
                  <a:outerShdw blurRad="25400" dist="12700" dir="5400000" rotWithShape="0">
                    <a:srgbClr val="FFFFFF"/>
                  </a:outerShdw>
                </a:effectLst>
                <a:uFillTx/>
                <a:latin typeface="Hoefler Text"/>
                <a:ea typeface="Hoefler Text"/>
                <a:cs typeface="Hoefler Text"/>
                <a:sym typeface="Hoefler Text"/>
              </a:defRPr>
            </a:lvl1pPr>
            <a:lvl2pPr marL="673100" marR="0" indent="-336550" algn="l" defTabSz="412750" rtl="0" latinLnBrk="0">
              <a:lnSpc>
                <a:spcPct val="120000"/>
              </a:lnSpc>
              <a:spcBef>
                <a:spcPct val="450000"/>
              </a:spcBef>
              <a:spcAft>
                <a:spcPct val="0"/>
              </a:spcAft>
              <a:buClrTx/>
              <a:buSzPct val="50000"/>
              <a:buFontTx/>
              <a:buBlip>
                <a:blip r:embed="rId3"/>
              </a:buBlip>
              <a:defRPr sz="2900" b="0" i="1" u="none" strike="noStrike" cap="none" spc="0" baseline="0">
                <a:solidFill>
                  <a:srgbClr val="86837F">
                    <a:alpha val="80000"/>
                  </a:srgbClr>
                </a:solidFill>
                <a:effectLst>
                  <a:outerShdw blurRad="25400" dist="12700" dir="5400000" rotWithShape="0">
                    <a:srgbClr val="FFFFFF"/>
                  </a:outerShdw>
                </a:effectLst>
                <a:uFillTx/>
                <a:latin typeface="Hoefler Text"/>
                <a:ea typeface="Hoefler Text"/>
                <a:cs typeface="Hoefler Text"/>
                <a:sym typeface="Hoefler Text"/>
              </a:defRPr>
            </a:lvl2pPr>
            <a:lvl3pPr marL="1009650" marR="0" indent="-336550" algn="l" defTabSz="412750" rtl="0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50000"/>
              <a:buFontTx/>
              <a:buBlip>
                <a:blip r:embed="rId3"/>
              </a:buBlip>
              <a:defRPr sz="2900" b="0" i="0" u="none" strike="noStrike" cap="none" spc="0" baseline="0">
                <a:solidFill>
                  <a:srgbClr val="FFFFFF">
                    <a:alpha val="80000"/>
                  </a:srgbClr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Hoefler Text"/>
              </a:defRPr>
            </a:lvl3pPr>
            <a:lvl4pPr marL="1346200" marR="0" indent="-336550" algn="l" defTabSz="412750" rtl="0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50000"/>
              <a:buFontTx/>
              <a:buBlip>
                <a:blip r:embed="rId3"/>
              </a:buBlip>
              <a:defRPr sz="2900" b="0" i="0" u="none" strike="noStrike" cap="none" spc="0" baseline="0">
                <a:solidFill>
                  <a:srgbClr val="FFFFFF">
                    <a:alpha val="80000"/>
                  </a:srgbClr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Hoefler Text"/>
              </a:defRPr>
            </a:lvl4pPr>
            <a:lvl5pPr marL="1682750" marR="0" indent="-336550" algn="l" defTabSz="412750" rtl="0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50000"/>
              <a:buFontTx/>
              <a:buBlip>
                <a:blip r:embed="rId3"/>
              </a:buBlip>
              <a:defRPr sz="2900" b="0" i="0" u="none" strike="noStrike" cap="none" spc="0" baseline="0">
                <a:solidFill>
                  <a:srgbClr val="FFFFFF">
                    <a:alpha val="80000"/>
                  </a:srgbClr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Hoefler Text"/>
              </a:defRPr>
            </a:lvl5pPr>
            <a:lvl6pPr marL="2019300" marR="0" indent="-336550" algn="l" defTabSz="412750" rtl="0" latinLnBrk="0">
              <a:lnSpc>
                <a:spcPct val="120000"/>
              </a:lnSpc>
              <a:spcBef>
                <a:spcPct val="450000"/>
              </a:spcBef>
              <a:spcAft>
                <a:spcPct val="0"/>
              </a:spcAft>
              <a:buClrTx/>
              <a:buSzPct val="50000"/>
              <a:buFontTx/>
              <a:buBlip>
                <a:blip r:embed="rId3"/>
              </a:buBlip>
              <a:defRPr sz="2900" b="0" i="1" u="none" strike="noStrike" cap="none" spc="0" baseline="0">
                <a:solidFill>
                  <a:srgbClr val="86837F">
                    <a:alpha val="80000"/>
                  </a:srgbClr>
                </a:solidFill>
                <a:effectLst>
                  <a:outerShdw blurRad="25400" dist="12700" dir="5400000" rotWithShape="0">
                    <a:srgbClr val="FFFFFF"/>
                  </a:outerShdw>
                </a:effectLst>
                <a:uFillTx/>
                <a:latin typeface="Hoefler Text"/>
                <a:ea typeface="Hoefler Text"/>
                <a:cs typeface="Hoefler Text"/>
                <a:sym typeface="Hoefler Text"/>
              </a:defRPr>
            </a:lvl6pPr>
            <a:lvl7pPr marL="2355850" marR="0" indent="-336550" algn="l" defTabSz="412750" rtl="0" latinLnBrk="0">
              <a:lnSpc>
                <a:spcPct val="120000"/>
              </a:lnSpc>
              <a:spcBef>
                <a:spcPct val="450000"/>
              </a:spcBef>
              <a:spcAft>
                <a:spcPct val="0"/>
              </a:spcAft>
              <a:buClrTx/>
              <a:buSzPct val="50000"/>
              <a:buFontTx/>
              <a:buBlip>
                <a:blip r:embed="rId3"/>
              </a:buBlip>
              <a:defRPr sz="2900" b="0" i="1" u="none" strike="noStrike" cap="none" spc="0" baseline="0">
                <a:solidFill>
                  <a:srgbClr val="86837F">
                    <a:alpha val="80000"/>
                  </a:srgbClr>
                </a:solidFill>
                <a:effectLst>
                  <a:outerShdw blurRad="25400" dist="12700" dir="5400000" rotWithShape="0">
                    <a:srgbClr val="FFFFFF"/>
                  </a:outerShdw>
                </a:effectLst>
                <a:uFillTx/>
                <a:latin typeface="Hoefler Text"/>
                <a:ea typeface="Hoefler Text"/>
                <a:cs typeface="Hoefler Text"/>
                <a:sym typeface="Hoefler Text"/>
              </a:defRPr>
            </a:lvl7pPr>
            <a:lvl8pPr marL="2692400" marR="0" indent="-336550" algn="l" defTabSz="412750" rtl="0" latinLnBrk="0">
              <a:lnSpc>
                <a:spcPct val="120000"/>
              </a:lnSpc>
              <a:spcBef>
                <a:spcPct val="450000"/>
              </a:spcBef>
              <a:spcAft>
                <a:spcPct val="0"/>
              </a:spcAft>
              <a:buClrTx/>
              <a:buSzPct val="50000"/>
              <a:buFontTx/>
              <a:buBlip>
                <a:blip r:embed="rId3"/>
              </a:buBlip>
              <a:defRPr sz="2900" b="0" i="1" u="none" strike="noStrike" cap="none" spc="0" baseline="0">
                <a:solidFill>
                  <a:srgbClr val="86837F">
                    <a:alpha val="80000"/>
                  </a:srgbClr>
                </a:solidFill>
                <a:effectLst>
                  <a:outerShdw blurRad="25400" dist="12700" dir="5400000" rotWithShape="0">
                    <a:srgbClr val="FFFFFF"/>
                  </a:outerShdw>
                </a:effectLst>
                <a:uFillTx/>
                <a:latin typeface="Hoefler Text"/>
                <a:ea typeface="Hoefler Text"/>
                <a:cs typeface="Hoefler Text"/>
                <a:sym typeface="Hoefler Text"/>
              </a:defRPr>
            </a:lvl8pPr>
            <a:lvl9pPr marL="3028950" marR="0" indent="-336550" algn="l" defTabSz="412750" rtl="0" latinLnBrk="0">
              <a:lnSpc>
                <a:spcPct val="120000"/>
              </a:lnSpc>
              <a:spcBef>
                <a:spcPct val="450000"/>
              </a:spcBef>
              <a:spcAft>
                <a:spcPct val="0"/>
              </a:spcAft>
              <a:buClrTx/>
              <a:buSzPct val="50000"/>
              <a:buFontTx/>
              <a:buBlip>
                <a:blip r:embed="rId3"/>
              </a:buBlip>
              <a:defRPr sz="2900" b="0" i="1" u="none" strike="noStrike" cap="none" spc="0" baseline="0">
                <a:solidFill>
                  <a:srgbClr val="86837F">
                    <a:alpha val="80000"/>
                  </a:srgbClr>
                </a:solidFill>
                <a:effectLst>
                  <a:outerShdw blurRad="25400" dist="12700" dir="5400000" rotWithShape="0">
                    <a:srgbClr val="FFFFFF"/>
                  </a:outerShdw>
                </a:effectLst>
                <a:uFillTx/>
                <a:latin typeface="Hoefler Text"/>
                <a:ea typeface="Hoefler Text"/>
                <a:cs typeface="Hoefler Text"/>
                <a:sym typeface="Hoefler Text"/>
              </a:defRPr>
            </a:lvl9pPr>
          </a:lstStyle>
          <a:p>
            <a:pPr marL="0" lv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en-US" sz="28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（       ）见渔人，乃大惊，问（     ）所从来。（    ）具答之。（      ）便要（     ）还家，设酒杀鸡作食。</a:t>
            </a:r>
          </a:p>
          <a:p>
            <a:pPr marL="0" lv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endParaRPr lang="zh-CN" altLang="en-US" sz="280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en-US" sz="280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2800">
              <a:solidFill>
                <a:srgbClr val="F7C127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580912" y="167624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i="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村中人</a:t>
            </a:r>
          </a:p>
        </p:txBody>
      </p:sp>
      <p:sp>
        <p:nvSpPr>
          <p:cNvPr id="23" name="矩形 22"/>
          <p:cNvSpPr/>
          <p:nvPr/>
        </p:nvSpPr>
        <p:spPr>
          <a:xfrm>
            <a:off x="6689847" y="166590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i="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渔人</a:t>
            </a:r>
          </a:p>
        </p:txBody>
      </p:sp>
      <p:sp>
        <p:nvSpPr>
          <p:cNvPr id="24" name="矩形 23"/>
          <p:cNvSpPr/>
          <p:nvPr/>
        </p:nvSpPr>
        <p:spPr>
          <a:xfrm>
            <a:off x="2205729" y="226222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i="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渔人</a:t>
            </a:r>
          </a:p>
        </p:txBody>
      </p:sp>
      <p:sp>
        <p:nvSpPr>
          <p:cNvPr id="25" name="矩形 24"/>
          <p:cNvSpPr/>
          <p:nvPr/>
        </p:nvSpPr>
        <p:spPr>
          <a:xfrm>
            <a:off x="5004048" y="227687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i="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村中人</a:t>
            </a:r>
          </a:p>
        </p:txBody>
      </p:sp>
      <p:sp>
        <p:nvSpPr>
          <p:cNvPr id="26" name="矩形 25"/>
          <p:cNvSpPr/>
          <p:nvPr/>
        </p:nvSpPr>
        <p:spPr>
          <a:xfrm>
            <a:off x="7592658" y="224497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i="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渔人</a:t>
            </a:r>
          </a:p>
        </p:txBody>
      </p:sp>
      <p:sp>
        <p:nvSpPr>
          <p:cNvPr id="27" name="矩形 26"/>
          <p:cNvSpPr/>
          <p:nvPr/>
        </p:nvSpPr>
        <p:spPr>
          <a:xfrm>
            <a:off x="611560" y="3810141"/>
            <a:ext cx="7992888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800" i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i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便舍船，从口入。初极狭，才通人。复行数十步，豁然开朗。</a:t>
            </a:r>
          </a:p>
          <a:p>
            <a:pPr algn="l"/>
            <a:endParaRPr lang="en-US" altLang="zh-CN" sz="2800" i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zh-CN" altLang="en-US" sz="2800" i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未果，寻病终，后遂无问津者。 </a:t>
            </a:r>
          </a:p>
        </p:txBody>
      </p:sp>
    </p:spTree>
    <p:extLst>
      <p:ext uri="{BB962C8B-B14F-4D97-AF65-F5344CB8AC3E}">
        <p14:creationId xmlns:p14="http://schemas.microsoft.com/office/powerpoint/2010/main" val="580841506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占位符 9"/>
          <p:cNvSpPr>
            <a:spLocks noGrp="1"/>
          </p:cNvSpPr>
          <p:nvPr>
            <p:ph type="body" idx="4294967295"/>
          </p:nvPr>
        </p:nvSpPr>
        <p:spPr>
          <a:xfrm>
            <a:off x="1581150" y="1540087"/>
            <a:ext cx="6807274" cy="2893695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en-US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至桃花洞口。桃可千余树，</a:t>
            </a:r>
            <a:r>
              <a:rPr lang="zh-CN" altLang="en-US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夹道如锦幄，花蕊藉地寸余，流泉汩（</a:t>
            </a:r>
            <a:r>
              <a:rPr lang="en-US" altLang="zh-CN" err="1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gǔ</a:t>
            </a:r>
            <a:r>
              <a:rPr lang="zh-CN" altLang="en-US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）汩。</a:t>
            </a:r>
            <a:r>
              <a:rPr lang="zh-CN" altLang="en-US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溯源而上，屡陟（</a:t>
            </a:r>
            <a:r>
              <a:rPr lang="it-IT" altLang="zh-CN" err="1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zhì</a:t>
            </a:r>
            <a:r>
              <a:rPr lang="zh-CN" altLang="en-US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）弥高，石为泉啮，</a:t>
            </a:r>
            <a:r>
              <a:rPr lang="zh-CN" altLang="en-US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皆若灵壁。</a:t>
            </a:r>
            <a:endParaRPr lang="en-US" altLang="zh-CN">
              <a:solidFill>
                <a:srgbClr val="003399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r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zh-CN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袁宏道</a:t>
            </a:r>
            <a:r>
              <a:rPr lang="en-US" altLang="zh-CN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再游桃花源</a:t>
            </a:r>
            <a:r>
              <a:rPr lang="en-US" altLang="zh-CN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》 </a:t>
            </a:r>
          </a:p>
        </p:txBody>
      </p:sp>
      <p:sp>
        <p:nvSpPr>
          <p:cNvPr id="11" name="矩形 10"/>
          <p:cNvSpPr/>
          <p:nvPr/>
        </p:nvSpPr>
        <p:spPr>
          <a:xfrm>
            <a:off x="1581150" y="4240106"/>
            <a:ext cx="687928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800" i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i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到了桃花洞口。大概有上千棵桃树，两边如设锦帐，地上的花瓣有几寸高，泉水细细的流淌。沿着水向上寻找源头，越走越高。石头被泉水侵蚀，都像峭壁一样。 </a:t>
            </a:r>
          </a:p>
        </p:txBody>
      </p:sp>
    </p:spTree>
    <p:extLst>
      <p:ext uri="{BB962C8B-B14F-4D97-AF65-F5344CB8AC3E}">
        <p14:creationId xmlns:p14="http://schemas.microsoft.com/office/powerpoint/2010/main" val="3231312341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idx="4294967295"/>
          </p:nvPr>
        </p:nvSpPr>
        <p:spPr>
          <a:xfrm>
            <a:off x="611560" y="1759328"/>
            <a:ext cx="7536655" cy="2893643"/>
          </a:xfrm>
        </p:spPr>
        <p:txBody>
          <a:bodyPr>
            <a:normAutofit/>
          </a:bodyPr>
          <a:lstStyle/>
          <a:p>
            <a:pPr mar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en-US" sz="320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忽逢桃花林，夹岸数百步，中无杂树，</a:t>
            </a:r>
            <a:endParaRPr lang="en-US" altLang="zh-CN" sz="280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zh-CN" sz="28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芳草鲜美，落英缤纷。</a:t>
            </a:r>
          </a:p>
        </p:txBody>
      </p:sp>
      <p:sp>
        <p:nvSpPr>
          <p:cNvPr id="5" name="矩形 4"/>
          <p:cNvSpPr/>
          <p:nvPr/>
        </p:nvSpPr>
        <p:spPr>
          <a:xfrm>
            <a:off x="2966403" y="3832085"/>
            <a:ext cx="5578793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i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朴素、简练的语言风格</a:t>
            </a:r>
            <a:r>
              <a:rPr lang="zh-CN" altLang="en-US" sz="3200" i="0">
                <a:solidFill>
                  <a:srgbClr val="F7C127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93200052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占位符 3"/>
          <p:cNvSpPr>
            <a:spLocks noGrp="1"/>
          </p:cNvSpPr>
          <p:nvPr>
            <p:ph type="body" idx="4294967295"/>
          </p:nvPr>
        </p:nvSpPr>
        <p:spPr>
          <a:xfrm>
            <a:off x="899592" y="1439334"/>
            <a:ext cx="6987003" cy="5138420"/>
          </a:xfrm>
        </p:spPr>
        <p:txBody>
          <a:bodyPr>
            <a:normAutofit/>
          </a:bodyPr>
          <a:lstStyle/>
          <a:p>
            <a:pPr marL="0" indent="0" algn="ctr" defTabSz="825500" hangingPunct="0">
              <a:lnSpc>
                <a:spcPct val="100000"/>
              </a:lnSpc>
              <a:spcBef>
                <a:spcPct val="0"/>
              </a:spcBef>
              <a:buSzTx/>
              <a:buNone/>
            </a:pPr>
            <a:r>
              <a:rPr lang="zh-CN" altLang="en-US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zh-CN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饮酒（其五）</a:t>
            </a:r>
            <a:r>
              <a:rPr lang="en-US" altLang="zh-CN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陶渊明</a:t>
            </a:r>
            <a:endParaRPr lang="en-US" altLang="zh-CN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 defTabSz="825500" hangingPunct="0">
              <a:lnSpc>
                <a:spcPct val="100000"/>
              </a:lnSpc>
              <a:spcBef>
                <a:spcPct val="0"/>
              </a:spcBef>
              <a:buSzTx/>
              <a:buNone/>
            </a:pPr>
            <a:r>
              <a:rPr lang="zh-CN" altLang="zh-CN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结庐在人境，而无车马喧。</a:t>
            </a:r>
            <a:endParaRPr lang="en-US" altLang="zh-CN">
              <a:solidFill>
                <a:srgbClr val="003399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 defTabSz="825500" hangingPunct="0">
              <a:lnSpc>
                <a:spcPct val="100000"/>
              </a:lnSpc>
              <a:spcBef>
                <a:spcPct val="0"/>
              </a:spcBef>
              <a:buSzTx/>
              <a:buNone/>
            </a:pPr>
            <a:r>
              <a:rPr lang="zh-CN" altLang="zh-CN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问君何能尔？心远地自偏。</a:t>
            </a:r>
            <a:endParaRPr lang="en-US" altLang="zh-CN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 defTabSz="825500" hangingPunct="0">
              <a:lnSpc>
                <a:spcPct val="100000"/>
              </a:lnSpc>
              <a:spcBef>
                <a:spcPct val="0"/>
              </a:spcBef>
              <a:buSzTx/>
              <a:buNone/>
            </a:pPr>
            <a:r>
              <a:rPr lang="zh-CN" altLang="zh-CN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采菊东篱下，</a:t>
            </a:r>
            <a:r>
              <a:rPr lang="zh-CN" altLang="zh-CN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悠然见南山。</a:t>
            </a:r>
            <a:endParaRPr lang="en-US" altLang="zh-CN">
              <a:solidFill>
                <a:srgbClr val="003399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 defTabSz="825500" hangingPunct="0">
              <a:lnSpc>
                <a:spcPct val="100000"/>
              </a:lnSpc>
              <a:spcBef>
                <a:spcPct val="0"/>
              </a:spcBef>
              <a:buSzTx/>
              <a:buNone/>
            </a:pPr>
            <a:r>
              <a:rPr lang="zh-CN" altLang="zh-CN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山气日夕佳，飞鸟相与还。</a:t>
            </a:r>
            <a:endParaRPr lang="en-US" altLang="zh-CN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 defTabSz="825500" hangingPunct="0">
              <a:lnSpc>
                <a:spcPct val="100000"/>
              </a:lnSpc>
              <a:spcBef>
                <a:spcPct val="0"/>
              </a:spcBef>
              <a:buSzTx/>
              <a:buNone/>
            </a:pPr>
            <a:r>
              <a:rPr lang="zh-CN" altLang="zh-CN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此中有真意，</a:t>
            </a:r>
            <a:r>
              <a:rPr lang="zh-CN" altLang="zh-CN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欲辨已忘言。</a:t>
            </a:r>
          </a:p>
        </p:txBody>
      </p:sp>
      <p:sp>
        <p:nvSpPr>
          <p:cNvPr id="5" name="矩形 4"/>
          <p:cNvSpPr/>
          <p:nvPr/>
        </p:nvSpPr>
        <p:spPr>
          <a:xfrm>
            <a:off x="2574015" y="4404044"/>
            <a:ext cx="671190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i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对朴素、宁静、顺其自然的追求 </a:t>
            </a:r>
          </a:p>
        </p:txBody>
      </p:sp>
    </p:spTree>
    <p:extLst>
      <p:ext uri="{BB962C8B-B14F-4D97-AF65-F5344CB8AC3E}">
        <p14:creationId xmlns:p14="http://schemas.microsoft.com/office/powerpoint/2010/main" val="1144687371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占位符 3"/>
          <p:cNvSpPr>
            <a:spLocks noGrp="1"/>
          </p:cNvSpPr>
          <p:nvPr>
            <p:ph type="body" idx="4294967295"/>
          </p:nvPr>
        </p:nvSpPr>
        <p:spPr>
          <a:xfrm>
            <a:off x="251520" y="1035208"/>
            <a:ext cx="8292861" cy="5152407"/>
          </a:xfrm>
        </p:spPr>
        <p:txBody>
          <a:bodyPr>
            <a:normAutofit/>
          </a:bodyPr>
          <a:lstStyle/>
          <a:p>
            <a:pPr mar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en-US" altLang="zh-CN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发现桃花</a:t>
            </a:r>
            <a:r>
              <a:rPr lang="en-US" altLang="en-US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源</a:t>
            </a:r>
            <a:r>
              <a:rPr lang="zh-CN" altLang="zh-CN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>
              <a:solidFill>
                <a:srgbClr val="003399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en-US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缘溪行，忘路之远近 </a:t>
            </a:r>
            <a:endParaRPr lang="en-US" altLang="zh-CN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endParaRPr lang="en-US" altLang="zh-CN">
              <a:solidFill>
                <a:srgbClr val="F7C127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en-US" altLang="zh-CN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迷失桃花源</a:t>
            </a:r>
            <a:r>
              <a:rPr lang="zh-CN" altLang="zh-CN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>
              <a:solidFill>
                <a:srgbClr val="003399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en-US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便扶向路，处处志之  </a:t>
            </a:r>
            <a:endParaRPr lang="zh-CN" altLang="en-US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88038" y="1759554"/>
            <a:ext cx="28777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 i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无意状态  </a:t>
            </a:r>
            <a:r>
              <a:rPr lang="zh-CN" altLang="en-US" sz="2800" i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6" name="矩形 5"/>
          <p:cNvSpPr/>
          <p:nvPr/>
        </p:nvSpPr>
        <p:spPr>
          <a:xfrm>
            <a:off x="3987563" y="3439231"/>
            <a:ext cx="28777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 i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刻意追求   </a:t>
            </a:r>
          </a:p>
        </p:txBody>
      </p:sp>
      <p:sp>
        <p:nvSpPr>
          <p:cNvPr id="8" name="矩形 7"/>
          <p:cNvSpPr/>
          <p:nvPr/>
        </p:nvSpPr>
        <p:spPr>
          <a:xfrm>
            <a:off x="4061023" y="1494500"/>
            <a:ext cx="2063888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800" i="0">
                <a:solidFill>
                  <a:srgbClr val="F7C127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228184" y="968544"/>
            <a:ext cx="1395254" cy="43314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eaVert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zh-CN" altLang="zh-CN" sz="2800" i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顺其自然的</a:t>
            </a:r>
            <a:r>
              <a:rPr lang="zh-CN" altLang="en-US" sz="2800" i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人生追求</a:t>
            </a:r>
            <a:endParaRPr lang="en-US" altLang="zh-CN" sz="2800" i="0">
              <a:solidFill>
                <a:srgbClr val="C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endParaRPr lang="en-US" altLang="zh-CN" sz="2800" i="0">
              <a:solidFill>
                <a:srgbClr val="C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zh-CN" altLang="zh-CN" sz="2800" i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朴素自然的表达方式</a:t>
            </a:r>
          </a:p>
        </p:txBody>
      </p:sp>
      <p:sp>
        <p:nvSpPr>
          <p:cNvPr id="15" name="矩形 14"/>
          <p:cNvSpPr/>
          <p:nvPr/>
        </p:nvSpPr>
        <p:spPr>
          <a:xfrm>
            <a:off x="1335167" y="4671225"/>
            <a:ext cx="5883514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800" i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800" i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文体省净，殆无长语。笃意真古，辞兴婉惬，每观其文，想其人德。</a:t>
            </a:r>
            <a:endParaRPr lang="en-US" altLang="zh-CN" sz="2800" i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/>
            <a:r>
              <a:rPr lang="zh-CN" altLang="zh-CN" sz="2800" i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 i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钟嵘</a:t>
            </a:r>
            <a:r>
              <a:rPr lang="en-US" altLang="zh-CN" sz="2800" i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i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诗品</a:t>
            </a:r>
            <a:r>
              <a:rPr lang="en-US" altLang="zh-CN" sz="2800" i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zh-CN" sz="2800" i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9204200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669945" y="2688755"/>
            <a:ext cx="583930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800" i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en-US" altLang="zh-CN" sz="2800" i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zh-CN" altLang="en-US" sz="2800" i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结合学习的内容，谈一谈你对</a:t>
            </a:r>
            <a:r>
              <a:rPr lang="en-US" altLang="zh-CN" sz="2800" i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i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桃花源记</a:t>
            </a:r>
            <a:r>
              <a:rPr lang="en-US" altLang="zh-CN" sz="2800" i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i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或陶渊明的看法。</a:t>
            </a:r>
          </a:p>
        </p:txBody>
      </p:sp>
      <p:sp>
        <p:nvSpPr>
          <p:cNvPr id="4" name="标题 1"/>
          <p:cNvSpPr>
            <a:spLocks noGrp="1"/>
          </p:cNvSpPr>
          <p:nvPr>
            <p:ph type="title" idx="4294967295"/>
          </p:nvPr>
        </p:nvSpPr>
        <p:spPr>
          <a:xfrm>
            <a:off x="2627784" y="1556792"/>
            <a:ext cx="3185636" cy="866140"/>
          </a:xfrm>
        </p:spPr>
        <p:txBody>
          <a:bodyPr>
            <a:normAutofit/>
          </a:bodyPr>
          <a:lstStyle/>
          <a:p>
            <a:r>
              <a:rPr lang="zh-CN" altLang="en-US" sz="3600">
                <a:solidFill>
                  <a:srgbClr val="003399"/>
                </a:solidFill>
              </a:rPr>
              <a:t>作  业</a:t>
            </a:r>
          </a:p>
        </p:txBody>
      </p:sp>
    </p:spTree>
    <p:extLst>
      <p:ext uri="{BB962C8B-B14F-4D97-AF65-F5344CB8AC3E}">
        <p14:creationId xmlns:p14="http://schemas.microsoft.com/office/powerpoint/2010/main" val="2613288405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1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4800" b="1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桃花源记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（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第三课时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1868779651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331640" y="410302"/>
            <a:ext cx="5981224" cy="6440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en-US" altLang="zh-CN" sz="24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24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晋太元中，武陵人捕鱼为业</a:t>
            </a:r>
            <a:r>
              <a:rPr lang="en-US" altLang="en-US" sz="24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r>
              <a:rPr lang="zh-CN" altLang="en-US" sz="24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缘溪行，忘路之远近。忽逢桃花林，</a:t>
            </a:r>
            <a:r>
              <a:rPr lang="zh-CN" altLang="en-US" sz="240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夹（</a:t>
            </a:r>
            <a:r>
              <a:rPr lang="en-US" altLang="zh-CN" sz="2400" err="1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jiā</a:t>
            </a:r>
            <a:r>
              <a:rPr lang="zh-CN" altLang="en-US" sz="240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24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岸数百步，中无杂树，芳草鲜美，落英缤纷。渔人甚异之，复前行</a:t>
            </a:r>
            <a:r>
              <a:rPr lang="zh-CN" altLang="zh-CN" sz="24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en-US" sz="24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欲穷其林。</a:t>
            </a:r>
            <a:endParaRPr lang="en-US" altLang="zh-CN" sz="2400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en-US" sz="24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林尽水源，便得一山，山有小口，仿佛若有光。便</a:t>
            </a:r>
            <a:r>
              <a:rPr lang="zh-CN" altLang="en-US" sz="240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舍（</a:t>
            </a:r>
            <a:r>
              <a:rPr lang="en-US" altLang="zh-CN" sz="2400" err="1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shě</a:t>
            </a:r>
            <a:r>
              <a:rPr lang="zh-CN" altLang="en-US" sz="240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24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船，从口入。初极狭，才通人。复行数十步，豁然开朗。土地平旷，屋舍</a:t>
            </a:r>
            <a:r>
              <a:rPr lang="zh-CN" altLang="en-US" sz="240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俨（</a:t>
            </a:r>
            <a:r>
              <a:rPr lang="en-US" altLang="zh-CN" sz="2400" err="1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yǎn</a:t>
            </a:r>
            <a:r>
              <a:rPr lang="zh-CN" altLang="en-US" sz="240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24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然，有良田、美池、桑竹之属。</a:t>
            </a:r>
            <a:r>
              <a:rPr lang="zh-CN" altLang="en-US" sz="240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阡（</a:t>
            </a:r>
            <a:r>
              <a:rPr lang="en-US" altLang="zh-CN" sz="2400" err="1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qiān</a:t>
            </a:r>
            <a:r>
              <a:rPr lang="zh-CN" altLang="en-US" sz="240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）</a:t>
            </a:r>
            <a:r>
              <a:rPr lang="zh-CN" altLang="en-US" sz="24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陌交通，鸡犬相闻。其中往来种作，男女衣着，悉如外人。</a:t>
            </a:r>
            <a:r>
              <a:rPr lang="zh-CN" altLang="en-US" sz="24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黄发垂</a:t>
            </a:r>
            <a:r>
              <a:rPr lang="zh-CN" altLang="en-US" sz="240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髫（</a:t>
            </a:r>
            <a:r>
              <a:rPr lang="en-US" altLang="zh-CN" sz="2400" err="1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tiáo</a:t>
            </a:r>
            <a:r>
              <a:rPr lang="zh-CN" altLang="en-US" sz="240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）</a:t>
            </a:r>
            <a:r>
              <a:rPr lang="en-US" altLang="zh-CN" sz="24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en-US" sz="24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并怡然自乐。</a:t>
            </a:r>
          </a:p>
        </p:txBody>
      </p:sp>
    </p:spTree>
    <p:extLst>
      <p:ext uri="{BB962C8B-B14F-4D97-AF65-F5344CB8AC3E}">
        <p14:creationId xmlns:p14="http://schemas.microsoft.com/office/powerpoint/2010/main" val="1664788827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1859280" y="2527300"/>
            <a:ext cx="542544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en-US" sz="40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怎么就能断定桃花源是陶渊明虚构的呢？</a:t>
            </a:r>
          </a:p>
        </p:txBody>
      </p:sp>
    </p:spTree>
    <p:extLst>
      <p:ext uri="{BB962C8B-B14F-4D97-AF65-F5344CB8AC3E}">
        <p14:creationId xmlns:p14="http://schemas.microsoft.com/office/powerpoint/2010/main" val="1410673169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idx="4294967295"/>
          </p:nvPr>
        </p:nvSpPr>
        <p:spPr>
          <a:xfrm>
            <a:off x="1438275" y="1075691"/>
            <a:ext cx="5878830" cy="5121275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en-US" sz="2800">
                <a:solidFill>
                  <a:srgbClr val="F9FBFA"/>
                </a:solidFill>
                <a:latin typeface="+mn-ea"/>
                <a:ea typeface="+mn-ea"/>
                <a:cs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40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宋体" panose="02010600030101010101" pitchFamily="2" charset="-122"/>
              </a:rPr>
              <a:t>陶渊明  桃花源</a:t>
            </a:r>
            <a:endParaRPr lang="en-US" altLang="zh-CN" sz="400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  <a:sym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endParaRPr lang="en-US" altLang="zh-CN" sz="400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  <a:sym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en-US" altLang="zh-CN" sz="3200">
                <a:solidFill>
                  <a:schemeClr val="tx1"/>
                </a:solidFill>
                <a:effectLst/>
                <a:latin typeface="+mn-ea"/>
                <a:ea typeface="+mn-ea"/>
                <a:sym typeface="宋体" panose="02010600030101010101" pitchFamily="2" charset="-122"/>
              </a:rPr>
              <a:t>  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27585" y="3510895"/>
            <a:ext cx="3165296" cy="5950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en-US" altLang="zh-CN" sz="3200" i="0"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3200" i="0"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桃花源诗并序</a:t>
            </a:r>
            <a:r>
              <a:rPr lang="en-US" altLang="zh-CN" sz="3200" i="0"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endParaRPr kumimoji="0" lang="en-US" altLang="zh-CN" sz="3200" b="0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华文楷体" panose="02010600040101010101" pitchFamily="2" charset="-122"/>
              <a:ea typeface="华文楷体" panose="02010600040101010101" pitchFamily="2" charset="-122"/>
              <a:sym typeface="Hoefler Text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3992880" y="2557780"/>
            <a:ext cx="251936" cy="2501900"/>
          </a:xfrm>
          <a:prstGeom prst="leftBrac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" name="文本框 4"/>
          <p:cNvSpPr txBox="1"/>
          <p:nvPr/>
        </p:nvSpPr>
        <p:spPr>
          <a:xfrm>
            <a:off x="4319358" y="2749476"/>
            <a:ext cx="3420994" cy="5950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Hoefler Text"/>
              </a:rPr>
              <a:t>《</a:t>
            </a:r>
            <a:r>
              <a:rPr kumimoji="0" lang="zh-CN" altLang="en-US" sz="32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Hoefler Text"/>
              </a:rPr>
              <a:t>桃花源记</a:t>
            </a:r>
            <a:r>
              <a:rPr kumimoji="0" lang="en-US" altLang="zh-CN" sz="32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Hoefler Text"/>
              </a:rPr>
              <a:t>》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319356" y="4268659"/>
            <a:ext cx="3060955" cy="5950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Hoefler Text"/>
              </a:rPr>
              <a:t>《</a:t>
            </a:r>
            <a:r>
              <a:rPr kumimoji="0" lang="zh-CN" altLang="en-US" sz="32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Hoefler Text"/>
              </a:rPr>
              <a:t>桃花源诗</a:t>
            </a:r>
            <a:r>
              <a:rPr kumimoji="0" lang="en-US" altLang="zh-CN" sz="32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Hoefler Text"/>
              </a:rPr>
              <a:t>》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851133" y="2719452"/>
            <a:ext cx="973455" cy="5937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i="0"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序</a:t>
            </a: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华文楷体" panose="02010600040101010101" pitchFamily="2" charset="-122"/>
              <a:ea typeface="华文楷体" panose="02010600040101010101" pitchFamily="2" charset="-122"/>
              <a:sym typeface="Hoefler Tex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22270" y="4231665"/>
            <a:ext cx="1604635" cy="5937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i="0"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正文</a:t>
            </a: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华文楷体" panose="02010600040101010101" pitchFamily="2" charset="-122"/>
              <a:ea typeface="华文楷体" panose="02010600040101010101" pitchFamily="2" charset="-122"/>
              <a:sym typeface="Hoefler Text"/>
            </a:endParaRPr>
          </a:p>
        </p:txBody>
      </p:sp>
    </p:spTree>
    <p:extLst>
      <p:ext uri="{BB962C8B-B14F-4D97-AF65-F5344CB8AC3E}">
        <p14:creationId xmlns:p14="http://schemas.microsoft.com/office/powerpoint/2010/main" val="1234276997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  <p:bldP spid="5" grpId="0"/>
      <p:bldP spid="6" grpId="0"/>
      <p:bldP spid="9" grpId="0"/>
      <p:bldP spid="1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1575436" y="1054735"/>
            <a:ext cx="5782151" cy="6292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412750" hangingPunct="1">
              <a:lnSpc>
                <a:spcPts val="42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400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桃花源诗</a:t>
            </a:r>
            <a:endParaRPr lang="en-US" altLang="zh-CN" sz="4000" i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lvl="0" algn="ctr" defTabSz="412750" hangingPunct="1">
              <a:lnSpc>
                <a:spcPts val="42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40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嬴氏乱天纪，贤者避其世。</a:t>
            </a:r>
            <a:endParaRPr lang="en-US" altLang="zh-CN" sz="40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algn="ctr" defTabSz="412750" hangingPunct="1">
              <a:lnSpc>
                <a:spcPts val="42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40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黄绮之商山，伊人亦云逝。</a:t>
            </a:r>
            <a:endParaRPr lang="zh-CN" altLang="en-US" sz="40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algn="ctr" defTabSz="412750" hangingPunct="1">
              <a:lnSpc>
                <a:spcPts val="42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40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往迹浸复湮，来径遂芜废。</a:t>
            </a:r>
            <a:endParaRPr lang="en-US" altLang="zh-CN" sz="40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algn="ctr" defTabSz="412750" hangingPunct="1">
              <a:lnSpc>
                <a:spcPts val="42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zh-CN" sz="400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+mn-ea"/>
              </a:rPr>
              <a:t>相命肆农耕，日入从所憩。</a:t>
            </a:r>
            <a:endParaRPr lang="en-US" altLang="zh-CN" sz="4000" i="0" kern="10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algn="ctr" defTabSz="412750" hangingPunct="1">
              <a:lnSpc>
                <a:spcPts val="42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zh-CN" sz="40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+mn-ea"/>
              </a:rPr>
              <a:t>桑竹垂余荫，菽稷随时艺。</a:t>
            </a:r>
            <a:endParaRPr lang="en-US" altLang="zh-CN" sz="40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algn="ctr" defTabSz="412750" hangingPunct="1">
              <a:lnSpc>
                <a:spcPts val="42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zh-CN" sz="40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+mn-ea"/>
              </a:rPr>
              <a:t>春蚕收长丝，秋熟靡王税。</a:t>
            </a:r>
            <a:endParaRPr lang="en-US" altLang="zh-CN" sz="40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algn="ctr" defTabSz="412750" hangingPunct="1">
              <a:lnSpc>
                <a:spcPts val="42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40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荒路暧交通，鸡犬互鸣吠。</a:t>
            </a:r>
            <a:endParaRPr lang="en-US" altLang="zh-CN" sz="40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algn="ctr" defTabSz="412750" hangingPunct="1">
              <a:lnSpc>
                <a:spcPts val="42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40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俎豆犹古法，衣裳无新制。</a:t>
            </a:r>
            <a:endParaRPr lang="zh-CN" altLang="en-US" sz="40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4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  <a:p>
            <a:pPr indent="720090">
              <a:lnSpc>
                <a:spcPct val="150000"/>
              </a:lnSpc>
            </a:pPr>
            <a:endParaRPr lang="zh-CN" altLang="zh-CN" sz="32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4750815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1786414" y="1337310"/>
            <a:ext cx="5795963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412750" hangingPunct="1">
              <a:lnSpc>
                <a:spcPts val="42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32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童孺纵行歌，斑白欢游诣。</a:t>
            </a:r>
            <a:endParaRPr lang="en-US" altLang="zh-CN" sz="32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algn="ctr" defTabSz="412750" hangingPunct="1">
              <a:lnSpc>
                <a:spcPts val="42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32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草荣识节和，木衰知风厉。</a:t>
            </a:r>
            <a:endParaRPr lang="zh-CN" altLang="en-US" sz="32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algn="ctr" defTabSz="412750" hangingPunct="1">
              <a:lnSpc>
                <a:spcPts val="42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32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虽无纪历志，四时自成岁。</a:t>
            </a:r>
            <a:endParaRPr lang="en-US" altLang="zh-CN" sz="32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algn="ctr" defTabSz="412750" hangingPunct="1">
              <a:lnSpc>
                <a:spcPts val="42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32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怡然有余乐，于何劳智慧。</a:t>
            </a:r>
            <a:endParaRPr lang="zh-CN" altLang="en-US" sz="32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algn="ctr" defTabSz="412750" hangingPunct="1">
              <a:lnSpc>
                <a:spcPts val="42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32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奇踪隐五百，一朝敞神界。</a:t>
            </a:r>
            <a:endParaRPr lang="en-US" altLang="zh-CN" sz="32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algn="ctr" defTabSz="412750" hangingPunct="1">
              <a:lnSpc>
                <a:spcPts val="42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32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淳薄既异源，旋复还幽蔽。</a:t>
            </a:r>
            <a:endParaRPr lang="zh-CN" altLang="en-US" sz="32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algn="ctr" defTabSz="412750" hangingPunct="1">
              <a:lnSpc>
                <a:spcPts val="42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32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借问游方士，焉测尘嚣外。</a:t>
            </a:r>
            <a:endParaRPr lang="en-US" altLang="zh-CN" sz="32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algn="ctr" defTabSz="412750" hangingPunct="1">
              <a:lnSpc>
                <a:spcPts val="42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32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愿言蹑轻风，高举寻吾契。</a:t>
            </a:r>
            <a:endParaRPr lang="zh-CN" altLang="en-US" sz="32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6036969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文本框 21"/>
          <p:cNvSpPr txBox="1"/>
          <p:nvPr/>
        </p:nvSpPr>
        <p:spPr>
          <a:xfrm>
            <a:off x="2191636" y="943084"/>
            <a:ext cx="3831022" cy="471805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lvl="0" defTabSz="412750" hangingPunct="1">
              <a:lnSpc>
                <a:spcPts val="6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zh-CN" sz="16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相命肆农耕，日入从所憩。</a:t>
            </a:r>
            <a:endParaRPr lang="en-US" altLang="zh-CN" sz="1600" i="0" kern="10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defTabSz="412750" hangingPunct="1">
              <a:lnSpc>
                <a:spcPts val="6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zh-CN" sz="16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桑竹垂余荫，菽稷随时艺。</a:t>
            </a:r>
            <a:endParaRPr lang="en-US" altLang="zh-CN" sz="16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defTabSz="412750" hangingPunct="1">
              <a:lnSpc>
                <a:spcPts val="6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zh-CN" sz="16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春蚕收长丝，秋熟靡王税。</a:t>
            </a:r>
            <a:endParaRPr lang="en-US" altLang="zh-CN" sz="16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defTabSz="412750" hangingPunct="1">
              <a:lnSpc>
                <a:spcPts val="6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16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荒路暧交通，鸡犬互鸣吠。</a:t>
            </a:r>
            <a:endParaRPr lang="en-US" altLang="zh-CN" sz="16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defTabSz="412750" hangingPunct="1">
              <a:lnSpc>
                <a:spcPts val="6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16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俎豆犹古法，衣裳无新制。</a:t>
            </a:r>
          </a:p>
          <a:p>
            <a:pPr lvl="0" defTabSz="412750" hangingPunct="1">
              <a:lnSpc>
                <a:spcPts val="6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16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童孺纵行歌，斑白欢游诣。</a:t>
            </a: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华文楷体" panose="02010600040101010101" pitchFamily="2" charset="-122"/>
              <a:ea typeface="华文楷体" panose="02010600040101010101" pitchFamily="2" charset="-122"/>
              <a:sym typeface="Hoefler Tex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979933" y="1320945"/>
            <a:ext cx="3572861" cy="53347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zh-CN" altLang="en-US" sz="14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肆：尽力。  </a:t>
            </a:r>
            <a:endParaRPr lang="en-US" altLang="zh-CN" sz="14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algn="l"/>
            <a:r>
              <a:rPr lang="zh-CN" altLang="en-US" sz="14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憩：休息。</a:t>
            </a:r>
          </a:p>
        </p:txBody>
      </p:sp>
      <p:sp>
        <p:nvSpPr>
          <p:cNvPr id="24" name="矩形 23"/>
          <p:cNvSpPr/>
          <p:nvPr/>
        </p:nvSpPr>
        <p:spPr>
          <a:xfrm>
            <a:off x="4891564" y="2042161"/>
            <a:ext cx="20897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4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菽稷：泛指粮食作物。</a:t>
            </a:r>
            <a:endParaRPr lang="en-US" altLang="zh-CN" sz="14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l"/>
            <a:r>
              <a:rPr lang="zh-CN" altLang="en-US" sz="14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艺：种植。</a:t>
            </a:r>
          </a:p>
        </p:txBody>
      </p:sp>
      <p:sp>
        <p:nvSpPr>
          <p:cNvPr id="25" name="矩形 24"/>
          <p:cNvSpPr/>
          <p:nvPr/>
        </p:nvSpPr>
        <p:spPr>
          <a:xfrm>
            <a:off x="4951078" y="2864883"/>
            <a:ext cx="17854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zh-CN" altLang="en-US" sz="14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靡：无</a:t>
            </a:r>
            <a:r>
              <a:rPr lang="zh-CN" altLang="en-US" sz="1400" i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26" name="矩形 25"/>
          <p:cNvSpPr/>
          <p:nvPr/>
        </p:nvSpPr>
        <p:spPr>
          <a:xfrm>
            <a:off x="4951078" y="3535654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l"/>
            <a:r>
              <a:rPr lang="zh-CN" altLang="en-US" sz="14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暧：遮蔽。</a:t>
            </a:r>
          </a:p>
        </p:txBody>
      </p:sp>
      <p:sp>
        <p:nvSpPr>
          <p:cNvPr id="27" name="矩形 26"/>
          <p:cNvSpPr/>
          <p:nvPr/>
        </p:nvSpPr>
        <p:spPr>
          <a:xfrm>
            <a:off x="4891547" y="4207178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l"/>
            <a:r>
              <a:rPr lang="zh-CN" altLang="en-US" sz="14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俎豆：古代祭祀时用的礼器。</a:t>
            </a:r>
            <a:endParaRPr lang="en-US" altLang="zh-CN" sz="14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algn="l"/>
            <a:r>
              <a:rPr lang="zh-CN" altLang="en-US" sz="14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俎豆犹古法：按照古制进行祭祀。</a:t>
            </a:r>
          </a:p>
        </p:txBody>
      </p:sp>
      <p:sp>
        <p:nvSpPr>
          <p:cNvPr id="28" name="矩形 27"/>
          <p:cNvSpPr/>
          <p:nvPr/>
        </p:nvSpPr>
        <p:spPr>
          <a:xfrm>
            <a:off x="4951095" y="5032375"/>
            <a:ext cx="246602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zh-CN" altLang="en-US" sz="14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斑白：头发花白，指老人。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191703" y="942378"/>
            <a:ext cx="2607469" cy="4719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lvl="0" defTabSz="412750" hangingPunct="1">
              <a:lnSpc>
                <a:spcPts val="6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zh-CN" sz="16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相命</a:t>
            </a:r>
            <a:r>
              <a:rPr lang="zh-CN" altLang="zh-CN" sz="1600" i="0" kern="1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肆</a:t>
            </a:r>
            <a:r>
              <a:rPr lang="zh-CN" altLang="zh-CN" sz="16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农耕，日入从所</a:t>
            </a:r>
            <a:r>
              <a:rPr lang="zh-CN" altLang="zh-CN" sz="1600" i="0" kern="1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憩</a:t>
            </a:r>
            <a:r>
              <a:rPr lang="zh-CN" altLang="zh-CN" sz="16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1600" i="0" kern="10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defTabSz="412750" hangingPunct="1">
              <a:lnSpc>
                <a:spcPts val="6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zh-CN" sz="16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桑竹垂余荫，</a:t>
            </a:r>
            <a:r>
              <a:rPr lang="zh-CN" altLang="zh-CN" sz="1600" i="0" u="sng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菽稷</a:t>
            </a:r>
            <a:r>
              <a:rPr lang="zh-CN" altLang="zh-CN" sz="1600" i="0">
                <a:solidFill>
                  <a:srgbClr val="FF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随时</a:t>
            </a:r>
            <a:r>
              <a:rPr lang="zh-CN" altLang="zh-CN" sz="1600" i="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艺</a:t>
            </a:r>
            <a:r>
              <a:rPr lang="zh-CN" altLang="zh-CN" sz="16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16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defTabSz="412750" hangingPunct="1">
              <a:lnSpc>
                <a:spcPts val="6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zh-CN" sz="16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春蚕收长丝，秋熟</a:t>
            </a:r>
            <a:r>
              <a:rPr lang="zh-CN" altLang="zh-CN" sz="1600" i="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靡</a:t>
            </a:r>
            <a:r>
              <a:rPr lang="zh-CN" altLang="zh-CN" sz="16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王税。</a:t>
            </a:r>
            <a:endParaRPr lang="en-US" altLang="zh-CN" sz="16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defTabSz="412750" hangingPunct="1">
              <a:lnSpc>
                <a:spcPts val="6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16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荒路</a:t>
            </a:r>
            <a:r>
              <a:rPr lang="zh-CN" altLang="en-US" sz="1600" i="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暧</a:t>
            </a:r>
            <a:r>
              <a:rPr lang="zh-CN" altLang="en-US" sz="16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交通，鸡犬互鸣吠。</a:t>
            </a:r>
            <a:endParaRPr lang="en-US" altLang="zh-CN" sz="16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defTabSz="412750" hangingPunct="1">
              <a:lnSpc>
                <a:spcPts val="6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1600" i="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俎豆</a:t>
            </a:r>
            <a:r>
              <a:rPr lang="zh-CN" altLang="en-US" sz="16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犹古法，</a:t>
            </a:r>
            <a:r>
              <a:rPr lang="zh-CN" altLang="en-US" sz="1600" i="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衣裳</a:t>
            </a:r>
            <a:r>
              <a:rPr lang="zh-CN" altLang="en-US" sz="16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无新制。</a:t>
            </a:r>
          </a:p>
          <a:p>
            <a:pPr lvl="0" defTabSz="412750" hangingPunct="1">
              <a:lnSpc>
                <a:spcPts val="6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16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童</a:t>
            </a:r>
            <a:r>
              <a:rPr lang="zh-CN" altLang="en-US" sz="1600" i="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孺</a:t>
            </a:r>
            <a:r>
              <a:rPr lang="zh-CN" altLang="en-US" sz="16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纵行歌，</a:t>
            </a:r>
            <a:r>
              <a:rPr lang="zh-CN" altLang="en-US" sz="1600" i="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斑白</a:t>
            </a:r>
            <a:r>
              <a:rPr lang="zh-CN" altLang="en-US" sz="16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欢游</a:t>
            </a:r>
            <a:r>
              <a:rPr lang="zh-CN" altLang="en-US" sz="1600" i="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诣</a:t>
            </a:r>
            <a:r>
              <a:rPr lang="zh-CN" altLang="en-US" sz="16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华文楷体" panose="02010600040101010101" pitchFamily="2" charset="-122"/>
              <a:ea typeface="华文楷体" panose="02010600040101010101" pitchFamily="2" charset="-122"/>
              <a:sym typeface="Hoefler Tex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857876" y="2350135"/>
            <a:ext cx="194167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4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随时：适应季节变化。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056518" y="1294221"/>
            <a:ext cx="567559" cy="102592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Hoefler Text"/>
              </a:rPr>
              <a:t>第</a:t>
            </a: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Hoefler Text"/>
              </a:rPr>
              <a:t>57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Hoefler Text"/>
              </a:rPr>
              <a:t>页</a:t>
            </a:r>
          </a:p>
        </p:txBody>
      </p:sp>
      <p:sp>
        <p:nvSpPr>
          <p:cNvPr id="32" name="矩形 31"/>
          <p:cNvSpPr/>
          <p:nvPr/>
        </p:nvSpPr>
        <p:spPr>
          <a:xfrm>
            <a:off x="6160406" y="3381588"/>
            <a:ext cx="14267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zh-CN" altLang="en-US" sz="14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衣：上衣。</a:t>
            </a:r>
            <a:endParaRPr lang="en-US" altLang="zh-CN" sz="14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algn="l"/>
            <a:r>
              <a:rPr lang="zh-CN" altLang="en-US" sz="14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裳：下衣。</a:t>
            </a:r>
          </a:p>
        </p:txBody>
      </p:sp>
      <p:sp>
        <p:nvSpPr>
          <p:cNvPr id="33" name="矩形 32"/>
          <p:cNvSpPr/>
          <p:nvPr/>
        </p:nvSpPr>
        <p:spPr>
          <a:xfrm>
            <a:off x="2383400" y="5661065"/>
            <a:ext cx="76659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zh-CN" altLang="en-US" sz="14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幼儿</a:t>
            </a:r>
          </a:p>
        </p:txBody>
      </p:sp>
      <p:sp>
        <p:nvSpPr>
          <p:cNvPr id="34" name="矩形 33"/>
          <p:cNvSpPr/>
          <p:nvPr/>
        </p:nvSpPr>
        <p:spPr>
          <a:xfrm>
            <a:off x="4414379" y="5549304"/>
            <a:ext cx="84739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zh-CN" altLang="en-US" sz="14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往，到</a:t>
            </a:r>
          </a:p>
        </p:txBody>
      </p:sp>
    </p:spTree>
    <p:extLst>
      <p:ext uri="{BB962C8B-B14F-4D97-AF65-F5344CB8AC3E}">
        <p14:creationId xmlns:p14="http://schemas.microsoft.com/office/powerpoint/2010/main" val="2117853228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2" grpId="0"/>
      <p:bldP spid="33" grpId="0"/>
      <p:bldP spid="3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3051843" y="1333343"/>
            <a:ext cx="3831022" cy="397954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lvl="0" algn="ctr" defTabSz="412750" hangingPunct="1">
              <a:lnSpc>
                <a:spcPct val="15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桃花源诗</a:t>
            </a:r>
            <a:r>
              <a:rPr lang="zh-CN" altLang="en-US" sz="18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（节选）</a:t>
            </a:r>
            <a:endParaRPr lang="en-US" altLang="zh-CN" sz="1800" i="0" kern="10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algn="ctr" defTabSz="412750" hangingPunct="1">
              <a:lnSpc>
                <a:spcPct val="15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zh-CN" sz="24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相命肆农耕，日入从所憩。</a:t>
            </a:r>
            <a:endParaRPr lang="en-US" altLang="zh-CN" sz="2400" i="0" kern="10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algn="ctr" defTabSz="412750" hangingPunct="1">
              <a:lnSpc>
                <a:spcPct val="15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zh-CN" sz="24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桑竹垂余荫，菽稷随时艺。</a:t>
            </a:r>
            <a:endParaRPr lang="en-US" altLang="zh-CN" sz="24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algn="ctr" defTabSz="412750" hangingPunct="1">
              <a:lnSpc>
                <a:spcPct val="15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zh-CN" sz="24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春蚕收长丝，秋熟靡王税。</a:t>
            </a:r>
            <a:endParaRPr lang="en-US" altLang="zh-CN" sz="24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algn="ctr" defTabSz="412750" hangingPunct="1">
              <a:lnSpc>
                <a:spcPct val="15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荒路暧交通，鸡犬互鸣吠。</a:t>
            </a:r>
            <a:endParaRPr lang="en-US" altLang="zh-CN" sz="24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algn="ctr" defTabSz="412750" hangingPunct="1">
              <a:lnSpc>
                <a:spcPct val="15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俎豆犹古法，衣裳无新制。</a:t>
            </a:r>
          </a:p>
          <a:p>
            <a:pPr lvl="0" algn="ctr" defTabSz="412750" hangingPunct="1">
              <a:lnSpc>
                <a:spcPct val="15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童孺纵行歌，斑白欢游诣。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华文楷体" panose="02010600040101010101" pitchFamily="2" charset="-122"/>
              <a:ea typeface="华文楷体" panose="02010600040101010101" pitchFamily="2" charset="-122"/>
              <a:sym typeface="Hoefler Text"/>
            </a:endParaRPr>
          </a:p>
        </p:txBody>
      </p:sp>
    </p:spTree>
    <p:extLst>
      <p:ext uri="{BB962C8B-B14F-4D97-AF65-F5344CB8AC3E}">
        <p14:creationId xmlns:p14="http://schemas.microsoft.com/office/powerpoint/2010/main" val="1809506557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611560" y="1361224"/>
            <a:ext cx="3831022" cy="397954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lvl="0" algn="ctr" defTabSz="412750" hangingPunct="1">
              <a:lnSpc>
                <a:spcPct val="15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桃花源诗</a:t>
            </a:r>
            <a:r>
              <a:rPr lang="zh-CN" altLang="en-US" sz="18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（节选）</a:t>
            </a:r>
            <a:endParaRPr lang="en-US" altLang="zh-CN" sz="1800" i="0" kern="10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algn="ctr" defTabSz="412750" hangingPunct="1">
              <a:lnSpc>
                <a:spcPct val="15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zh-CN" sz="2400" i="0" kern="1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相命肆农耕，</a:t>
            </a:r>
            <a:r>
              <a:rPr lang="zh-CN" altLang="zh-CN" sz="24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日入从所憩。</a:t>
            </a:r>
            <a:endParaRPr lang="en-US" altLang="zh-CN" sz="2400" i="0" kern="10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algn="ctr" defTabSz="412750" hangingPunct="1">
              <a:lnSpc>
                <a:spcPct val="15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zh-CN" sz="2400" i="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桑竹垂余荫，菽稷随时艺。</a:t>
            </a:r>
            <a:endParaRPr lang="en-US" altLang="zh-CN" sz="24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algn="ctr" defTabSz="412750" hangingPunct="1">
              <a:lnSpc>
                <a:spcPct val="15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zh-CN" sz="24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春蚕收长丝，秋熟靡王税。</a:t>
            </a:r>
            <a:endParaRPr lang="en-US" altLang="zh-CN" sz="24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algn="ctr" defTabSz="412750" hangingPunct="1">
              <a:lnSpc>
                <a:spcPct val="15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荒路暧交通，鸡犬互鸣吠。</a:t>
            </a:r>
            <a:endParaRPr lang="en-US" altLang="zh-CN" sz="24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algn="ctr" defTabSz="412750" hangingPunct="1">
              <a:lnSpc>
                <a:spcPct val="15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俎豆犹古法，</a:t>
            </a:r>
            <a:r>
              <a:rPr lang="zh-CN" altLang="en-US" sz="2400" i="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衣裳无新制。</a:t>
            </a:r>
            <a:endParaRPr lang="zh-CN" altLang="en-US" sz="24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algn="ctr" defTabSz="412750" hangingPunct="1">
              <a:lnSpc>
                <a:spcPct val="15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童孺纵行歌，斑白欢游诣。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C00000"/>
              </a:solidFill>
              <a:effectLst/>
              <a:uFillTx/>
              <a:latin typeface="华文楷体" panose="02010600040101010101" pitchFamily="2" charset="-122"/>
              <a:ea typeface="华文楷体" panose="02010600040101010101" pitchFamily="2" charset="-122"/>
              <a:sym typeface="Hoefler Tex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825464" y="1313360"/>
            <a:ext cx="4139023" cy="398057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lvl="0" algn="ctr" defTabSz="412750" hangingPunct="1">
              <a:lnSpc>
                <a:spcPct val="15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kern="100"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桃花源记</a:t>
            </a:r>
            <a:endParaRPr lang="en-US" altLang="zh-CN" sz="2400" i="0" kern="100">
              <a:solidFill>
                <a:schemeClr val="tx1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lvl="0" algn="l" defTabSz="412750" hangingPunct="1">
              <a:lnSpc>
                <a:spcPct val="15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   其中往来种作</a:t>
            </a:r>
            <a:endParaRPr lang="en-US" altLang="zh-CN" sz="2400" i="0">
              <a:solidFill>
                <a:srgbClr val="C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lvl="0" algn="l" defTabSz="412750" hangingPunct="1">
              <a:lnSpc>
                <a:spcPct val="15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   有良田、美池、桑竹之属</a:t>
            </a:r>
            <a:endParaRPr lang="en-US" altLang="zh-CN" sz="2400" i="0">
              <a:solidFill>
                <a:srgbClr val="C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lvl="0" defTabSz="412750" hangingPunct="1">
              <a:lnSpc>
                <a:spcPct val="150000"/>
              </a:lnSpc>
              <a:buSzPct val="50000"/>
              <a:defRPr>
                <a:solidFill>
                  <a:srgbClr val="FFFFFF"/>
                </a:solidFill>
              </a:defRPr>
            </a:pPr>
            <a:endParaRPr lang="en-US" altLang="zh-CN" sz="2400" i="0">
              <a:solidFill>
                <a:srgbClr val="C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lvl="0" algn="l" defTabSz="412750" hangingPunct="1">
              <a:lnSpc>
                <a:spcPct val="15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   阡陌交通，鸡犬相闻</a:t>
            </a:r>
            <a:endParaRPr lang="en-US" altLang="zh-CN" sz="2400" i="0">
              <a:solidFill>
                <a:srgbClr val="C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lvl="0" algn="l" defTabSz="412750" hangingPunct="1">
              <a:lnSpc>
                <a:spcPct val="15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   男女衣着，悉如外人</a:t>
            </a:r>
            <a:endParaRPr lang="en-US" altLang="zh-CN" sz="2400" i="0">
              <a:solidFill>
                <a:srgbClr val="C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lvl="0" algn="l" defTabSz="412750" hangingPunct="1">
              <a:lnSpc>
                <a:spcPct val="15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   黄发垂髫，并怡然自乐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C00000"/>
              </a:solidFill>
              <a:effectLst/>
              <a:uFillTx/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  <a:sym typeface="Hoefler Text"/>
            </a:endParaRPr>
          </a:p>
        </p:txBody>
      </p:sp>
    </p:spTree>
    <p:extLst>
      <p:ext uri="{BB962C8B-B14F-4D97-AF65-F5344CB8AC3E}">
        <p14:creationId xmlns:p14="http://schemas.microsoft.com/office/powerpoint/2010/main" val="2039355519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963736" y="1521841"/>
            <a:ext cx="3831022" cy="397954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lvl="0" algn="ctr" defTabSz="412750" hangingPunct="1">
              <a:lnSpc>
                <a:spcPct val="15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kern="100"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桃花源诗</a:t>
            </a:r>
            <a:r>
              <a:rPr lang="zh-CN" altLang="en-US" sz="1800" i="0" kern="100"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（节选）</a:t>
            </a:r>
            <a:endParaRPr lang="en-US" altLang="zh-CN" sz="1800" i="0" kern="100">
              <a:solidFill>
                <a:schemeClr val="tx1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algn="ctr" defTabSz="412750" hangingPunct="1">
              <a:lnSpc>
                <a:spcPct val="15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zh-CN" sz="2400" i="0" kern="100"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相命肆农耕，日入从所憩。</a:t>
            </a:r>
            <a:endParaRPr lang="en-US" altLang="zh-CN" sz="2400" i="0" kern="100">
              <a:solidFill>
                <a:schemeClr val="tx1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algn="ctr" defTabSz="412750" hangingPunct="1">
              <a:lnSpc>
                <a:spcPct val="15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zh-CN" sz="2400" i="0"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桑竹垂余荫，菽稷随时艺。</a:t>
            </a:r>
            <a:endParaRPr lang="en-US" altLang="zh-CN" sz="2400" i="0">
              <a:solidFill>
                <a:schemeClr val="tx1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algn="ctr" defTabSz="412750" hangingPunct="1">
              <a:lnSpc>
                <a:spcPct val="15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zh-CN" sz="2400" i="0"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春蚕收长丝，秋熟靡王税。</a:t>
            </a:r>
            <a:endParaRPr lang="en-US" altLang="zh-CN" sz="2400" i="0">
              <a:solidFill>
                <a:schemeClr val="tx1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algn="ctr" defTabSz="412750" hangingPunct="1">
              <a:lnSpc>
                <a:spcPct val="15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荒路暧交通，鸡犬互鸣吠。</a:t>
            </a:r>
            <a:endParaRPr lang="en-US" altLang="zh-CN" sz="2400" i="0">
              <a:solidFill>
                <a:schemeClr val="tx1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algn="ctr" defTabSz="412750" hangingPunct="1">
              <a:lnSpc>
                <a:spcPct val="15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俎豆犹古法，衣裳无新制。</a:t>
            </a:r>
          </a:p>
          <a:p>
            <a:pPr lvl="0" algn="ctr" defTabSz="412750" hangingPunct="1">
              <a:lnSpc>
                <a:spcPct val="15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童孺纵行歌，斑白欢游诣。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华文楷体" panose="02010600040101010101" pitchFamily="2" charset="-122"/>
              <a:ea typeface="华文楷体" panose="02010600040101010101" pitchFamily="2" charset="-122"/>
              <a:sym typeface="Hoefler Text"/>
            </a:endParaRPr>
          </a:p>
        </p:txBody>
      </p:sp>
    </p:spTree>
    <p:extLst>
      <p:ext uri="{BB962C8B-B14F-4D97-AF65-F5344CB8AC3E}">
        <p14:creationId xmlns:p14="http://schemas.microsoft.com/office/powerpoint/2010/main" val="3189971597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83568" y="1501639"/>
            <a:ext cx="5085347" cy="398057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lvl="0" algn="ctr" defTabSz="412750" hangingPunct="1">
              <a:lnSpc>
                <a:spcPct val="15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kern="100"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桃花源诗</a:t>
            </a:r>
            <a:r>
              <a:rPr lang="zh-CN" altLang="en-US" sz="1800" i="0" kern="100"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（节选）</a:t>
            </a:r>
            <a:endParaRPr lang="en-US" altLang="zh-CN" sz="1800" i="0" kern="100">
              <a:solidFill>
                <a:schemeClr val="tx1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algn="ctr" defTabSz="412750" hangingPunct="1">
              <a:lnSpc>
                <a:spcPct val="15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zh-CN" sz="2400" i="0" kern="100"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相命肆农耕，</a:t>
            </a:r>
            <a:r>
              <a:rPr lang="zh-CN" altLang="zh-CN" sz="2400" i="0" kern="1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日入从所憩。</a:t>
            </a:r>
            <a:endParaRPr lang="en-US" altLang="zh-CN" sz="2400" i="0" kern="100">
              <a:solidFill>
                <a:srgbClr val="FFFFFF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algn="ctr" defTabSz="412750" hangingPunct="1">
              <a:lnSpc>
                <a:spcPct val="15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zh-CN" sz="2400" i="0"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桑竹垂余荫，菽稷随时艺。</a:t>
            </a:r>
            <a:r>
              <a:rPr lang="zh-CN" altLang="zh-CN" sz="2400" i="0">
                <a:solidFill>
                  <a:srgbClr val="FFFFFF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400" i="0">
              <a:solidFill>
                <a:srgbClr val="FFFFFF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algn="ctr" defTabSz="412750" hangingPunct="1">
              <a:lnSpc>
                <a:spcPct val="15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zh-CN" sz="2400" i="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春蚕收长丝，秋熟靡王税。</a:t>
            </a:r>
            <a:endParaRPr lang="en-US" altLang="zh-CN" sz="2400" i="0">
              <a:solidFill>
                <a:srgbClr val="C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algn="ctr" defTabSz="412750" hangingPunct="1">
              <a:lnSpc>
                <a:spcPct val="15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荒路暧交通，鸡犬互鸣吠。</a:t>
            </a:r>
            <a:endParaRPr lang="en-US" altLang="zh-CN" sz="2400" i="0">
              <a:solidFill>
                <a:schemeClr val="tx1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algn="ctr" defTabSz="412750" hangingPunct="1">
              <a:lnSpc>
                <a:spcPct val="15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俎豆犹古法，</a:t>
            </a:r>
            <a:r>
              <a:rPr lang="zh-CN" altLang="en-US" sz="2400" i="0"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衣裳无新制。</a:t>
            </a:r>
          </a:p>
          <a:p>
            <a:pPr lvl="0" algn="ctr" defTabSz="412750" hangingPunct="1">
              <a:lnSpc>
                <a:spcPct val="15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童孺纵行歌，斑白欢游诣。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华文楷体" panose="02010600040101010101" pitchFamily="2" charset="-122"/>
              <a:ea typeface="华文楷体" panose="02010600040101010101" pitchFamily="2" charset="-122"/>
              <a:sym typeface="Hoefler Tex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01651" y="2056808"/>
            <a:ext cx="2737289" cy="287147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C00000"/>
                </a:solidFill>
                <a:effectLst/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Hoefler Text"/>
              </a:rPr>
              <a:t>日落而息的惬意</a:t>
            </a:r>
            <a:endParaRPr kumimoji="0" lang="en-US" altLang="zh-CN" sz="2400" b="0" i="0" u="none" strike="noStrike" cap="none" spc="0" normalizeH="0" baseline="0">
              <a:ln>
                <a:noFill/>
              </a:ln>
              <a:solidFill>
                <a:srgbClr val="C00000"/>
              </a:solidFill>
              <a:effectLst/>
              <a:uFillTx/>
              <a:latin typeface="华文楷体" panose="02010600040101010101" pitchFamily="2" charset="-122"/>
              <a:ea typeface="华文楷体" panose="02010600040101010101" pitchFamily="2" charset="-122"/>
              <a:sym typeface="Hoefler Text"/>
            </a:endParaRPr>
          </a:p>
          <a:p>
            <a:pPr marL="0" marR="0" indent="0" algn="ctr" defTabSz="825500" rtl="0" fontAlgn="auto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i="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春天收蚕的忙碌</a:t>
            </a:r>
            <a:endParaRPr lang="en-US" altLang="zh-CN" sz="2400" i="0">
              <a:solidFill>
                <a:srgbClr val="C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marR="0" indent="0" algn="ctr" defTabSz="825500" rtl="0" fontAlgn="auto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C00000"/>
                </a:solidFill>
                <a:effectLst/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Hoefler Text"/>
              </a:rPr>
              <a:t>秋天丰收的喜悦</a:t>
            </a:r>
            <a:endParaRPr kumimoji="0" lang="en-US" altLang="zh-CN" sz="2400" b="0" i="0" u="none" strike="noStrike" cap="none" spc="0" normalizeH="0" baseline="0">
              <a:ln>
                <a:noFill/>
              </a:ln>
              <a:solidFill>
                <a:srgbClr val="C00000"/>
              </a:solidFill>
              <a:effectLst/>
              <a:uFillTx/>
              <a:latin typeface="华文楷体" panose="02010600040101010101" pitchFamily="2" charset="-122"/>
              <a:ea typeface="华文楷体" panose="02010600040101010101" pitchFamily="2" charset="-122"/>
              <a:sym typeface="Hoefler Text"/>
            </a:endParaRPr>
          </a:p>
          <a:p>
            <a:pPr marL="0" marR="0" indent="0" algn="ctr" defTabSz="825500" rtl="0" fontAlgn="auto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i="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没有赋税的安逸</a:t>
            </a:r>
            <a:endParaRPr lang="en-US" altLang="zh-CN" sz="2400" i="0">
              <a:solidFill>
                <a:srgbClr val="C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marR="0" indent="0" algn="ctr" defTabSz="825500" rtl="0" fontAlgn="auto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i="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遵礼重礼的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C00000"/>
                </a:solidFill>
                <a:effectLst/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Hoefler Text"/>
              </a:rPr>
              <a:t>祭祀</a:t>
            </a:r>
          </a:p>
        </p:txBody>
      </p:sp>
    </p:spTree>
    <p:extLst>
      <p:ext uri="{BB962C8B-B14F-4D97-AF65-F5344CB8AC3E}">
        <p14:creationId xmlns:p14="http://schemas.microsoft.com/office/powerpoint/2010/main" val="380806852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339752" y="1164871"/>
            <a:ext cx="2855531" cy="45345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lvl="0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嬴氏乱天纪，</a:t>
            </a:r>
            <a:endParaRPr lang="en-US" altLang="zh-CN" sz="2400" i="0" kern="10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贤者避其世。</a:t>
            </a:r>
            <a:endParaRPr lang="en-US" altLang="zh-CN" sz="2400" i="0" kern="10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黄绮之商山，</a:t>
            </a:r>
            <a:endParaRPr lang="en-US" altLang="zh-CN" sz="24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伊人亦云逝。</a:t>
            </a:r>
            <a:endParaRPr lang="en-US" altLang="zh-CN" sz="24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往迹浸复湮，</a:t>
            </a:r>
            <a:endParaRPr lang="en-US" altLang="zh-CN" sz="24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来径遂芜废。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  <a:sym typeface="Hoefler Tex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35020" y="1156603"/>
            <a:ext cx="3572861" cy="6565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zh-CN" altLang="en-US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嬴氏</a:t>
            </a:r>
            <a:r>
              <a:rPr lang="zh-CN" altLang="en-US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：代指秦王朝。  </a:t>
            </a:r>
            <a:endParaRPr lang="en-US" altLang="zh-CN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algn="l"/>
            <a:r>
              <a:rPr lang="zh-CN" altLang="en-US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天纪：合理的社会秩序。</a:t>
            </a:r>
          </a:p>
        </p:txBody>
      </p:sp>
      <p:sp>
        <p:nvSpPr>
          <p:cNvPr id="5" name="矩形 4"/>
          <p:cNvSpPr/>
          <p:nvPr/>
        </p:nvSpPr>
        <p:spPr>
          <a:xfrm>
            <a:off x="4135018" y="2793522"/>
            <a:ext cx="50089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之：到，往。</a:t>
            </a:r>
            <a:endParaRPr lang="en-US" altLang="zh-CN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l"/>
            <a:r>
              <a:rPr lang="zh-CN" altLang="en-US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黄绮：秦朝时为避战乱而隐居的夏黄公和绮里季。</a:t>
            </a:r>
          </a:p>
        </p:txBody>
      </p:sp>
      <p:sp>
        <p:nvSpPr>
          <p:cNvPr id="6" name="矩形 5"/>
          <p:cNvSpPr/>
          <p:nvPr/>
        </p:nvSpPr>
        <p:spPr>
          <a:xfrm>
            <a:off x="4135020" y="3645024"/>
            <a:ext cx="51175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zh-CN" altLang="en-US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伊人：指桃花源中的人。</a:t>
            </a:r>
            <a:endParaRPr lang="en-US" altLang="zh-CN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lvl="0" algn="l"/>
            <a:r>
              <a:rPr lang="zh-CN" altLang="en-US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云：语气助词。    逝：逃离。</a:t>
            </a:r>
          </a:p>
        </p:txBody>
      </p:sp>
      <p:sp>
        <p:nvSpPr>
          <p:cNvPr id="8" name="矩形 7"/>
          <p:cNvSpPr/>
          <p:nvPr/>
        </p:nvSpPr>
        <p:spPr>
          <a:xfrm>
            <a:off x="4211960" y="4437112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zh-CN" altLang="en-US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往迹：指最早进入桃花源的道路。</a:t>
            </a:r>
            <a:endParaRPr lang="en-US" altLang="zh-CN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lvl="0" algn="l"/>
            <a:r>
              <a:rPr lang="zh-CN" altLang="en-US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浸：逐渐。    湮：埋没。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339752" y="1164869"/>
            <a:ext cx="2855531" cy="45345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lvl="0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u="sng" kern="1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嬴氏</a:t>
            </a:r>
            <a:r>
              <a:rPr lang="zh-CN" altLang="en-US" sz="24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乱</a:t>
            </a:r>
            <a:r>
              <a:rPr lang="zh-CN" altLang="en-US" sz="2400" i="0" u="sng" kern="1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天纪</a:t>
            </a:r>
            <a:r>
              <a:rPr lang="zh-CN" altLang="en-US" sz="24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，</a:t>
            </a:r>
            <a:endParaRPr lang="en-US" altLang="zh-CN" sz="2400" i="0" kern="10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贤者避其世。</a:t>
            </a:r>
            <a:endParaRPr lang="en-US" altLang="zh-CN" sz="2400" i="0" kern="10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u="sng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黄绮</a:t>
            </a:r>
            <a:r>
              <a:rPr lang="zh-CN" altLang="en-US" sz="2400" i="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之</a:t>
            </a:r>
            <a:r>
              <a:rPr lang="zh-CN" altLang="en-US" sz="24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商山，</a:t>
            </a:r>
            <a:endParaRPr lang="en-US" altLang="zh-CN" sz="24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u="sng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伊人</a:t>
            </a:r>
            <a:r>
              <a:rPr lang="zh-CN" altLang="en-US" sz="24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亦云</a:t>
            </a:r>
            <a:r>
              <a:rPr lang="zh-CN" altLang="en-US" sz="2400" i="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逝</a:t>
            </a:r>
            <a:r>
              <a:rPr lang="zh-CN" altLang="en-US" sz="24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4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u="sng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往迹</a:t>
            </a:r>
            <a:r>
              <a:rPr lang="zh-CN" altLang="en-US" sz="2400" i="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浸</a:t>
            </a:r>
            <a:r>
              <a:rPr lang="zh-CN" altLang="en-US" sz="24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复</a:t>
            </a:r>
            <a:r>
              <a:rPr lang="zh-CN" altLang="en-US" sz="2400" i="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湮</a:t>
            </a:r>
            <a:r>
              <a:rPr lang="zh-CN" altLang="en-US" sz="24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，</a:t>
            </a:r>
            <a:endParaRPr lang="en-US" altLang="zh-CN" sz="24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来径遂芜废。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  <a:sym typeface="Hoefler Text"/>
            </a:endParaRPr>
          </a:p>
        </p:txBody>
      </p:sp>
    </p:spTree>
    <p:extLst>
      <p:ext uri="{BB962C8B-B14F-4D97-AF65-F5344CB8AC3E}">
        <p14:creationId xmlns:p14="http://schemas.microsoft.com/office/powerpoint/2010/main" val="3366735542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8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330728" y="548680"/>
            <a:ext cx="5981224" cy="5286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en-US" altLang="zh-CN" sz="24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24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见渔人，乃大惊，问所从来。具答之。便</a:t>
            </a:r>
            <a:r>
              <a:rPr lang="zh-CN" altLang="en-US" sz="240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要（</a:t>
            </a:r>
            <a:r>
              <a:rPr lang="en-US" altLang="zh-CN" sz="2400" err="1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yāo</a:t>
            </a:r>
            <a:r>
              <a:rPr lang="zh-CN" altLang="en-US" sz="240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）</a:t>
            </a:r>
            <a:r>
              <a:rPr lang="zh-CN" altLang="en-US" sz="24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还家，设酒杀鸡作食。村中闻有此人，咸来问讯。自云先世避秦时乱，</a:t>
            </a:r>
            <a:r>
              <a:rPr lang="zh-CN" altLang="en-US" sz="24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率妻子</a:t>
            </a:r>
            <a:r>
              <a:rPr lang="zh-CN" altLang="en-US" sz="240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邑（</a:t>
            </a:r>
            <a:r>
              <a:rPr lang="en-US" altLang="zh-CN" sz="2400" err="1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yì</a:t>
            </a:r>
            <a:r>
              <a:rPr lang="zh-CN" altLang="en-US" sz="240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）</a:t>
            </a:r>
            <a:r>
              <a:rPr lang="zh-CN" altLang="en-US" sz="24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人来此绝境，不复出焉，遂</a:t>
            </a:r>
            <a:r>
              <a:rPr lang="zh-CN" altLang="en-US" sz="24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与外人</a:t>
            </a:r>
            <a:r>
              <a:rPr lang="zh-CN" altLang="en-US" sz="240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间（</a:t>
            </a:r>
            <a:r>
              <a:rPr lang="en-US" altLang="zh-CN" sz="2400" err="1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jiàn</a:t>
            </a:r>
            <a:r>
              <a:rPr lang="zh-CN" altLang="en-US" sz="240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）</a:t>
            </a:r>
            <a:r>
              <a:rPr lang="zh-CN" altLang="en-US" sz="24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隔。问今是何世，乃不知有汉，无论魏晋。此人一一</a:t>
            </a:r>
            <a:r>
              <a:rPr lang="zh-CN" altLang="en-US" sz="240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为（</a:t>
            </a:r>
            <a:r>
              <a:rPr lang="en-US" altLang="zh-CN" sz="2400" err="1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wèi</a:t>
            </a:r>
            <a:r>
              <a:rPr lang="zh-CN" altLang="en-US" sz="240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）</a:t>
            </a:r>
            <a:r>
              <a:rPr lang="zh-CN" altLang="en-US" sz="24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具言所闻，皆叹惋。余人各复延至其家，皆出酒食。停数日，辞去。</a:t>
            </a:r>
            <a:r>
              <a:rPr lang="zh-CN" altLang="en-US" sz="24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此中人</a:t>
            </a:r>
            <a:r>
              <a:rPr lang="zh-CN" altLang="en-US" sz="240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语（</a:t>
            </a:r>
            <a:r>
              <a:rPr lang="en-US" altLang="zh-CN" sz="2400" err="1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yù</a:t>
            </a:r>
            <a:r>
              <a:rPr lang="zh-CN" altLang="en-US" sz="240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）</a:t>
            </a:r>
            <a:r>
              <a:rPr lang="zh-CN" altLang="en-US" sz="24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云：“不足</a:t>
            </a:r>
            <a:r>
              <a:rPr lang="zh-CN" altLang="en-US" sz="240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为（</a:t>
            </a:r>
            <a:r>
              <a:rPr lang="en-US" altLang="zh-CN" sz="2400" err="1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wèi</a:t>
            </a:r>
            <a:r>
              <a:rPr lang="zh-CN" altLang="en-US" sz="240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）</a:t>
            </a:r>
            <a:r>
              <a:rPr lang="zh-CN" altLang="en-US" sz="24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外人道也</a:t>
            </a:r>
            <a:r>
              <a:rPr lang="zh-CN" altLang="zh-CN" sz="24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r>
              <a:rPr lang="en-US" altLang="zh-CN" sz="24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81569226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979558" y="2146598"/>
            <a:ext cx="3630011" cy="25648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lvl="0" algn="ctr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0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桃花源诗</a:t>
            </a:r>
            <a:endParaRPr lang="en-US" altLang="zh-CN" sz="2000" i="0" kern="10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algn="ctr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0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嬴氏乱天纪，贤者避其世。</a:t>
            </a:r>
            <a:endParaRPr lang="en-US" altLang="zh-CN" sz="2000" i="0" kern="10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algn="ctr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0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黄绮之商山，伊人亦云逝。</a:t>
            </a:r>
            <a:endParaRPr lang="en-US" altLang="zh-CN" sz="20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algn="ctr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0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往迹浸复湮，来径遂芜废。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  <a:sym typeface="Hoefler Tex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80063" y="1198700"/>
            <a:ext cx="3848757" cy="47192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交代桃花源中的人的来历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928836" y="4919265"/>
            <a:ext cx="3035652" cy="41036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lvl="0" algn="l" defTabSz="412750" fontAlgn="auto">
              <a:lnSpc>
                <a:spcPct val="1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0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不复出焉，遂与外人间隔</a:t>
            </a:r>
          </a:p>
        </p:txBody>
      </p:sp>
      <p:sp>
        <p:nvSpPr>
          <p:cNvPr id="10" name="矩形 9"/>
          <p:cNvSpPr/>
          <p:nvPr/>
        </p:nvSpPr>
        <p:spPr>
          <a:xfrm>
            <a:off x="6218494" y="1732180"/>
            <a:ext cx="1397122" cy="625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0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桃花源记</a:t>
            </a:r>
          </a:p>
        </p:txBody>
      </p:sp>
      <p:sp>
        <p:nvSpPr>
          <p:cNvPr id="11" name="矩形 10"/>
          <p:cNvSpPr/>
          <p:nvPr/>
        </p:nvSpPr>
        <p:spPr>
          <a:xfrm>
            <a:off x="5928836" y="3400425"/>
            <a:ext cx="26756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defTabSz="412750" hangingPunct="1"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0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自云先世避秦时乱，率妻子邑人来此绝境</a:t>
            </a:r>
          </a:p>
        </p:txBody>
      </p:sp>
      <p:sp>
        <p:nvSpPr>
          <p:cNvPr id="3" name="箭头: 左右 13"/>
          <p:cNvSpPr/>
          <p:nvPr/>
        </p:nvSpPr>
        <p:spPr>
          <a:xfrm>
            <a:off x="5372363" y="3394053"/>
            <a:ext cx="378372" cy="1304290"/>
          </a:xfrm>
          <a:prstGeom prst="leftRightArrow">
            <a:avLst/>
          </a:prstGeom>
          <a:solidFill>
            <a:srgbClr val="FF0000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Neue" panose="02000503000000020004"/>
            </a:endParaRPr>
          </a:p>
        </p:txBody>
      </p:sp>
      <p:sp>
        <p:nvSpPr>
          <p:cNvPr id="15" name="箭头: 左右 14"/>
          <p:cNvSpPr/>
          <p:nvPr/>
        </p:nvSpPr>
        <p:spPr>
          <a:xfrm>
            <a:off x="5372380" y="4231898"/>
            <a:ext cx="378372" cy="1304290"/>
          </a:xfrm>
          <a:prstGeom prst="leftRightArrow">
            <a:avLst/>
          </a:prstGeom>
          <a:solidFill>
            <a:srgbClr val="FF0000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Neue" panose="02000503000000020004"/>
            </a:endParaRPr>
          </a:p>
        </p:txBody>
      </p:sp>
    </p:spTree>
    <p:extLst>
      <p:ext uri="{BB962C8B-B14F-4D97-AF65-F5344CB8AC3E}">
        <p14:creationId xmlns:p14="http://schemas.microsoft.com/office/powerpoint/2010/main" val="1259889564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  <p:bldP spid="11" grpId="0"/>
      <p:bldP spid="3" grpId="0"/>
      <p:bldP spid="1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3230692" y="3067234"/>
            <a:ext cx="529246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469766" y="761104"/>
            <a:ext cx="2855531" cy="52724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lvl="0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草荣识节和，</a:t>
            </a:r>
            <a:endParaRPr lang="en-US" altLang="zh-CN" sz="2800" i="0" kern="10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木衰知风厉。</a:t>
            </a:r>
            <a:endParaRPr lang="en-US" altLang="zh-CN" sz="2800" i="0" kern="10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虽无纪历志，</a:t>
            </a:r>
            <a:endParaRPr lang="en-US" altLang="zh-CN" sz="28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四时自成岁。</a:t>
            </a:r>
            <a:endParaRPr lang="en-US" altLang="zh-CN" sz="28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怡然有余乐，</a:t>
            </a:r>
            <a:endParaRPr lang="en-US" altLang="zh-CN" sz="28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于何劳智慧</a:t>
            </a:r>
            <a:r>
              <a:rPr lang="zh-CN" altLang="en-US" sz="2800" i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2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Hoefler Tex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207056" y="1121434"/>
            <a:ext cx="3572861" cy="7169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zh-CN" altLang="en-US" sz="20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荣</a:t>
            </a:r>
            <a:r>
              <a:rPr lang="zh-CN" altLang="en-US" sz="20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：开花。  </a:t>
            </a:r>
            <a:endParaRPr lang="en-US" altLang="zh-CN" sz="20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algn="l"/>
            <a:r>
              <a:rPr lang="zh-CN" altLang="en-US" sz="20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节和</a:t>
            </a:r>
            <a:r>
              <a:rPr lang="zh-CN" altLang="en-US" sz="20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：节气温和。</a:t>
            </a:r>
          </a:p>
        </p:txBody>
      </p:sp>
      <p:sp>
        <p:nvSpPr>
          <p:cNvPr id="24" name="矩形 23"/>
          <p:cNvSpPr/>
          <p:nvPr/>
        </p:nvSpPr>
        <p:spPr>
          <a:xfrm>
            <a:off x="5207055" y="2854905"/>
            <a:ext cx="44044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0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志</a:t>
            </a:r>
            <a:r>
              <a:rPr lang="zh-CN" altLang="en-US" sz="20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：记载。</a:t>
            </a:r>
          </a:p>
        </p:txBody>
      </p:sp>
      <p:sp>
        <p:nvSpPr>
          <p:cNvPr id="25" name="矩形 24"/>
          <p:cNvSpPr/>
          <p:nvPr/>
        </p:nvSpPr>
        <p:spPr>
          <a:xfrm>
            <a:off x="5207056" y="3610318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l"/>
            <a:r>
              <a:rPr lang="zh-CN" altLang="en-US" sz="20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四时：四季。</a:t>
            </a:r>
            <a:endParaRPr lang="en-US" altLang="zh-CN" sz="20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algn="l"/>
            <a:r>
              <a:rPr lang="zh-CN" altLang="en-US" sz="20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岁：年。</a:t>
            </a:r>
          </a:p>
        </p:txBody>
      </p:sp>
      <p:sp>
        <p:nvSpPr>
          <p:cNvPr id="26" name="矩形 25"/>
          <p:cNvSpPr/>
          <p:nvPr/>
        </p:nvSpPr>
        <p:spPr>
          <a:xfrm>
            <a:off x="5207055" y="5417979"/>
            <a:ext cx="4572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zh-CN" altLang="en-US" sz="20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劳：操劳，劳苦。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207056" y="1840023"/>
            <a:ext cx="3572861" cy="71814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zh-CN" altLang="en-US" sz="20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衰</a:t>
            </a:r>
            <a:r>
              <a:rPr lang="zh-CN" altLang="en-US" sz="20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：衰微，衰退。  </a:t>
            </a:r>
            <a:endParaRPr lang="en-US" altLang="zh-CN" sz="20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algn="l"/>
            <a:r>
              <a:rPr lang="zh-CN" altLang="en-US" sz="20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厉</a:t>
            </a:r>
            <a:r>
              <a:rPr lang="zh-CN" altLang="en-US" sz="20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：猛烈。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2472624" y="764694"/>
            <a:ext cx="2855531" cy="52724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lvl="0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草</a:t>
            </a:r>
            <a:r>
              <a:rPr lang="zh-CN" altLang="en-US" sz="2800" i="0" kern="1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荣</a:t>
            </a:r>
            <a:r>
              <a:rPr lang="zh-CN" altLang="en-US" sz="28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识</a:t>
            </a:r>
            <a:r>
              <a:rPr lang="zh-CN" altLang="en-US" sz="2800" i="0" u="sng" kern="1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节和</a:t>
            </a:r>
            <a:r>
              <a:rPr lang="zh-CN" altLang="en-US" sz="28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，</a:t>
            </a:r>
            <a:endParaRPr lang="en-US" altLang="zh-CN" sz="2800" i="0" kern="10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木</a:t>
            </a:r>
            <a:r>
              <a:rPr lang="zh-CN" altLang="en-US" sz="2800" i="0" kern="1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衰</a:t>
            </a:r>
            <a:r>
              <a:rPr lang="zh-CN" altLang="en-US" sz="28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知风</a:t>
            </a:r>
            <a:r>
              <a:rPr lang="zh-CN" altLang="en-US" sz="2800" i="0" kern="1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厉</a:t>
            </a:r>
            <a:r>
              <a:rPr lang="zh-CN" altLang="en-US" sz="28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800" i="0" kern="10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虽无纪历</a:t>
            </a:r>
            <a:r>
              <a:rPr lang="zh-CN" altLang="en-US" sz="2800" i="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志</a:t>
            </a:r>
            <a:r>
              <a:rPr lang="zh-CN" altLang="en-US" sz="28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，</a:t>
            </a:r>
            <a:endParaRPr lang="en-US" altLang="zh-CN" sz="28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 i="0" u="sng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四时</a:t>
            </a:r>
            <a:r>
              <a:rPr lang="zh-CN" altLang="en-US" sz="28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自成</a:t>
            </a:r>
            <a:r>
              <a:rPr lang="zh-CN" altLang="en-US" sz="2800" i="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岁</a:t>
            </a:r>
            <a:r>
              <a:rPr lang="zh-CN" altLang="en-US" sz="28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8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怡然有余乐，</a:t>
            </a:r>
            <a:endParaRPr lang="en-US" altLang="zh-CN" sz="28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于何</a:t>
            </a:r>
            <a:r>
              <a:rPr lang="zh-CN" altLang="en-US" sz="2800" i="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劳</a:t>
            </a:r>
            <a:r>
              <a:rPr lang="zh-CN" altLang="en-US" sz="28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智慧。</a:t>
            </a:r>
            <a:endParaRPr kumimoji="0" lang="zh-CN" altLang="en-US" sz="2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  <a:sym typeface="Hoefler Text"/>
            </a:endParaRPr>
          </a:p>
        </p:txBody>
      </p:sp>
    </p:spTree>
    <p:extLst>
      <p:ext uri="{BB962C8B-B14F-4D97-AF65-F5344CB8AC3E}">
        <p14:creationId xmlns:p14="http://schemas.microsoft.com/office/powerpoint/2010/main" val="1739660966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3394998" y="3067234"/>
            <a:ext cx="5292467" cy="943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60928" y="2027770"/>
            <a:ext cx="4075386" cy="25648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lvl="0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0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奇踪隐五百，</a:t>
            </a:r>
            <a:endParaRPr lang="en-US" altLang="zh-CN" sz="2000" i="0" kern="10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0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一朝敞神界。</a:t>
            </a:r>
            <a:endParaRPr lang="en-US" altLang="zh-CN" sz="2000" i="0" kern="10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0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淳薄既异源，</a:t>
            </a:r>
            <a:endParaRPr lang="en-US" altLang="zh-CN" sz="2000" i="0" kern="10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0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旋复还幽蔽。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467669" y="3205858"/>
            <a:ext cx="4274426" cy="12105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6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淳</a:t>
            </a:r>
            <a:r>
              <a:rPr lang="zh-CN" altLang="en-US" sz="16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：质朴，敦厚。这里指桃花源中淳朴的民风。</a:t>
            </a:r>
            <a:endParaRPr lang="en-US" altLang="zh-CN" sz="16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6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薄</a:t>
            </a:r>
            <a:r>
              <a:rPr lang="zh-CN" altLang="en-US" sz="16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：轻薄，不厚道。这里指世俗浅薄。</a:t>
            </a:r>
            <a:endParaRPr lang="en-US" altLang="zh-CN" sz="16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6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旋：随即。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564130" y="2029758"/>
            <a:ext cx="1839278" cy="25648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lvl="0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0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奇踪隐五百，</a:t>
            </a:r>
            <a:endParaRPr lang="en-US" altLang="zh-CN" sz="2000" i="0" kern="10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0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一朝敞神界。</a:t>
            </a:r>
            <a:endParaRPr lang="en-US" altLang="zh-CN" sz="2000" i="0" kern="10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000" i="0" kern="1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淳薄</a:t>
            </a:r>
            <a:r>
              <a:rPr lang="zh-CN" altLang="en-US" sz="20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既异源，</a:t>
            </a:r>
            <a:endParaRPr lang="en-US" altLang="zh-CN" sz="2000" i="0" kern="10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000" i="0" kern="1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旋</a:t>
            </a:r>
            <a:r>
              <a:rPr lang="zh-CN" altLang="en-US" sz="20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复还幽蔽。</a:t>
            </a:r>
          </a:p>
        </p:txBody>
      </p:sp>
      <p:sp>
        <p:nvSpPr>
          <p:cNvPr id="3" name="椭圆 2"/>
          <p:cNvSpPr/>
          <p:nvPr/>
        </p:nvSpPr>
        <p:spPr>
          <a:xfrm>
            <a:off x="2480376" y="3298037"/>
            <a:ext cx="1679028" cy="923290"/>
          </a:xfrm>
          <a:prstGeom prst="ellipse">
            <a:avLst/>
          </a:prstGeom>
          <a:noFill/>
          <a:ln w="38100" cap="flat">
            <a:solidFill>
              <a:srgbClr val="0070C0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Helvetica Neue" panose="02000503000000020004"/>
            </a:endParaRPr>
          </a:p>
        </p:txBody>
      </p:sp>
    </p:spTree>
    <p:extLst>
      <p:ext uri="{BB962C8B-B14F-4D97-AF65-F5344CB8AC3E}">
        <p14:creationId xmlns:p14="http://schemas.microsoft.com/office/powerpoint/2010/main" val="1190814577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3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1259017" y="3067234"/>
            <a:ext cx="529246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5576" y="620688"/>
            <a:ext cx="7416824" cy="563231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          </a:t>
            </a:r>
            <a:r>
              <a:rPr lang="zh-CN" altLang="zh-CN" sz="24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陶渊明（</a:t>
            </a:r>
            <a:r>
              <a:rPr lang="en-US" altLang="zh-CN" sz="24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365</a:t>
            </a:r>
            <a:r>
              <a:rPr lang="zh-CN" altLang="zh-CN" sz="24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～</a:t>
            </a:r>
            <a:r>
              <a:rPr lang="en-US" altLang="zh-CN" sz="24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427</a:t>
            </a:r>
            <a:r>
              <a:rPr lang="zh-CN" altLang="zh-CN" sz="24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），生活在东晋中晚期。从五十岁到去世，</a:t>
            </a:r>
            <a:r>
              <a:rPr lang="zh-CN" altLang="en-US" sz="24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他的生活</a:t>
            </a:r>
            <a:r>
              <a:rPr lang="zh-CN" altLang="zh-CN" sz="24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极其艰难</a:t>
            </a:r>
            <a:r>
              <a:rPr lang="zh-CN" altLang="en-US" sz="24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：</a:t>
            </a:r>
            <a:r>
              <a:rPr lang="zh-CN" altLang="zh-CN" sz="24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接连不断的自然灾害</a:t>
            </a:r>
            <a:r>
              <a:rPr lang="zh-CN" altLang="en-US" sz="24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，</a:t>
            </a:r>
            <a:r>
              <a:rPr lang="zh-CN" altLang="zh-CN" sz="24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改朝换代的冲击</a:t>
            </a:r>
            <a:r>
              <a:rPr lang="zh-CN" altLang="en-US" sz="24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，</a:t>
            </a:r>
            <a:r>
              <a:rPr lang="zh-CN" altLang="zh-CN" sz="24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急转直下</a:t>
            </a:r>
            <a:r>
              <a:rPr lang="zh-CN" altLang="en-US" sz="24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的身体</a:t>
            </a:r>
            <a:r>
              <a:rPr lang="zh-CN" altLang="zh-CN" sz="24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状况</a:t>
            </a:r>
            <a:r>
              <a:rPr lang="zh-CN" altLang="en-US" sz="24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。</a:t>
            </a:r>
            <a:endParaRPr lang="zh-CN" altLang="zh-CN" sz="24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      </a:t>
            </a:r>
            <a:r>
              <a:rPr lang="zh-CN" altLang="zh-CN" sz="24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《桃花源诗并序》约作于</a:t>
            </a:r>
            <a:r>
              <a:rPr lang="en-US" altLang="zh-CN" sz="24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422</a:t>
            </a:r>
            <a:r>
              <a:rPr lang="zh-CN" altLang="zh-CN" sz="24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年。元熙二年（</a:t>
            </a:r>
            <a:r>
              <a:rPr lang="en-US" altLang="zh-CN" sz="24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420</a:t>
            </a:r>
            <a:r>
              <a:rPr lang="zh-CN" altLang="zh-CN" sz="24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年）六月，刘裕废晋恭帝，改年号为</a:t>
            </a:r>
            <a:r>
              <a:rPr lang="en-US" altLang="zh-CN" sz="24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“</a:t>
            </a:r>
            <a:r>
              <a:rPr lang="zh-CN" altLang="zh-CN" sz="24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永初</a:t>
            </a:r>
            <a:r>
              <a:rPr lang="en-US" altLang="zh-CN" sz="24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”</a:t>
            </a:r>
            <a:r>
              <a:rPr lang="zh-CN" altLang="en-US" sz="24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；</a:t>
            </a:r>
            <a:r>
              <a:rPr lang="zh-CN" altLang="zh-CN" sz="24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次年，</a:t>
            </a:r>
            <a:r>
              <a:rPr lang="zh-CN" altLang="en-US" sz="24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又</a:t>
            </a:r>
            <a:r>
              <a:rPr lang="zh-CN" altLang="zh-CN" sz="24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用毒酒杀害废帝晋恭帝。陶渊明从固有的儒家观念出发，对</a:t>
            </a:r>
            <a:r>
              <a:rPr lang="zh-CN" altLang="en-US" sz="24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此极度</a:t>
            </a:r>
            <a:r>
              <a:rPr lang="zh-CN" altLang="zh-CN" sz="24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不满</a:t>
            </a:r>
            <a:r>
              <a:rPr lang="zh-CN" altLang="en-US" sz="24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，又</a:t>
            </a:r>
            <a:r>
              <a:rPr lang="zh-CN" altLang="zh-CN" sz="24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无法改变，只好借助诗文来抒写内心情怀</a:t>
            </a:r>
            <a:r>
              <a:rPr lang="zh-CN" altLang="en-US" sz="24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。陶渊明在</a:t>
            </a:r>
            <a:r>
              <a:rPr lang="zh-CN" altLang="zh-CN" sz="24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《桃花源诗并序》</a:t>
            </a:r>
            <a:r>
              <a:rPr lang="zh-CN" altLang="en-US" sz="24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中</a:t>
            </a:r>
            <a:r>
              <a:rPr lang="zh-CN" altLang="zh-CN" sz="24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塑造了一个美好境界，寄托</a:t>
            </a:r>
            <a:r>
              <a:rPr lang="zh-CN" altLang="en-US" sz="24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了美好</a:t>
            </a:r>
            <a:r>
              <a:rPr lang="zh-CN" altLang="zh-CN" sz="24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理想</a:t>
            </a:r>
            <a:r>
              <a:rPr lang="zh-CN" altLang="en-US" sz="24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，以此来否定黑暗的社会现实。</a:t>
            </a:r>
          </a:p>
        </p:txBody>
      </p:sp>
    </p:spTree>
    <p:extLst>
      <p:ext uri="{BB962C8B-B14F-4D97-AF65-F5344CB8AC3E}">
        <p14:creationId xmlns:p14="http://schemas.microsoft.com/office/powerpoint/2010/main" val="2808901629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2097061" y="1335323"/>
            <a:ext cx="4075386" cy="35483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lvl="0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借问游方士，</a:t>
            </a:r>
            <a:endParaRPr lang="en-US" altLang="zh-CN" sz="2800" i="0" kern="10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焉测尘嚣外。</a:t>
            </a:r>
            <a:endParaRPr lang="en-US" altLang="zh-CN" sz="2800" i="0" kern="10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愿言蹑轻风，</a:t>
            </a:r>
            <a:endParaRPr lang="en-US" altLang="zh-CN" sz="2800" i="0" kern="10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高举寻吾契。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405543" y="1361906"/>
            <a:ext cx="3913790" cy="87203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>
              <a:lnSpc>
                <a:spcPct val="250000"/>
              </a:lnSpc>
            </a:pPr>
            <a:r>
              <a:rPr lang="zh-CN" altLang="en-US" sz="20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游方士</a:t>
            </a:r>
            <a:r>
              <a:rPr lang="zh-CN" altLang="en-US" sz="20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：世俗之人。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465222" y="4005064"/>
            <a:ext cx="3913790" cy="102592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0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高举：高飞。</a:t>
            </a:r>
            <a:endParaRPr lang="en-US" altLang="zh-CN" sz="20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契：契合，这里是指志趣相投的人。</a:t>
            </a:r>
          </a:p>
        </p:txBody>
      </p:sp>
      <p:sp>
        <p:nvSpPr>
          <p:cNvPr id="6" name="矩形 5"/>
          <p:cNvSpPr/>
          <p:nvPr/>
        </p:nvSpPr>
        <p:spPr>
          <a:xfrm>
            <a:off x="4342686" y="2348880"/>
            <a:ext cx="4801314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>
              <a:lnSpc>
                <a:spcPct val="250000"/>
              </a:lnSpc>
            </a:pPr>
            <a:r>
              <a:rPr lang="zh-CN" altLang="en-US" sz="20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尘嚣</a:t>
            </a:r>
            <a:r>
              <a:rPr lang="zh-CN" altLang="en-US" sz="20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：尘土飞扬，这里借来比喻世俗。。</a:t>
            </a:r>
          </a:p>
        </p:txBody>
      </p:sp>
      <p:sp>
        <p:nvSpPr>
          <p:cNvPr id="7" name="矩形 6"/>
          <p:cNvSpPr/>
          <p:nvPr/>
        </p:nvSpPr>
        <p:spPr>
          <a:xfrm>
            <a:off x="4347586" y="3279278"/>
            <a:ext cx="4572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l">
              <a:lnSpc>
                <a:spcPct val="150000"/>
              </a:lnSpc>
            </a:pPr>
            <a:r>
              <a:rPr lang="zh-CN" altLang="en-US" sz="20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言</a:t>
            </a:r>
            <a:r>
              <a:rPr lang="zh-CN" altLang="en-US" sz="20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：语气助词。      </a:t>
            </a:r>
            <a:r>
              <a:rPr lang="zh-CN" altLang="en-US" sz="20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蹑</a:t>
            </a:r>
            <a:r>
              <a:rPr lang="zh-CN" altLang="en-US" sz="20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：脚踏。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093727" y="1330223"/>
            <a:ext cx="4075386" cy="35496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lvl="0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借问</a:t>
            </a:r>
            <a:r>
              <a:rPr lang="zh-CN" altLang="en-US" sz="2800" i="0" u="sng" kern="1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游方士</a:t>
            </a:r>
            <a:r>
              <a:rPr lang="zh-CN" altLang="en-US" sz="2800" i="0" kern="100"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，</a:t>
            </a:r>
            <a:endParaRPr lang="en-US" altLang="zh-CN" sz="2800" i="0" kern="10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焉测</a:t>
            </a:r>
            <a:r>
              <a:rPr lang="zh-CN" altLang="en-US" sz="2800" i="0" u="sng" kern="1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尘嚣</a:t>
            </a:r>
            <a:r>
              <a:rPr lang="zh-CN" altLang="en-US" sz="28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外。</a:t>
            </a:r>
            <a:endParaRPr lang="en-US" altLang="zh-CN" sz="2800" i="0" kern="10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愿</a:t>
            </a:r>
            <a:r>
              <a:rPr lang="zh-CN" altLang="en-US" sz="2800" i="0" kern="1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言蹑</a:t>
            </a:r>
            <a:r>
              <a:rPr lang="zh-CN" altLang="en-US" sz="28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轻风，</a:t>
            </a:r>
            <a:endParaRPr lang="en-US" altLang="zh-CN" sz="2800" i="0" kern="10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 i="0" u="sng" kern="1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高举</a:t>
            </a:r>
            <a:r>
              <a:rPr lang="zh-CN" altLang="en-US" sz="28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寻吾</a:t>
            </a:r>
            <a:r>
              <a:rPr lang="zh-CN" altLang="en-US" sz="2800" i="0" kern="1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契</a:t>
            </a:r>
            <a:r>
              <a:rPr lang="zh-CN" altLang="en-US" sz="28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683864135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1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  <p:bldP spid="6" grpId="0"/>
      <p:bldP spid="7" grpId="0"/>
      <p:bldP spid="8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2258377" y="1570355"/>
            <a:ext cx="4119563" cy="762000"/>
          </a:xfrm>
        </p:spPr>
        <p:txBody>
          <a:bodyPr>
            <a:normAutofit/>
          </a:bodyPr>
          <a:lstStyle/>
          <a:p>
            <a:pPr algn="ctr"/>
            <a:r>
              <a:rPr lang="zh-CN" altLang="en-US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桃花源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4294967295"/>
          </p:nvPr>
        </p:nvSpPr>
        <p:spPr>
          <a:xfrm>
            <a:off x="251520" y="3242311"/>
            <a:ext cx="7947601" cy="1097915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en-US" sz="280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宋体" panose="02010600030101010101" pitchFamily="2" charset="-122"/>
              </a:rPr>
              <a:t>  陶渊明  </a:t>
            </a:r>
            <a:r>
              <a:rPr lang="zh-CN" altLang="zh-CN" sz="28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《桃花源诗并序》</a:t>
            </a:r>
            <a:r>
              <a:rPr lang="en-US" altLang="zh-CN" sz="28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 </a:t>
            </a:r>
            <a:r>
              <a:rPr lang="zh-CN" altLang="en-US" sz="280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宋体" panose="02010600030101010101" pitchFamily="2" charset="-122"/>
              </a:rPr>
              <a:t>心中的一种美好理想</a:t>
            </a:r>
            <a:endParaRPr lang="en-US" altLang="zh-CN" sz="280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  <a:sym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en-US" sz="280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8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宋体" panose="02010600030101010101" pitchFamily="2" charset="-122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196378156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729740" y="1935481"/>
            <a:ext cx="6013609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defTabSz="412750" hangingPunct="1">
              <a:lnSpc>
                <a:spcPct val="15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altLang="zh-CN" sz="2800" i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宋体" panose="02010600030101010101" pitchFamily="2" charset="-122"/>
              </a:rPr>
              <a:t>【</a:t>
            </a:r>
            <a:r>
              <a:rPr lang="zh-CN" altLang="en-US" sz="2800" i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宋体" panose="02010600030101010101" pitchFamily="2" charset="-122"/>
              </a:rPr>
              <a:t>世外桃源</a:t>
            </a:r>
            <a:r>
              <a:rPr lang="en-US" altLang="zh-CN" sz="2800" i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宋体" panose="02010600030101010101" pitchFamily="2" charset="-122"/>
              </a:rPr>
              <a:t>】</a:t>
            </a:r>
            <a:r>
              <a:rPr lang="zh-CN" altLang="en-US" sz="2800" i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宋体" panose="02010600030101010101" pitchFamily="2" charset="-122"/>
              </a:rPr>
              <a:t>晋代陶渊明在</a:t>
            </a:r>
            <a:r>
              <a:rPr lang="en-US" altLang="zh-CN" sz="2800" i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宋体" panose="02010600030101010101" pitchFamily="2" charset="-122"/>
              </a:rPr>
              <a:t>《</a:t>
            </a:r>
            <a:r>
              <a:rPr lang="zh-CN" altLang="en-US" sz="2800" i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宋体" panose="02010600030101010101" pitchFamily="2" charset="-122"/>
              </a:rPr>
              <a:t>桃花源记</a:t>
            </a:r>
            <a:r>
              <a:rPr lang="en-US" altLang="zh-CN" sz="2800" i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宋体" panose="02010600030101010101" pitchFamily="2" charset="-122"/>
              </a:rPr>
              <a:t>》</a:t>
            </a:r>
            <a:r>
              <a:rPr lang="zh-CN" altLang="en-US" sz="2800" i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宋体" panose="02010600030101010101" pitchFamily="2" charset="-122"/>
              </a:rPr>
              <a:t>中描述了一个与世隔绝、没有战乱的安乐而美好的地方。后借指不受外界影响的地方或幻想中的美好世界。</a:t>
            </a:r>
            <a:endParaRPr lang="en-US" altLang="zh-CN" sz="2800" i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  <a:sym typeface="宋体" panose="02010600030101010101" pitchFamily="2" charset="-122"/>
            </a:endParaRPr>
          </a:p>
          <a:p>
            <a:pPr lvl="0" algn="r" defTabSz="412750" hangingPunct="1">
              <a:lnSpc>
                <a:spcPct val="15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altLang="zh-CN" sz="2800" i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宋体" panose="02010600030101010101" pitchFamily="2" charset="-122"/>
              </a:rPr>
              <a:t>——《</a:t>
            </a:r>
            <a:r>
              <a:rPr lang="zh-CN" altLang="en-US" sz="2800" i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宋体" panose="02010600030101010101" pitchFamily="2" charset="-122"/>
              </a:rPr>
              <a:t>现代汉语词典</a:t>
            </a:r>
            <a:r>
              <a:rPr lang="en-US" altLang="zh-CN" sz="2800" i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宋体" panose="02010600030101010101" pitchFamily="2" charset="-122"/>
              </a:rPr>
              <a:t>》</a:t>
            </a:r>
            <a:r>
              <a:rPr lang="zh-CN" altLang="en-US" sz="2800" i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宋体" panose="02010600030101010101" pitchFamily="2" charset="-122"/>
              </a:rPr>
              <a:t>（第</a:t>
            </a:r>
            <a:r>
              <a:rPr lang="en-US" altLang="zh-CN" sz="2800" i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宋体" panose="02010600030101010101" pitchFamily="2" charset="-122"/>
              </a:rPr>
              <a:t>7</a:t>
            </a:r>
            <a:r>
              <a:rPr lang="zh-CN" altLang="en-US" sz="2800" i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宋体" panose="02010600030101010101" pitchFamily="2" charset="-122"/>
              </a:rPr>
              <a:t>版）</a:t>
            </a:r>
          </a:p>
        </p:txBody>
      </p:sp>
    </p:spTree>
    <p:extLst>
      <p:ext uri="{BB962C8B-B14F-4D97-AF65-F5344CB8AC3E}">
        <p14:creationId xmlns:p14="http://schemas.microsoft.com/office/powerpoint/2010/main" val="3490235839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/>
        </p:nvSpPr>
        <p:spPr>
          <a:xfrm>
            <a:off x="1597984" y="998444"/>
            <a:ext cx="8004941" cy="53347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         桃花源</a:t>
            </a:r>
            <a:r>
              <a:rPr lang="zh-CN" altLang="en-US" sz="2800" i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记</a:t>
            </a:r>
            <a:r>
              <a:rPr lang="zh-CN" altLang="en-US" sz="28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             桃花源</a:t>
            </a:r>
            <a:r>
              <a:rPr lang="zh-CN" altLang="en-US" sz="2800" i="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诗</a:t>
            </a:r>
            <a:r>
              <a:rPr lang="zh-CN" altLang="en-US" sz="28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         </a:t>
            </a:r>
            <a:endParaRPr kumimoji="0" lang="zh-CN" altLang="en-US" sz="2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  <a:sym typeface="Hoefler Tex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97983" y="1931797"/>
            <a:ext cx="7922173" cy="47192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             散文                     诗歌     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  <a:sym typeface="Hoefler Tex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85654" y="2728218"/>
            <a:ext cx="4073416" cy="12105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zh-CN" altLang="en-US" sz="24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         </a:t>
            </a:r>
            <a:r>
              <a:rPr lang="zh-CN" altLang="en-US" sz="24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曲折有致的行文</a:t>
            </a:r>
            <a:endParaRPr lang="en-US" altLang="zh-CN" sz="24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algn="l"/>
            <a:r>
              <a:rPr lang="zh-CN" altLang="en-US" sz="24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         虚实结合的手法</a:t>
            </a:r>
            <a:endParaRPr lang="en-US" altLang="zh-CN" sz="24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algn="l"/>
            <a:r>
              <a:rPr lang="zh-CN" altLang="en-US" sz="24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         惜墨如金的表达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387619" y="2728217"/>
            <a:ext cx="3442796" cy="12105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zh-CN" altLang="en-US" sz="24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交代来历</a:t>
            </a:r>
            <a:endParaRPr lang="en-US" altLang="zh-CN" sz="24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Hoefler Text"/>
              </a:rPr>
              <a:t>描述生活</a:t>
            </a:r>
            <a:endParaRPr kumimoji="0" lang="en-US" altLang="zh-CN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华文楷体" panose="02010600040101010101" pitchFamily="2" charset="-122"/>
              <a:ea typeface="华文楷体" panose="02010600040101010101" pitchFamily="2" charset="-122"/>
              <a:sym typeface="Hoefler Text"/>
            </a:endParaRPr>
          </a:p>
          <a:p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Hoefler Text"/>
              </a:rPr>
              <a:t>发表感慨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485653" y="4605931"/>
            <a:ext cx="4073416" cy="47192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zh-CN" altLang="en-US" sz="24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           叙述、描写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461394" y="4599519"/>
            <a:ext cx="4073416" cy="47192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zh-CN" altLang="en-US" sz="24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           叙述、描写、</a:t>
            </a:r>
            <a:r>
              <a:rPr lang="zh-CN" altLang="en-US" sz="2400" i="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议论</a:t>
            </a:r>
          </a:p>
        </p:txBody>
      </p:sp>
      <p:sp>
        <p:nvSpPr>
          <p:cNvPr id="14" name="矩形 13"/>
          <p:cNvSpPr/>
          <p:nvPr/>
        </p:nvSpPr>
        <p:spPr>
          <a:xfrm>
            <a:off x="5359110" y="3497964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i="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发表感慨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500287" y="3513847"/>
            <a:ext cx="1483930" cy="93358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Hoefler Text"/>
              </a:rPr>
              <a:t>世外桃源</a:t>
            </a:r>
            <a:endParaRPr kumimoji="0" lang="en-US" altLang="zh-CN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华文楷体" panose="02010600040101010101" pitchFamily="2" charset="-122"/>
              <a:ea typeface="华文楷体" panose="02010600040101010101" pitchFamily="2" charset="-122"/>
              <a:sym typeface="Hoefler Text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Hoefler Text"/>
              </a:rPr>
              <a:t>美好理想</a:t>
            </a:r>
            <a:endParaRPr kumimoji="0" lang="en-US" altLang="zh-CN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华文楷体" panose="02010600040101010101" pitchFamily="2" charset="-122"/>
              <a:ea typeface="华文楷体" panose="02010600040101010101" pitchFamily="2" charset="-122"/>
              <a:sym typeface="Hoefler Text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美好愿望</a:t>
            </a:r>
            <a:endParaRPr kumimoji="0" lang="zh-CN" altLang="en-US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华文楷体" panose="02010600040101010101" pitchFamily="2" charset="-122"/>
              <a:ea typeface="华文楷体" panose="02010600040101010101" pitchFamily="2" charset="-122"/>
              <a:sym typeface="Hoefler Tex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07906" y="3970914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精巧奇妙的构思</a:t>
            </a:r>
          </a:p>
        </p:txBody>
      </p:sp>
    </p:spTree>
    <p:extLst>
      <p:ext uri="{BB962C8B-B14F-4D97-AF65-F5344CB8AC3E}">
        <p14:creationId xmlns:p14="http://schemas.microsoft.com/office/powerpoint/2010/main" val="3934500227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3" grpId="0"/>
      <p:bldP spid="14" grpId="0"/>
      <p:bldP spid="15" grpId="0"/>
      <p:bldP spid="3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1468095" y="1532081"/>
            <a:ext cx="6295441" cy="866075"/>
          </a:xfrm>
        </p:spPr>
        <p:txBody>
          <a:bodyPr>
            <a:normAutofit/>
          </a:bodyPr>
          <a:lstStyle/>
          <a:p>
            <a:pPr algn="ctr"/>
            <a:r>
              <a:rPr lang="zh-CN" altLang="en-US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世外桃源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11560" y="3674868"/>
            <a:ext cx="7366383" cy="5950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美丽的名字、诗意的梦想、永远的追求</a:t>
            </a: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华文楷体" panose="02010600040101010101" pitchFamily="2" charset="-122"/>
              <a:ea typeface="华文楷体" panose="02010600040101010101" pitchFamily="2" charset="-122"/>
              <a:sym typeface="Hoefler Text"/>
            </a:endParaRPr>
          </a:p>
        </p:txBody>
      </p:sp>
    </p:spTree>
    <p:extLst>
      <p:ext uri="{BB962C8B-B14F-4D97-AF65-F5344CB8AC3E}">
        <p14:creationId xmlns:p14="http://schemas.microsoft.com/office/powerpoint/2010/main" val="1798341008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1265430" y="1201049"/>
            <a:ext cx="7004360" cy="866075"/>
          </a:xfrm>
        </p:spPr>
        <p:txBody>
          <a:bodyPr>
            <a:normAutofit/>
          </a:bodyPr>
          <a:lstStyle/>
          <a:p>
            <a:pPr algn="l"/>
            <a:r>
              <a:rPr lang="zh-CN" altLang="en-US" sz="3600">
                <a:solidFill>
                  <a:srgbClr val="000000"/>
                </a:solidFill>
              </a:rPr>
              <a:t>     </a:t>
            </a: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685187" y="2484807"/>
            <a:ext cx="3174781" cy="176458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用散文的形式描述</a:t>
            </a:r>
            <a:endParaRPr lang="en-US" altLang="zh-CN" sz="24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桃花源诗</a:t>
            </a:r>
            <a:r>
              <a:rPr lang="en-US" altLang="zh-CN" sz="24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0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（节选）</a:t>
            </a:r>
            <a:r>
              <a:rPr lang="zh-CN" altLang="en-US" sz="24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所呈现出的画面。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华文楷体" panose="02010600040101010101" pitchFamily="2" charset="-122"/>
              <a:ea typeface="华文楷体" panose="02010600040101010101" pitchFamily="2" charset="-122"/>
              <a:sym typeface="Hoefler Tex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79447" y="1721177"/>
            <a:ext cx="2548102" cy="3549690"/>
          </a:xfrm>
          <a:prstGeom prst="rect">
            <a:avLst/>
          </a:prstGeom>
          <a:noFill/>
          <a:ln w="38100" cap="flat">
            <a:solidFill>
              <a:schemeClr val="tx2"/>
            </a:solidFill>
            <a:miter lim="400000"/>
          </a:ln>
          <a:scene3d>
            <a:camera prst="obliqueTopRigh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lvl="0" algn="ctr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16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桃花源诗</a:t>
            </a:r>
            <a:r>
              <a:rPr lang="zh-CN" altLang="en-US" sz="14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（节选）</a:t>
            </a:r>
            <a:endParaRPr lang="en-US" altLang="zh-CN" sz="1400" i="0" kern="10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algn="ctr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zh-CN" sz="1600" i="0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相命肆农耕，日入从所憩。</a:t>
            </a:r>
            <a:endParaRPr lang="en-US" altLang="zh-CN" sz="1600" i="0" kern="10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algn="ctr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zh-CN" sz="16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桑竹垂余荫，菽稷随时艺。</a:t>
            </a:r>
            <a:endParaRPr lang="en-US" altLang="zh-CN" sz="16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algn="ctr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zh-CN" sz="16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春蚕收长丝，秋熟靡王税。</a:t>
            </a:r>
            <a:endParaRPr lang="en-US" altLang="zh-CN" sz="16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algn="ctr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16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荒路暧交通，鸡犬互鸣吠。</a:t>
            </a:r>
            <a:endParaRPr lang="en-US" altLang="zh-CN" sz="1600" i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algn="ctr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16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俎豆犹古法，衣裳无新制。</a:t>
            </a:r>
          </a:p>
          <a:p>
            <a:pPr lvl="0" algn="ctr" defTabSz="412750" hangingPunct="1">
              <a:lnSpc>
                <a:spcPct val="2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1600" i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童孺纵行歌，斑白欢游诣。</a:t>
            </a: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华文楷体" panose="02010600040101010101" pitchFamily="2" charset="-122"/>
              <a:ea typeface="华文楷体" panose="02010600040101010101" pitchFamily="2" charset="-122"/>
              <a:sym typeface="Hoefler Text"/>
            </a:endParaRPr>
          </a:p>
        </p:txBody>
      </p:sp>
      <p:pic>
        <p:nvPicPr>
          <p:cNvPr id="6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671300" y="10998200"/>
            <a:ext cx="304800" cy="2286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2610109598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510295" y="1590251"/>
            <a:ext cx="5981224" cy="2976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en-US" altLang="zh-CN" sz="24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2400">
                <a:solidFill>
                  <a:srgbClr val="F9FBFA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zh-CN" altLang="en-US" sz="24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既出，得其船，便扶向路，处处志之。及郡下，</a:t>
            </a:r>
            <a:r>
              <a:rPr lang="zh-CN" altLang="en-US" sz="240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诣（</a:t>
            </a:r>
            <a:r>
              <a:rPr lang="en-US" altLang="zh-CN" sz="2400" err="1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yì)</a:t>
            </a:r>
            <a:r>
              <a:rPr lang="zh-CN" altLang="en-US" sz="24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太守，说如此。太守即遣人随其往，寻向所志，遂迷，不复得路。</a:t>
            </a:r>
            <a:endParaRPr lang="zh-CN" altLang="en-US" sz="2400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en-US" sz="24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南阳刘子</a:t>
            </a:r>
            <a:r>
              <a:rPr lang="zh-CN" altLang="en-US" sz="240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骥（</a:t>
            </a:r>
            <a:r>
              <a:rPr lang="en-US" altLang="zh-CN" sz="2400" err="1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j</a:t>
            </a:r>
            <a:r>
              <a:rPr lang="en-US" altLang="zh-CN" sz="2400" err="1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ì</a:t>
            </a:r>
            <a:r>
              <a:rPr lang="zh-CN" altLang="en-US" sz="240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）</a:t>
            </a:r>
            <a:r>
              <a:rPr lang="zh-CN" altLang="en-US" sz="24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，高尚士也，闻之，欣然规往，未果，寻病终。后遂无问津者。</a:t>
            </a:r>
          </a:p>
        </p:txBody>
      </p:sp>
    </p:spTree>
    <p:extLst>
      <p:ext uri="{BB962C8B-B14F-4D97-AF65-F5344CB8AC3E}">
        <p14:creationId xmlns:p14="http://schemas.microsoft.com/office/powerpoint/2010/main" val="3270399630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611560" y="822054"/>
            <a:ext cx="8064896" cy="356507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lvl="0" algn="l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spc="330">
                <a:solidFill>
                  <a:srgbClr val="F9FBFA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i="0" spc="33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晋太元中，武陵人捕鱼为业。</a:t>
            </a: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缘</a:t>
            </a:r>
            <a:r>
              <a:rPr lang="zh-CN" altLang="en-US" sz="2400" i="0" spc="33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溪行，忘路之</a:t>
            </a:r>
            <a:endParaRPr lang="en-US" altLang="zh-CN" sz="2400" i="0" spc="330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l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endParaRPr lang="en-US" altLang="zh-CN" sz="2400" i="0" spc="330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spc="33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远近。忽逢桃花林，夹岸数百步，中无杂树，芳草</a:t>
            </a:r>
            <a:endParaRPr lang="en-US" altLang="zh-CN" sz="2400" i="0" spc="330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endParaRPr lang="en-US" altLang="zh-CN" sz="2400" i="0" spc="330">
              <a:solidFill>
                <a:srgbClr val="F9FBFA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spc="330">
                <a:solidFill>
                  <a:srgbClr val="8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鲜美</a:t>
            </a:r>
            <a:r>
              <a:rPr lang="zh-CN" altLang="en-US" sz="2400" i="0" spc="33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，落英缤纷。渔人甚</a:t>
            </a: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异</a:t>
            </a:r>
            <a:r>
              <a:rPr lang="zh-CN" altLang="en-US" sz="2400" i="0" spc="33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之。复前行，欲</a:t>
            </a: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穷</a:t>
            </a:r>
            <a:r>
              <a:rPr lang="zh-CN" altLang="en-US" sz="2400" i="0" spc="33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其林。</a:t>
            </a:r>
          </a:p>
          <a:p>
            <a:pPr algn="l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新鲜美好</a:t>
            </a:r>
            <a:endParaRPr kumimoji="0" lang="zh-CN" altLang="en-US" sz="2400" b="0" i="0" u="none" strike="noStrike" cap="none" spc="330" normalizeH="0" baseline="0">
              <a:ln>
                <a:noFill/>
              </a:ln>
              <a:solidFill>
                <a:srgbClr val="003399"/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4979247" y="1536207"/>
            <a:ext cx="3147536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Hoefler Text"/>
              </a:rPr>
              <a:t>沿着，顺着</a:t>
            </a: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3709563" y="3939682"/>
            <a:ext cx="441721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Hoefler Text"/>
              </a:rPr>
              <a:t>惊异，诧异，这里是“对</a:t>
            </a:r>
            <a:r>
              <a:rPr kumimoji="0" lang="en-US" altLang="zh-CN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Hoefler Text"/>
              </a:rPr>
              <a:t>……</a:t>
            </a:r>
            <a:r>
              <a:rPr kumimoji="0" lang="zh-CN" altLang="en-US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Hoefler Text"/>
              </a:rPr>
              <a:t>感到诧异”</a:t>
            </a: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1115617" y="4896294"/>
            <a:ext cx="7776864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9pPr>
          </a:lstStyle>
          <a:p>
            <a:pPr algn="l" hangingPunct="1">
              <a:spcBef>
                <a:spcPct val="50000"/>
              </a:spcBef>
            </a:pPr>
            <a:r>
              <a:rPr lang="zh-CN" altLang="en-US" i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古义：（形容样子）新鲜美丽。</a:t>
            </a:r>
            <a:endParaRPr lang="en-US" altLang="zh-CN" i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 eaLnBrk="1" hangingPunct="1">
              <a:spcBef>
                <a:spcPct val="50000"/>
              </a:spcBef>
            </a:pPr>
            <a:r>
              <a:rPr lang="zh-CN" altLang="en-US" i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今义：（形容食物）味道好。</a:t>
            </a:r>
            <a:endParaRPr lang="en-US" altLang="zh-CN" i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lvl="0">
              <a:spcBef>
                <a:spcPct val="50000"/>
              </a:spcBef>
            </a:pPr>
            <a:r>
              <a:rPr kumimoji="0" lang="zh-CN" altLang="en-US" sz="2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“有一古梅，白蕚鲜美，馥郁充斥。 ”</a:t>
            </a:r>
            <a:r>
              <a:rPr kumimoji="0" lang="zh-CN" altLang="zh-CN" sz="2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kumimoji="0" lang="zh-CN" altLang="en-US" sz="2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孔迩</a:t>
            </a:r>
            <a:r>
              <a:rPr kumimoji="0" lang="en-US" altLang="zh-CN" sz="2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</a:t>
            </a:r>
            <a:r>
              <a:rPr kumimoji="0" lang="zh-CN" altLang="en-US" sz="2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云蕉馆纪谈</a:t>
            </a:r>
            <a:r>
              <a:rPr kumimoji="0" lang="en-US" altLang="zh-CN" sz="2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</a:t>
            </a:r>
          </a:p>
          <a:p>
            <a:pPr algn="l" eaLnBrk="1" hangingPunct="1">
              <a:spcBef>
                <a:spcPct val="50000"/>
              </a:spcBef>
            </a:pPr>
            <a:endParaRPr lang="zh-CN" altLang="en-US" sz="2800" i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4997736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标题 5"/>
          <p:cNvSpPr>
            <a:spLocks noGrp="1"/>
          </p:cNvSpPr>
          <p:nvPr>
            <p:ph type="title" idx="4294967295"/>
          </p:nvPr>
        </p:nvSpPr>
        <p:spPr>
          <a:xfrm>
            <a:off x="3193574" y="1170446"/>
            <a:ext cx="4942046" cy="866140"/>
          </a:xfrm>
        </p:spPr>
        <p:txBody>
          <a:bodyPr>
            <a:normAutofit/>
          </a:bodyPr>
          <a:lstStyle/>
          <a:p>
            <a:r>
              <a:rPr lang="en-US" altLang="zh-CN" sz="3600">
                <a:solidFill>
                  <a:srgbClr val="003399"/>
                </a:solidFill>
              </a:rPr>
              <a:t>“</a:t>
            </a:r>
            <a:r>
              <a:rPr lang="zh-CN" altLang="en-US" sz="3600">
                <a:solidFill>
                  <a:srgbClr val="003399"/>
                </a:solidFill>
              </a:rPr>
              <a:t>穷</a:t>
            </a:r>
            <a:r>
              <a:rPr lang="en-US" altLang="zh-CN" sz="3600">
                <a:solidFill>
                  <a:srgbClr val="003399"/>
                </a:solidFill>
              </a:rPr>
              <a:t>”</a:t>
            </a:r>
            <a:r>
              <a:rPr lang="zh-CN" altLang="en-US" sz="3600">
                <a:solidFill>
                  <a:srgbClr val="003399"/>
                </a:solidFill>
              </a:rPr>
              <a:t>的字源解说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91072" y="2162891"/>
            <a:ext cx="8352928" cy="342657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 defTabSz="412750" hangingPunct="1">
              <a:lnSpc>
                <a:spcPct val="15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spc="33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金文：</a:t>
            </a:r>
            <a:endParaRPr lang="en-US" altLang="zh-CN" sz="2400" i="0" spc="330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defTabSz="412750" hangingPunct="1">
              <a:lnSpc>
                <a:spcPct val="15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spc="330">
                <a:solidFill>
                  <a:srgbClr val="0033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造字本义：身居洞穴，身体被迫弯屈、不自由。</a:t>
            </a:r>
            <a:endParaRPr lang="en-US" altLang="zh-CN" sz="2400" i="0" spc="330">
              <a:solidFill>
                <a:srgbClr val="003399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defTabSz="412750" hangingPunct="1">
              <a:lnSpc>
                <a:spcPct val="15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spc="33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篆文：</a:t>
            </a:r>
            <a:endParaRPr lang="en-US" altLang="zh-CN" sz="2400" i="0" spc="330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defTabSz="412750" hangingPunct="1">
              <a:lnSpc>
                <a:spcPct val="15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spc="33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楷书：</a:t>
            </a:r>
            <a:endParaRPr lang="en-US" altLang="zh-CN" sz="2400" i="0" spc="330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defTabSz="412750" hangingPunct="1">
              <a:lnSpc>
                <a:spcPct val="15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spc="33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简体楷书：穷，以“力”代替正体楷书字形中的“躬”，表示无能为力。 </a:t>
            </a:r>
            <a:endParaRPr kumimoji="0" lang="zh-CN" altLang="en-US" sz="2400" b="0" i="0" u="none" strike="noStrike" cap="none" spc="33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pic>
        <p:nvPicPr>
          <p:cNvPr id="8" name="图片 7" descr="1.pn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3938" y="2204861"/>
            <a:ext cx="330041" cy="5854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8332" y="2204862"/>
            <a:ext cx="352901" cy="625475"/>
          </a:xfrm>
          <a:prstGeom prst="rect">
            <a:avLst/>
          </a:prstGeom>
        </p:spPr>
      </p:pic>
      <p:pic>
        <p:nvPicPr>
          <p:cNvPr id="10" name="图片 9" descr="3.png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73" y="2204226"/>
            <a:ext cx="319088" cy="679450"/>
          </a:xfrm>
          <a:prstGeom prst="rect">
            <a:avLst/>
          </a:prstGeom>
        </p:spPr>
      </p:pic>
      <p:pic>
        <p:nvPicPr>
          <p:cNvPr id="11" name="图片 10" descr="4.png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3937" y="3278646"/>
            <a:ext cx="329565" cy="71374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595052" y="2329957"/>
            <a:ext cx="15887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i="0" spc="33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（穴，洞）</a:t>
            </a:r>
            <a:r>
              <a:rPr lang="en-US" altLang="zh-CN" sz="2400" i="0" spc="33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</a:p>
        </p:txBody>
      </p:sp>
      <p:sp>
        <p:nvSpPr>
          <p:cNvPr id="13" name="矩形 12"/>
          <p:cNvSpPr/>
          <p:nvPr/>
        </p:nvSpPr>
        <p:spPr>
          <a:xfrm>
            <a:off x="5458619" y="2163586"/>
            <a:ext cx="2225516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400" i="0" spc="33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（躬，弓身屈体）</a:t>
            </a:r>
          </a:p>
        </p:txBody>
      </p:sp>
      <p:pic>
        <p:nvPicPr>
          <p:cNvPr id="14" name="图片 13" descr="5.png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409" y="4034297"/>
            <a:ext cx="369094" cy="532765"/>
          </a:xfrm>
          <a:prstGeom prst="rect">
            <a:avLst/>
          </a:prstGeom>
        </p:spPr>
      </p:pic>
      <p:pic>
        <p:nvPicPr>
          <p:cNvPr id="15" name="图片 14" descr="6.png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5914" y="4034297"/>
            <a:ext cx="262890" cy="53276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3229769" y="4070492"/>
            <a:ext cx="413861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i="0" spc="33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/>
              </a:rPr>
              <a:t></a:t>
            </a:r>
          </a:p>
        </p:txBody>
      </p:sp>
      <p:pic>
        <p:nvPicPr>
          <p:cNvPr id="17" name="图片 16" descr="7.png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3630" y="4131452"/>
            <a:ext cx="381000" cy="202565"/>
          </a:xfrm>
          <a:prstGeom prst="rect">
            <a:avLst/>
          </a:prstGeom>
        </p:spPr>
      </p:pic>
      <p:pic>
        <p:nvPicPr>
          <p:cNvPr id="18" name="图片 17" descr="8.png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9469" y="3977782"/>
            <a:ext cx="271939" cy="597535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5044758" y="4042552"/>
            <a:ext cx="413861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i="0" spc="33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/>
              </a:rPr>
              <a:t></a:t>
            </a:r>
          </a:p>
        </p:txBody>
      </p:sp>
      <p:pic>
        <p:nvPicPr>
          <p:cNvPr id="20" name="图片 19" descr="9.png"/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619" y="3992386"/>
            <a:ext cx="411480" cy="510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014007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6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 idx="4294967295"/>
          </p:nvPr>
        </p:nvSpPr>
        <p:spPr>
          <a:xfrm>
            <a:off x="3081920" y="1195494"/>
            <a:ext cx="4528185" cy="866140"/>
          </a:xfrm>
        </p:spPr>
        <p:txBody>
          <a:bodyPr>
            <a:normAutofit/>
          </a:bodyPr>
          <a:lstStyle/>
          <a:p>
            <a:r>
              <a:rPr lang="en-US" altLang="zh-CN" sz="4000">
                <a:solidFill>
                  <a:srgbClr val="003399"/>
                </a:solidFill>
              </a:rPr>
              <a:t>“</a:t>
            </a:r>
            <a:r>
              <a:rPr lang="zh-CN" altLang="en-US" sz="4000">
                <a:solidFill>
                  <a:srgbClr val="003399"/>
                </a:solidFill>
              </a:rPr>
              <a:t>穷</a:t>
            </a:r>
            <a:r>
              <a:rPr lang="en-US" altLang="zh-CN" sz="4000">
                <a:solidFill>
                  <a:srgbClr val="003399"/>
                </a:solidFill>
              </a:rPr>
              <a:t>”</a:t>
            </a:r>
            <a:r>
              <a:rPr lang="zh-CN" altLang="en-US" sz="4000">
                <a:solidFill>
                  <a:srgbClr val="003399"/>
                </a:solidFill>
              </a:rPr>
              <a:t>的字义演变</a:t>
            </a:r>
          </a:p>
        </p:txBody>
      </p:sp>
      <p:sp>
        <p:nvSpPr>
          <p:cNvPr id="5" name="矩形 4"/>
          <p:cNvSpPr/>
          <p:nvPr/>
        </p:nvSpPr>
        <p:spPr>
          <a:xfrm>
            <a:off x="4407637" y="2893137"/>
            <a:ext cx="638957" cy="6694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500"/>
              </a:lnSpc>
              <a:defRPr>
                <a:solidFill>
                  <a:srgbClr val="FFFFFF"/>
                </a:solidFill>
              </a:defRPr>
            </a:pPr>
            <a:r>
              <a:rPr lang="zh-CN" altLang="en-US" sz="3600" i="0" spc="33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/>
              </a:rPr>
              <a:t></a:t>
            </a:r>
          </a:p>
        </p:txBody>
      </p:sp>
      <p:sp>
        <p:nvSpPr>
          <p:cNvPr id="8" name="矩形 7"/>
          <p:cNvSpPr/>
          <p:nvPr/>
        </p:nvSpPr>
        <p:spPr>
          <a:xfrm>
            <a:off x="3638180" y="4752129"/>
            <a:ext cx="3278981" cy="66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  <a:defRPr>
                <a:solidFill>
                  <a:srgbClr val="FFFFFF"/>
                </a:solidFill>
              </a:defRPr>
            </a:pPr>
            <a:r>
              <a:rPr lang="zh-CN" altLang="en-US" sz="2800" i="0" spc="33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终结，尽，完</a:t>
            </a:r>
          </a:p>
        </p:txBody>
      </p:sp>
      <p:sp>
        <p:nvSpPr>
          <p:cNvPr id="11" name="矩形 10"/>
          <p:cNvSpPr/>
          <p:nvPr/>
        </p:nvSpPr>
        <p:spPr>
          <a:xfrm>
            <a:off x="4238265" y="3418288"/>
            <a:ext cx="987450" cy="6694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 i="0" spc="33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困顿</a:t>
            </a:r>
          </a:p>
        </p:txBody>
      </p:sp>
      <p:sp>
        <p:nvSpPr>
          <p:cNvPr id="12" name="矩形 11"/>
          <p:cNvSpPr/>
          <p:nvPr/>
        </p:nvSpPr>
        <p:spPr>
          <a:xfrm>
            <a:off x="2275628" y="5407449"/>
            <a:ext cx="6328820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defTabSz="412750" hangingPunct="1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 i="0" spc="33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欲穷其林：想要走到那林子的尽头。</a:t>
            </a:r>
          </a:p>
        </p:txBody>
      </p:sp>
      <p:sp>
        <p:nvSpPr>
          <p:cNvPr id="13" name="矩形 12"/>
          <p:cNvSpPr/>
          <p:nvPr/>
        </p:nvSpPr>
        <p:spPr>
          <a:xfrm>
            <a:off x="4407637" y="4120065"/>
            <a:ext cx="638957" cy="6694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500"/>
              </a:lnSpc>
              <a:defRPr>
                <a:solidFill>
                  <a:srgbClr val="FFFFFF"/>
                </a:solidFill>
              </a:defRPr>
            </a:pPr>
            <a:r>
              <a:rPr lang="zh-CN" altLang="en-US" sz="3600" i="0" spc="33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/>
              </a:rPr>
              <a:t>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4294967295"/>
          </p:nvPr>
        </p:nvSpPr>
        <p:spPr>
          <a:xfrm>
            <a:off x="1117389" y="2061441"/>
            <a:ext cx="7486649" cy="975841"/>
          </a:xfrm>
        </p:spPr>
        <p:txBody>
          <a:bodyPr>
            <a:normAutofit/>
          </a:bodyPr>
          <a:lstStyle/>
          <a:p>
            <a:pPr marL="0" indent="0" algn="ctr">
              <a:lnSpc>
                <a:spcPts val="4500"/>
              </a:lnSpc>
              <a:spcBef>
                <a:spcPct val="0"/>
              </a:spcBef>
              <a:buNone/>
              <a:defRPr>
                <a:solidFill>
                  <a:srgbClr val="FFFFFF"/>
                </a:solidFill>
              </a:defRPr>
            </a:pPr>
            <a:r>
              <a:rPr lang="zh-CN" altLang="en-US" spc="33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身居洞穴，身体被迫弯屈、不自由。</a:t>
            </a:r>
          </a:p>
        </p:txBody>
      </p:sp>
    </p:spTree>
    <p:extLst>
      <p:ext uri="{BB962C8B-B14F-4D97-AF65-F5344CB8AC3E}">
        <p14:creationId xmlns:p14="http://schemas.microsoft.com/office/powerpoint/2010/main" val="2810758814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399</Paragraphs>
  <Slides>59</Slides>
  <Notes>56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baseType="lpstr" size="71">
      <vt:lpstr>Arial</vt:lpstr>
      <vt:lpstr>Calibri</vt:lpstr>
      <vt:lpstr>微软雅黑</vt:lpstr>
      <vt:lpstr>黑体</vt:lpstr>
      <vt:lpstr>宋体</vt:lpstr>
      <vt:lpstr>Hoefler Text</vt:lpstr>
      <vt:lpstr>Wingdings</vt:lpstr>
      <vt:lpstr>隶书</vt:lpstr>
      <vt:lpstr>Helvetica Neue</vt:lpstr>
      <vt:lpstr>华文楷体</vt:lpstr>
      <vt:lpstr>Times New Roman</vt:lpstr>
      <vt:lpstr>Office 主题​​</vt:lpstr>
      <vt:lpstr>桃花源记（第一课时）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“穷”的字源解说</vt:lpstr>
      <vt:lpstr>“穷”的字义演变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桃花源记（第二课时）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作  业</vt:lpstr>
      <vt:lpstr>桃花源记（第三课时）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桃花源</vt:lpstr>
      <vt:lpstr>PowerPoint Presentation</vt:lpstr>
      <vt:lpstr>PowerPoint Presentation</vt:lpstr>
      <vt:lpstr>世外桃源</vt:lpstr>
      <vt:lpstr>     作业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2021-03-17T21:49:05.901</cp:lastPrinted>
  <dcterms:created xsi:type="dcterms:W3CDTF">2021-03-17T21:49:05Z</dcterms:created>
  <dcterms:modified xsi:type="dcterms:W3CDTF">2021-03-17T13:49:08Z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