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Lst>
  <p:sldSz cx="9144000" cy="6858000" type="screen4x3"/>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63.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4.docx" TargetMode="Internal" /><Relationship Id="rId7" Type="http://schemas.openxmlformats.org/officeDocument/2006/relationships/image" Target="../media/image6.emf" /><Relationship Id="rId8" Type="http://schemas.openxmlformats.org/officeDocument/2006/relationships/vmlDrawing" Target="../drawings/vmlDrawing4.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5.docx" TargetMode="Internal" /><Relationship Id="rId7" Type="http://schemas.openxmlformats.org/officeDocument/2006/relationships/image" Target="../media/image7.emf" /><Relationship Id="rId8" Type="http://schemas.openxmlformats.org/officeDocument/2006/relationships/vmlDrawing" Target="../drawings/vmlDrawing5.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 Id="rId7"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4.xml" TargetMode="Internal" /><Relationship Id="rId3" Type="http://schemas.openxmlformats.org/officeDocument/2006/relationships/slide" Target="slide15.xml" TargetMode="Internal" /><Relationship Id="rId4" Type="http://schemas.openxmlformats.org/officeDocument/2006/relationships/slide" Target="slide16.xml" TargetMode="Internal" /><Relationship Id="rId5" Type="http://schemas.openxmlformats.org/officeDocument/2006/relationships/slide" Target="slide20.xml" TargetMode="Internal" /><Relationship Id="rId6" Type="http://schemas.openxmlformats.org/officeDocument/2006/relationships/slide" Target="slide22.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6.xml" TargetMode="Internal" /><Relationship Id="rId3" Type="http://schemas.openxmlformats.org/officeDocument/2006/relationships/slide" Target="slide28.xml" TargetMode="Internal" /><Relationship Id="rId4" Type="http://schemas.openxmlformats.org/officeDocument/2006/relationships/slide" Target="slide30.xml" TargetMode="Internal" /><Relationship Id="rId5"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3.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7</a:t>
            </a:r>
            <a:r>
              <a:rPr lang="zh-CN" altLang="zh-CN"/>
              <a:t>　包身工</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302338"/>
            <a:ext cx="8128000" cy="4556125"/>
            <a:chOff x="508000" y="1302338"/>
            <a:chExt cx="8128000" cy="4556125"/>
          </a:xfrm>
        </p:grpSpPr>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褴褛</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衣服</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破烂。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真实的济公和电视剧里的济公的形象很像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都是衣衫褴褛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一副疯疯癫癫的模样。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泛指劝说别人接受某种意见或主张。文中指四处活动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用谎言劝说别人。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美联社指出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美国政府过去一年来一直在游说欧洲盟友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将华为排除在新的超高速</a:t>
              </a:r>
              <a:r>
                <a:rPr lang="en-US" altLang="zh-CN" sz="2200">
                  <a:solidFill>
                    <a:srgbClr val="000000"/>
                  </a:solidFill>
                  <a:latin typeface="Times New Roman" panose="02020603050405020304" pitchFamily="18" charset="0"/>
                  <a:cs typeface="Times New Roman" panose="02020603050405020304" pitchFamily="18" charset="0"/>
                </a:rPr>
                <a:t>5G</a:t>
              </a:r>
              <a:r>
                <a:rPr lang="zh-CN" altLang="zh-CN" sz="2200">
                  <a:solidFill>
                    <a:srgbClr val="000000"/>
                  </a:solidFill>
                  <a:latin typeface="Times New Roman" panose="02020603050405020304" pitchFamily="18" charset="0"/>
                  <a:cs typeface="Times New Roman" panose="02020603050405020304" pitchFamily="18" charset="0"/>
                </a:rPr>
                <a:t>移动网络之外。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执拗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固执任性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不听从别人的意见。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这帮纯真质朴的茶峒人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秉持着自己的执拗与野性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使得这幅令人陶醉的青山绿水画卷生出一种淡淡的遗憾。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7472868" y="2348880"/>
              <a:ext cx="589280" cy="368300"/>
            </a:xfrm>
            <a:prstGeom prst="rect">
              <a:avLst/>
            </a:prstGeom>
            <a:noFill/>
          </p:spPr>
          <p:txBody>
            <a:bodyPr wrap="none" rtlCol="0">
              <a:spAutoFit/>
            </a:bodyPr>
            <a:lstStyle/>
            <a:p>
              <a:r>
                <a:rPr lang="en-US" altLang="zh-CN" b="1" smtClean="0"/>
                <a:t>·    · </a:t>
              </a:r>
              <a:endParaRPr lang="zh-CN" altLang="en-US" b="1"/>
            </a:p>
          </p:txBody>
        </p:sp>
        <p:sp>
          <p:nvSpPr>
            <p:cNvPr id="12" name="文本框 11"/>
            <p:cNvSpPr txBox="1"/>
            <p:nvPr/>
          </p:nvSpPr>
          <p:spPr>
            <a:xfrm>
              <a:off x="6095376" y="3923764"/>
              <a:ext cx="589280" cy="368300"/>
            </a:xfrm>
            <a:prstGeom prst="rect">
              <a:avLst/>
            </a:prstGeom>
            <a:noFill/>
          </p:spPr>
          <p:txBody>
            <a:bodyPr wrap="none" rtlCol="0">
              <a:spAutoFit/>
            </a:bodyPr>
            <a:lstStyle/>
            <a:p>
              <a:r>
                <a:rPr lang="en-US" altLang="zh-CN" b="1" smtClean="0"/>
                <a:t>·    · </a:t>
              </a:r>
              <a:endParaRPr lang="zh-CN" altLang="en-US" b="1"/>
            </a:p>
          </p:txBody>
        </p:sp>
        <p:sp>
          <p:nvSpPr>
            <p:cNvPr id="13" name="文本框 12"/>
            <p:cNvSpPr txBox="1"/>
            <p:nvPr/>
          </p:nvSpPr>
          <p:spPr>
            <a:xfrm>
              <a:off x="5808278" y="5157192"/>
              <a:ext cx="589280" cy="368300"/>
            </a:xfrm>
            <a:prstGeom prst="rect">
              <a:avLst/>
            </a:prstGeom>
            <a:noFill/>
          </p:spPr>
          <p:txBody>
            <a:bodyPr wrap="none" rtlCol="0">
              <a:spAutoFit/>
            </a:bodyPr>
            <a:lstStyle/>
            <a:p>
              <a:r>
                <a:rPr lang="en-US" altLang="zh-CN" b="1" smtClean="0"/>
                <a:t>·    · </a:t>
              </a:r>
              <a:endParaRPr lang="zh-CN" altLang="en-US" b="1"/>
            </a:p>
          </p:txBody>
        </p:sp>
      </p:grpSp>
      <p:sp>
        <p:nvSpPr>
          <p:cNvPr id="14" name="矩形 13"/>
          <p:cNvSpPr/>
          <p:nvPr/>
        </p:nvSpPr>
        <p:spPr>
          <a:xfrm>
            <a:off x="1557938" y="1763277"/>
            <a:ext cx="171791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1557938" y="2966865"/>
            <a:ext cx="697450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611560" y="3378364"/>
            <a:ext cx="194421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1557938" y="4581863"/>
            <a:ext cx="395016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1302338"/>
            <a:ext cx="8128000" cy="4556125"/>
            <a:chOff x="508000" y="1302338"/>
            <a:chExt cx="8128000" cy="4556125"/>
          </a:xfrm>
        </p:grpSpPr>
        <p:sp>
          <p:nvSpPr>
            <p:cNvPr id="3" name="矩形 2"/>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蹒跚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腿脚不灵便</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走路缓慢、摇摆的样子。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智能汽车正在处于孩童的蹒跚学步阶段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并且拥有一个闪亮的未来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这个充满希望的时代是由特斯拉带头和促进的。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谄媚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用卑贱的态度向人讨好。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十年的困守长安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让这位诗人不惜谄媚豪门贵族以换取门路。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生杀予夺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指统治者掌握生死、赏罚的大权。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中国古代封建帝王掌握子民的生杀予夺大权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常以施恩为名赦免犯人。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NEU-BZ-S92"/>
                  <a:ea typeface="方正宋黑_GBK" panose="03000509000000000000" pitchFamily="65" charset="-122"/>
                  <a:cs typeface="Times New Roman" panose="02020603050405020304" pitchFamily="18" charset="0"/>
                </a:rPr>
                <a:t>里应外合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外面攻打</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里面接应。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他背叛了太平天国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投降了清王朝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并且与清军里应外合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打算把太平天国扼杀在摇篮中。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p:cNvSpPr txBox="1"/>
            <p:nvPr/>
          </p:nvSpPr>
          <p:spPr>
            <a:xfrm>
              <a:off x="4357844" y="1927106"/>
              <a:ext cx="589280" cy="368300"/>
            </a:xfrm>
            <a:prstGeom prst="rect">
              <a:avLst/>
            </a:prstGeom>
            <a:noFill/>
          </p:spPr>
          <p:txBody>
            <a:bodyPr wrap="none" rtlCol="0">
              <a:spAutoFit/>
            </a:bodyPr>
            <a:lstStyle/>
            <a:p>
              <a:r>
                <a:rPr lang="en-US" altLang="zh-CN" b="1" smtClean="0"/>
                <a:t>·    · </a:t>
              </a:r>
              <a:endParaRPr lang="zh-CN" altLang="en-US" b="1"/>
            </a:p>
          </p:txBody>
        </p:sp>
        <p:sp>
          <p:nvSpPr>
            <p:cNvPr id="13" name="文本框 12"/>
            <p:cNvSpPr txBox="1"/>
            <p:nvPr/>
          </p:nvSpPr>
          <p:spPr>
            <a:xfrm>
              <a:off x="5293948" y="3141136"/>
              <a:ext cx="589280" cy="368300"/>
            </a:xfrm>
            <a:prstGeom prst="rect">
              <a:avLst/>
            </a:prstGeom>
            <a:noFill/>
          </p:spPr>
          <p:txBody>
            <a:bodyPr wrap="none" rtlCol="0">
              <a:spAutoFit/>
            </a:bodyPr>
            <a:lstStyle/>
            <a:p>
              <a:r>
                <a:rPr lang="en-US" altLang="zh-CN" b="1" smtClean="0"/>
                <a:t>·    · </a:t>
              </a:r>
              <a:endParaRPr lang="zh-CN" altLang="en-US" b="1"/>
            </a:p>
          </p:txBody>
        </p:sp>
        <p:sp>
          <p:nvSpPr>
            <p:cNvPr id="14" name="文本框 13"/>
            <p:cNvSpPr txBox="1"/>
            <p:nvPr/>
          </p:nvSpPr>
          <p:spPr>
            <a:xfrm>
              <a:off x="4888577" y="3940296"/>
              <a:ext cx="1249680" cy="368300"/>
            </a:xfrm>
            <a:prstGeom prst="rect">
              <a:avLst/>
            </a:prstGeom>
            <a:noFill/>
          </p:spPr>
          <p:txBody>
            <a:bodyPr wrap="none" rtlCol="0">
              <a:spAutoFit/>
            </a:bodyPr>
            <a:lstStyle/>
            <a:p>
              <a:r>
                <a:rPr lang="en-US" altLang="zh-CN" b="1" smtClean="0"/>
                <a:t>·    ·    ·    ·</a:t>
              </a:r>
              <a:endParaRPr lang="zh-CN" altLang="en-US" b="1"/>
            </a:p>
          </p:txBody>
        </p:sp>
        <p:sp>
          <p:nvSpPr>
            <p:cNvPr id="15" name="文本框 14"/>
            <p:cNvSpPr txBox="1"/>
            <p:nvPr/>
          </p:nvSpPr>
          <p:spPr>
            <a:xfrm>
              <a:off x="6711924" y="5157192"/>
              <a:ext cx="1249680" cy="368300"/>
            </a:xfrm>
            <a:prstGeom prst="rect">
              <a:avLst/>
            </a:prstGeom>
            <a:noFill/>
          </p:spPr>
          <p:txBody>
            <a:bodyPr wrap="none" rtlCol="0">
              <a:spAutoFit/>
            </a:bodyPr>
            <a:lstStyle/>
            <a:p>
              <a:r>
                <a:rPr lang="en-US" altLang="zh-CN" b="1" smtClean="0"/>
                <a:t>·    ·    ·    ·</a:t>
              </a:r>
              <a:endParaRPr lang="zh-CN" altLang="en-US" b="1"/>
            </a:p>
          </p:txBody>
        </p:sp>
      </p:grpSp>
      <p:sp>
        <p:nvSpPr>
          <p:cNvPr id="16" name="矩形 15"/>
          <p:cNvSpPr/>
          <p:nvPr/>
        </p:nvSpPr>
        <p:spPr>
          <a:xfrm>
            <a:off x="1547664" y="1363982"/>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1547664" y="2565250"/>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23728" y="3375330"/>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矩形 18"/>
          <p:cNvSpPr/>
          <p:nvPr/>
        </p:nvSpPr>
        <p:spPr>
          <a:xfrm>
            <a:off x="2123728" y="4587943"/>
            <a:ext cx="4680520"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1"/>
            <a:ext cx="8128000" cy="768350"/>
          </a:xfrm>
          <a:prstGeom prst="rect">
            <a:avLst/>
          </a:prstGeom>
        </p:spPr>
        <p:txBody>
          <a:bodyPr>
            <a:spAutoFit/>
          </a:bodyPr>
          <a:lstStyle/>
          <a:p>
            <a:pPr>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营利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盈利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03728"/>
          <a:ext cx="8128000" cy="5568407"/>
        </p:xfrm>
        <a:graphic>
          <a:graphicData uri="http://schemas.openxmlformats.org/presentationml/2006/ole">
            <mc:AlternateContent>
              <mc:Choice xmlns:v="urn:schemas-microsoft-com:vml" Requires="v">
                <p:oleObj spid="_x0000_s1040" name="文档" r:id="rId6" imgW="3981450" imgH="2726690" progId="Word.Document.12">
                  <p:embed/>
                </p:oleObj>
              </mc:Choice>
              <mc:Fallback>
                <p:oleObj name="文档" r:id="rId6" imgW="3981450" imgH="2726690" progId="Word.Document.12">
                  <p:embed/>
                  <p:pic>
                    <p:nvPicPr>
                      <p:cNvPr id="0" name="OLE substitute image"/>
                      <p:cNvPicPr/>
                      <p:nvPr/>
                    </p:nvPicPr>
                    <p:blipFill>
                      <a:blip r:embed="rId7"/>
                      <a:stretch>
                        <a:fillRect/>
                      </a:stretch>
                    </p:blipFill>
                    <p:spPr>
                      <a:xfrm>
                        <a:off x="508000" y="1803728"/>
                        <a:ext cx="8128000" cy="556840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095941"/>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抱怨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报怨</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600378"/>
          <a:ext cx="8128000" cy="5103027"/>
        </p:xfrm>
        <a:graphic>
          <a:graphicData uri="http://schemas.openxmlformats.org/presentationml/2006/ole">
            <mc:AlternateContent>
              <mc:Choice xmlns:v="urn:schemas-microsoft-com:vml" Requires="v">
                <p:oleObj spid="_x0000_s1041" name="文档" r:id="rId6" imgW="3981450" imgH="2499995" progId="Word.Document.12">
                  <p:embed/>
                </p:oleObj>
              </mc:Choice>
              <mc:Fallback>
                <p:oleObj name="文档" r:id="rId6" imgW="3981450" imgH="2499995" progId="Word.Document.12">
                  <p:embed/>
                  <p:pic>
                    <p:nvPicPr>
                      <p:cNvPr id="0" name="OLE substitute image"/>
                      <p:cNvPicPr/>
                      <p:nvPr/>
                    </p:nvPicPr>
                    <p:blipFill>
                      <a:blip r:embed="rId7"/>
                      <a:stretch>
                        <a:fillRect/>
                      </a:stretch>
                    </p:blipFill>
                    <p:spPr>
                      <a:xfrm>
                        <a:off x="508000" y="1600378"/>
                        <a:ext cx="8128000" cy="510302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16288" y="1274218"/>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横七竖八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乱七八糟</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11175" y="1814785"/>
          <a:ext cx="8110538" cy="4854575"/>
        </p:xfrm>
        <a:graphic>
          <a:graphicData uri="http://schemas.openxmlformats.org/presentationml/2006/ole">
            <mc:AlternateContent>
              <mc:Choice xmlns:v="urn:schemas-microsoft-com:vml" Requires="v">
                <p:oleObj spid="_x0000_s1042" name="文档" r:id="rId6" imgW="3990975" imgH="2379345" progId="Word.Document.12">
                  <p:embed/>
                </p:oleObj>
              </mc:Choice>
              <mc:Fallback>
                <p:oleObj name="文档" r:id="rId6" imgW="3990975" imgH="2379345" progId="Word.Document.12">
                  <p:embed/>
                  <p:pic>
                    <p:nvPicPr>
                      <p:cNvPr id="0" name="OLE substitute image"/>
                      <p:cNvPicPr/>
                      <p:nvPr/>
                    </p:nvPicPr>
                    <p:blipFill>
                      <a:blip r:embed="rId7"/>
                      <a:stretch>
                        <a:fillRect/>
                      </a:stretch>
                    </p:blipFill>
                    <p:spPr>
                      <a:xfrm>
                        <a:off x="511175" y="1814785"/>
                        <a:ext cx="8110538" cy="485457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06.eps" descr="id:2147492731;FounderCES"/>
          <p:cNvPicPr>
            <a:picLocks noChangeAspect="1"/>
          </p:cNvPicPr>
          <p:nvPr/>
        </p:nvPicPr>
        <p:blipFill>
          <a:blip r:embed="rId7"/>
          <a:stretch>
            <a:fillRect/>
          </a:stretch>
        </p:blipFill>
        <p:spPr>
          <a:xfrm>
            <a:off x="1796234" y="1122109"/>
            <a:ext cx="5551533" cy="5259219"/>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本文以包身工一天的活动作为组织材料的主线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通过对包身工起床、吃早饭、上工和下工情况的描写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展现了包身工的悲惨生活与繁重劳作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揭露了包身工制度的罪恶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控诉了帝国主义及其走狗压榨、虐待中国工人的罪行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表达了作者对包身工不幸生活的深切同情与关注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对帝国主义和黑暗势力的无比愤恨之情。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理解文章内容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静寂得像死一般的黑夜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黎明的到来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是无法抗拒的。索洛警告美国人当心枕木下的尸首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我也想警告某一些人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当心呻吟着的那些锭子上的冤魂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这是文章的结尾段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如何理解这段话的含意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写得含蓄深沉。尽管中国仍处于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长夜难明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魔鬼横行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但是中国人民永远也不会屈服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他们一定会勇敢地站起来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坚决地与反动势力作斗争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黑夜终将过去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黎明必将到来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这段文字直抒胸臆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表达了作者对光明必将到来的坚定信心。同时又有对帝国主义资本家及其帮凶的严正警告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表达了作者的义愤之情。这就使这篇侧重于揭露黑暗的报告文学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显出了一点亮色。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09594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厘清行文思路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本文是以什么为线索组织材料的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请作分析。</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课文是以时间为线索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围绕包身工一天的生活和做工来组织材料的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中间还穿插一些背景材料和作者的议论。作者把散乱的不完整的材料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像剪接电影一样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高度集中在包身工从清晨起床到放工一天的时间里。首先写四点一刻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包身工起床的情形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表现了她们住宿条件之差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以及在种种折磨下麻木的精神状态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之后补叙了包身工的来历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使带工的谎言与现实条件的恶劣形成鲜明的对比。然后是四点半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包身工吃饭的场景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接着进一步追根究源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分析了日本厂家特别愿意用包身工的三大原因。最后是五点钟后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包身工们上工的情景以及做工时所遭受的种种威胁和虐待。紧接着插叙指出日本纱厂靠榨取中国工人的血汗而迅速庞大的事实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揭露帝国主义对中国工人的压榨掠夺。如此安排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叙议结合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层次清楚。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作者在最后三段中作了哪些联想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这些联想对表达中心有什么作用</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由包身工的制度联想到船户养墨鸭捕鱼的事。通过联想把包身工和墨鸭比较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指出墨鸭养活船户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包身工养活带工老板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但船户对墨鸭没有怎么虐待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带工老板却残酷压迫包身工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连一点施与的温情也没有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揭示了包身工受压迫的惨重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人不如禽的命运。</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由包身工的处境联想到</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世纪封建制度下的奴隶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世纪的工人却和</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世纪的奴隶受着同样惨无人道的待遇。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联想到美国进步作家索洛警告</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世纪美国资产阶级的话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既控诉了资本家对包身工的剥削压迫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又表现了作者对包身工制度必然灭亡、新社会必然出现的信心。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34888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99695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学习本文综合运用多种表达方式和点面结合的写作方法。</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认识包身工制度的罪恶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了解帝国主义压榨中国劳动人民的罪行。</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707"/>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这是一篇令人深感震撼的报告文学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因为文中透露着作者种种强烈的感情。你认为文章表达了怎样的感情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对包身工及其家庭的深切同情。全篇文字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都透露着作者的这种感情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从描写她们的住、食、工作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到她们的有病不能休息、累死方停息的悲惨命运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无不表现出作者对她们深深的同情。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对帝国主义资本家、带工老板及其走狗的憎恨。在文中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作者除了通过正面的语言、动作描写来刻画他们贪婪、冷酷、毫无人性的嘴脸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还用了很多反语来对他们进行讽刺。</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文中还有一种深深的悲哀之情。这种悲情很复杂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既有对包身工及其家庭不幸的悲哀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也有对包身工与外头工人、包身工之间关系冷漠的痛惜。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《包身工》以铁的事实、精确的数据、精辟的分析和评论把劳动强度最重、地位最低、待遇最差、痛苦最深的奴隶一样做工的女孩们的遭遇公之于世。学完了这篇报告文学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你认为造成包身工悲惨命运的罪魁祸首是谁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我认为应该是带工老板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他们是一伙骗子。包身工是被带工凭着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将一根稻草讲成金条的嘴巴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从农村骗来的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顺从地替带工赚钱的</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包身工的身体是属于带工老板的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她们根本就没有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的自由。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包身工固然是带工老板骗来的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但看问题要看实质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东洋婆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拿莫温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们才是罪魁祸首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他们随时会对包身工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殴打、罚工钱、</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停生意</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殴打之外还有饿饭、吊起、关黑房间等方法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种种惩罚让包身工苦不堪言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再说带工老板也是替他们干的。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包身工制度是当时黑暗社会的产物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受到国民党反动政府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特殊优惠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的保护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是伴随中国农村经济衰败生长出来的一颗毒瘤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造成包身工悲惨命运的是压榨中国人民的反动统治者。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点面结合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点面结合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把典型事例的描写同一般材料的叙述相结合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是这篇报告文学结构艺术的一大特点。作者从特定的题材出发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并没有局限于只写一个事件或一个人物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而是借鉴了中国传统绘画艺术散点透视的手法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重点描写了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芦柴棒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、小福子和一个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什么名字记不起了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通过对这三个人物的不同遭遇的重点描写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表现出包身工们的悲惨命运。至于包身工们的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则是概括叙述。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在记叙文景物描写、场景描写中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点面结合是一种重要的描写方法。所谓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指的是最能显示人事景物的形象状态特征的详细描写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指的是对人事景物的叙述或概括性描写。点面结合就是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的详细描写和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的叙述或概括性描写的有机结合。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可以突出重点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可以顾及全局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体现广度。点面结合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可以既有深度又有广度地反映人事景物的形象状态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充分地表现思想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请借鉴《包身工》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点面结合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描写一个放学场景片段</a:t>
            </a:r>
            <a:r>
              <a:rPr lang="en-US" altLang="zh-CN" sz="2200">
                <a:solidFill>
                  <a:srgbClr val="000000"/>
                </a:solidFill>
                <a:latin typeface="Times New Roman" panose="02020603050405020304" pitchFamily="18" charset="0"/>
                <a:cs typeface="Times New Roman" panose="02020603050405020304" pitchFamily="18" charset="0"/>
              </a:rPr>
              <a:t>,350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就在校门大开的一瞬间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一队队学生夺门而出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他们一路小跑着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欢笑着。父母们在汽车里也坐不住了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他们蜂拥而至。</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有些父母没有看到熟悉的身影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你看他们有的手搭凉棚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两只眼睛像探照灯般来回扫视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有的扯开嗓子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直呼孩子的姓名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有的干脆一头扎进人群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千里大搜寻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待人都上车后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都傻了眼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原本窄窄的道路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此刻已更加不堪重负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汽车排满了整条街道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喇叭声、叫喊声充斥着街道。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我和石佳豪骑自行车在车海中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遨游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。我们如两叶小舟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在大海中左摇右晃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随时都有可能被旁边的汽车猛浪掀翻。好不容易左突右冲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前进了一点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我们又傻了眼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前方的街道上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汽车组成了一条蜿蜒盘旋的巨龙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这下子硬冲也行不通了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我们只能调转车头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另寻他路。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评价文本产生的社会价值和影响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是高考实用类文本阅读的考点之一。所谓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指的是文本产生的积极作用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则既包括积极的影响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也包括消极的影响。高考考查一般以积极的影响为主。评价文本产生的社会价值和影响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探究文本中的某些问题是实用类文本阅读题考查的难点。在新闻类文本中主要是探究新闻的价值和影响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或就新闻中涉及的某些问题谈谈自己的看法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或针对新闻中的问题提出自己的建议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在传记类文本中主要是探究传主的某些品质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或传主品质、行为的当代意义等。虽然是探究类题目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但考生答题时一般要以文本为依托进行分析。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在评价文本产生的社会价值和影响时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不能人云亦云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要尊重文本事实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要有正确的是非观和高度的社会责任感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所发言论要做到不违法、不背离社会公德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并且能够上升到一定的理论高度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对文本内容进行正确的、深层次的解读。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常见的设问方式有以下几种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的社会价值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请结合材料谈谈你对这一观点的看法。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79707"/>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准确判断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客观周全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对文本的主要观点和基本倾向作客观周全的判断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既不能以偏概全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也不能主次颠倒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更不能主观臆断。注意高考考查的多是正面的社会影响。评价时要从正面出发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尤其要从社会的主流价值观出发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宣扬正能量。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尊重公德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尊重事实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文本的社会价值和影响往往不是全方位的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而是针对特定的领域、群体、时代风潮或某种价值观而产生的。评价要具有个性化色彩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但绝不是单纯从自身的兴趣爱好出发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随意褒贬。个性化评价必须以尊重社会公德为前提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要在对文本充分认知的基础上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作出负责任的评价。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5742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夏衍</a:t>
            </a:r>
            <a:r>
              <a:rPr lang="en-US" altLang="zh-CN" sz="2200">
                <a:solidFill>
                  <a:srgbClr val="000000"/>
                </a:solidFill>
                <a:latin typeface="Times New Roman" panose="02020603050405020304" pitchFamily="18" charset="0"/>
                <a:cs typeface="Times New Roman" panose="02020603050405020304" pitchFamily="18" charset="0"/>
              </a:rPr>
              <a:t>(1900—1995),</a:t>
            </a:r>
            <a:r>
              <a:rPr lang="zh-CN" altLang="zh-CN" sz="2200">
                <a:solidFill>
                  <a:srgbClr val="000000"/>
                </a:solidFill>
                <a:latin typeface="Times New Roman" panose="02020603050405020304" pitchFamily="18" charset="0"/>
                <a:cs typeface="Times New Roman" panose="02020603050405020304" pitchFamily="18" charset="0"/>
              </a:rPr>
              <a:t>浙江杭州人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剧作家、电影艺术家、社会活动家。早年赴日本留学</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中国左翼作家联盟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。著有电影剧本《春蚕》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话剧《上海屋檐下》及报告文学《包身工》等。中华人民共和国成立后曾任文化部副部长、中国文联副主席等职。著述甚丰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有《夏衍剧作集》等。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05.eps" descr="id:2147492649;FounderCES"/>
          <p:cNvPicPr/>
          <p:nvPr/>
        </p:nvPicPr>
        <p:blipFill>
          <a:blip r:embed="rId6"/>
          <a:stretch>
            <a:fillRect/>
          </a:stretch>
        </p:blipFill>
        <p:spPr>
          <a:xfrm>
            <a:off x="3565387" y="1412776"/>
            <a:ext cx="2088232" cy="1350847"/>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拓展思路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追求深刻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评价时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不仅要将文本放在时代背景中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更要把文本放在社会发展的长河中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放在更宽阔的国际视野中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不仅要看到其过去已经产生的客观价值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还应看到现在乃至将来其可能存在的潜在价值。除了利用自己的理论知识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还要学会知人论世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作出客观的评价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结合社会现实或社会发展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作出动态评价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使评价具有一定的深度。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突出观点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阐述合理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有时文本观点不同、立场不同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其产生的影响就不同。值得提醒的是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一个文本存在的社会价值和产生的影响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首先应该是多方面的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这就要求考生在阐述的时候做到要点全面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统筹兼顾。其次是这些观点有主有次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分析评价时应尽量取主舍次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亮明自己的观点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分层次进行阐述。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1698"/>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zh-CN" altLang="zh-CN" sz="2200">
                <a:solidFill>
                  <a:srgbClr val="000000"/>
                </a:solidFill>
                <a:latin typeface="NEU-BZ-S92"/>
                <a:cs typeface="宋体" panose="02010600030101010101" pitchFamily="2" charset="-122"/>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武汉长江大桥的兴建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开辟了我国桥梁建设事业的新历史。中国工程人员数十年来在桥梁建设工程中作过许多努力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有过很多成绩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钱塘江铁桥就是中国工程人员自己设计的。可是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我们从来没有完全用自己的力量建设过一座规模巨大的铁路桥梁。五十年前的黄河铁桥是由比利时包工的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其后的钱塘江铁桥的主要结构部分也是由德国、英国、丹麦三个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分别承包的。这就不可能使我们系统地积累自己的桥梁建设经验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没有能组成自己的桥梁建设队伍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中国的桥梁建设事业也就长期停滞不前。武汉长江大桥的修建将改变我国桥梁建设事业的面貌</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主持武汉长江大桥勘测设计工作的工程人员和地质人员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在人力、物力、财力上得到国家的大力支持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又得到苏联专家的无私援助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既考虑了最经济地建设桥梁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又考虑了航运等有关部门对利用长江的要求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选择了最合理的线路和桥式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完成了这个伟大工程的初步设计。同时武汉长江大桥的全部工程还将用自己的材料由我国自己的人力来建设。因此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这个工程也将是我国一座最好的桥梁建设学校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将为我国培养出一批桥梁建设人才。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摘自社论《努力修好武汉长江大桥》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a:t>
            </a:r>
            <a:r>
              <a:rPr lang="en-US" altLang="zh-CN" sz="2200">
                <a:solidFill>
                  <a:srgbClr val="000000"/>
                </a:solidFill>
                <a:latin typeface="Times New Roman" panose="02020603050405020304" pitchFamily="18" charset="0"/>
                <a:cs typeface="Times New Roman" panose="02020603050405020304" pitchFamily="18" charset="0"/>
              </a:rPr>
              <a:t>1954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港珠澳大桥被英国《卫报》誉为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之一。对于这座目前世界上综合难度最大的跨海大桥而言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每项荣誉的背后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都是一组组沉甸甸数据的支撑。全长</a:t>
            </a:r>
            <a:r>
              <a:rPr lang="en-US" altLang="zh-CN" sz="2200">
                <a:solidFill>
                  <a:srgbClr val="000000"/>
                </a:solidFill>
                <a:latin typeface="Times New Roman" panose="02020603050405020304" pitchFamily="18" charset="0"/>
                <a:cs typeface="Times New Roman" panose="02020603050405020304" pitchFamily="18" charset="0"/>
              </a:rPr>
              <a:t>55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世界总体跨度最长的跨海大桥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海底隧道长</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世界上最长的海底公路沉管隧道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海底隧道最深处距海平面</a:t>
            </a:r>
            <a:r>
              <a:rPr lang="en-US" altLang="zh-CN" sz="2200">
                <a:solidFill>
                  <a:srgbClr val="000000"/>
                </a:solidFill>
                <a:latin typeface="Times New Roman" panose="02020603050405020304" pitchFamily="18" charset="0"/>
                <a:cs typeface="Times New Roman" panose="02020603050405020304" pitchFamily="18" charset="0"/>
              </a:rPr>
              <a:t>46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世界上埋进海床最深的沉管隧道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对接海底隧道的每个沉管重约</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世界最重的沉管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世界首创深插式钢圆筒快速成岛技术。截至通车前夕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港珠澳大桥共完成项目创新工法</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项、创新软件</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项、创新装备</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项、创新产品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申请专利</a:t>
            </a:r>
            <a:r>
              <a:rPr lang="en-US" altLang="zh-CN" sz="2200">
                <a:solidFill>
                  <a:srgbClr val="000000"/>
                </a:solidFill>
                <a:latin typeface="Times New Roman" panose="02020603050405020304" pitchFamily="18" charset="0"/>
                <a:cs typeface="Times New Roman" panose="02020603050405020304" pitchFamily="18" charset="0"/>
              </a:rPr>
              <a:t>454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项创世界之最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整体设计和关键技术全部自主研发。在这一大国重器的背后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不光有千千万万建设者的汗水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更有不少为其提供强有力科技支撑的团队。如今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中国的桥梁和高铁一样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已经成为中国走向世界的一张名片。而随着这张名片一同递出的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是我们身为国人的自信心。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摘编自王忠耀等《港珠澳大桥背后的科技支撑》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《光明日报》</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港珠澳大桥岛隧工程智能建造以信息化为基础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运用大数据、云计算及物联网等先进技术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创造具有感知储存能力、学习判断能力的智能设备、智能控制系统等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扩展、延伸工程建设者的感知能力、预测能力、控制能力及作业能力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将机器智能与人类智慧紧密结合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形成人机一体化智能建造系统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使工程建设更为安全。智能建造平台由感知层、网络层、数据层、应用支撑层及应用层组成。感知层是基础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借助卫星等多种技术手段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采集各类数据信息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类似人的眼睛等感官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网络层利用光纤通信网等技术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将感知层采集的各类数据信息传输至数据层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类似人体神经系统</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数据层中存储着大量的数据信息资源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借助数据库、云存储等智能存储手段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实现信息资源的有效存储和共享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应用支撑层是运算中心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类似于大脑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实现数据融合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最终在应用层形成各种智能控制系统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辅助工程建设者进行决策。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摘编自林鸣等《港珠澳大桥岛隧工程智能建造探索与实践》</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为什么说今天的中国桥梁已经成为体现国人自信心的一张名片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9206"/>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港珠澳大桥取得了举世瞩目的成就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被外媒誉为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新世界七大奇迹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港珠澳大桥证明当今中国桥梁建设水平已处于世界领先地位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从武汉长江大桥到港珠澳大桥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体现了我国科技实力的增强和不断创新的精神。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需要明确题干中的关键词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中国桥梁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既要立足于材料二的相关信息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也要联系材料一来分析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今天的中国桥梁已经成为体现国人自信心的一张名片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的原因。这种自信心源自实力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也包括外媒的认可等。由材料二的</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新世界七大奇迹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走向世界的一张名片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由材料二中列举的港珠澳大桥的多个世界之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以及材料三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由武汉长江大桥到港珠澳大桥建造技术的发展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可得出第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ew picture" hidden="1"/>
          <p:cNvPicPr/>
          <p:nvPr/>
        </p:nvPicPr>
        <p:blipFill>
          <a:blip r:embed="rId5"/>
          <a:stretch>
            <a:fillRect/>
          </a:stretch>
        </p:blipFill>
        <p:spPr>
          <a:xfrm>
            <a:off x="10883900" y="11823700"/>
            <a:ext cx="406400" cy="3429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本文是夏衍先生于</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经过几个月的实地考察之后写作的一篇反映中国劳工悲惨生活的带有经典意义的报告文学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发表在</a:t>
            </a:r>
            <a:r>
              <a:rPr lang="en-US" altLang="zh-CN" sz="2200">
                <a:solidFill>
                  <a:srgbClr val="000000"/>
                </a:solidFill>
                <a:latin typeface="Times New Roman" panose="02020603050405020304" pitchFamily="18" charset="0"/>
                <a:cs typeface="Times New Roman" panose="02020603050405020304" pitchFamily="18" charset="0"/>
              </a:rPr>
              <a:t>1936</a:t>
            </a:r>
            <a:r>
              <a:rPr lang="zh-CN" altLang="zh-CN" sz="2200">
                <a:solidFill>
                  <a:srgbClr val="000000"/>
                </a:solidFill>
                <a:latin typeface="Times New Roman" panose="02020603050405020304" pitchFamily="18" charset="0"/>
                <a:cs typeface="Times New Roman" panose="02020603050405020304" pitchFamily="18" charset="0"/>
              </a:rPr>
              <a:t>年《光明》创刊号上。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文章反映的是国民党统治区的黑暗现实。当时中国农村在帝国主义特别是日本帝国主义的经济侵略下日益衰败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加上地主的剥削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农民生活极为困苦。靠近上海的苏北地区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每年都有大批无法生活的农家女孩子被诱骗到上海来做包身工。随着日本帝国主义侵略的步步深入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我国人民的抗日情绪不断高涨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上海工人运动十分活跃。日本资本家为避免罢工的威胁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就更大规模地雇用包身工来代替普通的自由劳动者。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为了揭露帝国主义及其走狗对工人的野蛮压榨和残酷迫害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唤醒工人阶级起来反抗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夏衍先生于</a:t>
            </a:r>
            <a:r>
              <a:rPr lang="en-US" altLang="zh-CN" sz="2200">
                <a:solidFill>
                  <a:srgbClr val="000000"/>
                </a:solidFill>
                <a:latin typeface="Times New Roman" panose="02020603050405020304" pitchFamily="18" charset="0"/>
                <a:cs typeface="Times New Roman" panose="02020603050405020304" pitchFamily="18" charset="0"/>
              </a:rPr>
              <a:t>1935</a:t>
            </a:r>
            <a:r>
              <a:rPr lang="zh-CN" altLang="zh-CN" sz="2200">
                <a:solidFill>
                  <a:srgbClr val="000000"/>
                </a:solidFill>
                <a:latin typeface="Times New Roman" panose="02020603050405020304" pitchFamily="18" charset="0"/>
                <a:cs typeface="Times New Roman" panose="02020603050405020304" pitchFamily="18" charset="0"/>
              </a:rPr>
              <a:t>年选择了一家名叫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三井系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的日本工厂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外头工人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的身份混进纱厂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对包身工的生活进行了全面细致的观察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掌握了第一手真实材料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写成此文。文章以铁一般的事实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揭露了这一特定历史条件下所产生的包身工制度的罪恶。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报告文学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报告文学是在真人真事基础上塑造人物形象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以文学手段及时反映现实生活的文学体裁。报告文学与新闻报道、通讯有密切关系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但又有所区别。相同点是都以真人真事为写作对象。区别在于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新闻通讯依附于某一事件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是以事带人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而报告文学是以人带事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事是背景。其二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报告文学有更多的文学色彩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十分注意形象的刻画与细节描写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强调在真人真事的基础上注意文学手法的运用。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38560"/>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132856"/>
          <a:ext cx="8128000" cy="4349164"/>
        </p:xfrm>
        <a:graphic>
          <a:graphicData uri="http://schemas.openxmlformats.org/presentationml/2006/ole">
            <mc:AlternateContent>
              <mc:Choice xmlns:v="urn:schemas-microsoft-com:vml" Requires="v">
                <p:oleObj spid="_x0000_s1038" name="文档" r:id="rId6" imgW="3858260" imgH="2064385" progId="Word.Document.12">
                  <p:embed/>
                </p:oleObj>
              </mc:Choice>
              <mc:Fallback>
                <p:oleObj name="文档" r:id="rId6" imgW="3858260" imgH="2064385" progId="Word.Document.12">
                  <p:embed/>
                  <p:pic>
                    <p:nvPicPr>
                      <p:cNvPr id="0" name="OLE substitute image"/>
                      <p:cNvPicPr/>
                      <p:nvPr/>
                    </p:nvPicPr>
                    <p:blipFill>
                      <a:blip r:embed="rId7"/>
                      <a:stretch>
                        <a:fillRect/>
                      </a:stretch>
                    </p:blipFill>
                    <p:spPr>
                      <a:xfrm>
                        <a:off x="508000" y="2132856"/>
                        <a:ext cx="8128000" cy="434916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508000" y="1412776"/>
          <a:ext cx="8128000" cy="4996203"/>
        </p:xfrm>
        <a:graphic>
          <a:graphicData uri="http://schemas.openxmlformats.org/presentationml/2006/ole">
            <mc:AlternateContent>
              <mc:Choice xmlns:v="urn:schemas-microsoft-com:vml" Requires="v">
                <p:oleObj spid="_x0000_s1039" name="文档" r:id="rId6" imgW="3858260" imgH="2371090" progId="Word.Document.12">
                  <p:embed/>
                </p:oleObj>
              </mc:Choice>
              <mc:Fallback>
                <p:oleObj name="文档" r:id="rId6" imgW="3858260" imgH="2371090" progId="Word.Document.12">
                  <p:embed/>
                  <p:pic>
                    <p:nvPicPr>
                      <p:cNvPr id="0" name="OLE substitute image"/>
                      <p:cNvPicPr/>
                      <p:nvPr/>
                    </p:nvPicPr>
                    <p:blipFill>
                      <a:blip r:embed="rId7"/>
                      <a:stretch>
                        <a:fillRect/>
                      </a:stretch>
                    </p:blipFill>
                    <p:spPr>
                      <a:xfrm>
                        <a:off x="508000" y="1412776"/>
                        <a:ext cx="8128000" cy="4996203"/>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673010"/>
          <a:ext cx="8128000" cy="4693920"/>
        </p:xfrm>
        <a:graphic>
          <a:graphicData uri="http://schemas.openxmlformats.org/drawingml/2006/table">
            <a:tbl>
              <a:tblPr firstRow="1" firstCol="1" bandRow="1"/>
              <a:tblGrid>
                <a:gridCol w="1625600"/>
                <a:gridCol w="1625600"/>
                <a:gridCol w="1625600"/>
                <a:gridCol w="1625600"/>
                <a:gridCol w="1625600"/>
              </a:tblGrid>
              <a:tr h="469265">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kāi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ōu</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打</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殴</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kǎi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ǒu</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船</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xián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舷</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辩</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弓</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xián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弦</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biàn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辨</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xuàn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铁</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dìng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包身</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破</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zhàn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qiè</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而不舍</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锲</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diàn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淀</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xiē</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子</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265">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石</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dìng</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提纲</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qiè</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4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挈</a:t>
                      </a:r>
                      <a:endParaRPr lang="zh-CN" sz="2200">
                        <a:solidFill>
                          <a:srgbClr val="000000"/>
                        </a:solidFill>
                        <a:effectLst/>
                        <a:latin typeface="NEU-BZ-S92"/>
                        <a:ea typeface="方正书宋_GBK" panose="03000509000000000000" pitchFamily="65" charset="-122"/>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236</Paragraphs>
  <Slides>37</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37</vt:i4>
      </vt:variant>
    </vt:vector>
  </HeadingPairs>
  <TitlesOfParts>
    <vt:vector baseType="lpstr" size="49">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7　包身工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