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14"/>
  </p:notesMasterIdLst>
  <p:sldIdLst>
    <p:sldId id="394" r:id="rId3"/>
    <p:sldId id="395" r:id="rId4"/>
    <p:sldId id="396" r:id="rId5"/>
    <p:sldId id="397" r:id="rId6"/>
    <p:sldId id="398" r:id="rId7"/>
    <p:sldId id="399" r:id="rId8"/>
    <p:sldId id="400" r:id="rId9"/>
    <p:sldId id="401" r:id="rId10"/>
    <p:sldId id="402" r:id="rId11"/>
    <p:sldId id="403" r:id="rId12"/>
    <p:sldId id="404" r:id="rId13"/>
  </p:sldIdLst>
  <p:sldSz cx="11522075" cy="6480175"/>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1560312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现代文阅读</a:t>
            </a:r>
            <a:endParaRPr lang="zh-CN" altLang="en-US" sz="6600">
              <a:solidFill>
                <a:schemeClr val="bg1"/>
              </a:solidFill>
              <a:ea typeface="黑体"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17501" y="739757"/>
            <a:ext cx="10787138" cy="4961890"/>
          </a:xfrm>
          <a:prstGeom prst="rect">
            <a:avLst/>
          </a:prstGeom>
          <a:noFill/>
          <a:ln w="57150" cmpd="thickThin">
            <a:noFill/>
            <a:miter lim="800000"/>
          </a:ln>
          <a:effectLst/>
        </p:spPr>
        <p:txBody>
          <a:bodyPr wrap="square">
            <a:spAutoFit/>
          </a:bodyPr>
          <a:lstStyle/>
          <a:p>
            <a:pPr>
              <a:lnSpc>
                <a:spcPct val="110000"/>
              </a:lnSpc>
            </a:pPr>
            <a:r>
              <a:rPr lang="en-US" sz="2000" smtClean="0">
                <a:solidFill>
                  <a:srgbClr val="006600"/>
                </a:solidFill>
              </a:rPr>
              <a:t>        </a:t>
            </a:r>
            <a:r>
              <a:rPr sz="2400" b="1" smtClean="0">
                <a:solidFill>
                  <a:srgbClr val="006600"/>
                </a:solidFill>
              </a:rPr>
              <a:t> (三)文化游记类</a:t>
            </a:r>
          </a:p>
          <a:p>
            <a:pPr>
              <a:lnSpc>
                <a:spcPct val="110000"/>
              </a:lnSpc>
            </a:pPr>
            <a:r>
              <a:rPr sz="2400" smtClean="0">
                <a:solidFill>
                  <a:srgbClr val="7030A0"/>
                </a:solidFill>
              </a:rPr>
              <a:t>      </a:t>
            </a:r>
            <a:r>
              <a:rPr sz="2400" b="1" smtClean="0">
                <a:solidFill>
                  <a:srgbClr val="7030A0"/>
                </a:solidFill>
              </a:rPr>
              <a:t>  (1)取材上的文化性。</a:t>
            </a:r>
            <a:r>
              <a:rPr sz="2400" smtClean="0">
                <a:solidFill>
                  <a:srgbClr val="7030A0"/>
                </a:solidFill>
              </a:rPr>
              <a:t>即所写对象是文化意味突出、文化含量丰富的社会现象或自然景观，多借助名人、文化古迹，咏史怀人，阐发作者对此的认识和评价，有时在此基础上联系现实，借古讽今，引发人们对历史、现实、人生、社会的深沉思考。</a:t>
            </a:r>
          </a:p>
          <a:p>
            <a:pPr>
              <a:lnSpc>
                <a:spcPct val="110000"/>
              </a:lnSpc>
            </a:pPr>
            <a:r>
              <a:rPr sz="2400" smtClean="0">
                <a:solidFill>
                  <a:srgbClr val="7030A0"/>
                </a:solidFill>
              </a:rPr>
              <a:t>       </a:t>
            </a:r>
            <a:r>
              <a:rPr sz="2400" b="1" smtClean="0">
                <a:solidFill>
                  <a:srgbClr val="7030A0"/>
                </a:solidFill>
              </a:rPr>
              <a:t> (2)文化意识强烈。</a:t>
            </a:r>
            <a:r>
              <a:rPr sz="2400" smtClean="0">
                <a:solidFill>
                  <a:srgbClr val="7030A0"/>
                </a:solidFill>
              </a:rPr>
              <a:t>即明确地从文化角度和文化意识来表现对象。</a:t>
            </a:r>
          </a:p>
          <a:p>
            <a:pPr>
              <a:lnSpc>
                <a:spcPct val="110000"/>
              </a:lnSpc>
            </a:pPr>
            <a:r>
              <a:rPr sz="2400" smtClean="0">
                <a:solidFill>
                  <a:srgbClr val="7030A0"/>
                </a:solidFill>
              </a:rPr>
              <a:t>       </a:t>
            </a:r>
            <a:r>
              <a:rPr sz="2400" b="1" smtClean="0">
                <a:solidFill>
                  <a:srgbClr val="7030A0"/>
                </a:solidFill>
              </a:rPr>
              <a:t> (3)文化解剖具有穿透力。</a:t>
            </a:r>
            <a:r>
              <a:rPr sz="2400" smtClean="0">
                <a:solidFill>
                  <a:srgbClr val="7030A0"/>
                </a:solidFill>
              </a:rPr>
              <a:t>即以独立的文化思考和深刻的文化思想来解剖事物的特征和发掘现象的本质。在行文上具有文化韵味，主要体现在语言风格上。</a:t>
            </a:r>
          </a:p>
          <a:p>
            <a:pPr>
              <a:lnSpc>
                <a:spcPct val="110000"/>
              </a:lnSpc>
            </a:pPr>
            <a:r>
              <a:rPr sz="2400" smtClean="0">
                <a:solidFill>
                  <a:srgbClr val="7030A0"/>
                </a:solidFill>
              </a:rPr>
              <a:t>       </a:t>
            </a:r>
            <a:r>
              <a:rPr sz="2400" b="1" smtClean="0">
                <a:solidFill>
                  <a:srgbClr val="7030A0"/>
                </a:solidFill>
              </a:rPr>
              <a:t> (4)文化游记散文和抒情散文存在交叉关系。</a:t>
            </a:r>
            <a:r>
              <a:rPr sz="2400" smtClean="0">
                <a:solidFill>
                  <a:srgbClr val="7030A0"/>
                </a:solidFill>
              </a:rPr>
              <a:t>如作者在记游过程中常常通过写景状物表达自己的情感。但是，大部分因景抒情的散文，景常常只是一个引发感情的触发点，而游记则不论抒情色彩如何浓郁，总要摹山拟水，总要描述自然景观和与之相联系的人文景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234440" y="1134745"/>
            <a:ext cx="9893300" cy="4556125"/>
          </a:xfrm>
          <a:prstGeom prst="rect">
            <a:avLst/>
          </a:prstGeom>
          <a:noFill/>
          <a:ln w="57150" cmpd="thickThin">
            <a:noFill/>
            <a:miter lim="800000"/>
          </a:ln>
          <a:effectLst/>
        </p:spPr>
        <p:txBody>
          <a:bodyPr wrap="square">
            <a:spAutoFit/>
          </a:bodyPr>
          <a:lstStyle/>
          <a:p>
            <a:pPr>
              <a:lnSpc>
                <a:spcPct val="110000"/>
              </a:lnSpc>
            </a:pPr>
            <a:r>
              <a:rPr lang="en-US" sz="2000" smtClean="0">
                <a:solidFill>
                  <a:srgbClr val="006600"/>
                </a:solidFill>
              </a:rPr>
              <a:t>        </a:t>
            </a:r>
            <a:r>
              <a:rPr sz="2400" smtClean="0">
                <a:solidFill>
                  <a:srgbClr val="7030A0"/>
                </a:solidFill>
              </a:rPr>
              <a:t>  </a:t>
            </a:r>
            <a:r>
              <a:rPr sz="2400" b="1" smtClean="0">
                <a:solidFill>
                  <a:srgbClr val="006600"/>
                </a:solidFill>
              </a:rPr>
              <a:t>(四)写人记事类</a:t>
            </a:r>
          </a:p>
          <a:p>
            <a:pPr>
              <a:lnSpc>
                <a:spcPct val="110000"/>
              </a:lnSpc>
            </a:pPr>
            <a:r>
              <a:rPr sz="2400" smtClean="0">
                <a:solidFill>
                  <a:srgbClr val="7030A0"/>
                </a:solidFill>
              </a:rPr>
              <a:t>        (1)写人记事类散文以叙述和抒情为主要表达手段，叙述多是日常生活较为平淡的人、事。</a:t>
            </a:r>
          </a:p>
          <a:p>
            <a:pPr>
              <a:lnSpc>
                <a:spcPct val="110000"/>
              </a:lnSpc>
            </a:pPr>
            <a:r>
              <a:rPr sz="2400" smtClean="0">
                <a:solidFill>
                  <a:srgbClr val="7030A0"/>
                </a:solidFill>
              </a:rPr>
              <a:t>        (2)记事散文很少有单一、完整、曲折的故事情节，常将若干零碎、琐屑的生活片段组合成篇，而这些片段又以一线贯串，来反映一个主题；记事散文所记之事一般来说都比较平凡，讲究以小见大。写人散文所写或是一个人，或是几个人，或是一类人，或是几类人，甚至是几者的综合。人物形象的塑造通常是通过叙事、人物描写来完成。</a:t>
            </a:r>
          </a:p>
          <a:p>
            <a:pPr>
              <a:lnSpc>
                <a:spcPct val="110000"/>
              </a:lnSpc>
            </a:pPr>
            <a:r>
              <a:rPr sz="2400" smtClean="0">
                <a:solidFill>
                  <a:srgbClr val="7030A0"/>
                </a:solidFill>
              </a:rPr>
              <a:t>        (3)写人、叙事往往不可分离，文中的人、事都来自于生活，而并非虚构。无论写人还是叙事，其目的都是抒发感情，阐明事理。</a:t>
            </a:r>
          </a:p>
          <a:p>
            <a:pPr>
              <a:lnSpc>
                <a:spcPct val="110000"/>
              </a:lnSpc>
            </a:pPr>
            <a:r>
              <a:rPr sz="2400" smtClean="0">
                <a:solidFill>
                  <a:srgbClr val="7030A0"/>
                </a:solidFill>
              </a:rPr>
              <a:t>        (4)写真人真事，不虚构不夸饰，语言朴实，感情真切。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3117831" y="2168517"/>
            <a:ext cx="6271279"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1-10</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散文阅读</a:t>
            </a: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一</a:t>
            </a: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考纲解读</a:t>
            </a:r>
            <a:endParaRPr lang="zh-CN" altLang="en-US" sz="3200" b="1">
              <a:solidFill>
                <a:schemeClr val="bg1"/>
              </a:solidFill>
              <a:ea typeface="楷体_GB2312" charset="-122"/>
            </a:endParaRPr>
          </a:p>
        </p:txBody>
      </p:sp>
      <p:sp>
        <p:nvSpPr>
          <p:cNvPr id="214022" name="Text Box 6">
            <a:hlinkClick r:id="" action="ppaction://noaction"/>
          </p:cNvPr>
          <p:cNvSpPr txBox="1">
            <a:spLocks noChangeArrowheads="1"/>
          </p:cNvSpPr>
          <p:nvPr/>
        </p:nvSpPr>
        <p:spPr bwMode="auto">
          <a:xfrm>
            <a:off x="4046525" y="2740021"/>
            <a:ext cx="4171950" cy="588963"/>
          </a:xfrm>
          <a:prstGeom prst="rect">
            <a:avLst/>
          </a:prstGeom>
          <a:noFill/>
          <a:ln w="9525">
            <a:solidFill>
              <a:schemeClr val="bg1"/>
            </a:solidFill>
            <a:miter lim="800000"/>
          </a:ln>
          <a:effectLst/>
        </p:spPr>
        <p:txBody>
          <a:bodyPr/>
          <a:lstStyle/>
          <a:p>
            <a:pPr algn="ctr"/>
            <a:r>
              <a:rPr lang="zh-CN" altLang="en-US" sz="3200" b="1">
                <a:solidFill>
                  <a:schemeClr val="bg1"/>
                </a:solidFill>
                <a:ea typeface="楷体_GB2312" charset="-122"/>
                <a:cs typeface="方正兰亭黑简体" pitchFamily="2" charset="-122"/>
              </a:rPr>
              <a:t>提</a:t>
            </a:r>
            <a:r>
              <a:rPr lang="zh-CN" altLang="en-US" sz="3200" b="1" smtClean="0">
                <a:solidFill>
                  <a:schemeClr val="bg1"/>
                </a:solidFill>
                <a:ea typeface="楷体_GB2312" charset="-122"/>
                <a:cs typeface="方正兰亭黑简体" pitchFamily="2" charset="-122"/>
              </a:rPr>
              <a:t>能力</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知识讲解</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46525" y="3740153"/>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3"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考纲解读</a:t>
            </a:r>
            <a:endParaRPr lang="zh-CN" altLang="en-US" sz="2400">
              <a:solidFill>
                <a:schemeClr val="bg1"/>
              </a:solidFill>
              <a:latin typeface="微软雅黑" pitchFamily="34" charset="-122"/>
              <a:ea typeface="微软雅黑" pitchFamily="34" charset="-122"/>
              <a:cs typeface="方正兰亭黑简体" pitchFamily="2" charset="-122"/>
            </a:endParaRPr>
          </a:p>
        </p:txBody>
      </p:sp>
      <p:graphicFrame>
        <p:nvGraphicFramePr>
          <p:cNvPr id="5" name="表格 4"/>
          <p:cNvGraphicFramePr>
            <a:graphicFrameLocks noGrp="1"/>
          </p:cNvGraphicFramePr>
          <p:nvPr/>
        </p:nvGraphicFramePr>
        <p:xfrm>
          <a:off x="1189005" y="1811327"/>
          <a:ext cx="9357995" cy="3571900"/>
        </p:xfrm>
        <a:graphic>
          <a:graphicData uri="http://schemas.openxmlformats.org/drawingml/2006/table">
            <a:tbl>
              <a:tblPr firstRow="1" bandRow="1">
                <a:tableStyleId>{8799B23B-EC83-4686-B30A-512413B5E67A}</a:tableStyleId>
              </a:tblPr>
              <a:tblGrid>
                <a:gridCol w="2428875"/>
                <a:gridCol w="2499995"/>
                <a:gridCol w="928370"/>
                <a:gridCol w="3500755"/>
              </a:tblGrid>
              <a:tr h="461568">
                <a:tc>
                  <a:txBody>
                    <a:bodyPr/>
                    <a:lstStyle/>
                    <a:p>
                      <a:pPr algn="ctr">
                        <a:spcAft>
                          <a:spcPct val="0"/>
                        </a:spcAft>
                      </a:pPr>
                      <a:r>
                        <a:rPr lang="zh-CN" sz="2400" b="1" kern="100">
                          <a:solidFill>
                            <a:srgbClr val="C00000"/>
                          </a:solidFill>
                          <a:latin typeface="+mn-ea"/>
                          <a:ea typeface="+mn-ea"/>
                          <a:cs typeface="Times New Roman" panose="02020603050405020304"/>
                        </a:rPr>
                        <a:t>试题及年份</a:t>
                      </a:r>
                      <a:endParaRPr lang="zh-CN" sz="2400" b="1" kern="100">
                        <a:solidFill>
                          <a:srgbClr val="C00000"/>
                        </a:solidFill>
                        <a:latin typeface="+mn-ea"/>
                        <a:ea typeface="+mn-ea"/>
                        <a:cs typeface="Courier New" panose="02070309020205020404"/>
                      </a:endParaRPr>
                    </a:p>
                  </a:txBody>
                  <a:tcPr marL="68580" marR="68580" marT="0" marB="0" anchor="ctr"/>
                </a:tc>
                <a:tc>
                  <a:txBody>
                    <a:bodyPr/>
                    <a:lstStyle/>
                    <a:p>
                      <a:pPr algn="ctr">
                        <a:spcAft>
                          <a:spcPct val="0"/>
                        </a:spcAft>
                      </a:pPr>
                      <a:r>
                        <a:rPr lang="zh-CN" sz="2400" b="1" kern="100">
                          <a:solidFill>
                            <a:srgbClr val="C00000"/>
                          </a:solidFill>
                          <a:latin typeface="+mn-ea"/>
                          <a:ea typeface="+mn-ea"/>
                          <a:cs typeface="Times New Roman" panose="02020603050405020304"/>
                        </a:rPr>
                        <a:t>选文</a:t>
                      </a:r>
                      <a:endParaRPr lang="zh-CN" sz="2400" b="1" kern="100">
                        <a:solidFill>
                          <a:srgbClr val="C00000"/>
                        </a:solidFill>
                        <a:latin typeface="+mn-ea"/>
                        <a:ea typeface="+mn-ea"/>
                        <a:cs typeface="Courier New" panose="02070309020205020404"/>
                      </a:endParaRPr>
                    </a:p>
                  </a:txBody>
                  <a:tcPr marL="68580" marR="68580" marT="0" marB="0" anchor="ctr"/>
                </a:tc>
                <a:tc>
                  <a:txBody>
                    <a:bodyPr/>
                    <a:lstStyle/>
                    <a:p>
                      <a:pPr algn="ctr">
                        <a:spcAft>
                          <a:spcPct val="0"/>
                        </a:spcAft>
                      </a:pPr>
                      <a:r>
                        <a:rPr lang="zh-CN" sz="2400" b="1" kern="100">
                          <a:solidFill>
                            <a:srgbClr val="C00000"/>
                          </a:solidFill>
                          <a:latin typeface="+mn-ea"/>
                          <a:ea typeface="+mn-ea"/>
                          <a:cs typeface="Times New Roman" panose="02020603050405020304"/>
                        </a:rPr>
                        <a:t>年代</a:t>
                      </a:r>
                      <a:endParaRPr lang="zh-CN" sz="2400" b="1" kern="100">
                        <a:solidFill>
                          <a:srgbClr val="C00000"/>
                        </a:solidFill>
                        <a:latin typeface="+mn-ea"/>
                        <a:ea typeface="+mn-ea"/>
                        <a:cs typeface="Courier New" panose="02070309020205020404"/>
                      </a:endParaRPr>
                    </a:p>
                  </a:txBody>
                  <a:tcPr marL="68580" marR="68580" marT="0" marB="0" anchor="ctr"/>
                </a:tc>
                <a:tc>
                  <a:txBody>
                    <a:bodyPr/>
                    <a:lstStyle/>
                    <a:p>
                      <a:pPr algn="ctr">
                        <a:spcAft>
                          <a:spcPct val="0"/>
                        </a:spcAft>
                      </a:pPr>
                      <a:r>
                        <a:rPr lang="zh-CN" sz="2400" b="1" kern="100">
                          <a:solidFill>
                            <a:srgbClr val="C00000"/>
                          </a:solidFill>
                          <a:latin typeface="+mn-ea"/>
                          <a:ea typeface="+mn-ea"/>
                          <a:cs typeface="Times New Roman" panose="02020603050405020304"/>
                        </a:rPr>
                        <a:t>考点</a:t>
                      </a:r>
                      <a:endParaRPr lang="zh-CN" sz="2400" b="1" kern="100">
                        <a:solidFill>
                          <a:srgbClr val="C00000"/>
                        </a:solidFill>
                        <a:latin typeface="+mn-ea"/>
                        <a:ea typeface="+mn-ea"/>
                        <a:cs typeface="Courier New" panose="02070309020205020404"/>
                      </a:endParaRPr>
                    </a:p>
                  </a:txBody>
                  <a:tcPr marL="68580" marR="68580" marT="0" marB="0" anchor="ctr"/>
                </a:tc>
              </a:tr>
              <a:tr h="964363">
                <a:tc>
                  <a:txBody>
                    <a:bodyPr/>
                    <a:lstStyle/>
                    <a:p>
                      <a:pPr algn="l">
                        <a:spcAft>
                          <a:spcPct val="0"/>
                        </a:spcAft>
                      </a:pPr>
                      <a:r>
                        <a:rPr lang="en-US" sz="2400" b="1" kern="100">
                          <a:solidFill>
                            <a:srgbClr val="0000FF"/>
                          </a:solidFill>
                          <a:latin typeface="+mn-ea"/>
                          <a:ea typeface="+mn-ea"/>
                          <a:cs typeface="Courier New" panose="02070309020205020404"/>
                        </a:rPr>
                        <a:t>2017·</a:t>
                      </a:r>
                      <a:r>
                        <a:rPr lang="zh-CN" sz="2400" b="1" kern="100">
                          <a:solidFill>
                            <a:srgbClr val="0000FF"/>
                          </a:solidFill>
                          <a:latin typeface="+mn-ea"/>
                          <a:ea typeface="+mn-ea"/>
                          <a:cs typeface="Times New Roman" panose="02020603050405020304"/>
                        </a:rPr>
                        <a:t>全国卷</a:t>
                      </a:r>
                      <a:r>
                        <a:rPr lang="en-US" sz="2400" b="1" kern="100">
                          <a:solidFill>
                            <a:srgbClr val="0000FF"/>
                          </a:solidFill>
                          <a:latin typeface="+mn-ea"/>
                          <a:ea typeface="+mn-ea"/>
                          <a:cs typeface="Times New Roman" panose="02020603050405020304"/>
                        </a:rPr>
                        <a:t>Ⅱ</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b="1" kern="100" smtClean="0">
                          <a:solidFill>
                            <a:srgbClr val="0000FF"/>
                          </a:solidFill>
                          <a:latin typeface="+mn-ea"/>
                          <a:ea typeface="+mn-ea"/>
                          <a:cs typeface="Times New Roman" panose="02020603050405020304"/>
                        </a:rPr>
                        <a:t>《窗子以外》</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mn-ea"/>
                          <a:ea typeface="+mn-ea"/>
                          <a:cs typeface="Times New Roman" panose="02020603050405020304"/>
                        </a:rPr>
                        <a:t>现代</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mn-ea"/>
                          <a:ea typeface="+mn-ea"/>
                          <a:cs typeface="Times New Roman" panose="02020603050405020304"/>
                        </a:rPr>
                        <a:t>思想内容、艺术特色、形象内涵、表现手法</a:t>
                      </a:r>
                      <a:endParaRPr lang="zh-CN" sz="2400" b="1" kern="100">
                        <a:solidFill>
                          <a:srgbClr val="0000FF"/>
                        </a:solidFill>
                        <a:latin typeface="+mn-ea"/>
                        <a:ea typeface="+mn-ea"/>
                        <a:cs typeface="Courier New" panose="02070309020205020404"/>
                      </a:endParaRPr>
                    </a:p>
                  </a:txBody>
                  <a:tcPr marL="68580" marR="68580" marT="0" marB="0" anchor="ctr"/>
                </a:tc>
              </a:tr>
              <a:tr h="964363">
                <a:tc>
                  <a:txBody>
                    <a:bodyPr/>
                    <a:lstStyle/>
                    <a:p>
                      <a:pPr algn="l">
                        <a:spcAft>
                          <a:spcPct val="0"/>
                        </a:spcAft>
                      </a:pPr>
                      <a:r>
                        <a:rPr lang="en-US" sz="2400" b="1" kern="100">
                          <a:solidFill>
                            <a:srgbClr val="0000FF"/>
                          </a:solidFill>
                          <a:latin typeface="+mn-ea"/>
                          <a:ea typeface="+mn-ea"/>
                          <a:cs typeface="Courier New" panose="02070309020205020404"/>
                        </a:rPr>
                        <a:t>2017·</a:t>
                      </a:r>
                      <a:r>
                        <a:rPr lang="zh-CN" sz="2400" b="1" kern="100">
                          <a:solidFill>
                            <a:srgbClr val="0000FF"/>
                          </a:solidFill>
                          <a:latin typeface="+mn-ea"/>
                          <a:ea typeface="+mn-ea"/>
                          <a:cs typeface="Times New Roman" panose="02020603050405020304"/>
                        </a:rPr>
                        <a:t>全国卷</a:t>
                      </a:r>
                      <a:r>
                        <a:rPr lang="en-US" sz="2400" b="1" kern="100">
                          <a:solidFill>
                            <a:srgbClr val="0000FF"/>
                          </a:solidFill>
                          <a:latin typeface="+mn-ea"/>
                          <a:ea typeface="+mn-ea"/>
                          <a:cs typeface="Times New Roman" panose="02020603050405020304"/>
                        </a:rPr>
                        <a:t>Ⅲ</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mn-ea"/>
                          <a:ea typeface="+mn-ea"/>
                          <a:cs typeface="Times New Roman" panose="02020603050405020304"/>
                        </a:rPr>
                        <a:t>《我们的裁缝店》</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mn-ea"/>
                          <a:ea typeface="+mn-ea"/>
                          <a:cs typeface="Times New Roman" panose="02020603050405020304"/>
                        </a:rPr>
                        <a:t>当代</a:t>
                      </a:r>
                      <a:endParaRPr lang="zh-CN" sz="2400" b="1" kern="100">
                        <a:solidFill>
                          <a:srgbClr val="0000FF"/>
                        </a:solidFill>
                        <a:latin typeface="+mn-ea"/>
                        <a:ea typeface="+mn-ea"/>
                        <a:cs typeface="Courier New" panose="02070309020205020404"/>
                      </a:endParaRPr>
                    </a:p>
                  </a:txBody>
                  <a:tcPr marL="68580" marR="68580" marT="0" marB="0" anchor="ctr"/>
                </a:tc>
                <a:tc>
                  <a:txBody>
                    <a:bodyPr/>
                    <a:lstStyle/>
                    <a:p>
                      <a:pPr algn="l">
                        <a:spcAft>
                          <a:spcPct val="0"/>
                        </a:spcAft>
                      </a:pPr>
                      <a:r>
                        <a:rPr lang="zh-CN" sz="2400" b="1" kern="100">
                          <a:solidFill>
                            <a:srgbClr val="0000FF"/>
                          </a:solidFill>
                          <a:latin typeface="+mn-ea"/>
                          <a:ea typeface="+mn-ea"/>
                          <a:cs typeface="Times New Roman" panose="02020603050405020304"/>
                        </a:rPr>
                        <a:t>思想内容、艺术特色、句子含义、表现手法</a:t>
                      </a:r>
                      <a:endParaRPr lang="zh-CN" sz="2400" b="1" kern="100">
                        <a:solidFill>
                          <a:srgbClr val="0000FF"/>
                        </a:solidFill>
                        <a:latin typeface="+mn-ea"/>
                        <a:ea typeface="+mn-ea"/>
                        <a:cs typeface="Courier New" panose="02070309020205020404"/>
                      </a:endParaRPr>
                    </a:p>
                  </a:txBody>
                  <a:tcPr marL="68580" marR="68580" marT="0" marB="0" anchor="ctr"/>
                </a:tc>
              </a:tr>
              <a:tr h="1181606">
                <a:tc gridSpan="4">
                  <a:txBody>
                    <a:bodyPr/>
                    <a:lstStyle/>
                    <a:p>
                      <a:pPr algn="l">
                        <a:spcAft>
                          <a:spcPct val="0"/>
                        </a:spcAft>
                      </a:pPr>
                      <a:r>
                        <a:rPr lang="zh-CN" altLang="en-US" sz="2400" b="1" kern="1200" smtClean="0">
                          <a:solidFill>
                            <a:srgbClr val="0000FF"/>
                          </a:solidFill>
                          <a:latin typeface="+mn-ea"/>
                          <a:ea typeface="+mn-ea"/>
                          <a:cs typeface="+mn-cs"/>
                        </a:rPr>
                        <a:t>全国卷多年以来以小说文本为主要考查内容，散文考查在</a:t>
                      </a:r>
                      <a:r>
                        <a:rPr lang="en-US" sz="2400" b="1" kern="1200" smtClean="0">
                          <a:solidFill>
                            <a:srgbClr val="0000FF"/>
                          </a:solidFill>
                          <a:latin typeface="+mn-ea"/>
                          <a:ea typeface="+mn-ea"/>
                          <a:cs typeface="+mn-cs"/>
                        </a:rPr>
                        <a:t>2017</a:t>
                      </a:r>
                      <a:r>
                        <a:rPr lang="zh-CN" altLang="en-US" sz="2400" b="1" kern="1200" smtClean="0">
                          <a:solidFill>
                            <a:srgbClr val="0000FF"/>
                          </a:solidFill>
                          <a:latin typeface="+mn-ea"/>
                          <a:ea typeface="+mn-ea"/>
                          <a:cs typeface="+mn-cs"/>
                        </a:rPr>
                        <a:t>年考了两篇。告诉我们，高三复习应该全面，兼顾文学类文本中的主要文体</a:t>
                      </a:r>
                      <a:r>
                        <a:rPr lang="en-US" sz="2400" b="1" kern="1200" smtClean="0">
                          <a:solidFill>
                            <a:srgbClr val="0000FF"/>
                          </a:solidFill>
                          <a:latin typeface="+mn-ea"/>
                          <a:ea typeface="+mn-ea"/>
                          <a:cs typeface="+mn-cs"/>
                        </a:rPr>
                        <a:t>——</a:t>
                      </a:r>
                      <a:r>
                        <a:rPr lang="zh-CN" altLang="en-US" sz="2400" b="1" kern="1200" smtClean="0">
                          <a:solidFill>
                            <a:srgbClr val="0000FF"/>
                          </a:solidFill>
                          <a:latin typeface="+mn-ea"/>
                          <a:ea typeface="+mn-ea"/>
                          <a:cs typeface="+mn-cs"/>
                        </a:rPr>
                        <a:t>散文，不可偏颇。</a:t>
                      </a:r>
                      <a:endParaRPr lang="zh-CN" sz="2400" b="1" kern="100">
                        <a:solidFill>
                          <a:srgbClr val="0000FF"/>
                        </a:solidFill>
                        <a:latin typeface="+mn-ea"/>
                        <a:ea typeface="+mn-ea"/>
                        <a:cs typeface="Courier New" panose="02070309020205020404"/>
                      </a:endParaRPr>
                    </a:p>
                  </a:txBody>
                  <a:tcPr marL="68580" marR="68580" marT="0" marB="0" anchor="ctr"/>
                </a:tc>
                <a:tc hMerge="1">
                  <a:txBody>
                    <a:bodyPr/>
                    <a:lstStyle/>
                    <a:p>
                      <a:endParaRPr/>
                    </a:p>
                  </a:txBody>
                  <a:tcPr marL="68580" marR="68580" marT="0" marB="0" anchor="ctr"/>
                </a:tc>
                <a:tc hMerge="1">
                  <a:txBody>
                    <a:bodyPr/>
                    <a:lstStyle/>
                    <a:p>
                      <a:endParaRPr/>
                    </a:p>
                  </a:txBody>
                  <a:tcPr marL="68580" marR="68580" marT="0" marB="0" anchor="ctr"/>
                </a:tc>
                <a:tc hMerge="1">
                  <a:txBody>
                    <a:bodyPr/>
                    <a:lstStyle/>
                    <a:p>
                      <a:endParaRPr/>
                    </a:p>
                  </a:txBody>
                  <a:tcPr marL="68580" marR="68580" marT="0" marB="0" anchor="ctr"/>
                </a:tc>
              </a:tr>
            </a:tbl>
          </a:graphicData>
        </a:graphic>
      </p:graphicFrame>
      <p:sp>
        <p:nvSpPr>
          <p:cNvPr id="20481" name="Rectangle 1"/>
          <p:cNvSpPr>
            <a:spLocks noChangeArrowheads="1"/>
          </p:cNvSpPr>
          <p:nvPr/>
        </p:nvSpPr>
        <p:spPr bwMode="auto">
          <a:xfrm>
            <a:off x="474625" y="954765"/>
            <a:ext cx="7276351" cy="7988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smtClean="0">
                <a:ln>
                  <a:noFill/>
                </a:ln>
                <a:effectLst>
                  <a:outerShdw blurRad="38100" dist="38100" dir="2700000" algn="tl">
                    <a:srgbClr val="000000">
                      <a:alpha val="43137"/>
                    </a:srgbClr>
                  </a:outerShdw>
                </a:effectLst>
                <a:latin typeface="黑体" pitchFamily="2" charset="-122"/>
                <a:ea typeface="黑体" pitchFamily="2" charset="-122"/>
                <a:cs typeface="Times New Roman" panose="02020603050405020304" pitchFamily="18" charset="0"/>
              </a:rPr>
              <a:t>备考方略一　立足高考前沿，研究考题特点</a:t>
            </a:r>
            <a:endParaRPr kumimoji="0" lang="zh-CN" sz="2800" b="0" i="0" u="none" strike="noStrike" cap="none" normalizeH="0" baseline="0" smtClean="0">
              <a:ln>
                <a:noFill/>
              </a:ln>
              <a:effectLst>
                <a:outerShdw blurRad="38100" dist="38100" dir="2700000" algn="tl">
                  <a:srgbClr val="000000">
                    <a:alpha val="43137"/>
                  </a:srgbClr>
                </a:outerShdw>
              </a:effectLst>
              <a:latin typeface="黑体" pitchFamily="2" charset="-122"/>
              <a:ea typeface="黑体" pitchFamily="2" charset="-122"/>
              <a:cs typeface="宋体" panose="02010600030101010101" pitchFamily="2" charset="-122"/>
            </a:endParaRPr>
          </a:p>
          <a:p>
            <a:pPr marL="0" marR="0" lvl="0" indent="266700" algn="ctr"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1152525" y="1800225"/>
            <a:ext cx="9359900" cy="4004945"/>
          </a:xfrm>
          <a:prstGeom prst="rect">
            <a:avLst/>
          </a:prstGeom>
          <a:noFill/>
          <a:ln w="38100">
            <a:noFill/>
            <a:miter lim="800000"/>
          </a:ln>
          <a:effectLst/>
        </p:spPr>
        <p:txBody>
          <a:bodyPr>
            <a:spAutoFit/>
          </a:bodyPr>
          <a:lstStyle/>
          <a:p>
            <a:pPr>
              <a:lnSpc>
                <a:spcPct val="120000"/>
              </a:lnSpc>
            </a:pPr>
            <a:r>
              <a:rPr lang="zh-CN" altLang="en-US" sz="2400">
                <a:solidFill>
                  <a:srgbClr val="006600"/>
                </a:solidFill>
              </a:rPr>
              <a:t>        </a:t>
            </a:r>
            <a:r>
              <a:rPr lang="en-US" altLang="zh-CN" sz="2400">
                <a:solidFill>
                  <a:srgbClr val="006600"/>
                </a:solidFill>
              </a:rPr>
              <a:t>(</a:t>
            </a:r>
            <a:r>
              <a:rPr lang="zh-CN" altLang="en-US" sz="2400">
                <a:solidFill>
                  <a:srgbClr val="006600"/>
                </a:solidFill>
              </a:rPr>
              <a:t>一</a:t>
            </a:r>
            <a:r>
              <a:rPr lang="en-US" altLang="zh-CN" sz="2400">
                <a:solidFill>
                  <a:srgbClr val="006600"/>
                </a:solidFill>
              </a:rPr>
              <a:t>)</a:t>
            </a:r>
            <a:r>
              <a:rPr lang="zh-CN" altLang="en-US" sz="2400">
                <a:solidFill>
                  <a:srgbClr val="006600"/>
                </a:solidFill>
              </a:rPr>
              <a:t>小说分类</a:t>
            </a:r>
          </a:p>
          <a:p>
            <a:pPr>
              <a:lnSpc>
                <a:spcPct val="120000"/>
              </a:lnSpc>
            </a:pPr>
            <a:r>
              <a:rPr lang="zh-CN" altLang="en-US" sz="2400">
                <a:solidFill>
                  <a:srgbClr val="006600"/>
                </a:solidFill>
              </a:rPr>
              <a:t>        小说是以刻画人物形象为中心，通过完整的故事情节和环境描写来反映社会生活的文学体裁。</a:t>
            </a:r>
          </a:p>
          <a:p>
            <a:pPr>
              <a:lnSpc>
                <a:spcPct val="120000"/>
              </a:lnSpc>
            </a:pPr>
            <a:r>
              <a:rPr lang="zh-CN" altLang="en-US" sz="2400">
                <a:solidFill>
                  <a:srgbClr val="006600"/>
                </a:solidFill>
              </a:rPr>
              <a:t>        按篇幅分：微型小说、短篇小说、中篇小说、长篇小说等。</a:t>
            </a:r>
          </a:p>
          <a:p>
            <a:pPr>
              <a:lnSpc>
                <a:spcPct val="120000"/>
              </a:lnSpc>
            </a:pPr>
            <a:r>
              <a:rPr lang="zh-CN" altLang="en-US" sz="2400">
                <a:solidFill>
                  <a:srgbClr val="006600"/>
                </a:solidFill>
              </a:rPr>
              <a:t>        按题材分：武侠小说、推理小说、历史小说、科幻小说、讽刺小说、神怪小说、笔记小说等。</a:t>
            </a:r>
          </a:p>
          <a:p>
            <a:pPr>
              <a:lnSpc>
                <a:spcPct val="120000"/>
              </a:lnSpc>
            </a:pPr>
            <a:r>
              <a:rPr lang="zh-CN" altLang="en-US" sz="2400">
                <a:solidFill>
                  <a:srgbClr val="006600"/>
                </a:solidFill>
              </a:rPr>
              <a:t>        按流派分：古典主义小说、现实主义小说、浪漫主义小说、表现主义小说、存在主义小说、意识流小说、魔幻现实主义小说等。</a:t>
            </a:r>
          </a:p>
          <a:p>
            <a:r>
              <a:rPr lang="en-US" altLang="zh-CN" sz="2400">
                <a:solidFill>
                  <a:srgbClr val="006600"/>
                </a:solidFill>
              </a:rPr>
              <a:t>        </a:t>
            </a:r>
            <a:endParaRPr lang="zh-CN" altLang="en-US" sz="2400">
              <a:solidFill>
                <a:srgbClr val="006600"/>
              </a:solidFill>
            </a:endParaRPr>
          </a:p>
        </p:txBody>
      </p:sp>
      <p:sp>
        <p:nvSpPr>
          <p:cNvPr id="3"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知识讲解</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734937" y="1311261"/>
            <a:ext cx="10787138" cy="4965700"/>
          </a:xfrm>
          <a:prstGeom prst="rect">
            <a:avLst/>
          </a:prstGeom>
          <a:noFill/>
          <a:ln w="57150" cmpd="thickThin">
            <a:noFill/>
            <a:miter lim="800000"/>
          </a:ln>
          <a:effectLst/>
        </p:spPr>
        <p:txBody>
          <a:bodyPr wrap="square">
            <a:spAutoFit/>
          </a:bodyPr>
          <a:lstStyle/>
          <a:p>
            <a:pPr>
              <a:lnSpc>
                <a:spcPct val="110000"/>
              </a:lnSpc>
            </a:pPr>
            <a:r>
              <a:rPr lang="en-US" sz="2000" smtClean="0">
                <a:solidFill>
                  <a:srgbClr val="006600"/>
                </a:solidFill>
              </a:rPr>
              <a:t>        </a:t>
            </a:r>
            <a:r>
              <a:rPr lang="en-US" sz="2400" b="1" smtClean="0">
                <a:solidFill>
                  <a:srgbClr val="0000FF"/>
                </a:solidFill>
              </a:rPr>
              <a:t> </a:t>
            </a:r>
            <a:r>
              <a:rPr sz="2400" b="1" smtClean="0">
                <a:solidFill>
                  <a:srgbClr val="0000FF"/>
                </a:solidFill>
              </a:rPr>
              <a:t>一、散文的定义</a:t>
            </a:r>
          </a:p>
          <a:p>
            <a:pPr>
              <a:lnSpc>
                <a:spcPct val="110000"/>
              </a:lnSpc>
            </a:pPr>
            <a:r>
              <a:rPr sz="2000" smtClean="0">
                <a:solidFill>
                  <a:srgbClr val="006600"/>
                </a:solidFill>
              </a:rPr>
              <a:t>         现代散文有广义和狭义两种理解。</a:t>
            </a:r>
          </a:p>
          <a:p>
            <a:pPr>
              <a:lnSpc>
                <a:spcPct val="110000"/>
              </a:lnSpc>
            </a:pPr>
            <a:r>
              <a:rPr sz="2000" smtClean="0">
                <a:solidFill>
                  <a:srgbClr val="006600"/>
                </a:solidFill>
              </a:rPr>
              <a:t>         广义的散文，是指与小说、诗歌、戏剧并列的一种文学体裁，是指诗歌、小说、戏剧以外的所有具有文学性的散行文章。除以议论抒情为主的散文外，还包括通讯、报告文学、随笔杂文、回忆录、传记等文体。随着写作学科的发展，许多文体自立门户，散文的范围日益缩小。</a:t>
            </a:r>
          </a:p>
          <a:p>
            <a:pPr>
              <a:lnSpc>
                <a:spcPct val="110000"/>
              </a:lnSpc>
            </a:pPr>
            <a:r>
              <a:rPr lang="en-US" sz="2000" smtClean="0">
                <a:solidFill>
                  <a:srgbClr val="006600"/>
                </a:solidFill>
              </a:rPr>
              <a:t>        </a:t>
            </a:r>
            <a:r>
              <a:rPr sz="2000" smtClean="0">
                <a:solidFill>
                  <a:srgbClr val="006600"/>
                </a:solidFill>
              </a:rPr>
              <a:t>狭义的散文是指文艺性散文，它是一种以记叙或抒情为主，取材广泛、笔法灵活、篇幅短小、情文并茂的文学</a:t>
            </a:r>
            <a:r>
              <a:rPr lang="zh-CN" sz="2000" smtClean="0">
                <a:solidFill>
                  <a:srgbClr val="006600"/>
                </a:solidFill>
              </a:rPr>
              <a:t>。</a:t>
            </a:r>
            <a:endParaRPr sz="2000" smtClean="0">
              <a:solidFill>
                <a:srgbClr val="006600"/>
              </a:solidFill>
            </a:endParaRPr>
          </a:p>
          <a:p>
            <a:pPr algn="l">
              <a:lnSpc>
                <a:spcPct val="110000"/>
              </a:lnSpc>
            </a:pPr>
            <a:r>
              <a:rPr sz="2000" smtClean="0">
                <a:solidFill>
                  <a:srgbClr val="006600"/>
                </a:solidFill>
              </a:rPr>
              <a:t>         </a:t>
            </a:r>
            <a:r>
              <a:rPr lang="en-US" sz="2400" b="1" smtClean="0">
                <a:solidFill>
                  <a:srgbClr val="0000FF"/>
                </a:solidFill>
              </a:rPr>
              <a:t>二、散文的特征</a:t>
            </a:r>
          </a:p>
          <a:p>
            <a:pPr>
              <a:lnSpc>
                <a:spcPct val="110000"/>
              </a:lnSpc>
            </a:pPr>
            <a:r>
              <a:rPr sz="2000" smtClean="0">
                <a:solidFill>
                  <a:srgbClr val="006600"/>
                </a:solidFill>
              </a:rPr>
              <a:t>         散文的文体特征概括来说就是“形散神聚”。所谓“形”应指散文中用来表情达意的人物、事物、景物、器物等。“形”的“散”体现在联想的广泛、时空的纵横等方面，但目的却是统一的——用来表现理念、抒发情感、阐述哲理、表达志趣、寄寓情趣等。这也就是我们所说的“神聚”。例如，《窗》就是通过描述一系列与窗相关的事物来阐述哲理，《荷塘月色》就是通过写景来抒发情感，《说不尽的狗》就是寄寓一种生活、艺术和思想中蕴含的情趣。样式。本专题所讲的就是狭义的散文。</a:t>
            </a:r>
          </a:p>
        </p:txBody>
      </p:sp>
      <p:sp>
        <p:nvSpPr>
          <p:cNvPr id="3" name="矩形 2"/>
          <p:cNvSpPr/>
          <p:nvPr/>
        </p:nvSpPr>
        <p:spPr>
          <a:xfrm>
            <a:off x="474625" y="739757"/>
            <a:ext cx="10352087"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散文知识学习及阅读示范</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17501" y="739757"/>
            <a:ext cx="10787138" cy="5236845"/>
          </a:xfrm>
          <a:prstGeom prst="rect">
            <a:avLst/>
          </a:prstGeom>
          <a:noFill/>
          <a:ln w="57150" cmpd="thickThin">
            <a:noFill/>
            <a:miter lim="800000"/>
          </a:ln>
          <a:effectLst/>
        </p:spPr>
        <p:txBody>
          <a:bodyPr wrap="square">
            <a:spAutoFit/>
          </a:bodyPr>
          <a:lstStyle/>
          <a:p>
            <a:pPr>
              <a:lnSpc>
                <a:spcPct val="110000"/>
              </a:lnSpc>
            </a:pPr>
            <a:r>
              <a:rPr lang="en-US" sz="2000" smtClean="0">
                <a:solidFill>
                  <a:srgbClr val="006600"/>
                </a:solidFill>
              </a:rPr>
              <a:t>        </a:t>
            </a:r>
            <a:r>
              <a:rPr sz="2000" smtClean="0">
                <a:solidFill>
                  <a:srgbClr val="006600"/>
                </a:solidFill>
              </a:rPr>
              <a:t> </a:t>
            </a:r>
            <a:r>
              <a:rPr sz="2400" b="1" smtClean="0">
                <a:solidFill>
                  <a:srgbClr val="0000FF"/>
                </a:solidFill>
              </a:rPr>
              <a:t>三、散文的分类</a:t>
            </a:r>
          </a:p>
          <a:p>
            <a:pPr>
              <a:lnSpc>
                <a:spcPct val="110000"/>
              </a:lnSpc>
            </a:pPr>
            <a:r>
              <a:rPr sz="2000" smtClean="0">
                <a:solidFill>
                  <a:srgbClr val="006600"/>
                </a:solidFill>
              </a:rPr>
              <a:t>         通过对几年来高考现代文阅读选文的分析，根据写作内容和表达方式的不同，可把散文分为写景状物类散文、议论说理类散文、文化游记类散文、写人记事类散文四类。</a:t>
            </a:r>
          </a:p>
          <a:p>
            <a:pPr>
              <a:lnSpc>
                <a:spcPct val="110000"/>
              </a:lnSpc>
            </a:pPr>
            <a:r>
              <a:rPr sz="2000" smtClean="0">
                <a:solidFill>
                  <a:srgbClr val="006600"/>
                </a:solidFill>
              </a:rPr>
              <a:t>     </a:t>
            </a:r>
            <a:r>
              <a:rPr sz="2000" b="1" smtClean="0">
                <a:solidFill>
                  <a:srgbClr val="006600"/>
                </a:solidFill>
              </a:rPr>
              <a:t>   (一)写景状物类</a:t>
            </a:r>
            <a:r>
              <a:rPr lang="zh-CN" sz="2000" b="1" smtClean="0">
                <a:solidFill>
                  <a:srgbClr val="006600"/>
                </a:solidFill>
              </a:rPr>
              <a:t>。</a:t>
            </a:r>
            <a:r>
              <a:rPr sz="2000" smtClean="0">
                <a:solidFill>
                  <a:srgbClr val="006600"/>
                </a:solidFill>
              </a:rPr>
              <a:t>写景状物散文是一种篇幅短小、题材广泛，通过描写特定的景或物的形态、色彩、神韵等特点，来表现作者内心情感、人生理想和生活情趣的散文。</a:t>
            </a:r>
          </a:p>
          <a:p>
            <a:pPr>
              <a:lnSpc>
                <a:spcPct val="110000"/>
              </a:lnSpc>
            </a:pPr>
            <a:r>
              <a:rPr sz="2000" smtClean="0">
                <a:solidFill>
                  <a:srgbClr val="006600"/>
                </a:solidFill>
              </a:rPr>
              <a:t>       </a:t>
            </a:r>
            <a:r>
              <a:rPr sz="2000" b="1" smtClean="0">
                <a:solidFill>
                  <a:srgbClr val="006600"/>
                </a:solidFill>
              </a:rPr>
              <a:t> (二)议论说理类。</a:t>
            </a:r>
            <a:r>
              <a:rPr sz="2000" smtClean="0">
                <a:solidFill>
                  <a:srgbClr val="006600"/>
                </a:solidFill>
              </a:rPr>
              <a:t>以发表议论，阐述道理为主的散文，称为议论说理散文。议论说理类散文是作者对现实生活的领悟，是人的思想火花在生活过程中的表现，它不是靠“三论”(论点、论据、论证)，而是借助于感性具象来阐述道理。议论说理散文包括杂文、小品文、随笔、哲理散文等。</a:t>
            </a:r>
          </a:p>
          <a:p>
            <a:pPr>
              <a:lnSpc>
                <a:spcPct val="110000"/>
              </a:lnSpc>
            </a:pPr>
            <a:r>
              <a:rPr sz="2000" smtClean="0">
                <a:solidFill>
                  <a:srgbClr val="006600"/>
                </a:solidFill>
              </a:rPr>
              <a:t>      </a:t>
            </a:r>
            <a:r>
              <a:rPr sz="2000" b="1" smtClean="0">
                <a:solidFill>
                  <a:srgbClr val="006600"/>
                </a:solidFill>
              </a:rPr>
              <a:t>  (三)文化游记类。</a:t>
            </a:r>
            <a:r>
              <a:rPr sz="2000" smtClean="0">
                <a:solidFill>
                  <a:srgbClr val="006600"/>
                </a:solidFill>
              </a:rPr>
              <a:t>文化游记散文是指将科学研究的“理”与文学创作的“情”，结合起来，或讲述文化知识，或感悟文化现象，或评析世态人情，既充满思考的智性，又不乏文化关怀和个人感受，行文缜密而不失活泼，结构自由而不失谨严的一类散文。</a:t>
            </a:r>
          </a:p>
          <a:p>
            <a:pPr>
              <a:lnSpc>
                <a:spcPct val="110000"/>
              </a:lnSpc>
            </a:pPr>
            <a:r>
              <a:rPr sz="2000" smtClean="0">
                <a:solidFill>
                  <a:srgbClr val="006600"/>
                </a:solidFill>
              </a:rPr>
              <a:t>      </a:t>
            </a:r>
            <a:r>
              <a:rPr sz="2000" b="1" smtClean="0">
                <a:solidFill>
                  <a:srgbClr val="006600"/>
                </a:solidFill>
              </a:rPr>
              <a:t>  (四)写人记事类。</a:t>
            </a:r>
            <a:r>
              <a:rPr sz="2000" smtClean="0">
                <a:solidFill>
                  <a:srgbClr val="006600"/>
                </a:solidFill>
              </a:rPr>
              <a:t>写人记事类散文是指以记叙为主要表达方式，以人物、事件为主要表述对象，借写人记事来表达自己的感受、感情、感悟的散文。写人的散文，着意于刻画人物鲜明的思想性格；记事的散文，致力于发掘所叙之事的实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17501" y="739757"/>
            <a:ext cx="10787138" cy="4998085"/>
          </a:xfrm>
          <a:prstGeom prst="rect">
            <a:avLst/>
          </a:prstGeom>
          <a:noFill/>
          <a:ln w="57150" cmpd="thickThin">
            <a:noFill/>
            <a:miter lim="800000"/>
          </a:ln>
          <a:effectLst/>
        </p:spPr>
        <p:txBody>
          <a:bodyPr wrap="square">
            <a:spAutoFit/>
          </a:bodyPr>
          <a:lstStyle/>
          <a:p>
            <a:pPr>
              <a:lnSpc>
                <a:spcPct val="110000"/>
              </a:lnSpc>
            </a:pPr>
            <a:r>
              <a:rPr lang="en-US" sz="2000" smtClean="0">
                <a:solidFill>
                  <a:srgbClr val="006600"/>
                </a:solidFill>
              </a:rPr>
              <a:t>      </a:t>
            </a:r>
            <a:r>
              <a:rPr sz="2000" smtClean="0">
                <a:solidFill>
                  <a:srgbClr val="006600"/>
                </a:solidFill>
              </a:rPr>
              <a:t>       </a:t>
            </a:r>
            <a:r>
              <a:rPr sz="2000" b="1" smtClean="0">
                <a:solidFill>
                  <a:srgbClr val="006600"/>
                </a:solidFill>
              </a:rPr>
              <a:t>  (一)写景状物类</a:t>
            </a:r>
          </a:p>
          <a:p>
            <a:pPr>
              <a:lnSpc>
                <a:spcPct val="110000"/>
              </a:lnSpc>
            </a:pPr>
            <a:r>
              <a:rPr b="1" smtClean="0">
                <a:solidFill>
                  <a:srgbClr val="006600"/>
                </a:solidFill>
              </a:rPr>
              <a:t>       </a:t>
            </a:r>
            <a:r>
              <a:rPr b="1" smtClean="0">
                <a:solidFill>
                  <a:srgbClr val="7030A0"/>
                </a:solidFill>
              </a:rPr>
              <a:t> (1)既描绘景物的色彩、形状、声音，让景物具有立体感，也调动自己的视觉、听觉、触觉、味觉等多种感觉描摹景物，突出其可感性。</a:t>
            </a:r>
          </a:p>
          <a:p>
            <a:pPr>
              <a:lnSpc>
                <a:spcPct val="110000"/>
              </a:lnSpc>
            </a:pPr>
            <a:r>
              <a:rPr b="1" smtClean="0">
                <a:solidFill>
                  <a:srgbClr val="7030A0"/>
                </a:solidFill>
              </a:rPr>
              <a:t>        (2)既变换观察角度，让景物形态具有全景感，也描写景物变化，突出景物形态的丰富性。</a:t>
            </a:r>
          </a:p>
          <a:p>
            <a:pPr>
              <a:lnSpc>
                <a:spcPct val="110000"/>
              </a:lnSpc>
            </a:pPr>
            <a:r>
              <a:rPr b="1" smtClean="0">
                <a:solidFill>
                  <a:srgbClr val="7030A0"/>
                </a:solidFill>
              </a:rPr>
              <a:t>        (3)既运用虚实结合手法，扩大想象空间，也运用比喻、对比等手法，突出景物特点。</a:t>
            </a:r>
          </a:p>
          <a:p>
            <a:pPr>
              <a:lnSpc>
                <a:spcPct val="110000"/>
              </a:lnSpc>
            </a:pPr>
            <a:r>
              <a:rPr b="1" smtClean="0">
                <a:solidFill>
                  <a:srgbClr val="7030A0"/>
                </a:solidFill>
              </a:rPr>
              <a:t>        (4)情景关系富于变化。①以景勾连情思：如“景物依旧，但时光流逝、人事已非，自然能生出伤感怀旧的情感”。②以景渲染气氛：精心描绘经过选择的景致，就能营造出某种氛围，即使不直抒胸臆，情感依然能够传达出来。③景的变化而生的情思：景物本身会有变化，而使人产生欢愉或悲愁等种种不同的情思。④寓情于景：利用想象、联想，作者将主观的情感直接寄托在景物之中，所描摹的景物都充满作者当时的情感。⑤取代表性的景以凸显情：作者描写的景本身已具备明显的象征意义，如月的阴晴圆缺，如草的春风吹又生，如水的一江春水向东流等，融情于景就显得自然，也能引发读者共鸣。</a:t>
            </a:r>
          </a:p>
          <a:p>
            <a:pPr>
              <a:lnSpc>
                <a:spcPct val="110000"/>
              </a:lnSpc>
            </a:pPr>
            <a:r>
              <a:rPr b="1" smtClean="0">
                <a:solidFill>
                  <a:srgbClr val="7030A0"/>
                </a:solidFill>
              </a:rPr>
              <a:t>        (5)常见的结构形式。</a:t>
            </a:r>
          </a:p>
          <a:p>
            <a:pPr>
              <a:lnSpc>
                <a:spcPct val="110000"/>
              </a:lnSpc>
            </a:pPr>
            <a:r>
              <a:rPr b="1" smtClean="0">
                <a:solidFill>
                  <a:srgbClr val="7030A0"/>
                </a:solidFill>
              </a:rPr>
              <a:t>        ①静赏式：进入景点——依次静赏——赏景联想——离开景点。</a:t>
            </a:r>
          </a:p>
          <a:p>
            <a:pPr>
              <a:lnSpc>
                <a:spcPct val="110000"/>
              </a:lnSpc>
            </a:pPr>
            <a:r>
              <a:rPr b="1" smtClean="0">
                <a:solidFill>
                  <a:srgbClr val="7030A0"/>
                </a:solidFill>
              </a:rPr>
              <a:t>        ②情索式(以情味线索来连缀景物)：情的缘起——情的积蓄——由情及人——情的归结。</a:t>
            </a:r>
          </a:p>
          <a:p>
            <a:pPr>
              <a:lnSpc>
                <a:spcPct val="110000"/>
              </a:lnSpc>
            </a:pPr>
            <a:r>
              <a:rPr b="1" smtClean="0">
                <a:solidFill>
                  <a:srgbClr val="7030A0"/>
                </a:solidFill>
              </a:rPr>
              <a:t>        ③象征式：物的概述——物的性格——由物及人。</a:t>
            </a:r>
          </a:p>
          <a:p>
            <a:pPr>
              <a:lnSpc>
                <a:spcPct val="110000"/>
              </a:lnSpc>
            </a:pPr>
            <a:r>
              <a:rPr b="1" smtClean="0">
                <a:solidFill>
                  <a:srgbClr val="7030A0"/>
                </a:solidFill>
              </a:rPr>
              <a:t>        ④怀念式：睹眼前景——思从前景(人、事)——抒怀念情。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17501" y="739757"/>
            <a:ext cx="10787138" cy="5367655"/>
          </a:xfrm>
          <a:prstGeom prst="rect">
            <a:avLst/>
          </a:prstGeom>
          <a:noFill/>
          <a:ln w="57150" cmpd="thickThin">
            <a:noFill/>
            <a:miter lim="800000"/>
          </a:ln>
          <a:effectLst/>
        </p:spPr>
        <p:txBody>
          <a:bodyPr wrap="square">
            <a:spAutoFit/>
          </a:bodyPr>
          <a:lstStyle/>
          <a:p>
            <a:pPr>
              <a:lnSpc>
                <a:spcPct val="110000"/>
              </a:lnSpc>
            </a:pPr>
            <a:r>
              <a:rPr lang="en-US" sz="2000" smtClean="0">
                <a:solidFill>
                  <a:srgbClr val="006600"/>
                </a:solidFill>
              </a:rPr>
              <a:t>        </a:t>
            </a:r>
            <a:r>
              <a:rPr sz="2400" b="1" smtClean="0">
                <a:solidFill>
                  <a:srgbClr val="006600"/>
                </a:solidFill>
              </a:rPr>
              <a:t>  (二)议论说理类</a:t>
            </a:r>
          </a:p>
          <a:p>
            <a:pPr>
              <a:lnSpc>
                <a:spcPct val="110000"/>
              </a:lnSpc>
            </a:pPr>
            <a:r>
              <a:rPr sz="2000" b="1" smtClean="0">
                <a:solidFill>
                  <a:srgbClr val="7030A0"/>
                </a:solidFill>
              </a:rPr>
              <a:t>     </a:t>
            </a:r>
            <a:r>
              <a:rPr sz="2400" b="1" smtClean="0">
                <a:solidFill>
                  <a:srgbClr val="7030A0"/>
                </a:solidFill>
              </a:rPr>
              <a:t>   (1)内容的丰富性。</a:t>
            </a:r>
            <a:r>
              <a:rPr sz="2400" smtClean="0">
                <a:solidFill>
                  <a:srgbClr val="7030A0"/>
                </a:solidFill>
              </a:rPr>
              <a:t>在思维形式上，议论性散文如天马行空，自由无羁，便于作者将平日阅读积累的大量知识，根据实际需要，精心选择那些鲜活生动的材料，恰到好处地运用于文中，使文章言之有物，内容充实，显示出知识性和趣味性，厚重耐读，更易于打动读者。</a:t>
            </a:r>
          </a:p>
          <a:p>
            <a:pPr>
              <a:lnSpc>
                <a:spcPct val="110000"/>
              </a:lnSpc>
            </a:pPr>
            <a:r>
              <a:rPr sz="2400" b="1" smtClean="0">
                <a:solidFill>
                  <a:srgbClr val="7030A0"/>
                </a:solidFill>
              </a:rPr>
              <a:t>        (2)语言的形象性。</a:t>
            </a:r>
            <a:r>
              <a:rPr sz="2400" smtClean="0">
                <a:solidFill>
                  <a:srgbClr val="7030A0"/>
                </a:solidFill>
              </a:rPr>
              <a:t>它与一般议论文相比，文学色彩更浓厚，整体的文学性高于一般的议论文，往往用形象的语言来表达观点，议论生动、形象，很有感染力。</a:t>
            </a:r>
          </a:p>
          <a:p>
            <a:pPr>
              <a:lnSpc>
                <a:spcPct val="110000"/>
              </a:lnSpc>
            </a:pPr>
            <a:r>
              <a:rPr sz="2400" b="1" smtClean="0">
                <a:solidFill>
                  <a:srgbClr val="7030A0"/>
                </a:solidFill>
              </a:rPr>
              <a:t>        (3)表现形式的多样性。</a:t>
            </a:r>
            <a:r>
              <a:rPr sz="2400" smtClean="0">
                <a:solidFill>
                  <a:srgbClr val="7030A0"/>
                </a:solidFill>
              </a:rPr>
              <a:t>在表现形式上</a:t>
            </a:r>
            <a:r>
              <a:rPr lang="en-US" sz="2400" smtClean="0">
                <a:solidFill>
                  <a:srgbClr val="7030A0"/>
                </a:solidFill>
              </a:rPr>
              <a:t>,</a:t>
            </a:r>
            <a:r>
              <a:rPr sz="2400" smtClean="0">
                <a:solidFill>
                  <a:srgbClr val="7030A0"/>
                </a:solidFill>
              </a:rPr>
              <a:t>议论性散文更加自由灵活</a:t>
            </a:r>
            <a:r>
              <a:rPr lang="en-US" sz="2400" smtClean="0">
                <a:solidFill>
                  <a:srgbClr val="7030A0"/>
                </a:solidFill>
              </a:rPr>
              <a:t>,</a:t>
            </a:r>
            <a:r>
              <a:rPr sz="2400" smtClean="0">
                <a:solidFill>
                  <a:srgbClr val="7030A0"/>
                </a:solidFill>
              </a:rPr>
              <a:t>无拘无束</a:t>
            </a:r>
            <a:r>
              <a:rPr lang="en-US" sz="2400" smtClean="0">
                <a:solidFill>
                  <a:srgbClr val="7030A0"/>
                </a:solidFill>
              </a:rPr>
              <a:t>,</a:t>
            </a:r>
            <a:r>
              <a:rPr sz="2400" smtClean="0">
                <a:solidFill>
                  <a:srgbClr val="7030A0"/>
                </a:solidFill>
              </a:rPr>
              <a:t>可记叙可议论</a:t>
            </a:r>
            <a:r>
              <a:rPr lang="en-US" sz="2400" smtClean="0">
                <a:solidFill>
                  <a:srgbClr val="7030A0"/>
                </a:solidFill>
              </a:rPr>
              <a:t>,</a:t>
            </a:r>
            <a:r>
              <a:rPr sz="2400" smtClean="0">
                <a:solidFill>
                  <a:srgbClr val="7030A0"/>
                </a:solidFill>
              </a:rPr>
              <a:t>可描写可抒情</a:t>
            </a:r>
            <a:r>
              <a:rPr lang="en-US" sz="2400" smtClean="0">
                <a:solidFill>
                  <a:srgbClr val="7030A0"/>
                </a:solidFill>
              </a:rPr>
              <a:t>,</a:t>
            </a:r>
            <a:r>
              <a:rPr sz="2400" smtClean="0">
                <a:solidFill>
                  <a:srgbClr val="7030A0"/>
                </a:solidFill>
              </a:rPr>
              <a:t>可引经据典</a:t>
            </a:r>
            <a:r>
              <a:rPr lang="en-US" sz="2400" smtClean="0">
                <a:solidFill>
                  <a:srgbClr val="7030A0"/>
                </a:solidFill>
              </a:rPr>
              <a:t>,</a:t>
            </a:r>
            <a:r>
              <a:rPr sz="2400" smtClean="0">
                <a:solidFill>
                  <a:srgbClr val="7030A0"/>
                </a:solidFill>
              </a:rPr>
              <a:t>可发表见解。描写使内容形象具体</a:t>
            </a:r>
            <a:r>
              <a:rPr lang="en-US" sz="2400" smtClean="0">
                <a:solidFill>
                  <a:srgbClr val="7030A0"/>
                </a:solidFill>
              </a:rPr>
              <a:t>,</a:t>
            </a:r>
            <a:r>
              <a:rPr sz="2400" smtClean="0">
                <a:solidFill>
                  <a:srgbClr val="7030A0"/>
                </a:solidFill>
              </a:rPr>
              <a:t>记叙使列举材料清楚真实</a:t>
            </a:r>
            <a:r>
              <a:rPr lang="en-US" sz="2400" smtClean="0">
                <a:solidFill>
                  <a:srgbClr val="7030A0"/>
                </a:solidFill>
              </a:rPr>
              <a:t>,</a:t>
            </a:r>
            <a:r>
              <a:rPr sz="2400" smtClean="0">
                <a:solidFill>
                  <a:srgbClr val="7030A0"/>
                </a:solidFill>
              </a:rPr>
              <a:t>议论使文章富于思辨、观点鲜明、主题明确</a:t>
            </a:r>
            <a:r>
              <a:rPr lang="en-US" sz="2400" smtClean="0">
                <a:solidFill>
                  <a:srgbClr val="7030A0"/>
                </a:solidFill>
              </a:rPr>
              <a:t>,</a:t>
            </a:r>
            <a:r>
              <a:rPr sz="2400" smtClean="0">
                <a:solidFill>
                  <a:srgbClr val="7030A0"/>
                </a:solidFill>
              </a:rPr>
              <a:t>抒情则使文章更真切感人。写作时可使用多种修辞手法</a:t>
            </a:r>
            <a:r>
              <a:rPr lang="en-US" sz="2400" smtClean="0">
                <a:solidFill>
                  <a:srgbClr val="7030A0"/>
                </a:solidFill>
              </a:rPr>
              <a:t>,</a:t>
            </a:r>
            <a:r>
              <a:rPr sz="2400" smtClean="0">
                <a:solidFill>
                  <a:srgbClr val="7030A0"/>
                </a:solidFill>
              </a:rPr>
              <a:t>运用多种句式</a:t>
            </a:r>
            <a:r>
              <a:rPr lang="en-US" sz="2400" smtClean="0">
                <a:solidFill>
                  <a:srgbClr val="7030A0"/>
                </a:solidFill>
              </a:rPr>
              <a:t>,</a:t>
            </a:r>
            <a:r>
              <a:rPr sz="2400" smtClean="0">
                <a:solidFill>
                  <a:srgbClr val="7030A0"/>
                </a:solidFill>
              </a:rPr>
              <a:t>使文章语言精辟</a:t>
            </a:r>
            <a:r>
              <a:rPr lang="en-US" sz="2400" smtClean="0">
                <a:solidFill>
                  <a:srgbClr val="7030A0"/>
                </a:solidFill>
              </a:rPr>
              <a:t>,</a:t>
            </a:r>
            <a:r>
              <a:rPr sz="2400" smtClean="0">
                <a:solidFill>
                  <a:srgbClr val="7030A0"/>
                </a:solidFill>
              </a:rPr>
              <a:t>文辞华美</a:t>
            </a:r>
            <a:r>
              <a:rPr lang="en-US" sz="2400" smtClean="0">
                <a:solidFill>
                  <a:srgbClr val="7030A0"/>
                </a:solidFill>
              </a:rPr>
              <a:t>,</a:t>
            </a:r>
            <a:r>
              <a:rPr sz="2400" smtClean="0">
                <a:solidFill>
                  <a:srgbClr val="7030A0"/>
                </a:solidFill>
              </a:rPr>
              <a:t>最大限度地表现自己的文字功底</a:t>
            </a:r>
            <a:r>
              <a:rPr lang="en-US" sz="2400" smtClean="0">
                <a:solidFill>
                  <a:srgbClr val="7030A0"/>
                </a:solidFill>
              </a:rPr>
              <a:t>,</a:t>
            </a:r>
            <a:r>
              <a:rPr sz="2400" smtClean="0">
                <a:solidFill>
                  <a:srgbClr val="7030A0"/>
                </a:solidFill>
              </a:rPr>
              <a:t>展示自己的文采。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914</Words>
  <Application>Microsoft Office PowerPoint</Application>
  <PresentationFormat>自定义</PresentationFormat>
  <Paragraphs>67</Paragraphs>
  <Slides>11</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11</vt:i4>
      </vt:variant>
    </vt:vector>
  </HeadingPairs>
  <TitlesOfParts>
    <vt:vector size="14"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2020-10-21T18:02:19Z</cp:lastPrinted>
  <dcterms:created xsi:type="dcterms:W3CDTF">2020-10-21T18:02:19Z</dcterms:created>
  <dcterms:modified xsi:type="dcterms:W3CDTF">2021-01-03T04:47:43Z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