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72" r:id="rId14"/>
    <p:sldId id="268" r:id="rId15"/>
    <p:sldId id="269" r:id="rId16"/>
    <p:sldId id="274" r:id="rId17"/>
    <p:sldId id="275" r:id="rId18"/>
    <p:sldId id="270" r:id="rId19"/>
    <p:sldId id="271" r:id="rId20"/>
    <p:sldId id="273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42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tags" Target="tags/tag1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22F9A5-E9ED-48C6-816B-F167B62720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FCF6280-D3C0-437D-8604-B1A69478B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851D7B-C9AA-4619-BD93-DFA7D0909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D25C5-E285-42AD-B3F0-6C6193D42771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91F84C-F2F1-42BD-9D8D-B5B87A8AA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C9BCAC-60B4-45FB-A6AD-01425178F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37E6-D67B-497C-8295-A4E03F6D9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539008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6A6B02-4D30-4FDD-8F69-89CF35008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0C774D8-A8E4-4D93-87B0-B3F90120A8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9C7E76-0E63-4D4E-82A3-3C204BF39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D25C5-E285-42AD-B3F0-6C6193D42771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0FDC55-C775-4463-AFD8-5FA7684DF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E7AF82-89D8-4C2E-930D-22FAD3B42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37E6-D67B-497C-8295-A4E03F6D9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497087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EB972FB-DBBD-4CDA-8945-8E82552EC2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17F5FDC-1418-40AE-8F4E-AEE8A644EB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5101F9-F2D6-4A72-870F-683E592D2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D25C5-E285-42AD-B3F0-6C6193D42771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E66FF3-0902-4CB5-889C-05E825E9A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AFD3D7-E8F5-4399-9073-F00BD8827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37E6-D67B-497C-8295-A4E03F6D9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06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9A2092-5D6D-4F94-B48F-9DF66519C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92AD22-729E-41EE-8896-D998C521BD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FDC989-0196-4046-B38F-88D4B0880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D25C5-E285-42AD-B3F0-6C6193D42771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E1DDE7-F093-48F6-BD4B-137C05D42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079741-D22E-47E8-B82D-02A9B5FF1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37E6-D67B-497C-8295-A4E03F6D9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369167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B8FB3B-B625-4707-AA8C-DCA5703EE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A71BE6-7A51-4675-8F8A-31FC40061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3C14BB-1378-4C36-8DC7-6D3F25D39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D25C5-E285-42AD-B3F0-6C6193D42771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343A78-2B38-460C-906E-2E44091F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4088B2-E774-44AE-A9DD-DF11CF763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37E6-D67B-497C-8295-A4E03F6D9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01081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54E96F-D2BD-4501-93F4-4CAFE4865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01480BA-D2D1-4B56-82C9-CBB1F2BC41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13A009F-CA4A-49C8-B4C1-131EC8EAD9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5127EE-4CBE-407E-9024-A0FF798CC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D25C5-E285-42AD-B3F0-6C6193D42771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AD5CEE3-F8C6-4A32-BBE3-04BAB372C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51036CA-472E-4F0E-A36E-581ECAB71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37E6-D67B-497C-8295-A4E03F6D9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87753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971AB8-66EC-4B92-B311-6635EA6C3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4898808-F66E-49D5-8A56-ADD2F94B84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A6F896-8914-4C6A-91B7-AE9B553CB0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A9CE724-35B1-4A3C-AFDE-D6AF4F72F2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90CE04E-25A6-46C6-9CD6-05FC7DF3D9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6FD8471-37DF-40A9-A45A-F326C216E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D25C5-E285-42AD-B3F0-6C6193D42771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41946FE-17CC-4303-8E2F-C9F5386A5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2DAAE53-7D0A-4716-9CF0-EFE4D8285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37E6-D67B-497C-8295-A4E03F6D9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169502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1CDD7-C6A9-4B04-8324-D276B8D17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30D7507-942C-41A1-ACB5-09FD68F4F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D25C5-E285-42AD-B3F0-6C6193D42771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5402CBD-38B3-4858-90C1-B56EE10E3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50E185E-EB9B-4D4D-9642-B1E38D043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37E6-D67B-497C-8295-A4E03F6D9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290970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2F3A567-39BC-47F9-B734-2222078D8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D25C5-E285-42AD-B3F0-6C6193D42771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CC93072-8B9F-4BA5-9601-E5F41D727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9EEA0C-F4EE-4EB3-BF32-FEAA0BC59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37E6-D67B-497C-8295-A4E03F6D9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633645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4E2515-DB18-4680-B9E5-1CDD20D5D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2605AC-6992-4F3C-9FDA-58518D4FE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E67DF9E-C4D2-4A9A-898A-C6D1F136EF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2966646-0E16-417F-AAF9-6DB5917EF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D25C5-E285-42AD-B3F0-6C6193D42771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C1CDDB2-F694-47F5-912C-F2C4D71E1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164C9EC-8AED-4C9E-A6EF-BD965CE9B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37E6-D67B-497C-8295-A4E03F6D9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07470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45107-38B5-437B-8E4F-85409AD10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DF3E015-4EE9-4011-9D56-F7923FA9D3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50B3E12-2163-4998-94AA-F2A25BA093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8E8FC2-3DB3-4509-937D-355606130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D25C5-E285-42AD-B3F0-6C6193D42771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AF973A-FED4-4D4C-9BF6-E544C9822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CCEE96-8D4B-40FD-941A-CA627E656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37E6-D67B-497C-8295-A4E03F6D9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76477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DCCF92B-3F23-4862-9595-D4D8CDBF0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BBF7C81-5C2B-4F47-9113-6E26AD25E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F1C0FE-1BDD-4D58-BF8A-582D6F9F10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D25C5-E285-42AD-B3F0-6C6193D42771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71BF97-964E-4C62-9EFD-B2C0130578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888A83-8C3C-424B-AA0C-DA217B092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A37E6-D67B-497C-8295-A4E03F6D9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43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Relationship Id="rId3" Type="http://schemas.openxmlformats.org/officeDocument/2006/relationships/image" Target="../media/image2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60" y="141416"/>
            <a:ext cx="1288639" cy="837378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  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A06785-C69E-455B-97A6-2B152587A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6830" y="1053886"/>
            <a:ext cx="10605752" cy="1506849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在抗日战争期间，有这样一场战役，它由八路军在华北敌后发动，参战兵力达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105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个团，毙伤日军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20645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人，伪军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5155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人。这是哪一场战役？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2DD7E1-41DA-4BAF-A0CD-905FFA8856FF}"/>
              </a:ext>
            </a:extLst>
          </p:cNvPr>
          <p:cNvSpPr txBox="1"/>
          <p:nvPr/>
        </p:nvSpPr>
        <p:spPr>
          <a:xfrm>
            <a:off x="4816698" y="2830807"/>
            <a:ext cx="7244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百团大战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E7612A1-D8F1-460E-A534-A1E9B5261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114" y="3628008"/>
            <a:ext cx="3837906" cy="307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9CAF93F-5CE3-4B20-BD1D-B5FE13496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0899" y="3656135"/>
            <a:ext cx="3060075" cy="3049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697809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4" y="167174"/>
            <a:ext cx="238506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28E84-B00B-4FC4-B019-8524DD471C92}"/>
              </a:ext>
            </a:extLst>
          </p:cNvPr>
          <p:cNvSpPr txBox="1"/>
          <p:nvPr/>
        </p:nvSpPr>
        <p:spPr>
          <a:xfrm>
            <a:off x="714777" y="1217053"/>
            <a:ext cx="9974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聂荣臻元帅为了照顾日本小姑娘，做了哪些事情？体现出怎样的情感？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3B594E-8430-456D-A1AA-7A15818EFDB1}"/>
              </a:ext>
            </a:extLst>
          </p:cNvPr>
          <p:cNvSpPr txBox="1"/>
          <p:nvPr/>
        </p:nvSpPr>
        <p:spPr>
          <a:xfrm>
            <a:off x="1710744" y="1988347"/>
            <a:ext cx="4844602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将女孩抱回指挥所包扎伤口</a:t>
            </a:r>
            <a:endParaRPr lang="en-US" altLang="zh-CN" sz="2400" b="1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找哺乳期的妇女给孩子喂奶</a:t>
            </a:r>
            <a:endParaRPr lang="en-US" altLang="zh-CN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洗梨子给孩子吃</a:t>
            </a:r>
            <a:endParaRPr lang="en-US" altLang="zh-CN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用勺子给孩子喂食稀饭</a:t>
            </a:r>
            <a:endParaRPr lang="en-US" altLang="zh-CN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询问孩子姓名</a:t>
            </a:r>
            <a:endParaRPr lang="en-US" altLang="zh-CN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大一点的孩子拽聂帅马裤腿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5B662D3-10CC-4730-93C2-1D00E8DE5F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9075" y="1678718"/>
            <a:ext cx="3967843" cy="499700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9979764-A688-4EB2-9A8F-A2B6E6F02D0B}"/>
              </a:ext>
            </a:extLst>
          </p:cNvPr>
          <p:cNvSpPr txBox="1"/>
          <p:nvPr/>
        </p:nvSpPr>
        <p:spPr>
          <a:xfrm>
            <a:off x="895082" y="5640947"/>
            <a:ext cx="5866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体现出聂帅对孩子无微不至的关心，借以表现出八路军的人道主义和国际主义精神</a:t>
            </a:r>
          </a:p>
        </p:txBody>
      </p:sp>
    </p:spTree>
    <p:extLst>
      <p:ext uri="{BB962C8B-B14F-4D97-AF65-F5344CB8AC3E}">
        <p14:creationId xmlns:p14="http://schemas.microsoft.com/office/powerpoint/2010/main" val="4134334630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4" y="167174"/>
            <a:ext cx="238506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28E84-B00B-4FC4-B019-8524DD471C92}"/>
              </a:ext>
            </a:extLst>
          </p:cNvPr>
          <p:cNvSpPr txBox="1"/>
          <p:nvPr/>
        </p:nvSpPr>
        <p:spPr>
          <a:xfrm>
            <a:off x="714778" y="1217053"/>
            <a:ext cx="7469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聂荣臻元帅为什么要救日本小姑娘？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F5543D-8A95-44FC-BDE1-33DF71E592AA}"/>
              </a:ext>
            </a:extLst>
          </p:cNvPr>
          <p:cNvSpPr txBox="1"/>
          <p:nvPr/>
        </p:nvSpPr>
        <p:spPr>
          <a:xfrm>
            <a:off x="386365" y="2311757"/>
            <a:ext cx="7746643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孩子是无罪的，也是战争的受害者，如果不救他们，他们会死在战火中。</a:t>
            </a:r>
            <a:endParaRPr lang="en-US" altLang="zh-CN" sz="2400">
              <a:latin typeface="仿宋" pitchFamily="49" charset="-122"/>
              <a:ea typeface="仿宋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共产党领导下的八路军和日本侵略军不同，实行革命的人道主义，对日本人民尽最大力量进行爱护和关心。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充分显示了八路军的国际主义精神，利于对一部分日本人进行工作，促进反战联盟的形成。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FBD218F-57D2-435A-9213-50FEFAD50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2385" y="1624519"/>
            <a:ext cx="3324359" cy="4570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8477692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4" y="167174"/>
            <a:ext cx="238506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28E84-B00B-4FC4-B019-8524DD471C92}"/>
              </a:ext>
            </a:extLst>
          </p:cNvPr>
          <p:cNvSpPr txBox="1"/>
          <p:nvPr/>
        </p:nvSpPr>
        <p:spPr>
          <a:xfrm>
            <a:off x="2711004" y="167174"/>
            <a:ext cx="872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仔细阅读聂荣臻元帅写给日本人的信，分析聂帅的用意以及蕴藏其中的情感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A5E6F1-2257-45C3-BB48-8E0F727C50AF}"/>
              </a:ext>
            </a:extLst>
          </p:cNvPr>
          <p:cNvSpPr txBox="1"/>
          <p:nvPr/>
        </p:nvSpPr>
        <p:spPr>
          <a:xfrm>
            <a:off x="184597" y="1259751"/>
            <a:ext cx="11822805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日本军官长士兵诸君</a:t>
            </a:r>
            <a:r>
              <a:rPr lang="en-US" altLang="zh-CN" b="1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</a:p>
          <a:p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    日阀横暴，侵我中华，战争延绵于兹四年矣。中日两国人民死伤残废者不知凡几，辗转流离者，又不知凡几。此种惨痛事件，其责任应完全由日阀负之。</a:t>
            </a:r>
          </a:p>
          <a:p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    此次我军进击正太线，收复东王舍，带来日本弱女二人。其母不幸死于炮火中，其父于矿井着火时受重伤，经我救治无效，不幸殒命。余此伶仃孤苦之幼女，一女仅五六龄，一女尚在襁褓中，彷徨无依，情殊可悯。经我收容抚育后，兹特着人送还，请转交其亲属抚养，幸勿使彼辈无辜孤女沦落异城，葬身沟壑而后已。</a:t>
            </a:r>
          </a:p>
          <a:p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    中日两国人民本无仇怨，不图日阀专政，逞其凶毒，内则横征暴敛，外则制造战争。致使日本人民起居不安，生活困难，背井离乡，触冒烽火，寡人之妻，孤人之子，独人父母。对于中国和平居民，则更肆行烧杀淫掠，惨无人道，死伤流亡，痛剧创深。此实中日两大民族空前之浩劫，日阀之万恶罪行也。</a:t>
            </a:r>
          </a:p>
          <a:p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    但中国人民决不以日本士兵及人民为仇敌，所以坚持抗战，誓死抗日者，迫于日阀侵略而自卫耳。而侵略中国亦非日本士兵及人民之志愿，亦不过为日阀胁从耳。为今之计，中日两国之士兵及人民应携起手来，立即反对与消灭此种罪恶战争，打倒日本军阀财阀，以争取两大民族真正的解放自由与幸福。否则中国人民固将更增艰苦，而君辈前途将亦不堪设想矣。</a:t>
            </a:r>
          </a:p>
          <a:p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    我八路军本国际主义之精神，至仁至义，有始有终，必当为中华民族之生存与人类之永久和平而奋斗到底，必当与野蛮横暴之日阀血战到底。深望君等幡然觉醒，与中国士兵人民齐心合力，共谋解放，则日本幸甚，中国亦幸甚。</a:t>
            </a:r>
          </a:p>
          <a:p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    专此即颂</a:t>
            </a:r>
          </a:p>
          <a:p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安好</a:t>
            </a:r>
          </a:p>
          <a:p>
            <a:pPr algn="r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聂荣臻</a:t>
            </a:r>
          </a:p>
          <a:p>
            <a:pPr algn="r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八月二十二日</a:t>
            </a:r>
          </a:p>
        </p:txBody>
      </p:sp>
    </p:spTree>
    <p:extLst>
      <p:ext uri="{BB962C8B-B14F-4D97-AF65-F5344CB8AC3E}">
        <p14:creationId xmlns:p14="http://schemas.microsoft.com/office/powerpoint/2010/main" val="1468351611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4" y="167174"/>
            <a:ext cx="238506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28E84-B00B-4FC4-B019-8524DD471C92}"/>
              </a:ext>
            </a:extLst>
          </p:cNvPr>
          <p:cNvSpPr txBox="1"/>
          <p:nvPr/>
        </p:nvSpPr>
        <p:spPr>
          <a:xfrm>
            <a:off x="2711004" y="167174"/>
            <a:ext cx="872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仔细阅读聂荣臻元帅写给日本人的信，分析聂帅的用意以及蕴藏其中的情感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A5E6F1-2257-45C3-BB48-8E0F727C50AF}"/>
              </a:ext>
            </a:extLst>
          </p:cNvPr>
          <p:cNvSpPr txBox="1"/>
          <p:nvPr/>
        </p:nvSpPr>
        <p:spPr>
          <a:xfrm>
            <a:off x="534794" y="1320498"/>
            <a:ext cx="7034011" cy="1169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日阀横暴，侵我中华，战争延绵于兹四年矣。中日两国人民死伤残废者不知凡几，辗转流离者，又不知凡几。此种惨痛事件，其责任应完全由日阀负之。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748488-0FCF-43AF-A5BA-3F39FB51FC32}"/>
              </a:ext>
            </a:extLst>
          </p:cNvPr>
          <p:cNvSpPr txBox="1"/>
          <p:nvPr/>
        </p:nvSpPr>
        <p:spPr>
          <a:xfrm>
            <a:off x="534794" y="3678740"/>
            <a:ext cx="7263685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我八路军本国际主义之精神，至仁至义，有始有终，必当为中华民族之生存与人类之永久和平而奋斗到底，必当与野蛮横暴之日阀血战到底。深望君等幡然觉醒，与中国士兵人民齐心合力，共谋解放，则日本幸甚，中国亦幸甚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8F63EC-69D3-4FFA-9D29-D2B83ED77242}"/>
              </a:ext>
            </a:extLst>
          </p:cNvPr>
          <p:cNvSpPr txBox="1"/>
          <p:nvPr/>
        </p:nvSpPr>
        <p:spPr>
          <a:xfrm>
            <a:off x="1401651" y="2717596"/>
            <a:ext cx="4694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强烈谴责了日军侵略中华的暴行。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75EB7D-6264-4BC3-8133-59EABFC86E72}"/>
              </a:ext>
            </a:extLst>
          </p:cNvPr>
          <p:cNvSpPr txBox="1"/>
          <p:nvPr/>
        </p:nvSpPr>
        <p:spPr>
          <a:xfrm>
            <a:off x="1635617" y="5982024"/>
            <a:ext cx="5085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/>
              <a:t>彰显了八路军的人道主义精神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ADD29EC-5754-47EA-BCC8-D354AB0BBB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5070" y="1382466"/>
            <a:ext cx="3650840" cy="4775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3831975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4" y="167174"/>
            <a:ext cx="238506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28E84-B00B-4FC4-B019-8524DD471C92}"/>
              </a:ext>
            </a:extLst>
          </p:cNvPr>
          <p:cNvSpPr txBox="1"/>
          <p:nvPr/>
        </p:nvSpPr>
        <p:spPr>
          <a:xfrm>
            <a:off x="772732" y="1358720"/>
            <a:ext cx="8622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思考：为什么救助日本小姑娘的事会成为中日友好的“佳话”？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735B52-D916-43B4-91C6-9AADE8E12593}"/>
              </a:ext>
            </a:extLst>
          </p:cNvPr>
          <p:cNvSpPr txBox="1"/>
          <p:nvPr/>
        </p:nvSpPr>
        <p:spPr>
          <a:xfrm>
            <a:off x="4681470" y="2144397"/>
            <a:ext cx="7225048" cy="3713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日本军国主义发动的侵华战争，给中日两国人民都带来了巨大的灾难，不仅中国人民遭受了沉重的苦难，一些爱好和平的日本人民和很多小孩子也是受害者。</a:t>
            </a:r>
            <a:endParaRPr lang="en-US" altLang="zh-CN" sz="2000" b="1">
              <a:latin typeface="仿宋" pitchFamily="49" charset="-122"/>
              <a:ea typeface="仿宋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聂荣臻细心救助日本小姑娘，充分反映了八路军的人道主义和国际主义精神，这种精神深深感动了爱好和平的日本人。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几十年后，美穗子回访中国当面感谢聂荣臻，并积极从事中日友好活动，这和聂帅救助前后呼应，反映了两国爱好和平人士的共同愿景。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0F1C6D7-FE6E-489A-9FB7-3CCD1D89C7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16" y="2333273"/>
            <a:ext cx="4000500" cy="2962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7545047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4" y="167174"/>
            <a:ext cx="238506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28E84-B00B-4FC4-B019-8524DD471C92}"/>
              </a:ext>
            </a:extLst>
          </p:cNvPr>
          <p:cNvSpPr txBox="1"/>
          <p:nvPr/>
        </p:nvSpPr>
        <p:spPr>
          <a:xfrm>
            <a:off x="714777" y="1217053"/>
            <a:ext cx="8029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仔细品味下列语言，说说有什么特点。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D25832-054E-4578-B77E-EA009048C849}"/>
              </a:ext>
            </a:extLst>
          </p:cNvPr>
          <p:cNvSpPr txBox="1"/>
          <p:nvPr/>
        </p:nvSpPr>
        <p:spPr>
          <a:xfrm>
            <a:off x="925132" y="2080678"/>
            <a:ext cx="10832528" cy="182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战时的生活，并不都是炮火轰鸣、刀光剑影的场面，也常常遇到一些曲折有趣的事情。这些事情留给人的印象是很深刻的，时间虽然过去了几十年，但一想起来，好像并不遥远。百团大战中，我们部队拯救日本小姑娘的故事，就一直留在我的记忆之中。这是激烈的战火中一个很有意义的“插曲”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3ACC58-4A86-4D2E-924A-1C5CBC861788}"/>
              </a:ext>
            </a:extLst>
          </p:cNvPr>
          <p:cNvSpPr txBox="1"/>
          <p:nvPr/>
        </p:nvSpPr>
        <p:spPr>
          <a:xfrm>
            <a:off x="1176270" y="4248635"/>
            <a:ext cx="9839460" cy="22494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这一段文字是承题“大战中的插曲”，聂帅开始回忆往事。“时间虽然过去了几十年，但一想起来，好像并不遥远。”从人的一生来说，几十年时间已经很遥远了，但聂帅却觉得“并不遥远”。其原因就在于这件事在聂帅心中留下了不可磨灭的印象。从这几句话中可以看到一个善良、博爱的聂帅。</a:t>
            </a:r>
          </a:p>
        </p:txBody>
      </p:sp>
    </p:spTree>
    <p:extLst>
      <p:ext uri="{BB962C8B-B14F-4D97-AF65-F5344CB8AC3E}">
        <p14:creationId xmlns:p14="http://schemas.microsoft.com/office/powerpoint/2010/main" val="2681837254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4" y="167174"/>
            <a:ext cx="238506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28E84-B00B-4FC4-B019-8524DD471C92}"/>
              </a:ext>
            </a:extLst>
          </p:cNvPr>
          <p:cNvSpPr txBox="1"/>
          <p:nvPr/>
        </p:nvSpPr>
        <p:spPr>
          <a:xfrm>
            <a:off x="714777" y="1217053"/>
            <a:ext cx="8029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仔细品味下列语言，说说有什么特点。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D25832-054E-4578-B77E-EA009048C849}"/>
              </a:ext>
            </a:extLst>
          </p:cNvPr>
          <p:cNvSpPr txBox="1"/>
          <p:nvPr/>
        </p:nvSpPr>
        <p:spPr>
          <a:xfrm>
            <a:off x="782176" y="1991882"/>
            <a:ext cx="10341735" cy="227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半天工夫，部队就派人把两个孩子送到了我的指挥所。我先抱起那个受伤的婴儿，看到伤口包扎得很好，孩子安详地睡着，我嘱咐医生和警卫员，好好护理这个孩子，看看附近村里有没有正在哺乳期的妇女，赶快给孩子喂喂奶。那个稍大些的孩子，很讨人喜欢，我牵着她的手，拿来梨子给她吃。小孩子还挺有意思，开始不肯吃，我用水把梨冲洗了以后，她才接了过去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6AA589-73E0-4320-A0BB-AC64A7DC85BD}"/>
              </a:ext>
            </a:extLst>
          </p:cNvPr>
          <p:cNvSpPr txBox="1"/>
          <p:nvPr/>
        </p:nvSpPr>
        <p:spPr>
          <a:xfrm>
            <a:off x="1129906" y="4656952"/>
            <a:ext cx="9504609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这是将孩子送到指挥所后的一系列动作。“抱起”“嘱咐”“牵着”等一系列动作的描写都表现出聂帅对孩子无微不至的关心和照顾，突出聂帅心细如尘的性格。</a:t>
            </a:r>
          </a:p>
        </p:txBody>
      </p:sp>
    </p:spTree>
    <p:extLst>
      <p:ext uri="{BB962C8B-B14F-4D97-AF65-F5344CB8AC3E}">
        <p14:creationId xmlns:p14="http://schemas.microsoft.com/office/powerpoint/2010/main" val="3278548233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4" y="167174"/>
            <a:ext cx="238506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28E84-B00B-4FC4-B019-8524DD471C92}"/>
              </a:ext>
            </a:extLst>
          </p:cNvPr>
          <p:cNvSpPr txBox="1"/>
          <p:nvPr/>
        </p:nvSpPr>
        <p:spPr>
          <a:xfrm>
            <a:off x="714777" y="1217053"/>
            <a:ext cx="8029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仔细品味下列语言，说说有什么特点。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D25832-054E-4578-B77E-EA009048C849}"/>
              </a:ext>
            </a:extLst>
          </p:cNvPr>
          <p:cNvSpPr txBox="1"/>
          <p:nvPr/>
        </p:nvSpPr>
        <p:spPr>
          <a:xfrm>
            <a:off x="244698" y="2121340"/>
            <a:ext cx="10341735" cy="49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今天的美穗子，纯朴善良，给我留下了很好的印象。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64B51A-DB2D-42D7-A4B1-903562B79A63}"/>
              </a:ext>
            </a:extLst>
          </p:cNvPr>
          <p:cNvSpPr txBox="1"/>
          <p:nvPr/>
        </p:nvSpPr>
        <p:spPr>
          <a:xfrm>
            <a:off x="244698" y="3061919"/>
            <a:ext cx="6669862" cy="3329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这句话虽然只是简简单单一句话，但是情感充沛。一方面，聂帅对美穗子几十年后来探望自己的行为表示欣慰；另一方面，这句话也蕴含着“言外之意”，美穗子实际是爱好和平的日本人士的缩影，聂帅对美穗子的赞美，反映出他对中日两国和平相处的希望，对中日友情的珍惜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3114CD1-F857-4369-AFD5-4023AAB83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8905" y="2370318"/>
            <a:ext cx="4570755" cy="3270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2445492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4" y="167174"/>
            <a:ext cx="238506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28E84-B00B-4FC4-B019-8524DD471C92}"/>
              </a:ext>
            </a:extLst>
          </p:cNvPr>
          <p:cNvSpPr txBox="1"/>
          <p:nvPr/>
        </p:nvSpPr>
        <p:spPr>
          <a:xfrm>
            <a:off x="714777" y="1217053"/>
            <a:ext cx="8029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本文行文有哪些特点？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5720A6-7FFB-480D-8AE3-867CA85F4205}"/>
              </a:ext>
            </a:extLst>
          </p:cNvPr>
          <p:cNvSpPr txBox="1"/>
          <p:nvPr/>
        </p:nvSpPr>
        <p:spPr>
          <a:xfrm>
            <a:off x="347731" y="2079938"/>
            <a:ext cx="69610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语言浅白，口语化。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聂帅的回忆录语言浅白，用口语的形式进行叙述，娓娓道来。使读者仿佛在聆听一位长者在叙述往日的故事，阅读起来几乎没有障碍。</a:t>
            </a:r>
            <a:endParaRPr lang="en-US" altLang="zh-CN" sz="2000">
              <a:latin typeface="仿宋" pitchFamily="49" charset="-122"/>
              <a:ea typeface="仿宋" pitchFamily="49" charset="-122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记叙清晰准确。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聂帅的回忆文章记叙准确，不仅把收留日本小女孩的前因后果准确说明，还回忆了很多细节，比如救助小女孩时的一系列动作，比如和小女孩相处的种种细节等。表现出聂帅对小女孩真诚的关系与爱护。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征引材料，感情充沛。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在聂帅的回忆中，还征引了一系列材料，比如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人民日报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的记载，比如当时写给日本的信件等。同时在文中，聂帅充满了感情，表现出对日本军国主义的愤慨和谴责，同时又表现对和平的向往。</a:t>
            </a:r>
            <a:endParaRPr lang="zh-CN" altLang="en-US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7113053-A1FC-406F-8B93-485CE0E93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761" y="2406739"/>
            <a:ext cx="4664723" cy="3234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3216690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4" y="167174"/>
            <a:ext cx="238506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拓展提升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28E84-B00B-4FC4-B019-8524DD471C92}"/>
              </a:ext>
            </a:extLst>
          </p:cNvPr>
          <p:cNvSpPr txBox="1"/>
          <p:nvPr/>
        </p:nvSpPr>
        <p:spPr>
          <a:xfrm>
            <a:off x="1965101" y="1442433"/>
            <a:ext cx="8029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请结合具体实际谈谈，我们应怎样看待中日关系？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33B603-58B9-4ACB-8284-065C87697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378" y="2328982"/>
            <a:ext cx="6096000" cy="427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2687592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8F7EC24-773E-4AB9-9D79-667F5BB9C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356" y="0"/>
            <a:ext cx="12236712" cy="692239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6466F532-BCBA-4B4E-B58B-164FD6687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10381" y="1893196"/>
            <a:ext cx="6027420" cy="2922753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br>
              <a:rPr lang="en-US" altLang="zh-CN"/>
            </a:br>
            <a:br>
              <a:rPr lang="zh-CN" altLang="en-US"/>
            </a:b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统编高中语文选择性必修上册</a:t>
            </a:r>
            <a:br>
              <a:rPr lang="zh-CN" altLang="en-US"/>
            </a:b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授课人：长郡斑马湖中学 谢忠凯</a:t>
            </a:r>
            <a:endParaRPr lang="zh-CN" altLang="en-US" b="1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AD0F0D0-4716-452E-85BE-B3A1CC1EC0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7896" y="1840628"/>
            <a:ext cx="4962574" cy="145097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690FC7A-85E0-4C70-BDB7-3C14414271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156" y="2821126"/>
            <a:ext cx="2127688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523613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4" y="167174"/>
            <a:ext cx="238506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28E84-B00B-4FC4-B019-8524DD471C92}"/>
              </a:ext>
            </a:extLst>
          </p:cNvPr>
          <p:cNvSpPr txBox="1"/>
          <p:nvPr/>
        </p:nvSpPr>
        <p:spPr>
          <a:xfrm>
            <a:off x="1571223" y="1268567"/>
            <a:ext cx="8661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或曰：“以德报怨，何如？”子曰：“何以报德？以直报怨，以德报德。”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论语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宪问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2400" b="1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878DCC-A2C8-405C-89F9-B370652E111B}"/>
              </a:ext>
            </a:extLst>
          </p:cNvPr>
          <p:cNvSpPr txBox="1"/>
          <p:nvPr/>
        </p:nvSpPr>
        <p:spPr>
          <a:xfrm>
            <a:off x="1126901" y="2507225"/>
            <a:ext cx="10032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你赞同“以德报怨”“以怨报怨”还是“以直报怨”？写一篇文章，说明你的理由。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1791F94-6903-4D9C-A92E-9AC046ADDC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3122" b="33475"/>
          <a:stretch>
            <a:fillRect/>
          </a:stretch>
        </p:blipFill>
        <p:spPr>
          <a:xfrm>
            <a:off x="1666873" y="3911866"/>
            <a:ext cx="8431691" cy="2115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680700" y="10337800"/>
            <a:ext cx="444500" cy="4699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18407651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336" y="209996"/>
            <a:ext cx="2664853" cy="954960"/>
          </a:xfrm>
        </p:spPr>
        <p:txBody>
          <a:bodyPr>
            <a:norm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作者介绍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A06785-C69E-455B-97A6-2B152587A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006" y="1837365"/>
            <a:ext cx="7513642" cy="4042549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聂荣臻，男，汉族，字福骈，曾用名聂云臻，四川省江津县（今重庆市江津区）吴滩乡石院子人。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1923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月加入中国共产党，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1924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到苏联学习。建国后，历任中央军委秘书长兼中国人民解放军代总参谋长，国防委员会副主席，中央军委副主席，国务院副总理兼国家科委主任、国防科委主任，中国老龄问题全国委员会名誉主任，中国发明协会名誉会长。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聂荣臻的主要作品有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聂荣臻回忆录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45BE599-99F2-4CF3-8F99-1153E625A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9790" y="1538997"/>
            <a:ext cx="3509204" cy="4639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8343724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60" y="141416"/>
            <a:ext cx="2247900" cy="95496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百团大战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A06785-C69E-455B-97A6-2B152587A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660" y="1281427"/>
            <a:ext cx="7406640" cy="5366577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抗日战争时期，八路军在华北敌后发动的一次大规模进攻和反“扫荡”的战役，由于参战兵力达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105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个团 ，故称“百团大战”。百团大战是抗日战争相持阶段八路军在华北地区发动的一次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规模最大、持续时间最长的战役。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百团大战分为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个阶段。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日为第一阶段，中心任务是摧毁正太路交通。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月上旬为第二阶段，主要任务是继续破坏日军的交通线，并摧毁日军深入抗日根据地的主要据点。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月上旬到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1941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日为第三阶段，主要任务是反击日军的报复性“扫荡”。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26E2C49-8D75-4D12-8FE6-2D89D6AF0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3392" y="1281427"/>
            <a:ext cx="3934954" cy="5264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165920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0208022-416C-48A8-A013-EDD8DA33E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19" y="221932"/>
            <a:ext cx="5821681" cy="359973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23E62E2-D08A-4D3C-A96E-EF11DD955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6440" y="2730818"/>
            <a:ext cx="62865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044715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F8D83DE-50C3-4717-855A-7E3068866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21919"/>
            <a:ext cx="5532120" cy="383560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E0CAC71-F1F2-428D-B5BF-F33C54503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19" y="2900478"/>
            <a:ext cx="5724781" cy="383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917345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60" y="141416"/>
            <a:ext cx="353568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井陉煤矿破袭战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A06785-C69E-455B-97A6-2B152587A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" y="1092120"/>
            <a:ext cx="7406640" cy="562020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井陉煤矿就是日本掠夺我国煤炭资源的最大阵地，当时的井陉矿是我国三大煤矿之一，而且战略位置极其重要，矿区有铁路直通正太铁路，往东可迅速出击石家庄，往西据守娘子关天险，最重要的是源源不断为日寇提供燃料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日，百团大战正式开战，井陉煤矿成为八路军首要攻占目标。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在各部队的密切配合和战士们的英勇战斗下，八路军解放了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旷工，还彻底毁灭了井陉煤矿，即使日军运来全部设备重新安装开工，恢复生产至少半年，这对物质本已十分紧张的日军是个极大打击，起到了釜底抽薪作用，被华北日军形容为“挖心之战”。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18704B3-8A24-477E-9294-084102816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8308" y="1821180"/>
            <a:ext cx="4165092" cy="347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09228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60" y="141416"/>
            <a:ext cx="353568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井陉煤矿破袭战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FEF4D36-7C2D-48EE-88A2-FBC8145E48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0" t="2108" r="1188" b="1950"/>
          <a:stretch>
            <a:fillRect/>
          </a:stretch>
        </p:blipFill>
        <p:spPr>
          <a:xfrm>
            <a:off x="388620" y="1608965"/>
            <a:ext cx="4945380" cy="4021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DA0D268-1FAA-4335-9275-A46E01448C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38298"/>
            <a:ext cx="5919441" cy="3962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0226099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0210F-8F30-45AF-B584-9829FE6A1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34" y="167174"/>
            <a:ext cx="2385060" cy="8110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28E84-B00B-4FC4-B019-8524DD471C92}"/>
              </a:ext>
            </a:extLst>
          </p:cNvPr>
          <p:cNvSpPr txBox="1"/>
          <p:nvPr/>
        </p:nvSpPr>
        <p:spPr>
          <a:xfrm>
            <a:off x="1010992" y="1169439"/>
            <a:ext cx="7469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初读文章，总结本文一共回忆了几件事？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51B0FE-37BB-44BF-89A3-6673C1431BA5}"/>
              </a:ext>
            </a:extLst>
          </p:cNvPr>
          <p:cNvSpPr txBox="1"/>
          <p:nvPr/>
        </p:nvSpPr>
        <p:spPr>
          <a:xfrm>
            <a:off x="1274579" y="2062911"/>
            <a:ext cx="10354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救助女孩的背景和原因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9DC2D2-052A-4016-A499-3BAD94FCDF0C}"/>
              </a:ext>
            </a:extLst>
          </p:cNvPr>
          <p:cNvSpPr txBox="1"/>
          <p:nvPr/>
        </p:nvSpPr>
        <p:spPr>
          <a:xfrm>
            <a:off x="953037" y="3138169"/>
            <a:ext cx="6143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/>
              <a:t>和女孩在指挥所相处的情形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12CC88-AB66-40CC-854C-F95A4F549D10}"/>
              </a:ext>
            </a:extLst>
          </p:cNvPr>
          <p:cNvSpPr txBox="1"/>
          <p:nvPr/>
        </p:nvSpPr>
        <p:spPr>
          <a:xfrm>
            <a:off x="953037" y="4250067"/>
            <a:ext cx="4215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/>
              <a:t>送女孩回去并给日本军队写信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162CFF-BFE0-4770-9400-0688B8937CCC}"/>
              </a:ext>
            </a:extLst>
          </p:cNvPr>
          <p:cNvSpPr txBox="1"/>
          <p:nvPr/>
        </p:nvSpPr>
        <p:spPr>
          <a:xfrm>
            <a:off x="1274579" y="5350808"/>
            <a:ext cx="3908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美穗子来中国探访聂帅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CC2E8B4-1209-42E0-801D-199F918E2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7335" y="1671678"/>
            <a:ext cx="6096000" cy="4667250"/>
          </a:xfrm>
          <a:prstGeom prst="rect">
            <a:avLst/>
          </a:prstGeom>
        </p:spPr>
      </p:pic>
      <p:sp>
        <p:nvSpPr>
          <p:cNvPr id="10" name="箭头: 下 9">
            <a:extLst>
              <a:ext uri="{FF2B5EF4-FFF2-40B4-BE49-F238E27FC236}">
                <a16:creationId xmlns:a16="http://schemas.microsoft.com/office/drawing/2014/main" id="{02CA4A6F-25E0-4343-9B68-A7D826523BC0}"/>
              </a:ext>
            </a:extLst>
          </p:cNvPr>
          <p:cNvSpPr/>
          <p:nvPr/>
        </p:nvSpPr>
        <p:spPr>
          <a:xfrm>
            <a:off x="2504081" y="2550059"/>
            <a:ext cx="120633" cy="6135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下 11">
            <a:extLst>
              <a:ext uri="{FF2B5EF4-FFF2-40B4-BE49-F238E27FC236}">
                <a16:creationId xmlns:a16="http://schemas.microsoft.com/office/drawing/2014/main" id="{CB618B59-7960-41F4-AEB2-E6B68EB7B407}"/>
              </a:ext>
            </a:extLst>
          </p:cNvPr>
          <p:cNvSpPr/>
          <p:nvPr/>
        </p:nvSpPr>
        <p:spPr>
          <a:xfrm>
            <a:off x="2504081" y="4760054"/>
            <a:ext cx="120633" cy="6135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箭头: 下 13">
            <a:extLst>
              <a:ext uri="{FF2B5EF4-FFF2-40B4-BE49-F238E27FC236}">
                <a16:creationId xmlns:a16="http://schemas.microsoft.com/office/drawing/2014/main" id="{6BB75A8D-BAD2-469A-A651-105678073148}"/>
              </a:ext>
            </a:extLst>
          </p:cNvPr>
          <p:cNvSpPr/>
          <p:nvPr/>
        </p:nvSpPr>
        <p:spPr>
          <a:xfrm>
            <a:off x="2504081" y="3668241"/>
            <a:ext cx="120633" cy="6135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64786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79</Paragraphs>
  <Slides>20</Slides>
  <Notes>0</Notes>
  <TotalTime>210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7">
      <vt:lpstr>Arial</vt:lpstr>
      <vt:lpstr>等线 Light</vt:lpstr>
      <vt:lpstr>等线</vt:lpstr>
      <vt:lpstr>微软雅黑</vt:lpstr>
      <vt:lpstr>仿宋</vt:lpstr>
      <vt:lpstr>Wingdings</vt:lpstr>
      <vt:lpstr>Office 主题​​</vt:lpstr>
      <vt:lpstr>导  入</vt:lpstr>
      <vt:lpstr>统编高中语文选择性必修上册授课人：长郡斑马湖中学 谢忠凯</vt:lpstr>
      <vt:lpstr>作者介绍</vt:lpstr>
      <vt:lpstr>百团大战</vt:lpstr>
      <vt:lpstr>PowerPoint Presentation</vt:lpstr>
      <vt:lpstr>PowerPoint Presentation</vt:lpstr>
      <vt:lpstr>井陉煤矿破袭战</vt:lpstr>
      <vt:lpstr>井陉煤矿破袭战</vt:lpstr>
      <vt:lpstr>初读感知</vt:lpstr>
      <vt:lpstr>初读感知</vt:lpstr>
      <vt:lpstr>深入探究</vt:lpstr>
      <vt:lpstr>深入探究</vt:lpstr>
      <vt:lpstr>深入探究</vt:lpstr>
      <vt:lpstr>深入探究</vt:lpstr>
      <vt:lpstr>深入探究</vt:lpstr>
      <vt:lpstr>深入探究</vt:lpstr>
      <vt:lpstr>深入探究</vt:lpstr>
      <vt:lpstr>深入探究</vt:lpstr>
      <vt:lpstr>拓展提升</vt:lpstr>
      <vt:lpstr>课后作业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大战中的插曲 聂荣臻 统编高中语文选择性必修上册 授课人：长郡斑马湖中学 谢忠凯</dc:title>
  <dc:creator>谢 忠凯</dc:creator>
  <cp:lastModifiedBy>谢 忠凯</cp:lastModifiedBy>
  <cp:revision>25</cp:revision>
  <dcterms:created xsi:type="dcterms:W3CDTF">2020-08-06T11:12:01Z</dcterms:created>
  <dcterms:modified xsi:type="dcterms:W3CDTF">2020-08-18T03:51:15Z</dcterms:modified>
</cp:coreProperties>
</file>