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337" r:id="rId4"/>
    <p:sldId id="380" r:id="rId5"/>
    <p:sldId id="381" r:id="rId6"/>
    <p:sldId id="382" r:id="rId7"/>
    <p:sldId id="383" r:id="rId8"/>
    <p:sldId id="389" r:id="rId9"/>
    <p:sldId id="390" r:id="rId10"/>
    <p:sldId id="391" r:id="rId11"/>
    <p:sldId id="384" r:id="rId12"/>
    <p:sldId id="393" r:id="rId13"/>
    <p:sldId id="394" r:id="rId14"/>
    <p:sldId id="412" r:id="rId15"/>
    <p:sldId id="395" r:id="rId16"/>
    <p:sldId id="385" r:id="rId17"/>
    <p:sldId id="403" r:id="rId18"/>
    <p:sldId id="404" r:id="rId19"/>
    <p:sldId id="405" r:id="rId20"/>
    <p:sldId id="413" r:id="rId21"/>
    <p:sldId id="414" r:id="rId22"/>
    <p:sldId id="415" r:id="rId23"/>
    <p:sldId id="387" r:id="rId24"/>
    <p:sldId id="398" r:id="rId25"/>
    <p:sldId id="399" r:id="rId26"/>
    <p:sldId id="386" r:id="rId27"/>
    <p:sldId id="388" r:id="rId28"/>
    <p:sldId id="416" r:id="rId29"/>
    <p:sldId id="417" r:id="rId30"/>
    <p:sldId id="418" r:id="rId31"/>
  </p:sldIdLst>
  <p:sldSz cx="12190095"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03" autoAdjust="0"/>
    <p:restoredTop sz="94667" autoAdjust="0"/>
  </p:normalViewPr>
  <p:slideViewPr>
    <p:cSldViewPr>
      <p:cViewPr varScale="1">
        <p:scale>
          <a:sx n="105" d="100"/>
          <a:sy n="105" d="100"/>
        </p:scale>
        <p:origin x="-306" y="-4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tags" Target="tags/tag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7.emf" /><Relationship Id="rId2" Type="http://schemas.openxmlformats.org/officeDocument/2006/relationships/image" Target="../media/image8.emf" /><Relationship Id="rId3" Type="http://schemas.openxmlformats.org/officeDocument/2006/relationships/image" Target="../media/image9.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8B24FA-B6F8-4C56-AE7A-BAE9ECDE9F52}"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E7B76-4B00-4222-ADBA-DE41B3315F9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 Target="../slides/slide1.xml" TargetMode="Internal"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10" name="Oval 4"/>
          <p:cNvSpPr>
            <a:spLocks noChangeArrowheads="1"/>
          </p:cNvSpPr>
          <p:nvPr userDrawn="1"/>
        </p:nvSpPr>
        <p:spPr bwMode="auto">
          <a:xfrm>
            <a:off x="11549063" y="184150"/>
            <a:ext cx="622300" cy="322263"/>
          </a:xfrm>
          <a:prstGeom prst="ellipse">
            <a:avLst/>
          </a:prstGeom>
          <a:solidFill>
            <a:srgbClr val="38BEEF"/>
          </a:solidFill>
          <a:ln>
            <a:noFill/>
          </a:ln>
          <a:effectLst/>
          <a:extLst>
            <a:ext uri="{91240B29-F687-4F45-9708-019B960494DF}">
              <a14:hiddenLine xmlns:a14="http://schemas.microsoft.com/office/drawing/2010/main" w="9525">
                <a:solidFill>
                  <a:srgbClr val="0033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 name="标题 1"/>
          <p:cNvSpPr>
            <a:spLocks noGrp="1"/>
          </p:cNvSpPr>
          <p:nvPr>
            <p:ph type="title"/>
          </p:nvPr>
        </p:nvSpPr>
        <p:spPr>
          <a:xfrm>
            <a:off x="478582" y="5085184"/>
            <a:ext cx="10971372" cy="1143000"/>
          </a:xfrm>
        </p:spPr>
        <p:txBody>
          <a:bodyPr>
            <a:normAutofit/>
          </a:bodyPr>
          <a:lstStyle>
            <a:lvl1pPr>
              <a:defRPr sz="2800">
                <a:solidFill>
                  <a:srgbClr val="FF0000"/>
                </a:solidFill>
              </a:defRPr>
            </a:lvl1pPr>
          </a:lstStyle>
          <a:p>
            <a:r>
              <a:rPr lang="zh-CN" altLang="en-US" smtClean="0"/>
              <a:t>单击此处编辑母版标题样式</a:t>
            </a:r>
            <a:endParaRPr lang="zh-CN" altLang="en-US"/>
          </a:p>
        </p:txBody>
      </p:sp>
      <p:sp>
        <p:nvSpPr>
          <p:cNvPr id="8" name="Rectangle 2"/>
          <p:cNvSpPr>
            <a:spLocks noChangeArrowheads="1"/>
          </p:cNvSpPr>
          <p:nvPr userDrawn="1"/>
        </p:nvSpPr>
        <p:spPr bwMode="auto">
          <a:xfrm>
            <a:off x="0" y="6529388"/>
            <a:ext cx="12190413" cy="333375"/>
          </a:xfrm>
          <a:prstGeom prst="rect">
            <a:avLst/>
          </a:prstGeom>
          <a:solidFill>
            <a:srgbClr val="38BEEF"/>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11" name="Group 5"/>
          <p:cNvGrpSpPr/>
          <p:nvPr userDrawn="1"/>
        </p:nvGrpSpPr>
        <p:grpSpPr>
          <a:xfrm>
            <a:off x="8759825" y="180975"/>
            <a:ext cx="2736850" cy="368300"/>
            <a:chOff x="5472" y="89"/>
            <a:chExt cx="1724" cy="232"/>
          </a:xfrm>
        </p:grpSpPr>
        <p:sp>
          <p:nvSpPr>
            <p:cNvPr id="12" name="AutoShape 6"/>
            <p:cNvSpPr>
              <a:spLocks noChangeArrowheads="1"/>
            </p:cNvSpPr>
            <p:nvPr userDrawn="1"/>
          </p:nvSpPr>
          <p:spPr bwMode="auto">
            <a:xfrm>
              <a:off x="5472" y="89"/>
              <a:ext cx="1724" cy="227"/>
            </a:xfrm>
            <a:prstGeom prst="roundRect">
              <a:avLst>
                <a:gd name="adj" fmla="val 25639"/>
              </a:avLst>
            </a:prstGeom>
            <a:solidFill>
              <a:srgbClr val="DDDDDD"/>
            </a:solidFill>
            <a:ln>
              <a:noFill/>
            </a:ln>
            <a:effectLst/>
            <a:extLst>
              <a:ext uri="{91240B29-F687-4F45-9708-019B960494DF}">
                <a14:hiddenLine xmlns:a14="http://schemas.microsoft.com/office/drawing/2010/main" w="9525">
                  <a:solidFill>
                    <a:srgbClr val="0033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3" name="Text Box 7"/>
            <p:cNvSpPr txBox="1">
              <a:spLocks noChangeArrowheads="1"/>
            </p:cNvSpPr>
            <p:nvPr userDrawn="1"/>
          </p:nvSpPr>
          <p:spPr bwMode="auto">
            <a:xfrm>
              <a:off x="5494" y="108"/>
              <a:ext cx="1678" cy="213"/>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语文</a:t>
              </a:r>
              <a:r>
                <a:rPr kumimoji="0" lang="en-US" altLang="zh-CN"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a:t>
              </a:r>
              <a:r>
                <a:rPr kumimoji="0" lang="zh-CN" altLang="en-US"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七</a:t>
              </a:r>
              <a:r>
                <a:rPr kumimoji="0" lang="zh-CN"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年级</a:t>
              </a:r>
              <a:r>
                <a:rPr kumimoji="0" lang="en-US" altLang="zh-CN"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a:t>
              </a:r>
              <a:r>
                <a:rPr kumimoji="0" lang="zh-CN" altLang="en-US"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下</a:t>
              </a:r>
              <a:r>
                <a:rPr kumimoji="0" lang="en-US" altLang="zh-CN"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a:t>
              </a:r>
              <a:r>
                <a:rPr kumimoji="0" lang="zh-CN" sz="16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rPr>
                <a:t>配人教</a:t>
              </a:r>
              <a:endParaRPr kumimoji="0" lang="zh-CN" sz="1800" b="0" i="0" u="none" strike="noStrike" cap="none" normalizeH="0" baseline="0" smtClean="0">
                <a:ln>
                  <a:noFill/>
                </a:ln>
                <a:solidFill>
                  <a:schemeClr val="tx1"/>
                </a:solidFill>
                <a:effectLst/>
                <a:latin typeface="方正小标宋_GBK" panose="03000509000000000000" pitchFamily="65" charset="-122"/>
                <a:ea typeface="方正小标宋_GBK" panose="03000509000000000000" pitchFamily="65" charset="-122"/>
              </a:endParaRPr>
            </a:p>
          </p:txBody>
        </p:sp>
      </p:grpSp>
      <p:sp>
        <p:nvSpPr>
          <p:cNvPr id="17" name="Text Box 12">
            <a:hlinkClick action="ppaction://hlinkshowjump?jump=previousslide"/>
          </p:cNvPr>
          <p:cNvSpPr txBox="1">
            <a:spLocks noChangeArrowheads="1"/>
          </p:cNvSpPr>
          <p:nvPr userDrawn="1"/>
        </p:nvSpPr>
        <p:spPr bwMode="auto">
          <a:xfrm>
            <a:off x="9842500" y="6562725"/>
            <a:ext cx="641350" cy="27463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Times New Roman" panose="02020603050405020304" pitchFamily="18" charset="0"/>
                <a:ea typeface="楷体_GB2312" panose="02010609030101010101" pitchFamily="49" charset="-122"/>
              </a:rPr>
              <a:t>上一页</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 name="Text Box 13">
            <a:hlinkClick r:id="rId1" action="ppaction://hlinksldjump"/>
          </p:cNvPr>
          <p:cNvSpPr txBox="1">
            <a:spLocks noChangeArrowheads="1"/>
          </p:cNvSpPr>
          <p:nvPr userDrawn="1"/>
        </p:nvSpPr>
        <p:spPr bwMode="auto">
          <a:xfrm>
            <a:off x="10528300" y="6562725"/>
            <a:ext cx="793750" cy="27463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Times New Roman" panose="02020603050405020304" pitchFamily="18" charset="0"/>
                <a:ea typeface="楷体_GB2312" panose="02010609030101010101" pitchFamily="49" charset="-122"/>
              </a:rPr>
              <a:t>返回导航</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3" name="Line 14"/>
          <p:cNvSpPr>
            <a:spLocks noChangeShapeType="1"/>
          </p:cNvSpPr>
          <p:nvPr userDrawn="1"/>
        </p:nvSpPr>
        <p:spPr bwMode="auto">
          <a:xfrm flipH="1">
            <a:off x="11353800" y="6629400"/>
            <a:ext cx="0" cy="150813"/>
          </a:xfrm>
          <a:prstGeom prst="line">
            <a:avLst/>
          </a:prstGeom>
          <a:noFill/>
          <a:ln w="127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4" name="Text Box 15">
            <a:hlinkClick action="ppaction://hlinkshowjump?jump=nextslide"/>
          </p:cNvPr>
          <p:cNvSpPr txBox="1">
            <a:spLocks noChangeArrowheads="1"/>
          </p:cNvSpPr>
          <p:nvPr userDrawn="1"/>
        </p:nvSpPr>
        <p:spPr bwMode="auto">
          <a:xfrm>
            <a:off x="11391900" y="6562725"/>
            <a:ext cx="641350" cy="27463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200" b="0" i="0" u="none" strike="noStrike" cap="none" normalizeH="0" baseline="0" smtClean="0">
                <a:ln>
                  <a:noFill/>
                </a:ln>
                <a:solidFill>
                  <a:schemeClr val="bg1"/>
                </a:solidFill>
                <a:effectLst/>
                <a:latin typeface="Times New Roman" panose="02020603050405020304" pitchFamily="18" charset="0"/>
                <a:ea typeface="楷体_GB2312" panose="02010609030101010101" pitchFamily="49" charset="-122"/>
              </a:rPr>
              <a:t>下一页</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5" name="Line 16"/>
          <p:cNvSpPr>
            <a:spLocks noChangeShapeType="1"/>
          </p:cNvSpPr>
          <p:nvPr userDrawn="1"/>
        </p:nvSpPr>
        <p:spPr bwMode="auto">
          <a:xfrm flipH="1">
            <a:off x="10512425" y="6629400"/>
            <a:ext cx="0" cy="150813"/>
          </a:xfrm>
          <a:prstGeom prst="line">
            <a:avLst/>
          </a:prstGeom>
          <a:noFill/>
          <a:ln w="127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 name="内容占位符 2"/>
          <p:cNvSpPr>
            <a:spLocks noGrp="1"/>
          </p:cNvSpPr>
          <p:nvPr>
            <p:ph idx="1"/>
          </p:nvPr>
        </p:nvSpPr>
        <p:spPr>
          <a:xfrm>
            <a:off x="416965" y="620688"/>
            <a:ext cx="11366660" cy="695575"/>
          </a:xfrm>
        </p:spPr>
        <p:txBody>
          <a:bodyPr wrap="square">
            <a:spAutoFit/>
          </a:bodyPr>
          <a:lstStyle>
            <a:lvl1pPr marL="0" indent="720725" algn="just">
              <a:lnSpc>
                <a:spcPct val="140000"/>
              </a:lnSpc>
              <a:spcBef>
                <a:spcPct val="0"/>
              </a:spcBef>
              <a:buFontTx/>
              <a:buNone/>
              <a:tabLst>
                <a:tab pos="5467350"/>
                <a:tab pos="9777095"/>
              </a:tabLst>
              <a:defRPr sz="2800" b="1"/>
            </a:lvl1pPr>
            <a:lvl2pPr marL="457200" indent="0">
              <a:buFontTx/>
              <a:buNone/>
              <a:defRPr sz="2800" b="1"/>
            </a:lvl2pPr>
            <a:lvl3pPr marL="914400" indent="0">
              <a:buFontTx/>
              <a:buNone/>
              <a:defRPr sz="2800" b="1"/>
            </a:lvl3pPr>
            <a:lvl4pPr marL="1371600" indent="0">
              <a:buFontTx/>
              <a:buNone/>
              <a:defRPr sz="2800" b="1"/>
            </a:lvl4pPr>
            <a:lvl5pPr marL="1828800" indent="0">
              <a:buFontTx/>
              <a:buNone/>
              <a:defRPr sz="2800" b="1"/>
            </a:lvl5pPr>
          </a:lstStyle>
          <a:p>
            <a:pPr lvl="0"/>
            <a:r>
              <a:rPr lang="zh-CN" altLang="en-US" smtClean="0"/>
              <a:t>单击此处编辑母版文本样式</a:t>
            </a:r>
            <a:endParaRPr lang="zh-CN" altLang="en-US"/>
          </a:p>
        </p:txBody>
      </p:sp>
      <p:sp>
        <p:nvSpPr>
          <p:cNvPr id="27" name="TextBox 26"/>
          <p:cNvSpPr txBox="1"/>
          <p:nvPr userDrawn="1"/>
        </p:nvSpPr>
        <p:spPr>
          <a:xfrm>
            <a:off x="11233174" y="199673"/>
            <a:ext cx="1224136" cy="307777"/>
          </a:xfrm>
          <a:prstGeom prst="rect">
            <a:avLst/>
          </a:prstGeom>
          <a:noFill/>
        </p:spPr>
        <p:txBody>
          <a:bodyPr wrap="square" rtlCol="0">
            <a:spAutoFit/>
          </a:bodyPr>
          <a:lstStyle/>
          <a:p>
            <a:pPr algn="ctr"/>
            <a:fld id="{67755042-2299-42BF-9FB2-5651436CE42D}" type="slidenum">
              <a:rPr lang="en-US" altLang="zh-CN" sz="1400" b="1" i="0" kern="1200" smtClean="0">
                <a:solidFill>
                  <a:schemeClr val="bg1"/>
                </a:solidFill>
                <a:effectLst/>
                <a:latin typeface="Arial" panose="020b0604020202020204" pitchFamily="34" charset="0"/>
                <a:ea typeface="+mn-ea"/>
                <a:cs typeface="Arial" panose="020b0604020202020204" pitchFamily="34" charset="0"/>
              </a:rPr>
              <a:t/>
            </a:fld>
            <a:endParaRPr lang="zh-CN" altLang="en-US" sz="1400" b="1" smtClean="0">
              <a:solidFill>
                <a:schemeClr val="bg1"/>
              </a:solidFill>
              <a:latin typeface="Arial" panose="020b0604020202020204" pitchFamily="34" charset="0"/>
              <a:ea typeface="楷体_GB2312" panose="02010609030101010101" pitchFamily="49" charset="-122"/>
              <a:cs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521" y="6356351"/>
            <a:ext cx="2844430" cy="365125"/>
          </a:xfrm>
          <a:prstGeom prst="rect">
            <a:avLst/>
          </a:prstGeom>
        </p:spPr>
        <p:txBody>
          <a:bodyPr/>
          <a:lstStyle/>
          <a:p>
            <a:fld id="{2A8D9B0D-213C-4E8A-901F-E60AD0796A87}" type="datetimeFigureOut">
              <a:rPr lang="zh-CN" altLang="en-US" smtClean="0"/>
              <a:t/>
            </a:fld>
            <a:endParaRPr lang="zh-CN" altLang="en-US"/>
          </a:p>
        </p:txBody>
      </p:sp>
      <p:sp>
        <p:nvSpPr>
          <p:cNvPr id="4" name="页脚占位符 3"/>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6463" y="6356351"/>
            <a:ext cx="2844430" cy="365125"/>
          </a:xfrm>
          <a:prstGeom prst="rect">
            <a:avLst/>
          </a:prstGeom>
        </p:spPr>
        <p:txBody>
          <a:bodyPr/>
          <a:lstStyle/>
          <a:p>
            <a:fld id="{3061BB91-66E8-474C-83C6-C39B31EBF431}"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A8D9B0D-213C-4E8A-901F-E60AD0796A87}" type="datetimeFigureOut">
              <a:rPr lang="zh-CN" altLang="en-US" smtClean="0"/>
              <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3061BB91-66E8-474C-83C6-C39B31EBF431}" type="slidenum">
              <a:rPr lang="zh-CN" altLang="en-US" smtClean="0"/>
              <a:t/>
            </a:fld>
            <a:endParaRPr lang="zh-CN" altLang="en-US"/>
          </a:p>
        </p:txBody>
      </p:sp>
      <p:sp>
        <p:nvSpPr>
          <p:cNvPr id="7" name="矩形 6"/>
          <p:cNvSpPr/>
          <p:nvPr userDrawn="1"/>
        </p:nvSpPr>
        <p:spPr>
          <a:xfrm>
            <a:off x="0" y="0"/>
            <a:ext cx="1219041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3.bin" TargetMode="Internal" /><Relationship Id="rId3" Type="http://schemas.openxmlformats.org/officeDocument/2006/relationships/image" Target="../media/image7.emf" /><Relationship Id="rId4" Type="http://schemas.openxmlformats.org/officeDocument/2006/relationships/oleObject" Target="../embeddings/oleObject4.bin" TargetMode="Internal" /><Relationship Id="rId5" Type="http://schemas.openxmlformats.org/officeDocument/2006/relationships/image" Target="../media/image8.emf" /><Relationship Id="rId6" Type="http://schemas.openxmlformats.org/officeDocument/2006/relationships/oleObject" Target="../embeddings/oleObject5.bin" TargetMode="Internal" /><Relationship Id="rId7" Type="http://schemas.openxmlformats.org/officeDocument/2006/relationships/image" Target="../media/image9.emf" /><Relationship Id="rId8" Type="http://schemas.openxmlformats.org/officeDocument/2006/relationships/vmlDrawing" Target="../drawings/vmlDrawing3.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bin" TargetMode="Internal" /><Relationship Id="rId3" Type="http://schemas.openxmlformats.org/officeDocument/2006/relationships/image" Target="../media/image5.emf" /><Relationship Id="rId4" Type="http://schemas.openxmlformats.org/officeDocument/2006/relationships/vmlDrawing" Target="../drawings/vmlDrawing1.v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bin" TargetMode="Internal" /><Relationship Id="rId3" Type="http://schemas.openxmlformats.org/officeDocument/2006/relationships/image" Target="../media/image6.emf" /><Relationship Id="rId4" Type="http://schemas.openxmlformats.org/officeDocument/2006/relationships/vmlDrawing" Target="../drawings/vmlDrawing2.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xfrm>
      </p:grpSpPr>
      <p:sp>
        <p:nvSpPr>
          <p:cNvPr id="4" name="Rectangle 2"/>
          <p:cNvSpPr>
            <a:spLocks noChangeArrowheads="1"/>
          </p:cNvSpPr>
          <p:nvPr/>
        </p:nvSpPr>
        <p:spPr bwMode="auto">
          <a:xfrm>
            <a:off x="-635" y="1629410"/>
            <a:ext cx="12190413" cy="3213100"/>
          </a:xfrm>
          <a:prstGeom prst="rect">
            <a:avLst/>
          </a:prstGeom>
          <a:solidFill>
            <a:srgbClr val="38BEEF"/>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7" name="Text Box 4"/>
          <p:cNvSpPr txBox="1">
            <a:spLocks noChangeArrowheads="1"/>
          </p:cNvSpPr>
          <p:nvPr/>
        </p:nvSpPr>
        <p:spPr bwMode="auto">
          <a:xfrm>
            <a:off x="70803" y="2572360"/>
            <a:ext cx="11999912" cy="64516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lvl="0" algn="ctr" fontAlgn="base">
              <a:spcBef>
                <a:spcPct val="0"/>
              </a:spcBef>
              <a:spcAft>
                <a:spcPct val="0"/>
              </a:spcAft>
            </a:pPr>
            <a:r>
              <a:rPr lang="en-US" altLang="zh-CN" sz="3600" b="1" kern="100">
                <a:solidFill>
                  <a:srgbClr val="FFFFFF"/>
                </a:solidFill>
                <a:ea typeface="方正小标宋_GBK" panose="03000509000000000000" pitchFamily="65" charset="-122"/>
              </a:rPr>
              <a:t>12* </a:t>
            </a:r>
            <a:r>
              <a:rPr lang="zh-CN" altLang="en-US" sz="3600" b="1" kern="100">
                <a:solidFill>
                  <a:srgbClr val="FFFFFF"/>
                </a:solidFill>
                <a:ea typeface="方正小标宋_GBK" panose="03000509000000000000" pitchFamily="65" charset="-122"/>
              </a:rPr>
              <a:t>台　阶</a:t>
            </a:r>
            <a:endParaRPr kumimoji="0" lang="zh-CN" sz="1800" b="0" i="0" u="none" strike="noStrike" cap="none" normalizeH="0" baseline="0" smtClean="0">
              <a:ln>
                <a:noFill/>
              </a:ln>
              <a:solidFill>
                <a:schemeClr val="tx1"/>
              </a:solidFill>
              <a:effectLst/>
              <a:latin typeface="仿宋_GB2312" panose="02010609030101010101" pitchFamily="49" charset="-122"/>
              <a:ea typeface="仿宋_GB2312" panose="02010609030101010101"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700808"/>
            <a:ext cx="11366660" cy="4847224"/>
          </a:xfrm>
        </p:spPr>
        <p:txBody>
          <a:bodyPr/>
          <a:lstStyle/>
          <a:p>
            <a:pPr indent="713740">
              <a:tabLst>
                <a:tab pos="5600700"/>
                <a:tab pos="9601200"/>
              </a:tabLst>
            </a:pPr>
            <a:r>
              <a:rPr lang="en-US" altLang="zh-CN" kern="100">
                <a:cs typeface="Courier New" panose="02070309020205020404"/>
              </a:rPr>
              <a:t>1</a:t>
            </a:r>
            <a:r>
              <a:rPr lang="zh-CN" altLang="zh-CN" kern="100">
                <a:cs typeface="Times New Roman" panose="02020603050405020304"/>
              </a:rPr>
              <a:t>．《台阶》中父亲坐在绿荫里边吸烟边看人家高高的台阶，</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这时，一片片旱烟雾在父亲头上飘来飘去</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，这里对</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雾</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的描写的作用</a:t>
            </a:r>
            <a:r>
              <a:rPr lang="zh-CN" altLang="zh-CN" kern="100" smtClean="0">
                <a:cs typeface="Times New Roman" panose="02020603050405020304"/>
              </a:rPr>
              <a:t>是</a:t>
            </a:r>
            <a:r>
              <a:rPr lang="en-US" altLang="zh-CN" kern="100" smtClean="0">
                <a:cs typeface="Times New Roman" panose="02020603050405020304"/>
              </a:rPr>
              <a:t>	</a:t>
            </a:r>
            <a:r>
              <a:rPr lang="en-US" altLang="zh-CN" kern="100">
                <a:cs typeface="Courier New" panose="02070309020205020404"/>
              </a:rPr>
              <a:t>	(</a:t>
            </a:r>
            <a:r>
              <a:rPr lang="zh-CN" altLang="zh-CN" kern="100">
                <a:cs typeface="Times New Roman" panose="02020603050405020304"/>
              </a:rPr>
              <a:t>　　</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A</a:t>
            </a:r>
            <a:r>
              <a:rPr lang="zh-CN" altLang="zh-CN" kern="100">
                <a:cs typeface="Times New Roman" panose="02020603050405020304"/>
              </a:rPr>
              <a:t>．暗示父亲距离目标实现还很遥远，反衬了父亲追求的专注。</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B</a:t>
            </a:r>
            <a:r>
              <a:rPr lang="zh-CN" altLang="zh-CN" kern="100">
                <a:cs typeface="Times New Roman" panose="02020603050405020304"/>
              </a:rPr>
              <a:t>．看到别人家高高的台阶，父亲的心里像蒙上了一层雾，写</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雾</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暗示父亲抑郁的心情。</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C</a:t>
            </a:r>
            <a:r>
              <a:rPr lang="zh-CN" altLang="zh-CN" kern="100">
                <a:cs typeface="Times New Roman" panose="02020603050405020304"/>
              </a:rPr>
              <a:t>．衬托父亲一边欣赏景色一边吸烟的悠闲自得的心情。</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D</a:t>
            </a:r>
            <a:r>
              <a:rPr lang="zh-CN" altLang="zh-CN" kern="100">
                <a:cs typeface="Times New Roman" panose="02020603050405020304"/>
              </a:rPr>
              <a:t>．突出父亲吸烟上瘾及吸烟时贪婪、满足的样子</a:t>
            </a:r>
            <a:r>
              <a:rPr lang="zh-CN" altLang="zh-CN" kern="100" smtClean="0">
                <a:cs typeface="Times New Roman" panose="02020603050405020304"/>
              </a:rPr>
              <a:t>。</a:t>
            </a:r>
            <a:endParaRPr lang="zh-CN" altLang="zh-CN" sz="1050" kern="100">
              <a:latin typeface="宋体" panose="02010600030101010101" pitchFamily="2" charset="-122"/>
              <a:cs typeface="Courier New" panose="02070309020205020404"/>
            </a:endParaRPr>
          </a:p>
        </p:txBody>
      </p:sp>
      <p:grpSp>
        <p:nvGrpSpPr>
          <p:cNvPr id="4" name="Group 2"/>
          <p:cNvGrpSpPr/>
          <p:nvPr/>
        </p:nvGrpSpPr>
        <p:grpSpPr>
          <a:xfrm>
            <a:off x="190500" y="1340768"/>
            <a:ext cx="11830050" cy="641350"/>
            <a:chOff x="102" y="709"/>
            <a:chExt cx="7452" cy="404"/>
          </a:xfrm>
        </p:grpSpPr>
        <p:grpSp>
          <p:nvGrpSpPr>
            <p:cNvPr id="5" name="Group 3"/>
            <p:cNvGrpSpPr/>
            <p:nvPr/>
          </p:nvGrpSpPr>
          <p:grpSpPr>
            <a:xfrm>
              <a:off x="102" y="799"/>
              <a:ext cx="2296" cy="227"/>
              <a:chOff x="312" y="2568"/>
              <a:chExt cx="2296" cy="227"/>
            </a:xfrm>
          </p:grpSpPr>
          <p:grpSp>
            <p:nvGrpSpPr>
              <p:cNvPr id="17" name="Group 4"/>
              <p:cNvGrpSpPr/>
              <p:nvPr/>
            </p:nvGrpSpPr>
            <p:grpSpPr>
              <a:xfrm>
                <a:off x="2195" y="2568"/>
                <a:ext cx="413" cy="227"/>
                <a:chOff x="1877" y="2568"/>
                <a:chExt cx="413" cy="227"/>
              </a:xfrm>
            </p:grpSpPr>
            <p:sp>
              <p:nvSpPr>
                <p:cNvPr id="23" name="AutoShape 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4" name="AutoShape 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5" name="AutoShape 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18" name="Group 8"/>
              <p:cNvGrpSpPr/>
              <p:nvPr/>
            </p:nvGrpSpPr>
            <p:grpSpPr>
              <a:xfrm flipH="1">
                <a:off x="312" y="2577"/>
                <a:ext cx="1814" cy="203"/>
                <a:chOff x="15" y="2577"/>
                <a:chExt cx="1814" cy="203"/>
              </a:xfrm>
            </p:grpSpPr>
            <p:sp>
              <p:nvSpPr>
                <p:cNvPr id="19" name="Line 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0" name="Line 1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1" name="Line 1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2" name="Line 1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6" name="Group 13"/>
            <p:cNvGrpSpPr/>
            <p:nvPr/>
          </p:nvGrpSpPr>
          <p:grpSpPr>
            <a:xfrm>
              <a:off x="5253" y="799"/>
              <a:ext cx="2301" cy="227"/>
              <a:chOff x="3398" y="2568"/>
              <a:chExt cx="2301" cy="227"/>
            </a:xfrm>
          </p:grpSpPr>
          <p:grpSp>
            <p:nvGrpSpPr>
              <p:cNvPr id="8" name="Group 14"/>
              <p:cNvGrpSpPr/>
              <p:nvPr/>
            </p:nvGrpSpPr>
            <p:grpSpPr>
              <a:xfrm flipH="1">
                <a:off x="3398" y="2568"/>
                <a:ext cx="413" cy="227"/>
                <a:chOff x="1877" y="2568"/>
                <a:chExt cx="413" cy="227"/>
              </a:xfrm>
            </p:grpSpPr>
            <p:sp>
              <p:nvSpPr>
                <p:cNvPr id="14" name="AutoShape 1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5" name="AutoShape 1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6" name="AutoShape 1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9" name="Group 18"/>
              <p:cNvGrpSpPr/>
              <p:nvPr/>
            </p:nvGrpSpPr>
            <p:grpSpPr>
              <a:xfrm>
                <a:off x="3885" y="2577"/>
                <a:ext cx="1814" cy="203"/>
                <a:chOff x="15" y="2577"/>
                <a:chExt cx="1814" cy="203"/>
              </a:xfrm>
            </p:grpSpPr>
            <p:sp>
              <p:nvSpPr>
                <p:cNvPr id="10" name="Line 1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Line 2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Line 2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Line 2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7" name="Text Box 23"/>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课 内 阅 读</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26" name="Group 24"/>
          <p:cNvGrpSpPr/>
          <p:nvPr/>
        </p:nvGrpSpPr>
        <p:grpSpPr>
          <a:xfrm>
            <a:off x="2135188" y="620688"/>
            <a:ext cx="8208962" cy="646113"/>
            <a:chOff x="1889" y="1271"/>
            <a:chExt cx="5171" cy="407"/>
          </a:xfrm>
        </p:grpSpPr>
        <p:sp>
          <p:nvSpPr>
            <p:cNvPr id="27" name="Line 25"/>
            <p:cNvSpPr>
              <a:spLocks noChangeShapeType="1"/>
            </p:cNvSpPr>
            <p:nvPr/>
          </p:nvSpPr>
          <p:spPr bwMode="auto">
            <a:xfrm>
              <a:off x="1889" y="1661"/>
              <a:ext cx="5171" cy="0"/>
            </a:xfrm>
            <a:prstGeom prst="line">
              <a:avLst/>
            </a:prstGeom>
            <a:noFill/>
            <a:ln w="38100">
              <a:solidFill>
                <a:srgbClr val="0D7FA7"/>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8" name="Rectangle 26"/>
            <p:cNvSpPr>
              <a:spLocks noChangeArrowheads="1"/>
            </p:cNvSpPr>
            <p:nvPr/>
          </p:nvSpPr>
          <p:spPr bwMode="auto">
            <a:xfrm>
              <a:off x="3090" y="1298"/>
              <a:ext cx="1348" cy="351"/>
            </a:xfrm>
            <a:prstGeom prst="rect">
              <a:avLst/>
            </a:prstGeom>
            <a:solidFill>
              <a:srgbClr val="38BEEF"/>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9" name="Text Box 27"/>
            <p:cNvSpPr txBox="1">
              <a:spLocks noChangeArrowheads="1"/>
            </p:cNvSpPr>
            <p:nvPr/>
          </p:nvSpPr>
          <p:spPr bwMode="auto">
            <a:xfrm>
              <a:off x="4486" y="1271"/>
              <a:ext cx="1356" cy="407"/>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拓展提升 </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 name="WordArt 28"/>
            <p:cNvSpPr>
              <a:spLocks noChangeArrowheads="1" noChangeShapeType="1" noTextEdit="1"/>
            </p:cNvSpPr>
            <p:nvPr/>
          </p:nvSpPr>
          <p:spPr bwMode="auto">
            <a:xfrm>
              <a:off x="3114" y="1325"/>
              <a:ext cx="1278" cy="31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rtl="0">
                <a:buNone/>
              </a:pPr>
              <a:r>
                <a:rPr lang="zh-CN" altLang="en-US" sz="3600" b="1" kern="10" spc="0" smtClean="0">
                  <a:ln w="9525">
                    <a:solidFill>
                      <a:srgbClr val="000000"/>
                    </a:solidFill>
                    <a:round/>
                  </a:ln>
                  <a:solidFill>
                    <a:srgbClr val="FFFFFF"/>
                  </a:solidFill>
                  <a:effectLst/>
                  <a:latin typeface="黑体" panose="02010609060101010101" pitchFamily="2" charset="-122"/>
                  <a:ea typeface="黑体" panose="02010609060101010101" pitchFamily="2" charset="-122"/>
                </a:rPr>
                <a:t>能力达标</a:t>
              </a:r>
              <a:endParaRPr lang="zh-CN" altLang="en-US" sz="3600" b="1" kern="10" spc="0">
                <a:ln w="9525">
                  <a:solidFill>
                    <a:srgbClr val="000000"/>
                  </a:solidFill>
                  <a:round/>
                </a:ln>
                <a:solidFill>
                  <a:srgbClr val="FFFFFF"/>
                </a:solidFill>
                <a:effectLst/>
                <a:latin typeface="黑体" panose="02010609060101010101" pitchFamily="2" charset="-122"/>
                <a:ea typeface="黑体" panose="02010609060101010101" pitchFamily="2" charset="-122"/>
              </a:endParaRPr>
            </a:p>
          </p:txBody>
        </p:sp>
      </p:grpSp>
      <p:sp>
        <p:nvSpPr>
          <p:cNvPr id="32" name="Rectangle 3"/>
          <p:cNvSpPr>
            <a:spLocks noChangeArrowheads="1"/>
          </p:cNvSpPr>
          <p:nvPr/>
        </p:nvSpPr>
        <p:spPr bwMode="auto">
          <a:xfrm>
            <a:off x="10322164" y="3049796"/>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panose="02010609030101010101" pitchFamily="49" charset="-122"/>
              </a:rPr>
              <a:t>A</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Effect transition="in" filter="blinds(horizontal)">
                                      <p:cBhvr>
                                        <p:cTn id="7"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31295"/>
          </a:xfrm>
        </p:spPr>
        <p:txBody>
          <a:bodyPr/>
          <a:lstStyle/>
          <a:p>
            <a:pPr indent="713740">
              <a:tabLst>
                <a:tab pos="5600700"/>
                <a:tab pos="9601200"/>
              </a:tabLst>
            </a:pPr>
            <a:r>
              <a:rPr lang="en-US" altLang="zh-CN" kern="100">
                <a:cs typeface="Courier New" panose="02070309020205020404"/>
              </a:rPr>
              <a:t>2</a:t>
            </a:r>
            <a:r>
              <a:rPr lang="zh-CN" altLang="zh-CN" kern="100">
                <a:cs typeface="Times New Roman" panose="02020603050405020304"/>
              </a:rPr>
              <a:t>．下列对本文主题的理解最准确的一项是</a:t>
            </a:r>
            <a:r>
              <a:rPr lang="en-US" altLang="zh-CN" kern="100">
                <a:cs typeface="Courier New" panose="02070309020205020404"/>
              </a:rPr>
              <a:t>	(</a:t>
            </a:r>
            <a:r>
              <a:rPr lang="zh-CN" altLang="zh-CN" kern="100">
                <a:cs typeface="Times New Roman" panose="02020603050405020304"/>
              </a:rPr>
              <a:t>　　</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A</a:t>
            </a:r>
            <a:r>
              <a:rPr lang="zh-CN" altLang="zh-CN" kern="100">
                <a:cs typeface="Times New Roman" panose="02020603050405020304"/>
              </a:rPr>
              <a:t>．通过父亲劳累半辈子终于造起了有高台阶的新屋的故事，赞美了中国劳动人民吃苦耐劳、自强自立的精神。</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B</a:t>
            </a:r>
            <a:r>
              <a:rPr lang="zh-CN" altLang="zh-CN" kern="100">
                <a:cs typeface="Times New Roman" panose="02020603050405020304"/>
              </a:rPr>
              <a:t>．通过记叙父亲大半辈子的劳动、生活和追求，表达了对父亲愚公移山精神的赞美，也流露出对农村生产力低下、农民生活贫困的慨叹。</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C</a:t>
            </a:r>
            <a:r>
              <a:rPr lang="zh-CN" altLang="zh-CN" kern="100">
                <a:cs typeface="Times New Roman" panose="02020603050405020304"/>
              </a:rPr>
              <a:t>．通过父亲为实现毕生愿望而努力的故事，反映了中国农民思想的闭塞、落后，流露出对农村生产力低下、农民生活贫困的慨叹。</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D</a:t>
            </a:r>
            <a:r>
              <a:rPr lang="zh-CN" altLang="zh-CN" kern="100">
                <a:cs typeface="Times New Roman" panose="02020603050405020304"/>
              </a:rPr>
              <a:t>．通过记叙父亲大半生的劳动、追求，表达了对父亲愚公移山精神的赞美，但也流露出对农民思想闭塞、狭隘的不满与批评</a:t>
            </a:r>
            <a:r>
              <a:rPr lang="zh-CN" altLang="zh-CN" kern="100" smtClean="0">
                <a:cs typeface="Times New Roman" panose="02020603050405020304"/>
              </a:rPr>
              <a:t>。</a:t>
            </a:r>
            <a:endParaRPr lang="zh-CN" altLang="zh-CN" sz="1050" kern="100">
              <a:latin typeface="宋体" panose="02010600030101010101" pitchFamily="2" charset="-122"/>
              <a:cs typeface="Courier New" panose="02070309020205020404"/>
            </a:endParaRPr>
          </a:p>
        </p:txBody>
      </p:sp>
      <p:sp>
        <p:nvSpPr>
          <p:cNvPr id="5" name="Rectangle 3"/>
          <p:cNvSpPr>
            <a:spLocks noChangeArrowheads="1"/>
          </p:cNvSpPr>
          <p:nvPr/>
        </p:nvSpPr>
        <p:spPr bwMode="auto">
          <a:xfrm>
            <a:off x="10332584" y="745540"/>
            <a:ext cx="78418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panose="02010609030101010101" pitchFamily="49" charset="-122"/>
              </a:rPr>
              <a:t>B</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2460202"/>
            <a:ext cx="11366660" cy="1208601"/>
          </a:xfrm>
        </p:spPr>
        <p:txBody>
          <a:bodyPr/>
          <a:lstStyle/>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运用拟人的修辞手法。</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嘎叽</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地惨叫</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写出了扁担已不堪重负，同时也暗指年老的父亲已不能再承担家庭的重担了</a:t>
            </a:r>
            <a:r>
              <a:rPr lang="zh-CN" altLang="zh-CN" kern="100" smtClean="0">
                <a:solidFill>
                  <a:srgbClr val="FF0000"/>
                </a:solidFill>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90809" y="701749"/>
          <a:ext cx="11149013" cy="1935163"/>
        </p:xfrm>
        <a:graphic>
          <a:graphicData uri="http://schemas.openxmlformats.org/presentationml/2006/ole">
            <mc:AlternateContent>
              <mc:Choice xmlns:v="urn:schemas-microsoft-com:vml" Requires="v">
                <p:oleObj spid="_x0000_s1040" name="文档" r:id="rId2" imgW="11130915" imgH="1932940" progId="Word.Document.8">
                  <p:embed/>
                </p:oleObj>
              </mc:Choice>
              <mc:Fallback>
                <p:oleObj name="文档" r:id="rId2" imgW="11130915" imgH="1932940" progId="Word.Document.8">
                  <p:embed/>
                  <p:pic>
                    <p:nvPicPr>
                      <p:cNvPr id="0" name="OLE substitute image"/>
                      <p:cNvPicPr/>
                      <p:nvPr/>
                    </p:nvPicPr>
                    <p:blipFill>
                      <a:blip r:embed="rId3"/>
                      <a:stretch>
                        <a:fillRect/>
                      </a:stretch>
                    </p:blipFill>
                    <p:spPr>
                      <a:xfrm>
                        <a:off x="490809" y="701749"/>
                        <a:ext cx="11149013" cy="1935163"/>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520700" y="3792587"/>
          <a:ext cx="11149013" cy="644525"/>
        </p:xfrm>
        <a:graphic>
          <a:graphicData uri="http://schemas.openxmlformats.org/presentationml/2006/ole">
            <mc:AlternateContent>
              <mc:Choice xmlns:v="urn:schemas-microsoft-com:vml" Requires="v">
                <p:oleObj spid="_x0000_s1041" name="文档" r:id="rId4" imgW="11130915" imgH="644525" progId="Word.Document.8">
                  <p:embed/>
                </p:oleObj>
              </mc:Choice>
              <mc:Fallback>
                <p:oleObj name="文档" r:id="rId4" imgW="11130915" imgH="644525" progId="Word.Document.8">
                  <p:embed/>
                  <p:pic>
                    <p:nvPicPr>
                      <p:cNvPr id="0" name="OLE substitute image"/>
                      <p:cNvPicPr/>
                      <p:nvPr/>
                    </p:nvPicPr>
                    <p:blipFill>
                      <a:blip r:embed="rId5"/>
                      <a:stretch>
                        <a:fillRect/>
                      </a:stretch>
                    </p:blipFill>
                    <p:spPr>
                      <a:xfrm>
                        <a:off x="520700" y="3792587"/>
                        <a:ext cx="11149013" cy="644525"/>
                      </a:xfrm>
                      <a:prstGeom prst="rect">
                        <a:avLst/>
                      </a:prstGeom>
                    </p:spPr>
                  </p:pic>
                </p:oleObj>
              </mc:Fallback>
            </mc:AlternateContent>
          </a:graphicData>
        </a:graphic>
      </p:graphicFrame>
      <p:graphicFrame>
        <p:nvGraphicFramePr>
          <p:cNvPr id="6" name="对象 5"/>
          <p:cNvGraphicFramePr>
            <a:graphicFrameLocks noChangeAspect="1"/>
          </p:cNvGraphicFramePr>
          <p:nvPr/>
        </p:nvGraphicFramePr>
        <p:xfrm>
          <a:off x="520700" y="4440659"/>
          <a:ext cx="11149013" cy="644525"/>
        </p:xfrm>
        <a:graphic>
          <a:graphicData uri="http://schemas.openxmlformats.org/presentationml/2006/ole">
            <mc:AlternateContent>
              <mc:Choice xmlns:v="urn:schemas-microsoft-com:vml" Requires="v">
                <p:oleObj spid="_x0000_s1042" name="文档" r:id="rId6" imgW="11130915" imgH="644525" progId="Word.Document.8">
                  <p:embed/>
                </p:oleObj>
              </mc:Choice>
              <mc:Fallback>
                <p:oleObj name="文档" r:id="rId6" imgW="11130915" imgH="644525" progId="Word.Document.8">
                  <p:embed/>
                  <p:pic>
                    <p:nvPicPr>
                      <p:cNvPr id="0" name="OLE substitute image"/>
                      <p:cNvPicPr/>
                      <p:nvPr/>
                    </p:nvPicPr>
                    <p:blipFill>
                      <a:blip r:embed="rId7"/>
                      <a:stretch>
                        <a:fillRect/>
                      </a:stretch>
                    </p:blipFill>
                    <p:spPr>
                      <a:xfrm>
                        <a:off x="520700" y="4440659"/>
                        <a:ext cx="11149013" cy="644525"/>
                      </a:xfrm>
                      <a:prstGeom prst="rect">
                        <a:avLst/>
                      </a:prstGeom>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3711785"/>
          </a:xfrm>
        </p:spPr>
        <p:txBody>
          <a:bodyPr/>
          <a:lstStyle/>
          <a:p>
            <a:pPr indent="713740">
              <a:tabLst>
                <a:tab pos="5600700"/>
                <a:tab pos="9601200"/>
              </a:tabLst>
            </a:pPr>
            <a:endParaRPr lang="en-US" altLang="zh-CN" kern="100" smtClean="0">
              <a:cs typeface="Courier New" panose="02070309020205020404"/>
            </a:endParaRPr>
          </a:p>
          <a:p>
            <a:pPr indent="713740">
              <a:tabLst>
                <a:tab pos="5600700"/>
                <a:tab pos="9601200"/>
              </a:tabLst>
            </a:pPr>
            <a:r>
              <a:rPr lang="en-US" altLang="zh-CN" kern="100" smtClean="0">
                <a:cs typeface="Courier New" panose="02070309020205020404"/>
              </a:rPr>
              <a:t>4</a:t>
            </a:r>
            <a:r>
              <a:rPr lang="zh-CN" altLang="zh-CN" kern="100">
                <a:cs typeface="Times New Roman" panose="02020603050405020304"/>
              </a:rPr>
              <a:t>．文章开篇说</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父亲总觉得我们家的台阶低</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，为什么父亲</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总</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有这种感觉？</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在农村，台阶的高低象征着地位的高低，父亲总觉得自家台阶低其实就是觉得自家的地位低。他不甘心低人一等，因此立下宏愿，要造一座有高台阶的房屋</a:t>
            </a:r>
            <a:r>
              <a:rPr lang="zh-CN" altLang="zh-CN" kern="100" smtClean="0">
                <a:solidFill>
                  <a:srgbClr val="FF0000"/>
                </a:solidFill>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4828053"/>
          </a:xfrm>
        </p:spPr>
        <p:txBody>
          <a:bodyPr/>
          <a:lstStyle/>
          <a:p>
            <a:pPr indent="713740">
              <a:tabLst>
                <a:tab pos="5600700"/>
                <a:tab pos="9601200"/>
              </a:tabLst>
            </a:pPr>
            <a:r>
              <a:rPr lang="en-US" altLang="zh-CN" kern="100">
                <a:cs typeface="Courier New" panose="02070309020205020404"/>
              </a:rPr>
              <a:t>5</a:t>
            </a:r>
            <a:r>
              <a:rPr lang="zh-CN" altLang="zh-CN" kern="100">
                <a:cs typeface="Times New Roman" panose="02020603050405020304"/>
              </a:rPr>
              <a:t>．造好的新台阶为什么会让父亲如此不自在？</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父亲身上有着中国传统农民所特有的谦卑。在新台阶造好后，他感到骄傲，虽然也庆祝，但又羞于张扬；后来他失落地发现新台阶并没有成为他与别人分享快乐的通道，倒是处处让他不自在。</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6</a:t>
            </a:r>
            <a:r>
              <a:rPr lang="zh-CN" altLang="zh-CN" kern="100">
                <a:cs typeface="Times New Roman" panose="02020603050405020304"/>
              </a:rPr>
              <a:t>．文章末尾处说父亲</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偶尔出去一趟，回来时，一副若有所失的模样</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，这是为什么呢？</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父亲干了一辈子，劳动就是生命；一旦不劳动了，就像失去了一切，所以会感到若有所失</a:t>
            </a:r>
            <a:r>
              <a:rPr lang="zh-CN" altLang="zh-CN" kern="100" smtClean="0">
                <a:solidFill>
                  <a:srgbClr val="FF0000"/>
                </a:solidFill>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190030"/>
            <a:ext cx="11366660" cy="5431295"/>
          </a:xfrm>
        </p:spPr>
        <p:txBody>
          <a:bodyPr/>
          <a:lstStyle/>
          <a:p>
            <a:pPr indent="713740">
              <a:tabLst>
                <a:tab pos="5600700"/>
                <a:tab pos="9601200"/>
              </a:tabLst>
            </a:pPr>
            <a:r>
              <a:rPr lang="en-US" altLang="zh-CN" kern="100">
                <a:cs typeface="Courier New" panose="02070309020205020404"/>
              </a:rPr>
              <a:t>7</a:t>
            </a:r>
            <a:r>
              <a:rPr lang="zh-CN" altLang="zh-CN" kern="100">
                <a:cs typeface="Times New Roman" panose="02020603050405020304"/>
              </a:rPr>
              <a:t>．阅读下面的文章，回答问题。</a:t>
            </a:r>
            <a:endParaRPr lang="zh-CN" altLang="zh-CN" sz="1050" kern="100">
              <a:latin typeface="宋体" panose="02010600030101010101" pitchFamily="2" charset="-122"/>
              <a:cs typeface="Courier New" panose="02070309020205020404"/>
            </a:endParaRPr>
          </a:p>
          <a:p>
            <a:pPr indent="713740" algn="ctr">
              <a:tabLst>
                <a:tab pos="5600700"/>
                <a:tab pos="9601200"/>
              </a:tabLst>
            </a:pPr>
            <a:r>
              <a:rPr lang="zh-CN" altLang="zh-CN" kern="100">
                <a:ea typeface="方正小标宋_GBK" panose="03000509000000000000" pitchFamily="65" charset="-122"/>
                <a:cs typeface="Times New Roman" panose="02020603050405020304"/>
              </a:rPr>
              <a:t>老木匠桑伯</a:t>
            </a:r>
            <a:endParaRPr lang="zh-CN" altLang="zh-CN" sz="1050" kern="100">
              <a:latin typeface="宋体" panose="02010600030101010101" pitchFamily="2" charset="-122"/>
              <a:cs typeface="Courier New" panose="02070309020205020404"/>
            </a:endParaRPr>
          </a:p>
          <a:p>
            <a:pPr indent="713740" algn="ctr">
              <a:tabLst>
                <a:tab pos="5600700"/>
                <a:tab pos="9601200"/>
              </a:tabLst>
            </a:pPr>
            <a:r>
              <a:rPr lang="zh-CN" altLang="zh-CN" kern="100">
                <a:ea typeface="仿宋_GB2312" panose="02010609030101010101" pitchFamily="49" charset="-122"/>
                <a:cs typeface="Times New Roman" panose="02020603050405020304"/>
              </a:rPr>
              <a:t>徐惠林</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ea typeface="楷体_GB2312" panose="02010609030101010101" pitchFamily="49" charset="-122"/>
                <a:cs typeface="Times New Roman" panose="02020603050405020304"/>
              </a:rPr>
              <a:t>在陶子树家的东厢房里，桑伯正使劲刨着榆木床腿。沿着锋利的刨刀，木片胶卷般打起卷儿，木屑如虫豸飞舞，沉香弥漫开来。桑伯眯起眼，不时躬身察看新拉下的墨绳痕迹。</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这榆木是好料，少说有</a:t>
            </a:r>
            <a:r>
              <a:rPr lang="en-US" altLang="zh-CN" kern="100">
                <a:ea typeface="楷体_GB2312" panose="02010609030101010101" pitchFamily="49" charset="-122"/>
                <a:cs typeface="Courier New" panose="02070309020205020404"/>
              </a:rPr>
              <a:t>20</a:t>
            </a:r>
            <a:r>
              <a:rPr lang="zh-CN" altLang="zh-CN" kern="100">
                <a:ea typeface="楷体_GB2312" panose="02010609030101010101" pitchFamily="49" charset="-122"/>
                <a:cs typeface="Times New Roman" panose="02020603050405020304"/>
              </a:rPr>
              <a:t>年了。</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桑伯接过陶子树递来的香烟，用袖口擦了把满胡碴的汗珠子。</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从山里女婿那里拉来的。桑伯，我就信你的手艺。</a:t>
            </a:r>
            <a:r>
              <a:rPr lang="en-US" altLang="zh-CN" kern="100" smtClean="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grpSp>
        <p:nvGrpSpPr>
          <p:cNvPr id="4" name="Group 2"/>
          <p:cNvGrpSpPr/>
          <p:nvPr/>
        </p:nvGrpSpPr>
        <p:grpSpPr>
          <a:xfrm>
            <a:off x="190500" y="620688"/>
            <a:ext cx="11830050" cy="641350"/>
            <a:chOff x="102" y="709"/>
            <a:chExt cx="7452" cy="404"/>
          </a:xfrm>
        </p:grpSpPr>
        <p:grpSp>
          <p:nvGrpSpPr>
            <p:cNvPr id="5" name="Group 3"/>
            <p:cNvGrpSpPr/>
            <p:nvPr/>
          </p:nvGrpSpPr>
          <p:grpSpPr>
            <a:xfrm>
              <a:off x="102" y="799"/>
              <a:ext cx="2296" cy="227"/>
              <a:chOff x="312" y="2568"/>
              <a:chExt cx="2296" cy="227"/>
            </a:xfrm>
          </p:grpSpPr>
          <p:grpSp>
            <p:nvGrpSpPr>
              <p:cNvPr id="17" name="Group 4"/>
              <p:cNvGrpSpPr/>
              <p:nvPr/>
            </p:nvGrpSpPr>
            <p:grpSpPr>
              <a:xfrm>
                <a:off x="2195" y="2568"/>
                <a:ext cx="413" cy="227"/>
                <a:chOff x="1877" y="2568"/>
                <a:chExt cx="413" cy="227"/>
              </a:xfrm>
            </p:grpSpPr>
            <p:sp>
              <p:nvSpPr>
                <p:cNvPr id="23" name="AutoShape 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4" name="AutoShape 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5" name="AutoShape 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18" name="Group 8"/>
              <p:cNvGrpSpPr/>
              <p:nvPr/>
            </p:nvGrpSpPr>
            <p:grpSpPr>
              <a:xfrm flipH="1">
                <a:off x="312" y="2577"/>
                <a:ext cx="1814" cy="203"/>
                <a:chOff x="15" y="2577"/>
                <a:chExt cx="1814" cy="203"/>
              </a:xfrm>
            </p:grpSpPr>
            <p:sp>
              <p:nvSpPr>
                <p:cNvPr id="19" name="Line 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0" name="Line 1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1" name="Line 1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2" name="Line 1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6" name="Group 13"/>
            <p:cNvGrpSpPr/>
            <p:nvPr/>
          </p:nvGrpSpPr>
          <p:grpSpPr>
            <a:xfrm>
              <a:off x="5253" y="799"/>
              <a:ext cx="2301" cy="227"/>
              <a:chOff x="3398" y="2568"/>
              <a:chExt cx="2301" cy="227"/>
            </a:xfrm>
          </p:grpSpPr>
          <p:grpSp>
            <p:nvGrpSpPr>
              <p:cNvPr id="8" name="Group 14"/>
              <p:cNvGrpSpPr/>
              <p:nvPr/>
            </p:nvGrpSpPr>
            <p:grpSpPr>
              <a:xfrm flipH="1">
                <a:off x="3398" y="2568"/>
                <a:ext cx="413" cy="227"/>
                <a:chOff x="1877" y="2568"/>
                <a:chExt cx="413" cy="227"/>
              </a:xfrm>
            </p:grpSpPr>
            <p:sp>
              <p:nvSpPr>
                <p:cNvPr id="14" name="AutoShape 1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5" name="AutoShape 1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6" name="AutoShape 1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9" name="Group 18"/>
              <p:cNvGrpSpPr/>
              <p:nvPr/>
            </p:nvGrpSpPr>
            <p:grpSpPr>
              <a:xfrm>
                <a:off x="3885" y="2577"/>
                <a:ext cx="1814" cy="203"/>
                <a:chOff x="15" y="2577"/>
                <a:chExt cx="1814" cy="203"/>
              </a:xfrm>
            </p:grpSpPr>
            <p:sp>
              <p:nvSpPr>
                <p:cNvPr id="10" name="Line 1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Line 2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Line 2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Line 2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7" name="Text Box 23"/>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拓 展</a:t>
              </a:r>
              <a:r>
                <a:rPr kumimoji="0" lang="en-US" alt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 </a:t>
              </a:r>
              <a:r>
                <a:rPr kumimoji="0" lang="zh-CN" altLang="en-US"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阅 读</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548680"/>
            <a:ext cx="11366660" cy="5711372"/>
          </a:xfrm>
        </p:spPr>
        <p:txBody>
          <a:bodyPr/>
          <a:lstStyle/>
          <a:p>
            <a:pPr indent="713740">
              <a:lnSpc>
                <a:spcPct val="120000"/>
              </a:lnSpc>
              <a:tabLst>
                <a:tab pos="5600700"/>
                <a:tab pos="9601200"/>
              </a:tabLst>
            </a:pPr>
            <a:r>
              <a:rPr lang="zh-CN" altLang="zh-CN" u="sng" kern="100">
                <a:latin typeface="宋体" panose="02010600030101010101" pitchFamily="2" charset="-122"/>
                <a:cs typeface="Times New Roman" panose="02020603050405020304"/>
              </a:rPr>
              <a:t> </a:t>
            </a:r>
            <a:r>
              <a:rPr lang="en-US" altLang="zh-CN" u="sng" kern="100">
                <a:latin typeface="宋体" panose="02010600030101010101" pitchFamily="2" charset="-122"/>
                <a:cs typeface="Times New Roman" panose="02020603050405020304"/>
              </a:rPr>
              <a:t>“</a:t>
            </a:r>
            <a:r>
              <a:rPr lang="zh-CN" altLang="zh-CN" u="sng" kern="100">
                <a:ea typeface="楷体_GB2312" panose="02010609030101010101" pitchFamily="49" charset="-122"/>
                <a:cs typeface="Times New Roman" panose="02020603050405020304"/>
              </a:rPr>
              <a:t>我这手艺，卖给识货的。</a:t>
            </a:r>
            <a:r>
              <a:rPr lang="en-US" altLang="zh-CN" u="sng" kern="100">
                <a:latin typeface="宋体" panose="02010600030101010101" pitchFamily="2" charset="-122"/>
                <a:cs typeface="Times New Roman" panose="02020603050405020304"/>
              </a:rPr>
              <a:t>”</a:t>
            </a:r>
            <a:r>
              <a:rPr lang="zh-CN" altLang="zh-CN" u="sng" kern="100">
                <a:ea typeface="楷体_GB2312" panose="02010609030101010101" pitchFamily="49" charset="-122"/>
                <a:cs typeface="Times New Roman" panose="02020603050405020304"/>
              </a:rPr>
              <a:t>桑伯用手摩挲着床腿，</a:t>
            </a:r>
            <a:r>
              <a:rPr lang="en-US" altLang="zh-CN" u="sng" kern="100">
                <a:latin typeface="宋体" panose="02010600030101010101" pitchFamily="2" charset="-122"/>
                <a:cs typeface="Times New Roman" panose="02020603050405020304"/>
              </a:rPr>
              <a:t>“</a:t>
            </a:r>
            <a:r>
              <a:rPr lang="zh-CN" altLang="zh-CN" u="sng" kern="100">
                <a:ea typeface="楷体_GB2312" panose="02010609030101010101" pitchFamily="49" charset="-122"/>
                <a:cs typeface="Times New Roman" panose="02020603050405020304"/>
              </a:rPr>
              <a:t>我就不信，我这把式就赶不上城里那一捶就破的组合家具。</a:t>
            </a:r>
            <a:r>
              <a:rPr lang="en-US" altLang="zh-CN" u="sng"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一双紧握刨子四十载的老手，青筋凸起，仍是那样有劲。</a:t>
            </a:r>
            <a:endParaRPr lang="zh-CN" altLang="zh-CN" sz="1050" kern="100">
              <a:latin typeface="宋体" panose="02010600030101010101" pitchFamily="2" charset="-122"/>
              <a:cs typeface="Courier New" panose="02070309020205020404"/>
            </a:endParaRPr>
          </a:p>
          <a:p>
            <a:pPr indent="713740">
              <a:lnSpc>
                <a:spcPct val="120000"/>
              </a:lnSpc>
              <a:tabLst>
                <a:tab pos="5600700"/>
                <a:tab pos="9601200"/>
              </a:tabLst>
            </a:pPr>
            <a:r>
              <a:rPr lang="zh-CN" altLang="zh-CN" kern="100">
                <a:ea typeface="楷体_GB2312" panose="02010609030101010101" pitchFamily="49" charset="-122"/>
                <a:cs typeface="Times New Roman" panose="02020603050405020304"/>
              </a:rPr>
              <a:t>陶家的木工活，还是儿子桑果给联系来的。桑果这独苗是他</a:t>
            </a:r>
            <a:r>
              <a:rPr lang="en-US" altLang="zh-CN" kern="100">
                <a:ea typeface="楷体_GB2312" panose="02010609030101010101" pitchFamily="49" charset="-122"/>
                <a:cs typeface="Courier New" panose="02070309020205020404"/>
              </a:rPr>
              <a:t>40</a:t>
            </a:r>
            <a:r>
              <a:rPr lang="zh-CN" altLang="zh-CN" kern="100">
                <a:ea typeface="楷体_GB2312" panose="02010609030101010101" pitchFamily="49" charset="-122"/>
                <a:cs typeface="Times New Roman" panose="02020603050405020304"/>
              </a:rPr>
              <a:t>岁时才得的，看着床底下被废弃的各类木玩具，就可知道他是多么疼爱儿子了。娘死得早，桑果能体谅父亲对木工活的感情，甚至能背出父亲当年拜师求艺的苦经，可就是不肯</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接班</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。大前年高考落了榜，不肯再念书，在水城撑起了爿家具店。经营的家具可不是桑伯的</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作品</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，都是些新潮样式的。为此，桑伯的心闷闷的。那天桑果告知父亲，陶家二儿子要结婚，他爸主张做套厚实、经久耐用的家具。桑伯第二天一早就挑起了木匠担。快一个月没活了，那斧头快锈了，刨子早就犯了痒</a:t>
            </a:r>
            <a:r>
              <a:rPr lang="zh-CN" altLang="zh-CN" kern="100" smtClean="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476672"/>
            <a:ext cx="11366660" cy="6034537"/>
          </a:xfrm>
        </p:spPr>
        <p:txBody>
          <a:bodyPr/>
          <a:lstStyle/>
          <a:p>
            <a:pPr indent="713740">
              <a:tabLst>
                <a:tab pos="5600700"/>
                <a:tab pos="9601200"/>
              </a:tabLst>
            </a:pPr>
            <a:r>
              <a:rPr lang="zh-CN" altLang="zh-CN" kern="100">
                <a:ea typeface="楷体_GB2312" panose="02010609030101010101" pitchFamily="49" charset="-122"/>
                <a:cs typeface="Times New Roman" panose="02020603050405020304"/>
              </a:rPr>
              <a:t>煦阳从窗外投射进来，桑伯一口气刨好了四条大床木腿，写字台的台面也被刨得锃亮锃亮。</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ea typeface="楷体_GB2312" panose="02010609030101010101" pitchFamily="49" charset="-122"/>
                <a:cs typeface="Times New Roman" panose="02020603050405020304"/>
              </a:rPr>
              <a:t>午饭的菜很丰盛，桑伯破例喝了些酒，越喝脸越红，越喝言语越少。陶子树却越喝话越多</a:t>
            </a:r>
            <a:r>
              <a:rPr lang="en-US" altLang="zh-CN" kern="100">
                <a:ea typeface="楷体_GB2312" panose="02010609030101010101" pitchFamily="49" charset="-122"/>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我说桑伯，这年月真有些不对劲了，就说我这理发的活，村里也只剩下几个老伙计肯请我伺候。现在那些补锅匠连个影儿都见不着了，我家那口大锅都漏半个月了。听说洪村的箍桶匠张土根上月把担子扔进了苕溪里，到水城去摆水果摊了</a:t>
            </a:r>
            <a:r>
              <a:rPr lang="en-US" altLang="zh-CN"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ea typeface="楷体_GB2312" panose="02010609030101010101" pitchFamily="49" charset="-122"/>
                <a:cs typeface="Times New Roman" panose="02020603050405020304"/>
              </a:rPr>
              <a:t>桑伯不言语，只是听着。他吃了半碗饭，又马上操起了家伙，借着酒力，刨子、斧头运转飞快</a:t>
            </a:r>
            <a:r>
              <a:rPr lang="zh-CN" altLang="zh-CN" kern="100" smtClean="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31295"/>
          </a:xfrm>
        </p:spPr>
        <p:txBody>
          <a:bodyPr/>
          <a:lstStyle/>
          <a:p>
            <a:pPr indent="713740">
              <a:tabLst>
                <a:tab pos="5600700"/>
                <a:tab pos="9601200"/>
              </a:tabLst>
            </a:pPr>
            <a:r>
              <a:rPr lang="zh-CN" altLang="zh-CN" kern="100">
                <a:ea typeface="楷体_GB2312" panose="02010609030101010101" pitchFamily="49" charset="-122"/>
                <a:cs typeface="Times New Roman" panose="02020603050405020304"/>
              </a:rPr>
              <a:t>少顷，开始给木床雕花。深深浅浅，左左右右，时而柔如抚儿头发，时而刚似快刀斩麻。在粗糙的手里，那小小的雕刀宛如游动的泥鳅，汗水从深蓝的外衣里渗出来。此刻要雕那朵老梅了，桑伯几乎憋住了呼吸，眼眸深处闪动着一种异样温和、慈爱的柔情。雕完，抽刀时，刀口划进了手指，一串滚圆的血珠落下，梅花被染得鲜红。</a:t>
            </a:r>
            <a:r>
              <a:rPr lang="zh-CN" altLang="zh-CN" u="sng" kern="100">
                <a:ea typeface="楷体_GB2312" panose="02010609030101010101" pitchFamily="49" charset="-122"/>
                <a:cs typeface="Times New Roman" panose="02020603050405020304"/>
              </a:rPr>
              <a:t>桑伯忘了疼痛，痴迷地盯着血珠在梅蕊上绽开，一行泪水溢出了眼眶。</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ea typeface="楷体_GB2312" panose="02010609030101010101" pitchFamily="49" charset="-122"/>
                <a:cs typeface="Times New Roman" panose="02020603050405020304"/>
              </a:rPr>
              <a:t>忙完了陶家的活，桑伯回到家里，当晚就病了。一连几天胸闷、喘气，茶饭不思。桑果从水城赶了回来，隔壁村未过门的儿媳水妹也赶来照料。两人陪父亲到水城医院诊治。体检结果：一切正常</a:t>
            </a:r>
            <a:r>
              <a:rPr lang="zh-CN" altLang="zh-CN" kern="100" smtClean="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06574" y="620688"/>
            <a:ext cx="11366660" cy="5431295"/>
          </a:xfrm>
        </p:spPr>
        <p:txBody>
          <a:bodyPr/>
          <a:lstStyle/>
          <a:p>
            <a:pPr indent="713740">
              <a:tabLst>
                <a:tab pos="5600700"/>
                <a:tab pos="9601200"/>
              </a:tabLst>
            </a:pPr>
            <a:r>
              <a:rPr lang="zh-CN" altLang="zh-CN" kern="100">
                <a:ea typeface="楷体_GB2312" panose="02010609030101010101" pitchFamily="49" charset="-122"/>
                <a:cs typeface="Times New Roman" panose="02020603050405020304"/>
              </a:rPr>
              <a:t>第二天一早，桑果、水妹陪桑伯回家。桑果嘀咕着：</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爸这阵子太累了。</a:t>
            </a:r>
            <a:r>
              <a:rPr lang="en-US" altLang="zh-CN"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让爸别干木工活了，又不缺钱花。</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水妹低声说。桑果连忙摇头：</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当心爸在后面听见。</a:t>
            </a:r>
            <a:r>
              <a:rPr lang="en-US" altLang="zh-CN"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可能是陶子树那二小子给气的。他嫌爸做的太老套，前天又进城买了套组合式的。</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桑果靠近水妹的耳朵说。</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ea typeface="楷体_GB2312" panose="02010609030101010101" pitchFamily="49" charset="-122"/>
                <a:cs typeface="Times New Roman" panose="02020603050405020304"/>
              </a:rPr>
              <a:t>今年的春天似乎提前到来，村口的榆树已满枝新芽。生活仍像那门前的溪水，时缓时急地淌着。桑伯毅然作出了决定，要把那套营生的家伙扔进火灶，被儿子苦苦请求才作罢</a:t>
            </a:r>
            <a:r>
              <a:rPr lang="zh-CN" altLang="zh-CN" kern="100" smtClean="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8" name="Group 56"/>
          <p:cNvGrpSpPr/>
          <p:nvPr/>
        </p:nvGrpSpPr>
        <p:grpSpPr>
          <a:xfrm>
            <a:off x="190500" y="1484784"/>
            <a:ext cx="11830050" cy="641350"/>
            <a:chOff x="102" y="709"/>
            <a:chExt cx="7452" cy="404"/>
          </a:xfrm>
        </p:grpSpPr>
        <p:grpSp>
          <p:nvGrpSpPr>
            <p:cNvPr id="59" name="Group 57"/>
            <p:cNvGrpSpPr/>
            <p:nvPr/>
          </p:nvGrpSpPr>
          <p:grpSpPr>
            <a:xfrm>
              <a:off x="102" y="799"/>
              <a:ext cx="2296" cy="227"/>
              <a:chOff x="312" y="2568"/>
              <a:chExt cx="2296" cy="227"/>
            </a:xfrm>
          </p:grpSpPr>
          <p:grpSp>
            <p:nvGrpSpPr>
              <p:cNvPr id="71" name="Group 58"/>
              <p:cNvGrpSpPr/>
              <p:nvPr/>
            </p:nvGrpSpPr>
            <p:grpSpPr>
              <a:xfrm>
                <a:off x="2195" y="2568"/>
                <a:ext cx="413" cy="227"/>
                <a:chOff x="1877" y="2568"/>
                <a:chExt cx="413" cy="227"/>
              </a:xfrm>
            </p:grpSpPr>
            <p:sp>
              <p:nvSpPr>
                <p:cNvPr id="77" name="AutoShape 59"/>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78" name="AutoShape 60"/>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79" name="AutoShape 61"/>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72" name="Group 62"/>
              <p:cNvGrpSpPr/>
              <p:nvPr/>
            </p:nvGrpSpPr>
            <p:grpSpPr>
              <a:xfrm flipH="1">
                <a:off x="312" y="2577"/>
                <a:ext cx="1814" cy="203"/>
                <a:chOff x="15" y="2577"/>
                <a:chExt cx="1814" cy="203"/>
              </a:xfrm>
            </p:grpSpPr>
            <p:sp>
              <p:nvSpPr>
                <p:cNvPr id="73" name="Line 63"/>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4" name="Line 64"/>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5" name="Line 65"/>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6" name="Line 66"/>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60" name="Group 67"/>
            <p:cNvGrpSpPr/>
            <p:nvPr/>
          </p:nvGrpSpPr>
          <p:grpSpPr>
            <a:xfrm>
              <a:off x="5253" y="799"/>
              <a:ext cx="2301" cy="227"/>
              <a:chOff x="3398" y="2568"/>
              <a:chExt cx="2301" cy="227"/>
            </a:xfrm>
          </p:grpSpPr>
          <p:grpSp>
            <p:nvGrpSpPr>
              <p:cNvPr id="62" name="Group 68"/>
              <p:cNvGrpSpPr/>
              <p:nvPr/>
            </p:nvGrpSpPr>
            <p:grpSpPr>
              <a:xfrm flipH="1">
                <a:off x="3398" y="2568"/>
                <a:ext cx="413" cy="227"/>
                <a:chOff x="1877" y="2568"/>
                <a:chExt cx="413" cy="227"/>
              </a:xfrm>
            </p:grpSpPr>
            <p:sp>
              <p:nvSpPr>
                <p:cNvPr id="68" name="AutoShape 69"/>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69" name="AutoShape 70"/>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70" name="AutoShape 71"/>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63" name="Group 72"/>
              <p:cNvGrpSpPr/>
              <p:nvPr/>
            </p:nvGrpSpPr>
            <p:grpSpPr>
              <a:xfrm>
                <a:off x="3885" y="2577"/>
                <a:ext cx="1814" cy="203"/>
                <a:chOff x="15" y="2577"/>
                <a:chExt cx="1814" cy="203"/>
              </a:xfrm>
            </p:grpSpPr>
            <p:sp>
              <p:nvSpPr>
                <p:cNvPr id="64" name="Line 73"/>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5" name="Line 74"/>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6" name="Line 75"/>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7" name="Line 76"/>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61" name="Text Box 77"/>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名 师 点 睛</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30" name="内容占位符 2"/>
          <p:cNvSpPr>
            <a:spLocks noGrp="1"/>
          </p:cNvSpPr>
          <p:nvPr>
            <p:ph idx="1"/>
          </p:nvPr>
        </p:nvSpPr>
        <p:spPr>
          <a:xfrm>
            <a:off x="416965" y="2348880"/>
            <a:ext cx="11366660" cy="4243982"/>
          </a:xfrm>
        </p:spPr>
        <p:txBody>
          <a:bodyPr/>
          <a:lstStyle/>
          <a:p>
            <a:pPr indent="713740">
              <a:tabLst>
                <a:tab pos="5600700"/>
                <a:tab pos="9601200"/>
              </a:tabLst>
            </a:pPr>
            <a:r>
              <a:rPr lang="en-US" altLang="zh-CN" kern="100">
                <a:ea typeface="楷体_GB2312" panose="02010609030101010101" pitchFamily="49" charset="-122"/>
                <a:cs typeface="Courier New" panose="02070309020205020404"/>
              </a:rPr>
              <a:t>(1)</a:t>
            </a:r>
            <a:r>
              <a:rPr lang="zh-CN" altLang="zh-CN" kern="100">
                <a:ea typeface="楷体_GB2312" panose="02010609030101010101" pitchFamily="49" charset="-122"/>
                <a:cs typeface="Times New Roman" panose="02020603050405020304"/>
              </a:rPr>
              <a:t>掌握本课重要的字音、字形，提高运用本课易误用词语的能力，提高修改病句的能力。</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ea typeface="楷体_GB2312" panose="02010609030101010101" pitchFamily="49" charset="-122"/>
                <a:cs typeface="Courier New" panose="02070309020205020404"/>
              </a:rPr>
              <a:t>(2)</a:t>
            </a:r>
            <a:r>
              <a:rPr lang="zh-CN" altLang="zh-CN" kern="100">
                <a:ea typeface="楷体_GB2312" panose="02010609030101010101" pitchFamily="49" charset="-122"/>
                <a:cs typeface="Times New Roman" panose="02020603050405020304"/>
              </a:rPr>
              <a:t>通过对语段中重点字词的理解与分析，把握文章的主体内容，感受作者的思想感情。</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ea typeface="楷体_GB2312" panose="02010609030101010101" pitchFamily="49" charset="-122"/>
                <a:cs typeface="Courier New" panose="02070309020205020404"/>
              </a:rPr>
              <a:t>(3)</a:t>
            </a:r>
            <a:r>
              <a:rPr lang="zh-CN" altLang="zh-CN" kern="100">
                <a:ea typeface="楷体_GB2312" panose="02010609030101010101" pitchFamily="49" charset="-122"/>
                <a:cs typeface="Times New Roman" panose="02020603050405020304"/>
              </a:rPr>
              <a:t>通过赏析对人物语言、动作、神态等方面的描写，进一步感悟细节描写对文章中心的表现能力。</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ea typeface="楷体_GB2312" panose="02010609030101010101" pitchFamily="49" charset="-122"/>
                <a:cs typeface="Courier New" panose="02070309020205020404"/>
              </a:rPr>
              <a:t>(4)</a:t>
            </a:r>
            <a:r>
              <a:rPr lang="zh-CN" altLang="zh-CN" kern="100">
                <a:ea typeface="楷体_GB2312" panose="02010609030101010101" pitchFamily="49" charset="-122"/>
                <a:cs typeface="Times New Roman" panose="02020603050405020304"/>
              </a:rPr>
              <a:t>进一步训练阅读探究能力</a:t>
            </a:r>
            <a:r>
              <a:rPr lang="zh-CN" altLang="zh-CN" kern="100" smtClean="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pic>
        <p:nvPicPr>
          <p:cNvPr id="3075" name="Picture 3" descr="训练目标"/>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10163" y="2087290"/>
            <a:ext cx="1949450" cy="325437"/>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组合 30"/>
          <p:cNvGrpSpPr/>
          <p:nvPr/>
        </p:nvGrpSpPr>
        <p:grpSpPr>
          <a:xfrm>
            <a:off x="2000689" y="692696"/>
            <a:ext cx="8208963" cy="646331"/>
            <a:chOff x="3359150" y="404664"/>
            <a:chExt cx="8208963" cy="646331"/>
          </a:xfrm>
        </p:grpSpPr>
        <p:sp>
          <p:nvSpPr>
            <p:cNvPr id="32" name="Line 3"/>
            <p:cNvSpPr>
              <a:spLocks noChangeShapeType="1"/>
            </p:cNvSpPr>
            <p:nvPr/>
          </p:nvSpPr>
          <p:spPr bwMode="auto">
            <a:xfrm>
              <a:off x="3359150" y="1023789"/>
              <a:ext cx="8208963" cy="0"/>
            </a:xfrm>
            <a:prstGeom prst="line">
              <a:avLst/>
            </a:prstGeom>
            <a:noFill/>
            <a:ln w="38100">
              <a:solidFill>
                <a:srgbClr val="0D7FA7"/>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3" name="Rectangle 4"/>
            <p:cNvSpPr>
              <a:spLocks noChangeArrowheads="1"/>
            </p:cNvSpPr>
            <p:nvPr/>
          </p:nvSpPr>
          <p:spPr bwMode="auto">
            <a:xfrm>
              <a:off x="5265738" y="447527"/>
              <a:ext cx="2139950" cy="557213"/>
            </a:xfrm>
            <a:prstGeom prst="rect">
              <a:avLst/>
            </a:prstGeom>
            <a:solidFill>
              <a:srgbClr val="38BEEF"/>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4" name="Text Box 5"/>
            <p:cNvSpPr txBox="1">
              <a:spLocks noChangeArrowheads="1"/>
            </p:cNvSpPr>
            <p:nvPr/>
          </p:nvSpPr>
          <p:spPr bwMode="auto">
            <a:xfrm>
              <a:off x="7481888" y="404664"/>
              <a:ext cx="2037737" cy="646331"/>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cap="none" normalizeH="0" baseline="0" smtClean="0">
                  <a:ln>
                    <a:noFill/>
                  </a:ln>
                  <a:solidFill>
                    <a:schemeClr val="tx1"/>
                  </a:solidFill>
                  <a:effectLst/>
                  <a:latin typeface="Times New Roman" panose="02020603050405020304" pitchFamily="18" charset="0"/>
                  <a:ea typeface="黑体" panose="02010609060101010101" pitchFamily="2" charset="-122"/>
                </a:rPr>
                <a:t>以练助学</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5" name="WordArt 6"/>
            <p:cNvSpPr>
              <a:spLocks noChangeArrowheads="1" noChangeShapeType="1" noTextEdit="1"/>
            </p:cNvSpPr>
            <p:nvPr/>
          </p:nvSpPr>
          <p:spPr bwMode="auto">
            <a:xfrm>
              <a:off x="5303838" y="490389"/>
              <a:ext cx="2028825" cy="4953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lvl="0" algn="ctr"/>
              <a:r>
                <a:rPr lang="zh-CN" altLang="en-US" sz="3600" b="1" kern="10" spc="0" smtClean="0">
                  <a:ln w="9525">
                    <a:solidFill>
                      <a:srgbClr val="000000"/>
                    </a:solidFill>
                    <a:round/>
                  </a:ln>
                  <a:solidFill>
                    <a:srgbClr val="FFFFFF"/>
                  </a:solidFill>
                  <a:effectLst/>
                  <a:latin typeface="黑体" panose="02010609060101010101" pitchFamily="2" charset="-122"/>
                  <a:ea typeface="黑体" panose="02010609060101010101" pitchFamily="2" charset="-122"/>
                </a:rPr>
                <a:t>基础</a:t>
              </a:r>
              <a:r>
                <a:rPr lang="zh-CN" altLang="en-US" sz="3600" b="1" kern="10" smtClean="0">
                  <a:ln w="9525">
                    <a:solidFill>
                      <a:srgbClr val="000000"/>
                    </a:solidFill>
                    <a:round/>
                  </a:ln>
                  <a:solidFill>
                    <a:srgbClr val="FFFFFF"/>
                  </a:solidFill>
                  <a:latin typeface="黑体" panose="02010609060101010101" pitchFamily="2" charset="-122"/>
                  <a:ea typeface="黑体" panose="02010609060101010101" pitchFamily="2" charset="-122"/>
                </a:rPr>
                <a:t>达标</a:t>
              </a:r>
              <a:endParaRPr lang="zh-CN" altLang="en-US" sz="3600" b="1" kern="10">
                <a:ln w="9525">
                  <a:solidFill>
                    <a:srgbClr val="000000"/>
                  </a:solidFill>
                  <a:round/>
                </a:ln>
                <a:solidFill>
                  <a:srgbClr val="FFFFFF"/>
                </a:solidFill>
                <a:latin typeface="黑体" panose="02010609060101010101" pitchFamily="2" charset="-122"/>
                <a:ea typeface="黑体" panose="02010609060101010101" pitchFamily="2" charset="-122"/>
              </a:endParaRPr>
            </a:p>
          </p:txBody>
        </p:sp>
      </p:gr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3711785"/>
          </a:xfrm>
        </p:spPr>
        <p:txBody>
          <a:bodyPr/>
          <a:lstStyle/>
          <a:p>
            <a:pPr indent="713740">
              <a:tabLst>
                <a:tab pos="5600700"/>
                <a:tab pos="9601200"/>
              </a:tabLst>
            </a:pPr>
            <a:endParaRPr lang="en-US" altLang="zh-CN" kern="100" smtClean="0">
              <a:ea typeface="楷体_GB2312" panose="02010609030101010101" pitchFamily="49" charset="-122"/>
              <a:cs typeface="Times New Roman" panose="02020603050405020304"/>
            </a:endParaRPr>
          </a:p>
          <a:p>
            <a:pPr indent="713740">
              <a:tabLst>
                <a:tab pos="5600700"/>
                <a:tab pos="9601200"/>
              </a:tabLst>
            </a:pPr>
            <a:r>
              <a:rPr lang="zh-CN" altLang="zh-CN" kern="100" smtClean="0">
                <a:ea typeface="楷体_GB2312" panose="02010609030101010101" pitchFamily="49" charset="-122"/>
                <a:cs typeface="Times New Roman" panose="02020603050405020304"/>
              </a:rPr>
              <a:t>午后</a:t>
            </a:r>
            <a:r>
              <a:rPr lang="zh-CN" altLang="zh-CN" kern="100">
                <a:ea typeface="楷体_GB2312" panose="02010609030101010101" pitchFamily="49" charset="-122"/>
                <a:cs typeface="Times New Roman" panose="02020603050405020304"/>
              </a:rPr>
              <a:t>的阳光很有点暖意，桑伯细眯着眼睛，稳稳地坐在新楼的后院里，他的头发白了很多。那只贴紧老人的新靠椅，散发出一种宁静幽香的气息。这只檀木靠椅，是他病愈后，用他藏了十多年的木料，打制的唯一留给自己的作品。</a:t>
            </a:r>
            <a:endParaRPr lang="zh-CN" altLang="zh-CN" sz="1050" kern="100">
              <a:latin typeface="宋体" panose="02010600030101010101" pitchFamily="2" charset="-122"/>
              <a:cs typeface="Courier New" panose="02070309020205020404"/>
            </a:endParaRPr>
          </a:p>
          <a:p>
            <a:pPr indent="713740" algn="r">
              <a:tabLst>
                <a:tab pos="5600700"/>
                <a:tab pos="9601200"/>
              </a:tabLst>
            </a:pPr>
            <a:r>
              <a:rPr lang="en-US" altLang="zh-CN" kern="100">
                <a:ea typeface="仿宋_GB2312" panose="02010609030101010101" pitchFamily="49" charset="-122"/>
                <a:cs typeface="Courier New" panose="02070309020205020404"/>
              </a:rPr>
              <a:t>(</a:t>
            </a:r>
            <a:r>
              <a:rPr lang="zh-CN" altLang="zh-CN" kern="100">
                <a:ea typeface="仿宋_GB2312" panose="02010609030101010101" pitchFamily="49" charset="-122"/>
                <a:cs typeface="Times New Roman" panose="02020603050405020304"/>
              </a:rPr>
              <a:t>选自《山西日报》，有改动</a:t>
            </a:r>
            <a:r>
              <a:rPr lang="en-US" altLang="zh-CN" kern="100" smtClean="0">
                <a:ea typeface="仿宋_GB2312" panose="02010609030101010101" pitchFamily="49" charset="-122"/>
                <a:cs typeface="Courier New" panose="020703090202050204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4828053"/>
          </a:xfrm>
        </p:spPr>
        <p:txBody>
          <a:bodyPr/>
          <a:lstStyle/>
          <a:p>
            <a:pPr indent="713740">
              <a:tabLst>
                <a:tab pos="5600700"/>
                <a:tab pos="9601200"/>
              </a:tabLst>
            </a:pPr>
            <a:r>
              <a:rPr lang="en-US" altLang="zh-CN" kern="100">
                <a:cs typeface="Courier New" panose="02070309020205020404"/>
              </a:rPr>
              <a:t>(1)</a:t>
            </a:r>
            <a:r>
              <a:rPr lang="zh-CN" altLang="zh-CN" kern="100">
                <a:cs typeface="Times New Roman" panose="02020603050405020304"/>
              </a:rPr>
              <a:t>分析下列句子反映的人物心理。</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cs typeface="Times New Roman" panose="02020603050405020304"/>
              </a:rPr>
              <a:t>①“</a:t>
            </a:r>
            <a:r>
              <a:rPr lang="zh-CN" altLang="zh-CN" kern="100">
                <a:cs typeface="Times New Roman" panose="02020603050405020304"/>
              </a:rPr>
              <a:t>我这手艺，卖给识货的。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桑伯用手摩挲着床腿，</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我就不信，我这把式就赶不上城里那一捶就破的组合家具。</a:t>
            </a:r>
            <a:r>
              <a:rPr lang="en-US" altLang="zh-CN"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桑伯对自己木工手艺的自信和对新式组合家具的鄙视。</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latin typeface="宋体" panose="02010600030101010101" pitchFamily="2" charset="-122"/>
                <a:cs typeface="Times New Roman" panose="02020603050405020304"/>
              </a:rPr>
              <a:t>②</a:t>
            </a:r>
            <a:r>
              <a:rPr lang="zh-CN" altLang="zh-CN" kern="100">
                <a:cs typeface="Times New Roman" panose="02020603050405020304"/>
              </a:rPr>
              <a:t>桑伯忘了疼痛，痴迷地盯着血珠在梅蕊上绽开，一行泪水溢出了眼眶。</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桑伯对自己从事了大半辈子的手艺的热爱和不舍，对传统手艺日渐没落而自己又无能为力的失落和痛心</a:t>
            </a:r>
            <a:r>
              <a:rPr lang="zh-CN" altLang="zh-CN" kern="100" smtClean="0">
                <a:solidFill>
                  <a:srgbClr val="FF0000"/>
                </a:solidFill>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4248342"/>
          </a:xfrm>
        </p:spPr>
        <p:txBody>
          <a:bodyPr/>
          <a:lstStyle/>
          <a:p>
            <a:pPr indent="713740">
              <a:tabLst>
                <a:tab pos="5600700"/>
                <a:tab pos="9601200"/>
              </a:tabLst>
            </a:pPr>
            <a:endParaRPr lang="en-US" altLang="zh-CN" kern="100" smtClean="0">
              <a:cs typeface="Courier New" panose="02070309020205020404"/>
            </a:endParaRPr>
          </a:p>
          <a:p>
            <a:pPr indent="713740">
              <a:tabLst>
                <a:tab pos="5600700"/>
                <a:tab pos="9601200"/>
              </a:tabLst>
            </a:pPr>
            <a:r>
              <a:rPr lang="en-US" altLang="zh-CN" kern="100" smtClean="0">
                <a:cs typeface="Courier New" panose="02070309020205020404"/>
              </a:rPr>
              <a:t>(</a:t>
            </a:r>
            <a:r>
              <a:rPr lang="en-US" altLang="zh-CN" kern="100">
                <a:cs typeface="Courier New" panose="02070309020205020404"/>
              </a:rPr>
              <a:t>2)</a:t>
            </a:r>
            <a:r>
              <a:rPr lang="zh-CN" altLang="zh-CN" kern="100">
                <a:cs typeface="Times New Roman" panose="02020603050405020304"/>
              </a:rPr>
              <a:t>桑果不肯</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接班</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，又苦苦请求父亲不要把木匠的工具扔进火灶，为什么？</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因为桑果对木工手艺兴趣不大，认识到传统手艺不受市场欢迎，所以不肯</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接班</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。因为他理解和尊重父亲对木工手艺的感情，明白父亲烧工具只是一时的情绪发泄，所以他苦苦请求父亲不要毁掉工具。</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54827"/>
          </a:xfrm>
        </p:spPr>
        <p:txBody>
          <a:bodyPr/>
          <a:lstStyle/>
          <a:p>
            <a:pPr indent="713740">
              <a:tabLst>
                <a:tab pos="5600700"/>
                <a:tab pos="9601200"/>
              </a:tabLst>
            </a:pPr>
            <a:r>
              <a:rPr lang="en-US" altLang="zh-CN" kern="100">
                <a:cs typeface="Courier New" panose="02070309020205020404"/>
              </a:rPr>
              <a:t>(3)</a:t>
            </a:r>
            <a:r>
              <a:rPr lang="zh-CN" altLang="zh-CN" kern="100">
                <a:cs typeface="Times New Roman" panose="02020603050405020304"/>
              </a:rPr>
              <a:t>品味下面语句，分析其语言特点及表达效果。</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ea typeface="楷体_GB2312" panose="02010609030101010101" pitchFamily="49" charset="-122"/>
                <a:cs typeface="Times New Roman" panose="02020603050405020304"/>
              </a:rPr>
              <a:t>深深浅浅，左左右右，时而柔如抚儿头发，时而刚似快刀斩麻。在粗糙的手里，那小小的雕刀宛如游动的泥鳅，汗水从深蓝的外衣里渗出来。</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solidFill>
                  <a:srgbClr val="FF0000"/>
                </a:solidFill>
                <a:latin typeface="宋体" panose="02010600030101010101" pitchFamily="2" charset="-122"/>
                <a:ea typeface="楷体_GB2312" panose="02010609030101010101" pitchFamily="49" charset="-122"/>
                <a:cs typeface="Times New Roman" panose="02020603050405020304"/>
              </a:rPr>
              <a:t>①</a:t>
            </a:r>
            <a:r>
              <a:rPr lang="zh-CN" altLang="zh-CN" kern="100">
                <a:solidFill>
                  <a:srgbClr val="FF0000"/>
                </a:solidFill>
                <a:ea typeface="楷体_GB2312" panose="02010609030101010101" pitchFamily="49" charset="-122"/>
                <a:cs typeface="Times New Roman" panose="02020603050405020304"/>
              </a:rPr>
              <a:t>使用叠词和整齐的句式，朗朗上口，富有节奏感，表现了桑伯高超的雕花技艺；</a:t>
            </a:r>
            <a:r>
              <a:rPr lang="en-US" altLang="zh-CN" kern="100">
                <a:solidFill>
                  <a:srgbClr val="FF0000"/>
                </a:solidFill>
                <a:latin typeface="宋体" panose="02010600030101010101" pitchFamily="2" charset="-122"/>
                <a:ea typeface="楷体_GB2312" panose="02010609030101010101" pitchFamily="49" charset="-122"/>
                <a:cs typeface="Times New Roman" panose="02020603050405020304"/>
              </a:rPr>
              <a:t>②</a:t>
            </a:r>
            <a:r>
              <a:rPr lang="zh-CN" altLang="zh-CN" kern="100">
                <a:solidFill>
                  <a:srgbClr val="FF0000"/>
                </a:solidFill>
                <a:ea typeface="楷体_GB2312" panose="02010609030101010101" pitchFamily="49" charset="-122"/>
                <a:cs typeface="Times New Roman" panose="02020603050405020304"/>
              </a:rPr>
              <a:t>使用对比的表现手法和比喻的修辞手法，生动形象地写出桑伯雕花动作的娴熟和游刃有余；</a:t>
            </a:r>
            <a:r>
              <a:rPr lang="en-US" altLang="zh-CN" kern="100">
                <a:solidFill>
                  <a:srgbClr val="FF0000"/>
                </a:solidFill>
                <a:latin typeface="宋体" panose="02010600030101010101" pitchFamily="2" charset="-122"/>
                <a:ea typeface="楷体_GB2312" panose="02010609030101010101" pitchFamily="49" charset="-122"/>
                <a:cs typeface="Times New Roman" panose="02020603050405020304"/>
              </a:rPr>
              <a:t>③</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渗</a:t>
            </a:r>
            <a:r>
              <a:rPr lang="en-US" altLang="zh-CN" kern="100">
                <a:solidFill>
                  <a:srgbClr val="FF0000"/>
                </a:solidFill>
                <a:latin typeface="宋体" panose="02010600030101010101" pitchFamily="2" charset="-122"/>
                <a:cs typeface="Times New Roman" panose="02020603050405020304"/>
              </a:rPr>
              <a:t>”</a:t>
            </a:r>
            <a:r>
              <a:rPr lang="zh-CN" altLang="zh-CN" kern="100">
                <a:solidFill>
                  <a:srgbClr val="FF0000"/>
                </a:solidFill>
                <a:ea typeface="楷体_GB2312" panose="02010609030101010101" pitchFamily="49" charset="-122"/>
                <a:cs typeface="Times New Roman" panose="02020603050405020304"/>
              </a:rPr>
              <a:t>字形象地表现了桑伯雕花时专注投入的状态。</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3108543"/>
          </a:xfrm>
        </p:spPr>
        <p:txBody>
          <a:bodyPr/>
          <a:lstStyle/>
          <a:p>
            <a:pPr indent="713740">
              <a:tabLst>
                <a:tab pos="5600700"/>
                <a:tab pos="9601200"/>
              </a:tabLst>
            </a:pPr>
            <a:endParaRPr lang="en-US" altLang="zh-CN" kern="100" smtClean="0">
              <a:cs typeface="Courier New" panose="02070309020205020404"/>
            </a:endParaRPr>
          </a:p>
          <a:p>
            <a:pPr indent="713740">
              <a:tabLst>
                <a:tab pos="5600700"/>
                <a:tab pos="9601200"/>
              </a:tabLst>
            </a:pPr>
            <a:r>
              <a:rPr lang="en-US" altLang="zh-CN" kern="100" smtClean="0">
                <a:cs typeface="Courier New" panose="02070309020205020404"/>
              </a:rPr>
              <a:t>(</a:t>
            </a:r>
            <a:r>
              <a:rPr lang="en-US" altLang="zh-CN" kern="100">
                <a:cs typeface="Courier New" panose="02070309020205020404"/>
              </a:rPr>
              <a:t>4)</a:t>
            </a:r>
            <a:r>
              <a:rPr lang="zh-CN" altLang="zh-CN" kern="100">
                <a:cs typeface="Times New Roman" panose="02020603050405020304"/>
              </a:rPr>
              <a:t>文章塑造桑伯这一人物有什么意义？联系全文谈谈你的理解。</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示例：文章通过塑造桑伯这一人物，呼唤人们关注当今社会传统手艺人的生存状态，思考传统手艺的命运与价值，进而反思应当如何保护和传承优秀的传统文化</a:t>
            </a:r>
            <a:r>
              <a:rPr lang="zh-CN" altLang="zh-CN" kern="100" smtClean="0">
                <a:solidFill>
                  <a:srgbClr val="FF0000"/>
                </a:solidFill>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725313"/>
            <a:ext cx="11366660" cy="4851585"/>
          </a:xfrm>
        </p:spPr>
        <p:txBody>
          <a:bodyPr/>
          <a:lstStyle/>
          <a:p>
            <a:pPr indent="713740">
              <a:tabLst>
                <a:tab pos="5600700"/>
                <a:tab pos="9601200"/>
              </a:tabLst>
            </a:pPr>
            <a:r>
              <a:rPr lang="en-US" altLang="zh-CN" kern="100">
                <a:cs typeface="Courier New" panose="02070309020205020404"/>
              </a:rPr>
              <a:t>8</a:t>
            </a:r>
            <a:r>
              <a:rPr lang="zh-CN" altLang="zh-CN" kern="100">
                <a:cs typeface="Times New Roman" panose="02020603050405020304"/>
              </a:rPr>
              <a:t>．学习了《台阶》后，同学们深受感动，于是在班上开展了</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亲情之舟</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主题活动，请你参加。</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(1)</a:t>
            </a:r>
            <a:r>
              <a:rPr lang="zh-CN" altLang="zh-CN" kern="100">
                <a:cs typeface="Times New Roman" panose="02020603050405020304"/>
              </a:rPr>
              <a:t>下面是主持人的开场白，请仿照画波浪线的句子，在空白处补充一句话，使语意连贯。</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u="wavy" kern="100">
                <a:ea typeface="楷体_GB2312" panose="02010609030101010101" pitchFamily="49" charset="-122"/>
                <a:cs typeface="Times New Roman" panose="02020603050405020304"/>
              </a:rPr>
              <a:t>爱是一盏灯，照亮黑暗的远方</a:t>
            </a:r>
            <a:r>
              <a:rPr lang="zh-CN" altLang="zh-CN" kern="100">
                <a:ea typeface="楷体_GB2312" panose="02010609030101010101" pitchFamily="49" charset="-122"/>
                <a:cs typeface="Times New Roman" panose="02020603050405020304"/>
              </a:rPr>
              <a:t>；</a:t>
            </a:r>
            <a:r>
              <a:rPr lang="en-US" altLang="zh-CN" kern="100">
                <a:cs typeface="Courier New" panose="02070309020205020404"/>
              </a:rPr>
              <a:t>___________________</a:t>
            </a:r>
            <a:r>
              <a:rPr lang="zh-CN" altLang="zh-CN" kern="100">
                <a:ea typeface="黑体" panose="02010609060101010101" pitchFamily="2" charset="-122"/>
                <a:cs typeface="Times New Roman" panose="02020603050405020304"/>
              </a:rPr>
              <a:t>，</a:t>
            </a:r>
            <a:r>
              <a:rPr lang="en-US" altLang="zh-CN" kern="100">
                <a:cs typeface="Courier New" panose="02070309020205020404"/>
              </a:rPr>
              <a:t>_________________</a:t>
            </a:r>
            <a:r>
              <a:rPr lang="zh-CN" altLang="zh-CN" kern="100">
                <a:ea typeface="楷体_GB2312" panose="02010609030101010101" pitchFamily="49" charset="-122"/>
                <a:cs typeface="Times New Roman" panose="02020603050405020304"/>
              </a:rPr>
              <a:t>；爱是夏日的风，是冬日的阳，是春日的雨，是秋日的果。</a:t>
            </a:r>
            <a:endParaRPr lang="zh-CN" altLang="zh-CN" sz="1050" kern="100">
              <a:latin typeface="宋体" panose="02010600030101010101" pitchFamily="2" charset="-122"/>
              <a:cs typeface="Courier New" panose="02070309020205020404"/>
            </a:endParaRPr>
          </a:p>
          <a:p>
            <a:endParaRPr lang="zh-CN" altLang="en-US"/>
          </a:p>
        </p:txBody>
      </p:sp>
      <p:grpSp>
        <p:nvGrpSpPr>
          <p:cNvPr id="26" name="Group 2"/>
          <p:cNvGrpSpPr/>
          <p:nvPr/>
        </p:nvGrpSpPr>
        <p:grpSpPr>
          <a:xfrm>
            <a:off x="190500" y="750644"/>
            <a:ext cx="11830050" cy="641350"/>
            <a:chOff x="102" y="709"/>
            <a:chExt cx="7452" cy="404"/>
          </a:xfrm>
        </p:grpSpPr>
        <p:grpSp>
          <p:nvGrpSpPr>
            <p:cNvPr id="27" name="Group 3"/>
            <p:cNvGrpSpPr/>
            <p:nvPr/>
          </p:nvGrpSpPr>
          <p:grpSpPr>
            <a:xfrm>
              <a:off x="102" y="799"/>
              <a:ext cx="2296" cy="227"/>
              <a:chOff x="312" y="2568"/>
              <a:chExt cx="2296" cy="227"/>
            </a:xfrm>
          </p:grpSpPr>
          <p:grpSp>
            <p:nvGrpSpPr>
              <p:cNvPr id="39" name="Group 4"/>
              <p:cNvGrpSpPr/>
              <p:nvPr/>
            </p:nvGrpSpPr>
            <p:grpSpPr>
              <a:xfrm>
                <a:off x="2195" y="2568"/>
                <a:ext cx="413" cy="227"/>
                <a:chOff x="1877" y="2568"/>
                <a:chExt cx="413" cy="227"/>
              </a:xfrm>
            </p:grpSpPr>
            <p:sp>
              <p:nvSpPr>
                <p:cNvPr id="45" name="AutoShape 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46" name="AutoShape 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47" name="AutoShape 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40" name="Group 8"/>
              <p:cNvGrpSpPr/>
              <p:nvPr/>
            </p:nvGrpSpPr>
            <p:grpSpPr>
              <a:xfrm flipH="1">
                <a:off x="312" y="2577"/>
                <a:ext cx="1814" cy="203"/>
                <a:chOff x="15" y="2577"/>
                <a:chExt cx="1814" cy="203"/>
              </a:xfrm>
            </p:grpSpPr>
            <p:sp>
              <p:nvSpPr>
                <p:cNvPr id="41" name="Line 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2" name="Line 1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3" name="Line 1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4" name="Line 1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28" name="Group 13"/>
            <p:cNvGrpSpPr/>
            <p:nvPr/>
          </p:nvGrpSpPr>
          <p:grpSpPr>
            <a:xfrm>
              <a:off x="5253" y="799"/>
              <a:ext cx="2301" cy="227"/>
              <a:chOff x="3398" y="2568"/>
              <a:chExt cx="2301" cy="227"/>
            </a:xfrm>
          </p:grpSpPr>
          <p:grpSp>
            <p:nvGrpSpPr>
              <p:cNvPr id="30" name="Group 14"/>
              <p:cNvGrpSpPr/>
              <p:nvPr/>
            </p:nvGrpSpPr>
            <p:grpSpPr>
              <a:xfrm flipH="1">
                <a:off x="3398" y="2568"/>
                <a:ext cx="413" cy="227"/>
                <a:chOff x="1877" y="2568"/>
                <a:chExt cx="413" cy="227"/>
              </a:xfrm>
            </p:grpSpPr>
            <p:sp>
              <p:nvSpPr>
                <p:cNvPr id="36" name="AutoShape 1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7" name="AutoShape 1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38" name="AutoShape 1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31" name="Group 18"/>
              <p:cNvGrpSpPr/>
              <p:nvPr/>
            </p:nvGrpSpPr>
            <p:grpSpPr>
              <a:xfrm>
                <a:off x="3885" y="2577"/>
                <a:ext cx="1814" cy="203"/>
                <a:chOff x="15" y="2577"/>
                <a:chExt cx="1814" cy="203"/>
              </a:xfrm>
            </p:grpSpPr>
            <p:sp>
              <p:nvSpPr>
                <p:cNvPr id="32" name="Line 1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3" name="Line 2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4" name="Line 2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5" name="Line 2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29" name="Text Box 23"/>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 </a:t>
              </a:r>
              <a:r>
                <a:rPr kumimoji="0" lang="zh-CN" altLang="en-US"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综 合 运 用</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49" name="Rectangle 3"/>
          <p:cNvSpPr>
            <a:spLocks noChangeArrowheads="1"/>
          </p:cNvSpPr>
          <p:nvPr/>
        </p:nvSpPr>
        <p:spPr bwMode="auto">
          <a:xfrm>
            <a:off x="8220557" y="4149080"/>
            <a:ext cx="3430747"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示例：爱是一盆火　</a:t>
            </a:r>
            <a:endParaRPr lang="zh-CN" altLang="zh-CN" sz="1050" kern="100"/>
          </a:p>
        </p:txBody>
      </p:sp>
      <p:sp>
        <p:nvSpPr>
          <p:cNvPr id="50" name="Rectangle 3"/>
          <p:cNvSpPr>
            <a:spLocks noChangeArrowheads="1"/>
          </p:cNvSpPr>
          <p:nvPr/>
        </p:nvSpPr>
        <p:spPr bwMode="auto">
          <a:xfrm>
            <a:off x="764707" y="4725144"/>
            <a:ext cx="3070071"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温暖孤寂的心灵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9">
                                            <p:txEl>
                                              <p:pRg st="0" end="0"/>
                                            </p:txEl>
                                          </p:spTgt>
                                        </p:tgtEl>
                                        <p:attrNameLst>
                                          <p:attrName>style.visibility</p:attrName>
                                        </p:attrNameLst>
                                      </p:cBhvr>
                                      <p:to>
                                        <p:strVal val="visible"/>
                                      </p:to>
                                    </p:set>
                                    <p:animEffect transition="in" filter="blinds(horizontal)">
                                      <p:cBhvr>
                                        <p:cTn id="7" dur="500"/>
                                        <p:tgtEl>
                                          <p:spTgt spid="4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0">
                                            <p:txEl>
                                              <p:pRg st="0" end="0"/>
                                            </p:txEl>
                                          </p:spTgt>
                                        </p:tgtEl>
                                        <p:attrNameLst>
                                          <p:attrName>style.visibility</p:attrName>
                                        </p:attrNameLst>
                                      </p:cBhvr>
                                      <p:to>
                                        <p:strVal val="visible"/>
                                      </p:to>
                                    </p:set>
                                    <p:animEffect transition="in" filter="blinds(horizontal)">
                                      <p:cBhvr>
                                        <p:cTn id="12" dur="500"/>
                                        <p:tgtEl>
                                          <p:spTgt spid="5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3018327"/>
          </a:xfrm>
        </p:spPr>
        <p:txBody>
          <a:bodyPr/>
          <a:lstStyle/>
          <a:p>
            <a:pPr indent="713740">
              <a:tabLst>
                <a:tab pos="5600700"/>
                <a:tab pos="9601200"/>
              </a:tabLst>
            </a:pPr>
            <a:endParaRPr lang="en-US" altLang="zh-CN" kern="100" smtClean="0">
              <a:cs typeface="Courier New" panose="02070309020205020404"/>
            </a:endParaRPr>
          </a:p>
          <a:p>
            <a:pPr indent="713740">
              <a:tabLst>
                <a:tab pos="5600700"/>
                <a:tab pos="9601200"/>
              </a:tabLst>
            </a:pPr>
            <a:r>
              <a:rPr lang="en-US" altLang="zh-CN" kern="100" smtClean="0">
                <a:cs typeface="Courier New" panose="02070309020205020404"/>
              </a:rPr>
              <a:t>(</a:t>
            </a:r>
            <a:r>
              <a:rPr lang="en-US" altLang="zh-CN" kern="100">
                <a:cs typeface="Courier New" panose="02070309020205020404"/>
              </a:rPr>
              <a:t>2)</a:t>
            </a:r>
            <a:r>
              <a:rPr lang="zh-CN" altLang="zh-CN" kern="100">
                <a:cs typeface="Times New Roman" panose="02020603050405020304"/>
              </a:rPr>
              <a:t>请你在父亲生日来临之际，发一则短信给父亲，要求用上</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台阶</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二字。</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示例：爸爸，您是火种，点燃了女儿的心灵之光；爸爸，您是台阶，帮助女儿一步步踏实地向上</a:t>
            </a:r>
            <a:r>
              <a:rPr lang="zh-CN" altLang="zh-CN" kern="100" smtClean="0">
                <a:solidFill>
                  <a:srgbClr val="FF0000"/>
                </a:solidFill>
                <a:ea typeface="楷体_GB2312" panose="02010609030101010101" pitchFamily="49" charset="-122"/>
                <a:cs typeface="Times New Roman" panose="02020603050405020304"/>
              </a:rPr>
              <a:t>攀登。</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4851585"/>
          </a:xfrm>
        </p:spPr>
        <p:txBody>
          <a:bodyPr/>
          <a:lstStyle/>
          <a:p>
            <a:pPr indent="713740">
              <a:tabLst>
                <a:tab pos="5600700"/>
                <a:tab pos="9601200"/>
              </a:tabLst>
            </a:pPr>
            <a:r>
              <a:rPr lang="en-US" altLang="zh-CN" kern="100">
                <a:cs typeface="Courier New" panose="02070309020205020404"/>
              </a:rPr>
              <a:t>9</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【四川广元中考】</a:t>
            </a:r>
            <a:r>
              <a:rPr lang="zh-CN" altLang="zh-CN" kern="100">
                <a:cs typeface="Times New Roman" panose="02020603050405020304"/>
              </a:rPr>
              <a:t>家风，就是门风，它是一个家庭的传统和文化。班级近期要开展一次</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优良家风我传承</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综合性学习活动，请你参加并完成下列任务。</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(1)</a:t>
            </a:r>
            <a:r>
              <a:rPr lang="zh-CN" altLang="zh-CN" kern="100">
                <a:ea typeface="黑体" panose="02010609060101010101" pitchFamily="2" charset="-122"/>
                <a:cs typeface="Times New Roman" panose="02020603050405020304"/>
              </a:rPr>
              <a:t>【知家风】</a:t>
            </a:r>
            <a:r>
              <a:rPr lang="zh-CN" altLang="zh-CN" kern="100">
                <a:cs typeface="Times New Roman" panose="02020603050405020304"/>
              </a:rPr>
              <a:t>下面是活动小组搜集到的有关家风的三则材料。</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ea typeface="黑体" panose="02010609060101010101" pitchFamily="2" charset="-122"/>
                <a:cs typeface="Times New Roman" panose="02020603050405020304"/>
              </a:rPr>
              <a:t>材料一：</a:t>
            </a:r>
            <a:r>
              <a:rPr lang="zh-CN" altLang="zh-CN" kern="100">
                <a:ea typeface="楷体_GB2312" panose="02010609030101010101" pitchFamily="49" charset="-122"/>
                <a:cs typeface="Times New Roman" panose="02020603050405020304"/>
              </a:rPr>
              <a:t>宗祠的大门上，经常可以看到</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德泽源流远，家风世泽长</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之类的对联；有的人家厅堂上挂有</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忠厚传世</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勤俭持家</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忠孝廉洁</a:t>
            </a:r>
            <a:r>
              <a:rPr lang="en-US" altLang="zh-CN" kern="100">
                <a:latin typeface="宋体" panose="02010600030101010101" pitchFamily="2" charset="-122"/>
                <a:cs typeface="Times New Roman" panose="02020603050405020304"/>
              </a:rPr>
              <a:t>”</a:t>
            </a:r>
            <a:r>
              <a:rPr lang="zh-CN" altLang="zh-CN" kern="100">
                <a:ea typeface="楷体_GB2312" panose="02010609030101010101" pitchFamily="49" charset="-122"/>
                <a:cs typeface="Times New Roman" panose="02020603050405020304"/>
              </a:rPr>
              <a:t>之类的牌匾。这些大多是一家或一族的祖训。</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5454827"/>
          </a:xfrm>
        </p:spPr>
        <p:txBody>
          <a:bodyPr/>
          <a:lstStyle/>
          <a:p>
            <a:pPr indent="713740">
              <a:tabLst>
                <a:tab pos="5600700"/>
                <a:tab pos="9601200"/>
              </a:tabLst>
            </a:pPr>
            <a:r>
              <a:rPr lang="zh-CN" altLang="zh-CN" kern="100">
                <a:ea typeface="黑体" panose="02010609060101010101" pitchFamily="2" charset="-122"/>
                <a:cs typeface="Times New Roman" panose="02020603050405020304"/>
              </a:rPr>
              <a:t>材料二：</a:t>
            </a:r>
            <a:r>
              <a:rPr lang="zh-CN" altLang="zh-CN" kern="100">
                <a:ea typeface="楷体_GB2312" panose="02010609030101010101" pitchFamily="49" charset="-122"/>
                <a:cs typeface="Times New Roman" panose="02020603050405020304"/>
              </a:rPr>
              <a:t>我应该感谢母亲，她教给我与困难做斗争的经验。我在家庭中已经饱尝艰苦，这使我在三十年的军事生活和革命生活中再没感到过困难，没被困难吓倒。母亲又给我一个强健的身体，一个勤劳的习惯，使我从来没感到过劳累。</a:t>
            </a:r>
            <a:r>
              <a:rPr lang="en-US" altLang="zh-CN" kern="100">
                <a:ea typeface="楷体_GB2312" panose="02010609030101010101" pitchFamily="49" charset="-122"/>
                <a:cs typeface="Courier New" panose="02070309020205020404"/>
              </a:rPr>
              <a:t> </a:t>
            </a:r>
            <a:endParaRPr lang="zh-CN" altLang="zh-CN" sz="1050" kern="100">
              <a:latin typeface="宋体" panose="02010600030101010101" pitchFamily="2" charset="-122"/>
              <a:cs typeface="Courier New" panose="02070309020205020404"/>
            </a:endParaRPr>
          </a:p>
          <a:p>
            <a:pPr indent="713740" algn="r">
              <a:tabLst>
                <a:tab pos="5600700"/>
                <a:tab pos="9601200"/>
              </a:tabLst>
            </a:pPr>
            <a:r>
              <a:rPr lang="en-US" altLang="zh-CN" kern="100">
                <a:ea typeface="仿宋_GB2312" panose="02010609030101010101" pitchFamily="49" charset="-122"/>
                <a:cs typeface="Courier New" panose="02070309020205020404"/>
              </a:rPr>
              <a:t>(</a:t>
            </a:r>
            <a:r>
              <a:rPr lang="zh-CN" altLang="zh-CN" kern="100">
                <a:ea typeface="仿宋_GB2312" panose="02010609030101010101" pitchFamily="49" charset="-122"/>
                <a:cs typeface="Times New Roman" panose="02020603050405020304"/>
              </a:rPr>
              <a:t>朱德《回忆我的母亲》</a:t>
            </a:r>
            <a:r>
              <a:rPr lang="en-US" altLang="zh-CN" kern="100">
                <a:ea typeface="仿宋_GB2312" panose="02010609030101010101" pitchFamily="49" charset="-122"/>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ea typeface="黑体" panose="02010609060101010101" pitchFamily="2" charset="-122"/>
                <a:cs typeface="Times New Roman" panose="02020603050405020304"/>
              </a:rPr>
              <a:t>材料三：</a:t>
            </a:r>
            <a:r>
              <a:rPr lang="zh-CN" altLang="zh-CN" kern="100">
                <a:ea typeface="楷体_GB2312" panose="02010609030101010101" pitchFamily="49" charset="-122"/>
                <a:cs typeface="Times New Roman" panose="02020603050405020304"/>
              </a:rPr>
              <a:t>学父亲做人，学父亲做事，学父亲对信仰的执着追求，学父亲的赤子情怀，学父亲的简朴生活。</a:t>
            </a:r>
            <a:endParaRPr lang="zh-CN" altLang="zh-CN" sz="1050" kern="100">
              <a:latin typeface="宋体" panose="02010600030101010101" pitchFamily="2" charset="-122"/>
              <a:cs typeface="Courier New" panose="02070309020205020404"/>
            </a:endParaRPr>
          </a:p>
          <a:p>
            <a:pPr indent="713740" algn="r">
              <a:tabLst>
                <a:tab pos="5600700"/>
                <a:tab pos="9601200"/>
              </a:tabLst>
            </a:pPr>
            <a:r>
              <a:rPr lang="en-US" altLang="zh-CN" kern="100">
                <a:ea typeface="仿宋_GB2312" panose="02010609030101010101" pitchFamily="49" charset="-122"/>
                <a:cs typeface="Courier New" panose="02070309020205020404"/>
              </a:rPr>
              <a:t>(</a:t>
            </a:r>
            <a:r>
              <a:rPr lang="zh-CN" altLang="zh-CN" kern="100">
                <a:ea typeface="仿宋_GB2312" panose="02010609030101010101" pitchFamily="49" charset="-122"/>
                <a:cs typeface="Times New Roman" panose="02020603050405020304"/>
              </a:rPr>
              <a:t>摘自《习近平的家风：从父亲身上学到五件事》</a:t>
            </a:r>
            <a:r>
              <a:rPr lang="en-US" altLang="zh-CN" kern="100">
                <a:ea typeface="仿宋_GB2312" panose="02010609030101010101" pitchFamily="49" charset="-122"/>
                <a:cs typeface="Courier New" panose="02070309020205020404"/>
              </a:rPr>
              <a:t>)</a:t>
            </a:r>
            <a:endParaRPr lang="zh-CN" altLang="zh-CN" sz="1050" kern="100">
              <a:latin typeface="宋体" panose="02010600030101010101" pitchFamily="2" charset="-122"/>
              <a:cs typeface="Courier New" panose="02070309020205020404"/>
            </a:endParaRPr>
          </a:p>
          <a:p>
            <a:endParaRPr lang="zh-CN" altLang="en-US"/>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4248342"/>
          </a:xfrm>
        </p:spPr>
        <p:txBody>
          <a:bodyPr/>
          <a:lstStyle/>
          <a:p>
            <a:pPr indent="713740">
              <a:tabLst>
                <a:tab pos="5600700"/>
                <a:tab pos="9601200"/>
              </a:tabLst>
            </a:pPr>
            <a:endParaRPr lang="en-US" altLang="zh-CN" kern="100" smtClean="0">
              <a:cs typeface="Times New Roman" panose="02020603050405020304"/>
            </a:endParaRPr>
          </a:p>
          <a:p>
            <a:pPr indent="713740">
              <a:tabLst>
                <a:tab pos="5600700"/>
                <a:tab pos="9601200"/>
              </a:tabLst>
            </a:pPr>
            <a:r>
              <a:rPr lang="zh-CN" altLang="zh-CN" kern="100" smtClean="0">
                <a:cs typeface="Times New Roman" panose="02020603050405020304"/>
              </a:rPr>
              <a:t>从</a:t>
            </a:r>
            <a:r>
              <a:rPr lang="zh-CN" altLang="zh-CN" kern="100">
                <a:cs typeface="Times New Roman" panose="02020603050405020304"/>
              </a:rPr>
              <a:t>以上材料中，你发现优良的家风会通过哪些方式传承下来？</a:t>
            </a:r>
            <a:r>
              <a:rPr lang="en-US" altLang="zh-CN" kern="100">
                <a:cs typeface="Courier New" panose="02070309020205020404"/>
              </a:rPr>
              <a:t> </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先人留下祖训，直接向父母学习。</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(2)</a:t>
            </a:r>
            <a:r>
              <a:rPr lang="zh-CN" altLang="zh-CN" kern="100">
                <a:ea typeface="黑体" panose="02010609060101010101" pitchFamily="2" charset="-122"/>
                <a:cs typeface="Times New Roman" panose="02020603050405020304"/>
              </a:rPr>
              <a:t>【传家风】</a:t>
            </a:r>
            <a:r>
              <a:rPr lang="zh-CN" altLang="zh-CN" kern="100">
                <a:cs typeface="Times New Roman" panose="02020603050405020304"/>
              </a:rPr>
              <a:t>请从以下三项中选出一项作为你的家风并简述理由。</a:t>
            </a:r>
            <a:endParaRPr lang="zh-CN" altLang="zh-CN" sz="1050" kern="100">
              <a:latin typeface="宋体" panose="02010600030101010101" pitchFamily="2" charset="-122"/>
              <a:cs typeface="Courier New" panose="02070309020205020404"/>
            </a:endParaRPr>
          </a:p>
          <a:p>
            <a:pPr indent="713740" algn="ctr">
              <a:tabLst>
                <a:tab pos="5600700"/>
                <a:tab pos="9601200"/>
              </a:tabLst>
            </a:pPr>
            <a:r>
              <a:rPr lang="en-US" altLang="zh-CN" kern="100">
                <a:latin typeface="宋体" panose="02010600030101010101" pitchFamily="2" charset="-122"/>
                <a:cs typeface="Times New Roman" panose="02020603050405020304"/>
              </a:rPr>
              <a:t>①</a:t>
            </a:r>
            <a:r>
              <a:rPr lang="zh-CN" altLang="zh-CN" kern="100">
                <a:cs typeface="Times New Roman" panose="02020603050405020304"/>
              </a:rPr>
              <a:t>家和万事兴　</a:t>
            </a:r>
            <a:r>
              <a:rPr lang="en-US" altLang="zh-CN" kern="100">
                <a:latin typeface="宋体" panose="02010600030101010101" pitchFamily="2" charset="-122"/>
                <a:cs typeface="Times New Roman" panose="02020603050405020304"/>
              </a:rPr>
              <a:t>②</a:t>
            </a:r>
            <a:r>
              <a:rPr lang="zh-CN" altLang="zh-CN" kern="100">
                <a:cs typeface="Times New Roman" panose="02020603050405020304"/>
              </a:rPr>
              <a:t>百善孝为先　</a:t>
            </a:r>
            <a:r>
              <a:rPr lang="en-US" altLang="zh-CN" kern="100">
                <a:latin typeface="宋体" panose="02010600030101010101" pitchFamily="2" charset="-122"/>
                <a:cs typeface="Times New Roman" panose="02020603050405020304"/>
              </a:rPr>
              <a:t>③</a:t>
            </a:r>
            <a:r>
              <a:rPr lang="zh-CN" altLang="zh-CN" kern="100">
                <a:cs typeface="Times New Roman" panose="02020603050405020304"/>
              </a:rPr>
              <a:t>天道酬勤</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solidFill>
                  <a:srgbClr val="FF0000"/>
                </a:solidFill>
                <a:ea typeface="楷体_GB2312" panose="02010609030101010101" pitchFamily="49" charset="-122"/>
                <a:cs typeface="Times New Roman" panose="02020603050405020304"/>
              </a:rPr>
              <a:t>略</a:t>
            </a:r>
            <a:endParaRPr lang="zh-CN" altLang="zh-CN" sz="1050" kern="100">
              <a:latin typeface="宋体" panose="02010600030101010101" pitchFamily="2" charset="-122"/>
              <a:cs typeface="Courier New" panose="02070309020205020404"/>
            </a:endParaRPr>
          </a:p>
          <a:p>
            <a:endParaRPr lang="zh-CN" altLang="en-US"/>
          </a:p>
        </p:txBody>
      </p:sp>
      <p:pic>
        <p:nvPicPr>
          <p:cNvPr id="4" name="New picture"/>
          <p:cNvPicPr/>
          <p:nvPr/>
        </p:nvPicPr>
        <p:blipFill>
          <a:blip r:embed="rId2"/>
          <a:stretch>
            <a:fillRect/>
          </a:stretch>
        </p:blipFill>
        <p:spPr>
          <a:xfrm>
            <a:off x="10706100" y="116586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linds(horizontal)">
                                      <p:cBhvr>
                                        <p:cTn id="15" dur="500"/>
                                        <p:tgtEl>
                                          <p:spTgt spid="3">
                                            <p:txEl>
                                              <p:pRg st="4" end="4"/>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blinds(horizontal)">
                                      <p:cBhvr>
                                        <p:cTn id="2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077241"/>
            <a:ext cx="11366660" cy="5431295"/>
          </a:xfrm>
        </p:spPr>
        <p:txBody>
          <a:bodyPr/>
          <a:lstStyle/>
          <a:p>
            <a:pPr indent="713740">
              <a:tabLst>
                <a:tab pos="5600700"/>
                <a:tab pos="9601200"/>
              </a:tabLst>
            </a:pPr>
            <a:r>
              <a:rPr lang="zh-CN" altLang="zh-CN" u="sng" kern="100">
                <a:ea typeface="楷体_GB2312" panose="02010609030101010101" pitchFamily="49" charset="-122"/>
                <a:cs typeface="Times New Roman" panose="02020603050405020304"/>
              </a:rPr>
              <a:t>细节描写</a:t>
            </a:r>
            <a:r>
              <a:rPr lang="zh-CN" altLang="zh-CN" kern="100">
                <a:ea typeface="楷体_GB2312" panose="02010609030101010101" pitchFamily="49" charset="-122"/>
                <a:cs typeface="Times New Roman" panose="02020603050405020304"/>
              </a:rPr>
              <a:t>是指写作时抓住生活中的细微而又具体的典型情节，加以生动细致地描绘，具体渗透在对人物、景物或场面描写之中。细节描写是小说、记叙文情节的基本构成单位。它是刻画人物</a:t>
            </a:r>
            <a:r>
              <a:rPr lang="zh-CN" altLang="zh-CN" u="sng" kern="100">
                <a:ea typeface="楷体_GB2312" panose="02010609030101010101" pitchFamily="49" charset="-122"/>
                <a:cs typeface="Times New Roman" panose="02020603050405020304"/>
              </a:rPr>
              <a:t>性格</a:t>
            </a:r>
            <a:r>
              <a:rPr lang="zh-CN" altLang="zh-CN" kern="100">
                <a:ea typeface="楷体_GB2312" panose="02010609030101010101" pitchFamily="49" charset="-122"/>
                <a:cs typeface="Times New Roman" panose="02020603050405020304"/>
              </a:rPr>
              <a:t>，揭示人物</a:t>
            </a:r>
            <a:r>
              <a:rPr lang="zh-CN" altLang="zh-CN" u="sng" kern="100">
                <a:ea typeface="楷体_GB2312" panose="02010609030101010101" pitchFamily="49" charset="-122"/>
                <a:cs typeface="Times New Roman" panose="02020603050405020304"/>
              </a:rPr>
              <a:t>内心世界</a:t>
            </a:r>
            <a:r>
              <a:rPr lang="zh-CN" altLang="zh-CN" kern="100">
                <a:ea typeface="楷体_GB2312" panose="02010609030101010101" pitchFamily="49" charset="-122"/>
                <a:cs typeface="Times New Roman" panose="02020603050405020304"/>
              </a:rPr>
              <a:t>，表现人物细微、复杂的</a:t>
            </a:r>
            <a:r>
              <a:rPr lang="zh-CN" altLang="zh-CN" u="sng" kern="100">
                <a:ea typeface="楷体_GB2312" panose="02010609030101010101" pitchFamily="49" charset="-122"/>
                <a:cs typeface="Times New Roman" panose="02020603050405020304"/>
              </a:rPr>
              <a:t>感情</a:t>
            </a:r>
            <a:r>
              <a:rPr lang="zh-CN" altLang="zh-CN" kern="100">
                <a:ea typeface="楷体_GB2312" panose="02010609030101010101" pitchFamily="49" charset="-122"/>
                <a:cs typeface="Times New Roman" panose="02020603050405020304"/>
              </a:rPr>
              <a:t>，点化</a:t>
            </a:r>
            <a:r>
              <a:rPr lang="zh-CN" altLang="zh-CN" u="sng" kern="100">
                <a:ea typeface="楷体_GB2312" panose="02010609030101010101" pitchFamily="49" charset="-122"/>
                <a:cs typeface="Times New Roman" panose="02020603050405020304"/>
              </a:rPr>
              <a:t>人物关系</a:t>
            </a:r>
            <a:r>
              <a:rPr lang="zh-CN" altLang="zh-CN" kern="100">
                <a:ea typeface="楷体_GB2312" panose="02010609030101010101" pitchFamily="49" charset="-122"/>
                <a:cs typeface="Times New Roman" panose="02020603050405020304"/>
              </a:rPr>
              <a:t>，暗示人物</a:t>
            </a:r>
            <a:r>
              <a:rPr lang="zh-CN" altLang="zh-CN" u="sng" kern="100">
                <a:ea typeface="楷体_GB2312" panose="02010609030101010101" pitchFamily="49" charset="-122"/>
                <a:cs typeface="Times New Roman" panose="02020603050405020304"/>
              </a:rPr>
              <a:t>身份</a:t>
            </a:r>
            <a:r>
              <a:rPr lang="zh-CN" altLang="zh-CN" kern="100">
                <a:ea typeface="楷体_GB2312" panose="02010609030101010101" pitchFamily="49" charset="-122"/>
                <a:cs typeface="Times New Roman" panose="02020603050405020304"/>
              </a:rPr>
              <a:t>、</a:t>
            </a:r>
            <a:r>
              <a:rPr lang="zh-CN" altLang="zh-CN" u="sng" kern="100">
                <a:ea typeface="楷体_GB2312" panose="02010609030101010101" pitchFamily="49" charset="-122"/>
                <a:cs typeface="Times New Roman" panose="02020603050405020304"/>
              </a:rPr>
              <a:t>处境</a:t>
            </a:r>
            <a:r>
              <a:rPr lang="zh-CN" altLang="zh-CN" kern="100">
                <a:ea typeface="楷体_GB2312" panose="02010609030101010101" pitchFamily="49" charset="-122"/>
                <a:cs typeface="Times New Roman" panose="02020603050405020304"/>
              </a:rPr>
              <a:t>等最重要的方法，也是最生动、最有表现力的手法，往往能用极精彩的笔墨将人物或生活中的真善美、假丑恶等和盘托出，便于读者欣赏评价，同时也使文章的描写更加细腻、丰富。细节描写包括对肖像、语言、动作、心理活动、表情变化过程等的描写，其内容虽细小，却能小中见大，反映出深刻的主题</a:t>
            </a:r>
            <a:r>
              <a:rPr lang="zh-CN" altLang="zh-CN" kern="100" smtClean="0">
                <a:ea typeface="楷体_GB2312" panose="02010609030101010101" pitchFamily="49" charset="-122"/>
                <a:cs typeface="Times New Roman" panose="02020603050405020304"/>
              </a:rPr>
              <a:t>。</a:t>
            </a:r>
            <a:endParaRPr lang="zh-CN" altLang="zh-CN" sz="1050" kern="100">
              <a:latin typeface="宋体" panose="02010600030101010101" pitchFamily="2" charset="-122"/>
              <a:cs typeface="Courier New" panose="02070309020205020404"/>
            </a:endParaRPr>
          </a:p>
        </p:txBody>
      </p:sp>
      <p:pic>
        <p:nvPicPr>
          <p:cNvPr id="4" name="Picture 2" descr="知识链接"/>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10163" y="799306"/>
            <a:ext cx="1949450" cy="3254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1653305"/>
            <a:ext cx="11366660" cy="2438616"/>
          </a:xfrm>
        </p:spPr>
        <p:txBody>
          <a:bodyPr/>
          <a:lstStyle/>
          <a:p>
            <a:pPr indent="713740">
              <a:tabLst>
                <a:tab pos="5600700"/>
                <a:tab pos="9601200"/>
              </a:tabLst>
            </a:pPr>
            <a:r>
              <a:rPr lang="zh-CN" altLang="zh-CN" kern="100">
                <a:ea typeface="楷体_GB2312" panose="02010609030101010101" pitchFamily="49" charset="-122"/>
                <a:cs typeface="Times New Roman" panose="02020603050405020304"/>
              </a:rPr>
              <a:t>本文通过叙述父亲为盖新房而拼命苦干的一生，表现了那个时代农民艰苦的生存状态和他们为改变现状而不懈努力的精神，表达了作者对父亲的崇敬和怜悯之情。</a:t>
            </a:r>
            <a:endParaRPr lang="zh-CN" altLang="zh-CN" sz="1050" kern="100">
              <a:latin typeface="宋体" panose="02010600030101010101" pitchFamily="2" charset="-122"/>
              <a:cs typeface="Courier New" panose="02070309020205020404"/>
            </a:endParaRPr>
          </a:p>
          <a:p>
            <a:endParaRPr lang="zh-CN" altLang="en-US"/>
          </a:p>
        </p:txBody>
      </p:sp>
      <p:pic>
        <p:nvPicPr>
          <p:cNvPr id="5" name="Picture 2" descr="中心主旨"/>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16513" y="1196752"/>
            <a:ext cx="1917700" cy="365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 name="Group 2"/>
          <p:cNvGrpSpPr/>
          <p:nvPr/>
        </p:nvGrpSpPr>
        <p:grpSpPr>
          <a:xfrm>
            <a:off x="190500" y="764704"/>
            <a:ext cx="11830050" cy="641350"/>
            <a:chOff x="102" y="709"/>
            <a:chExt cx="7452" cy="404"/>
          </a:xfrm>
        </p:grpSpPr>
        <p:grpSp>
          <p:nvGrpSpPr>
            <p:cNvPr id="5" name="Group 3"/>
            <p:cNvGrpSpPr/>
            <p:nvPr/>
          </p:nvGrpSpPr>
          <p:grpSpPr>
            <a:xfrm>
              <a:off x="102" y="799"/>
              <a:ext cx="2296" cy="227"/>
              <a:chOff x="312" y="2568"/>
              <a:chExt cx="2296" cy="227"/>
            </a:xfrm>
          </p:grpSpPr>
          <p:grpSp>
            <p:nvGrpSpPr>
              <p:cNvPr id="17" name="Group 4"/>
              <p:cNvGrpSpPr/>
              <p:nvPr/>
            </p:nvGrpSpPr>
            <p:grpSpPr>
              <a:xfrm>
                <a:off x="2195" y="2568"/>
                <a:ext cx="413" cy="227"/>
                <a:chOff x="1877" y="2568"/>
                <a:chExt cx="413" cy="227"/>
              </a:xfrm>
            </p:grpSpPr>
            <p:sp>
              <p:nvSpPr>
                <p:cNvPr id="23" name="AutoShape 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4" name="AutoShape 6"/>
                <p:cNvSpPr>
                  <a:spLocks noChangeArrowheads="1"/>
                </p:cNvSpPr>
                <p:nvPr/>
              </p:nvSpPr>
              <p:spPr bwMode="auto">
                <a:xfrm>
                  <a:off x="2013" y="2568"/>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25" name="AutoShape 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18" name="Group 8"/>
              <p:cNvGrpSpPr/>
              <p:nvPr/>
            </p:nvGrpSpPr>
            <p:grpSpPr>
              <a:xfrm flipH="1">
                <a:off x="312" y="2577"/>
                <a:ext cx="1814" cy="203"/>
                <a:chOff x="15" y="2577"/>
                <a:chExt cx="1814" cy="203"/>
              </a:xfrm>
            </p:grpSpPr>
            <p:sp>
              <p:nvSpPr>
                <p:cNvPr id="19" name="Line 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0" name="Line 1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1" name="Line 1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2" name="Line 1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grpSp>
          <p:nvGrpSpPr>
            <p:cNvPr id="6" name="Group 13"/>
            <p:cNvGrpSpPr/>
            <p:nvPr/>
          </p:nvGrpSpPr>
          <p:grpSpPr>
            <a:xfrm>
              <a:off x="5253" y="797"/>
              <a:ext cx="2301" cy="229"/>
              <a:chOff x="3398" y="2566"/>
              <a:chExt cx="2301" cy="229"/>
            </a:xfrm>
          </p:grpSpPr>
          <p:grpSp>
            <p:nvGrpSpPr>
              <p:cNvPr id="8" name="Group 14"/>
              <p:cNvGrpSpPr/>
              <p:nvPr/>
            </p:nvGrpSpPr>
            <p:grpSpPr>
              <a:xfrm flipH="1">
                <a:off x="3398" y="2566"/>
                <a:ext cx="413" cy="229"/>
                <a:chOff x="1877" y="2566"/>
                <a:chExt cx="413" cy="229"/>
              </a:xfrm>
            </p:grpSpPr>
            <p:sp>
              <p:nvSpPr>
                <p:cNvPr id="14" name="AutoShape 15"/>
                <p:cNvSpPr>
                  <a:spLocks noChangeArrowheads="1"/>
                </p:cNvSpPr>
                <p:nvPr/>
              </p:nvSpPr>
              <p:spPr bwMode="auto">
                <a:xfrm>
                  <a:off x="1877" y="2568"/>
                  <a:ext cx="141" cy="227"/>
                </a:xfrm>
                <a:prstGeom prst="chevron">
                  <a:avLst>
                    <a:gd name="adj" fmla="val 60222"/>
                  </a:avLst>
                </a:prstGeom>
                <a:solidFill>
                  <a:srgbClr val="005CA8">
                    <a:alpha val="89999"/>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5" name="AutoShape 16"/>
                <p:cNvSpPr>
                  <a:spLocks noChangeArrowheads="1"/>
                </p:cNvSpPr>
                <p:nvPr/>
              </p:nvSpPr>
              <p:spPr bwMode="auto">
                <a:xfrm>
                  <a:off x="2008" y="2566"/>
                  <a:ext cx="141" cy="227"/>
                </a:xfrm>
                <a:prstGeom prst="chevron">
                  <a:avLst>
                    <a:gd name="adj" fmla="val 60222"/>
                  </a:avLst>
                </a:prstGeom>
                <a:solidFill>
                  <a:srgbClr val="005CA8">
                    <a:alpha val="8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16" name="AutoShape 17"/>
                <p:cNvSpPr>
                  <a:spLocks noChangeArrowheads="1"/>
                </p:cNvSpPr>
                <p:nvPr/>
              </p:nvSpPr>
              <p:spPr bwMode="auto">
                <a:xfrm>
                  <a:off x="2149" y="2568"/>
                  <a:ext cx="141" cy="227"/>
                </a:xfrm>
                <a:prstGeom prst="chevron">
                  <a:avLst>
                    <a:gd name="adj" fmla="val 60222"/>
                  </a:avLst>
                </a:prstGeom>
                <a:solidFill>
                  <a:srgbClr val="005CA8">
                    <a:alpha val="70000"/>
                  </a:srgbClr>
                </a:solidFill>
                <a:ln>
                  <a:noFill/>
                </a:ln>
                <a:effectLst/>
                <a:extLs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pSp>
          <p:grpSp>
            <p:nvGrpSpPr>
              <p:cNvPr id="9" name="Group 18"/>
              <p:cNvGrpSpPr/>
              <p:nvPr/>
            </p:nvGrpSpPr>
            <p:grpSpPr>
              <a:xfrm>
                <a:off x="3885" y="2577"/>
                <a:ext cx="1814" cy="203"/>
                <a:chOff x="15" y="2577"/>
                <a:chExt cx="1814" cy="203"/>
              </a:xfrm>
            </p:grpSpPr>
            <p:sp>
              <p:nvSpPr>
                <p:cNvPr id="10" name="Line 19"/>
                <p:cNvSpPr>
                  <a:spLocks noChangeShapeType="1"/>
                </p:cNvSpPr>
                <p:nvPr/>
              </p:nvSpPr>
              <p:spPr bwMode="auto">
                <a:xfrm>
                  <a:off x="15" y="2780"/>
                  <a:ext cx="181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Line 20"/>
                <p:cNvSpPr>
                  <a:spLocks noChangeShapeType="1"/>
                </p:cNvSpPr>
                <p:nvPr/>
              </p:nvSpPr>
              <p:spPr bwMode="auto">
                <a:xfrm>
                  <a:off x="15" y="2712"/>
                  <a:ext cx="1587"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Line 21"/>
                <p:cNvSpPr>
                  <a:spLocks noChangeShapeType="1"/>
                </p:cNvSpPr>
                <p:nvPr/>
              </p:nvSpPr>
              <p:spPr bwMode="auto">
                <a:xfrm>
                  <a:off x="15" y="2644"/>
                  <a:ext cx="1360"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3" name="Line 22"/>
                <p:cNvSpPr>
                  <a:spLocks noChangeShapeType="1"/>
                </p:cNvSpPr>
                <p:nvPr/>
              </p:nvSpPr>
              <p:spPr bwMode="auto">
                <a:xfrm>
                  <a:off x="15" y="2577"/>
                  <a:ext cx="1134" cy="0"/>
                </a:xfrm>
                <a:prstGeom prst="line">
                  <a:avLst/>
                </a:prstGeom>
                <a:noFill/>
                <a:ln w="9525">
                  <a:solidFill>
                    <a:srgbClr val="005F9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grpSp>
        <p:sp>
          <p:nvSpPr>
            <p:cNvPr id="7" name="Text Box 23"/>
            <p:cNvSpPr txBox="1">
              <a:spLocks noChangeArrowheads="1"/>
            </p:cNvSpPr>
            <p:nvPr/>
          </p:nvSpPr>
          <p:spPr bwMode="auto">
            <a:xfrm>
              <a:off x="2439" y="709"/>
              <a:ext cx="2765" cy="404"/>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基 础 </a:t>
              </a:r>
              <a:r>
                <a:rPr lang="zh-CN" altLang="en-US" sz="3600" b="1" smtClean="0">
                  <a:solidFill>
                    <a:srgbClr val="005F9B"/>
                  </a:solidFill>
                  <a:effectLst>
                    <a:outerShdw blurRad="38100" dist="38100" dir="2700000" algn="tl">
                      <a:srgbClr val="C0C0C0"/>
                    </a:outerShdw>
                  </a:effectLst>
                  <a:latin typeface="Times New Roman" panose="02020603050405020304" pitchFamily="18" charset="0"/>
                  <a:ea typeface="方正小标宋_GBK" panose="03000509000000000000" pitchFamily="65" charset="-122"/>
                </a:rPr>
                <a:t>巩 固</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aphicFrame>
        <p:nvGraphicFramePr>
          <p:cNvPr id="2" name="对象 1"/>
          <p:cNvGraphicFramePr>
            <a:graphicFrameLocks noChangeAspect="1"/>
          </p:cNvGraphicFramePr>
          <p:nvPr/>
        </p:nvGraphicFramePr>
        <p:xfrm>
          <a:off x="520700" y="1432843"/>
          <a:ext cx="11149013" cy="4516437"/>
        </p:xfrm>
        <a:graphic>
          <a:graphicData uri="http://schemas.openxmlformats.org/presentationml/2006/ole">
            <mc:AlternateContent>
              <mc:Choice xmlns:v="urn:schemas-microsoft-com:vml" Requires="v">
                <p:oleObj spid="_x0000_s1038" name="文档" r:id="rId2" imgW="11130915" imgH="4510405" progId="Word.Document.8">
                  <p:embed/>
                </p:oleObj>
              </mc:Choice>
              <mc:Fallback>
                <p:oleObj name="文档" r:id="rId2" imgW="11130915" imgH="4510405" progId="Word.Document.8">
                  <p:embed/>
                  <p:pic>
                    <p:nvPicPr>
                      <p:cNvPr id="0" name="OLE substitute image"/>
                      <p:cNvPicPr/>
                      <p:nvPr/>
                    </p:nvPicPr>
                    <p:blipFill>
                      <a:blip r:embed="rId3"/>
                      <a:stretch>
                        <a:fillRect/>
                      </a:stretch>
                    </p:blipFill>
                    <p:spPr>
                      <a:xfrm>
                        <a:off x="520700" y="1432843"/>
                        <a:ext cx="11149013" cy="4516437"/>
                      </a:xfrm>
                      <a:prstGeom prst="rect">
                        <a:avLst/>
                      </a:prstGeom>
                    </p:spPr>
                  </p:pic>
                </p:oleObj>
              </mc:Fallback>
            </mc:AlternateContent>
          </a:graphicData>
        </a:graphic>
      </p:graphicFrame>
      <p:sp>
        <p:nvSpPr>
          <p:cNvPr id="27" name="Rectangle 3"/>
          <p:cNvSpPr>
            <a:spLocks noChangeArrowheads="1"/>
          </p:cNvSpPr>
          <p:nvPr/>
        </p:nvSpPr>
        <p:spPr bwMode="auto">
          <a:xfrm>
            <a:off x="2181973" y="1988840"/>
            <a:ext cx="1308371"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err="1">
                <a:solidFill>
                  <a:srgbClr val="FF0000"/>
                </a:solidFill>
                <a:ea typeface="楷体_GB2312" panose="02010609030101010101" pitchFamily="49" charset="-122"/>
              </a:rPr>
              <a:t>d</a:t>
            </a:r>
            <a:r>
              <a:rPr lang="en-US" altLang="zh-CN" sz="2800" b="1" kern="100" err="1">
                <a:solidFill>
                  <a:srgbClr val="FF0000"/>
                </a:solidFill>
                <a:latin typeface="宋体" panose="02010600030101010101" pitchFamily="2" charset="-122"/>
              </a:rPr>
              <a:t>à</a:t>
            </a:r>
            <a:r>
              <a:rPr lang="en-US" altLang="zh-CN" sz="2800" b="1" kern="100" err="1">
                <a:solidFill>
                  <a:srgbClr val="FF0000"/>
                </a:solidFill>
                <a:ea typeface="楷体_GB2312" panose="02010609030101010101" pitchFamily="49" charset="-122"/>
              </a:rPr>
              <a:t>n</a:t>
            </a:r>
            <a:r>
              <a:rPr lang="zh-CN" altLang="zh-CN" sz="2800" b="1" kern="100">
                <a:solidFill>
                  <a:srgbClr val="FF0000"/>
                </a:solidFill>
              </a:rPr>
              <a:t>ɡ　</a:t>
            </a:r>
            <a:endParaRPr lang="zh-CN" altLang="zh-CN" sz="1050" kern="100"/>
          </a:p>
        </p:txBody>
      </p:sp>
      <p:sp>
        <p:nvSpPr>
          <p:cNvPr id="28" name="Rectangle 3"/>
          <p:cNvSpPr>
            <a:spLocks noChangeArrowheads="1"/>
          </p:cNvSpPr>
          <p:nvPr/>
        </p:nvSpPr>
        <p:spPr bwMode="auto">
          <a:xfrm>
            <a:off x="7094501" y="2060848"/>
            <a:ext cx="923651"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err="1">
                <a:solidFill>
                  <a:srgbClr val="FF0000"/>
                </a:solidFill>
                <a:ea typeface="楷体_GB2312" panose="02010609030101010101" pitchFamily="49" charset="-122"/>
              </a:rPr>
              <a:t>fèi</a:t>
            </a:r>
            <a:r>
              <a:rPr lang="zh-CN" altLang="zh-CN" sz="2800" b="1" kern="100">
                <a:solidFill>
                  <a:srgbClr val="FF0000"/>
                </a:solidFill>
              </a:rPr>
              <a:t>　</a:t>
            </a:r>
            <a:endParaRPr lang="zh-CN" altLang="zh-CN" sz="1050" kern="100"/>
          </a:p>
        </p:txBody>
      </p:sp>
      <p:sp>
        <p:nvSpPr>
          <p:cNvPr id="30" name="Rectangle 3"/>
          <p:cNvSpPr>
            <a:spLocks noChangeArrowheads="1"/>
          </p:cNvSpPr>
          <p:nvPr/>
        </p:nvSpPr>
        <p:spPr bwMode="auto">
          <a:xfrm>
            <a:off x="2131640" y="2636912"/>
            <a:ext cx="982961"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err="1">
                <a:solidFill>
                  <a:srgbClr val="FF0000"/>
                </a:solidFill>
                <a:ea typeface="楷体_GB2312" panose="02010609030101010101" pitchFamily="49" charset="-122"/>
              </a:rPr>
              <a:t>xiè</a:t>
            </a:r>
            <a:r>
              <a:rPr lang="zh-CN" altLang="zh-CN" sz="2800" b="1" kern="100">
                <a:solidFill>
                  <a:srgbClr val="FF0000"/>
                </a:solidFill>
              </a:rPr>
              <a:t>　</a:t>
            </a:r>
            <a:endParaRPr lang="zh-CN" altLang="zh-CN" sz="1050" kern="100"/>
          </a:p>
        </p:txBody>
      </p:sp>
      <p:sp>
        <p:nvSpPr>
          <p:cNvPr id="31" name="Rectangle 3"/>
          <p:cNvSpPr>
            <a:spLocks noChangeArrowheads="1"/>
          </p:cNvSpPr>
          <p:nvPr/>
        </p:nvSpPr>
        <p:spPr bwMode="auto">
          <a:xfrm>
            <a:off x="6953437" y="2648319"/>
            <a:ext cx="120577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err="1">
                <a:solidFill>
                  <a:srgbClr val="FF0000"/>
                </a:solidFill>
                <a:ea typeface="楷体_GB2312" panose="02010609030101010101" pitchFamily="49" charset="-122"/>
              </a:rPr>
              <a:t>xi</a:t>
            </a:r>
            <a:r>
              <a:rPr lang="en-US" altLang="zh-CN" sz="2800" b="1" kern="100" err="1">
                <a:solidFill>
                  <a:srgbClr val="FF0000"/>
                </a:solidFill>
                <a:latin typeface="宋体" panose="02010600030101010101" pitchFamily="2" charset="-122"/>
              </a:rPr>
              <a:t>á</a:t>
            </a:r>
            <a:r>
              <a:rPr lang="en-US" altLang="zh-CN" sz="2800" b="1" kern="100" err="1">
                <a:solidFill>
                  <a:srgbClr val="FF0000"/>
                </a:solidFill>
                <a:ea typeface="楷体_GB2312" panose="02010609030101010101" pitchFamily="49" charset="-122"/>
              </a:rPr>
              <a:t>n</a:t>
            </a:r>
            <a:r>
              <a:rPr lang="zh-CN" altLang="zh-CN" sz="2800" b="1" kern="100">
                <a:solidFill>
                  <a:srgbClr val="FF0000"/>
                </a:solidFill>
              </a:rPr>
              <a:t>　</a:t>
            </a:r>
            <a:endParaRPr lang="zh-CN" altLang="zh-CN" sz="1050" kern="100"/>
          </a:p>
        </p:txBody>
      </p:sp>
      <p:sp>
        <p:nvSpPr>
          <p:cNvPr id="32" name="Rectangle 3"/>
          <p:cNvSpPr>
            <a:spLocks noChangeArrowheads="1"/>
          </p:cNvSpPr>
          <p:nvPr/>
        </p:nvSpPr>
        <p:spPr bwMode="auto">
          <a:xfrm>
            <a:off x="1855908" y="3356992"/>
            <a:ext cx="1104790"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err="1">
                <a:solidFill>
                  <a:srgbClr val="FF0000"/>
                </a:solidFill>
                <a:ea typeface="楷体_GB2312" panose="02010609030101010101" pitchFamily="49" charset="-122"/>
              </a:rPr>
              <a:t>kěn</a:t>
            </a:r>
            <a:r>
              <a:rPr lang="zh-CN" altLang="zh-CN" sz="2800" b="1" kern="100">
                <a:solidFill>
                  <a:srgbClr val="FF0000"/>
                </a:solidFill>
              </a:rPr>
              <a:t>　</a:t>
            </a:r>
            <a:endParaRPr lang="zh-CN" altLang="zh-CN" sz="1050" kern="100"/>
          </a:p>
        </p:txBody>
      </p:sp>
      <p:sp>
        <p:nvSpPr>
          <p:cNvPr id="33" name="Rectangle 3"/>
          <p:cNvSpPr>
            <a:spLocks noChangeArrowheads="1"/>
          </p:cNvSpPr>
          <p:nvPr/>
        </p:nvSpPr>
        <p:spPr bwMode="auto">
          <a:xfrm>
            <a:off x="6697338" y="3346095"/>
            <a:ext cx="12859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err="1">
                <a:solidFill>
                  <a:srgbClr val="FF0000"/>
                </a:solidFill>
                <a:ea typeface="楷体_GB2312" panose="02010609030101010101" pitchFamily="49" charset="-122"/>
              </a:rPr>
              <a:t>bèn</a:t>
            </a:r>
            <a:r>
              <a:rPr lang="zh-CN" altLang="zh-CN" sz="2800" b="1" kern="100">
                <a:solidFill>
                  <a:srgbClr val="FF0000"/>
                </a:solidFill>
              </a:rPr>
              <a:t>ɡ　</a:t>
            </a:r>
            <a:endParaRPr lang="zh-CN" altLang="zh-CN" sz="1050" kern="100"/>
          </a:p>
        </p:txBody>
      </p:sp>
      <p:sp>
        <p:nvSpPr>
          <p:cNvPr id="34" name="Rectangle 3"/>
          <p:cNvSpPr>
            <a:spLocks noChangeArrowheads="1"/>
          </p:cNvSpPr>
          <p:nvPr/>
        </p:nvSpPr>
        <p:spPr bwMode="auto">
          <a:xfrm>
            <a:off x="2163139" y="4005064"/>
            <a:ext cx="1127232"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err="1">
                <a:solidFill>
                  <a:srgbClr val="FF0000"/>
                </a:solidFill>
                <a:ea typeface="楷体_GB2312" panose="02010609030101010101" pitchFamily="49" charset="-122"/>
              </a:rPr>
              <a:t>k</a:t>
            </a:r>
            <a:r>
              <a:rPr lang="en-US" altLang="zh-CN" sz="2800" b="1" kern="100" err="1">
                <a:solidFill>
                  <a:srgbClr val="FF0000"/>
                </a:solidFill>
                <a:latin typeface="宋体" panose="02010600030101010101" pitchFamily="2" charset="-122"/>
              </a:rPr>
              <a:t>ǎ</a:t>
            </a:r>
            <a:r>
              <a:rPr lang="en-US" altLang="zh-CN" sz="2800" b="1" kern="100" err="1">
                <a:solidFill>
                  <a:srgbClr val="FF0000"/>
                </a:solidFill>
                <a:ea typeface="楷体_GB2312" panose="02010609030101010101" pitchFamily="49" charset="-122"/>
              </a:rPr>
              <a:t>n</a:t>
            </a:r>
            <a:r>
              <a:rPr lang="zh-CN" altLang="zh-CN" sz="2800" b="1" kern="100">
                <a:solidFill>
                  <a:srgbClr val="FF0000"/>
                </a:solidFill>
              </a:rPr>
              <a:t>　</a:t>
            </a:r>
            <a:endParaRPr lang="zh-CN" altLang="zh-CN" sz="1050" kern="100"/>
          </a:p>
        </p:txBody>
      </p:sp>
      <p:sp>
        <p:nvSpPr>
          <p:cNvPr id="35" name="Rectangle 3"/>
          <p:cNvSpPr>
            <a:spLocks noChangeArrowheads="1"/>
          </p:cNvSpPr>
          <p:nvPr/>
        </p:nvSpPr>
        <p:spPr bwMode="auto">
          <a:xfrm>
            <a:off x="7097453" y="4005064"/>
            <a:ext cx="120577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err="1">
                <a:solidFill>
                  <a:srgbClr val="FF0000"/>
                </a:solidFill>
                <a:ea typeface="楷体_GB2312" panose="02010609030101010101" pitchFamily="49" charset="-122"/>
              </a:rPr>
              <a:t>qi</a:t>
            </a:r>
            <a:r>
              <a:rPr lang="en-US" altLang="zh-CN" sz="2800" b="1" kern="100" err="1">
                <a:solidFill>
                  <a:srgbClr val="FF0000"/>
                </a:solidFill>
                <a:latin typeface="宋体" panose="02010600030101010101" pitchFamily="2" charset="-122"/>
              </a:rPr>
              <a:t>à</a:t>
            </a:r>
            <a:r>
              <a:rPr lang="en-US" altLang="zh-CN" sz="2800" b="1" kern="100" err="1">
                <a:solidFill>
                  <a:srgbClr val="FF0000"/>
                </a:solidFill>
                <a:ea typeface="楷体_GB2312" panose="02010609030101010101" pitchFamily="49" charset="-122"/>
              </a:rPr>
              <a:t>o</a:t>
            </a:r>
            <a:r>
              <a:rPr lang="zh-CN" altLang="zh-CN" sz="2800" b="1" kern="100">
                <a:solidFill>
                  <a:srgbClr val="FF0000"/>
                </a:solidFill>
              </a:rPr>
              <a:t>　</a:t>
            </a:r>
            <a:endParaRPr lang="zh-CN" altLang="zh-CN" sz="1050" kern="100"/>
          </a:p>
        </p:txBody>
      </p:sp>
      <p:sp>
        <p:nvSpPr>
          <p:cNvPr id="36" name="Rectangle 3"/>
          <p:cNvSpPr>
            <a:spLocks noChangeArrowheads="1"/>
          </p:cNvSpPr>
          <p:nvPr/>
        </p:nvSpPr>
        <p:spPr bwMode="auto">
          <a:xfrm>
            <a:off x="2226677" y="4653136"/>
            <a:ext cx="1447832"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err="1">
                <a:solidFill>
                  <a:srgbClr val="FF0000"/>
                </a:solidFill>
                <a:ea typeface="楷体_GB2312" panose="02010609030101010101" pitchFamily="49" charset="-122"/>
              </a:rPr>
              <a:t>sh</a:t>
            </a:r>
            <a:r>
              <a:rPr lang="en-US" altLang="zh-CN" sz="2800" b="1" kern="100" err="1">
                <a:solidFill>
                  <a:srgbClr val="FF0000"/>
                </a:solidFill>
                <a:latin typeface="宋体" panose="02010600030101010101" pitchFamily="2" charset="-122"/>
              </a:rPr>
              <a:t>ǎ</a:t>
            </a:r>
            <a:r>
              <a:rPr lang="en-US" altLang="zh-CN" sz="2800" b="1" kern="100" err="1">
                <a:solidFill>
                  <a:srgbClr val="FF0000"/>
                </a:solidFill>
                <a:ea typeface="楷体_GB2312" panose="02010609030101010101" pitchFamily="49" charset="-122"/>
              </a:rPr>
              <a:t>n</a:t>
            </a:r>
            <a:r>
              <a:rPr lang="zh-CN" altLang="zh-CN" sz="2800" b="1" kern="100">
                <a:solidFill>
                  <a:srgbClr val="FF0000"/>
                </a:solidFill>
              </a:rPr>
              <a:t>ɡ　</a:t>
            </a:r>
            <a:endParaRPr lang="zh-CN" altLang="zh-CN" sz="1050" kern="100"/>
          </a:p>
        </p:txBody>
      </p:sp>
      <p:sp>
        <p:nvSpPr>
          <p:cNvPr id="37" name="Rectangle 3"/>
          <p:cNvSpPr>
            <a:spLocks noChangeArrowheads="1"/>
          </p:cNvSpPr>
          <p:nvPr/>
        </p:nvSpPr>
        <p:spPr bwMode="auto">
          <a:xfrm>
            <a:off x="7412633" y="4653136"/>
            <a:ext cx="102624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err="1">
                <a:solidFill>
                  <a:srgbClr val="FF0000"/>
                </a:solidFill>
                <a:ea typeface="楷体_GB2312" panose="02010609030101010101" pitchFamily="49" charset="-122"/>
              </a:rPr>
              <a:t>k</a:t>
            </a:r>
            <a:r>
              <a:rPr lang="en-US" altLang="zh-CN" sz="2800" b="1" kern="100" err="1">
                <a:solidFill>
                  <a:srgbClr val="FF0000"/>
                </a:solidFill>
                <a:latin typeface="宋体" panose="02010600030101010101" pitchFamily="2" charset="-122"/>
              </a:rPr>
              <a:t>ā</a:t>
            </a:r>
            <a:r>
              <a:rPr lang="en-US" altLang="zh-CN" sz="2800" b="1" kern="100" err="1">
                <a:solidFill>
                  <a:srgbClr val="FF0000"/>
                </a:solidFill>
                <a:ea typeface="楷体_GB2312" panose="02010609030101010101" pitchFamily="49" charset="-122"/>
              </a:rPr>
              <a:t>i</a:t>
            </a:r>
            <a:r>
              <a:rPr lang="zh-CN" altLang="zh-CN" sz="2800" b="1" kern="100">
                <a:solidFill>
                  <a:srgbClr val="FF0000"/>
                </a:solidFill>
              </a:rPr>
              <a:t>　</a:t>
            </a:r>
            <a:endParaRPr lang="zh-CN" altLang="zh-CN" sz="1050" kern="100"/>
          </a:p>
        </p:txBody>
      </p:sp>
      <p:sp>
        <p:nvSpPr>
          <p:cNvPr id="38" name="Rectangle 3"/>
          <p:cNvSpPr>
            <a:spLocks noChangeArrowheads="1"/>
          </p:cNvSpPr>
          <p:nvPr/>
        </p:nvSpPr>
        <p:spPr bwMode="auto">
          <a:xfrm>
            <a:off x="2189373" y="5301208"/>
            <a:ext cx="12859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err="1">
                <a:solidFill>
                  <a:srgbClr val="FF0000"/>
                </a:solidFill>
                <a:ea typeface="楷体_GB2312" panose="02010609030101010101" pitchFamily="49" charset="-122"/>
              </a:rPr>
              <a:t>shùn</a:t>
            </a:r>
            <a:r>
              <a:rPr lang="zh-CN" altLang="zh-CN" sz="2800" b="1" kern="100">
                <a:solidFill>
                  <a:srgbClr val="FF0000"/>
                </a:solidFill>
              </a:rPr>
              <a:t>　</a:t>
            </a:r>
            <a:endParaRPr lang="zh-CN" altLang="zh-CN" sz="1050" kern="100"/>
          </a:p>
        </p:txBody>
      </p:sp>
      <p:sp>
        <p:nvSpPr>
          <p:cNvPr id="39" name="Rectangle 3"/>
          <p:cNvSpPr>
            <a:spLocks noChangeArrowheads="1"/>
          </p:cNvSpPr>
          <p:nvPr/>
        </p:nvSpPr>
        <p:spPr bwMode="auto">
          <a:xfrm>
            <a:off x="6669516" y="5301208"/>
            <a:ext cx="906017"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err="1">
                <a:solidFill>
                  <a:srgbClr val="FF0000"/>
                </a:solidFill>
                <a:ea typeface="楷体_GB2312" panose="02010609030101010101" pitchFamily="49" charset="-122"/>
              </a:rPr>
              <a:t>kē</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blinds(horizontal)">
                                      <p:cBhvr>
                                        <p:cTn id="7" dur="500"/>
                                        <p:tgtEl>
                                          <p:spTgt spid="2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8">
                                            <p:txEl>
                                              <p:pRg st="0" end="0"/>
                                            </p:txEl>
                                          </p:spTgt>
                                        </p:tgtEl>
                                        <p:attrNameLst>
                                          <p:attrName>style.visibility</p:attrName>
                                        </p:attrNameLst>
                                      </p:cBhvr>
                                      <p:to>
                                        <p:strVal val="visible"/>
                                      </p:to>
                                    </p:set>
                                    <p:animEffect transition="in" filter="blinds(horizontal)">
                                      <p:cBhvr>
                                        <p:cTn id="12" dur="500"/>
                                        <p:tgtEl>
                                          <p:spTgt spid="28">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0">
                                            <p:txEl>
                                              <p:pRg st="0" end="0"/>
                                            </p:txEl>
                                          </p:spTgt>
                                        </p:tgtEl>
                                        <p:attrNameLst>
                                          <p:attrName>style.visibility</p:attrName>
                                        </p:attrNameLst>
                                      </p:cBhvr>
                                      <p:to>
                                        <p:strVal val="visible"/>
                                      </p:to>
                                    </p:set>
                                    <p:animEffect transition="in" filter="blinds(horizontal)">
                                      <p:cBhvr>
                                        <p:cTn id="17" dur="500"/>
                                        <p:tgtEl>
                                          <p:spTgt spid="30">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1">
                                            <p:txEl>
                                              <p:pRg st="0" end="0"/>
                                            </p:txEl>
                                          </p:spTgt>
                                        </p:tgtEl>
                                        <p:attrNameLst>
                                          <p:attrName>style.visibility</p:attrName>
                                        </p:attrNameLst>
                                      </p:cBhvr>
                                      <p:to>
                                        <p:strVal val="visible"/>
                                      </p:to>
                                    </p:set>
                                    <p:animEffect transition="in" filter="blinds(horizontal)">
                                      <p:cBhvr>
                                        <p:cTn id="22" dur="500"/>
                                        <p:tgtEl>
                                          <p:spTgt spid="31">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2">
                                            <p:txEl>
                                              <p:pRg st="0" end="0"/>
                                            </p:txEl>
                                          </p:spTgt>
                                        </p:tgtEl>
                                        <p:attrNameLst>
                                          <p:attrName>style.visibility</p:attrName>
                                        </p:attrNameLst>
                                      </p:cBhvr>
                                      <p:to>
                                        <p:strVal val="visible"/>
                                      </p:to>
                                    </p:set>
                                    <p:animEffect transition="in" filter="blinds(horizontal)">
                                      <p:cBhvr>
                                        <p:cTn id="27" dur="500"/>
                                        <p:tgtEl>
                                          <p:spTgt spid="32">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3">
                                            <p:txEl>
                                              <p:pRg st="0" end="0"/>
                                            </p:txEl>
                                          </p:spTgt>
                                        </p:tgtEl>
                                        <p:attrNameLst>
                                          <p:attrName>style.visibility</p:attrName>
                                        </p:attrNameLst>
                                      </p:cBhvr>
                                      <p:to>
                                        <p:strVal val="visible"/>
                                      </p:to>
                                    </p:set>
                                    <p:animEffect transition="in" filter="blinds(horizontal)">
                                      <p:cBhvr>
                                        <p:cTn id="32" dur="500"/>
                                        <p:tgtEl>
                                          <p:spTgt spid="33">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4">
                                            <p:txEl>
                                              <p:pRg st="0" end="0"/>
                                            </p:txEl>
                                          </p:spTgt>
                                        </p:tgtEl>
                                        <p:attrNameLst>
                                          <p:attrName>style.visibility</p:attrName>
                                        </p:attrNameLst>
                                      </p:cBhvr>
                                      <p:to>
                                        <p:strVal val="visible"/>
                                      </p:to>
                                    </p:set>
                                    <p:animEffect transition="in" filter="blinds(horizontal)">
                                      <p:cBhvr>
                                        <p:cTn id="37" dur="500"/>
                                        <p:tgtEl>
                                          <p:spTgt spid="34">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5">
                                            <p:txEl>
                                              <p:pRg st="0" end="0"/>
                                            </p:txEl>
                                          </p:spTgt>
                                        </p:tgtEl>
                                        <p:attrNameLst>
                                          <p:attrName>style.visibility</p:attrName>
                                        </p:attrNameLst>
                                      </p:cBhvr>
                                      <p:to>
                                        <p:strVal val="visible"/>
                                      </p:to>
                                    </p:set>
                                    <p:animEffect transition="in" filter="blinds(horizontal)">
                                      <p:cBhvr>
                                        <p:cTn id="42" dur="500"/>
                                        <p:tgtEl>
                                          <p:spTgt spid="35">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blinds(horizontal)">
                                      <p:cBhvr>
                                        <p:cTn id="47" dur="500"/>
                                        <p:tgtEl>
                                          <p:spTgt spid="36">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7">
                                            <p:txEl>
                                              <p:pRg st="0" end="0"/>
                                            </p:txEl>
                                          </p:spTgt>
                                        </p:tgtEl>
                                        <p:attrNameLst>
                                          <p:attrName>style.visibility</p:attrName>
                                        </p:attrNameLst>
                                      </p:cBhvr>
                                      <p:to>
                                        <p:strVal val="visible"/>
                                      </p:to>
                                    </p:set>
                                    <p:animEffect transition="in" filter="blinds(horizontal)">
                                      <p:cBhvr>
                                        <p:cTn id="52" dur="500"/>
                                        <p:tgtEl>
                                          <p:spTgt spid="37">
                                            <p:txEl>
                                              <p:pRg st="0" end="0"/>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38">
                                            <p:txEl>
                                              <p:pRg st="0" end="0"/>
                                            </p:txEl>
                                          </p:spTgt>
                                        </p:tgtEl>
                                        <p:attrNameLst>
                                          <p:attrName>style.visibility</p:attrName>
                                        </p:attrNameLst>
                                      </p:cBhvr>
                                      <p:to>
                                        <p:strVal val="visible"/>
                                      </p:to>
                                    </p:set>
                                    <p:animEffect transition="in" filter="blinds(horizontal)">
                                      <p:cBhvr>
                                        <p:cTn id="57" dur="500"/>
                                        <p:tgtEl>
                                          <p:spTgt spid="38">
                                            <p:txEl>
                                              <p:pRg st="0" end="0"/>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39">
                                            <p:txEl>
                                              <p:pRg st="0" end="0"/>
                                            </p:txEl>
                                          </p:spTgt>
                                        </p:tgtEl>
                                        <p:attrNameLst>
                                          <p:attrName>style.visibility</p:attrName>
                                        </p:attrNameLst>
                                      </p:cBhvr>
                                      <p:to>
                                        <p:strVal val="visible"/>
                                      </p:to>
                                    </p:set>
                                    <p:animEffect transition="in" filter="blinds(horizontal)">
                                      <p:cBhvr>
                                        <p:cTn id="62" dur="500"/>
                                        <p:tgtEl>
                                          <p:spTgt spid="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620688"/>
            <a:ext cx="11366660" cy="4828053"/>
          </a:xfrm>
        </p:spPr>
        <p:txBody>
          <a:bodyPr/>
          <a:lstStyle/>
          <a:p>
            <a:pPr indent="713740">
              <a:tabLst>
                <a:tab pos="5600700"/>
                <a:tab pos="9601200"/>
              </a:tabLst>
            </a:pPr>
            <a:r>
              <a:rPr lang="en-US" altLang="zh-CN" kern="100">
                <a:ea typeface="黑体" panose="02010609060101010101" pitchFamily="2" charset="-122"/>
                <a:cs typeface="Courier New" panose="02070309020205020404"/>
              </a:rPr>
              <a:t>2</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根据拼音写出相应的词语。</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(1)</a:t>
            </a:r>
            <a:r>
              <a:rPr lang="zh-CN" altLang="zh-CN" kern="100">
                <a:cs typeface="Times New Roman" panose="02020603050405020304"/>
              </a:rPr>
              <a:t>许多纸筒落在父亲的头上肩膀上，父亲的两手没处放似的，抄着也不是，贴在</a:t>
            </a:r>
            <a:r>
              <a:rPr lang="en-US" altLang="zh-CN" kern="100" err="1">
                <a:cs typeface="Courier New" panose="02070309020205020404"/>
              </a:rPr>
              <a:t>ku</a:t>
            </a:r>
            <a:r>
              <a:rPr lang="en-US" altLang="zh-CN" kern="100" err="1">
                <a:latin typeface="宋体" panose="02010600030101010101" pitchFamily="2" charset="-122"/>
                <a:cs typeface="Times New Roman" panose="02020603050405020304"/>
              </a:rPr>
              <a:t>à</a:t>
            </a:r>
            <a:r>
              <a:rPr lang="en-US" altLang="zh-CN" kern="100">
                <a:cs typeface="Courier New" panose="02070309020205020404"/>
              </a:rPr>
              <a:t> </a:t>
            </a:r>
            <a:r>
              <a:rPr lang="zh-CN" altLang="zh-CN" kern="100">
                <a:latin typeface="宋体" panose="02010600030101010101" pitchFamily="2" charset="-122"/>
                <a:cs typeface="宋体" panose="02010600030101010101" pitchFamily="2" charset="-122"/>
              </a:rPr>
              <a:t>ɡ</a:t>
            </a:r>
            <a:r>
              <a:rPr lang="en-US" altLang="zh-CN" kern="100">
                <a:cs typeface="Courier New" panose="02070309020205020404"/>
              </a:rPr>
              <a:t>ǔ(</a:t>
            </a:r>
            <a:r>
              <a:rPr lang="zh-CN" altLang="zh-CN" kern="100">
                <a:solidFill>
                  <a:srgbClr val="FF0000"/>
                </a:solidFill>
                <a:cs typeface="Times New Roman" panose="02020603050405020304"/>
              </a:rPr>
              <a:t>　</a:t>
            </a:r>
            <a:r>
              <a:rPr lang="zh-CN" altLang="zh-CN" kern="100">
                <a:solidFill>
                  <a:srgbClr val="FF0000"/>
                </a:solidFill>
                <a:ea typeface="楷体_GB2312" panose="02010609030101010101" pitchFamily="49" charset="-12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上也不是。</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(2)</a:t>
            </a:r>
            <a:r>
              <a:rPr lang="zh-CN" altLang="zh-CN" kern="100">
                <a:cs typeface="Times New Roman" panose="02020603050405020304"/>
              </a:rPr>
              <a:t>他忽然</a:t>
            </a:r>
            <a:r>
              <a:rPr lang="en-US" altLang="zh-CN" kern="100" err="1">
                <a:cs typeface="Courier New" panose="02070309020205020404"/>
              </a:rPr>
              <a:t>xǐn</a:t>
            </a:r>
            <a:r>
              <a:rPr lang="zh-CN" altLang="zh-CN" kern="100">
                <a:latin typeface="宋体" panose="02010600030101010101" pitchFamily="2" charset="-122"/>
                <a:cs typeface="宋体" panose="02010600030101010101" pitchFamily="2" charset="-122"/>
              </a:rPr>
              <a:t>ɡ</a:t>
            </a:r>
            <a:r>
              <a:rPr lang="en-US" altLang="zh-CN" kern="100">
                <a:cs typeface="Courier New" panose="02070309020205020404"/>
              </a:rPr>
              <a:t> wù(</a:t>
            </a:r>
            <a:r>
              <a:rPr lang="zh-CN" altLang="zh-CN" kern="100">
                <a:solidFill>
                  <a:srgbClr val="FF0000"/>
                </a:solidFill>
                <a:cs typeface="Times New Roman" panose="02020603050405020304"/>
              </a:rPr>
              <a:t>　</a:t>
            </a:r>
            <a:r>
              <a:rPr lang="zh-CN" altLang="zh-CN" kern="100">
                <a:solidFill>
                  <a:srgbClr val="FF0000"/>
                </a:solidFill>
                <a:ea typeface="楷体_GB2312" panose="02010609030101010101" pitchFamily="49" charset="-12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，台阶是水泥抹的面，不经磕。</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(3)</a:t>
            </a:r>
            <a:r>
              <a:rPr lang="zh-CN" altLang="zh-CN" kern="100">
                <a:cs typeface="Times New Roman" panose="02020603050405020304"/>
              </a:rPr>
              <a:t>父亲闲着没什么事可干，又觉得很</a:t>
            </a:r>
            <a:r>
              <a:rPr lang="en-US" altLang="zh-CN" kern="100" err="1">
                <a:cs typeface="Courier New" panose="02070309020205020404"/>
              </a:rPr>
              <a:t>f</a:t>
            </a:r>
            <a:r>
              <a:rPr lang="en-US" altLang="zh-CN" kern="100" err="1">
                <a:latin typeface="宋体" panose="02010600030101010101" pitchFamily="2" charset="-122"/>
                <a:cs typeface="Times New Roman" panose="02020603050405020304"/>
              </a:rPr>
              <a:t>á</a:t>
            </a:r>
            <a:r>
              <a:rPr lang="en-US" altLang="zh-CN" kern="100" err="1">
                <a:cs typeface="Courier New" panose="02070309020205020404"/>
              </a:rPr>
              <a:t>n z</a:t>
            </a:r>
            <a:r>
              <a:rPr lang="en-US" altLang="zh-CN" kern="100" err="1">
                <a:latin typeface="宋体" panose="02010600030101010101" pitchFamily="2" charset="-122"/>
                <a:cs typeface="Times New Roman" panose="02020603050405020304"/>
              </a:rPr>
              <a:t>à</a:t>
            </a:r>
            <a:r>
              <a:rPr lang="en-US" altLang="zh-CN" kern="100" err="1">
                <a:cs typeface="Courier New" panose="02070309020205020404"/>
              </a:rPr>
              <a:t>o(</a:t>
            </a:r>
            <a:r>
              <a:rPr lang="zh-CN" altLang="zh-CN" kern="100">
                <a:solidFill>
                  <a:srgbClr val="FF0000"/>
                </a:solidFill>
                <a:cs typeface="Times New Roman" panose="02020603050405020304"/>
              </a:rPr>
              <a:t>　</a:t>
            </a:r>
            <a:r>
              <a:rPr lang="zh-CN" altLang="zh-CN" kern="100">
                <a:solidFill>
                  <a:srgbClr val="FF0000"/>
                </a:solidFill>
                <a:ea typeface="楷体_GB2312" panose="02010609030101010101" pitchFamily="49" charset="-12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(4)</a:t>
            </a:r>
            <a:r>
              <a:rPr lang="zh-CN" altLang="zh-CN" kern="100">
                <a:cs typeface="Times New Roman" panose="02020603050405020304"/>
              </a:rPr>
              <a:t>我就陪父亲在门槛上休息一会儿，他那颗很倔的</a:t>
            </a:r>
            <a:r>
              <a:rPr lang="en-US" altLang="zh-CN" kern="100" err="1">
                <a:cs typeface="Courier New" panose="02070309020205020404"/>
              </a:rPr>
              <a:t>tóu lú(</a:t>
            </a:r>
            <a:r>
              <a:rPr lang="zh-CN" altLang="zh-CN" kern="100">
                <a:solidFill>
                  <a:srgbClr val="FF0000"/>
                </a:solidFill>
                <a:cs typeface="Times New Roman" panose="02020603050405020304"/>
              </a:rPr>
              <a:t>　</a:t>
            </a:r>
            <a:r>
              <a:rPr lang="zh-CN" altLang="zh-CN" kern="100">
                <a:solidFill>
                  <a:srgbClr val="FF0000"/>
                </a:solidFill>
                <a:ea typeface="楷体_GB2312" panose="02010609030101010101" pitchFamily="49" charset="-12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埋在膝盖里半晌都没动，那极短的发，似刚收割过的庄稼</a:t>
            </a:r>
            <a:r>
              <a:rPr lang="en-US" altLang="zh-CN" kern="100" err="1">
                <a:cs typeface="Courier New" panose="02070309020205020404"/>
              </a:rPr>
              <a:t>ch</a:t>
            </a:r>
            <a:r>
              <a:rPr lang="en-US" altLang="zh-CN" kern="100" err="1">
                <a:latin typeface="宋体" panose="02010600030101010101" pitchFamily="2" charset="-122"/>
                <a:cs typeface="Times New Roman" panose="02020603050405020304"/>
              </a:rPr>
              <a:t>á</a:t>
            </a:r>
            <a:r>
              <a:rPr lang="en-US" altLang="zh-CN" kern="100">
                <a:cs typeface="Courier New" panose="02070309020205020404"/>
              </a:rPr>
              <a:t>(</a:t>
            </a:r>
            <a:r>
              <a:rPr lang="zh-CN" altLang="zh-CN" kern="100">
                <a:solidFill>
                  <a:srgbClr val="FF0000"/>
                </a:solidFill>
                <a:cs typeface="Times New Roman" panose="02020603050405020304"/>
              </a:rPr>
              <a:t>　</a:t>
            </a:r>
            <a:r>
              <a:rPr lang="zh-CN" altLang="zh-CN" kern="100">
                <a:solidFill>
                  <a:srgbClr val="FF0000"/>
                </a:solidFill>
                <a:ea typeface="楷体_GB2312" panose="02010609030101010101" pitchFamily="49" charset="-122"/>
                <a:cs typeface="Times New Roman" panose="02020603050405020304"/>
              </a:rPr>
              <a:t>　</a:t>
            </a:r>
            <a:r>
              <a:rPr lang="zh-CN" altLang="zh-CN" kern="100">
                <a:solidFill>
                  <a:srgbClr val="FF0000"/>
                </a:solidFill>
                <a:latin typeface="宋体" panose="02010600030101010101" pitchFamily="2" charset="-122"/>
                <a:ea typeface="Times New Roman" panose="02020603050405020304"/>
                <a:cs typeface="Courier New" panose="02070309020205020404"/>
              </a:rPr>
              <a:t> </a:t>
            </a:r>
            <a:r>
              <a:rPr lang="en-US" altLang="zh-CN" kern="100">
                <a:cs typeface="Courier New" panose="02070309020205020404"/>
              </a:rPr>
              <a:t>)</a:t>
            </a:r>
            <a:r>
              <a:rPr lang="zh-CN" altLang="zh-CN" kern="100">
                <a:cs typeface="Times New Roman" panose="02020603050405020304"/>
              </a:rPr>
              <a:t>，高低不齐，灰白而失去了生机</a:t>
            </a:r>
            <a:r>
              <a:rPr lang="zh-CN" altLang="zh-CN" kern="100" smtClean="0">
                <a:cs typeface="Times New Roman" panose="02020603050405020304"/>
              </a:rPr>
              <a:t>。</a:t>
            </a:r>
            <a:endParaRPr lang="zh-CN" altLang="zh-CN" sz="1050" kern="100">
              <a:latin typeface="宋体" panose="02010600030101010101" pitchFamily="2" charset="-122"/>
              <a:cs typeface="Courier New" panose="02070309020205020404"/>
            </a:endParaRPr>
          </a:p>
        </p:txBody>
      </p:sp>
      <p:sp>
        <p:nvSpPr>
          <p:cNvPr id="5" name="Rectangle 3"/>
          <p:cNvSpPr>
            <a:spLocks noChangeArrowheads="1"/>
          </p:cNvSpPr>
          <p:nvPr/>
        </p:nvSpPr>
        <p:spPr bwMode="auto">
          <a:xfrm>
            <a:off x="3970652" y="1916832"/>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胯骨</a:t>
            </a:r>
            <a:r>
              <a:rPr lang="zh-CN" altLang="zh-CN" sz="2800" b="1" kern="100">
                <a:solidFill>
                  <a:srgbClr val="FF0000"/>
                </a:solidFill>
              </a:rPr>
              <a:t>　</a:t>
            </a:r>
            <a:endParaRPr lang="zh-CN" altLang="zh-CN" sz="1050" kern="100"/>
          </a:p>
        </p:txBody>
      </p:sp>
      <p:sp>
        <p:nvSpPr>
          <p:cNvPr id="6" name="Rectangle 3"/>
          <p:cNvSpPr>
            <a:spLocks noChangeArrowheads="1"/>
          </p:cNvSpPr>
          <p:nvPr/>
        </p:nvSpPr>
        <p:spPr bwMode="auto">
          <a:xfrm>
            <a:off x="4114668" y="2564904"/>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醒悟</a:t>
            </a:r>
            <a:r>
              <a:rPr lang="zh-CN" altLang="zh-CN" sz="2800" b="1" kern="100">
                <a:solidFill>
                  <a:srgbClr val="FF0000"/>
                </a:solidFill>
              </a:rPr>
              <a:t>　</a:t>
            </a:r>
            <a:endParaRPr lang="zh-CN" altLang="zh-CN" sz="1050" kern="100"/>
          </a:p>
        </p:txBody>
      </p:sp>
      <p:sp>
        <p:nvSpPr>
          <p:cNvPr id="7" name="Rectangle 3"/>
          <p:cNvSpPr>
            <a:spLocks noChangeArrowheads="1"/>
          </p:cNvSpPr>
          <p:nvPr/>
        </p:nvSpPr>
        <p:spPr bwMode="auto">
          <a:xfrm>
            <a:off x="8219124" y="3212976"/>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烦躁</a:t>
            </a:r>
            <a:r>
              <a:rPr lang="zh-CN" altLang="zh-CN" sz="2800" b="1" kern="100">
                <a:solidFill>
                  <a:srgbClr val="FF0000"/>
                </a:solidFill>
              </a:rPr>
              <a:t>　</a:t>
            </a:r>
            <a:endParaRPr lang="zh-CN" altLang="zh-CN" sz="1050" kern="100"/>
          </a:p>
        </p:txBody>
      </p:sp>
      <p:sp>
        <p:nvSpPr>
          <p:cNvPr id="8" name="Rectangle 3"/>
          <p:cNvSpPr>
            <a:spLocks noChangeArrowheads="1"/>
          </p:cNvSpPr>
          <p:nvPr/>
        </p:nvSpPr>
        <p:spPr bwMode="auto">
          <a:xfrm>
            <a:off x="10523380" y="3736196"/>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头颅</a:t>
            </a:r>
            <a:r>
              <a:rPr lang="zh-CN" altLang="zh-CN" sz="2800" b="1" kern="100">
                <a:solidFill>
                  <a:srgbClr val="FF0000"/>
                </a:solidFill>
              </a:rPr>
              <a:t>　</a:t>
            </a:r>
            <a:endParaRPr lang="zh-CN" altLang="zh-CN" sz="1050" kern="100"/>
          </a:p>
        </p:txBody>
      </p:sp>
      <p:sp>
        <p:nvSpPr>
          <p:cNvPr id="9" name="Rectangle 3"/>
          <p:cNvSpPr>
            <a:spLocks noChangeArrowheads="1"/>
          </p:cNvSpPr>
          <p:nvPr/>
        </p:nvSpPr>
        <p:spPr bwMode="auto">
          <a:xfrm>
            <a:off x="10343678" y="4365104"/>
            <a:ext cx="906017"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茬</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520700" y="1169988"/>
          <a:ext cx="11149013" cy="4516437"/>
        </p:xfrm>
        <a:graphic>
          <a:graphicData uri="http://schemas.openxmlformats.org/presentationml/2006/ole">
            <mc:AlternateContent>
              <mc:Choice xmlns:v="urn:schemas-microsoft-com:vml" Requires="v">
                <p:oleObj spid="_x0000_s1039" name="文档" r:id="rId2" imgW="11130915" imgH="4510405" progId="Word.Document.8">
                  <p:embed/>
                </p:oleObj>
              </mc:Choice>
              <mc:Fallback>
                <p:oleObj name="文档" r:id="rId2" imgW="11130915" imgH="4510405" progId="Word.Document.8">
                  <p:embed/>
                  <p:pic>
                    <p:nvPicPr>
                      <p:cNvPr id="0" name="OLE substitute image"/>
                      <p:cNvPicPr/>
                      <p:nvPr/>
                    </p:nvPicPr>
                    <p:blipFill>
                      <a:blip r:embed="rId3"/>
                      <a:stretch>
                        <a:fillRect/>
                      </a:stretch>
                    </p:blipFill>
                    <p:spPr>
                      <a:xfrm>
                        <a:off x="520700" y="1169988"/>
                        <a:ext cx="11149013" cy="4516437"/>
                      </a:xfrm>
                      <a:prstGeom prst="rect">
                        <a:avLst/>
                      </a:prstGeom>
                    </p:spPr>
                  </p:pic>
                </p:oleObj>
              </mc:Fallback>
            </mc:AlternateContent>
          </a:graphicData>
        </a:graphic>
      </p:graphicFrame>
      <p:sp>
        <p:nvSpPr>
          <p:cNvPr id="5" name="Rectangle 3"/>
          <p:cNvSpPr>
            <a:spLocks noChangeArrowheads="1"/>
          </p:cNvSpPr>
          <p:nvPr/>
        </p:nvSpPr>
        <p:spPr bwMode="auto">
          <a:xfrm>
            <a:off x="10322164" y="1196752"/>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panose="02010609030101010101" pitchFamily="49" charset="-122"/>
              </a:rPr>
              <a:t>C</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6965" y="476672"/>
            <a:ext cx="11366660" cy="6053709"/>
          </a:xfrm>
        </p:spPr>
        <p:txBody>
          <a:bodyPr/>
          <a:lstStyle/>
          <a:p>
            <a:pPr indent="713740">
              <a:tabLst>
                <a:tab pos="5600700"/>
                <a:tab pos="9601200"/>
              </a:tabLst>
            </a:pPr>
            <a:r>
              <a:rPr lang="en-US" altLang="zh-CN" kern="100">
                <a:ea typeface="黑体" panose="02010609060101010101" pitchFamily="2" charset="-122"/>
                <a:cs typeface="Courier New" panose="02070309020205020404"/>
              </a:rPr>
              <a:t>4</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下列对病句的修改不正确的一项是</a:t>
            </a:r>
            <a:r>
              <a:rPr lang="en-US" altLang="zh-CN" kern="100">
                <a:cs typeface="Courier New" panose="02070309020205020404"/>
              </a:rPr>
              <a:t>	(</a:t>
            </a:r>
            <a:r>
              <a:rPr lang="zh-CN" altLang="zh-CN" kern="100">
                <a:cs typeface="Times New Roman" panose="02020603050405020304"/>
              </a:rPr>
              <a:t>　　</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A</a:t>
            </a:r>
            <a:r>
              <a:rPr lang="zh-CN" altLang="zh-CN" kern="100">
                <a:cs typeface="Times New Roman" panose="02020603050405020304"/>
              </a:rPr>
              <a:t>．大数据的价值生成有其内在规律，只有深刻掌握并认识这些规律，才能提高科学运用大数据的能力。</a:t>
            </a:r>
            <a:r>
              <a:rPr lang="en-US" altLang="zh-CN" kern="100">
                <a:cs typeface="Courier New" panose="02070309020205020404"/>
              </a:rPr>
              <a:t>(</a:t>
            </a:r>
            <a:r>
              <a:rPr lang="zh-CN" altLang="zh-CN" kern="100">
                <a:cs typeface="Times New Roman" panose="02020603050405020304"/>
              </a:rPr>
              <a:t>修改：将</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掌握</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和</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认识</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调换顺序</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B</a:t>
            </a:r>
            <a:r>
              <a:rPr lang="zh-CN" altLang="zh-CN" kern="100">
                <a:cs typeface="Times New Roman" panose="02020603050405020304"/>
              </a:rPr>
              <a:t>．家庭文明是社会文明高塔的</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累土</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，只有千千万万个家庭的家风好，社会风气好就有基础。</a:t>
            </a:r>
            <a:r>
              <a:rPr lang="en-US" altLang="zh-CN" kern="100">
                <a:cs typeface="Courier New" panose="02070309020205020404"/>
              </a:rPr>
              <a:t>(</a:t>
            </a:r>
            <a:r>
              <a:rPr lang="zh-CN" altLang="zh-CN" kern="100">
                <a:cs typeface="Times New Roman" panose="02020603050405020304"/>
              </a:rPr>
              <a:t>修改：将</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就</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改为</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才</a:t>
            </a:r>
            <a:r>
              <a:rPr lang="en-US" altLang="zh-CN" kern="100">
                <a:latin typeface="宋体" panose="02010600030101010101" pitchFamily="2" charset="-122"/>
                <a:cs typeface="Times New Roman" panose="02020603050405020304"/>
              </a:rPr>
              <a:t>”</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C</a:t>
            </a:r>
            <a:r>
              <a:rPr lang="zh-CN" altLang="zh-CN" kern="100">
                <a:cs typeface="Times New Roman" panose="02020603050405020304"/>
              </a:rPr>
              <a:t>．在农村，台阶的高低成为了一个家庭显示其有地位的象征。</a:t>
            </a:r>
            <a:r>
              <a:rPr lang="en-US" altLang="zh-CN" kern="100">
                <a:cs typeface="Courier New" panose="02070309020205020404"/>
              </a:rPr>
              <a:t>(</a:t>
            </a:r>
            <a:r>
              <a:rPr lang="zh-CN" altLang="zh-CN" kern="100">
                <a:cs typeface="Times New Roman" panose="02020603050405020304"/>
              </a:rPr>
              <a:t>修改：将</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显示</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改为</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表现</a:t>
            </a:r>
            <a:r>
              <a:rPr lang="en-US" altLang="zh-CN" kern="100">
                <a:latin typeface="宋体" panose="02010600030101010101" pitchFamily="2" charset="-122"/>
                <a:cs typeface="Times New Roman" panose="02020603050405020304"/>
              </a:rPr>
              <a:t>”</a:t>
            </a:r>
            <a:r>
              <a:rPr lang="en-US" altLang="zh-CN" kern="100">
                <a:cs typeface="Courier New" panose="02070309020205020404"/>
              </a:rPr>
              <a:t>)</a:t>
            </a:r>
            <a:endParaRPr lang="zh-CN" altLang="zh-CN" sz="1050" kern="100">
              <a:latin typeface="宋体" panose="02010600030101010101" pitchFamily="2" charset="-122"/>
              <a:cs typeface="Courier New" panose="02070309020205020404"/>
            </a:endParaRPr>
          </a:p>
          <a:p>
            <a:pPr indent="713740">
              <a:tabLst>
                <a:tab pos="5600700"/>
                <a:tab pos="9601200"/>
              </a:tabLst>
            </a:pPr>
            <a:r>
              <a:rPr lang="en-US" altLang="zh-CN" kern="100">
                <a:cs typeface="Courier New" panose="02070309020205020404"/>
              </a:rPr>
              <a:t>D</a:t>
            </a:r>
            <a:r>
              <a:rPr lang="zh-CN" altLang="zh-CN" kern="100">
                <a:cs typeface="Times New Roman" panose="02020603050405020304"/>
              </a:rPr>
              <a:t>．在日益激烈的竞争中，能否具有良好的心态、审慎的态度，是一个人成功的关键。</a:t>
            </a:r>
            <a:r>
              <a:rPr lang="en-US" altLang="zh-CN" kern="100">
                <a:cs typeface="Courier New" panose="02070309020205020404"/>
              </a:rPr>
              <a:t>(</a:t>
            </a:r>
            <a:r>
              <a:rPr lang="zh-CN" altLang="zh-CN" kern="100">
                <a:cs typeface="Times New Roman" panose="02020603050405020304"/>
              </a:rPr>
              <a:t>修改：将</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成功</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改为</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成败</a:t>
            </a:r>
            <a:r>
              <a:rPr lang="en-US" altLang="zh-CN" kern="100">
                <a:latin typeface="宋体" panose="02010600030101010101" pitchFamily="2" charset="-122"/>
                <a:cs typeface="Times New Roman" panose="02020603050405020304"/>
              </a:rPr>
              <a:t>”</a:t>
            </a:r>
            <a:r>
              <a:rPr lang="zh-CN" altLang="zh-CN" kern="100">
                <a:cs typeface="Times New Roman" panose="02020603050405020304"/>
              </a:rPr>
              <a:t>。</a:t>
            </a:r>
            <a:r>
              <a:rPr lang="en-US" altLang="zh-CN" kern="100" smtClean="0">
                <a:cs typeface="Courier New" panose="02070309020205020404"/>
              </a:rPr>
              <a:t>)</a:t>
            </a:r>
            <a:endParaRPr lang="zh-CN" altLang="zh-CN" sz="1050" kern="100">
              <a:latin typeface="宋体" panose="02010600030101010101" pitchFamily="2" charset="-122"/>
              <a:cs typeface="Courier New" panose="02070309020205020404"/>
            </a:endParaRPr>
          </a:p>
        </p:txBody>
      </p:sp>
      <p:sp>
        <p:nvSpPr>
          <p:cNvPr id="5" name="Rectangle 3"/>
          <p:cNvSpPr>
            <a:spLocks noChangeArrowheads="1"/>
          </p:cNvSpPr>
          <p:nvPr/>
        </p:nvSpPr>
        <p:spPr bwMode="auto">
          <a:xfrm>
            <a:off x="10394172" y="620688"/>
            <a:ext cx="80502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en-US" altLang="zh-CN" sz="2800" b="1" kern="100">
                <a:solidFill>
                  <a:srgbClr val="FF0000"/>
                </a:solidFill>
                <a:ea typeface="楷体_GB2312" panose="02010609030101010101" pitchFamily="49" charset="-122"/>
              </a:rPr>
              <a:t>C</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78582" y="1278416"/>
            <a:ext cx="11366660" cy="2438616"/>
          </a:xfrm>
        </p:spPr>
        <p:txBody>
          <a:bodyPr/>
          <a:lstStyle/>
          <a:p>
            <a:pPr indent="713740">
              <a:tabLst>
                <a:tab pos="5600700"/>
                <a:tab pos="9601200"/>
              </a:tabLst>
            </a:pPr>
            <a:r>
              <a:rPr lang="en-US" altLang="zh-CN" kern="100">
                <a:ea typeface="黑体" panose="02010609060101010101" pitchFamily="2" charset="-122"/>
                <a:cs typeface="Courier New" panose="02070309020205020404"/>
              </a:rPr>
              <a:t>5</a:t>
            </a:r>
            <a:r>
              <a:rPr lang="zh-CN" altLang="zh-CN" kern="100">
                <a:cs typeface="Times New Roman" panose="02020603050405020304"/>
              </a:rPr>
              <a:t>．</a:t>
            </a:r>
            <a:r>
              <a:rPr lang="zh-CN" altLang="zh-CN" kern="100">
                <a:ea typeface="黑体" panose="02010609060101010101" pitchFamily="2" charset="-122"/>
                <a:cs typeface="Times New Roman" panose="02020603050405020304"/>
              </a:rPr>
              <a:t>填空。</a:t>
            </a:r>
            <a:endParaRPr lang="zh-CN" altLang="zh-CN" sz="1050" kern="100">
              <a:latin typeface="宋体" panose="02010600030101010101" pitchFamily="2" charset="-122"/>
              <a:cs typeface="Courier New" panose="02070309020205020404"/>
            </a:endParaRPr>
          </a:p>
          <a:p>
            <a:pPr indent="713740">
              <a:tabLst>
                <a:tab pos="5600700"/>
                <a:tab pos="9601200"/>
              </a:tabLst>
            </a:pPr>
            <a:r>
              <a:rPr lang="zh-CN" altLang="zh-CN" kern="100">
                <a:cs typeface="Times New Roman" panose="02020603050405020304"/>
              </a:rPr>
              <a:t>《台阶》是一篇</a:t>
            </a:r>
            <a:r>
              <a:rPr lang="en-US" altLang="zh-CN" kern="100">
                <a:cs typeface="Courier New" panose="02070309020205020404"/>
              </a:rPr>
              <a:t>_______(</a:t>
            </a:r>
            <a:r>
              <a:rPr lang="zh-CN" altLang="zh-CN" kern="100">
                <a:cs typeface="Times New Roman" panose="02020603050405020304"/>
              </a:rPr>
              <a:t>文体</a:t>
            </a:r>
            <a:r>
              <a:rPr lang="en-US" altLang="zh-CN" kern="100">
                <a:cs typeface="Courier New" panose="02070309020205020404"/>
              </a:rPr>
              <a:t>)</a:t>
            </a:r>
            <a:r>
              <a:rPr lang="zh-CN" altLang="zh-CN" kern="100">
                <a:cs typeface="Times New Roman" panose="02020603050405020304"/>
              </a:rPr>
              <a:t>，作者</a:t>
            </a:r>
            <a:r>
              <a:rPr lang="en-US" altLang="zh-CN" kern="100">
                <a:cs typeface="Courier New" panose="02070309020205020404"/>
              </a:rPr>
              <a:t>_________</a:t>
            </a:r>
            <a:r>
              <a:rPr lang="zh-CN" altLang="zh-CN" kern="100">
                <a:cs typeface="Times New Roman" panose="02020603050405020304"/>
              </a:rPr>
              <a:t>。本文的主人公是</a:t>
            </a:r>
            <a:r>
              <a:rPr lang="en-US" altLang="zh-CN" kern="100">
                <a:cs typeface="Courier New" panose="02070309020205020404"/>
              </a:rPr>
              <a:t>_______</a:t>
            </a:r>
            <a:r>
              <a:rPr lang="zh-CN" altLang="zh-CN" kern="100">
                <a:cs typeface="Times New Roman" panose="02020603050405020304"/>
              </a:rPr>
              <a:t>，他是一位忠厚老实的农民。</a:t>
            </a:r>
            <a:endParaRPr lang="zh-CN" altLang="zh-CN" sz="1050" kern="100">
              <a:latin typeface="宋体" panose="02010600030101010101" pitchFamily="2" charset="-122"/>
              <a:cs typeface="Courier New" panose="02070309020205020404"/>
            </a:endParaRPr>
          </a:p>
          <a:p>
            <a:endParaRPr lang="zh-CN" altLang="en-US"/>
          </a:p>
        </p:txBody>
      </p:sp>
      <p:sp>
        <p:nvSpPr>
          <p:cNvPr id="6" name="Rectangle 3"/>
          <p:cNvSpPr>
            <a:spLocks noChangeArrowheads="1"/>
          </p:cNvSpPr>
          <p:nvPr/>
        </p:nvSpPr>
        <p:spPr bwMode="auto">
          <a:xfrm>
            <a:off x="4032269" y="1926488"/>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小说</a:t>
            </a:r>
            <a:r>
              <a:rPr lang="zh-CN" altLang="zh-CN" sz="2800" b="1" kern="100">
                <a:solidFill>
                  <a:srgbClr val="FF0000"/>
                </a:solidFill>
              </a:rPr>
              <a:t>　</a:t>
            </a:r>
            <a:endParaRPr lang="zh-CN" altLang="zh-CN" sz="1050" kern="100"/>
          </a:p>
        </p:txBody>
      </p:sp>
      <p:sp>
        <p:nvSpPr>
          <p:cNvPr id="7" name="Rectangle 3"/>
          <p:cNvSpPr>
            <a:spLocks noChangeArrowheads="1"/>
          </p:cNvSpPr>
          <p:nvPr/>
        </p:nvSpPr>
        <p:spPr bwMode="auto">
          <a:xfrm>
            <a:off x="7452331" y="1927763"/>
            <a:ext cx="1627369"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李森祥</a:t>
            </a:r>
            <a:r>
              <a:rPr lang="zh-CN" altLang="zh-CN" sz="2800" b="1" kern="100">
                <a:solidFill>
                  <a:srgbClr val="FF0000"/>
                </a:solidFill>
              </a:rPr>
              <a:t>　</a:t>
            </a:r>
            <a:endParaRPr lang="zh-CN" altLang="zh-CN" sz="1050" kern="100"/>
          </a:p>
        </p:txBody>
      </p:sp>
      <p:sp>
        <p:nvSpPr>
          <p:cNvPr id="8" name="Rectangle 3"/>
          <p:cNvSpPr>
            <a:spLocks noChangeArrowheads="1"/>
          </p:cNvSpPr>
          <p:nvPr/>
        </p:nvSpPr>
        <p:spPr bwMode="auto">
          <a:xfrm>
            <a:off x="575885" y="2502552"/>
            <a:ext cx="1266693" cy="523220"/>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just">
              <a:spcAft>
                <a:spcPct val="0"/>
              </a:spcAft>
            </a:pPr>
            <a:r>
              <a:rPr lang="zh-CN" altLang="zh-CN" sz="2800" b="1" kern="100">
                <a:solidFill>
                  <a:srgbClr val="FF0000"/>
                </a:solidFill>
                <a:ea typeface="楷体_GB2312" panose="02010609030101010101" pitchFamily="49" charset="-122"/>
              </a:rPr>
              <a:t>父亲</a:t>
            </a:r>
            <a:r>
              <a:rPr lang="zh-CN" altLang="zh-CN" sz="2800" b="1" kern="100">
                <a:solidFill>
                  <a:srgbClr val="FF0000"/>
                </a:solidFill>
              </a:rPr>
              <a:t>　</a:t>
            </a:r>
            <a:endParaRPr lang="zh-CN" altLang="zh-CN" sz="1050" kern="1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5">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2800" smtClean="0">
            <a:solidFill>
              <a:srgbClr val="FF0000"/>
            </a:solidFill>
            <a:latin typeface="楷体_GB2312" panose="02010609030101010101" pitchFamily="49" charset="-122"/>
            <a:ea typeface="楷体_GB2312" panose="0201060903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120</Paragraphs>
  <Slides>29</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29</vt:i4>
      </vt:variant>
    </vt:vector>
  </HeadingPairs>
  <TitlesOfParts>
    <vt:vector baseType="lpstr" size="39">
      <vt:lpstr>Arial</vt:lpstr>
      <vt:lpstr>Times New Roman</vt:lpstr>
      <vt:lpstr>宋体</vt:lpstr>
      <vt:lpstr>方正小标宋_GBK</vt:lpstr>
      <vt:lpstr>楷体_GB2312</vt:lpstr>
      <vt:lpstr>Calibri</vt:lpstr>
      <vt:lpstr>仿宋_GB2312</vt:lpstr>
      <vt:lpstr>Courier New</vt:lpstr>
      <vt:lpstr>黑体</vt:lpstr>
      <vt:lpstr>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2021-02-17T21:39:23.538</cp:lastPrinted>
  <dcterms:created xsi:type="dcterms:W3CDTF">2021-02-17T21:39:23Z</dcterms:created>
  <dcterms:modified xsi:type="dcterms:W3CDTF">2021-02-17T13:39:28Z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