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61" r:id="rId4"/>
    <p:sldId id="260" r:id="rId5"/>
    <p:sldId id="262" r:id="rId6"/>
    <p:sldId id="263" r:id="rId7"/>
    <p:sldId id="274" r:id="rId8"/>
    <p:sldId id="265" r:id="rId9"/>
    <p:sldId id="275" r:id="rId10"/>
    <p:sldId id="268" r:id="rId11"/>
    <p:sldId id="276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image" Target="../media/image1.png"/><Relationship Id="rId3" Type="http://schemas.openxmlformats.org/officeDocument/2006/relationships/tags" Target="../tags/tag10.xml"/><Relationship Id="rId21" Type="http://schemas.openxmlformats.org/officeDocument/2006/relationships/image" Target="../media/image4.png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slideMaster" Target="../slideMasters/slideMaster1.xml"/><Relationship Id="rId25" Type="http://schemas.openxmlformats.org/officeDocument/2006/relationships/image" Target="../media/image8.png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image" Target="../media/image3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24" Type="http://schemas.openxmlformats.org/officeDocument/2006/relationships/image" Target="../media/image7.png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23" Type="http://schemas.openxmlformats.org/officeDocument/2006/relationships/image" Target="../media/image6.png"/><Relationship Id="rId10" Type="http://schemas.openxmlformats.org/officeDocument/2006/relationships/tags" Target="../tags/tag17.xml"/><Relationship Id="rId19" Type="http://schemas.openxmlformats.org/officeDocument/2006/relationships/image" Target="../media/image2.png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Relationship Id="rId22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image" Target="../media/image9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image" Target="../media/image1.png"/><Relationship Id="rId3" Type="http://schemas.openxmlformats.org/officeDocument/2006/relationships/tags" Target="../tags/tag78.xml"/><Relationship Id="rId21" Type="http://schemas.openxmlformats.org/officeDocument/2006/relationships/image" Target="../media/image4.png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slideMaster" Target="../slideMasters/slideMaster1.xml"/><Relationship Id="rId25" Type="http://schemas.openxmlformats.org/officeDocument/2006/relationships/image" Target="../media/image7.png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20" Type="http://schemas.openxmlformats.org/officeDocument/2006/relationships/image" Target="../media/image3.png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24" Type="http://schemas.openxmlformats.org/officeDocument/2006/relationships/image" Target="../media/image6.png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23" Type="http://schemas.openxmlformats.org/officeDocument/2006/relationships/image" Target="../media/image5.png"/><Relationship Id="rId10" Type="http://schemas.openxmlformats.org/officeDocument/2006/relationships/tags" Target="../tags/tag85.xml"/><Relationship Id="rId19" Type="http://schemas.openxmlformats.org/officeDocument/2006/relationships/image" Target="../media/image2.png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Relationship Id="rId22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image" Target="../media/image15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9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image" Target="../media/image15.pn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0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0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7" Type="http://schemas.openxmlformats.org/officeDocument/2006/relationships/image" Target="../media/image15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7.xml"/><Relationship Id="rId4" Type="http://schemas.openxmlformats.org/officeDocument/2006/relationships/tags" Target="../tags/tag116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7" Type="http://schemas.openxmlformats.org/officeDocument/2006/relationships/image" Target="../media/image17.png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9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slideMaster" Target="../slideMasters/slideMaster1.xml"/><Relationship Id="rId26" Type="http://schemas.openxmlformats.org/officeDocument/2006/relationships/image" Target="../media/image14.png"/><Relationship Id="rId3" Type="http://schemas.openxmlformats.org/officeDocument/2006/relationships/tags" Target="../tags/tag31.xml"/><Relationship Id="rId21" Type="http://schemas.openxmlformats.org/officeDocument/2006/relationships/image" Target="../media/image11.png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tags" Target="../tags/tag45.xml"/><Relationship Id="rId25" Type="http://schemas.openxmlformats.org/officeDocument/2006/relationships/image" Target="../media/image13.png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20" Type="http://schemas.openxmlformats.org/officeDocument/2006/relationships/image" Target="../media/image10.png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24" Type="http://schemas.openxmlformats.org/officeDocument/2006/relationships/image" Target="../media/image12.png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23" Type="http://schemas.openxmlformats.org/officeDocument/2006/relationships/image" Target="../media/image5.png"/><Relationship Id="rId10" Type="http://schemas.openxmlformats.org/officeDocument/2006/relationships/tags" Target="../tags/tag38.xml"/><Relationship Id="rId19" Type="http://schemas.openxmlformats.org/officeDocument/2006/relationships/image" Target="../media/image8.png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Relationship Id="rId2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image" Target="../media/image9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9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8.xml"/><Relationship Id="rId7" Type="http://schemas.openxmlformats.org/officeDocument/2006/relationships/image" Target="../media/image8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9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image" Target="../media/image9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7"/>
          <p:cNvSpPr/>
          <p:nvPr>
            <p:custDataLst>
              <p:tags r:id="rId1"/>
            </p:custDataLst>
          </p:nvPr>
        </p:nvSpPr>
        <p:spPr>
          <a:xfrm>
            <a:off x="1411288" y="2073275"/>
            <a:ext cx="6219825" cy="2898775"/>
          </a:xfrm>
          <a:custGeom>
            <a:avLst/>
            <a:gdLst>
              <a:gd name="connsiteX0" fmla="*/ 624840 w 9177251"/>
              <a:gd name="connsiteY0" fmla="*/ 0 h 3591098"/>
              <a:gd name="connsiteX1" fmla="*/ 8552411 w 9177251"/>
              <a:gd name="connsiteY1" fmla="*/ 0 h 3591098"/>
              <a:gd name="connsiteX2" fmla="*/ 9177251 w 9177251"/>
              <a:gd name="connsiteY2" fmla="*/ 624840 h 3591098"/>
              <a:gd name="connsiteX3" fmla="*/ 9177251 w 9177251"/>
              <a:gd name="connsiteY3" fmla="*/ 3008193 h 3591098"/>
              <a:gd name="connsiteX4" fmla="*/ 8565106 w 9177251"/>
              <a:gd name="connsiteY4" fmla="*/ 3507106 h 3591098"/>
              <a:gd name="connsiteX5" fmla="*/ 8556638 w 9177251"/>
              <a:gd name="connsiteY5" fmla="*/ 3591098 h 3591098"/>
              <a:gd name="connsiteX6" fmla="*/ 620613 w 9177251"/>
              <a:gd name="connsiteY6" fmla="*/ 3591098 h 3591098"/>
              <a:gd name="connsiteX7" fmla="*/ 612146 w 9177251"/>
              <a:gd name="connsiteY7" fmla="*/ 3507106 h 3591098"/>
              <a:gd name="connsiteX8" fmla="*/ 0 w 9177251"/>
              <a:gd name="connsiteY8" fmla="*/ 3008193 h 3591098"/>
              <a:gd name="connsiteX9" fmla="*/ 0 w 9177251"/>
              <a:gd name="connsiteY9" fmla="*/ 624840 h 3591098"/>
              <a:gd name="connsiteX10" fmla="*/ 624840 w 9177251"/>
              <a:gd name="connsiteY10" fmla="*/ 0 h 359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77251" h="3591098">
                <a:moveTo>
                  <a:pt x="624840" y="0"/>
                </a:moveTo>
                <a:lnTo>
                  <a:pt x="8552411" y="0"/>
                </a:lnTo>
                <a:cubicBezTo>
                  <a:pt x="8552411" y="345090"/>
                  <a:pt x="8832161" y="624840"/>
                  <a:pt x="9177251" y="624840"/>
                </a:cubicBezTo>
                <a:lnTo>
                  <a:pt x="9177251" y="3008193"/>
                </a:lnTo>
                <a:cubicBezTo>
                  <a:pt x="8875297" y="3008193"/>
                  <a:pt x="8623369" y="3222377"/>
                  <a:pt x="8565106" y="3507106"/>
                </a:cubicBezTo>
                <a:lnTo>
                  <a:pt x="8556638" y="3591098"/>
                </a:lnTo>
                <a:lnTo>
                  <a:pt x="620613" y="3591098"/>
                </a:lnTo>
                <a:lnTo>
                  <a:pt x="612146" y="3507106"/>
                </a:lnTo>
                <a:cubicBezTo>
                  <a:pt x="553882" y="3222377"/>
                  <a:pt x="301954" y="3008193"/>
                  <a:pt x="0" y="3008193"/>
                </a:cubicBezTo>
                <a:lnTo>
                  <a:pt x="0" y="624840"/>
                </a:lnTo>
                <a:cubicBezTo>
                  <a:pt x="345090" y="624840"/>
                  <a:pt x="624840" y="345090"/>
                  <a:pt x="624840" y="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rgbClr val="44414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7" rIns="51435" bIns="25717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760" strike="noStrike" noProof="1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>
            <p:custDataLst>
              <p:tags r:id="rId2"/>
            </p:custDataLst>
          </p:nvPr>
        </p:nvSpPr>
        <p:spPr>
          <a:xfrm>
            <a:off x="4273550" y="3576638"/>
            <a:ext cx="57150" cy="74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350" strike="noStrike" noProof="1"/>
          </a:p>
        </p:txBody>
      </p:sp>
      <p:sp>
        <p:nvSpPr>
          <p:cNvPr id="27" name="椭圆 26"/>
          <p:cNvSpPr/>
          <p:nvPr>
            <p:custDataLst>
              <p:tags r:id="rId3"/>
            </p:custDataLst>
          </p:nvPr>
        </p:nvSpPr>
        <p:spPr>
          <a:xfrm>
            <a:off x="4408488" y="3576638"/>
            <a:ext cx="57150" cy="746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350" strike="noStrike" noProof="1"/>
          </a:p>
        </p:txBody>
      </p:sp>
      <p:sp>
        <p:nvSpPr>
          <p:cNvPr id="24" name="椭圆 23"/>
          <p:cNvSpPr/>
          <p:nvPr>
            <p:custDataLst>
              <p:tags r:id="rId4"/>
            </p:custDataLst>
          </p:nvPr>
        </p:nvSpPr>
        <p:spPr>
          <a:xfrm>
            <a:off x="4576763" y="3576638"/>
            <a:ext cx="57150" cy="74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350" strike="noStrike" noProof="1"/>
          </a:p>
        </p:txBody>
      </p:sp>
      <p:sp>
        <p:nvSpPr>
          <p:cNvPr id="25" name="椭圆 24"/>
          <p:cNvSpPr/>
          <p:nvPr>
            <p:custDataLst>
              <p:tags r:id="rId5"/>
            </p:custDataLst>
          </p:nvPr>
        </p:nvSpPr>
        <p:spPr>
          <a:xfrm>
            <a:off x="4711700" y="3576638"/>
            <a:ext cx="57150" cy="746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350" strike="noStrike" noProof="1"/>
          </a:p>
        </p:txBody>
      </p:sp>
      <p:grpSp>
        <p:nvGrpSpPr>
          <p:cNvPr id="2056" name="组合 28"/>
          <p:cNvGrpSpPr/>
          <p:nvPr/>
        </p:nvGrpSpPr>
        <p:grpSpPr>
          <a:xfrm>
            <a:off x="-9525" y="0"/>
            <a:ext cx="9170988" cy="6858000"/>
            <a:chOff x="-20" y="0"/>
            <a:chExt cx="19256" cy="10800"/>
          </a:xfrm>
        </p:grpSpPr>
        <p:pic>
          <p:nvPicPr>
            <p:cNvPr id="2057" name="图片 29" descr="花1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16993" y="0"/>
              <a:ext cx="1873" cy="19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" name="图片 30" descr="图层 1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18119" y="1124"/>
              <a:ext cx="1097" cy="11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9" name="图片 32" descr="花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 flipV="1">
              <a:off x="-4" y="6005"/>
              <a:ext cx="2678" cy="47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0" name="图片 33" descr="花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15589" y="6912"/>
              <a:ext cx="3647" cy="38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1" name="图片 34" descr="图层 1"/>
            <p:cNvPicPr>
              <a:picLocks noChangeAspect="1"/>
            </p:cNvPicPr>
            <p:nvPr userDrawn="1">
              <p:custDataLst>
                <p:tags r:id="rId13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>
              <a:off x="-20" y="9244"/>
              <a:ext cx="1504" cy="15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2" name="图片 35" descr="花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 rot="-5400000">
              <a:off x="14246" y="2667"/>
              <a:ext cx="2344" cy="24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3" name="图片 36" descr="花1"/>
            <p:cNvPicPr>
              <a:picLocks noChangeAspect="1"/>
            </p:cNvPicPr>
            <p:nvPr userDrawn="1">
              <p:custDataLst>
                <p:tags r:id="rId15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 rot="-7998988">
              <a:off x="2231" y="6626"/>
              <a:ext cx="2016" cy="15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4" name="图片 37" descr="花1"/>
            <p:cNvPicPr>
              <a:picLocks noChangeAspect="1"/>
            </p:cNvPicPr>
            <p:nvPr userDrawn="1">
              <p:custDataLst>
                <p:tags r:id="rId16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0" y="1"/>
              <a:ext cx="2963" cy="508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069306" y="3756660"/>
            <a:ext cx="4903946" cy="44386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</p:nvPr>
        </p:nvSpPr>
        <p:spPr>
          <a:xfrm>
            <a:off x="2777136" y="4297314"/>
            <a:ext cx="1685925" cy="522318"/>
          </a:xfrm>
        </p:spPr>
        <p:txBody>
          <a:bodyPr lIns="90000" tIns="46800" rIns="90000" bIns="46800">
            <a:normAutofit/>
          </a:bodyPr>
          <a:lstStyle>
            <a:lvl1pPr marL="0" indent="0" algn="r">
              <a:buNone/>
              <a:defRPr sz="1500"/>
            </a:lvl1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32" name="文本占位符 31"/>
          <p:cNvSpPr>
            <a:spLocks noGrp="1"/>
          </p:cNvSpPr>
          <p:nvPr>
            <p:ph type="body" sz="quarter" idx="14" hasCustomPrompt="1"/>
          </p:nvPr>
        </p:nvSpPr>
        <p:spPr>
          <a:xfrm>
            <a:off x="4521041" y="4297473"/>
            <a:ext cx="1684800" cy="522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500"/>
            </a:lvl1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868831" y="2517366"/>
            <a:ext cx="5304422" cy="1004221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z="4050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组合 11"/>
          <p:cNvGrpSpPr/>
          <p:nvPr/>
        </p:nvGrpSpPr>
        <p:grpSpPr>
          <a:xfrm>
            <a:off x="-14287" y="-182562"/>
            <a:ext cx="9164637" cy="7267575"/>
            <a:chOff x="-30" y="-288"/>
            <a:chExt cx="19244" cy="11446"/>
          </a:xfrm>
        </p:grpSpPr>
        <p:pic>
          <p:nvPicPr>
            <p:cNvPr id="10244" name="图片 9" descr="花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30" y="-288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10" descr="花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rot="10800000">
              <a:off x="17732" y="8612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7"/>
          <p:cNvSpPr/>
          <p:nvPr>
            <p:custDataLst>
              <p:tags r:id="rId1"/>
            </p:custDataLst>
          </p:nvPr>
        </p:nvSpPr>
        <p:spPr>
          <a:xfrm>
            <a:off x="1401763" y="1990725"/>
            <a:ext cx="6219825" cy="2898775"/>
          </a:xfrm>
          <a:custGeom>
            <a:avLst/>
            <a:gdLst>
              <a:gd name="connsiteX0" fmla="*/ 624840 w 9177251"/>
              <a:gd name="connsiteY0" fmla="*/ 0 h 3591098"/>
              <a:gd name="connsiteX1" fmla="*/ 8552411 w 9177251"/>
              <a:gd name="connsiteY1" fmla="*/ 0 h 3591098"/>
              <a:gd name="connsiteX2" fmla="*/ 9177251 w 9177251"/>
              <a:gd name="connsiteY2" fmla="*/ 624840 h 3591098"/>
              <a:gd name="connsiteX3" fmla="*/ 9177251 w 9177251"/>
              <a:gd name="connsiteY3" fmla="*/ 3008193 h 3591098"/>
              <a:gd name="connsiteX4" fmla="*/ 8565106 w 9177251"/>
              <a:gd name="connsiteY4" fmla="*/ 3507106 h 3591098"/>
              <a:gd name="connsiteX5" fmla="*/ 8556638 w 9177251"/>
              <a:gd name="connsiteY5" fmla="*/ 3591098 h 3591098"/>
              <a:gd name="connsiteX6" fmla="*/ 620613 w 9177251"/>
              <a:gd name="connsiteY6" fmla="*/ 3591098 h 3591098"/>
              <a:gd name="connsiteX7" fmla="*/ 612146 w 9177251"/>
              <a:gd name="connsiteY7" fmla="*/ 3507106 h 3591098"/>
              <a:gd name="connsiteX8" fmla="*/ 0 w 9177251"/>
              <a:gd name="connsiteY8" fmla="*/ 3008193 h 3591098"/>
              <a:gd name="connsiteX9" fmla="*/ 0 w 9177251"/>
              <a:gd name="connsiteY9" fmla="*/ 624840 h 3591098"/>
              <a:gd name="connsiteX10" fmla="*/ 624840 w 9177251"/>
              <a:gd name="connsiteY10" fmla="*/ 0 h 359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77251" h="3591098">
                <a:moveTo>
                  <a:pt x="624840" y="0"/>
                </a:moveTo>
                <a:lnTo>
                  <a:pt x="8552411" y="0"/>
                </a:lnTo>
                <a:cubicBezTo>
                  <a:pt x="8552411" y="345090"/>
                  <a:pt x="8832161" y="624840"/>
                  <a:pt x="9177251" y="624840"/>
                </a:cubicBezTo>
                <a:lnTo>
                  <a:pt x="9177251" y="3008193"/>
                </a:lnTo>
                <a:cubicBezTo>
                  <a:pt x="8875297" y="3008193"/>
                  <a:pt x="8623369" y="3222377"/>
                  <a:pt x="8565106" y="3507106"/>
                </a:cubicBezTo>
                <a:lnTo>
                  <a:pt x="8556638" y="3591098"/>
                </a:lnTo>
                <a:lnTo>
                  <a:pt x="620613" y="3591098"/>
                </a:lnTo>
                <a:lnTo>
                  <a:pt x="612146" y="3507106"/>
                </a:lnTo>
                <a:cubicBezTo>
                  <a:pt x="553882" y="3222377"/>
                  <a:pt x="301954" y="3008193"/>
                  <a:pt x="0" y="3008193"/>
                </a:cubicBezTo>
                <a:lnTo>
                  <a:pt x="0" y="624840"/>
                </a:lnTo>
                <a:cubicBezTo>
                  <a:pt x="345090" y="624840"/>
                  <a:pt x="624840" y="345090"/>
                  <a:pt x="624840" y="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rgbClr val="44414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7" rIns="51435" bIns="25717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76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268" name="组合 24"/>
          <p:cNvGrpSpPr/>
          <p:nvPr/>
        </p:nvGrpSpPr>
        <p:grpSpPr>
          <a:xfrm>
            <a:off x="4316413" y="3656013"/>
            <a:ext cx="493712" cy="76200"/>
            <a:chOff x="9033" y="4243"/>
            <a:chExt cx="1038" cy="119"/>
          </a:xfrm>
        </p:grpSpPr>
        <p:grpSp>
          <p:nvGrpSpPr>
            <p:cNvPr id="11269" name="组合 25"/>
            <p:cNvGrpSpPr/>
            <p:nvPr/>
          </p:nvGrpSpPr>
          <p:grpSpPr>
            <a:xfrm>
              <a:off x="9033" y="4243"/>
              <a:ext cx="401" cy="119"/>
              <a:chOff x="9033" y="4243"/>
              <a:chExt cx="401" cy="119"/>
            </a:xfrm>
          </p:grpSpPr>
          <p:sp>
            <p:nvSpPr>
              <p:cNvPr id="32" name="椭圆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9033" y="4243"/>
                <a:ext cx="119" cy="119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/>
                <a:endParaRPr lang="zh-CN" altLang="en-US" sz="1350" strike="noStrike" noProof="1">
                  <a:latin typeface="微软雅黑" panose="020B0503020204020204" charset="-122"/>
                  <a:ea typeface="微软雅黑"/>
                </a:endParaRPr>
              </a:p>
            </p:txBody>
          </p:sp>
          <p:sp>
            <p:nvSpPr>
              <p:cNvPr id="33" name="椭圆 32"/>
              <p:cNvSpPr/>
              <p:nvPr>
                <p:custDataLst>
                  <p:tags r:id="rId16"/>
                </p:custDataLst>
              </p:nvPr>
            </p:nvSpPr>
            <p:spPr>
              <a:xfrm>
                <a:off x="9315" y="4243"/>
                <a:ext cx="119" cy="11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/>
                <a:endParaRPr lang="zh-CN" altLang="en-US" sz="1350" strike="noStrike" noProof="1">
                  <a:latin typeface="微软雅黑" panose="020B0503020204020204" charset="-122"/>
                  <a:ea typeface="微软雅黑"/>
                </a:endParaRPr>
              </a:p>
            </p:txBody>
          </p:sp>
        </p:grpSp>
        <p:grpSp>
          <p:nvGrpSpPr>
            <p:cNvPr id="11272" name="组合 26"/>
            <p:cNvGrpSpPr/>
            <p:nvPr/>
          </p:nvGrpSpPr>
          <p:grpSpPr>
            <a:xfrm>
              <a:off x="9670" y="4243"/>
              <a:ext cx="401" cy="119"/>
              <a:chOff x="9033" y="4243"/>
              <a:chExt cx="401" cy="119"/>
            </a:xfrm>
          </p:grpSpPr>
          <p:sp>
            <p:nvSpPr>
              <p:cNvPr id="28" name="椭圆 27"/>
              <p:cNvSpPr/>
              <p:nvPr>
                <p:custDataLst>
                  <p:tags r:id="rId13"/>
                </p:custDataLst>
              </p:nvPr>
            </p:nvSpPr>
            <p:spPr>
              <a:xfrm>
                <a:off x="9033" y="4243"/>
                <a:ext cx="119" cy="119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/>
                <a:endParaRPr lang="zh-CN" altLang="en-US" sz="1350" strike="noStrike" noProof="1">
                  <a:latin typeface="微软雅黑" panose="020B0503020204020204" charset="-122"/>
                  <a:ea typeface="微软雅黑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14"/>
                </p:custDataLst>
              </p:nvPr>
            </p:nvSpPr>
            <p:spPr>
              <a:xfrm>
                <a:off x="9315" y="4243"/>
                <a:ext cx="119" cy="11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/>
                <a:endParaRPr lang="zh-CN" altLang="en-US" sz="1350" strike="noStrike" noProof="1">
                  <a:latin typeface="微软雅黑" panose="020B0503020204020204" charset="-122"/>
                  <a:ea typeface="微软雅黑"/>
                </a:endParaRPr>
              </a:p>
            </p:txBody>
          </p:sp>
        </p:grpSp>
      </p:grpSp>
      <p:grpSp>
        <p:nvGrpSpPr>
          <p:cNvPr id="11275" name="组合 23"/>
          <p:cNvGrpSpPr/>
          <p:nvPr/>
        </p:nvGrpSpPr>
        <p:grpSpPr>
          <a:xfrm>
            <a:off x="-9525" y="0"/>
            <a:ext cx="9161463" cy="6858000"/>
            <a:chOff x="-20" y="0"/>
            <a:chExt cx="19236" cy="10800"/>
          </a:xfrm>
        </p:grpSpPr>
        <p:pic>
          <p:nvPicPr>
            <p:cNvPr id="11276" name="图片 15" descr="花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16993" y="0"/>
              <a:ext cx="1873" cy="19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图片 16" descr="图层 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18119" y="1124"/>
              <a:ext cx="1097" cy="11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8" name="图片 17" descr="花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 flipV="1">
              <a:off x="-4" y="6005"/>
              <a:ext cx="2678" cy="47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9" name="图片 18" descr="花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15549" y="6912"/>
              <a:ext cx="3647" cy="38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0" name="图片 19" descr="花1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>
              <a:off x="-4" y="0"/>
              <a:ext cx="2963" cy="50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1" name="图片 20" descr="图层 1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>
              <a:off x="-20" y="9244"/>
              <a:ext cx="1504" cy="15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2" name="图片 21" descr="花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 rot="-5400000">
              <a:off x="14246" y="2667"/>
              <a:ext cx="2344" cy="24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3" name="图片 22" descr="花1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 rot="-7998988">
              <a:off x="2111" y="6368"/>
              <a:ext cx="2016" cy="15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868831" y="2256747"/>
            <a:ext cx="5304422" cy="1262683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3" hasCustomPrompt="1"/>
          </p:nvPr>
        </p:nvSpPr>
        <p:spPr>
          <a:xfrm>
            <a:off x="2746913" y="3822753"/>
            <a:ext cx="3529208" cy="6048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800" baseline="0"/>
            </a:lvl1pPr>
            <a:lvl2pPr marL="342900" indent="0">
              <a:buNone/>
              <a:defRPr/>
            </a:lvl2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19" descr="花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 rot="10800000">
            <a:off x="8483600" y="5422900"/>
            <a:ext cx="661988" cy="151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66688" y="273050"/>
            <a:ext cx="8769350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noProof="1">
              <a:sym typeface="+mn-ea"/>
            </a:endParaRPr>
          </a:p>
        </p:txBody>
      </p:sp>
      <p:pic>
        <p:nvPicPr>
          <p:cNvPr id="13316" name="图片 19" descr="花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3175" y="0"/>
            <a:ext cx="663575" cy="151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1200" y="1249200"/>
            <a:ext cx="7219800" cy="7236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2163600"/>
            <a:ext cx="7219950" cy="3445200"/>
          </a:xfrm>
        </p:spPr>
        <p:txBody>
          <a:bodyPr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105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0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-6350" y="-3175"/>
            <a:ext cx="3617913" cy="686435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noProof="1">
              <a:sym typeface="+mn-ea"/>
            </a:endParaRPr>
          </a:p>
        </p:txBody>
      </p:sp>
      <p:pic>
        <p:nvPicPr>
          <p:cNvPr id="14340" name="图片 19" descr="花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-10800000" flipH="1">
            <a:off x="-22225" y="5422900"/>
            <a:ext cx="661988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7" descr="花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 rot="9600000" flipV="1">
            <a:off x="8618538" y="-6350"/>
            <a:ext cx="493712" cy="117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00" y="770400"/>
            <a:ext cx="2970000" cy="882000"/>
          </a:xfrm>
        </p:spPr>
        <p:txBody>
          <a:bodyPr anchor="ctr">
            <a:normAutofit/>
          </a:bodyPr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1764000"/>
            <a:ext cx="2967300" cy="4093200"/>
          </a:xfrm>
        </p:spPr>
        <p:txBody>
          <a:bodyPr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105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0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769939"/>
            <a:ext cx="4860000" cy="5087937"/>
          </a:xfrm>
        </p:spPr>
        <p:txBody>
          <a:bodyPr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105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0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-19050"/>
            <a:ext cx="9144000" cy="266382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noProof="1">
              <a:sym typeface="+mn-ea"/>
            </a:endParaRPr>
          </a:p>
        </p:txBody>
      </p:sp>
      <p:pic>
        <p:nvPicPr>
          <p:cNvPr id="15364" name="图片 19" descr="花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-19050"/>
            <a:ext cx="661988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20" descr="图层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583613" y="22225"/>
            <a:ext cx="522287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781200"/>
            <a:ext cx="8232300" cy="626400"/>
          </a:xfrm>
        </p:spPr>
        <p:txBody>
          <a:bodyPr anchor="ctr">
            <a:normAutofit/>
          </a:bodyPr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1659600"/>
            <a:ext cx="8231981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808000"/>
            <a:ext cx="8224200" cy="3430800"/>
          </a:xfrm>
        </p:spPr>
        <p:txBody>
          <a:bodyPr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105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0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175" y="5029200"/>
            <a:ext cx="9144000" cy="18288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noProof="1">
              <a:sym typeface="+mn-ea"/>
            </a:endParaRPr>
          </a:p>
        </p:txBody>
      </p:sp>
      <p:pic>
        <p:nvPicPr>
          <p:cNvPr id="16388" name="图片 19" descr="花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-19050"/>
            <a:ext cx="661988" cy="151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669600"/>
            <a:ext cx="8232300" cy="565200"/>
          </a:xfrm>
        </p:spPr>
        <p:txBody>
          <a:bodyPr anchor="ctr">
            <a:normAutofit/>
          </a:bodyPr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1681200"/>
            <a:ext cx="8243100" cy="3211200"/>
          </a:xfrm>
        </p:spPr>
        <p:txBody>
          <a:bodyPr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105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0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5180400"/>
            <a:ext cx="82512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1588"/>
            <a:ext cx="91440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noProof="1">
              <a:sym typeface="+mn-ea"/>
            </a:endParaRPr>
          </a:p>
        </p:txBody>
      </p:sp>
      <p:pic>
        <p:nvPicPr>
          <p:cNvPr id="17412" name="图片 18" descr="花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086725" y="5348288"/>
            <a:ext cx="1066800" cy="1516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816" y="237490"/>
            <a:ext cx="8278178" cy="558800"/>
          </a:xfrm>
        </p:spPr>
        <p:txBody>
          <a:bodyPr>
            <a:normAutofit/>
          </a:bodyPr>
          <a:lstStyle>
            <a:lvl1pPr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1663200"/>
            <a:ext cx="4006800" cy="2894400"/>
          </a:xfrm>
        </p:spPr>
        <p:txBody>
          <a:bodyPr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105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0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1663200"/>
            <a:ext cx="4025700" cy="2894400"/>
          </a:xfrm>
        </p:spPr>
        <p:txBody>
          <a:bodyPr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105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0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4816800"/>
            <a:ext cx="4006800" cy="781200"/>
          </a:xfrm>
        </p:spPr>
        <p:txBody>
          <a:bodyPr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4813200"/>
            <a:ext cx="4025700" cy="781200"/>
          </a:xfrm>
        </p:spPr>
        <p:txBody>
          <a:bodyPr>
            <a:normAutofit/>
          </a:bodyPr>
          <a:lstStyle>
            <a:lvl1pPr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z="1050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-1587" y="958850"/>
            <a:ext cx="9144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00" strike="noStrike" noProof="1">
              <a:sym typeface="+mn-ea"/>
            </a:endParaRPr>
          </a:p>
        </p:txBody>
      </p:sp>
      <p:pic>
        <p:nvPicPr>
          <p:cNvPr id="18436" name="图片 19" descr="花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-19050"/>
            <a:ext cx="661988" cy="151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9" descr="花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 flipH="1" flipV="1">
            <a:off x="8483600" y="5365750"/>
            <a:ext cx="661988" cy="151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42100" y="1339200"/>
            <a:ext cx="6858000" cy="2386800"/>
          </a:xfrm>
        </p:spPr>
        <p:txBody>
          <a:bodyPr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3862800"/>
            <a:ext cx="6858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11"/>
          <p:cNvGrpSpPr/>
          <p:nvPr/>
        </p:nvGrpSpPr>
        <p:grpSpPr>
          <a:xfrm>
            <a:off x="-14287" y="-182562"/>
            <a:ext cx="9164637" cy="7267575"/>
            <a:chOff x="-30" y="-288"/>
            <a:chExt cx="19244" cy="11446"/>
          </a:xfrm>
        </p:grpSpPr>
        <p:pic>
          <p:nvPicPr>
            <p:cNvPr id="3076" name="图片 9" descr="花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30" y="-288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7" name="图片 10" descr="花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rot="10800000">
              <a:off x="17732" y="8612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52508"/>
            <a:ext cx="8139178" cy="5388907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7"/>
          <p:cNvSpPr/>
          <p:nvPr>
            <p:custDataLst>
              <p:tags r:id="rId1"/>
            </p:custDataLst>
          </p:nvPr>
        </p:nvSpPr>
        <p:spPr>
          <a:xfrm>
            <a:off x="1489075" y="2046288"/>
            <a:ext cx="6219825" cy="2900363"/>
          </a:xfrm>
          <a:custGeom>
            <a:avLst/>
            <a:gdLst>
              <a:gd name="connsiteX0" fmla="*/ 624840 w 9177251"/>
              <a:gd name="connsiteY0" fmla="*/ 0 h 3591098"/>
              <a:gd name="connsiteX1" fmla="*/ 8552411 w 9177251"/>
              <a:gd name="connsiteY1" fmla="*/ 0 h 3591098"/>
              <a:gd name="connsiteX2" fmla="*/ 9177251 w 9177251"/>
              <a:gd name="connsiteY2" fmla="*/ 624840 h 3591098"/>
              <a:gd name="connsiteX3" fmla="*/ 9177251 w 9177251"/>
              <a:gd name="connsiteY3" fmla="*/ 3008193 h 3591098"/>
              <a:gd name="connsiteX4" fmla="*/ 8565106 w 9177251"/>
              <a:gd name="connsiteY4" fmla="*/ 3507106 h 3591098"/>
              <a:gd name="connsiteX5" fmla="*/ 8556638 w 9177251"/>
              <a:gd name="connsiteY5" fmla="*/ 3591098 h 3591098"/>
              <a:gd name="connsiteX6" fmla="*/ 620613 w 9177251"/>
              <a:gd name="connsiteY6" fmla="*/ 3591098 h 3591098"/>
              <a:gd name="connsiteX7" fmla="*/ 612146 w 9177251"/>
              <a:gd name="connsiteY7" fmla="*/ 3507106 h 3591098"/>
              <a:gd name="connsiteX8" fmla="*/ 0 w 9177251"/>
              <a:gd name="connsiteY8" fmla="*/ 3008193 h 3591098"/>
              <a:gd name="connsiteX9" fmla="*/ 0 w 9177251"/>
              <a:gd name="connsiteY9" fmla="*/ 624840 h 3591098"/>
              <a:gd name="connsiteX10" fmla="*/ 624840 w 9177251"/>
              <a:gd name="connsiteY10" fmla="*/ 0 h 359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77251" h="3591098">
                <a:moveTo>
                  <a:pt x="624840" y="0"/>
                </a:moveTo>
                <a:lnTo>
                  <a:pt x="8552411" y="0"/>
                </a:lnTo>
                <a:cubicBezTo>
                  <a:pt x="8552411" y="345090"/>
                  <a:pt x="8832161" y="624840"/>
                  <a:pt x="9177251" y="624840"/>
                </a:cubicBezTo>
                <a:lnTo>
                  <a:pt x="9177251" y="3008193"/>
                </a:lnTo>
                <a:cubicBezTo>
                  <a:pt x="8875297" y="3008193"/>
                  <a:pt x="8623369" y="3222377"/>
                  <a:pt x="8565106" y="3507106"/>
                </a:cubicBezTo>
                <a:lnTo>
                  <a:pt x="8556638" y="3591098"/>
                </a:lnTo>
                <a:lnTo>
                  <a:pt x="620613" y="3591098"/>
                </a:lnTo>
                <a:lnTo>
                  <a:pt x="612146" y="3507106"/>
                </a:lnTo>
                <a:cubicBezTo>
                  <a:pt x="553882" y="3222377"/>
                  <a:pt x="301954" y="3008193"/>
                  <a:pt x="0" y="3008193"/>
                </a:cubicBezTo>
                <a:lnTo>
                  <a:pt x="0" y="624840"/>
                </a:lnTo>
                <a:cubicBezTo>
                  <a:pt x="345090" y="624840"/>
                  <a:pt x="624840" y="345090"/>
                  <a:pt x="624840" y="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rgbClr val="44414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1435" tIns="25717" rIns="51435" bIns="25717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760" strike="noStrike" noProof="1">
              <a:solidFill>
                <a:prstClr val="white"/>
              </a:solidFill>
            </a:endParaRPr>
          </a:p>
        </p:txBody>
      </p:sp>
      <p:grpSp>
        <p:nvGrpSpPr>
          <p:cNvPr id="4100" name="组合 21"/>
          <p:cNvGrpSpPr/>
          <p:nvPr/>
        </p:nvGrpSpPr>
        <p:grpSpPr>
          <a:xfrm>
            <a:off x="4316413" y="3751263"/>
            <a:ext cx="493712" cy="76200"/>
            <a:chOff x="9033" y="4243"/>
            <a:chExt cx="1038" cy="119"/>
          </a:xfrm>
        </p:grpSpPr>
        <p:grpSp>
          <p:nvGrpSpPr>
            <p:cNvPr id="4101" name="组合 23"/>
            <p:cNvGrpSpPr/>
            <p:nvPr/>
          </p:nvGrpSpPr>
          <p:grpSpPr>
            <a:xfrm>
              <a:off x="9033" y="4243"/>
              <a:ext cx="401" cy="119"/>
              <a:chOff x="9033" y="4243"/>
              <a:chExt cx="401" cy="119"/>
            </a:xfrm>
          </p:grpSpPr>
          <p:sp>
            <p:nvSpPr>
              <p:cNvPr id="28" name="椭圆 27"/>
              <p:cNvSpPr/>
              <p:nvPr>
                <p:custDataLst>
                  <p:tags r:id="rId16"/>
                </p:custDataLst>
              </p:nvPr>
            </p:nvSpPr>
            <p:spPr>
              <a:xfrm>
                <a:off x="9033" y="4243"/>
                <a:ext cx="119" cy="119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/>
                <a:endParaRPr lang="zh-CN" altLang="en-US" sz="1350" strike="noStrike" noProof="1">
                  <a:latin typeface="微软雅黑" panose="020B0503020204020204" charset="-122"/>
                  <a:ea typeface="微软雅黑"/>
                </a:endParaRPr>
              </a:p>
            </p:txBody>
          </p:sp>
          <p:sp>
            <p:nvSpPr>
              <p:cNvPr id="29" name="椭圆 28"/>
              <p:cNvSpPr/>
              <p:nvPr>
                <p:custDataLst>
                  <p:tags r:id="rId17"/>
                </p:custDataLst>
              </p:nvPr>
            </p:nvSpPr>
            <p:spPr>
              <a:xfrm>
                <a:off x="9315" y="4243"/>
                <a:ext cx="119" cy="11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/>
                <a:endParaRPr lang="zh-CN" altLang="en-US" sz="1350" strike="noStrike" noProof="1">
                  <a:latin typeface="微软雅黑" panose="020B0503020204020204" charset="-122"/>
                  <a:ea typeface="微软雅黑"/>
                </a:endParaRPr>
              </a:p>
            </p:txBody>
          </p:sp>
        </p:grpSp>
        <p:grpSp>
          <p:nvGrpSpPr>
            <p:cNvPr id="4104" name="组合 24"/>
            <p:cNvGrpSpPr/>
            <p:nvPr/>
          </p:nvGrpSpPr>
          <p:grpSpPr>
            <a:xfrm>
              <a:off x="9670" y="4243"/>
              <a:ext cx="401" cy="119"/>
              <a:chOff x="9033" y="4243"/>
              <a:chExt cx="401" cy="119"/>
            </a:xfrm>
          </p:grpSpPr>
          <p:sp>
            <p:nvSpPr>
              <p:cNvPr id="26" name="椭圆 25"/>
              <p:cNvSpPr/>
              <p:nvPr>
                <p:custDataLst>
                  <p:tags r:id="rId14"/>
                </p:custDataLst>
              </p:nvPr>
            </p:nvSpPr>
            <p:spPr>
              <a:xfrm>
                <a:off x="9033" y="4243"/>
                <a:ext cx="119" cy="119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/>
                <a:endParaRPr lang="zh-CN" altLang="en-US" sz="1350" strike="noStrike" noProof="1">
                  <a:latin typeface="微软雅黑" panose="020B0503020204020204" charset="-122"/>
                  <a:ea typeface="微软雅黑"/>
                </a:endParaRPr>
              </a:p>
            </p:txBody>
          </p:sp>
          <p:sp>
            <p:nvSpPr>
              <p:cNvPr id="27" name="椭圆 26"/>
              <p:cNvSpPr/>
              <p:nvPr>
                <p:custDataLst>
                  <p:tags r:id="rId15"/>
                </p:custDataLst>
              </p:nvPr>
            </p:nvSpPr>
            <p:spPr>
              <a:xfrm>
                <a:off x="9315" y="4243"/>
                <a:ext cx="119" cy="11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 fontScale="25000" lnSpcReduction="20000"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/>
                <a:endParaRPr lang="zh-CN" altLang="en-US" sz="1350" strike="noStrike" noProof="1">
                  <a:latin typeface="微软雅黑" panose="020B0503020204020204" charset="-122"/>
                  <a:ea typeface="微软雅黑"/>
                </a:endParaRPr>
              </a:p>
            </p:txBody>
          </p:sp>
        </p:grpSp>
      </p:grpSp>
      <p:grpSp>
        <p:nvGrpSpPr>
          <p:cNvPr id="4107" name="组合 44"/>
          <p:cNvGrpSpPr/>
          <p:nvPr/>
        </p:nvGrpSpPr>
        <p:grpSpPr>
          <a:xfrm>
            <a:off x="-38100" y="1588"/>
            <a:ext cx="9182100" cy="6864350"/>
            <a:chOff x="-80" y="2"/>
            <a:chExt cx="19279" cy="10810"/>
          </a:xfrm>
        </p:grpSpPr>
        <p:pic>
          <p:nvPicPr>
            <p:cNvPr id="4108" name="图片 35" descr="花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 rot="10800000">
              <a:off x="16237" y="5664"/>
              <a:ext cx="2963" cy="508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9" name="图片 36" descr="图层 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17881" y="66"/>
              <a:ext cx="1263" cy="13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10" name="图片 37" descr="图层 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17449" y="509"/>
              <a:ext cx="835" cy="8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11" name="图片 38" descr="图层 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18095" y="929"/>
              <a:ext cx="835" cy="8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12" name="图片 39" descr="花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 rot="10800000" flipH="1" flipV="1">
              <a:off x="16" y="2"/>
              <a:ext cx="2678" cy="47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13" name="图片 40" descr="图层 1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23"/>
            <a:stretch>
              <a:fillRect/>
            </a:stretch>
          </p:blipFill>
          <p:spPr>
            <a:xfrm rot="-10800000" flipH="1">
              <a:off x="-80" y="2"/>
              <a:ext cx="1504" cy="155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14" name="图片 41" descr="图片7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8" y="9336"/>
              <a:ext cx="1793" cy="147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15" name="图片 42" descr="花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 rot="-5400000" flipH="1" flipV="1">
              <a:off x="2552" y="4876"/>
              <a:ext cx="3316" cy="35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16" name="图片 43" descr="花1"/>
            <p:cNvPicPr>
              <a:picLocks noChangeAspect="1"/>
            </p:cNvPicPr>
            <p:nvPr userDrawn="1">
              <p:custDataLst>
                <p:tags r:id="rId13"/>
              </p:custDataLst>
            </p:nvPr>
          </p:nvPicPr>
          <p:blipFill>
            <a:blip r:embed="rId26"/>
            <a:stretch>
              <a:fillRect/>
            </a:stretch>
          </p:blipFill>
          <p:spPr>
            <a:xfrm rot="-7998989" flipH="1" flipV="1">
              <a:off x="14470" y="2829"/>
              <a:ext cx="2657" cy="202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20061" y="2823292"/>
            <a:ext cx="4903878" cy="80319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27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112993" y="3855721"/>
            <a:ext cx="4918013" cy="930742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组合 11"/>
          <p:cNvGrpSpPr/>
          <p:nvPr/>
        </p:nvGrpSpPr>
        <p:grpSpPr>
          <a:xfrm>
            <a:off x="-14287" y="-182562"/>
            <a:ext cx="9164637" cy="7267575"/>
            <a:chOff x="-30" y="-288"/>
            <a:chExt cx="19244" cy="11446"/>
          </a:xfrm>
        </p:grpSpPr>
        <p:pic>
          <p:nvPicPr>
            <p:cNvPr id="5124" name="图片 10" descr="花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30" y="-288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5" name="图片 12" descr="花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rot="10800000">
              <a:off x="17732" y="8612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952508"/>
            <a:ext cx="3962432" cy="5388907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52508"/>
            <a:ext cx="3962432" cy="5388907"/>
          </a:xfrm>
        </p:spPr>
        <p:txBody>
          <a:bodyPr lIns="90170" tIns="46990" rIns="90170" bIns="46990"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组合 12"/>
          <p:cNvGrpSpPr/>
          <p:nvPr/>
        </p:nvGrpSpPr>
        <p:grpSpPr>
          <a:xfrm>
            <a:off x="-14287" y="-182562"/>
            <a:ext cx="9164637" cy="7267575"/>
            <a:chOff x="-30" y="-288"/>
            <a:chExt cx="19244" cy="11446"/>
          </a:xfrm>
        </p:grpSpPr>
        <p:pic>
          <p:nvPicPr>
            <p:cNvPr id="6148" name="图片 13" descr="花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30" y="-288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图片 14" descr="花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rot="10800000">
              <a:off x="17732" y="8612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952508"/>
            <a:ext cx="396243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406525"/>
            <a:ext cx="3962400" cy="4934752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952508"/>
            <a:ext cx="396243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406525"/>
            <a:ext cx="3962432" cy="4934752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5"/>
          <p:cNvGrpSpPr/>
          <p:nvPr/>
        </p:nvGrpSpPr>
        <p:grpSpPr>
          <a:xfrm>
            <a:off x="0" y="0"/>
            <a:ext cx="9144000" cy="6858000"/>
            <a:chOff x="0" y="0"/>
            <a:chExt cx="12192001" cy="6858000"/>
          </a:xfrm>
        </p:grpSpPr>
        <p:pic>
          <p:nvPicPr>
            <p:cNvPr id="7172" name="图片 6" descr="花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1881505" cy="32315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3" name="图片 7" descr="花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9875847" y="4389120"/>
              <a:ext cx="2316154" cy="24688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组合 11"/>
          <p:cNvGrpSpPr/>
          <p:nvPr/>
        </p:nvGrpSpPr>
        <p:grpSpPr>
          <a:xfrm>
            <a:off x="-14287" y="-182562"/>
            <a:ext cx="9164637" cy="7267575"/>
            <a:chOff x="-30" y="-288"/>
            <a:chExt cx="19244" cy="11446"/>
          </a:xfrm>
        </p:grpSpPr>
        <p:pic>
          <p:nvPicPr>
            <p:cNvPr id="8196" name="图片 10" descr="花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30" y="-288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7" name="图片 12" descr="花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rot="10800000">
              <a:off x="17732" y="8612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443234"/>
            <a:ext cx="8139178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952508"/>
            <a:ext cx="396243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952508"/>
            <a:ext cx="3962432" cy="5388907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组合 11"/>
          <p:cNvGrpSpPr/>
          <p:nvPr/>
        </p:nvGrpSpPr>
        <p:grpSpPr>
          <a:xfrm>
            <a:off x="-14287" y="-182562"/>
            <a:ext cx="9164637" cy="7267575"/>
            <a:chOff x="-30" y="-288"/>
            <a:chExt cx="19244" cy="11446"/>
          </a:xfrm>
        </p:grpSpPr>
        <p:pic>
          <p:nvPicPr>
            <p:cNvPr id="9220" name="图片 9" descr="花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30" y="-288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1" name="图片 10" descr="花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rot="10800000">
              <a:off x="17732" y="8612"/>
              <a:ext cx="1483" cy="2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8"/>
            <a:ext cx="713238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0"/>
            <a:ext cx="7371076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0170" tIns="46990" rIns="90170" bIns="4699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1650" y="442913"/>
            <a:ext cx="814070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501650" y="952500"/>
            <a:ext cx="814070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17145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2021-10-29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538288" y="2692400"/>
            <a:ext cx="1187450" cy="1265238"/>
          </a:xfrm>
          <a:prstGeom prst="ellipse">
            <a:avLst/>
          </a:prstGeom>
          <a:solidFill>
            <a:srgbClr val="D8B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58" name="标题 2"/>
          <p:cNvSpPr>
            <a:spLocks noGrp="1"/>
          </p:cNvSpPr>
          <p:nvPr>
            <p:ph type="title"/>
          </p:nvPr>
        </p:nvSpPr>
        <p:spPr>
          <a:xfrm>
            <a:off x="1593850" y="2692400"/>
            <a:ext cx="6696075" cy="1223963"/>
          </a:xfrm>
        </p:spPr>
        <p:txBody>
          <a:bodyPr vert="horz" lIns="101600" tIns="38100" rIns="76200" bIns="38100" anchor="ctr"/>
          <a:lstStyle/>
          <a:p>
            <a:pPr defTabSz="685800"/>
            <a:r>
              <a:rPr lang="en-US" altLang="zh-CN" sz="6000" kern="1200" spc="200" normalizeH="0" baseline="0">
                <a:solidFill>
                  <a:srgbClr val="A71A55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10   </a:t>
            </a:r>
            <a:r>
              <a:rPr lang="zh-CN" altLang="en-US" sz="6000" kern="1200" spc="200" normalizeH="0" baseline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过秦论</a:t>
            </a:r>
          </a:p>
        </p:txBody>
      </p:sp>
    </p:spTree>
    <p:custDataLst>
      <p:tags r:id="rId1"/>
    </p:custData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39750" y="908050"/>
            <a:ext cx="59039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攻守</a:t>
            </a:r>
            <a:r>
              <a:rPr kumimoji="0" lang="zh-CN" altLang="en-US" sz="4400" kern="1200" cap="none" spc="0" normalizeH="0" baseline="0" noProof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势中看</a:t>
            </a:r>
            <a:r>
              <a:rPr kumimoji="0" lang="zh-CN" altLang="en-US" sz="44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兴亡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95513" y="1916113"/>
            <a:ext cx="792163" cy="7699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4525" y="1916113"/>
            <a:ext cx="719138" cy="7699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守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76375" y="4365625"/>
            <a:ext cx="863600" cy="7683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00788" y="4365625"/>
            <a:ext cx="863600" cy="7683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亡</a:t>
            </a: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3203575" y="2276475"/>
            <a:ext cx="244792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1908175" y="2781300"/>
            <a:ext cx="719138" cy="1511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771775" y="4868863"/>
            <a:ext cx="309562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339975" y="2708275"/>
            <a:ext cx="1944688" cy="184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zh-CN" altLang="en-US" sz="2400" b="1">
                <a:latin typeface="微软雅黑" panose="020B0503020204020204" charset="-122"/>
                <a:ea typeface="微软雅黑"/>
              </a:rPr>
              <a:t>                  </a:t>
            </a:r>
            <a:endParaRPr lang="en-US" altLang="zh-CN" sz="2400" b="1">
              <a:latin typeface="微软雅黑" panose="020B0503020204020204" charset="-122"/>
              <a:ea typeface="微软雅黑"/>
            </a:endParaRPr>
          </a:p>
          <a:p>
            <a:pPr>
              <a:buSzTx/>
            </a:pPr>
            <a:r>
              <a:rPr lang="zh-CN" altLang="en-US" sz="2400" b="1">
                <a:latin typeface="微软雅黑" panose="020B0503020204020204" charset="-122"/>
                <a:ea typeface="微软雅黑"/>
              </a:rPr>
              <a:t>统一四海</a:t>
            </a:r>
            <a:endParaRPr lang="en-US" altLang="zh-CN" sz="2400" b="1">
              <a:latin typeface="微软雅黑" panose="020B0503020204020204" charset="-122"/>
              <a:ea typeface="微软雅黑"/>
            </a:endParaRPr>
          </a:p>
          <a:p>
            <a:pPr>
              <a:buSzTx/>
            </a:pPr>
            <a:r>
              <a:rPr lang="zh-CN" altLang="en-US" sz="2400" b="1">
                <a:latin typeface="微软雅黑" panose="020B0503020204020204" charset="-122"/>
                <a:ea typeface="微软雅黑"/>
              </a:rPr>
              <a:t>扩张土地</a:t>
            </a:r>
            <a:endParaRPr lang="en-US" altLang="zh-CN" sz="2400" b="1">
              <a:latin typeface="微软雅黑" panose="020B0503020204020204" charset="-122"/>
              <a:ea typeface="微软雅黑"/>
            </a:endParaRPr>
          </a:p>
          <a:p>
            <a:pPr>
              <a:buSzTx/>
            </a:pPr>
            <a:r>
              <a:rPr lang="zh-CN" altLang="en-US" sz="2400" b="1">
                <a:latin typeface="微软雅黑" panose="020B0503020204020204" charset="-122"/>
                <a:ea typeface="微软雅黑"/>
              </a:rPr>
              <a:t>变法图强</a:t>
            </a:r>
            <a:endParaRPr lang="en-US" altLang="zh-CN" sz="2400" b="1">
              <a:latin typeface="微软雅黑" panose="020B0503020204020204" charset="-122"/>
              <a:ea typeface="微软雅黑"/>
            </a:endParaRPr>
          </a:p>
          <a:p>
            <a:pPr>
              <a:buSzTx/>
            </a:pPr>
            <a:endParaRPr lang="zh-CN" altLang="en-US"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59563" y="2997200"/>
            <a:ext cx="172878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SzTx/>
            </a:pPr>
            <a:r>
              <a:rPr lang="zh-CN" altLang="en-US" sz="2400" b="1">
                <a:latin typeface="微软雅黑" panose="020B0503020204020204" charset="-122"/>
                <a:ea typeface="微软雅黑"/>
              </a:rPr>
              <a:t>施行暴政</a:t>
            </a:r>
            <a:endParaRPr lang="en-US" altLang="zh-CN" sz="2400" b="1">
              <a:latin typeface="微软雅黑" panose="020B0503020204020204" charset="-122"/>
              <a:ea typeface="微软雅黑"/>
            </a:endParaRPr>
          </a:p>
          <a:p>
            <a:pPr>
              <a:buSzTx/>
            </a:pPr>
            <a:r>
              <a:rPr lang="zh-CN" altLang="en-US" sz="2400" b="1">
                <a:latin typeface="微软雅黑" panose="020B0503020204020204" charset="-122"/>
                <a:ea typeface="微软雅黑"/>
              </a:rPr>
              <a:t>陈涉起义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6227763" y="2781300"/>
            <a:ext cx="504825" cy="14398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39750" y="1125538"/>
            <a:ext cx="59039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秦过</a:t>
            </a:r>
            <a:r>
              <a:rPr kumimoji="0" lang="zh-CN" altLang="en-US" sz="4400" kern="1200" cap="none" spc="0" normalizeH="0" baseline="0" noProof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为鉴可治国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9930" y="2614930"/>
            <a:ext cx="77235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秦的过失主要是“仁义不施”，请从课文中找出秦“仁义不施”的语句并加以解释，说说秦的过失告诉我们什么道理。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39750" y="1125538"/>
            <a:ext cx="59039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秦过</a:t>
            </a:r>
            <a:r>
              <a:rPr kumimoji="0" lang="zh-CN" altLang="en-US" sz="4400" kern="1200" cap="none" spc="0" normalizeH="0" baseline="0" noProof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为鉴可治国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188" y="3284538"/>
            <a:ext cx="2232025" cy="523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仁义不施</a:t>
            </a:r>
          </a:p>
        </p:txBody>
      </p:sp>
      <p:sp>
        <p:nvSpPr>
          <p:cNvPr id="7" name="右箭头 6"/>
          <p:cNvSpPr/>
          <p:nvPr/>
        </p:nvSpPr>
        <p:spPr>
          <a:xfrm>
            <a:off x="3059113" y="3500438"/>
            <a:ext cx="1439863" cy="14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7900" y="3141663"/>
            <a:ext cx="2808288" cy="971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以此为鉴，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可以治国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/>
          <p:nvPr/>
        </p:nvSpPr>
        <p:spPr>
          <a:xfrm>
            <a:off x="611188" y="2349500"/>
            <a:ext cx="7848600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4A8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近人吴闿生在《古文范》的夹批中评它“通篇一气贯注，如一笔书，大开大阖”。因此本文被公认为是古今第一气“盛”的文章。请同学们谈谈作者是用</a:t>
            </a:r>
            <a:r>
              <a:rPr lang="zh-CN" altLang="zh-CN" sz="32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怎样的方法</a:t>
            </a:r>
            <a:r>
              <a:rPr lang="zh-CN" altLang="zh-CN" sz="3200" b="1">
                <a:latin typeface="Calibri" panose="020F0502020204030204" pitchFamily="34" charset="0"/>
                <a:ea typeface="宋体" panose="02010600030101010101" pitchFamily="2" charset="-122"/>
              </a:rPr>
              <a:t>使文中有着充沛的气势？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Text Box 3"/>
          <p:cNvSpPr txBox="1"/>
          <p:nvPr/>
        </p:nvSpPr>
        <p:spPr>
          <a:xfrm>
            <a:off x="684213" y="1052513"/>
            <a:ext cx="352742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Calibri" panose="020F0502020204030204" pitchFamily="34" charset="0"/>
                <a:ea typeface="宋体" panose="02010600030101010101" pitchFamily="2" charset="-122"/>
              </a:rPr>
              <a:t>思考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/>
          <p:nvPr/>
        </p:nvSpPr>
        <p:spPr>
          <a:xfrm>
            <a:off x="323850" y="1125538"/>
            <a:ext cx="7921625" cy="5053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>
                <a:solidFill>
                  <a:srgbClr val="0099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①从语言的角度看，所谓气盛的文章，多用排比句或对偶句，本篇固不例外</a:t>
            </a:r>
            <a:r>
              <a:rPr lang="zh-CN" altLang="en-US" sz="3200" b="1">
                <a:solidFill>
                  <a:srgbClr val="0099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zh-CN" sz="3200" b="1">
              <a:solidFill>
                <a:srgbClr val="0099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zh-CN" sz="3200" b="1">
                <a:solidFill>
                  <a:srgbClr val="0099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②叙事多于说理，但是却逐层深入，篇末点明论点，使论点出现水到渠成、极有说服力。</a:t>
            </a:r>
          </a:p>
          <a:p>
            <a:r>
              <a:rPr lang="zh-CN" altLang="zh-CN" sz="3200" b="1">
                <a:solidFill>
                  <a:srgbClr val="0099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③贾谊在用写赋的手法来写说理散文。通篇都采用了这种铺张和夸张手法。</a:t>
            </a:r>
          </a:p>
          <a:p>
            <a:r>
              <a:rPr lang="zh-CN" altLang="zh-CN" sz="3200" b="1">
                <a:solidFill>
                  <a:srgbClr val="0099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④作者用全篇对比到底的手法写出了他的论点。几种对比交织在一起，结构宏伟，气势磅礴</a:t>
            </a:r>
            <a:r>
              <a:rPr lang="zh-CN" altLang="en-US" sz="3200" b="1">
                <a:solidFill>
                  <a:srgbClr val="0099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606550" y="647700"/>
            <a:ext cx="5545138" cy="903288"/>
          </a:xfrm>
          <a:ln>
            <a:miter lim="800000"/>
          </a:ln>
        </p:spPr>
        <p:txBody>
          <a:bodyPr wrap="square" lIns="91440" tIns="45720" rIns="91440" bIns="45720" numCol="1" rtlCol="0" anchor="ctr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总结</a:t>
            </a:r>
          </a:p>
        </p:txBody>
      </p:sp>
      <p:sp>
        <p:nvSpPr>
          <p:cNvPr id="30722" name="Rectangle 5"/>
          <p:cNvSpPr>
            <a:spLocks noGrp="1"/>
          </p:cNvSpPr>
          <p:nvPr>
            <p:ph idx="1"/>
          </p:nvPr>
        </p:nvSpPr>
        <p:spPr>
          <a:xfrm>
            <a:off x="115888" y="1619250"/>
            <a:ext cx="8731250" cy="4608513"/>
          </a:xfrm>
        </p:spPr>
        <p:txBody>
          <a:bodyPr lIns="90170" tIns="46990" rIns="90170" bIns="46990" anchor="t"/>
          <a:lstStyle/>
          <a:p>
            <a:pPr defTabSz="685800">
              <a:lnSpc>
                <a:spcPct val="90000"/>
              </a:lnSpc>
              <a:buNone/>
            </a:pPr>
            <a:r>
              <a:rPr lang="zh-CN" altLang="en-US" sz="2400" b="1" kern="1200" spc="150" normalizeH="0" baseline="0">
                <a:latin typeface="Arial" panose="020B0604020202020204" pitchFamily="34" charset="0"/>
                <a:ea typeface="方正舒体" pitchFamily="2" charset="-122"/>
                <a:cs typeface="+mn-cs"/>
                <a:sym typeface="微软雅黑" panose="020B0503020204020204" charset="-122"/>
              </a:rPr>
              <a:t>　　　</a:t>
            </a:r>
            <a:r>
              <a:rPr lang="zh-CN" altLang="zh-CN" sz="3600" b="1" kern="1200" spc="150" normalizeH="0" baseline="0">
                <a:latin typeface="方正舒体" pitchFamily="2" charset="-122"/>
                <a:ea typeface="方正舒体" pitchFamily="2" charset="-122"/>
                <a:cs typeface="+mn-cs"/>
                <a:sym typeface="微软雅黑" panose="020B0503020204020204" charset="-122"/>
              </a:rPr>
              <a:t>《过秦论》是一篇内容非常丰富，语言极有特色的史论。</a:t>
            </a:r>
            <a:r>
              <a:rPr lang="zh-CN" altLang="en-US" sz="3600" b="1" kern="1200" spc="150" normalizeH="0" baseline="0">
                <a:latin typeface="方正舒体" pitchFamily="2" charset="-122"/>
                <a:ea typeface="方正舒体" pitchFamily="2" charset="-122"/>
                <a:cs typeface="+mn-cs"/>
                <a:sym typeface="微软雅黑" panose="020B0503020204020204" charset="-122"/>
              </a:rPr>
              <a:t>用层层</a:t>
            </a:r>
            <a:r>
              <a:rPr lang="zh-CN" altLang="en-US" sz="3600" b="1" kern="1200" spc="150" normalizeH="0" baseline="0">
                <a:solidFill>
                  <a:srgbClr val="CC0000"/>
                </a:solidFill>
                <a:latin typeface="方正舒体" pitchFamily="2" charset="-122"/>
                <a:ea typeface="方正舒体" pitchFamily="2" charset="-122"/>
                <a:cs typeface="+mn-cs"/>
                <a:sym typeface="微软雅黑" panose="020B0503020204020204" charset="-122"/>
              </a:rPr>
              <a:t>对比</a:t>
            </a:r>
            <a:r>
              <a:rPr lang="zh-CN" altLang="en-US" sz="3600" b="1" kern="1200" spc="150" normalizeH="0" baseline="0">
                <a:latin typeface="方正舒体" pitchFamily="2" charset="-122"/>
                <a:ea typeface="方正舒体" pitchFamily="2" charset="-122"/>
                <a:cs typeface="+mn-cs"/>
                <a:sym typeface="微软雅黑" panose="020B0503020204020204" charset="-122"/>
              </a:rPr>
              <a:t>的手法着重叙述秦王朝的兴亡过程，揭露秦始皇的暴虐无道，指出秦王朝迅速灭亡的原因是“仁义不施而攻守之势异也”，以此来劝谏</a:t>
            </a:r>
            <a:r>
              <a:rPr lang="zh-CN" altLang="en-US" sz="3600" b="1" kern="1200" spc="150" normalizeH="0" baseline="0">
                <a:solidFill>
                  <a:srgbClr val="CC0000"/>
                </a:solidFill>
                <a:latin typeface="方正舒体" pitchFamily="2" charset="-122"/>
                <a:ea typeface="方正舒体" pitchFamily="2" charset="-122"/>
                <a:cs typeface="+mn-cs"/>
                <a:sym typeface="微软雅黑" panose="020B0503020204020204" charset="-122"/>
              </a:rPr>
              <a:t>汉文帝对人民实行宽松的政策</a:t>
            </a:r>
            <a:r>
              <a:rPr lang="zh-CN" altLang="en-US" sz="3600" b="1" kern="1200" spc="150" normalizeH="0" baseline="0">
                <a:latin typeface="方正舒体" pitchFamily="2" charset="-122"/>
                <a:ea typeface="方正舒体" pitchFamily="2" charset="-122"/>
                <a:cs typeface="+mn-cs"/>
                <a:sym typeface="微软雅黑" panose="020B0503020204020204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6"/>
          <p:cNvSpPr txBox="1"/>
          <p:nvPr/>
        </p:nvSpPr>
        <p:spPr>
          <a:xfrm>
            <a:off x="1042988" y="1341438"/>
            <a:ext cx="6840537" cy="4708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solidFill>
                  <a:srgbClr val="CC0000"/>
                </a:solidFill>
                <a:latin typeface="华文隶书" pitchFamily="2" charset="-122"/>
                <a:ea typeface="华文隶书" pitchFamily="2" charset="-122"/>
              </a:rPr>
              <a:t>作业	</a:t>
            </a:r>
            <a:endParaRPr lang="en-US" altLang="zh-CN" sz="2800" b="1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</a:t>
            </a:r>
            <a:r>
              <a:rPr lang="zh-CN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背诵</a:t>
            </a:r>
            <a:r>
              <a:rPr lang="zh-CN" altLang="en-US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课文</a:t>
            </a:r>
            <a:r>
              <a:rPr lang="zh-CN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en-US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段</a:t>
            </a:r>
            <a:r>
              <a:rPr lang="zh-CN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r>
              <a:rPr lang="en-US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</a:t>
            </a:r>
            <a:r>
              <a:rPr lang="zh-CN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课外阅读《六国论》，思考：为什么同是秦破六国统一天下直至灭亡这段历史，西汉的贾谊</a:t>
            </a:r>
            <a:r>
              <a:rPr lang="zh-CN" altLang="en-US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选取“秦亡”这个角度</a:t>
            </a:r>
            <a:r>
              <a:rPr lang="en-US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而北宋苏洵却选“六国破灭的原因”这个角度</a:t>
            </a:r>
            <a:r>
              <a:rPr lang="en-US" altLang="zh-CN" sz="36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 </a:t>
            </a:r>
            <a:endParaRPr lang="zh-CN" altLang="en-US" sz="36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174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455400" y="11112500"/>
            <a:ext cx="342900" cy="2667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53275" y="692150"/>
            <a:ext cx="1549400" cy="59039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亲不负楚，疏不负梁，爱国忠君真气节；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5975" y="692150"/>
            <a:ext cx="1549400" cy="59039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骚可为经，策可为史，经天行地大文章。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"/>
          <p:cNvSpPr txBox="1"/>
          <p:nvPr/>
        </p:nvSpPr>
        <p:spPr>
          <a:xfrm>
            <a:off x="323850" y="1628775"/>
            <a:ext cx="4895850" cy="3935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贾谊（前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200—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168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西汉政论家、文学家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。洛阳人。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岁时以能读诗书、善属文，为郡人所称誉，廷尉吴公荐于汉文帝，被任为博士。不久，被破格提拔为太中大夫，受大臣周勃、灌婴排挤，贬为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长沙王太傅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。后为梁怀王太傅。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32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岁时郁郁而死。</a:t>
            </a:r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Text Box 5"/>
          <p:cNvSpPr txBox="1"/>
          <p:nvPr/>
        </p:nvSpPr>
        <p:spPr>
          <a:xfrm>
            <a:off x="539750" y="836613"/>
            <a:ext cx="4103688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Text Box 6"/>
          <p:cNvSpPr txBox="1"/>
          <p:nvPr/>
        </p:nvSpPr>
        <p:spPr>
          <a:xfrm>
            <a:off x="611188" y="692150"/>
            <a:ext cx="3024187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6600"/>
                </a:solidFill>
                <a:latin typeface="Calibri" panose="020F0502020204030204" pitchFamily="34" charset="0"/>
                <a:ea typeface="隶书" pitchFamily="49" charset="-122"/>
              </a:rPr>
              <a:t>贾 谊</a:t>
            </a:r>
          </a:p>
        </p:txBody>
      </p:sp>
      <p:pic>
        <p:nvPicPr>
          <p:cNvPr id="6" name="Picture 4" descr="D03010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1412875"/>
            <a:ext cx="3097213" cy="46085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7"/>
          <p:cNvSpPr txBox="1"/>
          <p:nvPr/>
        </p:nvSpPr>
        <p:spPr>
          <a:xfrm>
            <a:off x="250825" y="1557338"/>
            <a:ext cx="8713788" cy="46656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贾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生</a:t>
            </a:r>
          </a:p>
          <a:p>
            <a:pPr algn="ctr"/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李商隐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algn="ctr"/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宣室求贤访逐臣，贾生才调更无伦。</a:t>
            </a:r>
          </a:p>
          <a:p>
            <a:pPr algn="ctr"/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可怜夜半虚前席，不问苍生问鬼神。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en-US" altLang="zh-CN" sz="2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汉文帝渴求贤臣，坐在宣室里征求贾谊的意见，贾谊的政治才干无与伦比。可惜文帝空自夜半前席，不向贾谊征求社稷大计却问及鬼魅神仙。此诗选取宣室召见、夜半前席两个细节，揭示出贾谊似受恩遇实则不遇的实质。</a:t>
            </a:r>
          </a:p>
        </p:txBody>
      </p:sp>
      <p:sp>
        <p:nvSpPr>
          <p:cNvPr id="22530" name="Text Box 9"/>
          <p:cNvSpPr txBox="1"/>
          <p:nvPr/>
        </p:nvSpPr>
        <p:spPr>
          <a:xfrm>
            <a:off x="395288" y="692150"/>
            <a:ext cx="2376487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6600"/>
                </a:solidFill>
                <a:latin typeface="Calibri" panose="020F0502020204030204" pitchFamily="34" charset="0"/>
                <a:ea typeface="隶书" pitchFamily="49" charset="-122"/>
              </a:rPr>
              <a:t>贾谊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4"/>
          <p:cNvSpPr txBox="1"/>
          <p:nvPr/>
        </p:nvSpPr>
        <p:spPr>
          <a:xfrm>
            <a:off x="611188" y="1628775"/>
            <a:ext cx="7777162" cy="3540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2400" b="1">
                <a:latin typeface="微软雅黑" panose="020B0503020204020204" charset="-122"/>
                <a:ea typeface="微软雅黑"/>
              </a:rPr>
              <a:t>    </a:t>
            </a:r>
            <a:r>
              <a:rPr lang="zh-CN" altLang="zh-CN" sz="3200" b="1">
                <a:latin typeface="微软雅黑" panose="020B0503020204020204" charset="-122"/>
                <a:ea typeface="微软雅黑"/>
              </a:rPr>
              <a:t>贾谊生活在西汉初期，由于此前经过</a:t>
            </a:r>
            <a:r>
              <a:rPr lang="en-US" altLang="zh-CN" sz="3200" b="1">
                <a:latin typeface="微软雅黑" panose="020B0503020204020204" charset="-122"/>
                <a:ea typeface="微软雅黑"/>
              </a:rPr>
              <a:t>500</a:t>
            </a:r>
            <a:r>
              <a:rPr lang="zh-CN" altLang="zh-CN" sz="3200" b="1">
                <a:latin typeface="微软雅黑" panose="020B0503020204020204" charset="-122"/>
                <a:ea typeface="微软雅黑"/>
              </a:rPr>
              <a:t>多年的战争破坏，社会经济凋敝，人口减少，所以他极力主张行仁政以</a:t>
            </a:r>
            <a:r>
              <a:rPr lang="en-US" altLang="zh-CN" sz="3200" b="1">
                <a:latin typeface="微软雅黑" panose="020B0503020204020204" charset="-122"/>
                <a:ea typeface="微软雅黑"/>
              </a:rPr>
              <a:t>“</a:t>
            </a:r>
            <a:r>
              <a:rPr lang="zh-CN" altLang="zh-CN" sz="3200" b="1">
                <a:latin typeface="微软雅黑" panose="020B0503020204020204" charset="-122"/>
                <a:ea typeface="微软雅黑"/>
              </a:rPr>
              <a:t>安民</a:t>
            </a:r>
            <a:r>
              <a:rPr lang="en-US" altLang="zh-CN" sz="3200" b="1">
                <a:latin typeface="微软雅黑" panose="020B0503020204020204" charset="-122"/>
                <a:ea typeface="微软雅黑"/>
              </a:rPr>
              <a:t>”</a:t>
            </a:r>
            <a:r>
              <a:rPr lang="zh-CN" altLang="zh-CN" sz="3200" b="1">
                <a:latin typeface="微软雅黑" panose="020B0503020204020204" charset="-122"/>
                <a:ea typeface="微软雅黑"/>
              </a:rPr>
              <a:t>，曾多次上疏，批评时政。《过秦论》就是为宣传这种主张写的。论</a:t>
            </a:r>
            <a:r>
              <a:rPr lang="en-US" altLang="zh-CN" sz="3200" b="1">
                <a:latin typeface="微软雅黑" panose="020B0503020204020204" charset="-122"/>
                <a:ea typeface="微软雅黑"/>
              </a:rPr>
              <a:t>“</a:t>
            </a:r>
            <a:r>
              <a:rPr lang="zh-CN" altLang="zh-CN" sz="3200" b="1">
                <a:latin typeface="微软雅黑" panose="020B0503020204020204" charset="-122"/>
                <a:ea typeface="微软雅黑"/>
              </a:rPr>
              <a:t>古</a:t>
            </a:r>
            <a:r>
              <a:rPr lang="en-US" altLang="zh-CN" sz="3200" b="1">
                <a:latin typeface="微软雅黑" panose="020B0503020204020204" charset="-122"/>
                <a:ea typeface="微软雅黑"/>
              </a:rPr>
              <a:t>”</a:t>
            </a:r>
            <a:r>
              <a:rPr lang="zh-CN" altLang="zh-CN" sz="3200" b="1">
                <a:latin typeface="微软雅黑" panose="020B0503020204020204" charset="-122"/>
                <a:ea typeface="微软雅黑"/>
              </a:rPr>
              <a:t>是为了说</a:t>
            </a:r>
            <a:r>
              <a:rPr lang="en-US" altLang="zh-CN" sz="3200" b="1">
                <a:latin typeface="微软雅黑" panose="020B0503020204020204" charset="-122"/>
                <a:ea typeface="微软雅黑"/>
              </a:rPr>
              <a:t>“</a:t>
            </a:r>
            <a:r>
              <a:rPr lang="zh-CN" altLang="zh-CN" sz="3200" b="1">
                <a:latin typeface="微软雅黑" panose="020B0503020204020204" charset="-122"/>
                <a:ea typeface="微软雅黑"/>
              </a:rPr>
              <a:t>今</a:t>
            </a:r>
            <a:r>
              <a:rPr lang="en-US" altLang="zh-CN" sz="3200" b="1">
                <a:latin typeface="微软雅黑" panose="020B0503020204020204" charset="-122"/>
                <a:ea typeface="微软雅黑"/>
              </a:rPr>
              <a:t>”</a:t>
            </a:r>
            <a:r>
              <a:rPr lang="zh-CN" altLang="zh-CN" sz="3200" b="1">
                <a:latin typeface="微软雅黑" panose="020B0503020204020204" charset="-122"/>
                <a:ea typeface="微软雅黑"/>
              </a:rPr>
              <a:t>，这是读本文时首先应该注意的一个问题。</a:t>
            </a:r>
            <a:endParaRPr lang="zh-CN" altLang="en-US" sz="32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23554" name="Text Box 5"/>
          <p:cNvSpPr txBox="1"/>
          <p:nvPr/>
        </p:nvSpPr>
        <p:spPr>
          <a:xfrm>
            <a:off x="539750" y="836613"/>
            <a:ext cx="4103688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Text Box 6"/>
          <p:cNvSpPr txBox="1"/>
          <p:nvPr/>
        </p:nvSpPr>
        <p:spPr>
          <a:xfrm>
            <a:off x="611188" y="692150"/>
            <a:ext cx="3024187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6600"/>
                </a:solidFill>
                <a:latin typeface="Calibri" panose="020F0502020204030204" pitchFamily="34" charset="0"/>
                <a:ea typeface="隶书" pitchFamily="49" charset="-122"/>
              </a:rPr>
              <a:t>背景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68313" y="692150"/>
            <a:ext cx="59039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知识梳理</a:t>
            </a:r>
          </a:p>
        </p:txBody>
      </p:sp>
      <p:sp>
        <p:nvSpPr>
          <p:cNvPr id="24578" name="Text Box 3"/>
          <p:cNvSpPr txBox="1"/>
          <p:nvPr/>
        </p:nvSpPr>
        <p:spPr>
          <a:xfrm>
            <a:off x="831850" y="1706563"/>
            <a:ext cx="7704138" cy="4400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整理文中的</a:t>
            </a:r>
            <a:r>
              <a:rPr lang="zh-CN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“一词多义”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，如“固”“因”</a:t>
            </a:r>
            <a:endParaRPr lang="en-US" altLang="zh-CN" sz="28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“亡”“制”“余”“遗”“重”等。</a:t>
            </a:r>
          </a:p>
          <a:p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整理文中的</a:t>
            </a:r>
            <a:r>
              <a:rPr lang="zh-CN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“词类活用”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，如“名词作状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语”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</a:p>
          <a:p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“名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词用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作动词”“使动用法”等。</a:t>
            </a:r>
          </a:p>
          <a:p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整理文中的</a:t>
            </a:r>
            <a:r>
              <a:rPr lang="zh-CN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“古今异义词”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，如“以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致”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</a:p>
          <a:p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“以为”“中人”等。</a:t>
            </a:r>
          </a:p>
          <a:p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整理文中的</a:t>
            </a:r>
            <a:r>
              <a:rPr lang="zh-CN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“重要虚词”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，如“为”“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之”</a:t>
            </a:r>
            <a:endParaRPr lang="en-US" altLang="zh-CN" sz="28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“而”等。</a:t>
            </a:r>
            <a:endParaRPr lang="en-US" altLang="zh-CN" sz="28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整理文中的</a:t>
            </a:r>
            <a:r>
              <a:rPr lang="zh-CN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“重点句式”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，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如“判断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句” 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</a:p>
          <a:p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“倒装句”“省略句”。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59039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层层</a:t>
            </a:r>
            <a:r>
              <a:rPr kumimoji="0" lang="zh-CN" altLang="en-US" sz="44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对比</a:t>
            </a:r>
            <a:r>
              <a:rPr kumimoji="0" lang="zh-CN" altLang="en-US" sz="4400" kern="1200" cap="none" spc="0" normalizeH="0" baseline="0" noProof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揭秦过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8335" y="2028825"/>
            <a:ext cx="82099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“过秦”，即言秦之过。作者以秦的兴亡史实为基本依据，采用对比手法，层层推进，水到渠成指出秦亡的原因。这充分体现在第五段议论中。朗读第五段。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1、从本段中找出运用对比的句子。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2、说明作者是如何在对比分析中归纳出结论的。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59039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层层</a:t>
            </a:r>
            <a:r>
              <a:rPr kumimoji="0" lang="zh-CN" altLang="en-US" sz="44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对比</a:t>
            </a:r>
            <a:r>
              <a:rPr kumimoji="0" lang="zh-CN" altLang="en-US" sz="4400" kern="1200" cap="none" spc="0" normalizeH="0" baseline="0" noProof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揭秦过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9113" y="1628775"/>
            <a:ext cx="2520950" cy="7699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不施仁义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550" y="2492375"/>
            <a:ext cx="7777163" cy="769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陈涉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＜九国 ＜  秦国＜ 秦朝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3115" y="3357880"/>
            <a:ext cx="82340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最弱                           最强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8968" y="4869180"/>
            <a:ext cx="30241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一夫作难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11545" y="4822190"/>
            <a:ext cx="237648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七庙隳</a:t>
            </a:r>
          </a:p>
        </p:txBody>
      </p:sp>
      <p:sp>
        <p:nvSpPr>
          <p:cNvPr id="12" name="右箭头 11"/>
          <p:cNvSpPr/>
          <p:nvPr/>
        </p:nvSpPr>
        <p:spPr>
          <a:xfrm>
            <a:off x="3131503" y="5133975"/>
            <a:ext cx="2879725" cy="14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1763713" y="4126230"/>
            <a:ext cx="215900" cy="360363"/>
          </a:xfrm>
          <a:prstGeom prst="downArrow">
            <a:avLst>
              <a:gd name="adj1" fmla="val 3676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7091998" y="4128135"/>
            <a:ext cx="215900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弧形 24"/>
          <p:cNvSpPr/>
          <p:nvPr/>
        </p:nvSpPr>
        <p:spPr>
          <a:xfrm>
            <a:off x="6011228" y="1956118"/>
            <a:ext cx="2305050" cy="4105275"/>
          </a:xfrm>
          <a:prstGeom prst="arc">
            <a:avLst>
              <a:gd name="adj1" fmla="val 15711749"/>
              <a:gd name="adj2" fmla="val 2108858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395288" y="1844675"/>
            <a:ext cx="2952750" cy="3455988"/>
          </a:xfrm>
          <a:prstGeom prst="arc">
            <a:avLst>
              <a:gd name="adj1" fmla="val 7594701"/>
              <a:gd name="adj2" fmla="val 1686633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/>
      <p:bldP spid="10" grpId="0"/>
      <p:bldP spid="11" grpId="0"/>
      <p:bldP spid="12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835785" y="908050"/>
            <a:ext cx="59039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zh-CN" altLang="en-US" sz="44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攻守</a:t>
            </a:r>
            <a:r>
              <a:rPr kumimoji="0" lang="zh-CN" altLang="en-US" sz="4400" kern="1200" cap="none" spc="0" normalizeH="0" baseline="0" noProof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势中看</a:t>
            </a:r>
            <a:r>
              <a:rPr kumimoji="0" lang="zh-CN" altLang="en-US" sz="4400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兴亡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9285" y="2001520"/>
            <a:ext cx="78854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攻守之势异也”，是对文章一至四段秦兴亡史实的概括性议论，先从第五段中分别找出一句话概括“攻”与“守”的史实；然后自读第一至四段，说说哪些段写“攻势”，哪些段写“守势”，并从各段中找一句原句表明“兴”或“亡”的史实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5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65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3*y*1"/>
  <p:tag name="KSO_WM_UNIT_INDEX" val="1"/>
  <p:tag name="KSO_WM_UNIT_LAYERLEVEL" val="1"/>
  <p:tag name="KSO_WM_UNIT_TYPE" val="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65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54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TYPE" val="y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自定义 60">
      <a:dk1>
        <a:srgbClr val="000000"/>
      </a:dk1>
      <a:lt1>
        <a:srgbClr val="FFFFFF"/>
      </a:lt1>
      <a:dk2>
        <a:srgbClr val="F4E3E2"/>
      </a:dk2>
      <a:lt2>
        <a:srgbClr val="F6ECEC"/>
      </a:lt2>
      <a:accent1>
        <a:srgbClr val="F18E70"/>
      </a:accent1>
      <a:accent2>
        <a:srgbClr val="DDA085"/>
      </a:accent2>
      <a:accent3>
        <a:srgbClr val="CEB696"/>
      </a:accent3>
      <a:accent4>
        <a:srgbClr val="BBCBA9"/>
      </a:accent4>
      <a:accent5>
        <a:srgbClr val="A2DFBB"/>
      </a:accent5>
      <a:accent6>
        <a:srgbClr val="80F4CF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790</Words>
  <Application>Microsoft Office PowerPoint</Application>
  <PresentationFormat>全屏显示(4:3)</PresentationFormat>
  <Paragraphs>65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10   过秦论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  过秦论</dc:title>
  <dc:creator>rbm.xkw.com</dc:creator>
  <cp:lastModifiedBy>hj</cp:lastModifiedBy>
  <cp:revision>2</cp:revision>
  <cp:lastPrinted>2021-04-19T09:03:16Z</cp:lastPrinted>
  <dcterms:created xsi:type="dcterms:W3CDTF">2021-04-19T09:03:16Z</dcterms:created>
  <dcterms:modified xsi:type="dcterms:W3CDTF">2021-10-29T01:34:58Z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