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</p:sldMasterIdLst>
  <p:notesMasterIdLst>
    <p:notesMasterId r:id="rId18"/>
  </p:notesMasterIdLst>
  <p:sldIdLst>
    <p:sldId id="275" r:id="rId8"/>
    <p:sldId id="273" r:id="rId9"/>
    <p:sldId id="274" r:id="rId10"/>
    <p:sldId id="277" r:id="rId11"/>
    <p:sldId id="258" r:id="rId12"/>
    <p:sldId id="276" r:id="rId13"/>
    <p:sldId id="257" r:id="rId14"/>
    <p:sldId id="278" r:id="rId15"/>
    <p:sldId id="281" r:id="rId16"/>
    <p:sldId id="282" r:id="rId17"/>
    <p:sldId id="283" r:id="rId19"/>
    <p:sldId id="285" r:id="rId20"/>
    <p:sldId id="289" r:id="rId21"/>
    <p:sldId id="270" r:id="rId22"/>
    <p:sldId id="284" r:id="rId23"/>
    <p:sldId id="290" r:id="rId24"/>
    <p:sldId id="291" r:id="rId25"/>
    <p:sldId id="292" r:id="rId26"/>
    <p:sldId id="294" r:id="rId27"/>
    <p:sldId id="295" r:id="rId28"/>
    <p:sldId id="296" r:id="rId29"/>
    <p:sldId id="297" r:id="rId30"/>
    <p:sldId id="298" r:id="rId31"/>
    <p:sldId id="299" r:id="rId32"/>
    <p:sldId id="300" r:id="rId33"/>
    <p:sldId id="303" r:id="rId34"/>
    <p:sldId id="304" r:id="rId35"/>
    <p:sldId id="305" r:id="rId36"/>
    <p:sldId id="306" r:id="rId37"/>
    <p:sldId id="317" r:id="rId38"/>
    <p:sldId id="318" r:id="rId39"/>
    <p:sldId id="307" r:id="rId40"/>
    <p:sldId id="308" r:id="rId41"/>
    <p:sldId id="309" r:id="rId42"/>
    <p:sldId id="310" r:id="rId43"/>
    <p:sldId id="311" r:id="rId44"/>
    <p:sldId id="312" r:id="rId45"/>
    <p:sldId id="313" r:id="rId46"/>
    <p:sldId id="314" r:id="rId47"/>
    <p:sldId id="315" r:id="rId48"/>
    <p:sldId id="264" r:id="rId49"/>
  </p:sldIdLst>
  <p:sldSz cx="9144000" cy="6858000" type="screen4x3"/>
  <p:notesSz cx="6858000" cy="9144000"/>
  <p:defaultTextStyle>
    <a:defPPr>
      <a:defRPr lang="zh-CN"/>
    </a:defPPr>
    <a:lvl1pPr marL="0" lvl="0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101"/>
    <a:srgbClr val="FFFF99"/>
    <a:srgbClr val="800000"/>
    <a:srgbClr val="CC3300"/>
    <a:srgbClr val="FFFF66"/>
    <a:srgbClr val="006600"/>
    <a:srgbClr val="0000FF"/>
    <a:srgbClr val="0B11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636" y="-72"/>
      </p:cViewPr>
      <p:guideLst>
        <p:guide orient="horz" pos="2167"/>
        <p:guide pos="2880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1.xml"/><Relationship Id="rId48" Type="http://schemas.openxmlformats.org/officeDocument/2006/relationships/slide" Target="slides/slide40.xml"/><Relationship Id="rId47" Type="http://schemas.openxmlformats.org/officeDocument/2006/relationships/slide" Target="slides/slide39.xml"/><Relationship Id="rId46" Type="http://schemas.openxmlformats.org/officeDocument/2006/relationships/slide" Target="slides/slide38.xml"/><Relationship Id="rId45" Type="http://schemas.openxmlformats.org/officeDocument/2006/relationships/slide" Target="slides/slide37.xml"/><Relationship Id="rId44" Type="http://schemas.openxmlformats.org/officeDocument/2006/relationships/slide" Target="slides/slide36.xml"/><Relationship Id="rId43" Type="http://schemas.openxmlformats.org/officeDocument/2006/relationships/slide" Target="slides/slide35.xml"/><Relationship Id="rId42" Type="http://schemas.openxmlformats.org/officeDocument/2006/relationships/slide" Target="slides/slide34.xml"/><Relationship Id="rId41" Type="http://schemas.openxmlformats.org/officeDocument/2006/relationships/slide" Target="slides/slide33.xml"/><Relationship Id="rId40" Type="http://schemas.openxmlformats.org/officeDocument/2006/relationships/slide" Target="slides/slide32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1.xml"/><Relationship Id="rId38" Type="http://schemas.openxmlformats.org/officeDocument/2006/relationships/slide" Target="slides/slide30.xml"/><Relationship Id="rId37" Type="http://schemas.openxmlformats.org/officeDocument/2006/relationships/slide" Target="slides/slide29.xml"/><Relationship Id="rId36" Type="http://schemas.openxmlformats.org/officeDocument/2006/relationships/slide" Target="slides/slide28.xml"/><Relationship Id="rId35" Type="http://schemas.openxmlformats.org/officeDocument/2006/relationships/slide" Target="slides/slide27.xml"/><Relationship Id="rId34" Type="http://schemas.openxmlformats.org/officeDocument/2006/relationships/slide" Target="slides/slide26.xml"/><Relationship Id="rId33" Type="http://schemas.openxmlformats.org/officeDocument/2006/relationships/slide" Target="slides/slide25.xml"/><Relationship Id="rId32" Type="http://schemas.openxmlformats.org/officeDocument/2006/relationships/slide" Target="slides/slide24.xml"/><Relationship Id="rId31" Type="http://schemas.openxmlformats.org/officeDocument/2006/relationships/slide" Target="slides/slide23.xml"/><Relationship Id="rId30" Type="http://schemas.openxmlformats.org/officeDocument/2006/relationships/slide" Target="slides/slide22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4034" name="页眉占位符 4403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b="0" dirty="0"/>
          </a:p>
        </p:txBody>
      </p:sp>
      <p:sp>
        <p:nvSpPr>
          <p:cNvPr id="44035" name="日期占位符 4403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b="0" dirty="0"/>
          </a:p>
        </p:txBody>
      </p:sp>
      <p:sp>
        <p:nvSpPr>
          <p:cNvPr id="44036" name="幻灯片图像占位符 44035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4037" name="文本占位符 44036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4038" name="页脚占位符 4403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b="0" dirty="0"/>
          </a:p>
        </p:txBody>
      </p:sp>
      <p:sp>
        <p:nvSpPr>
          <p:cNvPr id="44039" name="灯片编号占位符 4403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幻灯片图像占位符 4505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5059" name="文本占位符 4505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8674" name="任意多边形 28673"/>
          <p:cNvSpPr/>
          <p:nvPr/>
        </p:nvSpPr>
        <p:spPr>
          <a:xfrm>
            <a:off x="20638" y="12700"/>
            <a:ext cx="8896350" cy="6780213"/>
          </a:xfrm>
          <a:custGeom>
            <a:avLst/>
            <a:gdLst/>
            <a:ahLst/>
            <a:cxnLst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8675" name="标题 28674"/>
          <p:cNvSpPr>
            <a:spLocks noGrp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prstGeom prst="rect">
            <a:avLst/>
          </a:prstGeom>
          <a:noFill/>
          <a:ln w="9525">
            <a:noFill/>
          </a:ln>
          <a:effectLst>
            <a:outerShdw dist="45791" dir="2021404" algn="ctr" rotWithShape="0">
              <a:schemeClr val="bg2"/>
            </a:outerShdw>
          </a:effectLst>
        </p:spPr>
        <p:txBody>
          <a:bodyPr anchor="b"/>
          <a:lstStyle>
            <a:lvl1pPr lvl="0">
              <a:defRPr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8676" name="副标题 28675"/>
          <p:cNvSpPr>
            <a:spLocks noGrp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1pPr>
            <a:lvl2pPr marL="457200" lvl="1" indent="0" algn="ctr"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2pPr>
            <a:lvl3pPr marL="914400" lvl="2" indent="0" algn="ctr"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3pPr>
            <a:lvl4pPr marL="1371600" lvl="3" indent="0" algn="ctr"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4pPr>
            <a:lvl5pPr marL="1828800" lvl="4" indent="0" algn="ctr"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28677" name="日期占位符 28676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 b="0">
                <a:latin typeface="Comic Sans MS" panose="030F0702030302020204" pitchFamily="66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28678" name="页脚占位符 2867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 b="0">
                <a:latin typeface="Comic Sans MS" panose="030F0702030302020204" pitchFamily="66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28679" name="灯片编号占位符 2867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 b="0">
                <a:latin typeface="Comic Sans MS" panose="030F0702030302020204" pitchFamily="66" charset="0"/>
              </a:defRPr>
            </a:lvl1pPr>
          </a:lstStyle>
          <a:p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grpSp>
        <p:nvGrpSpPr>
          <p:cNvPr id="28680" name="组合 28679"/>
          <p:cNvGrpSpPr/>
          <p:nvPr/>
        </p:nvGrpSpPr>
        <p:grpSpPr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28681" name="任意多边形 28680"/>
            <p:cNvSpPr/>
            <p:nvPr userDrawn="1"/>
          </p:nvSpPr>
          <p:spPr>
            <a:xfrm>
              <a:off x="177" y="177"/>
              <a:ext cx="2250" cy="1017"/>
            </a:xfrm>
            <a:custGeom>
              <a:avLst/>
              <a:gdLst/>
              <a:ahLst/>
              <a:cxnLst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682" name="任意多边形 28681"/>
            <p:cNvSpPr/>
            <p:nvPr userDrawn="1"/>
          </p:nvSpPr>
          <p:spPr>
            <a:xfrm>
              <a:off x="166" y="261"/>
              <a:ext cx="2244" cy="1007"/>
            </a:xfrm>
            <a:custGeom>
              <a:avLst/>
              <a:gdLst/>
              <a:ahLst/>
              <a:cxnLst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683" name="任意多边形 28682"/>
            <p:cNvSpPr/>
            <p:nvPr userDrawn="1"/>
          </p:nvSpPr>
          <p:spPr>
            <a:xfrm>
              <a:off x="474" y="344"/>
              <a:ext cx="1488" cy="919"/>
            </a:xfrm>
            <a:custGeom>
              <a:avLst/>
              <a:gdLst/>
              <a:ahLst/>
              <a:cxnLst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28684" name="组合 28683"/>
            <p:cNvGrpSpPr/>
            <p:nvPr userDrawn="1"/>
          </p:nvGrpSpPr>
          <p:grpSpPr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28685" name="任意多边形 28684"/>
              <p:cNvSpPr/>
              <p:nvPr userDrawn="1"/>
            </p:nvSpPr>
            <p:spPr>
              <a:xfrm>
                <a:off x="2005" y="934"/>
                <a:ext cx="212" cy="214"/>
              </a:xfrm>
              <a:custGeom>
                <a:avLst/>
                <a:gdLst/>
                <a:ahLst/>
                <a:cxnLst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8686" name="任意多边形 28685"/>
              <p:cNvSpPr/>
              <p:nvPr userDrawn="1"/>
            </p:nvSpPr>
            <p:spPr>
              <a:xfrm>
                <a:off x="123" y="148"/>
                <a:ext cx="2386" cy="1081"/>
              </a:xfrm>
              <a:custGeom>
                <a:avLst/>
                <a:gdLst/>
                <a:ahLst/>
                <a:cxnLst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8687" name="任意多边形 28686"/>
              <p:cNvSpPr/>
              <p:nvPr userDrawn="1"/>
            </p:nvSpPr>
            <p:spPr>
              <a:xfrm>
                <a:off x="324" y="158"/>
                <a:ext cx="1686" cy="614"/>
              </a:xfrm>
              <a:custGeom>
                <a:avLst/>
                <a:gdLst/>
                <a:ahLst/>
                <a:cxnLst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8688" name="任意多边形 28687"/>
              <p:cNvSpPr/>
              <p:nvPr userDrawn="1"/>
            </p:nvSpPr>
            <p:spPr>
              <a:xfrm>
                <a:off x="409" y="251"/>
                <a:ext cx="227" cy="410"/>
              </a:xfrm>
              <a:custGeom>
                <a:avLst/>
                <a:gdLst/>
                <a:ahLst/>
                <a:cxnLst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8689" name="任意多边形 28688"/>
              <p:cNvSpPr/>
              <p:nvPr userDrawn="1"/>
            </p:nvSpPr>
            <p:spPr>
              <a:xfrm>
                <a:off x="846" y="536"/>
                <a:ext cx="691" cy="364"/>
              </a:xfrm>
              <a:custGeom>
                <a:avLst/>
                <a:gdLst/>
                <a:ahLst/>
                <a:cxnLst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28690" name="组合 28689"/>
          <p:cNvGrpSpPr/>
          <p:nvPr/>
        </p:nvGrpSpPr>
        <p:grpSpPr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28691" name="任意多边形 28690"/>
            <p:cNvSpPr/>
            <p:nvPr userDrawn="1"/>
          </p:nvSpPr>
          <p:spPr>
            <a:xfrm rot="7320404">
              <a:off x="4909" y="2936"/>
              <a:ext cx="629" cy="293"/>
            </a:xfrm>
            <a:custGeom>
              <a:avLst/>
              <a:gdLst/>
              <a:ahLst/>
              <a:cxnLst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692" name="任意多边形 28691"/>
            <p:cNvSpPr/>
            <p:nvPr userDrawn="1"/>
          </p:nvSpPr>
          <p:spPr>
            <a:xfrm rot="7320404">
              <a:off x="4893" y="2922"/>
              <a:ext cx="627" cy="290"/>
            </a:xfrm>
            <a:custGeom>
              <a:avLst/>
              <a:gdLst/>
              <a:ahLst/>
              <a:cxnLst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693" name="任意多边形 28692"/>
            <p:cNvSpPr/>
            <p:nvPr userDrawn="1"/>
          </p:nvSpPr>
          <p:spPr>
            <a:xfrm rot="7320404">
              <a:off x="4999" y="2912"/>
              <a:ext cx="416" cy="265"/>
            </a:xfrm>
            <a:custGeom>
              <a:avLst/>
              <a:gdLst/>
              <a:ahLst/>
              <a:cxnLst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28694" name="组合 28693"/>
            <p:cNvGrpSpPr/>
            <p:nvPr userDrawn="1"/>
          </p:nvGrpSpPr>
          <p:grpSpPr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8695" name="任意多边形 28694"/>
              <p:cNvSpPr/>
              <p:nvPr userDrawn="1"/>
            </p:nvSpPr>
            <p:spPr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8696" name="任意多边形 28695"/>
              <p:cNvSpPr/>
              <p:nvPr userDrawn="1"/>
            </p:nvSpPr>
            <p:spPr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8697" name="任意多边形 28696"/>
              <p:cNvSpPr/>
              <p:nvPr userDrawn="1"/>
            </p:nvSpPr>
            <p:spPr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8698" name="任意多边形 28697"/>
              <p:cNvSpPr/>
              <p:nvPr userDrawn="1"/>
            </p:nvSpPr>
            <p:spPr>
              <a:xfrm rot="7320404">
                <a:off x="5363" y="2873"/>
                <a:ext cx="63" cy="118"/>
              </a:xfrm>
              <a:custGeom>
                <a:avLst/>
                <a:gdLst/>
                <a:ahLst/>
                <a:cxnLst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8699" name="任意多边形 28698"/>
              <p:cNvSpPr/>
              <p:nvPr userDrawn="1"/>
            </p:nvSpPr>
            <p:spPr>
              <a:xfrm rot="7320404">
                <a:off x="5136" y="2999"/>
                <a:ext cx="193" cy="104"/>
              </a:xfrm>
              <a:custGeom>
                <a:avLst/>
                <a:gdLst/>
                <a:ahLst/>
                <a:cxnLst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28700" name="任意多边形 28699"/>
          <p:cNvSpPr/>
          <p:nvPr/>
        </p:nvSpPr>
        <p:spPr>
          <a:xfrm>
            <a:off x="901700" y="5054600"/>
            <a:ext cx="6807200" cy="728663"/>
          </a:xfrm>
          <a:custGeom>
            <a:avLst/>
            <a:gdLst/>
            <a:ahLst/>
            <a:cxnLst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701" name="任意多边形 28700"/>
          <p:cNvSpPr/>
          <p:nvPr/>
        </p:nvSpPr>
        <p:spPr>
          <a:xfrm>
            <a:off x="4076700" y="1930400"/>
            <a:ext cx="889000" cy="381000"/>
          </a:xfrm>
          <a:custGeom>
            <a:avLst/>
            <a:gdLst/>
            <a:ahLst/>
            <a:cxnLst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138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862" y="1828800"/>
            <a:ext cx="3771138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60611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9938" name="组合 39937"/>
          <p:cNvGrpSpPr/>
          <p:nvPr/>
        </p:nvGrpSpPr>
        <p:grpSpPr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39939" name="组合 39938"/>
            <p:cNvGrpSpPr/>
            <p:nvPr userDrawn="1"/>
          </p:nvGrpSpPr>
          <p:grpSpPr>
            <a:xfrm rot="-215207">
              <a:off x="3690" y="234"/>
              <a:ext cx="1857" cy="3625"/>
              <a:chOff x="3010" y="778"/>
              <a:chExt cx="1857" cy="3625"/>
            </a:xfrm>
          </p:grpSpPr>
          <p:sp>
            <p:nvSpPr>
              <p:cNvPr id="39940" name="任意多边形 39939"/>
              <p:cNvSpPr/>
              <p:nvPr userDrawn="1"/>
            </p:nvSpPr>
            <p:spPr>
              <a:xfrm rot="-9414770" flipV="1">
                <a:off x="3534" y="778"/>
                <a:ext cx="1333" cy="1485"/>
              </a:xfrm>
              <a:custGeom>
                <a:avLst/>
                <a:gdLst/>
                <a:ahLst/>
                <a:cxnLst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9941" name="任意多边形 39940"/>
              <p:cNvSpPr/>
              <p:nvPr userDrawn="1"/>
            </p:nvSpPr>
            <p:spPr>
              <a:xfrm rot="-9414770" flipV="1">
                <a:off x="4029" y="1802"/>
                <a:ext cx="571" cy="531"/>
              </a:xfrm>
              <a:custGeom>
                <a:avLst/>
                <a:gdLst/>
                <a:ahLst/>
                <a:cxnLst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9942" name="任意多边形 39941"/>
              <p:cNvSpPr/>
              <p:nvPr userDrawn="1"/>
            </p:nvSpPr>
            <p:spPr>
              <a:xfrm rot="-9414770" flipV="1">
                <a:off x="3639" y="2167"/>
                <a:ext cx="277" cy="249"/>
              </a:xfrm>
              <a:custGeom>
                <a:avLst/>
                <a:gdLst/>
                <a:ahLst/>
                <a:cxnLst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9943" name="任意多边形 39942"/>
              <p:cNvSpPr/>
              <p:nvPr userDrawn="1"/>
            </p:nvSpPr>
            <p:spPr>
              <a:xfrm rot="-9414770" flipV="1">
                <a:off x="3979" y="977"/>
                <a:ext cx="245" cy="347"/>
              </a:xfrm>
              <a:custGeom>
                <a:avLst/>
                <a:gdLst/>
                <a:ahLst/>
                <a:cxnLst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9944" name="任意多边形 39943"/>
              <p:cNvSpPr/>
              <p:nvPr userDrawn="1"/>
            </p:nvSpPr>
            <p:spPr>
              <a:xfrm rot="-9414770" flipV="1">
                <a:off x="3845" y="2207"/>
                <a:ext cx="103" cy="209"/>
              </a:xfrm>
              <a:custGeom>
                <a:avLst/>
                <a:gdLst/>
                <a:ahLst/>
                <a:cxnLst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9945" name="任意多边形 39944"/>
              <p:cNvSpPr/>
              <p:nvPr userDrawn="1"/>
            </p:nvSpPr>
            <p:spPr>
              <a:xfrm rot="-9414770" flipV="1">
                <a:off x="3895" y="1325"/>
                <a:ext cx="120" cy="90"/>
              </a:xfrm>
              <a:custGeom>
                <a:avLst/>
                <a:gdLst/>
                <a:ahLst/>
                <a:cxnLst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9946" name="任意多边形 39945"/>
              <p:cNvSpPr/>
              <p:nvPr userDrawn="1"/>
            </p:nvSpPr>
            <p:spPr>
              <a:xfrm rot="-9414770" flipV="1">
                <a:off x="3010" y="2344"/>
                <a:ext cx="330" cy="2059"/>
              </a:xfrm>
              <a:custGeom>
                <a:avLst/>
                <a:gdLst/>
                <a:ahLst/>
                <a:cxnLst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39947" name="任意多边形 39946"/>
            <p:cNvSpPr/>
            <p:nvPr userDrawn="1"/>
          </p:nvSpPr>
          <p:spPr>
            <a:xfrm rot="373331" flipH="1">
              <a:off x="22" y="1957"/>
              <a:ext cx="323" cy="649"/>
            </a:xfrm>
            <a:custGeom>
              <a:avLst/>
              <a:gdLst/>
              <a:ahLst/>
              <a:cxnLst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9948" name="任意多边形 39947"/>
            <p:cNvSpPr/>
            <p:nvPr userDrawn="1"/>
          </p:nvSpPr>
          <p:spPr>
            <a:xfrm>
              <a:off x="168" y="1260"/>
              <a:ext cx="1259" cy="1532"/>
            </a:xfrm>
            <a:custGeom>
              <a:avLst/>
              <a:gdLst/>
              <a:ahLst/>
              <a:cxnLst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9949" name="任意多边形 39948"/>
            <p:cNvSpPr/>
            <p:nvPr userDrawn="1"/>
          </p:nvSpPr>
          <p:spPr>
            <a:xfrm>
              <a:off x="0" y="2610"/>
              <a:ext cx="801" cy="459"/>
            </a:xfrm>
            <a:custGeom>
              <a:avLst/>
              <a:gdLst/>
              <a:ahLst/>
              <a:cxnLst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9950" name="任意多边形 39949"/>
            <p:cNvSpPr/>
            <p:nvPr userDrawn="1"/>
          </p:nvSpPr>
          <p:spPr>
            <a:xfrm rot="373331" flipH="1">
              <a:off x="898" y="2855"/>
              <a:ext cx="354" cy="464"/>
            </a:xfrm>
            <a:custGeom>
              <a:avLst/>
              <a:gdLst/>
              <a:ahLst/>
              <a:cxnLst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9951" name="任意多边形 39950"/>
            <p:cNvSpPr/>
            <p:nvPr userDrawn="1"/>
          </p:nvSpPr>
          <p:spPr>
            <a:xfrm rot="373331" flipH="1">
              <a:off x="799" y="2979"/>
              <a:ext cx="87" cy="274"/>
            </a:xfrm>
            <a:custGeom>
              <a:avLst/>
              <a:gdLst/>
              <a:ahLst/>
              <a:cxnLst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9952" name="任意多边形 39951"/>
            <p:cNvSpPr/>
            <p:nvPr userDrawn="1"/>
          </p:nvSpPr>
          <p:spPr>
            <a:xfrm>
              <a:off x="1190" y="3273"/>
              <a:ext cx="1108" cy="1047"/>
            </a:xfrm>
            <a:custGeom>
              <a:avLst/>
              <a:gdLst/>
              <a:ahLst/>
              <a:cxnLst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39953" name="组合 39952"/>
            <p:cNvGrpSpPr/>
            <p:nvPr userDrawn="1"/>
          </p:nvGrpSpPr>
          <p:grpSpPr>
            <a:xfrm rot="3220060">
              <a:off x="2631" y="754"/>
              <a:ext cx="569" cy="637"/>
              <a:chOff x="1727" y="866"/>
              <a:chExt cx="129" cy="157"/>
            </a:xfrm>
          </p:grpSpPr>
          <p:sp>
            <p:nvSpPr>
              <p:cNvPr id="39954" name="任意多边形 39953"/>
              <p:cNvSpPr/>
              <p:nvPr userDrawn="1"/>
            </p:nvSpPr>
            <p:spPr>
              <a:xfrm>
                <a:off x="1727" y="866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9955" name="任意多边形 39954"/>
              <p:cNvSpPr/>
              <p:nvPr userDrawn="1"/>
            </p:nvSpPr>
            <p:spPr>
              <a:xfrm>
                <a:off x="1786" y="894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9956" name="任意多边形 39955"/>
              <p:cNvSpPr/>
              <p:nvPr userDrawn="1"/>
            </p:nvSpPr>
            <p:spPr>
              <a:xfrm>
                <a:off x="1772" y="998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39957" name="组合 39956"/>
            <p:cNvGrpSpPr/>
            <p:nvPr userDrawn="1"/>
          </p:nvGrpSpPr>
          <p:grpSpPr>
            <a:xfrm rot="-6691250">
              <a:off x="3636" y="132"/>
              <a:ext cx="356" cy="607"/>
              <a:chOff x="1727" y="866"/>
              <a:chExt cx="129" cy="157"/>
            </a:xfrm>
          </p:grpSpPr>
          <p:sp>
            <p:nvSpPr>
              <p:cNvPr id="39958" name="任意多边形 39957"/>
              <p:cNvSpPr/>
              <p:nvPr userDrawn="1"/>
            </p:nvSpPr>
            <p:spPr>
              <a:xfrm>
                <a:off x="1727" y="866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9959" name="任意多边形 39958"/>
              <p:cNvSpPr/>
              <p:nvPr userDrawn="1"/>
            </p:nvSpPr>
            <p:spPr>
              <a:xfrm>
                <a:off x="1786" y="894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9960" name="任意多边形 39959"/>
              <p:cNvSpPr/>
              <p:nvPr userDrawn="1"/>
            </p:nvSpPr>
            <p:spPr>
              <a:xfrm>
                <a:off x="1772" y="998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39961" name="组合 39960"/>
            <p:cNvGrpSpPr/>
            <p:nvPr userDrawn="1"/>
          </p:nvGrpSpPr>
          <p:grpSpPr>
            <a:xfrm rot="-13075160">
              <a:off x="668" y="3321"/>
              <a:ext cx="501" cy="502"/>
              <a:chOff x="1727" y="866"/>
              <a:chExt cx="129" cy="157"/>
            </a:xfrm>
          </p:grpSpPr>
          <p:sp>
            <p:nvSpPr>
              <p:cNvPr id="39962" name="任意多边形 39961"/>
              <p:cNvSpPr/>
              <p:nvPr userDrawn="1"/>
            </p:nvSpPr>
            <p:spPr>
              <a:xfrm>
                <a:off x="1727" y="866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9963" name="任意多边形 39962"/>
              <p:cNvSpPr/>
              <p:nvPr userDrawn="1"/>
            </p:nvSpPr>
            <p:spPr>
              <a:xfrm>
                <a:off x="1786" y="894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9964" name="任意多边形 39963"/>
              <p:cNvSpPr/>
              <p:nvPr userDrawn="1"/>
            </p:nvSpPr>
            <p:spPr>
              <a:xfrm>
                <a:off x="1772" y="998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39965" name="组合 39964"/>
            <p:cNvGrpSpPr/>
            <p:nvPr userDrawn="1"/>
          </p:nvGrpSpPr>
          <p:grpSpPr>
            <a:xfrm rot="4106450" flipH="1">
              <a:off x="393" y="261"/>
              <a:ext cx="709" cy="892"/>
              <a:chOff x="1727" y="866"/>
              <a:chExt cx="129" cy="157"/>
            </a:xfrm>
          </p:grpSpPr>
          <p:sp>
            <p:nvSpPr>
              <p:cNvPr id="39966" name="任意多边形 39965"/>
              <p:cNvSpPr/>
              <p:nvPr userDrawn="1"/>
            </p:nvSpPr>
            <p:spPr>
              <a:xfrm>
                <a:off x="1727" y="866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9967" name="任意多边形 39966"/>
              <p:cNvSpPr/>
              <p:nvPr userDrawn="1"/>
            </p:nvSpPr>
            <p:spPr>
              <a:xfrm>
                <a:off x="1786" y="894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9968" name="任意多边形 39967"/>
              <p:cNvSpPr/>
              <p:nvPr userDrawn="1"/>
            </p:nvSpPr>
            <p:spPr>
              <a:xfrm>
                <a:off x="1772" y="998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39969" name="组合 39968"/>
            <p:cNvGrpSpPr/>
            <p:nvPr userDrawn="1"/>
          </p:nvGrpSpPr>
          <p:grpSpPr>
            <a:xfrm rot="10015322" flipH="1">
              <a:off x="4625" y="2382"/>
              <a:ext cx="709" cy="892"/>
              <a:chOff x="1727" y="866"/>
              <a:chExt cx="129" cy="157"/>
            </a:xfrm>
          </p:grpSpPr>
          <p:sp>
            <p:nvSpPr>
              <p:cNvPr id="39970" name="任意多边形 39969"/>
              <p:cNvSpPr/>
              <p:nvPr userDrawn="1"/>
            </p:nvSpPr>
            <p:spPr>
              <a:xfrm>
                <a:off x="1727" y="866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9971" name="任意多边形 39970"/>
              <p:cNvSpPr/>
              <p:nvPr userDrawn="1"/>
            </p:nvSpPr>
            <p:spPr>
              <a:xfrm>
                <a:off x="1786" y="894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9972" name="任意多边形 39971"/>
              <p:cNvSpPr/>
              <p:nvPr userDrawn="1"/>
            </p:nvSpPr>
            <p:spPr>
              <a:xfrm>
                <a:off x="1772" y="998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39973" name="任意多边形 39972"/>
            <p:cNvSpPr/>
            <p:nvPr userDrawn="1"/>
          </p:nvSpPr>
          <p:spPr>
            <a:xfrm>
              <a:off x="1217" y="2"/>
              <a:ext cx="862" cy="886"/>
            </a:xfrm>
            <a:custGeom>
              <a:avLst/>
              <a:gdLst/>
              <a:ahLst/>
              <a:cxnLst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9974" name="任意多边形 39973"/>
            <p:cNvSpPr/>
            <p:nvPr userDrawn="1"/>
          </p:nvSpPr>
          <p:spPr>
            <a:xfrm rot="-11767473" flipV="1">
              <a:off x="2158" y="102"/>
              <a:ext cx="681" cy="593"/>
            </a:xfrm>
            <a:custGeom>
              <a:avLst/>
              <a:gdLst/>
              <a:ahLst/>
              <a:cxnLst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9975" name="任意多边形 39974"/>
            <p:cNvSpPr/>
            <p:nvPr userDrawn="1"/>
          </p:nvSpPr>
          <p:spPr>
            <a:xfrm rot="-11767473" flipV="1">
              <a:off x="1997" y="858"/>
              <a:ext cx="330" cy="278"/>
            </a:xfrm>
            <a:custGeom>
              <a:avLst/>
              <a:gdLst/>
              <a:ahLst/>
              <a:cxnLst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9976" name="任意多边形 39975"/>
            <p:cNvSpPr/>
            <p:nvPr userDrawn="1"/>
          </p:nvSpPr>
          <p:spPr>
            <a:xfrm rot="-11767473" flipV="1">
              <a:off x="2224" y="808"/>
              <a:ext cx="123" cy="233"/>
            </a:xfrm>
            <a:custGeom>
              <a:avLst/>
              <a:gdLst/>
              <a:ahLst/>
              <a:cxnLst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9977" name="任意多边形 39976"/>
            <p:cNvSpPr/>
            <p:nvPr userDrawn="1"/>
          </p:nvSpPr>
          <p:spPr>
            <a:xfrm>
              <a:off x="1603" y="0"/>
              <a:ext cx="124" cy="121"/>
            </a:xfrm>
            <a:custGeom>
              <a:avLst/>
              <a:gdLst/>
              <a:ahLst/>
              <a:cxnLst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9978" name="任意多边形 39977"/>
            <p:cNvSpPr/>
            <p:nvPr userDrawn="1"/>
          </p:nvSpPr>
          <p:spPr>
            <a:xfrm rot="-11767473" flipV="1">
              <a:off x="2173" y="1238"/>
              <a:ext cx="393" cy="2300"/>
            </a:xfrm>
            <a:custGeom>
              <a:avLst/>
              <a:gdLst/>
              <a:ahLst/>
              <a:cxnLst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9979" name="任意多边形 39978"/>
            <p:cNvSpPr/>
            <p:nvPr userDrawn="1"/>
          </p:nvSpPr>
          <p:spPr>
            <a:xfrm>
              <a:off x="0" y="1848"/>
              <a:ext cx="36" cy="132"/>
            </a:xfrm>
            <a:custGeom>
              <a:avLst/>
              <a:gdLst/>
              <a:ahLst/>
              <a:cxnLst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9980" name="日期占位符 39979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 b="0">
                <a:latin typeface="Verdana" panose="020B060403050404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39981" name="页脚占位符 39980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 b="0">
                <a:latin typeface="Verdana" panose="020B060403050404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39982" name="灯片编号占位符 39981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 b="0">
                <a:latin typeface="Verdana" panose="020B0604030504040204" pitchFamily="34" charset="0"/>
              </a:defRPr>
            </a:lvl1pPr>
          </a:lstStyle>
          <a:p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39983" name="标题 39982"/>
          <p:cNvSpPr>
            <a:spLocks noGrp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>
              <a:defRPr sz="5200" b="1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9984" name="副标题 39983"/>
          <p:cNvSpPr>
            <a:spLocks noGrp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b="1">
                <a:effectLst>
                  <a:outerShdw blurRad="38100" dist="38100" dir="2700000">
                    <a:srgbClr val="C0C0C0"/>
                  </a:outerShdw>
                </a:effectLst>
              </a:defRPr>
            </a:lvl1pPr>
            <a:lvl2pPr marL="457200" lvl="1" indent="0" algn="ctr">
              <a:buNone/>
              <a:defRPr b="1">
                <a:effectLst>
                  <a:outerShdw blurRad="38100" dist="38100" dir="2700000">
                    <a:srgbClr val="C0C0C0"/>
                  </a:outerShdw>
                </a:effectLst>
              </a:defRPr>
            </a:lvl2pPr>
            <a:lvl3pPr marL="914400" lvl="2" indent="0" algn="ctr">
              <a:buNone/>
              <a:defRPr b="1">
                <a:effectLst>
                  <a:outerShdw blurRad="38100" dist="38100" dir="2700000">
                    <a:srgbClr val="C0C0C0"/>
                  </a:outerShdw>
                </a:effectLst>
              </a:defRPr>
            </a:lvl3pPr>
            <a:lvl4pPr marL="1371600" lvl="3" indent="0" algn="ctr">
              <a:buNone/>
              <a:defRPr b="1">
                <a:effectLst>
                  <a:outerShdw blurRad="38100" dist="38100" dir="2700000">
                    <a:srgbClr val="C0C0C0"/>
                  </a:outerShdw>
                </a:effectLst>
              </a:defRPr>
            </a:lvl4pPr>
            <a:lvl5pPr marL="1828800" lvl="4" indent="0" algn="ctr">
              <a:buNone/>
              <a:defRPr b="1">
                <a:effectLst>
                  <a:outerShdw blurRad="38100" dist="38100" dir="2700000">
                    <a:srgbClr val="C0C0C0"/>
                  </a:outerShdw>
                </a:effectLst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4561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4561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5828" y="103188"/>
            <a:ext cx="2060972" cy="59531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63439" cy="59531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9154" name="副标题 49153"/>
          <p:cNvSpPr>
            <a:spLocks noGrp="1"/>
          </p:cNvSpPr>
          <p:nvPr>
            <p:ph type="subTitle" idx="1"/>
          </p:nvPr>
        </p:nvSpPr>
        <p:spPr>
          <a:xfrm>
            <a:off x="2286000" y="3581400"/>
            <a:ext cx="5638800" cy="1905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/>
            </a:lvl1pPr>
            <a:lvl2pPr marL="449580" lvl="1" indent="0" algn="ctr">
              <a:buNone/>
              <a:defRPr/>
            </a:lvl2pPr>
            <a:lvl3pPr marL="890905" lvl="2" indent="0" algn="ctr">
              <a:buNone/>
              <a:defRPr/>
            </a:lvl3pPr>
            <a:lvl4pPr marL="1295400" lvl="3" indent="0" algn="ctr">
              <a:buNone/>
              <a:defRPr/>
            </a:lvl4pPr>
            <a:lvl5pPr marL="168275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9155" name="日期占位符 49154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000" b="0">
                <a:latin typeface="Arial" panose="020B0604020202020204" pitchFamily="34" charset="0"/>
              </a:defRPr>
            </a:lvl1pPr>
          </a:lstStyle>
          <a:p>
            <a:pPr>
              <a:buClrTx/>
            </a:pPr>
            <a:endParaRPr lang="zh-CN" altLang="en-US" dirty="0"/>
          </a:p>
        </p:txBody>
      </p:sp>
      <p:sp>
        <p:nvSpPr>
          <p:cNvPr id="49156" name="页脚占位符 4915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00" b="0">
                <a:latin typeface="Arial" panose="020B0604020202020204" pitchFamily="34" charset="0"/>
              </a:defRPr>
            </a:lvl1pPr>
          </a:lstStyle>
          <a:p>
            <a:pPr>
              <a:buClrTx/>
            </a:pPr>
            <a:endParaRPr lang="zh-CN" altLang="en-US" dirty="0"/>
          </a:p>
        </p:txBody>
      </p:sp>
      <p:sp>
        <p:nvSpPr>
          <p:cNvPr id="49157" name="灯片编号占位符 4915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00" b="0">
                <a:latin typeface="Arial" panose="020B0604020202020204" pitchFamily="34" charset="0"/>
              </a:defRPr>
            </a:lvl1pPr>
          </a:lstStyle>
          <a:p>
            <a:pPr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grpSp>
        <p:nvGrpSpPr>
          <p:cNvPr id="49158" name="组合 49157"/>
          <p:cNvGrpSpPr/>
          <p:nvPr/>
        </p:nvGrpSpPr>
        <p:grpSpPr>
          <a:xfrm>
            <a:off x="0" y="914400"/>
            <a:ext cx="8686800" cy="2514600"/>
            <a:chOff x="0" y="576"/>
            <a:chExt cx="5472" cy="1584"/>
          </a:xfrm>
        </p:grpSpPr>
        <p:sp>
          <p:nvSpPr>
            <p:cNvPr id="49159" name="椭圆 49158"/>
            <p:cNvSpPr/>
            <p:nvPr/>
          </p:nvSpPr>
          <p:spPr>
            <a:xfrm>
              <a:off x="144" y="576"/>
              <a:ext cx="1584" cy="1584"/>
            </a:xfrm>
            <a:prstGeom prst="ellipse">
              <a:avLst/>
            </a:prstGeom>
            <a:noFill/>
            <a:ln w="12700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>
                <a:buClrTx/>
              </a:pPr>
              <a:endParaRPr sz="1800" b="0" dirty="0">
                <a:latin typeface="Arial" panose="020B0604020202020204" pitchFamily="34" charset="0"/>
              </a:endParaRPr>
            </a:p>
          </p:txBody>
        </p:sp>
        <p:sp>
          <p:nvSpPr>
            <p:cNvPr id="49160" name="矩形 49159"/>
            <p:cNvSpPr/>
            <p:nvPr/>
          </p:nvSpPr>
          <p:spPr>
            <a:xfrm>
              <a:off x="0" y="1056"/>
              <a:ext cx="2976" cy="720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algn="ctr"/>
              <a:endParaRPr sz="2400" b="0" dirty="0">
                <a:latin typeface="Times New Roman" panose="02020603050405020304" pitchFamily="18" charset="0"/>
              </a:endParaRPr>
            </a:p>
          </p:txBody>
        </p:sp>
        <p:sp>
          <p:nvSpPr>
            <p:cNvPr id="49161" name="矩形 49160"/>
            <p:cNvSpPr/>
            <p:nvPr/>
          </p:nvSpPr>
          <p:spPr>
            <a:xfrm>
              <a:off x="2496" y="1056"/>
              <a:ext cx="2976" cy="720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p>
              <a:pPr lvl="0" algn="ctr"/>
              <a:endParaRPr sz="2400" b="0" dirty="0">
                <a:latin typeface="Times New Roman" panose="02020603050405020304" pitchFamily="18" charset="0"/>
              </a:endParaRPr>
            </a:p>
          </p:txBody>
        </p:sp>
        <p:sp>
          <p:nvSpPr>
            <p:cNvPr id="49162" name="任意多边形 49161"/>
            <p:cNvSpPr/>
            <p:nvPr/>
          </p:nvSpPr>
          <p:spPr>
            <a:xfrm>
              <a:off x="384" y="960"/>
              <a:ext cx="144" cy="913"/>
            </a:xfrm>
            <a:custGeom>
              <a:avLst/>
              <a:gdLst/>
              <a:ahLst/>
              <a:cxnLst/>
              <a:pathLst>
                <a:path w="1000" h="1000">
                  <a:moveTo>
                    <a:pt x="1000" y="1000"/>
                  </a:moveTo>
                  <a:lnTo>
                    <a:pt x="0" y="1000"/>
                  </a:lnTo>
                  <a:lnTo>
                    <a:pt x="0" y="0"/>
                  </a:lnTo>
                  <a:lnTo>
                    <a:pt x="1000" y="0"/>
                  </a:lnTo>
                </a:path>
              </a:pathLst>
            </a:custGeom>
            <a:noFill/>
            <a:ln w="7620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9163" name="任意多边形 49162"/>
            <p:cNvSpPr/>
            <p:nvPr/>
          </p:nvSpPr>
          <p:spPr>
            <a:xfrm>
              <a:off x="4944" y="762"/>
              <a:ext cx="165" cy="864"/>
            </a:xfrm>
            <a:custGeom>
              <a:avLst/>
              <a:gdLst/>
              <a:ahLst/>
              <a:cxnLst/>
              <a:pathLst>
                <a:path w="1000" h="1000">
                  <a:moveTo>
                    <a:pt x="0" y="0"/>
                  </a:moveTo>
                  <a:lnTo>
                    <a:pt x="1000" y="0"/>
                  </a:lnTo>
                  <a:lnTo>
                    <a:pt x="1000" y="1000"/>
                  </a:lnTo>
                  <a:lnTo>
                    <a:pt x="0" y="1000"/>
                  </a:lnTo>
                </a:path>
              </a:pathLst>
            </a:custGeom>
            <a:noFill/>
            <a:ln w="76200" cap="flat" cmpd="sng">
              <a:solidFill>
                <a:schemeClr val="accent1">
                  <a:alpha val="100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9164" name="标题 49163"/>
          <p:cNvSpPr>
            <a:spLocks noGrp="1"/>
          </p:cNvSpPr>
          <p:nvPr>
            <p:ph type="ctrTitle"/>
          </p:nvPr>
        </p:nvSpPr>
        <p:spPr>
          <a:xfrm>
            <a:off x="838200" y="1443038"/>
            <a:ext cx="7086600" cy="1600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025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56575" y="1981200"/>
            <a:ext cx="3754025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0916" y="96838"/>
            <a:ext cx="1919684" cy="59991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47767" cy="59991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6322" name="标题 56321"/>
          <p:cNvSpPr>
            <a:spLocks noGrp="1" noRot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6323" name="副标题 56322"/>
          <p:cNvSpPr>
            <a:spLocks noGrp="1" noRot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56324" name="日期占位符 56323"/>
          <p:cNvSpPr>
            <a:spLocks noGrp="1"/>
          </p:cNvSpPr>
          <p:nvPr>
            <p:ph type="dt" sz="half" idx="2"/>
          </p:nvPr>
        </p:nvSpPr>
        <p:spPr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 b="0">
                <a:latin typeface="Arial" panose="020B0604020202020204" pitchFamily="34" charset="0"/>
              </a:defRPr>
            </a:lvl1pPr>
          </a:lstStyle>
          <a:p>
            <a:pPr>
              <a:buClrTx/>
            </a:pPr>
            <a:endParaRPr lang="zh-CN" altLang="en-US" dirty="0"/>
          </a:p>
        </p:txBody>
      </p:sp>
      <p:sp>
        <p:nvSpPr>
          <p:cNvPr id="56325" name="页脚占位符 56324"/>
          <p:cNvSpPr>
            <a:spLocks noGrp="1"/>
          </p:cNvSpPr>
          <p:nvPr>
            <p:ph type="ftr" sz="quarter" idx="3"/>
          </p:nvPr>
        </p:nvSpPr>
        <p:spPr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pPr>
              <a:buClrTx/>
            </a:pPr>
            <a:endParaRPr lang="zh-CN" altLang="en-US" dirty="0"/>
          </a:p>
        </p:txBody>
      </p:sp>
      <p:sp>
        <p:nvSpPr>
          <p:cNvPr id="56326" name="灯片编号占位符 56325"/>
          <p:cNvSpPr>
            <a:spLocks noGrp="1"/>
          </p:cNvSpPr>
          <p:nvPr>
            <p:ph type="sldNum" sz="quarter" idx="4"/>
          </p:nvPr>
        </p:nvSpPr>
        <p:spPr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 b="0">
                <a:latin typeface="Arial" panose="020B0604020202020204" pitchFamily="34" charset="0"/>
              </a:defRPr>
            </a:lvl1pPr>
          </a:lstStyle>
          <a:p>
            <a:pPr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0583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9569" y="685800"/>
            <a:ext cx="2135981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84119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3" Type="http://schemas.openxmlformats.org/officeDocument/2006/relationships/theme" Target="../theme/theme6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hlink"/>
            </a:gs>
            <a:gs pos="100000">
              <a:srgbClr val="FFFFCC"/>
            </a:gs>
          </a:gsLst>
          <a:path path="rect">
            <a:fillToRect r="100000" b="10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7650" name="任意多边形 27649"/>
          <p:cNvSpPr/>
          <p:nvPr/>
        </p:nvSpPr>
        <p:spPr>
          <a:xfrm rot="-3172564">
            <a:off x="7777163" y="-14287"/>
            <a:ext cx="1162050" cy="2084387"/>
          </a:xfrm>
          <a:custGeom>
            <a:avLst/>
            <a:gdLst/>
            <a:ahLst/>
            <a:cxnLst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7651" name="标题 27650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7652" name="文本占位符 27651"/>
          <p:cNvSpPr>
            <a:spLocks noGrp="1"/>
          </p:cNvSpPr>
          <p:nvPr>
            <p:ph type="body" idx="1"/>
          </p:nvPr>
        </p:nvSpPr>
        <p:spPr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7653" name="日期占位符 27652"/>
          <p:cNvSpPr>
            <a:spLocks noGrp="1"/>
          </p:cNvSpPr>
          <p:nvPr>
            <p:ph type="dt" sz="half" idx="2"/>
          </p:nvPr>
        </p:nvSpPr>
        <p:spPr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>
                <a:latin typeface="Comic Sans MS" panose="030F0702030302020204" pitchFamily="66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27654" name="页脚占位符 27653"/>
          <p:cNvSpPr>
            <a:spLocks noGrp="1"/>
          </p:cNvSpPr>
          <p:nvPr>
            <p:ph type="ftr" sz="quarter" idx="3"/>
          </p:nvPr>
        </p:nvSpPr>
        <p:spPr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>
                <a:latin typeface="Comic Sans MS" panose="030F0702030302020204" pitchFamily="66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27655" name="灯片编号占位符 27654"/>
          <p:cNvSpPr>
            <a:spLocks noGrp="1"/>
          </p:cNvSpPr>
          <p:nvPr>
            <p:ph type="sldNum" sz="quarter" idx="4"/>
          </p:nvPr>
        </p:nvSpPr>
        <p:spPr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Comic Sans MS" panose="030F0702030302020204" pitchFamily="66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27656" name="任意多边形 27655"/>
          <p:cNvSpPr/>
          <p:nvPr/>
        </p:nvSpPr>
        <p:spPr>
          <a:xfrm rot="-3172564">
            <a:off x="7864475" y="23813"/>
            <a:ext cx="1165225" cy="2097087"/>
          </a:xfrm>
          <a:custGeom>
            <a:avLst/>
            <a:gdLst/>
            <a:ahLst/>
            <a:cxnLst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7657" name="任意多边形 27656"/>
          <p:cNvSpPr/>
          <p:nvPr/>
        </p:nvSpPr>
        <p:spPr>
          <a:xfrm rot="-3172564">
            <a:off x="7831138" y="192088"/>
            <a:ext cx="1025525" cy="1571625"/>
          </a:xfrm>
          <a:custGeom>
            <a:avLst/>
            <a:gdLst/>
            <a:ahLst/>
            <a:cxnLst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27658" name="组合 27657"/>
          <p:cNvGrpSpPr/>
          <p:nvPr/>
        </p:nvGrpSpPr>
        <p:grpSpPr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27659" name="任意多边形 27658"/>
            <p:cNvSpPr/>
            <p:nvPr userDrawn="1"/>
          </p:nvSpPr>
          <p:spPr>
            <a:xfrm>
              <a:off x="24" y="3505"/>
              <a:ext cx="1089" cy="649"/>
            </a:xfrm>
            <a:custGeom>
              <a:avLst/>
              <a:gdLst/>
              <a:ahLst/>
              <a:cxnLst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660" name="任意多边形 27659"/>
            <p:cNvSpPr/>
            <p:nvPr userDrawn="1"/>
          </p:nvSpPr>
          <p:spPr>
            <a:xfrm>
              <a:off x="1022" y="3582"/>
              <a:ext cx="71" cy="129"/>
            </a:xfrm>
            <a:custGeom>
              <a:avLst/>
              <a:gdLst/>
              <a:ahLst/>
              <a:cxnLst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661" name="任意多边形 27660"/>
            <p:cNvSpPr/>
            <p:nvPr userDrawn="1"/>
          </p:nvSpPr>
          <p:spPr>
            <a:xfrm>
              <a:off x="20" y="3774"/>
              <a:ext cx="792" cy="410"/>
            </a:xfrm>
            <a:custGeom>
              <a:avLst/>
              <a:gdLst/>
              <a:ahLst/>
              <a:cxnLst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662" name="任意多边形 27661"/>
            <p:cNvSpPr/>
            <p:nvPr userDrawn="1"/>
          </p:nvSpPr>
          <p:spPr>
            <a:xfrm>
              <a:off x="129" y="3808"/>
              <a:ext cx="525" cy="374"/>
            </a:xfrm>
            <a:custGeom>
              <a:avLst/>
              <a:gdLst/>
              <a:ahLst/>
              <a:cxnLst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663" name="任意多边形 27662"/>
            <p:cNvSpPr/>
            <p:nvPr userDrawn="1"/>
          </p:nvSpPr>
          <p:spPr>
            <a:xfrm>
              <a:off x="485" y="3532"/>
              <a:ext cx="135" cy="121"/>
            </a:xfrm>
            <a:custGeom>
              <a:avLst/>
              <a:gdLst/>
              <a:ahLst/>
              <a:cxnLst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664" name="任意多边形 27663"/>
            <p:cNvSpPr/>
            <p:nvPr userDrawn="1"/>
          </p:nvSpPr>
          <p:spPr>
            <a:xfrm>
              <a:off x="641" y="4163"/>
              <a:ext cx="76" cy="112"/>
            </a:xfrm>
            <a:custGeom>
              <a:avLst/>
              <a:gdLst/>
              <a:ahLst/>
              <a:cxnLst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665" name="任意多边形 27664"/>
            <p:cNvSpPr/>
            <p:nvPr userDrawn="1"/>
          </p:nvSpPr>
          <p:spPr>
            <a:xfrm>
              <a:off x="504" y="3607"/>
              <a:ext cx="193" cy="383"/>
            </a:xfrm>
            <a:custGeom>
              <a:avLst/>
              <a:gdLst/>
              <a:ahLst/>
              <a:cxnLst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666" name="任意多边形 27665"/>
            <p:cNvSpPr/>
            <p:nvPr userDrawn="1"/>
          </p:nvSpPr>
          <p:spPr>
            <a:xfrm>
              <a:off x="668" y="3590"/>
              <a:ext cx="364" cy="174"/>
            </a:xfrm>
            <a:custGeom>
              <a:avLst/>
              <a:gdLst/>
              <a:ahLst/>
              <a:cxnLst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667" name="任意多边形 27666"/>
            <p:cNvSpPr/>
            <p:nvPr userDrawn="1"/>
          </p:nvSpPr>
          <p:spPr>
            <a:xfrm>
              <a:off x="347" y="3693"/>
              <a:ext cx="156" cy="67"/>
            </a:xfrm>
            <a:custGeom>
              <a:avLst/>
              <a:gdLst/>
              <a:ahLst/>
              <a:cxnLst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27668" name="组合 27667"/>
            <p:cNvGrpSpPr/>
            <p:nvPr userDrawn="1"/>
          </p:nvGrpSpPr>
          <p:grpSpPr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27669" name="组合 27668"/>
              <p:cNvGrpSpPr/>
              <p:nvPr userDrawn="1"/>
            </p:nvGrpSpPr>
            <p:grpSpPr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27670" name="任意多边形 27669"/>
                <p:cNvSpPr/>
                <p:nvPr userDrawn="1"/>
              </p:nvSpPr>
              <p:spPr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7671" name="任意多边形 27670"/>
                <p:cNvSpPr/>
                <p:nvPr userDrawn="1"/>
              </p:nvSpPr>
              <p:spPr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7672" name="任意多边形 27671"/>
                <p:cNvSpPr/>
                <p:nvPr userDrawn="1"/>
              </p:nvSpPr>
              <p:spPr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27673" name="任意多边形 27672"/>
              <p:cNvSpPr/>
              <p:nvPr userDrawn="1"/>
            </p:nvSpPr>
            <p:spPr>
              <a:xfrm>
                <a:off x="76" y="3732"/>
                <a:ext cx="595" cy="250"/>
              </a:xfrm>
              <a:custGeom>
                <a:avLst/>
                <a:gdLst/>
                <a:ahLst/>
                <a:cxnLst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7674" name="任意多边形 27673"/>
              <p:cNvSpPr/>
              <p:nvPr userDrawn="1"/>
            </p:nvSpPr>
            <p:spPr>
              <a:xfrm>
                <a:off x="260" y="3886"/>
                <a:ext cx="244" cy="148"/>
              </a:xfrm>
              <a:custGeom>
                <a:avLst/>
                <a:gdLst/>
                <a:ahLst/>
                <a:cxnLst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7675" name="任意多边形 27674"/>
              <p:cNvSpPr/>
              <p:nvPr userDrawn="1"/>
            </p:nvSpPr>
            <p:spPr>
              <a:xfrm>
                <a:off x="565" y="3680"/>
                <a:ext cx="107" cy="238"/>
              </a:xfrm>
              <a:custGeom>
                <a:avLst/>
                <a:gdLst/>
                <a:ahLst/>
                <a:cxnLst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27676" name="组合 27675"/>
              <p:cNvGrpSpPr/>
              <p:nvPr userDrawn="1"/>
            </p:nvGrpSpPr>
            <p:grpSpPr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27677" name="任意多边形 27676"/>
                <p:cNvSpPr/>
                <p:nvPr userDrawn="1"/>
              </p:nvSpPr>
              <p:spPr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7678" name="任意多边形 27677"/>
                <p:cNvSpPr/>
                <p:nvPr userDrawn="1"/>
              </p:nvSpPr>
              <p:spPr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7679" name="任意多边形 27678"/>
                <p:cNvSpPr/>
                <p:nvPr userDrawn="1"/>
              </p:nvSpPr>
              <p:spPr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7680" name="任意多边形 27679"/>
                <p:cNvSpPr/>
                <p:nvPr userDrawn="1"/>
              </p:nvSpPr>
              <p:spPr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7681" name="任意多边形 27680"/>
                <p:cNvSpPr/>
                <p:nvPr userDrawn="1"/>
              </p:nvSpPr>
              <p:spPr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7682" name="任意多边形 27681"/>
                <p:cNvSpPr/>
                <p:nvPr userDrawn="1"/>
              </p:nvSpPr>
              <p:spPr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7683" name="任意多边形 27682"/>
                <p:cNvSpPr/>
                <p:nvPr userDrawn="1"/>
              </p:nvSpPr>
              <p:spPr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7684" name="任意多边形 27683"/>
                <p:cNvSpPr/>
                <p:nvPr userDrawn="1"/>
              </p:nvSpPr>
              <p:spPr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</p:grpSp>
      <p:grpSp>
        <p:nvGrpSpPr>
          <p:cNvPr id="27685" name="组合 27684"/>
          <p:cNvGrpSpPr/>
          <p:nvPr/>
        </p:nvGrpSpPr>
        <p:grpSpPr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27686" name="任意多边形 27685"/>
            <p:cNvSpPr/>
            <p:nvPr userDrawn="1"/>
          </p:nvSpPr>
          <p:spPr>
            <a:xfrm flipH="1">
              <a:off x="5468" y="2620"/>
              <a:ext cx="205" cy="1427"/>
            </a:xfrm>
            <a:custGeom>
              <a:avLst/>
              <a:gdLst/>
              <a:ahLst/>
              <a:cxnLst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687" name="任意多边形 27686"/>
            <p:cNvSpPr/>
            <p:nvPr userDrawn="1"/>
          </p:nvSpPr>
          <p:spPr>
            <a:xfrm flipH="1">
              <a:off x="5506" y="1333"/>
              <a:ext cx="205" cy="1633"/>
            </a:xfrm>
            <a:custGeom>
              <a:avLst/>
              <a:gdLst/>
              <a:ahLst/>
              <a:cxnLst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7688" name="组合 27687"/>
          <p:cNvGrpSpPr/>
          <p:nvPr/>
        </p:nvGrpSpPr>
        <p:grpSpPr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27689" name="组合 27688"/>
            <p:cNvGrpSpPr/>
            <p:nvPr userDrawn="1"/>
          </p:nvGrpSpPr>
          <p:grpSpPr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27690" name="任意多边形 27689"/>
              <p:cNvSpPr/>
              <p:nvPr userDrawn="1"/>
            </p:nvSpPr>
            <p:spPr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27691" name="组合 27690"/>
              <p:cNvGrpSpPr/>
              <p:nvPr userDrawn="1"/>
            </p:nvGrpSpPr>
            <p:grpSpPr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27692" name="任意多边形 27691"/>
                <p:cNvSpPr/>
                <p:nvPr userDrawn="1"/>
              </p:nvSpPr>
              <p:spPr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7693" name="任意多边形 27692"/>
                <p:cNvSpPr/>
                <p:nvPr userDrawn="1"/>
              </p:nvSpPr>
              <p:spPr>
                <a:xfrm rot="-3172564">
                  <a:off x="5048" y="331"/>
                  <a:ext cx="269" cy="438"/>
                </a:xfrm>
                <a:custGeom>
                  <a:avLst/>
                  <a:gdLst/>
                  <a:ahLst/>
                  <a:cxnLst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7694" name="任意多边形 27693"/>
                <p:cNvSpPr/>
                <p:nvPr userDrawn="1"/>
              </p:nvSpPr>
              <p:spPr>
                <a:xfrm rot="-3172564">
                  <a:off x="4858" y="181"/>
                  <a:ext cx="505" cy="898"/>
                </a:xfrm>
                <a:custGeom>
                  <a:avLst/>
                  <a:gdLst/>
                  <a:ahLst/>
                  <a:cxnLst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7695" name="任意多边形 27694"/>
                <p:cNvSpPr/>
                <p:nvPr userDrawn="1"/>
              </p:nvSpPr>
              <p:spPr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7696" name="任意多边形 27695"/>
                <p:cNvSpPr/>
                <p:nvPr userDrawn="1"/>
              </p:nvSpPr>
              <p:spPr>
                <a:xfrm rot="-3172564">
                  <a:off x="5297" y="896"/>
                  <a:ext cx="169" cy="122"/>
                </a:xfrm>
                <a:custGeom>
                  <a:avLst/>
                  <a:gdLst/>
                  <a:ahLst/>
                  <a:cxnLst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7697" name="任意多边形 27696"/>
                <p:cNvSpPr/>
                <p:nvPr userDrawn="1"/>
              </p:nvSpPr>
              <p:spPr>
                <a:xfrm rot="-3172564">
                  <a:off x="5253" y="805"/>
                  <a:ext cx="181" cy="144"/>
                </a:xfrm>
                <a:custGeom>
                  <a:avLst/>
                  <a:gdLst/>
                  <a:ahLst/>
                  <a:cxnLst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7698" name="任意多边形 27697"/>
                <p:cNvSpPr/>
                <p:nvPr userDrawn="1"/>
              </p:nvSpPr>
              <p:spPr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7699" name="任意多边形 27698"/>
                <p:cNvSpPr/>
                <p:nvPr userDrawn="1"/>
              </p:nvSpPr>
              <p:spPr>
                <a:xfrm rot="-3172564">
                  <a:off x="4948" y="141"/>
                  <a:ext cx="179" cy="138"/>
                </a:xfrm>
                <a:custGeom>
                  <a:avLst/>
                  <a:gdLst/>
                  <a:ahLst/>
                  <a:cxnLst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sp>
          <p:nvSpPr>
            <p:cNvPr id="27700" name="直接连接符 27699"/>
            <p:cNvSpPr/>
            <p:nvPr userDrawn="1"/>
          </p:nvSpPr>
          <p:spPr>
            <a:xfrm>
              <a:off x="4870" y="84"/>
              <a:ext cx="42" cy="96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8914" name="组合 38913"/>
          <p:cNvGrpSpPr/>
          <p:nvPr/>
        </p:nvGrpSpPr>
        <p:grpSpPr>
          <a:xfrm>
            <a:off x="-7937" y="0"/>
            <a:ext cx="2833687" cy="6856413"/>
            <a:chOff x="-5" y="0"/>
            <a:chExt cx="1785" cy="4319"/>
          </a:xfrm>
        </p:grpSpPr>
        <p:sp>
          <p:nvSpPr>
            <p:cNvPr id="38915" name="任意多边形 38914"/>
            <p:cNvSpPr/>
            <p:nvPr/>
          </p:nvSpPr>
          <p:spPr>
            <a:xfrm>
              <a:off x="-5" y="3262"/>
              <a:ext cx="472" cy="802"/>
            </a:xfrm>
            <a:custGeom>
              <a:avLst/>
              <a:gdLst/>
              <a:ahLst/>
              <a:cxnLst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38916" name="组合 38915"/>
            <p:cNvGrpSpPr/>
            <p:nvPr/>
          </p:nvGrpSpPr>
          <p:grpSpPr>
            <a:xfrm rot="-6635092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38917" name="任意多边形 38916"/>
              <p:cNvSpPr/>
              <p:nvPr userDrawn="1"/>
            </p:nvSpPr>
            <p:spPr>
              <a:xfrm>
                <a:off x="1727" y="866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8918" name="任意多边形 38917"/>
              <p:cNvSpPr/>
              <p:nvPr userDrawn="1"/>
            </p:nvSpPr>
            <p:spPr>
              <a:xfrm>
                <a:off x="1786" y="894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8919" name="任意多边形 38918"/>
              <p:cNvSpPr/>
              <p:nvPr userDrawn="1"/>
            </p:nvSpPr>
            <p:spPr>
              <a:xfrm>
                <a:off x="1772" y="998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38920" name="任意多边形 38919"/>
            <p:cNvSpPr/>
            <p:nvPr/>
          </p:nvSpPr>
          <p:spPr>
            <a:xfrm>
              <a:off x="90" y="1736"/>
              <a:ext cx="710" cy="768"/>
            </a:xfrm>
            <a:custGeom>
              <a:avLst/>
              <a:gdLst/>
              <a:ahLst/>
              <a:cxnLst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38921" name="组合 38920"/>
            <p:cNvGrpSpPr/>
            <p:nvPr/>
          </p:nvGrpSpPr>
          <p:grpSpPr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38922" name="任意多边形 38921"/>
              <p:cNvSpPr/>
              <p:nvPr userDrawn="1"/>
            </p:nvSpPr>
            <p:spPr>
              <a:xfrm rot="373331" flipH="1">
                <a:off x="125" y="2787"/>
                <a:ext cx="313" cy="303"/>
              </a:xfrm>
              <a:custGeom>
                <a:avLst/>
                <a:gdLst/>
                <a:ahLst/>
                <a:cxnLst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8923" name="任意多边形 38922"/>
              <p:cNvSpPr/>
              <p:nvPr userDrawn="1"/>
            </p:nvSpPr>
            <p:spPr>
              <a:xfrm rot="373331" flipH="1">
                <a:off x="41" y="2843"/>
                <a:ext cx="262" cy="308"/>
              </a:xfrm>
              <a:custGeom>
                <a:avLst/>
                <a:gdLst/>
                <a:ahLst/>
                <a:cxnLst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8924" name="任意多边形 38923"/>
              <p:cNvSpPr/>
              <p:nvPr userDrawn="1"/>
            </p:nvSpPr>
            <p:spPr>
              <a:xfrm rot="373331" flipH="1">
                <a:off x="121" y="2907"/>
                <a:ext cx="93" cy="156"/>
              </a:xfrm>
              <a:custGeom>
                <a:avLst/>
                <a:gdLst/>
                <a:ahLst/>
                <a:cxnLst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8925" name="任意多边形 38924"/>
              <p:cNvSpPr/>
              <p:nvPr userDrawn="1"/>
            </p:nvSpPr>
            <p:spPr>
              <a:xfrm rot="373331" flipH="1">
                <a:off x="313" y="3110"/>
                <a:ext cx="85" cy="93"/>
              </a:xfrm>
              <a:custGeom>
                <a:avLst/>
                <a:gdLst/>
                <a:ahLst/>
                <a:cxnLst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8926" name="任意多边形 38925"/>
              <p:cNvSpPr/>
              <p:nvPr userDrawn="1"/>
            </p:nvSpPr>
            <p:spPr>
              <a:xfrm rot="373331" flipH="1">
                <a:off x="289" y="3135"/>
                <a:ext cx="21" cy="55"/>
              </a:xfrm>
              <a:custGeom>
                <a:avLst/>
                <a:gdLst/>
                <a:ahLst/>
                <a:cxnLst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38927" name="组合 38926"/>
              <p:cNvGrpSpPr/>
              <p:nvPr userDrawn="1"/>
            </p:nvGrpSpPr>
            <p:grpSpPr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38928" name="任意多边形 38927"/>
                <p:cNvSpPr/>
                <p:nvPr userDrawn="1"/>
              </p:nvSpPr>
              <p:spPr>
                <a:xfrm rot="4200091">
                  <a:off x="-242" y="1806"/>
                  <a:ext cx="143" cy="390"/>
                </a:xfrm>
                <a:custGeom>
                  <a:avLst/>
                  <a:gdLst/>
                  <a:ahLst/>
                  <a:cxnLst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8929" name="任意多边形 38928"/>
                <p:cNvSpPr/>
                <p:nvPr userDrawn="1"/>
              </p:nvSpPr>
              <p:spPr>
                <a:xfrm rot="4200091">
                  <a:off x="124" y="1760"/>
                  <a:ext cx="33" cy="160"/>
                </a:xfrm>
                <a:custGeom>
                  <a:avLst/>
                  <a:gdLst/>
                  <a:ahLst/>
                  <a:cxnLst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8930" name="任意多边形 38929"/>
                <p:cNvSpPr/>
                <p:nvPr userDrawn="1"/>
              </p:nvSpPr>
              <p:spPr>
                <a:xfrm rot="4200091">
                  <a:off x="198" y="1720"/>
                  <a:ext cx="60" cy="27"/>
                </a:xfrm>
                <a:custGeom>
                  <a:avLst/>
                  <a:gdLst/>
                  <a:ahLst/>
                  <a:cxnLst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grpSp>
          <p:nvGrpSpPr>
            <p:cNvPr id="38931" name="组合 38930"/>
            <p:cNvGrpSpPr/>
            <p:nvPr/>
          </p:nvGrpSpPr>
          <p:grpSpPr>
            <a:xfrm rot="-15351438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38932" name="任意多边形 38931"/>
              <p:cNvSpPr/>
              <p:nvPr userDrawn="1"/>
            </p:nvSpPr>
            <p:spPr>
              <a:xfrm>
                <a:off x="1727" y="866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8933" name="任意多边形 38932"/>
              <p:cNvSpPr/>
              <p:nvPr userDrawn="1"/>
            </p:nvSpPr>
            <p:spPr>
              <a:xfrm>
                <a:off x="1786" y="894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8934" name="任意多边形 38933"/>
              <p:cNvSpPr/>
              <p:nvPr userDrawn="1"/>
            </p:nvSpPr>
            <p:spPr>
              <a:xfrm>
                <a:off x="1772" y="998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38935" name="组合 38934"/>
            <p:cNvGrpSpPr/>
            <p:nvPr/>
          </p:nvGrpSpPr>
          <p:grpSpPr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38936" name="任意多边形 38935"/>
              <p:cNvSpPr/>
              <p:nvPr userDrawn="1"/>
            </p:nvSpPr>
            <p:spPr>
              <a:xfrm>
                <a:off x="1727" y="866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8937" name="任意多边形 38936"/>
              <p:cNvSpPr/>
              <p:nvPr userDrawn="1"/>
            </p:nvSpPr>
            <p:spPr>
              <a:xfrm>
                <a:off x="1786" y="894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8938" name="任意多边形 38937"/>
              <p:cNvSpPr/>
              <p:nvPr userDrawn="1"/>
            </p:nvSpPr>
            <p:spPr>
              <a:xfrm>
                <a:off x="1772" y="998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38939" name="组合 38938"/>
            <p:cNvGrpSpPr/>
            <p:nvPr/>
          </p:nvGrpSpPr>
          <p:grpSpPr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38940" name="任意多边形 38939"/>
              <p:cNvSpPr/>
              <p:nvPr userDrawn="1"/>
            </p:nvSpPr>
            <p:spPr>
              <a:xfrm>
                <a:off x="1727" y="866"/>
                <a:ext cx="41" cy="59"/>
              </a:xfrm>
              <a:custGeom>
                <a:avLst/>
                <a:gdLst/>
                <a:ahLst/>
                <a:cxnLst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8941" name="任意多边形 38940"/>
              <p:cNvSpPr/>
              <p:nvPr userDrawn="1"/>
            </p:nvSpPr>
            <p:spPr>
              <a:xfrm>
                <a:off x="1786" y="894"/>
                <a:ext cx="70" cy="49"/>
              </a:xfrm>
              <a:custGeom>
                <a:avLst/>
                <a:gdLst/>
                <a:ahLst/>
                <a:cxnLst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8942" name="任意多边形 38941"/>
              <p:cNvSpPr/>
              <p:nvPr userDrawn="1"/>
            </p:nvSpPr>
            <p:spPr>
              <a:xfrm>
                <a:off x="1772" y="998"/>
                <a:ext cx="73" cy="25"/>
              </a:xfrm>
              <a:custGeom>
                <a:avLst/>
                <a:gdLst/>
                <a:ahLst/>
                <a:cxnLst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38943" name="任意多边形 38942"/>
            <p:cNvSpPr/>
            <p:nvPr/>
          </p:nvSpPr>
          <p:spPr>
            <a:xfrm>
              <a:off x="87" y="94"/>
              <a:ext cx="699" cy="756"/>
            </a:xfrm>
            <a:custGeom>
              <a:avLst/>
              <a:gdLst/>
              <a:ahLst/>
              <a:cxnLst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8944" name="任意多边形 38943"/>
            <p:cNvSpPr/>
            <p:nvPr/>
          </p:nvSpPr>
          <p:spPr>
            <a:xfrm rot="828663">
              <a:off x="242" y="3404"/>
              <a:ext cx="132" cy="167"/>
            </a:xfrm>
            <a:custGeom>
              <a:avLst/>
              <a:gdLst/>
              <a:ahLst/>
              <a:cxnLst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8945" name="任意多边形 38944"/>
            <p:cNvSpPr/>
            <p:nvPr/>
          </p:nvSpPr>
          <p:spPr>
            <a:xfrm rot="828663">
              <a:off x="266" y="3592"/>
              <a:ext cx="66" cy="43"/>
            </a:xfrm>
            <a:custGeom>
              <a:avLst/>
              <a:gdLst/>
              <a:ahLst/>
              <a:cxnLst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8946" name="任意多边形 38945"/>
            <p:cNvSpPr/>
            <p:nvPr/>
          </p:nvSpPr>
          <p:spPr>
            <a:xfrm>
              <a:off x="11" y="4110"/>
              <a:ext cx="118" cy="209"/>
            </a:xfrm>
            <a:custGeom>
              <a:avLst/>
              <a:gdLst/>
              <a:ahLst/>
              <a:cxnLst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8947" name="任意多边形 38946"/>
            <p:cNvSpPr/>
            <p:nvPr/>
          </p:nvSpPr>
          <p:spPr>
            <a:xfrm>
              <a:off x="0" y="3968"/>
              <a:ext cx="130" cy="128"/>
            </a:xfrm>
            <a:custGeom>
              <a:avLst/>
              <a:gdLst/>
              <a:ahLst/>
              <a:cxnLst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8948" name="任意多边形 38947"/>
            <p:cNvSpPr/>
            <p:nvPr/>
          </p:nvSpPr>
          <p:spPr>
            <a:xfrm>
              <a:off x="0" y="3949"/>
              <a:ext cx="47" cy="86"/>
            </a:xfrm>
            <a:custGeom>
              <a:avLst/>
              <a:gdLst/>
              <a:ahLst/>
              <a:cxnLst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8949" name="任意多边形 38948"/>
            <p:cNvSpPr/>
            <p:nvPr/>
          </p:nvSpPr>
          <p:spPr>
            <a:xfrm>
              <a:off x="0" y="3239"/>
              <a:ext cx="497" cy="740"/>
            </a:xfrm>
            <a:custGeom>
              <a:avLst/>
              <a:gdLst/>
              <a:ahLst/>
              <a:cxnLst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8950" name="任意多边形 38949"/>
            <p:cNvSpPr/>
            <p:nvPr/>
          </p:nvSpPr>
          <p:spPr>
            <a:xfrm rot="1584153">
              <a:off x="20" y="410"/>
              <a:ext cx="344" cy="245"/>
            </a:xfrm>
            <a:custGeom>
              <a:avLst/>
              <a:gdLst/>
              <a:ahLst/>
              <a:cxnLst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8951" name="任意多边形 38950"/>
            <p:cNvSpPr/>
            <p:nvPr/>
          </p:nvSpPr>
          <p:spPr>
            <a:xfrm rot="1584153">
              <a:off x="242" y="756"/>
              <a:ext cx="167" cy="115"/>
            </a:xfrm>
            <a:custGeom>
              <a:avLst/>
              <a:gdLst/>
              <a:ahLst/>
              <a:cxnLst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8952" name="任意多边形 38951"/>
            <p:cNvSpPr/>
            <p:nvPr/>
          </p:nvSpPr>
          <p:spPr>
            <a:xfrm rot="1584153">
              <a:off x="574" y="286"/>
              <a:ext cx="147" cy="160"/>
            </a:xfrm>
            <a:custGeom>
              <a:avLst/>
              <a:gdLst/>
              <a:ahLst/>
              <a:cxnLst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8953" name="任意多边形 38952"/>
            <p:cNvSpPr/>
            <p:nvPr/>
          </p:nvSpPr>
          <p:spPr>
            <a:xfrm rot="1584153">
              <a:off x="236" y="721"/>
              <a:ext cx="62" cy="97"/>
            </a:xfrm>
            <a:custGeom>
              <a:avLst/>
              <a:gdLst/>
              <a:ahLst/>
              <a:cxnLst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8954" name="任意多边形 38953"/>
            <p:cNvSpPr/>
            <p:nvPr/>
          </p:nvSpPr>
          <p:spPr>
            <a:xfrm rot="1584153">
              <a:off x="585" y="466"/>
              <a:ext cx="72" cy="41"/>
            </a:xfrm>
            <a:custGeom>
              <a:avLst/>
              <a:gdLst/>
              <a:ahLst/>
              <a:cxnLst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8955" name="任意多边形 38954"/>
            <p:cNvSpPr/>
            <p:nvPr/>
          </p:nvSpPr>
          <p:spPr>
            <a:xfrm>
              <a:off x="0" y="886"/>
              <a:ext cx="360" cy="650"/>
            </a:xfrm>
            <a:custGeom>
              <a:avLst/>
              <a:gdLst/>
              <a:ahLst/>
              <a:cxnLst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8956" name="任意多边形 38955"/>
            <p:cNvSpPr/>
            <p:nvPr/>
          </p:nvSpPr>
          <p:spPr>
            <a:xfrm rot="1584153">
              <a:off x="56" y="84"/>
              <a:ext cx="804" cy="686"/>
            </a:xfrm>
            <a:custGeom>
              <a:avLst/>
              <a:gdLst/>
              <a:ahLst/>
              <a:cxnLst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8957" name="标题 38956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8958" name="文本占位符 38957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4561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8959" name="日期占位符 3895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>
                <a:latin typeface="Verdana" panose="020B060403050404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38960" name="页脚占位符 38959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>
                <a:latin typeface="Verdana" panose="020B060403050404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38961" name="灯片编号占位符 38960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Verdana" panose="020B060403050404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C0C0C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8130" name="矩形 48129"/>
          <p:cNvSpPr/>
          <p:nvPr/>
        </p:nvSpPr>
        <p:spPr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pPr lvl="0" algn="ctr"/>
            <a:endParaRPr sz="2400" b="0" dirty="0">
              <a:latin typeface="Times New Roman" panose="02020603050405020304" pitchFamily="18" charset="0"/>
            </a:endParaRPr>
          </a:p>
        </p:txBody>
      </p:sp>
      <p:sp>
        <p:nvSpPr>
          <p:cNvPr id="48131" name="矩形 48130"/>
          <p:cNvSpPr/>
          <p:nvPr/>
        </p:nvSpPr>
        <p:spPr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/>
          <a:p>
            <a:pPr lvl="0" algn="ctr"/>
            <a:endParaRPr sz="2400" b="0" dirty="0">
              <a:latin typeface="Times New Roman" panose="02020603050405020304" pitchFamily="18" charset="0"/>
            </a:endParaRPr>
          </a:p>
        </p:txBody>
      </p:sp>
      <p:sp>
        <p:nvSpPr>
          <p:cNvPr id="48132" name="标题 48131"/>
          <p:cNvSpPr>
            <a:spLocks noGrp="1"/>
          </p:cNvSpPr>
          <p:nvPr>
            <p:ph type="title"/>
          </p:nvPr>
        </p:nvSpPr>
        <p:spPr>
          <a:xfrm>
            <a:off x="931863" y="96838"/>
            <a:ext cx="7158037" cy="14128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8133" name="文本占位符 48132"/>
          <p:cNvSpPr>
            <a:spLocks noGrp="1"/>
          </p:cNvSpPr>
          <p:nvPr>
            <p:ph type="body" idx="1"/>
          </p:nvPr>
        </p:nvSpPr>
        <p:spPr>
          <a:xfrm>
            <a:off x="949325" y="1981200"/>
            <a:ext cx="7661275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8134" name="日期占位符 48133"/>
          <p:cNvSpPr>
            <a:spLocks noGrp="1"/>
          </p:cNvSpPr>
          <p:nvPr>
            <p:ph type="dt" sz="half" idx="2"/>
          </p:nvPr>
        </p:nvSpPr>
        <p:spPr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 b="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altLang="en-US" dirty="0"/>
          </a:p>
        </p:txBody>
      </p:sp>
      <p:sp>
        <p:nvSpPr>
          <p:cNvPr id="48135" name="页脚占位符 48134"/>
          <p:cNvSpPr>
            <a:spLocks noGrp="1"/>
          </p:cNvSpPr>
          <p:nvPr>
            <p:ph type="ftr" sz="quarter" idx="3"/>
          </p:nvPr>
        </p:nvSpPr>
        <p:spPr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 b="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altLang="en-US" dirty="0"/>
          </a:p>
        </p:txBody>
      </p:sp>
      <p:sp>
        <p:nvSpPr>
          <p:cNvPr id="48136" name="灯片编号占位符 48135"/>
          <p:cNvSpPr>
            <a:spLocks noGrp="1"/>
          </p:cNvSpPr>
          <p:nvPr>
            <p:ph type="sldNum" sz="quarter" idx="4"/>
          </p:nvPr>
        </p:nvSpPr>
        <p:spPr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 b="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48137" name="任意多边形 48136"/>
          <p:cNvSpPr/>
          <p:nvPr/>
        </p:nvSpPr>
        <p:spPr>
          <a:xfrm>
            <a:off x="838200" y="561975"/>
            <a:ext cx="152400" cy="1066800"/>
          </a:xfrm>
          <a:custGeom>
            <a:avLst/>
            <a:gdLst/>
            <a:ahLst/>
            <a:cxnLst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8138" name="任意多边形 48137"/>
          <p:cNvSpPr/>
          <p:nvPr/>
        </p:nvSpPr>
        <p:spPr>
          <a:xfrm>
            <a:off x="8262938" y="269875"/>
            <a:ext cx="152400" cy="1073150"/>
          </a:xfrm>
          <a:custGeom>
            <a:avLst/>
            <a:gdLst/>
            <a:ahLst/>
            <a:cxnLst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>
                <a:alpha val="100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47675" lvl="0" indent="-44767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889000" lvl="1" indent="-43942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¡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294130" lvl="2" indent="-40322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81480" lvl="3" indent="-38608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70100" lvl="4" indent="-3873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2226" name="标题 522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2227" name="文本占位符 522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2228" name="日期占位符 522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altLang="en-US" dirty="0"/>
          </a:p>
        </p:txBody>
      </p:sp>
      <p:sp>
        <p:nvSpPr>
          <p:cNvPr id="52229" name="页脚占位符 522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altLang="en-US" dirty="0"/>
          </a:p>
        </p:txBody>
      </p:sp>
      <p:sp>
        <p:nvSpPr>
          <p:cNvPr id="52230" name="灯片编号占位符 522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5298" name="标题 55297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5299" name="文本占位符 55298"/>
          <p:cNvSpPr>
            <a:spLocks noGrp="1" noRot="1"/>
          </p:cNvSpPr>
          <p:nvPr>
            <p:ph type="body" idx="1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5300" name="日期占位符 55299"/>
          <p:cNvSpPr>
            <a:spLocks noGrp="1"/>
          </p:cNvSpPr>
          <p:nvPr>
            <p:ph type="dt" sz="half" idx="2"/>
          </p:nvPr>
        </p:nvSpPr>
        <p:spPr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altLang="en-US" dirty="0"/>
          </a:p>
        </p:txBody>
      </p:sp>
      <p:sp>
        <p:nvSpPr>
          <p:cNvPr id="55301" name="页脚占位符 55300"/>
          <p:cNvSpPr>
            <a:spLocks noGrp="1"/>
          </p:cNvSpPr>
          <p:nvPr>
            <p:ph type="ftr" sz="quarter" idx="3"/>
          </p:nvPr>
        </p:nvSpPr>
        <p:spPr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altLang="en-US" dirty="0"/>
          </a:p>
        </p:txBody>
      </p:sp>
      <p:sp>
        <p:nvSpPr>
          <p:cNvPr id="55302" name="灯片编号占位符 55301"/>
          <p:cNvSpPr>
            <a:spLocks noGrp="1"/>
          </p:cNvSpPr>
          <p:nvPr>
            <p:ph type="sldNum" sz="quarter" idx="4"/>
          </p:nvPr>
        </p:nvSpPr>
        <p:spPr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microsoft.com/office/2007/relationships/media" Target="file:///E:\&#26032;&#24314;&#25991;&#20214;&#22841;\&#20108;&#27849;&#26144;&#26376;.mp3" TargetMode="External"/><Relationship Id="rId2" Type="http://schemas.openxmlformats.org/officeDocument/2006/relationships/audio" Target="file:///E:\&#26032;&#24314;&#25991;&#20214;&#22841;\&#20108;&#27849;&#26144;&#26376;.mp3" TargetMode="Externa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image" Target="../media/image14.GI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2.xml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2.xml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2.xml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image" Target="../media/image14.GIF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hyperlink" Target="&#23380;&#20057;&#24049;.flv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GIF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2355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pic>
        <p:nvPicPr>
          <p:cNvPr id="23557" name="文本占位符 23556" descr="zmj10901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23559" name="二泉映月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31913" y="6308725"/>
            <a:ext cx="503237" cy="503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6833" fill="hold"/>
                                        <p:tgtEl>
                                          <p:spTgt spid="235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800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5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标题 4300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5538"/>
          </a:xfrm>
        </p:spPr>
        <p:txBody>
          <a:bodyPr anchor="b"/>
          <a:p>
            <a:r>
              <a:rPr lang="zh-CN" altLang="en-US" sz="4000" b="1" dirty="0">
                <a:solidFill>
                  <a:srgbClr val="008000"/>
                </a:solidFill>
                <a:ea typeface="华文彩云" panose="02010800040101010101" charset="-122"/>
              </a:rPr>
              <a:t>探究孔乙己矛盾表现的思想原因和社会原因，深刻理解孔乙己形象。</a:t>
            </a:r>
            <a:endParaRPr lang="zh-CN" altLang="en-US" sz="4000" b="1" dirty="0">
              <a:solidFill>
                <a:srgbClr val="008000"/>
              </a:solidFill>
              <a:ea typeface="华文彩云" panose="02010800040101010101" charset="-122"/>
            </a:endParaRPr>
          </a:p>
        </p:txBody>
      </p:sp>
      <p:sp>
        <p:nvSpPr>
          <p:cNvPr id="43011" name="文本占位符 43010"/>
          <p:cNvSpPr>
            <a:spLocks noGrp="1"/>
          </p:cNvSpPr>
          <p:nvPr>
            <p:ph type="body" idx="1"/>
          </p:nvPr>
        </p:nvSpPr>
        <p:spPr>
          <a:xfrm>
            <a:off x="0" y="1196975"/>
            <a:ext cx="8964613" cy="5661025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rgbClr val="000066"/>
                </a:solidFill>
              </a:rPr>
              <a:t>1</a:t>
            </a:r>
            <a:r>
              <a:rPr lang="zh-CN" altLang="en-US" sz="2800" b="1" dirty="0">
                <a:solidFill>
                  <a:srgbClr val="000066"/>
                </a:solidFill>
              </a:rPr>
              <a:t>、孔乙己“站着喝酒”是因为：</a:t>
            </a:r>
            <a:endParaRPr lang="zh-CN" altLang="en-US" sz="2800" b="1">
              <a:solidFill>
                <a:srgbClr val="000066"/>
              </a:solidFill>
            </a:endParaRPr>
          </a:p>
          <a:p>
            <a:pPr>
              <a:lnSpc>
                <a:spcPct val="90000"/>
              </a:lnSpc>
            </a:pPr>
            <a:endParaRPr lang="zh-CN" altLang="en-US" sz="2800" b="1">
              <a:solidFill>
                <a:srgbClr val="000066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rgbClr val="000066"/>
                </a:solidFill>
              </a:rPr>
              <a:t>2</a:t>
            </a:r>
            <a:r>
              <a:rPr lang="zh-CN" altLang="en-US" sz="2800" b="1" dirty="0">
                <a:solidFill>
                  <a:srgbClr val="000066"/>
                </a:solidFill>
              </a:rPr>
              <a:t>、孔乙己“穿长衫” 是因为：</a:t>
            </a:r>
            <a:endParaRPr lang="zh-CN" altLang="en-US" sz="2800" b="1" dirty="0">
              <a:solidFill>
                <a:srgbClr val="000066"/>
              </a:solidFill>
            </a:endParaRPr>
          </a:p>
          <a:p>
            <a:pPr>
              <a:lnSpc>
                <a:spcPct val="90000"/>
              </a:lnSpc>
            </a:pPr>
            <a:endParaRPr lang="zh-CN" altLang="en-US" sz="2800" b="1">
              <a:solidFill>
                <a:srgbClr val="000066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rgbClr val="000066"/>
                </a:solidFill>
              </a:rPr>
              <a:t>3</a:t>
            </a:r>
            <a:r>
              <a:rPr lang="zh-CN" altLang="en-US" sz="2800" b="1" dirty="0">
                <a:solidFill>
                  <a:srgbClr val="000066"/>
                </a:solidFill>
              </a:rPr>
              <a:t>、孔乙己“竭力争辩维护清白”是因为：</a:t>
            </a:r>
            <a:endParaRPr lang="zh-CN" altLang="en-US" b="1" dirty="0"/>
          </a:p>
          <a:p>
            <a:pPr>
              <a:lnSpc>
                <a:spcPct val="90000"/>
              </a:lnSpc>
            </a:pPr>
            <a:endParaRPr lang="zh-CN" altLang="en-US" sz="2800" b="1" dirty="0">
              <a:solidFill>
                <a:srgbClr val="000066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rgbClr val="000066"/>
                </a:solidFill>
              </a:rPr>
              <a:t>4</a:t>
            </a:r>
            <a:r>
              <a:rPr lang="zh-CN" altLang="en-US" sz="2800" b="1" dirty="0">
                <a:solidFill>
                  <a:srgbClr val="000066"/>
                </a:solidFill>
              </a:rPr>
              <a:t>、孔乙己“偷窃”是因为：</a:t>
            </a:r>
            <a:endParaRPr lang="zh-CN" altLang="en-US" sz="2800" b="1" dirty="0">
              <a:solidFill>
                <a:srgbClr val="000066"/>
              </a:solidFill>
            </a:endParaRPr>
          </a:p>
          <a:p>
            <a:pPr>
              <a:lnSpc>
                <a:spcPct val="90000"/>
              </a:lnSpc>
            </a:pPr>
            <a:endParaRPr lang="zh-CN" altLang="en-US" sz="2800" b="1">
              <a:solidFill>
                <a:srgbClr val="000066"/>
              </a:solidFill>
            </a:endParaRPr>
          </a:p>
          <a:p>
            <a:pPr>
              <a:lnSpc>
                <a:spcPct val="90000"/>
              </a:lnSpc>
            </a:pPr>
            <a:endParaRPr lang="zh-CN" altLang="en-US" sz="2800">
              <a:solidFill>
                <a:srgbClr val="000066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rgbClr val="000066"/>
                </a:solidFill>
              </a:rPr>
              <a:t>5</a:t>
            </a:r>
            <a:r>
              <a:rPr lang="zh-CN" altLang="en-US" sz="2800" b="1" dirty="0">
                <a:solidFill>
                  <a:srgbClr val="000066"/>
                </a:solidFill>
              </a:rPr>
              <a:t>、孔乙己“穷得将要讨饭”是因为：</a:t>
            </a:r>
            <a:endParaRPr lang="zh-CN" altLang="en-US" sz="2800" b="1" dirty="0">
              <a:solidFill>
                <a:srgbClr val="000066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66"/>
                </a:solidFill>
              </a:rPr>
              <a:t>   </a:t>
            </a:r>
            <a:endParaRPr lang="zh-CN" altLang="en-US" sz="2800" b="1" dirty="0">
              <a:solidFill>
                <a:srgbClr val="000066"/>
              </a:solidFill>
            </a:endParaRPr>
          </a:p>
        </p:txBody>
      </p:sp>
      <p:sp>
        <p:nvSpPr>
          <p:cNvPr id="43012" name="文本框 43011"/>
          <p:cNvSpPr txBox="1"/>
          <p:nvPr/>
        </p:nvSpPr>
        <p:spPr>
          <a:xfrm>
            <a:off x="0" y="1628775"/>
            <a:ext cx="91440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rgbClr val="660033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2800" dirty="0">
                <a:solidFill>
                  <a:srgbClr val="660033"/>
                </a:solidFill>
                <a:latin typeface="Arial" panose="020B0604020202020204" pitchFamily="34" charset="0"/>
              </a:rPr>
              <a:t>他经济拮据，买不起酒菜，进不了柜台内坐着喝。</a:t>
            </a:r>
            <a:endParaRPr lang="zh-CN" altLang="en-US" sz="2800" dirty="0">
              <a:solidFill>
                <a:srgbClr val="660033"/>
              </a:solidFill>
              <a:latin typeface="Arial" panose="020B0604020202020204" pitchFamily="34" charset="0"/>
            </a:endParaRPr>
          </a:p>
        </p:txBody>
      </p:sp>
      <p:sp>
        <p:nvSpPr>
          <p:cNvPr id="43013" name="文本框 43012"/>
          <p:cNvSpPr txBox="1"/>
          <p:nvPr/>
        </p:nvSpPr>
        <p:spPr>
          <a:xfrm>
            <a:off x="2643188" y="466725"/>
            <a:ext cx="4808537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Tx/>
            </a:pPr>
            <a:endParaRPr sz="1800" b="0" dirty="0">
              <a:latin typeface="Arial" panose="020B0604020202020204" pitchFamily="34" charset="0"/>
            </a:endParaRPr>
          </a:p>
        </p:txBody>
      </p:sp>
      <p:sp>
        <p:nvSpPr>
          <p:cNvPr id="43015" name="文本框 43014"/>
          <p:cNvSpPr txBox="1"/>
          <p:nvPr/>
        </p:nvSpPr>
        <p:spPr>
          <a:xfrm>
            <a:off x="2751138" y="554038"/>
            <a:ext cx="585311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buClrTx/>
            </a:pPr>
            <a:endParaRPr sz="1800" b="0" dirty="0">
              <a:latin typeface="Arial" panose="020B0604020202020204" pitchFamily="34" charset="0"/>
            </a:endParaRPr>
          </a:p>
        </p:txBody>
      </p:sp>
      <p:sp>
        <p:nvSpPr>
          <p:cNvPr id="43016" name="文本框 43015"/>
          <p:cNvSpPr txBox="1"/>
          <p:nvPr/>
        </p:nvSpPr>
        <p:spPr>
          <a:xfrm rot="21211461" flipV="1">
            <a:off x="4003675" y="-698500"/>
            <a:ext cx="458788" cy="366713"/>
          </a:xfrm>
          <a:prstGeom prst="rect">
            <a:avLst/>
          </a:prstGeom>
          <a:noFill/>
          <a:ln w="9525">
            <a:noFill/>
          </a:ln>
        </p:spPr>
        <p:txBody>
          <a:bodyPr rot="10800000">
            <a:spAutoFit/>
          </a:bodyPr>
          <a:p>
            <a:pPr algn="l">
              <a:buClrTx/>
            </a:pPr>
            <a:endParaRPr sz="1800" b="0" dirty="0">
              <a:latin typeface="Arial" panose="020B0604020202020204" pitchFamily="34" charset="0"/>
            </a:endParaRPr>
          </a:p>
        </p:txBody>
      </p:sp>
      <p:sp>
        <p:nvSpPr>
          <p:cNvPr id="43017" name="文本框 43016"/>
          <p:cNvSpPr txBox="1"/>
          <p:nvPr/>
        </p:nvSpPr>
        <p:spPr>
          <a:xfrm rot="10800000" flipV="1">
            <a:off x="0" y="2659063"/>
            <a:ext cx="7453313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rgbClr val="660033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2800" dirty="0">
                <a:solidFill>
                  <a:srgbClr val="660033"/>
                </a:solidFill>
                <a:latin typeface="Arial" panose="020B0604020202020204" pitchFamily="34" charset="0"/>
              </a:rPr>
              <a:t>他追求功名，不愿与“短衣帮”为伍。</a:t>
            </a:r>
            <a:endParaRPr lang="zh-CN" altLang="en-US" sz="2800" dirty="0">
              <a:solidFill>
                <a:srgbClr val="660033"/>
              </a:solidFill>
              <a:latin typeface="Arial" panose="020B0604020202020204" pitchFamily="34" charset="0"/>
            </a:endParaRPr>
          </a:p>
        </p:txBody>
      </p:sp>
      <p:sp>
        <p:nvSpPr>
          <p:cNvPr id="43018" name="文本框 43017"/>
          <p:cNvSpPr txBox="1"/>
          <p:nvPr/>
        </p:nvSpPr>
        <p:spPr>
          <a:xfrm rot="10800000" flipV="1">
            <a:off x="0" y="3498850"/>
            <a:ext cx="8482013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rgbClr val="660033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2800" dirty="0">
                <a:solidFill>
                  <a:srgbClr val="660033"/>
                </a:solidFill>
                <a:latin typeface="Arial" panose="020B0604020202020204" pitchFamily="34" charset="0"/>
              </a:rPr>
              <a:t>他死爱面子，想清白做人。</a:t>
            </a:r>
            <a:endParaRPr lang="zh-CN" altLang="en-US" sz="2800" dirty="0">
              <a:solidFill>
                <a:srgbClr val="660033"/>
              </a:solidFill>
              <a:latin typeface="Arial" panose="020B0604020202020204" pitchFamily="34" charset="0"/>
            </a:endParaRPr>
          </a:p>
        </p:txBody>
      </p:sp>
      <p:sp>
        <p:nvSpPr>
          <p:cNvPr id="43019" name="文本框 43018"/>
          <p:cNvSpPr txBox="1"/>
          <p:nvPr/>
        </p:nvSpPr>
        <p:spPr>
          <a:xfrm>
            <a:off x="0" y="4437063"/>
            <a:ext cx="9144000" cy="86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rgbClr val="660033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2800" dirty="0">
                <a:solidFill>
                  <a:srgbClr val="660033"/>
                </a:solidFill>
                <a:latin typeface="Arial" panose="020B0604020202020204" pitchFamily="34" charset="0"/>
              </a:rPr>
              <a:t>封建科举制度和封建教育使他不会营生又好逸恶劳，贫困无法自存不得已而为之。</a:t>
            </a:r>
            <a:endParaRPr lang="zh-CN" altLang="en-US" sz="2800" dirty="0">
              <a:solidFill>
                <a:srgbClr val="660033"/>
              </a:solidFill>
              <a:latin typeface="Arial" panose="020B0604020202020204" pitchFamily="34" charset="0"/>
            </a:endParaRPr>
          </a:p>
        </p:txBody>
      </p:sp>
      <p:sp>
        <p:nvSpPr>
          <p:cNvPr id="43020" name="文本框 43019"/>
          <p:cNvSpPr txBox="1"/>
          <p:nvPr/>
        </p:nvSpPr>
        <p:spPr>
          <a:xfrm>
            <a:off x="0" y="5894388"/>
            <a:ext cx="9263063" cy="86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1800" dirty="0">
                <a:latin typeface="Arial" panose="020B0604020202020204" pitchFamily="34" charset="0"/>
              </a:rPr>
              <a:t>    </a:t>
            </a:r>
            <a:r>
              <a:rPr lang="zh-CN" altLang="en-US" sz="2800" dirty="0">
                <a:solidFill>
                  <a:srgbClr val="660033"/>
                </a:solidFill>
                <a:latin typeface="Arial" panose="020B0604020202020204" pitchFamily="34" charset="0"/>
              </a:rPr>
              <a:t>受封建科举制度的毒害，一生追求功名而不得；认为“万般皆下品”，不愿劳动。</a:t>
            </a:r>
            <a:endParaRPr lang="zh-CN" altLang="en-US" sz="2800" dirty="0">
              <a:solidFill>
                <a:srgbClr val="660033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01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17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011">
                                            <p:txEl>
                                              <p:charRg st="17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34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011">
                                            <p:txEl>
                                              <p:charRg st="34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55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011">
                                            <p:txEl>
                                              <p:charRg st="55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71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3011">
                                            <p:txEl>
                                              <p:charRg st="71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3020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3020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 build="p"/>
      <p:bldP spid="43012" grpId="0"/>
      <p:bldP spid="43017" grpId="0"/>
      <p:bldP spid="43018" grpId="0"/>
      <p:bldP spid="430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文本占位符 46081"/>
          <p:cNvSpPr>
            <a:spLocks noGrp="1"/>
          </p:cNvSpPr>
          <p:nvPr>
            <p:ph type="body" idx="1"/>
          </p:nvPr>
        </p:nvSpPr>
        <p:spPr>
          <a:xfrm>
            <a:off x="0" y="476250"/>
            <a:ext cx="9467850" cy="6381750"/>
          </a:xfrm>
        </p:spPr>
        <p:txBody>
          <a:bodyPr vert="horz" wrap="square" lIns="91440" tIns="45720" rIns="91440" bIns="45720" anchor="t"/>
          <a:p>
            <a:pPr>
              <a:buNone/>
            </a:pPr>
            <a:r>
              <a:rPr lang="en-US" altLang="zh-CN" sz="2800" b="1" dirty="0">
                <a:solidFill>
                  <a:srgbClr val="000066"/>
                </a:solidFill>
              </a:rPr>
              <a:t>6</a:t>
            </a:r>
            <a:r>
              <a:rPr lang="zh-CN" altLang="en-US" sz="2800" b="1" dirty="0">
                <a:solidFill>
                  <a:srgbClr val="000066"/>
                </a:solidFill>
              </a:rPr>
              <a:t>、孔乙己“好喝懒做”是因为</a:t>
            </a:r>
            <a:endParaRPr lang="zh-CN" altLang="en-US" sz="2800" b="1" dirty="0">
              <a:solidFill>
                <a:srgbClr val="000066"/>
              </a:solidFill>
            </a:endParaRPr>
          </a:p>
          <a:p>
            <a:pPr>
              <a:buNone/>
            </a:pPr>
            <a:r>
              <a:rPr lang="en-US" altLang="zh-CN" sz="2800" b="1" dirty="0">
                <a:solidFill>
                  <a:srgbClr val="000066"/>
                </a:solidFill>
              </a:rPr>
              <a:t>7</a:t>
            </a:r>
            <a:r>
              <a:rPr lang="zh-CN" altLang="en-US" sz="2800" b="1" dirty="0">
                <a:solidFill>
                  <a:srgbClr val="000066"/>
                </a:solidFill>
              </a:rPr>
              <a:t>、孔乙己“从不拖欠酒帐”说明他</a:t>
            </a:r>
            <a:endParaRPr lang="zh-CN" altLang="en-US" sz="2800" b="1" dirty="0">
              <a:solidFill>
                <a:srgbClr val="000066"/>
              </a:solidFill>
            </a:endParaRPr>
          </a:p>
          <a:p>
            <a:pPr>
              <a:buNone/>
            </a:pPr>
            <a:r>
              <a:rPr lang="en-US" altLang="zh-CN" sz="2800" b="1" dirty="0">
                <a:solidFill>
                  <a:srgbClr val="000066"/>
                </a:solidFill>
              </a:rPr>
              <a:t>8</a:t>
            </a:r>
            <a:r>
              <a:rPr lang="zh-CN" altLang="en-US" sz="2800" b="1" dirty="0">
                <a:solidFill>
                  <a:srgbClr val="000066"/>
                </a:solidFill>
              </a:rPr>
              <a:t>、孔乙己“以读书为傲” 说明他 </a:t>
            </a:r>
            <a:endParaRPr lang="zh-CN" altLang="en-US" sz="2800" b="1" dirty="0">
              <a:solidFill>
                <a:srgbClr val="000066"/>
              </a:solidFill>
            </a:endParaRPr>
          </a:p>
          <a:p>
            <a:endParaRPr lang="zh-CN" altLang="en-US" sz="2800" b="1">
              <a:solidFill>
                <a:srgbClr val="000066"/>
              </a:solidFill>
            </a:endParaRPr>
          </a:p>
          <a:p>
            <a:pPr>
              <a:buNone/>
            </a:pPr>
            <a:r>
              <a:rPr lang="en-US" altLang="zh-CN" sz="2800" b="1" dirty="0">
                <a:solidFill>
                  <a:srgbClr val="000066"/>
                </a:solidFill>
              </a:rPr>
              <a:t>9</a:t>
            </a:r>
            <a:r>
              <a:rPr lang="zh-CN" altLang="en-US" sz="2800" b="1" dirty="0">
                <a:solidFill>
                  <a:srgbClr val="000066"/>
                </a:solidFill>
              </a:rPr>
              <a:t>、孔乙己把“‘半个秀才也没捞到’当作灵魂伤疤”，表明他</a:t>
            </a:r>
            <a:endParaRPr lang="zh-CN" altLang="en-US" sz="2800" b="1">
              <a:solidFill>
                <a:srgbClr val="000066"/>
              </a:solidFill>
            </a:endParaRPr>
          </a:p>
          <a:p>
            <a:pPr>
              <a:buNone/>
            </a:pPr>
            <a:r>
              <a:rPr lang="en-US" altLang="zh-CN" sz="2800" b="1" dirty="0">
                <a:solidFill>
                  <a:srgbClr val="000066"/>
                </a:solidFill>
              </a:rPr>
              <a:t>10</a:t>
            </a:r>
            <a:r>
              <a:rPr lang="zh-CN" altLang="en-US" sz="2800" b="1" dirty="0">
                <a:solidFill>
                  <a:srgbClr val="000066"/>
                </a:solidFill>
              </a:rPr>
              <a:t>、</a:t>
            </a:r>
            <a:r>
              <a:rPr lang="zh-CN" altLang="en-US" sz="2400" b="1" dirty="0">
                <a:solidFill>
                  <a:srgbClr val="000066"/>
                </a:solidFill>
              </a:rPr>
              <a:t>孔乙己“热心教伙计‘茴’字写法”表明他</a:t>
            </a:r>
            <a:endParaRPr lang="zh-CN" altLang="en-US" sz="2800" b="1" dirty="0">
              <a:solidFill>
                <a:srgbClr val="000066"/>
              </a:solidFill>
            </a:endParaRPr>
          </a:p>
          <a:p>
            <a:pPr>
              <a:buNone/>
            </a:pPr>
            <a:r>
              <a:rPr lang="en-US" altLang="zh-CN" sz="2800" b="1" dirty="0">
                <a:solidFill>
                  <a:srgbClr val="000066"/>
                </a:solidFill>
              </a:rPr>
              <a:t>11</a:t>
            </a:r>
            <a:r>
              <a:rPr lang="zh-CN" altLang="en-US" sz="2800" b="1" dirty="0">
                <a:solidFill>
                  <a:srgbClr val="000066"/>
                </a:solidFill>
              </a:rPr>
              <a:t>、孔乙己“遭到冷遇”表明他</a:t>
            </a:r>
            <a:endParaRPr lang="zh-CN" altLang="en-US" sz="2800" b="1">
              <a:solidFill>
                <a:srgbClr val="000066"/>
              </a:solidFill>
            </a:endParaRPr>
          </a:p>
          <a:p>
            <a:pPr>
              <a:buNone/>
            </a:pPr>
            <a:r>
              <a:rPr lang="en-US" altLang="zh-CN" sz="2800" b="1" dirty="0">
                <a:solidFill>
                  <a:srgbClr val="000066"/>
                </a:solidFill>
              </a:rPr>
              <a:t>12</a:t>
            </a:r>
            <a:r>
              <a:rPr lang="zh-CN" altLang="en-US" sz="2800" b="1" dirty="0">
                <a:solidFill>
                  <a:srgbClr val="000066"/>
                </a:solidFill>
              </a:rPr>
              <a:t>、孔乙己“使人快活”表明他</a:t>
            </a:r>
            <a:endParaRPr lang="zh-CN" altLang="en-US" sz="2800" b="1" dirty="0">
              <a:solidFill>
                <a:srgbClr val="000066"/>
              </a:solidFill>
            </a:endParaRPr>
          </a:p>
          <a:p>
            <a:pPr>
              <a:buNone/>
            </a:pPr>
            <a:r>
              <a:rPr lang="en-US" altLang="zh-CN" sz="2800" b="1" dirty="0">
                <a:solidFill>
                  <a:srgbClr val="000066"/>
                </a:solidFill>
              </a:rPr>
              <a:t>13</a:t>
            </a:r>
            <a:r>
              <a:rPr lang="zh-CN" altLang="en-US" sz="2800" b="1" dirty="0">
                <a:solidFill>
                  <a:srgbClr val="000066"/>
                </a:solidFill>
              </a:rPr>
              <a:t>、孔乙己“无人关心”表明他</a:t>
            </a:r>
            <a:endParaRPr lang="zh-CN" altLang="en-US" sz="2800" b="1" dirty="0">
              <a:solidFill>
                <a:srgbClr val="000066"/>
              </a:solidFill>
            </a:endParaRPr>
          </a:p>
          <a:p>
            <a:endParaRPr lang="zh-CN" altLang="en-US" sz="2800" b="1" dirty="0">
              <a:solidFill>
                <a:srgbClr val="000066"/>
              </a:solidFill>
            </a:endParaRPr>
          </a:p>
        </p:txBody>
      </p:sp>
      <p:sp>
        <p:nvSpPr>
          <p:cNvPr id="46083" name="文本框 46082"/>
          <p:cNvSpPr txBox="1"/>
          <p:nvPr/>
        </p:nvSpPr>
        <p:spPr>
          <a:xfrm>
            <a:off x="4867275" y="476250"/>
            <a:ext cx="4602480" cy="478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2000" dirty="0">
                <a:solidFill>
                  <a:srgbClr val="660033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000" u="sng" dirty="0">
                <a:solidFill>
                  <a:srgbClr val="660033"/>
                </a:solidFill>
                <a:latin typeface="Arial" panose="020B0604020202020204" pitchFamily="34" charset="0"/>
              </a:rPr>
              <a:t>他受封建教育熏陶好逸恶劳</a:t>
            </a:r>
            <a:r>
              <a:rPr lang="zh-CN" altLang="en-US" sz="2800" u="sng" dirty="0">
                <a:solidFill>
                  <a:srgbClr val="660033"/>
                </a:solidFill>
                <a:latin typeface="Arial" panose="020B0604020202020204" pitchFamily="34" charset="0"/>
              </a:rPr>
              <a:t>。</a:t>
            </a:r>
            <a:endParaRPr lang="zh-CN" altLang="en-US" sz="2800" u="sng" dirty="0">
              <a:solidFill>
                <a:srgbClr val="660033"/>
              </a:solidFill>
              <a:latin typeface="Arial" panose="020B0604020202020204" pitchFamily="34" charset="0"/>
            </a:endParaRPr>
          </a:p>
        </p:txBody>
      </p:sp>
      <p:sp>
        <p:nvSpPr>
          <p:cNvPr id="46084" name="文本框 46083"/>
          <p:cNvSpPr txBox="1"/>
          <p:nvPr/>
        </p:nvSpPr>
        <p:spPr>
          <a:xfrm>
            <a:off x="5821363" y="1127125"/>
            <a:ext cx="3779837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buClrTx/>
            </a:pPr>
            <a:r>
              <a:rPr lang="zh-CN" altLang="en-US" sz="2000" u="sng" dirty="0">
                <a:solidFill>
                  <a:srgbClr val="660033"/>
                </a:solidFill>
                <a:latin typeface="Arial" panose="020B0604020202020204" pitchFamily="34" charset="0"/>
              </a:rPr>
              <a:t>质朴、忠厚。</a:t>
            </a:r>
            <a:endParaRPr lang="zh-CN" altLang="en-US" sz="2000" u="sng" dirty="0">
              <a:solidFill>
                <a:srgbClr val="660033"/>
              </a:solidFill>
              <a:latin typeface="Arial" panose="020B0604020202020204" pitchFamily="34" charset="0"/>
            </a:endParaRPr>
          </a:p>
        </p:txBody>
      </p:sp>
      <p:sp>
        <p:nvSpPr>
          <p:cNvPr id="46085" name="文本框 46084"/>
          <p:cNvSpPr txBox="1"/>
          <p:nvPr/>
        </p:nvSpPr>
        <p:spPr>
          <a:xfrm rot="-10814542" flipV="1">
            <a:off x="240030" y="1995170"/>
            <a:ext cx="594106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000" u="sng" dirty="0">
                <a:solidFill>
                  <a:srgbClr val="660033"/>
                </a:solidFill>
                <a:latin typeface="Arial" panose="020B0604020202020204" pitchFamily="34" charset="0"/>
              </a:rPr>
              <a:t>观念根深蒂固。</a:t>
            </a:r>
            <a:endParaRPr lang="zh-CN" altLang="en-US" sz="2000" u="sng" dirty="0">
              <a:solidFill>
                <a:srgbClr val="660033"/>
              </a:solidFill>
              <a:latin typeface="Arial" panose="020B0604020202020204" pitchFamily="34" charset="0"/>
            </a:endParaRPr>
          </a:p>
        </p:txBody>
      </p:sp>
      <p:sp>
        <p:nvSpPr>
          <p:cNvPr id="46086" name="文本框 46085"/>
          <p:cNvSpPr txBox="1"/>
          <p:nvPr/>
        </p:nvSpPr>
        <p:spPr>
          <a:xfrm rot="10800000">
            <a:off x="1346200" y="3071178"/>
            <a:ext cx="5543550" cy="368300"/>
          </a:xfrm>
          <a:prstGeom prst="rect">
            <a:avLst/>
          </a:prstGeom>
          <a:noFill/>
          <a:ln w="9525">
            <a:noFill/>
          </a:ln>
        </p:spPr>
        <p:txBody>
          <a:bodyPr rot="10800000">
            <a:spAutoFit/>
          </a:bodyPr>
          <a:p>
            <a:pPr algn="l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000" u="sng" dirty="0">
                <a:solidFill>
                  <a:srgbClr val="660033"/>
                </a:solidFill>
                <a:latin typeface="Arial" panose="020B0604020202020204" pitchFamily="34" charset="0"/>
              </a:rPr>
              <a:t>受封建科举的毒害很深。</a:t>
            </a:r>
            <a:endParaRPr lang="zh-CN" altLang="en-US" sz="2000" u="sng" dirty="0">
              <a:solidFill>
                <a:srgbClr val="660033"/>
              </a:solidFill>
              <a:latin typeface="Arial" panose="020B0604020202020204" pitchFamily="34" charset="0"/>
            </a:endParaRPr>
          </a:p>
        </p:txBody>
      </p:sp>
      <p:sp>
        <p:nvSpPr>
          <p:cNvPr id="46087" name="文本框 46086"/>
          <p:cNvSpPr txBox="1"/>
          <p:nvPr/>
        </p:nvSpPr>
        <p:spPr>
          <a:xfrm rot="10800000" flipV="1">
            <a:off x="6889750" y="3616325"/>
            <a:ext cx="24828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000" u="sng" dirty="0">
                <a:solidFill>
                  <a:srgbClr val="660033"/>
                </a:solidFill>
                <a:latin typeface="Arial" panose="020B0604020202020204" pitchFamily="34" charset="0"/>
              </a:rPr>
              <a:t>空虚无聊迂腐。</a:t>
            </a:r>
            <a:endParaRPr lang="zh-CN" altLang="en-US" sz="2000" u="sng" dirty="0">
              <a:solidFill>
                <a:srgbClr val="660033"/>
              </a:solidFill>
              <a:latin typeface="Arial" panose="020B0604020202020204" pitchFamily="34" charset="0"/>
            </a:endParaRPr>
          </a:p>
        </p:txBody>
      </p:sp>
      <p:sp>
        <p:nvSpPr>
          <p:cNvPr id="46088" name="文本框 46087"/>
          <p:cNvSpPr txBox="1"/>
          <p:nvPr/>
        </p:nvSpPr>
        <p:spPr>
          <a:xfrm rot="10800000" flipV="1">
            <a:off x="5364480" y="3984625"/>
            <a:ext cx="3942080" cy="478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000" u="sng" dirty="0">
                <a:solidFill>
                  <a:srgbClr val="660033"/>
                </a:solidFill>
                <a:latin typeface="Arial" panose="020B0604020202020204" pitchFamily="34" charset="0"/>
              </a:rPr>
              <a:t>地位卑下，连小孩都不愿理睬他</a:t>
            </a:r>
            <a:r>
              <a:rPr lang="zh-CN" altLang="en-US" sz="2800" dirty="0">
                <a:solidFill>
                  <a:srgbClr val="660033"/>
                </a:solidFill>
                <a:latin typeface="Arial" panose="020B0604020202020204" pitchFamily="34" charset="0"/>
              </a:rPr>
              <a:t>。</a:t>
            </a:r>
            <a:endParaRPr lang="zh-CN" altLang="en-US" sz="2800" dirty="0">
              <a:solidFill>
                <a:srgbClr val="660033"/>
              </a:solidFill>
              <a:latin typeface="Arial" panose="020B0604020202020204" pitchFamily="34" charset="0"/>
            </a:endParaRPr>
          </a:p>
        </p:txBody>
      </p:sp>
      <p:sp>
        <p:nvSpPr>
          <p:cNvPr id="46089" name="文本框 46088"/>
          <p:cNvSpPr txBox="1"/>
          <p:nvPr/>
        </p:nvSpPr>
        <p:spPr>
          <a:xfrm rot="10800000" flipV="1">
            <a:off x="5364480" y="4583430"/>
            <a:ext cx="443103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000" u="sng" dirty="0">
                <a:solidFill>
                  <a:srgbClr val="660033"/>
                </a:solidFill>
                <a:latin typeface="Arial" panose="020B0604020202020204" pitchFamily="34" charset="0"/>
              </a:rPr>
              <a:t>地位卑下，已沦为笑料。</a:t>
            </a:r>
            <a:endParaRPr lang="zh-CN" altLang="en-US" sz="2000" u="sng" dirty="0">
              <a:solidFill>
                <a:srgbClr val="660033"/>
              </a:solidFill>
              <a:latin typeface="Arial" panose="020B0604020202020204" pitchFamily="34" charset="0"/>
            </a:endParaRPr>
          </a:p>
        </p:txBody>
      </p:sp>
      <p:sp>
        <p:nvSpPr>
          <p:cNvPr id="46090" name="文本框 46089"/>
          <p:cNvSpPr txBox="1"/>
          <p:nvPr/>
        </p:nvSpPr>
        <p:spPr>
          <a:xfrm>
            <a:off x="5466080" y="5098733"/>
            <a:ext cx="216058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buClrTx/>
            </a:pPr>
            <a:r>
              <a:rPr lang="zh-CN" altLang="en-US" sz="2000" u="sng" dirty="0">
                <a:solidFill>
                  <a:srgbClr val="660033"/>
                </a:solidFill>
                <a:latin typeface="Arial" panose="020B0604020202020204" pitchFamily="34" charset="0"/>
              </a:rPr>
              <a:t>结局可悲。</a:t>
            </a:r>
            <a:endParaRPr lang="zh-CN" altLang="en-US" sz="2000" u="sng" dirty="0">
              <a:solidFill>
                <a:srgbClr val="660033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 rot="-10814542" flipV="1">
            <a:off x="5466715" y="1538605"/>
            <a:ext cx="594106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000" u="sng" dirty="0">
                <a:solidFill>
                  <a:srgbClr val="660033"/>
                </a:solidFill>
                <a:latin typeface="Arial" panose="020B0604020202020204" pitchFamily="34" charset="0"/>
              </a:rPr>
              <a:t>受封建教育毒害，“唯有读书高”</a:t>
            </a:r>
            <a:endParaRPr lang="zh-CN" altLang="en-US" sz="2000" u="sng" dirty="0">
              <a:solidFill>
                <a:srgbClr val="660033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5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5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08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08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08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08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08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608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08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08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609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609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标题 5120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5175"/>
          </a:xfrm>
        </p:spPr>
        <p:txBody>
          <a:bodyPr anchor="ctr"/>
          <a:p>
            <a:r>
              <a:rPr lang="zh-CN" altLang="en-US" sz="4300" b="1" dirty="0">
                <a:solidFill>
                  <a:schemeClr val="tx1"/>
                </a:solidFill>
                <a:ea typeface="华文彩云" panose="02010800040101010101" charset="-122"/>
              </a:rPr>
              <a:t>揣摩关键语句，总结刻画人物的方法</a:t>
            </a:r>
            <a:endParaRPr lang="zh-CN" altLang="en-US" sz="4300" b="1" dirty="0">
              <a:solidFill>
                <a:schemeClr val="tx1"/>
              </a:solidFill>
              <a:ea typeface="华文彩云" panose="02010800040101010101" charset="-122"/>
            </a:endParaRPr>
          </a:p>
        </p:txBody>
      </p:sp>
      <p:sp>
        <p:nvSpPr>
          <p:cNvPr id="51203" name="文本占位符 51202"/>
          <p:cNvSpPr>
            <a:spLocks noGrp="1"/>
          </p:cNvSpPr>
          <p:nvPr>
            <p:ph type="body"/>
          </p:nvPr>
        </p:nvSpPr>
        <p:spPr>
          <a:xfrm>
            <a:off x="323850" y="836613"/>
            <a:ext cx="8820150" cy="6021387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rgbClr val="0000FF"/>
                </a:solidFill>
              </a:rPr>
              <a:t>   </a:t>
            </a:r>
            <a:r>
              <a:rPr lang="zh-CN" altLang="en-US" sz="2800" b="1" dirty="0">
                <a:solidFill>
                  <a:srgbClr val="0000FF"/>
                </a:solidFill>
              </a:rPr>
              <a:t>小说是从哪些方面对孔乙己进行个性刻画的？除正面描写外，哪些地方是侧面描写？</a:t>
            </a:r>
            <a:endParaRPr lang="zh-CN" altLang="en-US" sz="2800" b="1" dirty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</a:rPr>
              <a:t> </a:t>
            </a:r>
            <a:r>
              <a:rPr lang="en-US" altLang="zh-CN" sz="2800" b="1" dirty="0">
                <a:solidFill>
                  <a:schemeClr val="tx2"/>
                </a:solidFill>
              </a:rPr>
              <a:t>1</a:t>
            </a:r>
            <a:r>
              <a:rPr lang="zh-CN" altLang="en-US" sz="2800" b="1" dirty="0">
                <a:solidFill>
                  <a:schemeClr val="tx2"/>
                </a:solidFill>
              </a:rPr>
              <a:t>、通过外形服饰描写揭示孔乙己的特殊身份和性格特征。</a:t>
            </a:r>
            <a:endParaRPr lang="zh-CN" altLang="en-US" sz="2800" b="1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</a:rPr>
              <a:t> </a:t>
            </a:r>
            <a:endParaRPr lang="zh-CN" altLang="en-US" sz="2800" b="1" dirty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sz="2800" b="1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chemeClr val="tx2"/>
                </a:solidFill>
              </a:rPr>
              <a:t>2</a:t>
            </a:r>
            <a:r>
              <a:rPr lang="zh-CN" altLang="en-US" sz="2800" b="1" dirty="0">
                <a:solidFill>
                  <a:schemeClr val="tx2"/>
                </a:solidFill>
              </a:rPr>
              <a:t>、通过肖像描写的前后对比，揭示孔乙己遭遇的悲惨。</a:t>
            </a:r>
            <a:endParaRPr lang="zh-CN" altLang="en-US" sz="2800" b="1" dirty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</a:rPr>
              <a:t>     （</a:t>
            </a:r>
            <a:r>
              <a:rPr lang="en-US" altLang="zh-CN" sz="2800" b="1" dirty="0">
                <a:solidFill>
                  <a:schemeClr val="tx2"/>
                </a:solidFill>
              </a:rPr>
              <a:t>1</a:t>
            </a:r>
            <a:r>
              <a:rPr lang="zh-CN" altLang="en-US" sz="2800" b="1" dirty="0">
                <a:solidFill>
                  <a:schemeClr val="tx2"/>
                </a:solidFill>
              </a:rPr>
              <a:t>）第一次出场；</a:t>
            </a:r>
            <a:endParaRPr lang="zh-CN" altLang="en-US" sz="2800" b="1" dirty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sz="2800" b="1" dirty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sz="2800" b="1" dirty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sz="2800" b="1" dirty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</a:rPr>
              <a:t>    </a:t>
            </a:r>
            <a:endParaRPr lang="zh-CN" altLang="en-US" sz="2800" b="1" dirty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sz="2800" b="1" dirty="0">
              <a:solidFill>
                <a:schemeClr val="tx2"/>
              </a:solidFill>
            </a:endParaRPr>
          </a:p>
        </p:txBody>
      </p:sp>
      <p:sp>
        <p:nvSpPr>
          <p:cNvPr id="51204" name="矩形标注 51203"/>
          <p:cNvSpPr/>
          <p:nvPr/>
        </p:nvSpPr>
        <p:spPr>
          <a:xfrm>
            <a:off x="1258888" y="2276475"/>
            <a:ext cx="7561262" cy="1008063"/>
          </a:xfrm>
          <a:prstGeom prst="wedgeRectCallout">
            <a:avLst>
              <a:gd name="adj1" fmla="val -54407"/>
              <a:gd name="adj2" fmla="val -77088"/>
            </a:avLst>
          </a:prstGeom>
          <a:solidFill>
            <a:srgbClr val="00CCFF"/>
          </a:solidFill>
          <a:ln w="9525">
            <a:noFill/>
          </a:ln>
        </p:spPr>
        <p:txBody>
          <a:bodyPr/>
          <a:p>
            <a:r>
              <a:rPr lang="en-US" altLang="zh-CN" dirty="0">
                <a:latin typeface="Times New Roman" panose="02020603050405020304" pitchFamily="18" charset="0"/>
              </a:rPr>
              <a:t>“</a:t>
            </a:r>
            <a:r>
              <a:rPr lang="zh-CN" altLang="en-US" dirty="0">
                <a:latin typeface="Times New Roman" panose="02020603050405020304" pitchFamily="18" charset="0"/>
              </a:rPr>
              <a:t>孔乙己是站着喝酒而穿长衫的唯一的人。” 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1205" name="圆角矩形标注 51204"/>
          <p:cNvSpPr/>
          <p:nvPr/>
        </p:nvSpPr>
        <p:spPr>
          <a:xfrm>
            <a:off x="455930" y="4533265"/>
            <a:ext cx="8232140" cy="1728470"/>
          </a:xfrm>
          <a:prstGeom prst="wedgeRoundRectCallout">
            <a:avLst>
              <a:gd name="adj1" fmla="val -45259"/>
              <a:gd name="adj2" fmla="val -63773"/>
              <a:gd name="adj3" fmla="val 16667"/>
            </a:avLst>
          </a:prstGeom>
          <a:solidFill>
            <a:srgbClr val="FFFF00"/>
          </a:solidFill>
          <a:ln w="9525">
            <a:noFill/>
          </a:ln>
        </p:spPr>
        <p:txBody>
          <a:bodyPr/>
          <a:p>
            <a:r>
              <a:rPr lang="en-US" altLang="zh-CN" dirty="0">
                <a:latin typeface="Times New Roman" panose="02020603050405020304" pitchFamily="18" charset="0"/>
              </a:rPr>
              <a:t>“</a:t>
            </a:r>
            <a:r>
              <a:rPr lang="zh-CN" altLang="en-US" dirty="0">
                <a:latin typeface="Times New Roman" panose="02020603050405020304" pitchFamily="18" charset="0"/>
              </a:rPr>
              <a:t>身材很高大” “青白脸色” “时常夹些伤痕” “一部乱蓬蓬的花白胡子” “又脏又破，似乎十多年没有补，也没有洗”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03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41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203">
                                            <p:txEl>
                                              <p:charRg st="41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69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1203">
                                            <p:txEl>
                                              <p:charRg st="69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2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1203">
                                            <p:txEl>
                                              <p:charRg st="72" end="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98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1203">
                                            <p:txEl>
                                              <p:charRg st="98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3" grpId="0" uiExpand="1" build="p"/>
      <p:bldP spid="51204" grpId="0" animBg="1"/>
      <p:bldP spid="5120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9" name="文本占位符 60418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zh-CN" altLang="en-US" sz="2800" b="1" dirty="0">
                <a:solidFill>
                  <a:schemeClr val="tx2"/>
                </a:solidFill>
              </a:rPr>
              <a:t>（</a:t>
            </a:r>
            <a:r>
              <a:rPr lang="en-US" altLang="zh-CN" sz="2800" b="1" dirty="0">
                <a:solidFill>
                  <a:schemeClr val="tx2"/>
                </a:solidFill>
              </a:rPr>
              <a:t>2</a:t>
            </a:r>
            <a:r>
              <a:rPr lang="zh-CN" altLang="en-US" sz="2800" b="1" dirty="0">
                <a:solidFill>
                  <a:schemeClr val="tx2"/>
                </a:solidFill>
              </a:rPr>
              <a:t>）第二次出场。</a:t>
            </a:r>
            <a:endParaRPr lang="zh-CN" altLang="en-US" sz="2800" b="1" dirty="0">
              <a:solidFill>
                <a:schemeClr val="tx2"/>
              </a:solidFill>
            </a:endParaRPr>
          </a:p>
          <a:p>
            <a:pPr>
              <a:buNone/>
            </a:pPr>
            <a:endParaRPr lang="zh-CN" altLang="en-US" sz="2800" b="1" dirty="0">
              <a:solidFill>
                <a:schemeClr val="tx2"/>
              </a:solidFill>
            </a:endParaRPr>
          </a:p>
          <a:p>
            <a:pPr>
              <a:buNone/>
            </a:pPr>
            <a:endParaRPr lang="zh-CN" altLang="en-US" sz="2800" b="1" dirty="0">
              <a:solidFill>
                <a:schemeClr val="tx2"/>
              </a:solidFill>
            </a:endParaRPr>
          </a:p>
          <a:p>
            <a:pPr>
              <a:buNone/>
            </a:pPr>
            <a:endParaRPr lang="zh-CN" altLang="en-US" sz="2800" b="1" dirty="0">
              <a:solidFill>
                <a:schemeClr val="tx2"/>
              </a:solidFill>
            </a:endParaRPr>
          </a:p>
          <a:p>
            <a:pPr>
              <a:buNone/>
            </a:pPr>
            <a:r>
              <a:rPr lang="zh-CN" altLang="en-US" sz="2800" b="1" dirty="0">
                <a:solidFill>
                  <a:schemeClr val="tx2"/>
                </a:solidFill>
              </a:rPr>
              <a:t> </a:t>
            </a:r>
            <a:r>
              <a:rPr lang="en-US" altLang="zh-CN" sz="2800" b="1" dirty="0">
                <a:solidFill>
                  <a:schemeClr val="tx2"/>
                </a:solidFill>
              </a:rPr>
              <a:t>3</a:t>
            </a:r>
            <a:r>
              <a:rPr lang="zh-CN" altLang="en-US" sz="2800" b="1" dirty="0">
                <a:solidFill>
                  <a:schemeClr val="tx2"/>
                </a:solidFill>
              </a:rPr>
              <a:t>、通过个性化的语言描写表现人物鲜明性格。</a:t>
            </a:r>
            <a:endParaRPr lang="zh-CN" altLang="en-US" sz="2800" b="1" dirty="0">
              <a:solidFill>
                <a:schemeClr val="tx2"/>
              </a:solidFill>
            </a:endParaRPr>
          </a:p>
          <a:p>
            <a:pPr>
              <a:buNone/>
            </a:pPr>
            <a:r>
              <a:rPr lang="zh-CN" altLang="en-US" sz="2800" b="1" dirty="0">
                <a:solidFill>
                  <a:schemeClr val="tx2"/>
                </a:solidFill>
              </a:rPr>
              <a:t> </a:t>
            </a:r>
            <a:r>
              <a:rPr lang="en-US" altLang="zh-CN" sz="2800" b="1" dirty="0">
                <a:solidFill>
                  <a:schemeClr val="tx2"/>
                </a:solidFill>
              </a:rPr>
              <a:t>4</a:t>
            </a:r>
            <a:r>
              <a:rPr lang="zh-CN" altLang="en-US" sz="2800" b="1" dirty="0">
                <a:solidFill>
                  <a:schemeClr val="tx2"/>
                </a:solidFill>
              </a:rPr>
              <a:t>、通过动作神态描写揭示人物思想性格。</a:t>
            </a:r>
            <a:endParaRPr lang="zh-CN" altLang="en-US" sz="2800" b="1" dirty="0">
              <a:solidFill>
                <a:schemeClr val="tx2"/>
              </a:solidFill>
            </a:endParaRPr>
          </a:p>
          <a:p>
            <a:pPr>
              <a:buNone/>
            </a:pPr>
            <a:r>
              <a:rPr lang="zh-CN" altLang="en-US" sz="2800" b="1" dirty="0">
                <a:solidFill>
                  <a:schemeClr val="tx2"/>
                </a:solidFill>
              </a:rPr>
              <a:t>      由别人之口交代孔乙己的经历（如第五段和第十段）属侧面描写，丰富了人物性格。</a:t>
            </a:r>
            <a:endParaRPr lang="zh-CN" altLang="en-US" sz="2800" b="1" dirty="0">
              <a:solidFill>
                <a:schemeClr val="tx2"/>
              </a:solidFill>
            </a:endParaRPr>
          </a:p>
          <a:p>
            <a:pPr lvl="3">
              <a:buNone/>
            </a:pPr>
            <a:endParaRPr lang="zh-CN" altLang="en-US" sz="1800" dirty="0"/>
          </a:p>
        </p:txBody>
      </p:sp>
      <p:sp>
        <p:nvSpPr>
          <p:cNvPr id="60420" name="标题 60419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algn="l"/>
            <a:r>
              <a:rPr lang="zh-CN" altLang="en-US" b="1" dirty="0"/>
              <a:t>揣摩关键语句，总结刻画人物的方法</a:t>
            </a:r>
            <a:endParaRPr lang="zh-CN" altLang="en-US" b="1" dirty="0"/>
          </a:p>
        </p:txBody>
      </p:sp>
      <p:sp>
        <p:nvSpPr>
          <p:cNvPr id="60421" name="矩形标注 60420"/>
          <p:cNvSpPr/>
          <p:nvPr/>
        </p:nvSpPr>
        <p:spPr>
          <a:xfrm>
            <a:off x="755650" y="2276475"/>
            <a:ext cx="8208963" cy="1439863"/>
          </a:xfrm>
          <a:prstGeom prst="wedgeRectCallout">
            <a:avLst>
              <a:gd name="adj1" fmla="val -39713"/>
              <a:gd name="adj2" fmla="val -64884"/>
            </a:avLst>
          </a:prstGeom>
          <a:solidFill>
            <a:srgbClr val="FF6600"/>
          </a:solidFill>
          <a:ln w="9525">
            <a:noFill/>
          </a:ln>
        </p:spPr>
        <p:txBody>
          <a:bodyPr/>
          <a:p>
            <a:pPr algn="l"/>
            <a:r>
              <a:rPr lang="en-US" altLang="zh-CN" dirty="0">
                <a:latin typeface="Times New Roman" panose="02020603050405020304" pitchFamily="18" charset="0"/>
              </a:rPr>
              <a:t>“</a:t>
            </a:r>
            <a:r>
              <a:rPr lang="zh-CN" altLang="en-US" dirty="0">
                <a:latin typeface="Times New Roman" panose="02020603050405020304" pitchFamily="18" charset="0"/>
              </a:rPr>
              <a:t>他脸上黑而且瘦，已经不成样子，穿着一件破夹袄” “盘着两腿，下面垫着一个蒲包，用草绳在肩上挂住”“满手是泥” 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041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charRg st="13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0419">
                                            <p:txEl>
                                              <p:charRg st="13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charRg st="36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0419">
                                            <p:txEl>
                                              <p:charRg st="36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charRg st="57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0419">
                                            <p:txEl>
                                              <p:charRg st="57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/>
      <p:bldP spid="604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410" name="矩形 17409"/>
          <p:cNvSpPr/>
          <p:nvPr/>
        </p:nvSpPr>
        <p:spPr>
          <a:xfrm>
            <a:off x="3581400" y="609600"/>
            <a:ext cx="5029200" cy="16002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/>
            <a:r>
              <a:rPr lang="zh-CN" altLang="en-US" sz="3600" b="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孔乙己有着怎样的性格？</a:t>
            </a:r>
            <a:endParaRPr lang="zh-CN" altLang="en-US" sz="3600" b="0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1" name="文本框 17410"/>
          <p:cNvSpPr txBox="1"/>
          <p:nvPr/>
        </p:nvSpPr>
        <p:spPr>
          <a:xfrm>
            <a:off x="304800" y="5105400"/>
            <a:ext cx="3048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四体不勤，懒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7412" name="文本框 17411"/>
          <p:cNvSpPr txBox="1"/>
          <p:nvPr/>
        </p:nvSpPr>
        <p:spPr>
          <a:xfrm>
            <a:off x="5867400" y="3644900"/>
            <a:ext cx="2743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以读书人自居，卖弄学问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7413" name="文本框 17412"/>
          <p:cNvSpPr txBox="1"/>
          <p:nvPr/>
        </p:nvSpPr>
        <p:spPr>
          <a:xfrm>
            <a:off x="3779838" y="4221163"/>
            <a:ext cx="1905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死要面子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7414" name="文本框 17413"/>
          <p:cNvSpPr txBox="1"/>
          <p:nvPr/>
        </p:nvSpPr>
        <p:spPr>
          <a:xfrm>
            <a:off x="3708400" y="4797425"/>
            <a:ext cx="42862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自欺欺人、迂腐可笑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7416" name="文本框 17415"/>
          <p:cNvSpPr txBox="1"/>
          <p:nvPr/>
        </p:nvSpPr>
        <p:spPr>
          <a:xfrm>
            <a:off x="3733800" y="2438400"/>
            <a:ext cx="4438650" cy="1076325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dirty="0">
                <a:solidFill>
                  <a:schemeClr val="accent2"/>
                </a:solidFill>
                <a:latin typeface="Times New Roman" panose="02020603050405020304" pitchFamily="18" charset="0"/>
              </a:rPr>
              <a:t>从外貌、语言、动作、神态等描写角度分析</a:t>
            </a:r>
            <a:endParaRPr lang="zh-CN" altLang="en-US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417" name="图片 17416" descr="kongyiji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838200"/>
            <a:ext cx="3270250" cy="419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8" name="文本框 17417"/>
          <p:cNvSpPr txBox="1"/>
          <p:nvPr/>
        </p:nvSpPr>
        <p:spPr>
          <a:xfrm>
            <a:off x="611188" y="5661025"/>
            <a:ext cx="1905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穷困潦倒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7419" name="文本框 17418"/>
          <p:cNvSpPr txBox="1"/>
          <p:nvPr/>
        </p:nvSpPr>
        <p:spPr>
          <a:xfrm>
            <a:off x="3708400" y="3644900"/>
            <a:ext cx="2057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自命清高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7420" name="文本框 17419"/>
          <p:cNvSpPr txBox="1"/>
          <p:nvPr/>
        </p:nvSpPr>
        <p:spPr>
          <a:xfrm>
            <a:off x="3924300" y="5516563"/>
            <a:ext cx="2057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至死不悟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7421" name="文本框 17420"/>
          <p:cNvSpPr txBox="1"/>
          <p:nvPr/>
        </p:nvSpPr>
        <p:spPr>
          <a:xfrm>
            <a:off x="7956550" y="4724400"/>
            <a:ext cx="728663" cy="1905000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pPr algn="l">
              <a:spcBef>
                <a:spcPct val="50000"/>
              </a:spcBef>
            </a:pPr>
            <a:r>
              <a:rPr lang="zh-CN" altLang="en-US" dirty="0">
                <a:solidFill>
                  <a:srgbClr val="CC3300"/>
                </a:solidFill>
                <a:latin typeface="Times New Roman" panose="02020603050405020304" pitchFamily="18" charset="0"/>
              </a:rPr>
              <a:t>热心善良</a:t>
            </a:r>
            <a:endParaRPr lang="zh-CN" altLang="en-US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74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74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74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  <p:bldP spid="17414" grpId="0"/>
      <p:bldP spid="17416" grpId="0" animBg="1"/>
      <p:bldP spid="17418" grpId="0"/>
      <p:bldP spid="17419" grpId="0"/>
      <p:bldP spid="17420" grpId="0"/>
      <p:bldP spid="174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标题 47105"/>
          <p:cNvSpPr>
            <a:spLocks noGrp="1"/>
          </p:cNvSpPr>
          <p:nvPr>
            <p:ph type="title"/>
          </p:nvPr>
        </p:nvSpPr>
        <p:spPr>
          <a:xfrm>
            <a:off x="1331913" y="0"/>
            <a:ext cx="7158037" cy="1412875"/>
          </a:xfrm>
        </p:spPr>
        <p:txBody>
          <a:bodyPr anchor="b"/>
          <a:p>
            <a:r>
              <a:rPr lang="zh-CN" altLang="en-US" sz="5400" b="1" dirty="0">
                <a:solidFill>
                  <a:srgbClr val="0000FF"/>
                </a:solidFill>
                <a:ea typeface="华文彩云" panose="02010800040101010101" charset="-122"/>
              </a:rPr>
              <a:t>小结：孔乙己的性格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47107" name="文本占位符 47106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 sz="3600" b="1" dirty="0">
                <a:solidFill>
                  <a:srgbClr val="A50021"/>
                </a:solidFill>
              </a:rPr>
              <a:t>           </a:t>
            </a:r>
            <a:r>
              <a:rPr lang="zh-CN" altLang="en-US" sz="3600" b="1" dirty="0">
                <a:solidFill>
                  <a:srgbClr val="A50021"/>
                </a:solidFill>
              </a:rPr>
              <a:t>地位低下但追求功名，穷困潦倒但好喝懒做，迂腐不堪但死要面子、自欺欺人，遭人冷遇但又孤芳自赏、自命清高，凄苦惨绝但麻木不仁、至死不悟，同时又有质朴善良的一面，是一个既可悲又可笑的没落的读书人。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文本框 62465"/>
          <p:cNvSpPr txBox="1"/>
          <p:nvPr/>
        </p:nvSpPr>
        <p:spPr>
          <a:xfrm>
            <a:off x="684213" y="1844675"/>
            <a:ext cx="7561262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600" b="0" dirty="0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600" b="0" dirty="0">
                <a:solidFill>
                  <a:srgbClr val="0000FF"/>
                </a:solidFill>
                <a:latin typeface="Times New Roman" panose="02020603050405020304" pitchFamily="18" charset="0"/>
              </a:rPr>
              <a:t>、小说中的我，掌柜，丁举人和看客们是什么形象？</a:t>
            </a:r>
            <a:endParaRPr lang="zh-CN" altLang="en-US" sz="3600" b="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endParaRPr lang="zh-CN" altLang="en-US" sz="3600" b="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endParaRPr lang="zh-CN" altLang="en-US" sz="2400" b="0" dirty="0">
              <a:latin typeface="Times New Roman" panose="02020603050405020304" pitchFamily="18" charset="0"/>
            </a:endParaRPr>
          </a:p>
        </p:txBody>
      </p:sp>
      <p:sp>
        <p:nvSpPr>
          <p:cNvPr id="62467" name="文本框 62466"/>
          <p:cNvSpPr txBox="1"/>
          <p:nvPr/>
        </p:nvSpPr>
        <p:spPr>
          <a:xfrm>
            <a:off x="684213" y="3500438"/>
            <a:ext cx="7705725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3600" dirty="0">
                <a:solidFill>
                  <a:srgbClr val="3333FF"/>
                </a:solidFill>
                <a:latin typeface="Arial" panose="020B0604020202020204" pitchFamily="34" charset="0"/>
              </a:rPr>
              <a:t>我</a:t>
            </a:r>
            <a:r>
              <a:rPr lang="en-US" altLang="zh-CN" sz="3600" dirty="0">
                <a:solidFill>
                  <a:srgbClr val="3333FF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3600" dirty="0">
                <a:solidFill>
                  <a:srgbClr val="3333FF"/>
                </a:solidFill>
                <a:latin typeface="Arial" panose="020B0604020202020204" pitchFamily="34" charset="0"/>
              </a:rPr>
              <a:t>小伙计，小说线索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</a:rPr>
              <a:t>，见证人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</a:rPr>
              <a:t>掌柜</a:t>
            </a:r>
            <a:r>
              <a:rPr lang="en-US" altLang="zh-CN" sz="3600" dirty="0">
                <a:solidFill>
                  <a:srgbClr val="0000FF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</a:rPr>
              <a:t>惟利是图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</a:rPr>
              <a:t>丁举人</a:t>
            </a:r>
            <a:r>
              <a:rPr lang="en-US" altLang="zh-CN" sz="3600" dirty="0">
                <a:solidFill>
                  <a:srgbClr val="0000FF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</a:rPr>
              <a:t>凶残 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</a:rPr>
              <a:t>看客</a:t>
            </a:r>
            <a:r>
              <a:rPr lang="en-US" altLang="zh-CN" sz="3600" dirty="0">
                <a:solidFill>
                  <a:srgbClr val="0000FF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</a:rPr>
              <a:t>麻木，冷漠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2468" name="矩形 62467"/>
          <p:cNvSpPr/>
          <p:nvPr/>
        </p:nvSpPr>
        <p:spPr>
          <a:xfrm>
            <a:off x="611188" y="836613"/>
            <a:ext cx="1800225" cy="79216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b="1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思考</a:t>
            </a:r>
            <a:endParaRPr lang="zh-CN" altLang="en-US" sz="3600" b="1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矩形 63489"/>
          <p:cNvSpPr/>
          <p:nvPr/>
        </p:nvSpPr>
        <p:spPr>
          <a:xfrm>
            <a:off x="611188" y="1628775"/>
            <a:ext cx="8029575" cy="17668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4400" dirty="0">
                <a:solidFill>
                  <a:srgbClr val="0B0A0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4400" dirty="0">
                <a:solidFill>
                  <a:srgbClr val="0B0A0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、孔乙己最后的命运如何？</a:t>
            </a:r>
            <a:endParaRPr lang="zh-CN" altLang="en-US" sz="4400" dirty="0">
              <a:solidFill>
                <a:srgbClr val="0B0A09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4400" dirty="0">
                <a:solidFill>
                  <a:srgbClr val="0B0A0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造成他命运悲剧的原因是什么？</a:t>
            </a:r>
            <a:endParaRPr lang="zh-CN" altLang="en-US" sz="4400" dirty="0">
              <a:solidFill>
                <a:srgbClr val="0B0A09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文本占位符 64513"/>
          <p:cNvSpPr>
            <a:spLocks noGrp="1" noRot="1"/>
          </p:cNvSpPr>
          <p:nvPr>
            <p:ph type="body"/>
          </p:nvPr>
        </p:nvSpPr>
        <p:spPr>
          <a:xfrm>
            <a:off x="719138" y="1052513"/>
            <a:ext cx="8424862" cy="4114800"/>
          </a:xfrm>
        </p:spPr>
        <p:txBody>
          <a:bodyPr/>
          <a:p>
            <a:pPr marL="457200" indent="-457200"/>
            <a:r>
              <a:rPr lang="en-US" altLang="zh-CN" sz="3600" b="1" dirty="0">
                <a:solidFill>
                  <a:srgbClr val="FF3300"/>
                </a:solidFill>
              </a:rPr>
              <a:t>1</a:t>
            </a:r>
            <a:r>
              <a:rPr lang="zh-CN" altLang="en-US" sz="3600" b="1" dirty="0">
                <a:solidFill>
                  <a:srgbClr val="FF3300"/>
                </a:solidFill>
              </a:rPr>
              <a:t>：自身原因</a:t>
            </a:r>
            <a:endParaRPr lang="zh-CN" altLang="en-US" sz="3600" b="1" dirty="0">
              <a:solidFill>
                <a:srgbClr val="FF3300"/>
              </a:solidFill>
            </a:endParaRPr>
          </a:p>
          <a:p>
            <a:pPr marL="457200" indent="-457200"/>
            <a:r>
              <a:rPr lang="zh-CN" altLang="en-US" sz="3600" b="1" dirty="0">
                <a:solidFill>
                  <a:srgbClr val="FF3300"/>
                </a:solidFill>
              </a:rPr>
              <a:t>热衷科举  迂腐麻木    好喝懒做  至死不悟</a:t>
            </a:r>
            <a:endParaRPr lang="zh-CN" altLang="en-US" sz="3600" b="1" dirty="0">
              <a:solidFill>
                <a:srgbClr val="FF3300"/>
              </a:solidFill>
            </a:endParaRPr>
          </a:p>
          <a:p>
            <a:pPr marL="457200" indent="-457200"/>
            <a:r>
              <a:rPr lang="en-US" altLang="zh-CN" sz="3600" b="1" dirty="0">
                <a:solidFill>
                  <a:srgbClr val="FF3300"/>
                </a:solidFill>
              </a:rPr>
              <a:t>2</a:t>
            </a:r>
            <a:r>
              <a:rPr lang="zh-CN" altLang="en-US" sz="3600" b="1" dirty="0">
                <a:solidFill>
                  <a:srgbClr val="FF3300"/>
                </a:solidFill>
              </a:rPr>
              <a:t>：社会原因</a:t>
            </a:r>
            <a:endParaRPr lang="zh-CN" altLang="en-US" sz="3600" b="1" dirty="0">
              <a:solidFill>
                <a:srgbClr val="FF3300"/>
              </a:solidFill>
            </a:endParaRPr>
          </a:p>
          <a:p>
            <a:pPr marL="457200" indent="-457200"/>
            <a:r>
              <a:rPr lang="en-US" altLang="zh-CN" sz="3600" b="1" dirty="0">
                <a:solidFill>
                  <a:srgbClr val="FF3300"/>
                </a:solidFill>
              </a:rPr>
              <a:t>A</a:t>
            </a:r>
            <a:r>
              <a:rPr lang="zh-CN" altLang="en-US" sz="3600" b="1" dirty="0">
                <a:solidFill>
                  <a:srgbClr val="FF3300"/>
                </a:solidFill>
              </a:rPr>
              <a:t>：封建科举制度的毒害</a:t>
            </a:r>
            <a:endParaRPr lang="zh-CN" altLang="en-US" sz="3600" b="1" dirty="0">
              <a:solidFill>
                <a:srgbClr val="FF3300"/>
              </a:solidFill>
            </a:endParaRPr>
          </a:p>
          <a:p>
            <a:pPr marL="457200" indent="-457200"/>
            <a:r>
              <a:rPr lang="en-US" altLang="zh-CN" sz="3600" b="1" dirty="0">
                <a:solidFill>
                  <a:srgbClr val="FF3300"/>
                </a:solidFill>
              </a:rPr>
              <a:t>B</a:t>
            </a:r>
            <a:r>
              <a:rPr lang="zh-CN" altLang="en-US" sz="3600" b="1" dirty="0">
                <a:solidFill>
                  <a:srgbClr val="FF3300"/>
                </a:solidFill>
              </a:rPr>
              <a:t>：封建等级制度和封建思想侵蚀下民众的麻木不仁</a:t>
            </a:r>
            <a:endParaRPr lang="zh-CN" altLang="en-US" sz="3600" b="1" dirty="0">
              <a:solidFill>
                <a:srgbClr val="FF3300"/>
              </a:solidFill>
            </a:endParaRPr>
          </a:p>
          <a:p>
            <a:pPr marL="457200" indent="-457200"/>
            <a:r>
              <a:rPr lang="en-US" altLang="zh-CN" sz="3600" b="1" dirty="0">
                <a:solidFill>
                  <a:srgbClr val="FF3300"/>
                </a:solidFill>
              </a:rPr>
              <a:t>C</a:t>
            </a:r>
            <a:r>
              <a:rPr lang="zh-CN" altLang="en-US" sz="3600" b="1" dirty="0">
                <a:solidFill>
                  <a:srgbClr val="FF3300"/>
                </a:solidFill>
              </a:rPr>
              <a:t>：以丁举人为代表的封建统治者的摧残</a:t>
            </a:r>
            <a:endParaRPr lang="zh-CN" altLang="en-US" sz="3600" b="1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charRg st="7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4">
                                            <p:txEl>
                                              <p:charRg st="7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14">
                                            <p:txEl>
                                              <p:charRg st="7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charRg st="32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14">
                                            <p:txEl>
                                              <p:charRg st="32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514">
                                            <p:txEl>
                                              <p:charRg st="32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charRg st="39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514">
                                            <p:txEl>
                                              <p:charRg st="39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514">
                                            <p:txEl>
                                              <p:charRg st="39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charRg st="51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4514">
                                            <p:txEl>
                                              <p:charRg st="51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514">
                                            <p:txEl>
                                              <p:charRg st="51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charRg st="75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514">
                                            <p:txEl>
                                              <p:charRg st="75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4514">
                                            <p:txEl>
                                              <p:charRg st="75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矩形 66561"/>
          <p:cNvSpPr/>
          <p:nvPr/>
        </p:nvSpPr>
        <p:spPr>
          <a:xfrm>
            <a:off x="755650" y="692150"/>
            <a:ext cx="7877175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44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小说的主题是什么？</a:t>
            </a:r>
            <a:endParaRPr lang="zh-CN" altLang="en-US" sz="4400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algn="l" eaLnBrk="0" hangingPunct="0"/>
            <a:endParaRPr lang="zh-CN" altLang="en-US" sz="2400" b="0" dirty="0">
              <a:latin typeface="Times New Roman" panose="02020603050405020304" pitchFamily="18" charset="0"/>
            </a:endParaRPr>
          </a:p>
        </p:txBody>
      </p:sp>
      <p:sp>
        <p:nvSpPr>
          <p:cNvPr id="66563" name="文本框 66562"/>
          <p:cNvSpPr txBox="1"/>
          <p:nvPr/>
        </p:nvSpPr>
        <p:spPr>
          <a:xfrm>
            <a:off x="323850" y="1676400"/>
            <a:ext cx="7181850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         </a:t>
            </a:r>
            <a:r>
              <a:rPr lang="zh-CN" altLang="en-US" sz="3600" dirty="0">
                <a:latin typeface="Times New Roman" panose="02020603050405020304" pitchFamily="18" charset="0"/>
              </a:rPr>
              <a:t>小说通过对孔乙己的悲惨遭遇的描写，反映了封建社会文化和封建科举制度对读书人的毒害，有力地控诉了科举制度的罪恶。小说也揭露和批判了封建社会的世态炎凉，人们精神的麻木。</a:t>
            </a:r>
            <a:endParaRPr lang="zh-CN" altLang="en-US" sz="36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  <p:bldP spid="6656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4" name="图片 20483" descr="zyn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93236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图片 20484" descr="20056191936205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263" y="0"/>
            <a:ext cx="399573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7" name="矩形 20486"/>
          <p:cNvSpPr/>
          <p:nvPr/>
        </p:nvSpPr>
        <p:spPr>
          <a:xfrm>
            <a:off x="2411413" y="188913"/>
            <a:ext cx="2520950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 i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彩云" panose="02010800040101010101" charset="-122"/>
                <a:ea typeface="华文彩云" panose="02010800040101010101" charset="-122"/>
              </a:rPr>
              <a:t>孔乙己</a:t>
            </a:r>
            <a:endParaRPr lang="zh-CN" altLang="en-US" sz="3600" b="1" i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彩云" panose="02010800040101010101" charset="-122"/>
              <a:ea typeface="华文彩云" panose="02010800040101010101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文本框 67585"/>
          <p:cNvSpPr txBox="1"/>
          <p:nvPr/>
        </p:nvSpPr>
        <p:spPr>
          <a:xfrm>
            <a:off x="250825" y="1125538"/>
            <a:ext cx="864235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en-US" altLang="zh-CN" sz="4400" dirty="0">
                <a:solidFill>
                  <a:srgbClr val="333399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4400" dirty="0">
                <a:solidFill>
                  <a:srgbClr val="333399"/>
                </a:solidFill>
                <a:latin typeface="Times New Roman" panose="02020603050405020304" pitchFamily="18" charset="0"/>
              </a:rPr>
              <a:t>从文中可以看出作者对孔乙己的态度怎样？</a:t>
            </a:r>
            <a:endParaRPr lang="zh-CN" altLang="en-US" sz="4400" dirty="0">
              <a:solidFill>
                <a:srgbClr val="9933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87" name="文本框 67586"/>
          <p:cNvSpPr txBox="1"/>
          <p:nvPr/>
        </p:nvSpPr>
        <p:spPr>
          <a:xfrm>
            <a:off x="179388" y="2852738"/>
            <a:ext cx="8569325" cy="2436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en-US" altLang="zh-CN" sz="4400" dirty="0">
                <a:solidFill>
                  <a:srgbClr val="993366"/>
                </a:solidFill>
                <a:latin typeface="Times New Roman" panose="02020603050405020304" pitchFamily="18" charset="0"/>
              </a:rPr>
              <a:t>        “</a:t>
            </a:r>
            <a:r>
              <a:rPr lang="zh-CN" altLang="en-US" sz="4400" dirty="0">
                <a:solidFill>
                  <a:srgbClr val="993366"/>
                </a:solidFill>
                <a:latin typeface="Times New Roman" panose="02020603050405020304" pitchFamily="18" charset="0"/>
              </a:rPr>
              <a:t>哀其不幸，怒其不争”，既批判又同情。</a:t>
            </a:r>
            <a:endParaRPr lang="zh-CN" altLang="en-US" sz="4400" dirty="0">
              <a:solidFill>
                <a:srgbClr val="993366"/>
              </a:solidFill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endParaRPr lang="zh-CN" altLang="en-US" sz="4400" b="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文本框 68609"/>
          <p:cNvSpPr txBox="1"/>
          <p:nvPr/>
        </p:nvSpPr>
        <p:spPr>
          <a:xfrm>
            <a:off x="179388" y="1916113"/>
            <a:ext cx="8964612" cy="324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5400" b="0" dirty="0">
                <a:latin typeface="Times New Roman" panose="02020603050405020304" pitchFamily="18" charset="0"/>
                <a:ea typeface="华文隶书" panose="02010800040101010101" pitchFamily="2" charset="-122"/>
              </a:rPr>
              <a:t>   </a:t>
            </a:r>
            <a:r>
              <a:rPr lang="zh-CN" altLang="en-US" sz="5400" b="0" dirty="0">
                <a:latin typeface="Times New Roman" panose="02020603050405020304" pitchFamily="18" charset="0"/>
                <a:ea typeface="华文隶书" panose="02010800040101010101" pitchFamily="2" charset="-122"/>
              </a:rPr>
              <a:t>几个可能从考试角度考查的问题</a:t>
            </a:r>
            <a:endParaRPr lang="zh-CN" altLang="en-US" sz="5400" b="0" dirty="0">
              <a:latin typeface="Times New Roman" panose="02020603050405020304" pitchFamily="18" charset="0"/>
              <a:ea typeface="华文隶书" panose="02010800040101010101" pitchFamily="2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6600" b="0" dirty="0">
                <a:latin typeface="Times New Roman" panose="02020603050405020304" pitchFamily="18" charset="0"/>
                <a:ea typeface="华文隶书" panose="02010800040101010101" pitchFamily="2" charset="-122"/>
              </a:rPr>
              <a:t> </a:t>
            </a:r>
            <a:endParaRPr lang="zh-CN" altLang="en-US" sz="6600" b="0" dirty="0">
              <a:latin typeface="Times New Roman" panose="02020603050405020304" pitchFamily="18" charset="0"/>
              <a:ea typeface="华文隶书" panose="0201080004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文本框 69633"/>
          <p:cNvSpPr txBox="1"/>
          <p:nvPr/>
        </p:nvSpPr>
        <p:spPr>
          <a:xfrm>
            <a:off x="971550" y="2420938"/>
            <a:ext cx="6408738" cy="118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7200" b="0" dirty="0">
                <a:latin typeface="Times New Roman" panose="02020603050405020304" pitchFamily="18" charset="0"/>
                <a:ea typeface="华文行楷" panose="02010800040101010101" pitchFamily="2" charset="-122"/>
              </a:rPr>
              <a:t>关于情节</a:t>
            </a:r>
            <a:endParaRPr lang="zh-CN" altLang="en-US" sz="7200" b="0" dirty="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矩形 70657"/>
          <p:cNvSpPr/>
          <p:nvPr/>
        </p:nvSpPr>
        <p:spPr>
          <a:xfrm>
            <a:off x="755650" y="422275"/>
            <a:ext cx="7777163" cy="1190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l">
              <a:buClrTx/>
            </a:pPr>
            <a:r>
              <a:rPr lang="en-US" altLang="zh-CN" sz="3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1</a:t>
            </a:r>
            <a:r>
              <a:rPr lang="zh-CN" altLang="en-US" sz="3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、小说开端介绍鲁镇酒店的大概情况有什么作用？ </a:t>
            </a:r>
            <a:endParaRPr lang="zh-CN" altLang="en-US" sz="36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0659" name="矩形 70658"/>
          <p:cNvSpPr/>
          <p:nvPr/>
        </p:nvSpPr>
        <p:spPr>
          <a:xfrm>
            <a:off x="468313" y="1881188"/>
            <a:ext cx="8342312" cy="4211637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ctr">
            <a:spAutoFit/>
          </a:bodyPr>
          <a:p>
            <a:pPr algn="l">
              <a:lnSpc>
                <a:spcPct val="150000"/>
              </a:lnSpc>
              <a:buClrTx/>
            </a:pPr>
            <a:r>
              <a:rPr lang="en-US" altLang="zh-CN" sz="3600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600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咸亨酒店是孔乙己出场的背景，穿长衫的、短衣的、掌柜的和小伙计都是孔乙己身边的人，同时酒店的大概情况也就是一幅清代末年江南小镇的世俗画面，这些构成了孔乙己的社会环境 。</a:t>
            </a:r>
            <a:endParaRPr lang="zh-CN" altLang="en-US" sz="3600" dirty="0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矩形 71681"/>
          <p:cNvSpPr/>
          <p:nvPr/>
        </p:nvSpPr>
        <p:spPr>
          <a:xfrm>
            <a:off x="539750" y="0"/>
            <a:ext cx="8208963" cy="17399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l">
              <a:buClrTx/>
            </a:pPr>
            <a:r>
              <a:rPr lang="en-US" altLang="zh-CN" sz="3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2</a:t>
            </a:r>
            <a:r>
              <a:rPr lang="zh-CN" altLang="en-US" sz="3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、小说开头写穿长衫的和短衣帮酒客在喝酒方式上有什么不同？这样写有什么作用？ </a:t>
            </a:r>
            <a:endParaRPr lang="zh-CN" altLang="en-US" sz="36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1683" name="矩形 71682"/>
          <p:cNvSpPr/>
          <p:nvPr/>
        </p:nvSpPr>
        <p:spPr>
          <a:xfrm>
            <a:off x="323850" y="1620838"/>
            <a:ext cx="8435975" cy="4903787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ctr">
            <a:spAutoFit/>
          </a:bodyPr>
          <a:p>
            <a:pPr algn="l">
              <a:lnSpc>
                <a:spcPct val="125000"/>
              </a:lnSpc>
              <a:buClrTx/>
            </a:pPr>
            <a:r>
              <a:rPr lang="en-US" altLang="zh-CN" sz="3600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⑴</a:t>
            </a:r>
            <a:r>
              <a:rPr lang="zh-CN" altLang="en-US" sz="3600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短衣帮：靠柜外站着，花十几文钱，热热的喝了休息。</a:t>
            </a:r>
            <a:endParaRPr lang="zh-CN" altLang="en-US" sz="3600" dirty="0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l">
              <a:lnSpc>
                <a:spcPct val="125000"/>
              </a:lnSpc>
              <a:buClrTx/>
            </a:pPr>
            <a:r>
              <a:rPr lang="zh-CN" altLang="en-US" sz="3600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en-US" altLang="zh-CN" sz="3600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⑵</a:t>
            </a:r>
            <a:r>
              <a:rPr lang="zh-CN" altLang="en-US" sz="3600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穿长衫的：踱进店面隔壁的房子里，要酒要菜，慢慢地坐喝。</a:t>
            </a:r>
            <a:endParaRPr lang="zh-CN" altLang="en-US" sz="3600" dirty="0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l">
              <a:lnSpc>
                <a:spcPct val="125000"/>
              </a:lnSpc>
              <a:buClrTx/>
            </a:pPr>
            <a:r>
              <a:rPr lang="zh-CN" altLang="en-US" sz="3600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两种酒客一外一里，一站一坐，一贫一富，写出了社会阶层的差别，为不伦不类的孔乙己的出场埋下伏笔。 </a:t>
            </a:r>
            <a:endParaRPr lang="zh-CN" altLang="en-US" sz="3600" dirty="0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83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3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683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charRg st="3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683">
                                            <p:txEl>
                                              <p:charRg st="3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683">
                                            <p:txEl>
                                              <p:charRg st="3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1683">
                                            <p:txEl>
                                              <p:charRg st="30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charRg st="63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683">
                                            <p:txEl>
                                              <p:charRg st="63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683">
                                            <p:txEl>
                                              <p:charRg st="63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1683">
                                            <p:txEl>
                                              <p:charRg st="63" end="1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矩形 72705"/>
          <p:cNvSpPr/>
          <p:nvPr/>
        </p:nvSpPr>
        <p:spPr>
          <a:xfrm>
            <a:off x="827088" y="115888"/>
            <a:ext cx="7993062" cy="1190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l">
              <a:buClrTx/>
            </a:pPr>
            <a:r>
              <a:rPr lang="en-US" altLang="zh-CN" sz="3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3</a:t>
            </a:r>
            <a:r>
              <a:rPr lang="zh-CN" altLang="en-US" sz="3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、小说写“我”这个</a:t>
            </a:r>
            <a:r>
              <a:rPr lang="en-US" altLang="zh-CN" sz="3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12</a:t>
            </a:r>
            <a:r>
              <a:rPr lang="zh-CN" altLang="en-US" sz="3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岁的小伙计有什么作用？ </a:t>
            </a:r>
            <a:endParaRPr lang="zh-CN" altLang="en-US" sz="36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2707" name="矩形 72706"/>
          <p:cNvSpPr/>
          <p:nvPr/>
        </p:nvSpPr>
        <p:spPr>
          <a:xfrm>
            <a:off x="395288" y="1268413"/>
            <a:ext cx="8208962" cy="22891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ctr">
            <a:spAutoFit/>
          </a:bodyPr>
          <a:p>
            <a:pPr algn="l">
              <a:buClrTx/>
            </a:pPr>
            <a:r>
              <a:rPr lang="en-US" altLang="zh-CN" sz="3600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⑴“</a:t>
            </a:r>
            <a:r>
              <a:rPr lang="zh-CN" altLang="en-US" sz="3600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我”</a:t>
            </a:r>
            <a:r>
              <a:rPr lang="en-US" altLang="zh-CN" sz="3600">
                <a:solidFill>
                  <a:schemeClr val="tx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——</a:t>
            </a:r>
            <a:r>
              <a:rPr lang="en-US" altLang="zh-CN" sz="3600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12</a:t>
            </a:r>
            <a:r>
              <a:rPr lang="zh-CN" altLang="en-US" sz="3600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岁的酒店小伙计是孔乙己命运的见证人。小说都是通过“我”的所见所闻所感来写，用第一人称可以使故事显得真实亲切； </a:t>
            </a:r>
            <a:endParaRPr lang="zh-CN" altLang="en-US" sz="3600" dirty="0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2708" name="矩形 72707"/>
          <p:cNvSpPr/>
          <p:nvPr/>
        </p:nvSpPr>
        <p:spPr>
          <a:xfrm>
            <a:off x="1331913" y="3573463"/>
            <a:ext cx="7561262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ctr">
            <a:spAutoFit/>
          </a:bodyPr>
          <a:p>
            <a:pPr algn="l">
              <a:buClrTx/>
            </a:pPr>
            <a:r>
              <a:rPr lang="en-US" altLang="zh-CN" sz="3600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⑵</a:t>
            </a:r>
            <a:r>
              <a:rPr lang="zh-CN" altLang="en-US" sz="3600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可以使故事情节集中，内容简要； </a:t>
            </a:r>
            <a:endParaRPr lang="zh-CN" altLang="en-US" sz="3600" dirty="0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2709" name="矩形 72708"/>
          <p:cNvSpPr/>
          <p:nvPr/>
        </p:nvSpPr>
        <p:spPr>
          <a:xfrm>
            <a:off x="396875" y="4292600"/>
            <a:ext cx="8423275" cy="22891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ctr">
            <a:spAutoFit/>
          </a:bodyPr>
          <a:p>
            <a:pPr algn="l">
              <a:buClrTx/>
            </a:pPr>
            <a:r>
              <a:rPr lang="en-US" altLang="zh-CN" sz="3600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⑶</a:t>
            </a:r>
            <a:r>
              <a:rPr lang="zh-CN" altLang="en-US" sz="3600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可以表现周围人对孔乙己的态度，连</a:t>
            </a:r>
            <a:r>
              <a:rPr lang="en-US" altLang="zh-CN" sz="3600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12</a:t>
            </a:r>
            <a:r>
              <a:rPr lang="zh-CN" altLang="en-US" sz="3600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岁的小伙计都鄙视孔乙己，更能说明这个社会对不幸者的冷漠，使作品更增加了悲剧的意味。 </a:t>
            </a:r>
            <a:endParaRPr lang="zh-CN" altLang="en-US" sz="3600" dirty="0">
              <a:solidFill>
                <a:schemeClr val="tx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72710" name="图片 72709" descr="11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51725" y="6356350"/>
            <a:ext cx="1692275" cy="501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/>
      <p:bldP spid="72708" grpId="0"/>
      <p:bldP spid="7270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文本框 75777"/>
          <p:cNvSpPr txBox="1"/>
          <p:nvPr/>
        </p:nvSpPr>
        <p:spPr>
          <a:xfrm>
            <a:off x="971550" y="2708275"/>
            <a:ext cx="6913563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8000" b="0" dirty="0">
                <a:latin typeface="Times New Roman" panose="02020603050405020304" pitchFamily="18" charset="0"/>
                <a:ea typeface="华文行楷" panose="02010800040101010101" pitchFamily="2" charset="-122"/>
              </a:rPr>
              <a:t>关于人物形象</a:t>
            </a:r>
            <a:endParaRPr lang="zh-CN" altLang="en-US" sz="8000" b="0" dirty="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横卷形 76801"/>
          <p:cNvSpPr/>
          <p:nvPr/>
        </p:nvSpPr>
        <p:spPr>
          <a:xfrm>
            <a:off x="152400" y="0"/>
            <a:ext cx="7543800" cy="1905000"/>
          </a:xfrm>
          <a:prstGeom prst="horizontalScroll">
            <a:avLst>
              <a:gd name="adj" fmla="val 25000"/>
            </a:avLst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6803" name="文本框 76802"/>
          <p:cNvSpPr txBox="1"/>
          <p:nvPr/>
        </p:nvSpPr>
        <p:spPr>
          <a:xfrm>
            <a:off x="228600" y="381000"/>
            <a:ext cx="8915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dirty="0">
                <a:solidFill>
                  <a:schemeClr val="tx2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1</a:t>
            </a:r>
            <a:r>
              <a:rPr lang="zh-CN" altLang="en-US" dirty="0">
                <a:solidFill>
                  <a:schemeClr val="tx2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、孔乙己是一个什么样的人呢？小说是如何刻划这个人物的？</a:t>
            </a:r>
            <a:endParaRPr lang="zh-CN" altLang="en-US" sz="4000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76804" name="文本框 76803"/>
          <p:cNvSpPr txBox="1"/>
          <p:nvPr/>
        </p:nvSpPr>
        <p:spPr>
          <a:xfrm>
            <a:off x="0" y="2133600"/>
            <a:ext cx="2819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400" b="0">
                <a:solidFill>
                  <a:srgbClr val="621404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 dirty="0">
                <a:solidFill>
                  <a:srgbClr val="621404"/>
                </a:solidFill>
                <a:latin typeface="Times New Roman" panose="02020603050405020304" pitchFamily="18" charset="0"/>
              </a:rPr>
              <a:t>．外形的整体描写</a:t>
            </a:r>
            <a:endParaRPr lang="zh-CN" altLang="en-US" sz="2400" dirty="0">
              <a:solidFill>
                <a:srgbClr val="621404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05" name="文本框 76804"/>
          <p:cNvSpPr txBox="1"/>
          <p:nvPr/>
        </p:nvSpPr>
        <p:spPr>
          <a:xfrm>
            <a:off x="2514600" y="2133600"/>
            <a:ext cx="65532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40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——</a:t>
            </a:r>
            <a:r>
              <a:rPr lang="en-US" altLang="zh-CN" sz="2400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站着喝酒而穿长衫的唯一的人”（特殊身份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）</a:t>
            </a:r>
            <a:endParaRPr lang="zh-CN" altLang="en-US" sz="2400" dirty="0">
              <a:solidFill>
                <a:schemeClr val="tx2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76806" name="文本框 76805"/>
          <p:cNvSpPr txBox="1"/>
          <p:nvPr/>
        </p:nvSpPr>
        <p:spPr>
          <a:xfrm>
            <a:off x="0" y="26670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400" dirty="0">
                <a:solidFill>
                  <a:srgbClr val="621404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dirty="0">
                <a:solidFill>
                  <a:srgbClr val="621404"/>
                </a:solidFill>
                <a:latin typeface="Times New Roman" panose="02020603050405020304" pitchFamily="18" charset="0"/>
              </a:rPr>
              <a:t>．肖像描写</a:t>
            </a:r>
            <a:endParaRPr lang="zh-CN" altLang="en-US" sz="2400" dirty="0">
              <a:solidFill>
                <a:srgbClr val="621404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07" name="文本框 76806"/>
          <p:cNvSpPr txBox="1"/>
          <p:nvPr/>
        </p:nvSpPr>
        <p:spPr>
          <a:xfrm>
            <a:off x="2286000" y="2667000"/>
            <a:ext cx="7086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400" b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——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穷困不得志，又经常挨打的老书生，遭遇悲惨</a:t>
            </a:r>
            <a:endParaRPr lang="zh-CN" altLang="en-US" sz="2400" dirty="0">
              <a:solidFill>
                <a:schemeClr val="tx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6808" name="文本框 76807"/>
          <p:cNvSpPr txBox="1"/>
          <p:nvPr/>
        </p:nvSpPr>
        <p:spPr>
          <a:xfrm>
            <a:off x="0" y="3124200"/>
            <a:ext cx="2057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400" dirty="0">
                <a:solidFill>
                  <a:srgbClr val="621404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dirty="0">
                <a:solidFill>
                  <a:srgbClr val="621404"/>
                </a:solidFill>
                <a:latin typeface="Times New Roman" panose="02020603050405020304" pitchFamily="18" charset="0"/>
              </a:rPr>
              <a:t>．服饰描写</a:t>
            </a:r>
            <a:endParaRPr lang="zh-CN" altLang="en-US" sz="2400" dirty="0">
              <a:solidFill>
                <a:srgbClr val="621404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09" name="文本框 76808"/>
          <p:cNvSpPr txBox="1"/>
          <p:nvPr/>
        </p:nvSpPr>
        <p:spPr>
          <a:xfrm>
            <a:off x="2286000" y="3124200"/>
            <a:ext cx="73263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40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——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既穷又懒，不肯失去读书人的身份</a:t>
            </a:r>
            <a:r>
              <a:rPr lang="zh-CN" altLang="en-US" sz="2400" b="0" dirty="0">
                <a:solidFill>
                  <a:schemeClr val="tx2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。</a:t>
            </a:r>
            <a:endParaRPr lang="zh-CN" altLang="en-US" sz="2400" b="0" dirty="0">
              <a:solidFill>
                <a:schemeClr val="tx2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76810" name="文本框 76809"/>
          <p:cNvSpPr txBox="1"/>
          <p:nvPr/>
        </p:nvSpPr>
        <p:spPr>
          <a:xfrm>
            <a:off x="0" y="3581400"/>
            <a:ext cx="2590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400" dirty="0">
                <a:solidFill>
                  <a:srgbClr val="621404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400" dirty="0">
                <a:solidFill>
                  <a:srgbClr val="621404"/>
                </a:solidFill>
                <a:latin typeface="Times New Roman" panose="02020603050405020304" pitchFamily="18" charset="0"/>
              </a:rPr>
              <a:t>．个性化的语言</a:t>
            </a:r>
            <a:endParaRPr lang="zh-CN" altLang="en-US" sz="2400" dirty="0">
              <a:solidFill>
                <a:srgbClr val="621404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11" name="文本框 76810"/>
          <p:cNvSpPr txBox="1"/>
          <p:nvPr/>
        </p:nvSpPr>
        <p:spPr>
          <a:xfrm>
            <a:off x="2286000" y="3581400"/>
            <a:ext cx="5867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400" b="0">
                <a:solidFill>
                  <a:schemeClr val="tx2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——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自命清高，迂腐不堪，自欺欺人。</a:t>
            </a:r>
            <a:endParaRPr lang="zh-CN" altLang="en-US" sz="2400" dirty="0">
              <a:solidFill>
                <a:schemeClr val="tx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6812" name="文本框 76811"/>
          <p:cNvSpPr txBox="1"/>
          <p:nvPr/>
        </p:nvSpPr>
        <p:spPr>
          <a:xfrm>
            <a:off x="0" y="40386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400" dirty="0">
                <a:solidFill>
                  <a:srgbClr val="621404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2400" dirty="0">
                <a:solidFill>
                  <a:srgbClr val="621404"/>
                </a:solidFill>
                <a:latin typeface="Times New Roman" panose="02020603050405020304" pitchFamily="18" charset="0"/>
              </a:rPr>
              <a:t>．动作、神态描写</a:t>
            </a:r>
            <a:endParaRPr lang="zh-CN" altLang="en-US" sz="2400" dirty="0">
              <a:solidFill>
                <a:srgbClr val="621404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13" name="文本框 76812"/>
          <p:cNvSpPr txBox="1"/>
          <p:nvPr/>
        </p:nvSpPr>
        <p:spPr>
          <a:xfrm>
            <a:off x="2743200" y="4038600"/>
            <a:ext cx="6019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400" b="0">
                <a:solidFill>
                  <a:schemeClr val="tx2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——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心地善良（四个细节）</a:t>
            </a:r>
            <a:endParaRPr lang="zh-CN" altLang="en-US" sz="2400" dirty="0">
              <a:solidFill>
                <a:schemeClr val="tx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6814" name="矩形 76813">
            <a:hlinkClick r:id="" action="ppaction://noaction">
              <a:snd r:embed="rId1" name="camera.wav"/>
            </a:hlinkClick>
          </p:cNvPr>
          <p:cNvSpPr/>
          <p:nvPr/>
        </p:nvSpPr>
        <p:spPr>
          <a:xfrm>
            <a:off x="7620000" y="579120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提示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768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768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/>
      <p:bldP spid="76804" grpId="0"/>
      <p:bldP spid="76805" grpId="0"/>
      <p:bldP spid="76806" grpId="0"/>
      <p:bldP spid="76807" grpId="0"/>
      <p:bldP spid="76808" grpId="0"/>
      <p:bldP spid="76809" grpId="0"/>
      <p:bldP spid="76810" grpId="0"/>
      <p:bldP spid="76811" grpId="0"/>
      <p:bldP spid="76812" grpId="0"/>
      <p:bldP spid="768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横卷形 77825"/>
          <p:cNvSpPr/>
          <p:nvPr/>
        </p:nvSpPr>
        <p:spPr>
          <a:xfrm>
            <a:off x="152400" y="0"/>
            <a:ext cx="7543800" cy="1905000"/>
          </a:xfrm>
          <a:prstGeom prst="horizontalScroll">
            <a:avLst>
              <a:gd name="adj" fmla="val 25000"/>
            </a:avLst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7827" name="文本框 77826"/>
          <p:cNvSpPr txBox="1"/>
          <p:nvPr/>
        </p:nvSpPr>
        <p:spPr>
          <a:xfrm>
            <a:off x="228600" y="381000"/>
            <a:ext cx="7848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dirty="0">
                <a:solidFill>
                  <a:schemeClr val="tx2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2</a:t>
            </a:r>
            <a:r>
              <a:rPr lang="zh-CN" altLang="en-US" dirty="0">
                <a:solidFill>
                  <a:schemeClr val="tx2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、孔乙己的最终命运如何？课文是如何描写孔乙己的不幸遭遇的？</a:t>
            </a:r>
            <a:endParaRPr lang="zh-CN" altLang="en-US" dirty="0">
              <a:solidFill>
                <a:schemeClr val="tx2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77828" name="文本框 77827"/>
          <p:cNvSpPr txBox="1"/>
          <p:nvPr/>
        </p:nvSpPr>
        <p:spPr>
          <a:xfrm>
            <a:off x="0" y="2133600"/>
            <a:ext cx="5867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b="0" dirty="0">
                <a:solidFill>
                  <a:srgbClr val="621404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b="0" dirty="0">
                <a:solidFill>
                  <a:srgbClr val="621404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．侧面描写（对话）</a:t>
            </a:r>
            <a:endParaRPr lang="zh-CN" altLang="en-US" b="0" dirty="0">
              <a:solidFill>
                <a:srgbClr val="621404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7829" name="文本框 77828"/>
          <p:cNvSpPr txBox="1"/>
          <p:nvPr/>
        </p:nvSpPr>
        <p:spPr>
          <a:xfrm>
            <a:off x="3657600" y="2133600"/>
            <a:ext cx="3505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——</a:t>
            </a:r>
            <a:r>
              <a:rPr lang="zh-CN" altLang="en-US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被打折了腿</a:t>
            </a:r>
            <a:endParaRPr lang="zh-CN" altLang="en-US" dirty="0">
              <a:solidFill>
                <a:schemeClr val="tx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7830" name="文本框 77829"/>
          <p:cNvSpPr txBox="1"/>
          <p:nvPr/>
        </p:nvSpPr>
        <p:spPr>
          <a:xfrm>
            <a:off x="0" y="2743200"/>
            <a:ext cx="2590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b="0" dirty="0">
                <a:solidFill>
                  <a:srgbClr val="621404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b="0" dirty="0">
                <a:solidFill>
                  <a:srgbClr val="621404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．环境烘托</a:t>
            </a:r>
            <a:endParaRPr lang="zh-CN" altLang="en-US" b="0" dirty="0">
              <a:solidFill>
                <a:srgbClr val="621404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7831" name="文本框 77830"/>
          <p:cNvSpPr txBox="1"/>
          <p:nvPr/>
        </p:nvSpPr>
        <p:spPr>
          <a:xfrm>
            <a:off x="3657600" y="2743200"/>
            <a:ext cx="4495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b="0">
                <a:solidFill>
                  <a:schemeClr val="tx2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——</a:t>
            </a:r>
            <a:r>
              <a:rPr lang="zh-CN" altLang="en-US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悲凉、阴冷的气氛</a:t>
            </a:r>
            <a:endParaRPr lang="zh-CN" altLang="en-US" dirty="0">
              <a:solidFill>
                <a:schemeClr val="tx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7832" name="文本框 77831"/>
          <p:cNvSpPr txBox="1"/>
          <p:nvPr/>
        </p:nvSpPr>
        <p:spPr>
          <a:xfrm>
            <a:off x="0" y="3352800"/>
            <a:ext cx="3505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b="0" dirty="0">
                <a:solidFill>
                  <a:srgbClr val="621404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b="0" dirty="0">
                <a:solidFill>
                  <a:srgbClr val="621404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．外貌、语言、动作的前后变化</a:t>
            </a:r>
            <a:endParaRPr lang="zh-CN" altLang="en-US" b="0" dirty="0">
              <a:solidFill>
                <a:srgbClr val="621404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7833" name="文本框 77832"/>
          <p:cNvSpPr txBox="1"/>
          <p:nvPr/>
        </p:nvSpPr>
        <p:spPr>
          <a:xfrm>
            <a:off x="2916238" y="3573463"/>
            <a:ext cx="6019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b="0">
                <a:solidFill>
                  <a:schemeClr val="tx2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——</a:t>
            </a:r>
            <a:r>
              <a:rPr lang="zh-CN" altLang="en-US" sz="3600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身体受摧残、</a:t>
            </a:r>
            <a:r>
              <a:rPr lang="zh-CN" altLang="en-US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思想受毒害</a:t>
            </a:r>
            <a:endParaRPr lang="zh-CN" altLang="en-US" dirty="0">
              <a:solidFill>
                <a:schemeClr val="tx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7834" name="矩形 77833">
            <a:hlinkClick r:id="" action="ppaction://noaction">
              <a:snd r:embed="rId1" name="camera.wav"/>
            </a:hlinkClick>
          </p:cNvPr>
          <p:cNvSpPr/>
          <p:nvPr/>
        </p:nvSpPr>
        <p:spPr>
          <a:xfrm>
            <a:off x="7620000" y="579120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提示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/>
      <p:bldP spid="77828" grpId="0"/>
      <p:bldP spid="77829" grpId="0"/>
      <p:bldP spid="77830" grpId="0"/>
      <p:bldP spid="77831" grpId="0"/>
      <p:bldP spid="77832" grpId="0"/>
      <p:bldP spid="7783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横卷形 78849"/>
          <p:cNvSpPr/>
          <p:nvPr/>
        </p:nvSpPr>
        <p:spPr>
          <a:xfrm>
            <a:off x="152400" y="0"/>
            <a:ext cx="7543800" cy="1905000"/>
          </a:xfrm>
          <a:prstGeom prst="horizontalScroll">
            <a:avLst>
              <a:gd name="adj" fmla="val 25000"/>
            </a:avLst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8851" name="文本框 78850"/>
          <p:cNvSpPr txBox="1"/>
          <p:nvPr/>
        </p:nvSpPr>
        <p:spPr>
          <a:xfrm>
            <a:off x="228600" y="381000"/>
            <a:ext cx="78486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600" dirty="0">
                <a:solidFill>
                  <a:schemeClr val="tx2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3</a:t>
            </a:r>
            <a:r>
              <a:rPr lang="zh-CN" altLang="en-US" sz="3600" dirty="0">
                <a:solidFill>
                  <a:schemeClr val="tx2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、孔乙己的最后结局怎样呢？作品是如何写的，这样写有什么好处？</a:t>
            </a:r>
            <a:endParaRPr lang="zh-CN" altLang="en-US" sz="3600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78852" name="文本框 78851"/>
          <p:cNvSpPr txBox="1"/>
          <p:nvPr/>
        </p:nvSpPr>
        <p:spPr>
          <a:xfrm>
            <a:off x="0" y="2133600"/>
            <a:ext cx="57245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dirty="0">
                <a:solidFill>
                  <a:srgbClr val="621404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dirty="0">
                <a:solidFill>
                  <a:srgbClr val="621404"/>
                </a:solidFill>
                <a:latin typeface="Times New Roman" panose="02020603050405020304" pitchFamily="18" charset="0"/>
              </a:rPr>
              <a:t>．猜测（大约</a:t>
            </a:r>
            <a:r>
              <a:rPr lang="en-US" altLang="zh-CN">
                <a:solidFill>
                  <a:srgbClr val="621404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dirty="0">
                <a:solidFill>
                  <a:srgbClr val="621404"/>
                </a:solidFill>
                <a:latin typeface="Times New Roman" panose="02020603050405020304" pitchFamily="18" charset="0"/>
              </a:rPr>
              <a:t>的确</a:t>
            </a:r>
            <a:r>
              <a:rPr lang="en-US" altLang="zh-CN">
                <a:solidFill>
                  <a:srgbClr val="621404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dirty="0">
                <a:solidFill>
                  <a:srgbClr val="621404"/>
                </a:solidFill>
                <a:latin typeface="Times New Roman" panose="02020603050405020304" pitchFamily="18" charset="0"/>
              </a:rPr>
              <a:t>）</a:t>
            </a:r>
            <a:endParaRPr lang="zh-CN" altLang="en-US" dirty="0">
              <a:solidFill>
                <a:srgbClr val="621404"/>
              </a:solidFill>
              <a:latin typeface="Times New Roman" panose="02020603050405020304" pitchFamily="18" charset="0"/>
            </a:endParaRPr>
          </a:p>
        </p:txBody>
      </p:sp>
      <p:sp>
        <p:nvSpPr>
          <p:cNvPr id="78853" name="文本框 78852"/>
          <p:cNvSpPr txBox="1"/>
          <p:nvPr/>
        </p:nvSpPr>
        <p:spPr>
          <a:xfrm>
            <a:off x="0" y="4437063"/>
            <a:ext cx="57959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dirty="0">
                <a:solidFill>
                  <a:srgbClr val="621404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dirty="0">
                <a:solidFill>
                  <a:srgbClr val="621404"/>
                </a:solidFill>
                <a:latin typeface="Times New Roman" panose="02020603050405020304" pitchFamily="18" charset="0"/>
              </a:rPr>
              <a:t>．结帐时提起（欠十九个钱）</a:t>
            </a:r>
            <a:endParaRPr lang="zh-CN" altLang="en-US" dirty="0">
              <a:solidFill>
                <a:srgbClr val="621404"/>
              </a:solidFill>
              <a:latin typeface="Times New Roman" panose="02020603050405020304" pitchFamily="18" charset="0"/>
            </a:endParaRPr>
          </a:p>
        </p:txBody>
      </p:sp>
      <p:sp>
        <p:nvSpPr>
          <p:cNvPr id="78854" name="文本框 78853"/>
          <p:cNvSpPr txBox="1"/>
          <p:nvPr/>
        </p:nvSpPr>
        <p:spPr>
          <a:xfrm>
            <a:off x="4036695" y="2637155"/>
            <a:ext cx="510730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0" hangingPunct="0">
              <a:spcBef>
                <a:spcPct val="50000"/>
              </a:spcBef>
              <a:buClr>
                <a:schemeClr val="tx1"/>
              </a:buClr>
              <a:buFont typeface="Monotype Sorts" pitchFamily="2" charset="2"/>
              <a:buNone/>
            </a:pPr>
            <a:r>
              <a:rPr lang="en-US" altLang="zh-CN" b="0">
                <a:latin typeface="Times New Roman" panose="02020603050405020304" pitchFamily="18" charset="0"/>
                <a:ea typeface="华文行楷" panose="02010800040101010101" pitchFamily="2" charset="-122"/>
              </a:rPr>
              <a:t>——</a:t>
            </a:r>
            <a:r>
              <a:rPr lang="zh-CN" altLang="en-US" dirty="0">
                <a:latin typeface="Times New Roman" panose="02020603050405020304" pitchFamily="18" charset="0"/>
                <a:ea typeface="华文行楷" panose="02010800040101010101" pitchFamily="2" charset="-122"/>
              </a:rPr>
              <a:t>无确凿证据</a:t>
            </a:r>
            <a:r>
              <a:rPr lang="en-US" altLang="zh-CN" dirty="0">
                <a:latin typeface="Times New Roman" panose="02020603050405020304" pitchFamily="18" charset="0"/>
                <a:ea typeface="华文行楷" panose="02010800040101010101" pitchFamily="2" charset="-122"/>
              </a:rPr>
              <a:t>,</a:t>
            </a:r>
            <a:r>
              <a:rPr lang="zh-CN" altLang="en-US" dirty="0">
                <a:latin typeface="Times New Roman" panose="02020603050405020304" pitchFamily="18" charset="0"/>
                <a:ea typeface="华文行楷" panose="02010800040101010101" pitchFamily="2" charset="-122"/>
              </a:rPr>
              <a:t>但可根据前文推测出来</a:t>
            </a:r>
            <a:endParaRPr lang="zh-CN" altLang="en-US" dirty="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78855" name="文本框 78854"/>
          <p:cNvSpPr txBox="1"/>
          <p:nvPr/>
        </p:nvSpPr>
        <p:spPr>
          <a:xfrm>
            <a:off x="5029200" y="5157788"/>
            <a:ext cx="4114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0" hangingPunct="0">
              <a:spcBef>
                <a:spcPct val="50000"/>
              </a:spcBef>
              <a:buClr>
                <a:schemeClr val="tx1"/>
              </a:buClr>
              <a:buFont typeface="Monotype Sorts" pitchFamily="2" charset="2"/>
              <a:buNone/>
            </a:pPr>
            <a:r>
              <a:rPr lang="en-US" altLang="zh-CN" b="0">
                <a:latin typeface="Times New Roman" panose="02020603050405020304" pitchFamily="18" charset="0"/>
                <a:ea typeface="华文行楷" panose="02010800040101010101" pitchFamily="2" charset="-122"/>
              </a:rPr>
              <a:t>——</a:t>
            </a:r>
            <a:r>
              <a:rPr lang="zh-CN" altLang="en-US" dirty="0">
                <a:latin typeface="Times New Roman" panose="02020603050405020304" pitchFamily="18" charset="0"/>
                <a:ea typeface="华文行楷" panose="02010800040101010101" pitchFamily="2" charset="-122"/>
              </a:rPr>
              <a:t>很快被人忘记</a:t>
            </a:r>
            <a:endParaRPr lang="zh-CN" altLang="en-US" dirty="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78856" name="矩形 78855">
            <a:hlinkClick r:id="" action="ppaction://noaction">
              <a:snd r:embed="rId1" name="camera.wav"/>
            </a:hlinkClick>
          </p:cNvPr>
          <p:cNvSpPr/>
          <p:nvPr/>
        </p:nvSpPr>
        <p:spPr>
          <a:xfrm>
            <a:off x="7620000" y="579120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提示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/>
      <p:bldP spid="78852" grpId="0"/>
      <p:bldP spid="78853" grpId="0"/>
      <p:bldP spid="78854" grpId="0"/>
      <p:bldP spid="7885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1" name="文本占位符 22530"/>
          <p:cNvSpPr>
            <a:spLocks noGrp="1"/>
          </p:cNvSpPr>
          <p:nvPr>
            <p:ph type="body" idx="1"/>
          </p:nvPr>
        </p:nvSpPr>
        <p:spPr>
          <a:xfrm>
            <a:off x="3203575" y="188913"/>
            <a:ext cx="5508625" cy="6335712"/>
          </a:xfrm>
        </p:spPr>
        <p:txBody>
          <a:bodyPr/>
          <a:p>
            <a:pPr>
              <a:buNone/>
            </a:pPr>
            <a:r>
              <a:rPr lang="en-US" altLang="zh-CN" sz="2800" b="1" dirty="0">
                <a:latin typeface="宋体" panose="02010600030101010101" pitchFamily="2" charset="-122"/>
              </a:rPr>
              <a:t>  1924</a:t>
            </a:r>
            <a:r>
              <a:rPr lang="zh-CN" altLang="en-US" sz="2800" b="1" dirty="0">
                <a:latin typeface="宋体" panose="02010600030101010101" pitchFamily="2" charset="-122"/>
              </a:rPr>
              <a:t>年</a:t>
            </a:r>
            <a:r>
              <a:rPr lang="en-US" altLang="zh-CN" sz="2800" b="1" dirty="0"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</a:rPr>
              <a:t>月</a:t>
            </a:r>
            <a:r>
              <a:rPr lang="en-US" altLang="zh-CN" sz="2800" b="1" dirty="0">
                <a:latin typeface="宋体" panose="02010600030101010101" pitchFamily="2" charset="-122"/>
              </a:rPr>
              <a:t>12</a:t>
            </a:r>
            <a:r>
              <a:rPr lang="zh-CN" altLang="en-US" sz="2800" b="1" dirty="0">
                <a:latin typeface="宋体" panose="02010600030101010101" pitchFamily="2" charset="-122"/>
              </a:rPr>
              <a:t>日，</a:t>
            </a:r>
            <a:r>
              <a:rPr lang="en-US" altLang="zh-CN" sz="2800" b="1" dirty="0">
                <a:latin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</a:rPr>
              <a:t>京报副刊</a:t>
            </a:r>
            <a:r>
              <a:rPr lang="en-US" altLang="zh-CN" sz="2800" b="1" dirty="0">
                <a:latin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</a:rPr>
              <a:t>发表孙伏园</a:t>
            </a:r>
            <a:r>
              <a:rPr lang="en-US" altLang="zh-CN" sz="2800" b="1" dirty="0">
                <a:latin typeface="宋体" panose="02010600030101010101" pitchFamily="2" charset="-122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</a:rPr>
              <a:t>化名曾秋士</a:t>
            </a:r>
            <a:r>
              <a:rPr lang="en-US" altLang="zh-CN" sz="2800" b="1" dirty="0">
                <a:latin typeface="宋体" panose="02010600030101010101" pitchFamily="2" charset="-122"/>
              </a:rPr>
              <a:t>)《</a:t>
            </a:r>
            <a:r>
              <a:rPr lang="zh-CN" altLang="en-US" sz="2800" b="1" dirty="0">
                <a:latin typeface="宋体" panose="02010600030101010101" pitchFamily="2" charset="-122"/>
              </a:rPr>
              <a:t>关于鲁迅先生</a:t>
            </a:r>
            <a:r>
              <a:rPr lang="en-US" altLang="zh-CN" sz="2800" b="1" dirty="0">
                <a:latin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</a:rPr>
              <a:t>一文，谈到鲁迅对于自己的小说作品的评价。“我曾问鲁迅先生，其中哪一篇最好，他说他最喜欢</a:t>
            </a:r>
            <a:r>
              <a:rPr lang="en-US" altLang="zh-CN" sz="2800" b="1" dirty="0">
                <a:latin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</a:rPr>
              <a:t>孔乙己</a:t>
            </a:r>
            <a:r>
              <a:rPr lang="en-US" altLang="zh-CN" sz="2800" b="1" dirty="0">
                <a:latin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</a:rPr>
              <a:t>，所以译了外国文。我问他的好处，他说能于寥寥数页之中，将社会对于苦人的冷淡，不慌不忙地描写出来，讽刺又不很明显，有大家风度。”鲁迅说得明明白白，他是要</a:t>
            </a:r>
            <a:r>
              <a:rPr lang="zh-CN" altLang="en-US" sz="2800" b="1" dirty="0">
                <a:solidFill>
                  <a:srgbClr val="FF0101"/>
                </a:solidFill>
                <a:latin typeface="宋体" panose="02010600030101010101" pitchFamily="2" charset="-122"/>
              </a:rPr>
              <a:t>表达对于弱者的同情，同时揭示人间的冷漠</a:t>
            </a:r>
            <a:r>
              <a:rPr lang="zh-CN" altLang="en-US" sz="2800" b="1" dirty="0">
                <a:latin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pic>
        <p:nvPicPr>
          <p:cNvPr id="22532" name="图片 22531" descr="W0200605053923715453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1268413"/>
            <a:ext cx="3081337" cy="4932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文本框 90113"/>
          <p:cNvSpPr txBox="1"/>
          <p:nvPr/>
        </p:nvSpPr>
        <p:spPr>
          <a:xfrm>
            <a:off x="0" y="0"/>
            <a:ext cx="8893175" cy="801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000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自然环境的作用：</a:t>
            </a:r>
            <a:endParaRPr lang="zh-CN" altLang="en-US" sz="4000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4000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4000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4000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、表现地域风光，提示时间、季节和环境特点。（往往是为下文做铺垫）</a:t>
            </a:r>
            <a:endParaRPr lang="zh-CN" altLang="en-US" sz="4000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l">
              <a:spcBef>
                <a:spcPct val="50000"/>
              </a:spcBef>
            </a:pPr>
            <a:r>
              <a:rPr lang="en-US" altLang="zh-CN" sz="4000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4000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、渲染气氛、衬</a:t>
            </a:r>
            <a:r>
              <a:rPr lang="en-US" altLang="zh-CN" sz="4000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sz="4000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烘</a:t>
            </a:r>
            <a:r>
              <a:rPr lang="en-US" altLang="zh-CN" sz="4000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4000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托心情。</a:t>
            </a:r>
            <a:endParaRPr lang="zh-CN" altLang="en-US" sz="4000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l">
              <a:spcBef>
                <a:spcPct val="50000"/>
              </a:spcBef>
            </a:pPr>
            <a:r>
              <a:rPr lang="en-US" altLang="zh-CN" sz="4000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4000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、推动情节发展、突出、深化主题。</a:t>
            </a:r>
            <a:br>
              <a:rPr lang="zh-CN" altLang="en-US" sz="4000" dirty="0">
                <a:latin typeface="Times New Roman" panose="02020603050405020304" pitchFamily="18" charset="0"/>
              </a:rPr>
            </a:br>
            <a:r>
              <a:rPr lang="zh-CN" altLang="en-US" sz="4000" dirty="0">
                <a:solidFill>
                  <a:srgbClr val="CC3300"/>
                </a:solidFill>
                <a:latin typeface="Times New Roman" panose="02020603050405020304" pitchFamily="18" charset="0"/>
              </a:rPr>
              <a:t>例：</a:t>
            </a:r>
            <a:r>
              <a:rPr lang="en-US" altLang="zh-CN" sz="4000" dirty="0">
                <a:solidFill>
                  <a:srgbClr val="CC3300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4000" dirty="0">
                <a:solidFill>
                  <a:srgbClr val="CC3300"/>
                </a:solidFill>
                <a:latin typeface="Times New Roman" panose="02020603050405020304" pitchFamily="18" charset="0"/>
              </a:rPr>
              <a:t>孔乙己</a:t>
            </a:r>
            <a:r>
              <a:rPr lang="en-US" altLang="zh-CN" sz="4000" dirty="0">
                <a:solidFill>
                  <a:srgbClr val="CC3300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4000" dirty="0">
                <a:solidFill>
                  <a:srgbClr val="CC3300"/>
                </a:solidFill>
                <a:latin typeface="Times New Roman" panose="02020603050405020304" pitchFamily="18" charset="0"/>
              </a:rPr>
              <a:t>高潮部分通过描写秋天悲凉的景象，渲染了凄凉的气氛，预示着孔乙己即将死亡的悲惨结局。</a:t>
            </a:r>
            <a:br>
              <a:rPr lang="zh-CN" altLang="en-US" sz="4000" dirty="0">
                <a:solidFill>
                  <a:srgbClr val="CC3300"/>
                </a:solidFill>
                <a:latin typeface="Times New Roman" panose="02020603050405020304" pitchFamily="18" charset="0"/>
              </a:rPr>
            </a:br>
            <a:br>
              <a:rPr lang="zh-CN" altLang="en-US" sz="4000" dirty="0">
                <a:solidFill>
                  <a:srgbClr val="CC3300"/>
                </a:solidFill>
                <a:latin typeface="Times New Roman" panose="02020603050405020304" pitchFamily="18" charset="0"/>
              </a:rPr>
            </a:br>
            <a:endParaRPr lang="zh-CN" altLang="en-US" sz="4000" dirty="0">
              <a:solidFill>
                <a:srgbClr val="CC3300"/>
              </a:solidFill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endParaRPr lang="zh-CN" altLang="en-US" sz="4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38" name="文本框 91137"/>
          <p:cNvSpPr txBox="1"/>
          <p:nvPr/>
        </p:nvSpPr>
        <p:spPr>
          <a:xfrm>
            <a:off x="0" y="1052513"/>
            <a:ext cx="9144000" cy="5521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4000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4000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社会环境的作用</a:t>
            </a:r>
            <a:endParaRPr lang="zh-CN" altLang="en-US" sz="4000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4000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描写社会状况，交代故事背景，揭示社会本质，铺垫下文内容。</a:t>
            </a:r>
            <a:br>
              <a:rPr lang="zh-CN" altLang="en-US" sz="2400" b="0" dirty="0">
                <a:latin typeface="Times New Roman" panose="02020603050405020304" pitchFamily="18" charset="0"/>
              </a:rPr>
            </a:br>
            <a:r>
              <a:rPr lang="zh-CN" altLang="en-US" sz="3600" dirty="0">
                <a:latin typeface="Times New Roman" panose="02020603050405020304" pitchFamily="18" charset="0"/>
              </a:rPr>
              <a:t>例：</a:t>
            </a:r>
            <a:r>
              <a:rPr lang="en-US" altLang="zh-CN" sz="3600" dirty="0">
                <a:latin typeface="Times New Roman" panose="02020603050405020304" pitchFamily="18" charset="0"/>
              </a:rPr>
              <a:t>《</a:t>
            </a:r>
            <a:r>
              <a:rPr lang="zh-CN" altLang="en-US" sz="3600" dirty="0">
                <a:latin typeface="Times New Roman" panose="02020603050405020304" pitchFamily="18" charset="0"/>
              </a:rPr>
              <a:t>孔乙己</a:t>
            </a:r>
            <a:r>
              <a:rPr lang="en-US" altLang="zh-CN" sz="3600" dirty="0">
                <a:latin typeface="Times New Roman" panose="02020603050405020304" pitchFamily="18" charset="0"/>
              </a:rPr>
              <a:t>》</a:t>
            </a:r>
            <a:r>
              <a:rPr lang="zh-CN" altLang="en-US" sz="3600" dirty="0">
                <a:latin typeface="Times New Roman" panose="02020603050405020304" pitchFamily="18" charset="0"/>
              </a:rPr>
              <a:t>开端部分通过描写咸亨酒店的格局和来往酒客的情形，交代了当时阶级对立、贫富悬殊的社会现实，为下文孔乙己这一特殊的人物的出场作下了铺垫。</a:t>
            </a:r>
            <a:br>
              <a:rPr lang="zh-CN" altLang="en-US" sz="3600" b="0" dirty="0">
                <a:latin typeface="Times New Roman" panose="02020603050405020304" pitchFamily="18" charset="0"/>
              </a:rPr>
            </a:br>
            <a:br>
              <a:rPr lang="zh-CN" altLang="en-US" sz="3600" b="0" dirty="0">
                <a:latin typeface="Times New Roman" panose="02020603050405020304" pitchFamily="18" charset="0"/>
              </a:rPr>
            </a:br>
            <a:endParaRPr lang="zh-CN" altLang="en-US" sz="3600" b="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文本框 79873"/>
          <p:cNvSpPr txBox="1"/>
          <p:nvPr/>
        </p:nvSpPr>
        <p:spPr>
          <a:xfrm>
            <a:off x="0" y="1916113"/>
            <a:ext cx="9467850" cy="118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7200" b="0" dirty="0">
                <a:latin typeface="Times New Roman" panose="02020603050405020304" pitchFamily="18" charset="0"/>
                <a:ea typeface="华文行楷" panose="02010800040101010101" pitchFamily="2" charset="-122"/>
              </a:rPr>
              <a:t>关于笑声（侧面烘托）</a:t>
            </a:r>
            <a:endParaRPr lang="zh-CN" altLang="en-US" sz="7200" b="0" dirty="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矩形 80897"/>
          <p:cNvSpPr/>
          <p:nvPr/>
        </p:nvSpPr>
        <p:spPr>
          <a:xfrm>
            <a:off x="611188" y="169863"/>
            <a:ext cx="7848600" cy="1190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l">
              <a:buClrTx/>
            </a:pPr>
            <a:r>
              <a:rPr lang="en-US" altLang="zh-CN" sz="3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1</a:t>
            </a:r>
            <a:r>
              <a:rPr lang="zh-CN" altLang="en-US" sz="3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、课文五次写到笑，各有什么不同的含义？ </a:t>
            </a:r>
            <a:endParaRPr lang="zh-CN" altLang="en-US" sz="36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0899" name="矩形 80898"/>
          <p:cNvSpPr/>
          <p:nvPr/>
        </p:nvSpPr>
        <p:spPr>
          <a:xfrm>
            <a:off x="539750" y="1292225"/>
            <a:ext cx="8135938" cy="4873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l">
              <a:lnSpc>
                <a:spcPct val="145000"/>
              </a:lnSpc>
              <a:buClrTx/>
            </a:pPr>
            <a:r>
              <a:rPr lang="en-US" altLang="zh-CN" sz="3600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600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第一次，写“掌柜是一副凶脸孔，主顾也没有好声气，教人活泼不得；只有孔乙己到店，才可以笑几声”</a:t>
            </a:r>
            <a:r>
              <a:rPr lang="zh-CN" altLang="en-US" sz="3600" dirty="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这里突出“笑”字，既造成悬念，又笼住全文。在冷酷的氛围中突出“笑声”，显示这种“笑”声带着冷酷的意味。 </a:t>
            </a:r>
            <a:endParaRPr lang="zh-CN" altLang="en-US" sz="3600" dirty="0">
              <a:solidFill>
                <a:srgbClr val="CC330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0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2" name="矩形 81921"/>
          <p:cNvSpPr/>
          <p:nvPr/>
        </p:nvSpPr>
        <p:spPr>
          <a:xfrm>
            <a:off x="468313" y="739775"/>
            <a:ext cx="8281987" cy="52816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l">
              <a:lnSpc>
                <a:spcPct val="135000"/>
              </a:lnSpc>
              <a:buClrTx/>
            </a:pPr>
            <a:r>
              <a:rPr lang="en-US" altLang="zh-CN" sz="3600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600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第二次是孔乙己第一次出场，</a:t>
            </a:r>
            <a:r>
              <a:rPr lang="zh-CN" altLang="en-US" sz="3600" dirty="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酒客们拿孔乙己的伤疤来取笑就是拿孔乙己的不幸和痛苦来取乐，勾画出这些人麻木不仁、穷极无聊的嘴脸，笑声里蕴蓄着一股悲凉的意味。</a:t>
            </a:r>
            <a:r>
              <a:rPr lang="zh-CN" altLang="en-US" sz="3600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酒客们还取笑孔乙己偷书，孔乙己自欺欺人的辩驳更引得众人都哄笑起来。 </a:t>
            </a:r>
            <a:endParaRPr lang="zh-CN" altLang="en-US" sz="3600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矩形 82945"/>
          <p:cNvSpPr/>
          <p:nvPr/>
        </p:nvSpPr>
        <p:spPr>
          <a:xfrm>
            <a:off x="611188" y="1268413"/>
            <a:ext cx="7794625" cy="45402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l">
              <a:lnSpc>
                <a:spcPct val="135000"/>
              </a:lnSpc>
              <a:buClrTx/>
            </a:pPr>
            <a:r>
              <a:rPr lang="en-US" altLang="zh-CN" sz="3600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600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第三次是酒客们取笑孔乙己“连半个秀才也捞不到”，孔乙己颓唐不安的模样和之乎者也的听不懂的话又引起众人的哄笑。</a:t>
            </a:r>
            <a:r>
              <a:rPr lang="zh-CN" altLang="en-US" sz="3600" dirty="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文章着力渲染哄笑的声浪和快活的空气，笑声迭起，悲凉的意味也就更浓。</a:t>
            </a:r>
            <a:r>
              <a:rPr lang="zh-CN" altLang="en-US" sz="3600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3600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矩形 83969"/>
          <p:cNvSpPr/>
          <p:nvPr/>
        </p:nvSpPr>
        <p:spPr>
          <a:xfrm>
            <a:off x="754063" y="769938"/>
            <a:ext cx="7705725" cy="50355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l">
              <a:lnSpc>
                <a:spcPct val="150000"/>
              </a:lnSpc>
              <a:buClrTx/>
            </a:pPr>
            <a:r>
              <a:rPr lang="en-US" altLang="zh-CN" sz="3600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600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第四次是孔乙己分茴香豆给孩子们吃，在年幼无知的孩子的面前才能得意忘形的乐一乐，于是这一群孩子都在笑声里走散了。分豆的动作和语言将孔乙己迂腐可笑得穷酸尽相。</a:t>
            </a:r>
            <a:r>
              <a:rPr lang="zh-CN" altLang="en-US" sz="3600" dirty="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而孩子们的笑则是天真无邪的笑。 </a:t>
            </a:r>
            <a:endParaRPr lang="zh-CN" altLang="en-US" sz="3600" dirty="0">
              <a:solidFill>
                <a:srgbClr val="CC330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4" name="矩形 84993"/>
          <p:cNvSpPr/>
          <p:nvPr/>
        </p:nvSpPr>
        <p:spPr>
          <a:xfrm>
            <a:off x="539750" y="1341438"/>
            <a:ext cx="8064500" cy="45402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l">
              <a:lnSpc>
                <a:spcPct val="135000"/>
              </a:lnSpc>
              <a:buClrTx/>
            </a:pPr>
            <a:r>
              <a:rPr lang="en-US" altLang="zh-CN" sz="3600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600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第五次是孔乙己第二次出场，孔乙己被打折了腿，已经不成样子了，然而掌柜仍然同平常一样取笑孔乙己</a:t>
            </a:r>
            <a:r>
              <a:rPr lang="zh-CN" altLang="en-US" sz="3600" dirty="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。这种笑声越发显得悲凉，毫无人性，更表现了当时社会人跟人的关系，冷漠无情到令人窒息的地步。 </a:t>
            </a:r>
            <a:endParaRPr lang="zh-CN" altLang="en-US" sz="3600" dirty="0">
              <a:solidFill>
                <a:srgbClr val="CC330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矩形 86017"/>
          <p:cNvSpPr/>
          <p:nvPr/>
        </p:nvSpPr>
        <p:spPr>
          <a:xfrm>
            <a:off x="827088" y="549275"/>
            <a:ext cx="7775575" cy="1190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l">
              <a:buClrTx/>
            </a:pPr>
            <a:r>
              <a:rPr lang="en-US" altLang="zh-CN" sz="3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2</a:t>
            </a:r>
            <a:r>
              <a:rPr lang="zh-CN" altLang="en-US" sz="3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 小伙计的笑，掌柜的笑，短衣帮的笑，小孩的笑各是什么样的笑？ </a:t>
            </a:r>
            <a:endParaRPr lang="zh-CN" altLang="en-US" sz="36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6019" name="矩形 86018"/>
          <p:cNvSpPr/>
          <p:nvPr/>
        </p:nvSpPr>
        <p:spPr>
          <a:xfrm>
            <a:off x="468313" y="2349500"/>
            <a:ext cx="7993062" cy="3057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l">
              <a:lnSpc>
                <a:spcPct val="135000"/>
              </a:lnSpc>
              <a:buClrTx/>
            </a:pPr>
            <a:r>
              <a:rPr lang="en-US" altLang="zh-CN" sz="3600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600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小伙计的笑是解脱的笑。掌柜的笑是没有人性的自私而卑劣的笑，短衣帮的笑是麻木不仁的笑。小孩的笑是天真无邪的笑。 </a:t>
            </a:r>
            <a:endParaRPr lang="zh-CN" altLang="en-US" sz="3600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6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文本框 87041"/>
          <p:cNvSpPr txBox="1"/>
          <p:nvPr/>
        </p:nvSpPr>
        <p:spPr>
          <a:xfrm>
            <a:off x="0" y="381000"/>
            <a:ext cx="9144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4400" b="0" dirty="0">
                <a:solidFill>
                  <a:srgbClr val="0B0A09"/>
                </a:solidFill>
                <a:latin typeface="Wingdings" panose="05000000000000000000" pitchFamily="2" charset="2"/>
                <a:ea typeface="楷体_GB2312" panose="02010609030101010101" pitchFamily="49" charset="-122"/>
              </a:rPr>
              <a:t>  </a:t>
            </a:r>
            <a:r>
              <a:rPr lang="en-US" altLang="zh-CN" sz="3600" b="0" dirty="0">
                <a:solidFill>
                  <a:srgbClr val="0B0A09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600" b="0" dirty="0">
                <a:solidFill>
                  <a:srgbClr val="0B0A09"/>
                </a:solidFill>
                <a:latin typeface="Times New Roman" panose="02020603050405020304" pitchFamily="18" charset="0"/>
              </a:rPr>
              <a:t>、</a:t>
            </a:r>
            <a:r>
              <a:rPr lang="zh-CN" altLang="en-US" sz="3600" b="0" dirty="0">
                <a:solidFill>
                  <a:srgbClr val="0B0A09"/>
                </a:solidFill>
                <a:latin typeface="Wingdings" panose="05000000000000000000" pitchFamily="2" charset="2"/>
                <a:ea typeface="楷体_GB2312" panose="02010609030101010101" pitchFamily="49" charset="-122"/>
              </a:rPr>
              <a:t>孔乙己是这样的使人快活，可是没有他，别人也便这么过。</a:t>
            </a:r>
            <a:endParaRPr lang="zh-CN" altLang="en-US" sz="3600" b="0">
              <a:solidFill>
                <a:srgbClr val="0B0A09"/>
              </a:solidFill>
              <a:latin typeface="Wingdings" panose="05000000000000000000" pitchFamily="2" charset="2"/>
              <a:ea typeface="楷体_GB2312" panose="02010609030101010101" pitchFamily="49" charset="-122"/>
            </a:endParaRPr>
          </a:p>
        </p:txBody>
      </p:sp>
      <p:sp>
        <p:nvSpPr>
          <p:cNvPr id="87043" name="文本框 87042"/>
          <p:cNvSpPr txBox="1"/>
          <p:nvPr/>
        </p:nvSpPr>
        <p:spPr>
          <a:xfrm>
            <a:off x="395288" y="1828800"/>
            <a:ext cx="73009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问题</a:t>
            </a:r>
            <a:r>
              <a:rPr lang="en-US" altLang="zh-CN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：孔乙己使哪些人快活？</a:t>
            </a:r>
            <a:endParaRPr lang="zh-CN" altLang="en-US" sz="28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7044" name="文本框 87043"/>
          <p:cNvSpPr txBox="1"/>
          <p:nvPr/>
        </p:nvSpPr>
        <p:spPr>
          <a:xfrm>
            <a:off x="395288" y="3068638"/>
            <a:ext cx="7239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问题</a:t>
            </a:r>
            <a:r>
              <a:rPr lang="en-US" altLang="zh-CN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：孔乙己的哪些方面使人快活 ？</a:t>
            </a:r>
            <a:endParaRPr lang="zh-CN" altLang="en-US" sz="28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7045" name="文本框 87044"/>
          <p:cNvSpPr txBox="1"/>
          <p:nvPr/>
        </p:nvSpPr>
        <p:spPr>
          <a:xfrm>
            <a:off x="1752600" y="2514600"/>
            <a:ext cx="7391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2400" dirty="0">
                <a:solidFill>
                  <a:srgbClr val="0000CC"/>
                </a:solidFill>
                <a:latin typeface="Times New Roman" panose="02020603050405020304" pitchFamily="18" charset="0"/>
              </a:rPr>
              <a:t>酒客    掌柜     孩子     “我”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87046" name="文本框 87045"/>
          <p:cNvSpPr txBox="1"/>
          <p:nvPr/>
        </p:nvSpPr>
        <p:spPr>
          <a:xfrm>
            <a:off x="1828800" y="3962400"/>
            <a:ext cx="3733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2400" dirty="0">
                <a:solidFill>
                  <a:srgbClr val="0000CC"/>
                </a:solidFill>
                <a:latin typeface="Times New Roman" panose="02020603050405020304" pitchFamily="18" charset="0"/>
              </a:rPr>
              <a:t>语言被嘲笑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87047" name="文本框 87046"/>
          <p:cNvSpPr txBox="1"/>
          <p:nvPr/>
        </p:nvSpPr>
        <p:spPr>
          <a:xfrm>
            <a:off x="1828800" y="4572000"/>
            <a:ext cx="3352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2400" dirty="0">
                <a:solidFill>
                  <a:srgbClr val="0000CC"/>
                </a:solidFill>
                <a:latin typeface="Times New Roman" panose="02020603050405020304" pitchFamily="18" charset="0"/>
              </a:rPr>
              <a:t>行为被嘲笑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87048" name="文本框 87047"/>
          <p:cNvSpPr txBox="1"/>
          <p:nvPr/>
        </p:nvSpPr>
        <p:spPr>
          <a:xfrm>
            <a:off x="1752600" y="5181600"/>
            <a:ext cx="3352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2400" dirty="0">
                <a:solidFill>
                  <a:srgbClr val="0000CC"/>
                </a:solidFill>
                <a:latin typeface="Times New Roman" panose="02020603050405020304" pitchFamily="18" charset="0"/>
              </a:rPr>
              <a:t>外貌神态衣着被嘲笑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87049" name="文本框 87048"/>
          <p:cNvSpPr txBox="1"/>
          <p:nvPr/>
        </p:nvSpPr>
        <p:spPr>
          <a:xfrm>
            <a:off x="1828800" y="5867400"/>
            <a:ext cx="2514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2400" dirty="0">
                <a:solidFill>
                  <a:srgbClr val="0000CC"/>
                </a:solidFill>
                <a:latin typeface="Times New Roman" panose="02020603050405020304" pitchFamily="18" charset="0"/>
              </a:rPr>
              <a:t>遭遇被嘲笑</a:t>
            </a:r>
            <a:endParaRPr lang="zh-CN" altLang="en-US" sz="24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7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7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  <p:bldP spid="87043" grpId="0"/>
      <p:bldP spid="87044" grpId="0"/>
      <p:bldP spid="87045" grpId="0"/>
      <p:bldP spid="87046" grpId="0"/>
      <p:bldP spid="87047" grpId="0"/>
      <p:bldP spid="87048" grpId="0"/>
      <p:bldP spid="870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25601"/>
          <p:cNvSpPr>
            <a:spLocks noGrp="1"/>
          </p:cNvSpPr>
          <p:nvPr>
            <p:ph type="title"/>
          </p:nvPr>
        </p:nvSpPr>
        <p:spPr>
          <a:xfrm>
            <a:off x="250825" y="260350"/>
            <a:ext cx="7920038" cy="5329238"/>
          </a:xfrm>
        </p:spPr>
        <p:txBody>
          <a:bodyPr anchor="b"/>
          <a:p>
            <a:pPr algn="l"/>
            <a:r>
              <a:rPr lang="en-US" altLang="zh-CN" sz="2800" b="1" dirty="0">
                <a:latin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</a:rPr>
              <a:t>孔乙己</a:t>
            </a:r>
            <a:r>
              <a:rPr lang="en-US" altLang="zh-CN" sz="2800" b="1" dirty="0">
                <a:latin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</a:rPr>
              <a:t>写于</a:t>
            </a:r>
            <a:r>
              <a:rPr lang="en-US" altLang="zh-CN" sz="2800" b="1" dirty="0">
                <a:latin typeface="宋体" panose="02010600030101010101" pitchFamily="2" charset="-122"/>
              </a:rPr>
              <a:t>1918</a:t>
            </a:r>
            <a:r>
              <a:rPr lang="zh-CN" altLang="en-US" sz="2800" b="1" dirty="0">
                <a:latin typeface="宋体" panose="02010600030101010101" pitchFamily="2" charset="-122"/>
              </a:rPr>
              <a:t>年冬天，当时以</a:t>
            </a:r>
            <a:r>
              <a:rPr lang="en-US" altLang="zh-CN" sz="2800" b="1" dirty="0">
                <a:latin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</a:rPr>
              <a:t>新青年</a:t>
            </a:r>
            <a:r>
              <a:rPr lang="en-US" altLang="zh-CN" sz="2800" b="1" dirty="0">
                <a:latin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</a:rPr>
              <a:t>为阵地，虽已揭开了新文化运动的序幕，但是封建复古的逆流仍很猖獗。科举制度虽于</a:t>
            </a:r>
            <a:r>
              <a:rPr lang="en-US" altLang="zh-CN" sz="2800" b="1" dirty="0">
                <a:latin typeface="宋体" panose="02010600030101010101" pitchFamily="2" charset="-122"/>
              </a:rPr>
              <a:t>1906</a:t>
            </a:r>
            <a:r>
              <a:rPr lang="zh-CN" altLang="en-US" sz="2800" b="1" dirty="0">
                <a:latin typeface="宋体" panose="02010600030101010101" pitchFamily="2" charset="-122"/>
              </a:rPr>
              <a:t>年废除，但是培植孔乙己这种人的社会基础依然存在，孔孟之道仍然是社会教育的核心内容，这样就有可能产生新的“孔乙己”。要拯救青年一代，不能让他们再走孔乙己的老路。鲁迅选取了社会的一角</a:t>
            </a:r>
            <a:r>
              <a:rPr lang="en-US" altLang="zh-CN" sz="2800" b="1" dirty="0"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</a:rPr>
              <a:t>鲁镇的咸亨酒店，艺术地展现了</a:t>
            </a:r>
            <a:r>
              <a:rPr lang="en-US" altLang="zh-CN" sz="2800" b="1" dirty="0">
                <a:latin typeface="宋体" panose="02010600030101010101" pitchFamily="2" charset="-122"/>
              </a:rPr>
              <a:t>20</a:t>
            </a:r>
            <a:r>
              <a:rPr lang="zh-CN" altLang="en-US" sz="2800" b="1" dirty="0">
                <a:latin typeface="宋体" panose="02010600030101010101" pitchFamily="2" charset="-122"/>
              </a:rPr>
              <a:t>多年前社会上的这种贫苦知识分子的生活，就在于启发读者对照孔乙己的生活道路和当时的教育现状，思考当时的社会教育和学校教育，批判封建教育制度和科举制度。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6" name="矩形 88065"/>
          <p:cNvSpPr/>
          <p:nvPr/>
        </p:nvSpPr>
        <p:spPr>
          <a:xfrm>
            <a:off x="468313" y="277813"/>
            <a:ext cx="8135937" cy="1190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l">
              <a:buClrTx/>
            </a:pPr>
            <a:r>
              <a:rPr lang="en-US" altLang="zh-CN" sz="3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4</a:t>
            </a:r>
            <a:r>
              <a:rPr lang="zh-CN" altLang="en-US" sz="3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、以哄笑声来写孔乙己的悲剧，有什么特殊的艺术效果？ </a:t>
            </a:r>
            <a:endParaRPr lang="zh-CN" altLang="en-US" sz="36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8067" name="矩形 88066"/>
          <p:cNvSpPr/>
          <p:nvPr/>
        </p:nvSpPr>
        <p:spPr>
          <a:xfrm>
            <a:off x="611188" y="1844675"/>
            <a:ext cx="8064500" cy="4486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l">
              <a:buClrTx/>
            </a:pPr>
            <a:r>
              <a:rPr lang="en-US" altLang="zh-CN" sz="3600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600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这哄笑是麻木的笑，这使孔乙己的悲剧更笼上一层令人窒息的悲凉的意味。一面是悲惨的遭遇和伤痛，另一面不是同情和眼泪，而是无聊的逗笑和取乐，以乐境写哀，更令人悲哀，表示孔乙己的悲剧不是个人的悲剧，而是社会的悲剧，作品反封建的意义就更加深刻了。 </a:t>
            </a:r>
            <a:endParaRPr lang="zh-CN" altLang="en-US" sz="3600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88068" name="图片 88067" descr="11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51725" y="6356350"/>
            <a:ext cx="1692275" cy="501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8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矩形 10241"/>
          <p:cNvSpPr/>
          <p:nvPr/>
        </p:nvSpPr>
        <p:spPr>
          <a:xfrm>
            <a:off x="1187450" y="2060575"/>
            <a:ext cx="68834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en-US" altLang="zh-CN" sz="3600" dirty="0">
                <a:solidFill>
                  <a:srgbClr val="FFFF66"/>
                </a:solidFill>
                <a:latin typeface="Times New Roman" panose="02020603050405020304" pitchFamily="18" charset="0"/>
              </a:rPr>
              <a:t>      </a:t>
            </a:r>
            <a:r>
              <a:rPr lang="zh-CN" altLang="en-US" sz="3600" dirty="0">
                <a:solidFill>
                  <a:srgbClr val="FFFF66"/>
                </a:solidFill>
                <a:latin typeface="Times New Roman" panose="02020603050405020304" pitchFamily="18" charset="0"/>
              </a:rPr>
              <a:t>研究孔乙己这个人物形象，以及其所蕴含的社会意义。</a:t>
            </a:r>
            <a:endParaRPr lang="zh-CN" altLang="en-US" sz="3600" dirty="0">
              <a:solidFill>
                <a:srgbClr val="FFFF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3" name="文本框 10242"/>
          <p:cNvSpPr txBox="1"/>
          <p:nvPr/>
        </p:nvSpPr>
        <p:spPr>
          <a:xfrm>
            <a:off x="533400" y="762000"/>
            <a:ext cx="2667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400" dirty="0">
                <a:solidFill>
                  <a:srgbClr val="FFFF66"/>
                </a:solidFill>
                <a:latin typeface="Times New Roman" panose="02020603050405020304" pitchFamily="18" charset="0"/>
              </a:rPr>
              <a:t>作业：</a:t>
            </a:r>
            <a:endParaRPr lang="zh-CN" altLang="en-US" sz="4400" dirty="0">
              <a:solidFill>
                <a:srgbClr val="FFFF66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矩形 4097"/>
          <p:cNvSpPr/>
          <p:nvPr/>
        </p:nvSpPr>
        <p:spPr>
          <a:xfrm>
            <a:off x="457200" y="0"/>
            <a:ext cx="8305800" cy="6299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2400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关于封建科举制度 </a:t>
            </a:r>
            <a:br>
              <a:rPr lang="zh-CN" altLang="en-US" sz="2400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2400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400" dirty="0">
                <a:latin typeface="Times New Roman" panose="02020603050405020304" pitchFamily="18" charset="0"/>
              </a:rPr>
              <a:t>封建科举制度是隋朝以后封建王朝用考试选拔官吏的制度。科举是分科举人的意思。它分院试、乡试、会试、殿试四级考试。院试由县、府、省主持，及格者称秀才。乡试每三年在省城举行，主考由朝廷委派，参加者须是秀才。乡试及格者称举人。会试在乡试的第二年二月举行，由礼部主持，及格者称贡生。殿试由皇帝在皇宫大殿亲自主持，中者称进土，第一名为状元。科举实际上是由下而上的层层考试。科举考试的内容，明朝以后主要考八股文，以“四书五经”中某个文句为题作文，文章有固定的格式，内容是阐释孔孟之道，从内容到形式都不允许越矩半步，严重禁锢了知识分子的思想。从科举取士人员的情况来看，康有为曾经指出，戊戌变法前，全国每年有</a:t>
            </a:r>
            <a:r>
              <a:rPr lang="en-US" altLang="zh-CN" sz="2400" dirty="0">
                <a:latin typeface="Times New Roman" panose="02020603050405020304" pitchFamily="18" charset="0"/>
              </a:rPr>
              <a:t>100</a:t>
            </a:r>
            <a:r>
              <a:rPr lang="zh-CN" altLang="en-US" sz="2400" dirty="0">
                <a:latin typeface="Times New Roman" panose="02020603050405020304" pitchFamily="18" charset="0"/>
              </a:rPr>
              <a:t>多万读书人，参加考选“秀才”，只有百分之一入选；三年一考的“举人”，人选者只有千分之一；三年一考的“进士”，入选者只有万分之一。许多读书人老死科场，利欲熏心，精神畸型，成了科举的奴隶，成了科举制度的受害者。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83" name="矩形 24582"/>
          <p:cNvSpPr/>
          <p:nvPr/>
        </p:nvSpPr>
        <p:spPr>
          <a:xfrm>
            <a:off x="323850" y="260350"/>
            <a:ext cx="22860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朗读欣赏：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pic>
        <p:nvPicPr>
          <p:cNvPr id="24594" name="内容占位符 24593" descr="图片28">
            <a:hlinkClick r:id="rId1" action="ppaction://hlinkfile"/>
          </p:cNvPr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76375" y="1196975"/>
            <a:ext cx="3549650" cy="5113338"/>
          </a:xfrm>
        </p:spPr>
      </p:pic>
      <p:pic>
        <p:nvPicPr>
          <p:cNvPr id="24596" name="内容占位符 24595" descr="图片29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140200" y="3860800"/>
            <a:ext cx="2141538" cy="29972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5" name="矩形 3074"/>
          <p:cNvSpPr/>
          <p:nvPr/>
        </p:nvSpPr>
        <p:spPr>
          <a:xfrm>
            <a:off x="323850" y="1268413"/>
            <a:ext cx="9072563" cy="40309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dirty="0">
                <a:latin typeface="Times New Roman" panose="02020603050405020304" pitchFamily="18" charset="0"/>
              </a:rPr>
              <a:t>读准下面字的音。</a:t>
            </a:r>
            <a:br>
              <a:rPr lang="zh-CN" altLang="en-US" dirty="0">
                <a:latin typeface="Times New Roman" panose="02020603050405020304" pitchFamily="18" charset="0"/>
              </a:rPr>
            </a:br>
            <a:r>
              <a:rPr lang="zh-CN" altLang="en-US" dirty="0">
                <a:latin typeface="Times New Roman" panose="02020603050405020304" pitchFamily="18" charset="0"/>
              </a:rPr>
              <a:t> 颓（       ）唐   附和</a:t>
            </a:r>
            <a:r>
              <a:rPr lang="en-US" altLang="zh-CN" dirty="0">
                <a:latin typeface="Times New Roman" panose="02020603050405020304" pitchFamily="18" charset="0"/>
              </a:rPr>
              <a:t>(         )      </a:t>
            </a:r>
            <a:r>
              <a:rPr lang="zh-CN" altLang="en-US" dirty="0">
                <a:latin typeface="Times New Roman" panose="02020603050405020304" pitchFamily="18" charset="0"/>
              </a:rPr>
              <a:t>分辩</a:t>
            </a:r>
            <a:r>
              <a:rPr lang="en-US" altLang="zh-CN" dirty="0">
                <a:latin typeface="Times New Roman" panose="02020603050405020304" pitchFamily="18" charset="0"/>
              </a:rPr>
              <a:t>(        </a:t>
            </a:r>
            <a:r>
              <a:rPr lang="zh-CN" altLang="en-US" dirty="0">
                <a:latin typeface="Times New Roman" panose="02020603050405020304" pitchFamily="18" charset="0"/>
              </a:rPr>
              <a:t>）   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algn="l"/>
            <a:r>
              <a:rPr lang="zh-CN" altLang="en-US" dirty="0">
                <a:latin typeface="Times New Roman" panose="02020603050405020304" pitchFamily="18" charset="0"/>
              </a:rPr>
              <a:t>不屑 </a:t>
            </a:r>
            <a:r>
              <a:rPr lang="en-US" altLang="zh-CN" dirty="0">
                <a:latin typeface="Times New Roman" panose="02020603050405020304" pitchFamily="18" charset="0"/>
              </a:rPr>
              <a:t>(        </a:t>
            </a:r>
            <a:r>
              <a:rPr lang="zh-CN" altLang="en-US" dirty="0">
                <a:latin typeface="Times New Roman" panose="02020603050405020304" pitchFamily="18" charset="0"/>
              </a:rPr>
              <a:t>）   咸亨 </a:t>
            </a:r>
            <a:r>
              <a:rPr lang="en-US" altLang="zh-CN" dirty="0">
                <a:latin typeface="Times New Roman" panose="02020603050405020304" pitchFamily="18" charset="0"/>
              </a:rPr>
              <a:t>(             </a:t>
            </a:r>
            <a:r>
              <a:rPr lang="zh-CN" altLang="en-US" dirty="0">
                <a:latin typeface="Times New Roman" panose="02020603050405020304" pitchFamily="18" charset="0"/>
              </a:rPr>
              <a:t>）   砚</a:t>
            </a:r>
            <a:r>
              <a:rPr lang="en-US" altLang="zh-CN" dirty="0">
                <a:latin typeface="Times New Roman" panose="02020603050405020304" pitchFamily="18" charset="0"/>
              </a:rPr>
              <a:t>(         </a:t>
            </a:r>
            <a:r>
              <a:rPr lang="zh-CN" altLang="en-US" dirty="0">
                <a:latin typeface="Times New Roman" panose="02020603050405020304" pitchFamily="18" charset="0"/>
              </a:rPr>
              <a:t>）         荤 </a:t>
            </a:r>
            <a:r>
              <a:rPr lang="en-US" altLang="zh-CN" dirty="0">
                <a:latin typeface="Times New Roman" panose="02020603050405020304" pitchFamily="18" charset="0"/>
              </a:rPr>
              <a:t>(       )</a:t>
            </a:r>
            <a:r>
              <a:rPr lang="zh-CN" altLang="en-US" dirty="0">
                <a:latin typeface="Times New Roman" panose="02020603050405020304" pitchFamily="18" charset="0"/>
              </a:rPr>
              <a:t>菜     羼（      ）水       拭（        ） 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algn="l"/>
            <a:r>
              <a:rPr lang="zh-CN" altLang="en-US" dirty="0">
                <a:latin typeface="Times New Roman" panose="02020603050405020304" pitchFamily="18" charset="0"/>
              </a:rPr>
              <a:t>蘸</a:t>
            </a:r>
            <a:r>
              <a:rPr lang="en-US" altLang="zh-CN" dirty="0">
                <a:latin typeface="Times New Roman" panose="02020603050405020304" pitchFamily="18" charset="0"/>
              </a:rPr>
              <a:t>(          </a:t>
            </a:r>
            <a:r>
              <a:rPr lang="zh-CN" altLang="en-US" dirty="0">
                <a:latin typeface="Times New Roman" panose="02020603050405020304" pitchFamily="18" charset="0"/>
              </a:rPr>
              <a:t>）   惋（       ）惜   阔绰</a:t>
            </a:r>
            <a:r>
              <a:rPr lang="en-US" altLang="zh-CN" dirty="0">
                <a:latin typeface="Times New Roman" panose="02020603050405020304" pitchFamily="18" charset="0"/>
              </a:rPr>
              <a:t>(          </a:t>
            </a:r>
            <a:r>
              <a:rPr lang="zh-CN" altLang="en-US" dirty="0">
                <a:latin typeface="Times New Roman" panose="02020603050405020304" pitchFamily="18" charset="0"/>
              </a:rPr>
              <a:t>）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algn="l"/>
            <a:r>
              <a:rPr lang="zh-CN" altLang="en-US" dirty="0">
                <a:latin typeface="Times New Roman" panose="02020603050405020304" pitchFamily="18" charset="0"/>
              </a:rPr>
              <a:t>舀（         ）水  涨（           ）红  绽（         ） </a:t>
            </a:r>
            <a:endParaRPr lang="zh-CN" altLang="en-US" dirty="0">
              <a:latin typeface="Times New Roman" panose="02020603050405020304" pitchFamily="18" charset="0"/>
            </a:endParaRPr>
          </a:p>
          <a:p>
            <a:pPr algn="l"/>
            <a:r>
              <a:rPr lang="zh-CN" altLang="en-US" dirty="0">
                <a:latin typeface="Times New Roman" panose="02020603050405020304" pitchFamily="18" charset="0"/>
              </a:rPr>
              <a:t> 哄（         ）笑  间 </a:t>
            </a:r>
            <a:r>
              <a:rPr lang="en-US" altLang="zh-CN" dirty="0">
                <a:latin typeface="Times New Roman" panose="02020603050405020304" pitchFamily="18" charset="0"/>
              </a:rPr>
              <a:t>(            </a:t>
            </a:r>
            <a:r>
              <a:rPr lang="zh-CN" altLang="en-US" dirty="0">
                <a:latin typeface="Times New Roman" panose="02020603050405020304" pitchFamily="18" charset="0"/>
              </a:rPr>
              <a:t>）或   着 </a:t>
            </a:r>
            <a:r>
              <a:rPr lang="en-US" altLang="zh-CN" dirty="0">
                <a:latin typeface="Times New Roman" panose="02020603050405020304" pitchFamily="18" charset="0"/>
              </a:rPr>
              <a:t>(         )</a:t>
            </a:r>
            <a:r>
              <a:rPr lang="zh-CN" altLang="en-US" dirty="0">
                <a:latin typeface="Times New Roman" panose="02020603050405020304" pitchFamily="18" charset="0"/>
              </a:rPr>
              <a:t>了</a:t>
            </a:r>
            <a:endParaRPr lang="zh-CN" altLang="en-US">
              <a:latin typeface="Times New Roman" panose="02020603050405020304" pitchFamily="18" charset="0"/>
            </a:endParaRPr>
          </a:p>
          <a:p>
            <a:pPr algn="l"/>
            <a:r>
              <a:rPr lang="zh-CN" altLang="en-US" dirty="0">
                <a:latin typeface="Times New Roman" panose="02020603050405020304" pitchFamily="18" charset="0"/>
              </a:rPr>
              <a:t> 打折（       ）      门槛（         ）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076" name="文本框 3075"/>
          <p:cNvSpPr txBox="1"/>
          <p:nvPr/>
        </p:nvSpPr>
        <p:spPr>
          <a:xfrm>
            <a:off x="1258888" y="1773238"/>
            <a:ext cx="838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dirty="0" err="1">
                <a:solidFill>
                  <a:schemeClr val="accent2"/>
                </a:solidFill>
                <a:latin typeface="宋体" panose="02010600030101010101" pitchFamily="2" charset="-122"/>
              </a:rPr>
              <a:t>tuí</a:t>
            </a:r>
            <a:endParaRPr lang="en-US" altLang="zh-CN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3077" name="文本框 3076"/>
          <p:cNvSpPr txBox="1"/>
          <p:nvPr/>
        </p:nvSpPr>
        <p:spPr>
          <a:xfrm>
            <a:off x="4140200" y="1700213"/>
            <a:ext cx="1219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>
                <a:solidFill>
                  <a:schemeClr val="accent2"/>
                </a:solidFill>
                <a:latin typeface="宋体" panose="02010600030101010101" pitchFamily="2" charset="-122"/>
              </a:rPr>
              <a:t>hè</a:t>
            </a:r>
            <a:endParaRPr lang="en-US" altLang="zh-CN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3078" name="文本框 3077"/>
          <p:cNvSpPr txBox="1"/>
          <p:nvPr/>
        </p:nvSpPr>
        <p:spPr>
          <a:xfrm>
            <a:off x="6732588" y="1700213"/>
            <a:ext cx="1143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>
                <a:solidFill>
                  <a:schemeClr val="accent2"/>
                </a:solidFill>
                <a:latin typeface="宋体" panose="02010600030101010101" pitchFamily="2" charset="-122"/>
              </a:rPr>
              <a:t>biàn</a:t>
            </a:r>
            <a:endParaRPr lang="en-US" altLang="zh-CN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3079" name="文本框 3078"/>
          <p:cNvSpPr txBox="1"/>
          <p:nvPr/>
        </p:nvSpPr>
        <p:spPr>
          <a:xfrm>
            <a:off x="1547813" y="2133600"/>
            <a:ext cx="914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>
                <a:solidFill>
                  <a:schemeClr val="accent2"/>
                </a:solidFill>
                <a:latin typeface="宋体" panose="02010600030101010101" pitchFamily="2" charset="-122"/>
              </a:rPr>
              <a:t>xiè</a:t>
            </a:r>
            <a:endParaRPr lang="en-US" altLang="zh-CN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3080" name="文本框 3079"/>
          <p:cNvSpPr txBox="1"/>
          <p:nvPr/>
        </p:nvSpPr>
        <p:spPr>
          <a:xfrm>
            <a:off x="4140200" y="2279333"/>
            <a:ext cx="1066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dirty="0" err="1">
                <a:solidFill>
                  <a:schemeClr val="accent2"/>
                </a:solidFill>
                <a:latin typeface="宋体" panose="02010600030101010101" pitchFamily="2" charset="-122"/>
              </a:rPr>
              <a:t>hēng</a:t>
            </a:r>
            <a:endParaRPr lang="en-US" altLang="zh-CN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3081" name="文本框 3080"/>
          <p:cNvSpPr txBox="1"/>
          <p:nvPr/>
        </p:nvSpPr>
        <p:spPr>
          <a:xfrm>
            <a:off x="6804025" y="2279650"/>
            <a:ext cx="1219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>
                <a:solidFill>
                  <a:schemeClr val="accent2"/>
                </a:solidFill>
                <a:latin typeface="宋体" panose="02010600030101010101" pitchFamily="2" charset="-122"/>
              </a:rPr>
              <a:t>yàn</a:t>
            </a:r>
            <a:endParaRPr lang="en-US" altLang="zh-CN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3082" name="文本框 3081"/>
          <p:cNvSpPr txBox="1"/>
          <p:nvPr/>
        </p:nvSpPr>
        <p:spPr>
          <a:xfrm>
            <a:off x="488950" y="2713355"/>
            <a:ext cx="914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>
                <a:solidFill>
                  <a:schemeClr val="accent2"/>
                </a:solidFill>
                <a:latin typeface="宋体" panose="02010600030101010101" pitchFamily="2" charset="-122"/>
              </a:rPr>
              <a:t>hūn</a:t>
            </a:r>
            <a:endParaRPr lang="en-US" altLang="zh-CN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3083" name="文本框 3082"/>
          <p:cNvSpPr txBox="1"/>
          <p:nvPr/>
        </p:nvSpPr>
        <p:spPr>
          <a:xfrm>
            <a:off x="2929255" y="2713673"/>
            <a:ext cx="1066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dirty="0" err="1">
                <a:solidFill>
                  <a:schemeClr val="accent2"/>
                </a:solidFill>
                <a:latin typeface="宋体" panose="02010600030101010101" pitchFamily="2" charset="-122"/>
              </a:rPr>
              <a:t>chàn</a:t>
            </a:r>
            <a:r>
              <a:rPr lang="en-US" altLang="zh-CN">
                <a:solidFill>
                  <a:schemeClr val="accent2"/>
                </a:solidFill>
                <a:latin typeface="宋体" panose="02010600030101010101" pitchFamily="2" charset="-122"/>
              </a:rPr>
              <a:t> </a:t>
            </a:r>
            <a:endParaRPr lang="en-US" altLang="zh-CN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3084" name="文本框 3083"/>
          <p:cNvSpPr txBox="1"/>
          <p:nvPr/>
        </p:nvSpPr>
        <p:spPr>
          <a:xfrm>
            <a:off x="6156008" y="2705100"/>
            <a:ext cx="914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>
                <a:solidFill>
                  <a:schemeClr val="accent2"/>
                </a:solidFill>
                <a:latin typeface="宋体" panose="02010600030101010101" pitchFamily="2" charset="-122"/>
              </a:rPr>
              <a:t>shì</a:t>
            </a:r>
            <a:endParaRPr lang="en-US" altLang="zh-CN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3085" name="文本框 3084"/>
          <p:cNvSpPr txBox="1"/>
          <p:nvPr/>
        </p:nvSpPr>
        <p:spPr>
          <a:xfrm>
            <a:off x="869633" y="3212783"/>
            <a:ext cx="1676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>
                <a:solidFill>
                  <a:schemeClr val="accent2"/>
                </a:solidFill>
                <a:latin typeface="宋体" panose="02010600030101010101" pitchFamily="2" charset="-122"/>
              </a:rPr>
              <a:t>zhàn</a:t>
            </a:r>
            <a:endParaRPr lang="en-US" altLang="zh-CN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3086" name="文本框 3085"/>
          <p:cNvSpPr txBox="1"/>
          <p:nvPr/>
        </p:nvSpPr>
        <p:spPr>
          <a:xfrm>
            <a:off x="3348038" y="3141663"/>
            <a:ext cx="1143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>
                <a:solidFill>
                  <a:schemeClr val="accent2"/>
                </a:solidFill>
                <a:latin typeface="宋体" panose="02010600030101010101" pitchFamily="2" charset="-122"/>
              </a:rPr>
              <a:t>wǎn</a:t>
            </a:r>
            <a:endParaRPr lang="en-US" altLang="zh-CN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3087" name="文本框 3086"/>
          <p:cNvSpPr txBox="1"/>
          <p:nvPr/>
        </p:nvSpPr>
        <p:spPr>
          <a:xfrm>
            <a:off x="6156325" y="3213100"/>
            <a:ext cx="1295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>
                <a:solidFill>
                  <a:schemeClr val="accent2"/>
                </a:solidFill>
                <a:latin typeface="宋体" panose="02010600030101010101" pitchFamily="2" charset="-122"/>
              </a:rPr>
              <a:t>chuò</a:t>
            </a:r>
            <a:endParaRPr lang="en-US" altLang="zh-CN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3088" name="文本框 3087"/>
          <p:cNvSpPr txBox="1"/>
          <p:nvPr/>
        </p:nvSpPr>
        <p:spPr>
          <a:xfrm>
            <a:off x="1116013" y="3644900"/>
            <a:ext cx="914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>
                <a:solidFill>
                  <a:schemeClr val="accent2"/>
                </a:solidFill>
                <a:latin typeface="宋体" panose="02010600030101010101" pitchFamily="2" charset="-122"/>
              </a:rPr>
              <a:t>yǎo</a:t>
            </a:r>
            <a:endParaRPr lang="en-US" altLang="zh-CN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3089" name="文本框 3088"/>
          <p:cNvSpPr txBox="1"/>
          <p:nvPr/>
        </p:nvSpPr>
        <p:spPr>
          <a:xfrm>
            <a:off x="3995738" y="3644900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dirty="0" err="1">
                <a:solidFill>
                  <a:schemeClr val="accent2"/>
                </a:solidFill>
                <a:latin typeface="宋体" panose="02010600030101010101" pitchFamily="2" charset="-122"/>
              </a:rPr>
              <a:t>zhàng</a:t>
            </a:r>
            <a:endParaRPr lang="en-US" altLang="zh-CN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3090" name="文本框 3089"/>
          <p:cNvSpPr txBox="1"/>
          <p:nvPr/>
        </p:nvSpPr>
        <p:spPr>
          <a:xfrm>
            <a:off x="6948488" y="3644900"/>
            <a:ext cx="1295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>
                <a:solidFill>
                  <a:schemeClr val="accent2"/>
                </a:solidFill>
                <a:latin typeface="宋体" panose="02010600030101010101" pitchFamily="2" charset="-122"/>
              </a:rPr>
              <a:t>zhàn</a:t>
            </a:r>
            <a:endParaRPr lang="en-US" altLang="zh-CN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3091" name="文本框 3090"/>
          <p:cNvSpPr txBox="1"/>
          <p:nvPr/>
        </p:nvSpPr>
        <p:spPr>
          <a:xfrm>
            <a:off x="1403350" y="4149725"/>
            <a:ext cx="1143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dirty="0" err="1">
                <a:solidFill>
                  <a:schemeClr val="accent2"/>
                </a:solidFill>
                <a:latin typeface="宋体" panose="02010600030101010101" pitchFamily="2" charset="-122"/>
              </a:rPr>
              <a:t>hōng</a:t>
            </a:r>
            <a:endParaRPr lang="en-US" altLang="zh-CN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3092" name="文本框 3091"/>
          <p:cNvSpPr txBox="1"/>
          <p:nvPr/>
        </p:nvSpPr>
        <p:spPr>
          <a:xfrm>
            <a:off x="3924300" y="4149725"/>
            <a:ext cx="1295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>
                <a:solidFill>
                  <a:schemeClr val="accent2"/>
                </a:solidFill>
                <a:latin typeface="宋体" panose="02010600030101010101" pitchFamily="2" charset="-122"/>
              </a:rPr>
              <a:t>jiàn</a:t>
            </a:r>
            <a:endParaRPr lang="en-US" altLang="zh-CN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3093" name="文本框 3092"/>
          <p:cNvSpPr txBox="1"/>
          <p:nvPr/>
        </p:nvSpPr>
        <p:spPr>
          <a:xfrm>
            <a:off x="6804025" y="4221163"/>
            <a:ext cx="13716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>
                <a:solidFill>
                  <a:schemeClr val="accent2"/>
                </a:solidFill>
                <a:latin typeface="宋体" panose="02010600030101010101" pitchFamily="2" charset="-122"/>
              </a:rPr>
              <a:t>zháo</a:t>
            </a:r>
            <a:endParaRPr lang="en-US" altLang="zh-CN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3094" name="文本框 3093"/>
          <p:cNvSpPr txBox="1"/>
          <p:nvPr/>
        </p:nvSpPr>
        <p:spPr>
          <a:xfrm>
            <a:off x="1692275" y="4652963"/>
            <a:ext cx="838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>
                <a:solidFill>
                  <a:schemeClr val="accent2"/>
                </a:solidFill>
                <a:latin typeface="Times New Roman" panose="02020603050405020304" pitchFamily="18" charset="0"/>
              </a:rPr>
              <a:t>shé</a:t>
            </a:r>
            <a:endParaRPr lang="en-US" altLang="zh-CN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95" name="文本框 3094"/>
          <p:cNvSpPr txBox="1"/>
          <p:nvPr/>
        </p:nvSpPr>
        <p:spPr>
          <a:xfrm>
            <a:off x="4643438" y="4581525"/>
            <a:ext cx="914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>
                <a:solidFill>
                  <a:schemeClr val="accent2"/>
                </a:solidFill>
                <a:latin typeface="Times New Roman" panose="02020603050405020304" pitchFamily="18" charset="0"/>
              </a:rPr>
              <a:t>kǎn</a:t>
            </a:r>
            <a:endParaRPr lang="en-US" altLang="zh-CN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096" name="图片 3095" descr="j02952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0650" y="5300663"/>
            <a:ext cx="822325" cy="1216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3077" grpId="0"/>
      <p:bldP spid="3078" grpId="0"/>
      <p:bldP spid="3079" grpId="0"/>
      <p:bldP spid="3080" grpId="0"/>
      <p:bldP spid="3081" grpId="0"/>
      <p:bldP spid="3082" grpId="0"/>
      <p:bldP spid="3083" grpId="0"/>
      <p:bldP spid="3084" grpId="0"/>
      <p:bldP spid="3085" grpId="0"/>
      <p:bldP spid="3086" grpId="0"/>
      <p:bldP spid="3087" grpId="0"/>
      <p:bldP spid="3088" grpId="0"/>
      <p:bldP spid="3089" grpId="0"/>
      <p:bldP spid="3090" grpId="0"/>
      <p:bldP spid="3091" grpId="0"/>
      <p:bldP spid="3092" grpId="0"/>
      <p:bldP spid="3093" grpId="0"/>
      <p:bldP spid="3094" grpId="0"/>
      <p:bldP spid="309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标题 31745"/>
          <p:cNvSpPr>
            <a:spLocks noGrp="1"/>
          </p:cNvSpPr>
          <p:nvPr>
            <p:ph type="title"/>
          </p:nvPr>
        </p:nvSpPr>
        <p:spPr>
          <a:xfrm>
            <a:off x="0" y="0"/>
            <a:ext cx="8748713" cy="1268413"/>
          </a:xfrm>
        </p:spPr>
        <p:txBody>
          <a:bodyPr anchor="ctr"/>
          <a:p>
            <a:r>
              <a:rPr lang="zh-CN" altLang="en-US" sz="3800" b="1" dirty="0">
                <a:solidFill>
                  <a:srgbClr val="663300"/>
                </a:solidFill>
                <a:ea typeface="华文彩云" panose="02010800040101010101" charset="-122"/>
              </a:rPr>
              <a:t>找出反映下列内容的语句并揣摩其含义</a:t>
            </a:r>
            <a:endParaRPr lang="zh-CN" altLang="en-US" sz="3800" b="1" dirty="0">
              <a:solidFill>
                <a:srgbClr val="663300"/>
              </a:solidFill>
              <a:ea typeface="华文彩云" panose="02010800040101010101" charset="-122"/>
            </a:endParaRPr>
          </a:p>
        </p:txBody>
      </p:sp>
      <p:sp>
        <p:nvSpPr>
          <p:cNvPr id="31747" name="文本占位符 31746"/>
          <p:cNvSpPr>
            <a:spLocks noGrp="1"/>
          </p:cNvSpPr>
          <p:nvPr>
            <p:ph type="body" idx="1"/>
          </p:nvPr>
        </p:nvSpPr>
        <p:spPr>
          <a:xfrm>
            <a:off x="395288" y="1412875"/>
            <a:ext cx="8280400" cy="4824413"/>
          </a:xfrm>
        </p:spPr>
        <p:txBody>
          <a:bodyPr/>
          <a:p>
            <a:pPr>
              <a:buNone/>
            </a:pPr>
            <a:r>
              <a:rPr lang="en-US" altLang="zh-CN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、孔乙己的特殊身份：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endParaRPr lang="zh-CN" altLang="en-US" sz="40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、孔乙己的地位：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660033"/>
                </a:solidFill>
              </a:rPr>
              <a:t>“孔乙己是这样的使人快活，可是没有他，别人也便这么过。”</a:t>
            </a:r>
            <a:endParaRPr lang="zh-CN" altLang="en-US" b="1" dirty="0">
              <a:solidFill>
                <a:srgbClr val="660033"/>
              </a:solidFill>
            </a:endParaRPr>
          </a:p>
          <a:p>
            <a:pPr>
              <a:buNone/>
            </a:pPr>
            <a:r>
              <a:rPr lang="en-US" altLang="zh-CN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、孔乙己的结局：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1748" name="矩形 31747"/>
          <p:cNvSpPr/>
          <p:nvPr/>
        </p:nvSpPr>
        <p:spPr>
          <a:xfrm>
            <a:off x="395288" y="2147888"/>
            <a:ext cx="8748712" cy="5794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l">
              <a:buClrTx/>
            </a:pPr>
            <a:r>
              <a:rPr lang="en-US" altLang="zh-CN" dirty="0">
                <a:solidFill>
                  <a:srgbClr val="660033"/>
                </a:solidFill>
                <a:latin typeface="Arial" panose="020B0604020202020204" pitchFamily="34" charset="0"/>
              </a:rPr>
              <a:t>“</a:t>
            </a:r>
            <a:r>
              <a:rPr lang="zh-CN" altLang="en-US" dirty="0">
                <a:solidFill>
                  <a:srgbClr val="660033"/>
                </a:solidFill>
                <a:latin typeface="Arial" panose="020B0604020202020204" pitchFamily="34" charset="0"/>
              </a:rPr>
              <a:t>孔乙己是站着喝酒而穿长衫的唯一的人。”</a:t>
            </a:r>
            <a:endParaRPr lang="zh-CN" altLang="en-US" dirty="0">
              <a:solidFill>
                <a:srgbClr val="660033"/>
              </a:solidFill>
              <a:latin typeface="Arial" panose="020B0604020202020204" pitchFamily="34" charset="0"/>
            </a:endParaRPr>
          </a:p>
        </p:txBody>
      </p:sp>
      <p:sp>
        <p:nvSpPr>
          <p:cNvPr id="31749" name="矩形 31748"/>
          <p:cNvSpPr/>
          <p:nvPr/>
        </p:nvSpPr>
        <p:spPr>
          <a:xfrm>
            <a:off x="395288" y="5365750"/>
            <a:ext cx="8748712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dirty="0">
                <a:solidFill>
                  <a:srgbClr val="660033"/>
                </a:solidFill>
                <a:latin typeface="Arial" panose="020B0604020202020204" pitchFamily="34" charset="0"/>
              </a:rPr>
              <a:t>“</a:t>
            </a:r>
            <a:r>
              <a:rPr lang="zh-CN" altLang="en-US" dirty="0">
                <a:solidFill>
                  <a:srgbClr val="660033"/>
                </a:solidFill>
                <a:latin typeface="Arial" panose="020B0604020202020204" pitchFamily="34" charset="0"/>
              </a:rPr>
              <a:t>我到现在终于没有见</a:t>
            </a:r>
            <a:r>
              <a:rPr lang="en-US" altLang="zh-CN" dirty="0">
                <a:solidFill>
                  <a:srgbClr val="660033"/>
                </a:solidFill>
                <a:latin typeface="Arial" panose="020B0604020202020204" pitchFamily="34" charset="0"/>
              </a:rPr>
              <a:t>—</a:t>
            </a:r>
            <a:r>
              <a:rPr lang="zh-CN" altLang="en-US" dirty="0">
                <a:solidFill>
                  <a:srgbClr val="660033"/>
                </a:solidFill>
                <a:latin typeface="Arial" panose="020B0604020202020204" pitchFamily="34" charset="0"/>
              </a:rPr>
              <a:t>大约孔乙己的确死了。”</a:t>
            </a:r>
            <a:endParaRPr lang="zh-CN" altLang="en-US" dirty="0">
              <a:solidFill>
                <a:srgbClr val="660033"/>
              </a:solidFill>
              <a:latin typeface="Arial" panose="020B0604020202020204" pitchFamily="34" charset="0"/>
            </a:endParaRPr>
          </a:p>
          <a:p>
            <a:pPr marL="342900" indent="-342900" algn="l" eaLnBrk="0" hangingPunct="0">
              <a:buClrTx/>
            </a:pPr>
            <a:endParaRPr lang="zh-CN" altLang="en-US" dirty="0">
              <a:solidFill>
                <a:srgbClr val="660033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8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8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23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47">
                                            <p:txEl>
                                              <p:charRg st="23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7">
                                            <p:txEl>
                                              <p:charRg st="23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标题 4198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41438"/>
          </a:xfrm>
        </p:spPr>
        <p:txBody>
          <a:bodyPr anchor="b"/>
          <a:p>
            <a:pPr algn="l"/>
            <a:r>
              <a:rPr lang="en-US" altLang="zh-CN" sz="3800" b="1" dirty="0">
                <a:solidFill>
                  <a:srgbClr val="66CCFF"/>
                </a:solidFill>
                <a:ea typeface="华文彩云" panose="02010800040101010101" charset="-122"/>
              </a:rPr>
              <a:t>   </a:t>
            </a:r>
            <a:r>
              <a:rPr lang="zh-CN" altLang="en-US" sz="3800" b="1" dirty="0">
                <a:ea typeface="华文琥珀" panose="02010800040101010101" pitchFamily="2" charset="-122"/>
              </a:rPr>
              <a:t>填写下列句子，探究孔乙己性格中的矛盾表现。</a:t>
            </a:r>
            <a:endParaRPr lang="zh-CN" altLang="en-US" sz="3800" b="1" dirty="0">
              <a:ea typeface="华文琥珀" panose="02010800040101010101" pitchFamily="2" charset="-122"/>
            </a:endParaRPr>
          </a:p>
        </p:txBody>
      </p:sp>
      <p:sp>
        <p:nvSpPr>
          <p:cNvPr id="41987" name="文本占位符 41986"/>
          <p:cNvSpPr>
            <a:spLocks noGrp="1"/>
          </p:cNvSpPr>
          <p:nvPr>
            <p:ph type="body" idx="1"/>
          </p:nvPr>
        </p:nvSpPr>
        <p:spPr>
          <a:xfrm>
            <a:off x="0" y="1412875"/>
            <a:ext cx="9467850" cy="5157788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2400" b="1" dirty="0">
                <a:solidFill>
                  <a:srgbClr val="000099"/>
                </a:solidFill>
              </a:rPr>
              <a:t>1</a:t>
            </a:r>
            <a:r>
              <a:rPr lang="zh-CN" altLang="en-US" sz="2400" b="1" dirty="0">
                <a:solidFill>
                  <a:srgbClr val="000099"/>
                </a:solidFill>
              </a:rPr>
              <a:t>、孔乙己是站着喝酒但又（           ）的人。</a:t>
            </a:r>
            <a:endParaRPr lang="zh-CN" altLang="en-US" sz="2400" b="1" dirty="0">
              <a:solidFill>
                <a:srgbClr val="000099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400" b="1" dirty="0">
                <a:solidFill>
                  <a:srgbClr val="000099"/>
                </a:solidFill>
              </a:rPr>
              <a:t>2</a:t>
            </a:r>
            <a:r>
              <a:rPr lang="zh-CN" altLang="en-US" sz="2400" b="1" dirty="0">
                <a:solidFill>
                  <a:srgbClr val="000099"/>
                </a:solidFill>
              </a:rPr>
              <a:t>、孔乙己是穷得将要讨饭但又（</a:t>
            </a:r>
            <a:r>
              <a:rPr lang="zh-CN" altLang="en-US" sz="2400" b="1" dirty="0">
                <a:solidFill>
                  <a:srgbClr val="800000"/>
                </a:solidFill>
              </a:rPr>
              <a:t>              </a:t>
            </a:r>
            <a:r>
              <a:rPr lang="zh-CN" altLang="en-US" sz="2400" b="1" dirty="0">
                <a:solidFill>
                  <a:srgbClr val="000099"/>
                </a:solidFill>
              </a:rPr>
              <a:t>）的人。</a:t>
            </a:r>
            <a:endParaRPr lang="zh-CN" altLang="en-US" sz="2400" b="1" dirty="0">
              <a:solidFill>
                <a:srgbClr val="000099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400" b="1" dirty="0">
                <a:solidFill>
                  <a:srgbClr val="000099"/>
                </a:solidFill>
              </a:rPr>
              <a:t>3</a:t>
            </a:r>
            <a:r>
              <a:rPr lang="zh-CN" altLang="en-US" sz="2400" b="1" dirty="0">
                <a:solidFill>
                  <a:srgbClr val="000099"/>
                </a:solidFill>
              </a:rPr>
              <a:t>、孔乙己是以读书人自居但又（                                     ）的人。</a:t>
            </a:r>
            <a:endParaRPr lang="zh-CN" altLang="en-US" sz="2400" b="1" dirty="0">
              <a:solidFill>
                <a:srgbClr val="000099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400" b="1" dirty="0">
                <a:solidFill>
                  <a:srgbClr val="000099"/>
                </a:solidFill>
              </a:rPr>
              <a:t>4</a:t>
            </a:r>
            <a:r>
              <a:rPr lang="zh-CN" altLang="en-US" sz="2400" b="1" dirty="0">
                <a:solidFill>
                  <a:srgbClr val="000099"/>
                </a:solidFill>
              </a:rPr>
              <a:t>、孔乙己是竭力争辩维护清白但又（                 ）的人。</a:t>
            </a:r>
            <a:endParaRPr lang="zh-CN" altLang="en-US" sz="2400" b="1" dirty="0">
              <a:solidFill>
                <a:srgbClr val="000099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400" b="1" dirty="0">
                <a:solidFill>
                  <a:srgbClr val="000099"/>
                </a:solidFill>
              </a:rPr>
              <a:t>5</a:t>
            </a:r>
            <a:r>
              <a:rPr lang="zh-CN" altLang="en-US" sz="2400" b="1" dirty="0">
                <a:solidFill>
                  <a:srgbClr val="000099"/>
                </a:solidFill>
              </a:rPr>
              <a:t>、孔乙己是穷困潦倒偶尔偷窃但又（                  ）的人。</a:t>
            </a:r>
            <a:endParaRPr lang="zh-CN" altLang="en-US" sz="2400" b="1" dirty="0">
              <a:solidFill>
                <a:srgbClr val="000099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400" b="1" dirty="0">
                <a:solidFill>
                  <a:srgbClr val="000099"/>
                </a:solidFill>
              </a:rPr>
              <a:t>6</a:t>
            </a:r>
            <a:r>
              <a:rPr lang="zh-CN" altLang="en-US" sz="2400" b="1" dirty="0">
                <a:solidFill>
                  <a:srgbClr val="000099"/>
                </a:solidFill>
              </a:rPr>
              <a:t>、孔乙己是热心教小伙计认字，给孩子分茴香豆但又（            ）的人。</a:t>
            </a:r>
            <a:endParaRPr lang="zh-CN" altLang="en-US" sz="2400" b="1" dirty="0">
              <a:solidFill>
                <a:srgbClr val="000099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400" b="1" dirty="0">
                <a:solidFill>
                  <a:srgbClr val="000099"/>
                </a:solidFill>
              </a:rPr>
              <a:t>7</a:t>
            </a:r>
            <a:r>
              <a:rPr lang="zh-CN" altLang="en-US" sz="2400" b="1" dirty="0">
                <a:solidFill>
                  <a:srgbClr val="000099"/>
                </a:solidFill>
              </a:rPr>
              <a:t>、孔乙己是个被人讥讽但又（               ）的人。</a:t>
            </a:r>
            <a:endParaRPr lang="zh-CN" altLang="en-US" sz="2400" b="1" dirty="0">
              <a:solidFill>
                <a:srgbClr val="000099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400" b="1" dirty="0">
                <a:solidFill>
                  <a:srgbClr val="000099"/>
                </a:solidFill>
              </a:rPr>
              <a:t>8</a:t>
            </a:r>
            <a:r>
              <a:rPr lang="zh-CN" altLang="en-US" sz="2400" b="1" dirty="0">
                <a:solidFill>
                  <a:srgbClr val="000099"/>
                </a:solidFill>
              </a:rPr>
              <a:t>、孔乙己是个使人快活但又（                            </a:t>
            </a:r>
            <a:r>
              <a:rPr lang="zh-CN" altLang="en-US" sz="2400" b="1" dirty="0">
                <a:solidFill>
                  <a:srgbClr val="0000FF"/>
                </a:solidFill>
              </a:rPr>
              <a:t>）</a:t>
            </a:r>
            <a:r>
              <a:rPr lang="zh-CN" altLang="en-US" sz="2400" b="1" dirty="0">
                <a:solidFill>
                  <a:srgbClr val="000099"/>
                </a:solidFill>
              </a:rPr>
              <a:t>的人。</a:t>
            </a:r>
            <a:endParaRPr lang="zh-CN" altLang="en-US" sz="2400" b="1" dirty="0">
              <a:solidFill>
                <a:srgbClr val="000099"/>
              </a:solidFill>
            </a:endParaRPr>
          </a:p>
          <a:p>
            <a:pPr>
              <a:lnSpc>
                <a:spcPct val="90000"/>
              </a:lnSpc>
            </a:pPr>
            <a:endParaRPr lang="zh-CN" altLang="en-US" sz="2400" b="1" dirty="0">
              <a:solidFill>
                <a:srgbClr val="000099"/>
              </a:solidFill>
            </a:endParaRPr>
          </a:p>
          <a:p>
            <a:pPr>
              <a:lnSpc>
                <a:spcPct val="90000"/>
              </a:lnSpc>
            </a:pPr>
            <a:endParaRPr lang="zh-CN" altLang="en-US" sz="2800" dirty="0"/>
          </a:p>
        </p:txBody>
      </p:sp>
      <p:sp>
        <p:nvSpPr>
          <p:cNvPr id="41988" name="文本框 41987"/>
          <p:cNvSpPr txBox="1"/>
          <p:nvPr/>
        </p:nvSpPr>
        <p:spPr>
          <a:xfrm>
            <a:off x="3997325" y="1412558"/>
            <a:ext cx="11509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buClrTx/>
            </a:pPr>
            <a:r>
              <a:rPr lang="zh-CN" altLang="en-US" sz="2400" dirty="0">
                <a:solidFill>
                  <a:srgbClr val="800000"/>
                </a:solidFill>
                <a:latin typeface="Arial" panose="020B0604020202020204" pitchFamily="34" charset="0"/>
              </a:rPr>
              <a:t>穿长衫</a:t>
            </a:r>
            <a:endParaRPr lang="zh-CN" altLang="en-US" sz="2400" dirty="0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sp>
        <p:nvSpPr>
          <p:cNvPr id="41989" name="文本框 41988"/>
          <p:cNvSpPr txBox="1"/>
          <p:nvPr/>
        </p:nvSpPr>
        <p:spPr>
          <a:xfrm>
            <a:off x="4701858" y="1869758"/>
            <a:ext cx="30972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buClrTx/>
            </a:pPr>
            <a:r>
              <a:rPr lang="zh-CN" altLang="en-US" sz="2400" dirty="0">
                <a:solidFill>
                  <a:srgbClr val="800000"/>
                </a:solidFill>
                <a:latin typeface="Arial" panose="020B0604020202020204" pitchFamily="34" charset="0"/>
              </a:rPr>
              <a:t>好喝懒做</a:t>
            </a:r>
            <a:endParaRPr lang="zh-CN" altLang="en-US" sz="2400" dirty="0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sp>
        <p:nvSpPr>
          <p:cNvPr id="41991" name="文本框 41990"/>
          <p:cNvSpPr txBox="1"/>
          <p:nvPr/>
        </p:nvSpPr>
        <p:spPr>
          <a:xfrm>
            <a:off x="5148580" y="2581275"/>
            <a:ext cx="18907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buClrTx/>
            </a:pPr>
            <a:r>
              <a:rPr lang="zh-CN" altLang="en-US" sz="2400" dirty="0">
                <a:solidFill>
                  <a:srgbClr val="800000"/>
                </a:solidFill>
                <a:latin typeface="Arial" panose="020B0604020202020204" pitchFamily="34" charset="0"/>
              </a:rPr>
              <a:t>偶有偷窃</a:t>
            </a:r>
            <a:endParaRPr lang="zh-CN" altLang="en-US" sz="2400" dirty="0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sp>
        <p:nvSpPr>
          <p:cNvPr id="41992" name="文本框 41991"/>
          <p:cNvSpPr txBox="1"/>
          <p:nvPr/>
        </p:nvSpPr>
        <p:spPr>
          <a:xfrm>
            <a:off x="5148263" y="3038158"/>
            <a:ext cx="25209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buClrTx/>
            </a:pPr>
            <a:r>
              <a:rPr lang="zh-CN" altLang="en-US" sz="2400" dirty="0">
                <a:solidFill>
                  <a:srgbClr val="800000"/>
                </a:solidFill>
                <a:latin typeface="Arial" panose="020B0604020202020204" pitchFamily="34" charset="0"/>
              </a:rPr>
              <a:t>从不拖欠酒钱</a:t>
            </a:r>
            <a:endParaRPr lang="zh-CN" altLang="en-US" sz="2400" dirty="0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sp>
        <p:nvSpPr>
          <p:cNvPr id="41994" name="文本框 41993"/>
          <p:cNvSpPr txBox="1"/>
          <p:nvPr/>
        </p:nvSpPr>
        <p:spPr>
          <a:xfrm>
            <a:off x="4270375" y="4087495"/>
            <a:ext cx="1854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</a:pPr>
            <a:r>
              <a:rPr lang="zh-CN" altLang="en-US" sz="2400" dirty="0">
                <a:solidFill>
                  <a:srgbClr val="800000"/>
                </a:solidFill>
                <a:latin typeface="Arial" panose="020B0604020202020204" pitchFamily="34" charset="0"/>
              </a:rPr>
              <a:t>想和人交流</a:t>
            </a:r>
            <a:endParaRPr lang="zh-CN" altLang="en-US" sz="2400" dirty="0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sp>
        <p:nvSpPr>
          <p:cNvPr id="41995" name="文本框 41994"/>
          <p:cNvSpPr txBox="1"/>
          <p:nvPr/>
        </p:nvSpPr>
        <p:spPr>
          <a:xfrm>
            <a:off x="4221798" y="4547553"/>
            <a:ext cx="37449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buClrTx/>
            </a:pPr>
            <a:r>
              <a:rPr lang="zh-CN" altLang="en-US" sz="2400" dirty="0">
                <a:solidFill>
                  <a:srgbClr val="800000"/>
                </a:solidFill>
                <a:latin typeface="Arial" panose="020B0604020202020204" pitchFamily="34" charset="0"/>
              </a:rPr>
              <a:t>无人关心、可有可无</a:t>
            </a:r>
            <a:endParaRPr lang="zh-CN" altLang="en-US" sz="2400" dirty="0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69530" y="3404235"/>
            <a:ext cx="1604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</a:pPr>
            <a:r>
              <a:rPr lang="zh-CN" altLang="en-US" sz="2400" dirty="0">
                <a:solidFill>
                  <a:srgbClr val="800000"/>
                </a:solidFill>
                <a:latin typeface="Arial" panose="020B0604020202020204" pitchFamily="34" charset="0"/>
              </a:rPr>
              <a:t>屡遭冷遇</a:t>
            </a:r>
            <a:endParaRPr lang="zh-CN" altLang="en-US" sz="2400" dirty="0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56125" y="2212975"/>
            <a:ext cx="41287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</a:pPr>
            <a:r>
              <a:rPr lang="zh-CN" altLang="en-US" sz="1800" dirty="0">
                <a:solidFill>
                  <a:srgbClr val="800000"/>
                </a:solidFill>
                <a:latin typeface="Arial" panose="020B0604020202020204" pitchFamily="34" charset="0"/>
              </a:rPr>
              <a:t>把“半个秀才也没捞到”当作灵魂伤疤</a:t>
            </a:r>
            <a:endParaRPr lang="zh-CN" altLang="en-US" sz="1800" dirty="0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8" grpId="0"/>
      <p:bldP spid="41989" grpId="0"/>
      <p:bldP spid="41991" grpId="0"/>
      <p:bldP spid="41992" grpId="0"/>
      <p:bldP spid="41994" grpId="0"/>
      <p:bldP spid="41995" grpId="0"/>
      <p:bldP spid="2" grpId="0"/>
      <p:bldP spid="3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rayons">
  <a:themeElements>
    <a:clrScheme name="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5B9"/>
      </a:accent5>
      <a:accent6>
        <a:srgbClr val="000000"/>
      </a:accent6>
      <a:hlink>
        <a:srgbClr val="00B200"/>
      </a:hlink>
      <a:folHlink>
        <a:srgbClr val="703DFF"/>
      </a:folHlink>
    </a:clrScheme>
    <a:fontScheme name="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5B9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B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272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808000"/>
        </a:lt2>
        <a:accent1>
          <a:srgbClr val="99CC00"/>
        </a:accent1>
        <a:accent2>
          <a:srgbClr val="003300"/>
        </a:accent2>
        <a:accent3>
          <a:srgbClr val="ADB9AA"/>
        </a:accent3>
        <a:accent4>
          <a:srgbClr val="DCDCDC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CCECFF"/>
        </a:dk2>
        <a:lt2>
          <a:srgbClr val="808080"/>
        </a:lt2>
        <a:accent1>
          <a:srgbClr val="33CCCC"/>
        </a:accent1>
        <a:accent2>
          <a:srgbClr val="006699"/>
        </a:accent2>
        <a:accent3>
          <a:srgbClr val="AAADB9"/>
        </a:accent3>
        <a:accent4>
          <a:srgbClr val="DCDCDC"/>
        </a:accent4>
        <a:accent5>
          <a:srgbClr val="ADE2E2"/>
        </a:accent5>
        <a:accent6>
          <a:srgbClr val="005B89"/>
        </a:accent6>
        <a:hlink>
          <a:srgbClr val="00FF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6666FF"/>
        </a:lt2>
        <a:accent1>
          <a:srgbClr val="33CCFF"/>
        </a:accent1>
        <a:accent2>
          <a:srgbClr val="0000FF"/>
        </a:accent2>
        <a:accent3>
          <a:srgbClr val="AAAAB9"/>
        </a:accent3>
        <a:accent4>
          <a:srgbClr val="DCDCDC"/>
        </a:accent4>
        <a:accent5>
          <a:srgbClr val="ADE2FF"/>
        </a:accent5>
        <a:accent6>
          <a:srgbClr val="0000E5"/>
        </a:accent6>
        <a:hlink>
          <a:srgbClr val="FFFF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80"/>
        </a:lt1>
        <a:dk2>
          <a:srgbClr val="FFFFFF"/>
        </a:dk2>
        <a:lt2>
          <a:srgbClr val="000000"/>
        </a:lt2>
        <a:accent1>
          <a:srgbClr val="CC66FF"/>
        </a:accent1>
        <a:accent2>
          <a:srgbClr val="990099"/>
        </a:accent2>
        <a:accent3>
          <a:srgbClr val="C1AAC1"/>
        </a:accent3>
        <a:accent4>
          <a:srgbClr val="DCDCDC"/>
        </a:accent4>
        <a:accent5>
          <a:srgbClr val="E2B9FF"/>
        </a:accent5>
        <a:accent6>
          <a:srgbClr val="890089"/>
        </a:accent6>
        <a:hlink>
          <a:srgbClr val="FF9900"/>
        </a:hlink>
        <a:folHlink>
          <a:srgbClr val="FF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FF3300"/>
        </a:lt2>
        <a:accent1>
          <a:srgbClr val="FF7C80"/>
        </a:accent1>
        <a:accent2>
          <a:srgbClr val="990000"/>
        </a:accent2>
        <a:accent3>
          <a:srgbClr val="C1AAAA"/>
        </a:accent3>
        <a:accent4>
          <a:srgbClr val="DCDCDC"/>
        </a:accent4>
        <a:accent5>
          <a:srgbClr val="FFBFC1"/>
        </a:accent5>
        <a:accent6>
          <a:srgbClr val="890000"/>
        </a:accent6>
        <a:hlink>
          <a:srgbClr val="FF66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alloons">
  <a:themeElements>
    <a:clrScheme name="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783"/>
      </a:accent4>
      <a:accent5>
        <a:srgbClr val="F4FCE5"/>
      </a:accent5>
      <a:accent6>
        <a:srgbClr val="D3DDE5"/>
      </a:accent6>
      <a:hlink>
        <a:srgbClr val="CC99FF"/>
      </a:hlink>
      <a:folHlink>
        <a:srgbClr val="F2DFFD"/>
      </a:folHlink>
    </a:clrScheme>
    <a:fontScheme name="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CC"/>
        </a:dk1>
        <a:lt1>
          <a:srgbClr val="000000"/>
        </a:lt1>
        <a:dk2>
          <a:srgbClr val="FFFFFF"/>
        </a:dk2>
        <a:lt2>
          <a:srgbClr val="9900CC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CDCAF"/>
        </a:accent4>
        <a:accent5>
          <a:srgbClr val="B9B9CA"/>
        </a:accent5>
        <a:accent6>
          <a:srgbClr val="5B005B"/>
        </a:accent6>
        <a:hlink>
          <a:srgbClr val="CC0000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FFFFFF"/>
        </a:dk2>
        <a:lt2>
          <a:srgbClr val="990033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CDCDC"/>
        </a:accent4>
        <a:accent5>
          <a:srgbClr val="FFADAA"/>
        </a:accent5>
        <a:accent6>
          <a:srgbClr val="E58900"/>
        </a:accent6>
        <a:hlink>
          <a:srgbClr val="FFFF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000000"/>
        </a:lt1>
        <a:dk2>
          <a:srgbClr val="FFFFFF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CDCAF"/>
        </a:accent4>
        <a:accent5>
          <a:srgbClr val="CACAFF"/>
        </a:accent5>
        <a:accent6>
          <a:srgbClr val="2DB7B7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800000"/>
        </a:lt1>
        <a:dk2>
          <a:srgbClr val="FFFFFF"/>
        </a:dk2>
        <a:lt2>
          <a:srgbClr val="000000"/>
        </a:lt2>
        <a:accent1>
          <a:srgbClr val="FF3300"/>
        </a:accent1>
        <a:accent2>
          <a:srgbClr val="FF5050"/>
        </a:accent2>
        <a:accent3>
          <a:srgbClr val="C1AAAA"/>
        </a:accent3>
        <a:accent4>
          <a:srgbClr val="D6D6D6"/>
        </a:accent4>
        <a:accent5>
          <a:srgbClr val="FFADAA"/>
        </a:accent5>
        <a:accent6>
          <a:srgbClr val="E54747"/>
        </a:accent6>
        <a:hlink>
          <a:srgbClr val="FF9999"/>
        </a:hlink>
        <a:folHlink>
          <a:srgbClr val="FF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CCECFF"/>
        </a:dk2>
        <a:lt2>
          <a:srgbClr val="666699"/>
        </a:lt2>
        <a:accent1>
          <a:srgbClr val="009999"/>
        </a:accent1>
        <a:accent2>
          <a:srgbClr val="0099CC"/>
        </a:accent2>
        <a:accent3>
          <a:srgbClr val="AAAAB9"/>
        </a:accent3>
        <a:accent4>
          <a:srgbClr val="DCDCDC"/>
        </a:accent4>
        <a:accent5>
          <a:srgbClr val="AACACA"/>
        </a:accent5>
        <a:accent6>
          <a:srgbClr val="0089B7"/>
        </a:accent6>
        <a:hlink>
          <a:srgbClr val="CC99FF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9900"/>
        </a:lt1>
        <a:dk2>
          <a:srgbClr val="FFFF99"/>
        </a:dk2>
        <a:lt2>
          <a:srgbClr val="99CC00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CDCDC"/>
        </a:accent4>
        <a:accent5>
          <a:srgbClr val="ADB9AA"/>
        </a:accent5>
        <a:accent6>
          <a:srgbClr val="007200"/>
        </a:accent6>
        <a:hlink>
          <a:srgbClr val="CCCC00"/>
        </a:hlink>
        <a:folHlink>
          <a:srgbClr val="33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DF8FF"/>
        </a:accent3>
        <a:accent4>
          <a:srgbClr val="000057"/>
        </a:accent4>
        <a:accent5>
          <a:srgbClr val="CACAFF"/>
        </a:accent5>
        <a:accent6>
          <a:srgbClr val="2DB7B7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783"/>
        </a:accent4>
        <a:accent5>
          <a:srgbClr val="F4FCE5"/>
        </a:accent5>
        <a:accent6>
          <a:srgbClr val="D3DDE5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589B7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Axis">
  <a:themeElements>
    <a:clrScheme name="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22222"/>
      </a:accent4>
      <a:accent5>
        <a:srgbClr val="E2CAAA"/>
      </a:accent5>
      <a:accent6>
        <a:srgbClr val="B7B789"/>
      </a:accent6>
      <a:hlink>
        <a:srgbClr val="999933"/>
      </a:hlink>
      <a:folHlink>
        <a:srgbClr val="B2B2B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8F8F8"/>
        </a:dk1>
        <a:lt1>
          <a:srgbClr val="330000"/>
        </a:lt1>
        <a:dk2>
          <a:srgbClr val="FFFFFF"/>
        </a:dk2>
        <a:lt2>
          <a:srgbClr val="080808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6D6D6"/>
        </a:accent4>
        <a:accent5>
          <a:srgbClr val="FFCAAA"/>
        </a:accent5>
        <a:accent6>
          <a:srgbClr val="B72D00"/>
        </a:accent6>
        <a:hlink>
          <a:srgbClr val="CC6600"/>
        </a:hlink>
        <a:folHlink>
          <a:srgbClr val="B2B28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800000"/>
        </a:lt1>
        <a:dk2>
          <a:srgbClr val="FFFFFF"/>
        </a:dk2>
        <a:lt2>
          <a:srgbClr val="333333"/>
        </a:lt2>
        <a:accent1>
          <a:srgbClr val="CC9900"/>
        </a:accent1>
        <a:accent2>
          <a:srgbClr val="666666"/>
        </a:accent2>
        <a:accent3>
          <a:srgbClr val="C1AAAA"/>
        </a:accent3>
        <a:accent4>
          <a:srgbClr val="D6D6D6"/>
        </a:accent4>
        <a:accent5>
          <a:srgbClr val="E2CAAA"/>
        </a:accent5>
        <a:accent6>
          <a:srgbClr val="5B5B5B"/>
        </a:accent6>
        <a:hlink>
          <a:srgbClr val="CC6600"/>
        </a:hlink>
        <a:folHlink>
          <a:srgbClr val="95A58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A4BEE0"/>
        </a:dk1>
        <a:lt1>
          <a:srgbClr val="013253"/>
        </a:lt1>
        <a:dk2>
          <a:srgbClr val="FFFFFF"/>
        </a:dk2>
        <a:lt2>
          <a:srgbClr val="5F5F5F"/>
        </a:lt2>
        <a:accent1>
          <a:srgbClr val="588480"/>
        </a:accent1>
        <a:accent2>
          <a:srgbClr val="6600FF"/>
        </a:accent2>
        <a:accent3>
          <a:srgbClr val="AAADB4"/>
        </a:accent3>
        <a:accent4>
          <a:srgbClr val="8DA3C1"/>
        </a:accent4>
        <a:accent5>
          <a:srgbClr val="B5C2C1"/>
        </a:accent5>
        <a:accent6>
          <a:srgbClr val="5B00E5"/>
        </a:accent6>
        <a:hlink>
          <a:srgbClr val="CCCC0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3D4A1C"/>
        </a:lt1>
        <a:dk2>
          <a:srgbClr val="FFFFFF"/>
        </a:dk2>
        <a:lt2>
          <a:srgbClr val="003300"/>
        </a:lt2>
        <a:accent1>
          <a:srgbClr val="99CC00"/>
        </a:accent1>
        <a:accent2>
          <a:srgbClr val="669900"/>
        </a:accent2>
        <a:accent3>
          <a:srgbClr val="AFB2AA"/>
        </a:accent3>
        <a:accent4>
          <a:srgbClr val="D6D6D6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B2B28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005D8C"/>
        </a:lt1>
        <a:dk2>
          <a:srgbClr val="FFFFFF"/>
        </a:dk2>
        <a:lt2>
          <a:srgbClr val="333333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6D6D6"/>
        </a:accent4>
        <a:accent5>
          <a:srgbClr val="AAE2CA"/>
        </a:accent5>
        <a:accent6>
          <a:srgbClr val="0089B7"/>
        </a:accent6>
        <a:hlink>
          <a:srgbClr val="FFCC00"/>
        </a:hlink>
        <a:folHlink>
          <a:srgbClr val="D8D4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9AA"/>
        </a:accent5>
        <a:accent6>
          <a:srgbClr val="A661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A9A88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22222"/>
        </a:accent4>
        <a:accent5>
          <a:srgbClr val="E2CAAA"/>
        </a:accent5>
        <a:accent6>
          <a:srgbClr val="B7B789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F"/>
        </a:accent4>
        <a:accent5>
          <a:srgbClr val="E2F4FF"/>
        </a:accent5>
        <a:accent6>
          <a:srgbClr val="2D89E5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5FAF5"/>
        </a:accent3>
        <a:accent4>
          <a:srgbClr val="006866"/>
        </a:accent4>
        <a:accent5>
          <a:srgbClr val="F1F5F0"/>
        </a:accent5>
        <a:accent6>
          <a:srgbClr val="E589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B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9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E"/>
        </a:accent3>
        <a:accent4>
          <a:srgbClr val="545480"/>
        </a:accent4>
        <a:accent5>
          <a:srgbClr val="FFEDED"/>
        </a:accent5>
        <a:accent6>
          <a:srgbClr val="E589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D"/>
        </a:accent4>
        <a:accent5>
          <a:srgbClr val="E9F7FF"/>
        </a:accent5>
        <a:accent6>
          <a:srgbClr val="E589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DED"/>
        </a:accent3>
        <a:accent4>
          <a:srgbClr val="0057AF"/>
        </a:accent4>
        <a:accent5>
          <a:srgbClr val="FFFFE2"/>
        </a:accent5>
        <a:accent6>
          <a:srgbClr val="008989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22222"/>
        </a:accent4>
        <a:accent5>
          <a:srgbClr val="E1E1EA"/>
        </a:accent5>
        <a:accent6>
          <a:srgbClr val="E5B7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5124</Words>
  <Application>WPS 演示</Application>
  <PresentationFormat>在屏幕上显示</PresentationFormat>
  <Paragraphs>360</Paragraphs>
  <Slides>41</Slides>
  <Notes>1</Notes>
  <HiddenSlides>1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41</vt:i4>
      </vt:variant>
    </vt:vector>
  </HeadingPairs>
  <TitlesOfParts>
    <vt:vector size="64" baseType="lpstr">
      <vt:lpstr>Arial</vt:lpstr>
      <vt:lpstr>宋体</vt:lpstr>
      <vt:lpstr>Wingdings</vt:lpstr>
      <vt:lpstr>Times New Roman</vt:lpstr>
      <vt:lpstr>Comic Sans MS</vt:lpstr>
      <vt:lpstr>Verdana</vt:lpstr>
      <vt:lpstr>华文彩云</vt:lpstr>
      <vt:lpstr>楷体_GB2312</vt:lpstr>
      <vt:lpstr>隶书</vt:lpstr>
      <vt:lpstr>华文琥珀</vt:lpstr>
      <vt:lpstr>微软雅黑</vt:lpstr>
      <vt:lpstr>Arial Unicode MS</vt:lpstr>
      <vt:lpstr>华文隶书</vt:lpstr>
      <vt:lpstr>华文行楷</vt:lpstr>
      <vt:lpstr>华文新魏</vt:lpstr>
      <vt:lpstr>Monotype Sorts</vt:lpstr>
      <vt:lpstr>Wingdings</vt:lpstr>
      <vt:lpstr>默认设计模板</vt:lpstr>
      <vt:lpstr>Crayons</vt:lpstr>
      <vt:lpstr>Balloons</vt:lpstr>
      <vt:lpstr>Axis</vt:lpstr>
      <vt:lpstr>1_默认设计模板</vt:lpstr>
      <vt:lpstr>古瓶荷花</vt:lpstr>
      <vt:lpstr>PowerPoint 演示文稿</vt:lpstr>
      <vt:lpstr>PowerPoint 演示文稿</vt:lpstr>
      <vt:lpstr>PowerPoint 演示文稿</vt:lpstr>
      <vt:lpstr>《孔乙己》写于1918年冬天，当时以《新青年》为阵地，虽已揭开了新文化运动的序幕，但是封建复古的逆流仍很猖獗。科举制度虽于1906年废除，但是培植孔乙己这种人的社会基础依然存在，孔孟之道仍然是社会教育的核心内容，这样就有可能产生新的“孔乙己”。要拯救青年一代，不能让他们再走孔乙己的老路。鲁迅选取了社会的一角——鲁镇的咸亨酒店，艺术地展现了20多年前社会上的这种贫苦知识分子的生活，就在于启发读者对照孔乙己的生活道路和当时的教育现状，思考当时的社会教育和学校教育，批判封建教育制度和科举制度。</vt:lpstr>
      <vt:lpstr>PowerPoint 演示文稿</vt:lpstr>
      <vt:lpstr>PowerPoint 演示文稿</vt:lpstr>
      <vt:lpstr>PowerPoint 演示文稿</vt:lpstr>
      <vt:lpstr>找出反映下列内容的语句并揣摩其含义</vt:lpstr>
      <vt:lpstr>   填写下列句子，探究孔乙己性格中的矛盾表现。</vt:lpstr>
      <vt:lpstr>探究孔乙己矛盾表现的思想原因和社会原因，深刻理解孔乙己形象。</vt:lpstr>
      <vt:lpstr>PowerPoint 演示文稿</vt:lpstr>
      <vt:lpstr>揣摩关键语句，总结刻画人物的方法</vt:lpstr>
      <vt:lpstr>揣摩关键语句，总结刻画人物的方法</vt:lpstr>
      <vt:lpstr>PowerPoint 演示文稿</vt:lpstr>
      <vt:lpstr>小结：孔乙己的性格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vip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SHZX</dc:creator>
  <cp:lastModifiedBy>Administrator</cp:lastModifiedBy>
  <cp:revision>98</cp:revision>
  <dcterms:created xsi:type="dcterms:W3CDTF">2003-09-15T05:01:00Z</dcterms:created>
  <dcterms:modified xsi:type="dcterms:W3CDTF">2019-11-12T01:28:20Z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