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1" r:id="rId7"/>
    <p:sldId id="261" r:id="rId8"/>
    <p:sldId id="272" r:id="rId9"/>
    <p:sldId id="262" r:id="rId10"/>
    <p:sldId id="263" r:id="rId11"/>
    <p:sldId id="264" r:id="rId12"/>
    <p:sldId id="267" r:id="rId13"/>
    <p:sldId id="268" r:id="rId14"/>
    <p:sldId id="265" r:id="rId15"/>
    <p:sldId id="266" r:id="rId16"/>
    <p:sldId id="269" r:id="rId17"/>
    <p:sldId id="270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1AF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2018-04-17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2018-04-17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2018-04-17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2018-04-17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2018-04-17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2018-04-17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2018-04-17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1"/>
            <a:ext cx="7772400" cy="1124744"/>
          </a:xfrm>
        </p:spPr>
        <p:txBody>
          <a:bodyPr/>
          <a:lstStyle/>
          <a:p>
            <a:r>
              <a:rPr lang="zh-CN" altLang="en-US" b="1" dirty="0" smtClean="0"/>
              <a:t>天一联盟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836712"/>
            <a:ext cx="9144000" cy="6021288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zh-CN" altLang="en-US" b="1" dirty="0" smtClean="0">
                <a:solidFill>
                  <a:srgbClr val="441AF8"/>
                </a:solidFill>
              </a:rPr>
              <a:t>材料一：一位聋哑外卖小哥，由于沟通不变，，在送餐前都会提前给用户编辑好短信，告知外卖送到的时间会给用户电话再挂掉。但由于很多人没有看到短信，他受到不少投诉。</a:t>
            </a:r>
            <a:endParaRPr lang="en-US" altLang="zh-CN" b="1" dirty="0" smtClean="0">
              <a:solidFill>
                <a:srgbClr val="441AF8"/>
              </a:solidFill>
            </a:endParaRPr>
          </a:p>
          <a:p>
            <a:pPr algn="l"/>
            <a:r>
              <a:rPr lang="zh-CN" altLang="en-US" b="1" dirty="0" smtClean="0">
                <a:solidFill>
                  <a:srgbClr val="441AF8"/>
                </a:solidFill>
              </a:rPr>
              <a:t>材料二：新疆伊犁，</a:t>
            </a:r>
            <a:r>
              <a:rPr lang="en-US" altLang="zh-CN" b="1" dirty="0" smtClean="0">
                <a:solidFill>
                  <a:srgbClr val="441AF8"/>
                </a:solidFill>
              </a:rPr>
              <a:t>22</a:t>
            </a:r>
            <a:r>
              <a:rPr lang="zh-CN" altLang="en-US" b="1" dirty="0" smtClean="0">
                <a:solidFill>
                  <a:srgbClr val="441AF8"/>
                </a:solidFill>
              </a:rPr>
              <a:t>岁的外卖小哥，送完餐看到酒店有架钢琴，想到公司年会要表演节目，就在酒店同意下练习了一下，不料技惊四座，被拍下传到网上就火了。</a:t>
            </a:r>
            <a:endParaRPr lang="en-US" altLang="zh-CN" b="1" dirty="0" smtClean="0">
              <a:solidFill>
                <a:srgbClr val="441AF8"/>
              </a:solidFill>
            </a:endParaRPr>
          </a:p>
          <a:p>
            <a:pPr algn="l"/>
            <a:r>
              <a:rPr lang="zh-CN" altLang="en-US" b="1" dirty="0" smtClean="0">
                <a:solidFill>
                  <a:srgbClr val="441AF8"/>
                </a:solidFill>
              </a:rPr>
              <a:t>材料三：经常有顾客在订单了给外卖小哥留言：</a:t>
            </a:r>
            <a:r>
              <a:rPr lang="en-US" altLang="zh-CN" b="1" dirty="0" smtClean="0">
                <a:solidFill>
                  <a:srgbClr val="441AF8"/>
                </a:solidFill>
              </a:rPr>
              <a:t>“</a:t>
            </a:r>
            <a:r>
              <a:rPr lang="zh-CN" altLang="en-US" b="1" dirty="0" smtClean="0">
                <a:solidFill>
                  <a:srgbClr val="441AF8"/>
                </a:solidFill>
              </a:rPr>
              <a:t>上楼时给我捎点零食</a:t>
            </a:r>
            <a:r>
              <a:rPr lang="en-US" altLang="zh-CN" b="1" dirty="0" smtClean="0">
                <a:solidFill>
                  <a:srgbClr val="441AF8"/>
                </a:solidFill>
              </a:rPr>
              <a:t>”“</a:t>
            </a:r>
            <a:r>
              <a:rPr lang="zh-CN" altLang="en-US" b="1" dirty="0" smtClean="0">
                <a:solidFill>
                  <a:srgbClr val="441AF8"/>
                </a:solidFill>
              </a:rPr>
              <a:t>下楼时给我带走垃圾</a:t>
            </a:r>
            <a:r>
              <a:rPr lang="en-US" altLang="zh-CN" b="1" dirty="0" smtClean="0">
                <a:solidFill>
                  <a:srgbClr val="441AF8"/>
                </a:solidFill>
              </a:rPr>
              <a:t>”“</a:t>
            </a:r>
            <a:r>
              <a:rPr lang="zh-CN" altLang="en-US" b="1" dirty="0" smtClean="0">
                <a:solidFill>
                  <a:srgbClr val="441AF8"/>
                </a:solidFill>
              </a:rPr>
              <a:t>快递小哥要帅，否则差评</a:t>
            </a:r>
            <a:r>
              <a:rPr lang="en-US" altLang="zh-CN" b="1" dirty="0" smtClean="0">
                <a:solidFill>
                  <a:srgbClr val="441AF8"/>
                </a:solidFill>
              </a:rPr>
              <a:t>”</a:t>
            </a:r>
            <a:r>
              <a:rPr lang="zh-CN" altLang="en-US" b="1" dirty="0" smtClean="0">
                <a:solidFill>
                  <a:srgbClr val="441AF8"/>
                </a:solidFill>
              </a:rPr>
              <a:t>等；而最近，一张外卖订单小票在网上传开，留言栏里写道：</a:t>
            </a:r>
            <a:r>
              <a:rPr lang="en-US" altLang="zh-CN" b="1" dirty="0" smtClean="0">
                <a:solidFill>
                  <a:srgbClr val="441AF8"/>
                </a:solidFill>
              </a:rPr>
              <a:t>“</a:t>
            </a:r>
            <a:r>
              <a:rPr lang="zh-CN" altLang="en-US" b="1" dirty="0" smtClean="0">
                <a:solidFill>
                  <a:srgbClr val="441AF8"/>
                </a:solidFill>
              </a:rPr>
              <a:t>炒饭给快递员吃，让他们吃完再来送餐。</a:t>
            </a:r>
            <a:r>
              <a:rPr lang="en-US" altLang="zh-CN" b="1" dirty="0" smtClean="0">
                <a:solidFill>
                  <a:srgbClr val="441AF8"/>
                </a:solidFill>
              </a:rPr>
              <a:t>”</a:t>
            </a:r>
            <a:r>
              <a:rPr lang="zh-CN" altLang="en-US" b="1" dirty="0" smtClean="0">
                <a:solidFill>
                  <a:srgbClr val="441AF8"/>
                </a:solidFill>
              </a:rPr>
              <a:t>店里人都被暖到。</a:t>
            </a:r>
            <a:endParaRPr lang="en-US" altLang="zh-CN" b="1" dirty="0" smtClean="0">
              <a:solidFill>
                <a:srgbClr val="441AF8"/>
              </a:solidFill>
            </a:endParaRPr>
          </a:p>
          <a:p>
            <a:pPr algn="l"/>
            <a:r>
              <a:rPr lang="zh-CN" altLang="en-US" b="1" dirty="0" smtClean="0">
                <a:solidFill>
                  <a:srgbClr val="441AF8"/>
                </a:solidFill>
              </a:rPr>
              <a:t>     </a:t>
            </a:r>
            <a:r>
              <a:rPr lang="zh-CN" altLang="en-US" b="1" dirty="0" smtClean="0">
                <a:solidFill>
                  <a:schemeClr val="tx1"/>
                </a:solidFill>
              </a:rPr>
              <a:t>以上三则材料引发你怎样的思考？请结合材料内涵确定立意写一篇文章。要求：选好角度，明确文体，自拟题目，不要套作，不得抄袭，不少于</a:t>
            </a:r>
            <a:r>
              <a:rPr lang="en-US" altLang="zh-CN" b="1" dirty="0" smtClean="0">
                <a:solidFill>
                  <a:schemeClr val="tx1"/>
                </a:solidFill>
              </a:rPr>
              <a:t>800</a:t>
            </a:r>
            <a:r>
              <a:rPr lang="zh-CN" altLang="en-US" b="1" dirty="0" smtClean="0">
                <a:solidFill>
                  <a:schemeClr val="tx1"/>
                </a:solidFill>
              </a:rPr>
              <a:t>字。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  </a:t>
            </a:r>
            <a:endParaRPr lang="zh-CN" alt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441AF8"/>
                </a:solidFill>
              </a:rPr>
              <a:t>生活的艰辛，往往比你想象的要难得多，人生需要理解，岁月需要宽容。</a:t>
            </a:r>
            <a:endParaRPr lang="zh-CN" altLang="en-US" b="1" dirty="0">
              <a:solidFill>
                <a:srgbClr val="441AF8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82" name="Picture 2" descr="C:\Documents and Settings\Administrator\桌面\u=3808758544,900291748&amp;fm=173&amp;s=FF7C04C6051037DCC0F984240300F04B&amp;w=542&amp;h=300&amp;img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8136904" cy="4824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964488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sz="5300" b="1" dirty="0" smtClean="0">
                <a:solidFill>
                  <a:srgbClr val="441AF8"/>
                </a:solidFill>
              </a:rPr>
              <a:t>为了想要的明天！</a:t>
            </a:r>
            <a:endParaRPr lang="zh-CN" altLang="en-US" sz="5300" b="1" dirty="0">
              <a:solidFill>
                <a:srgbClr val="441AF8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506" name="Picture 2" descr="C:\Documents and Settings\Administrator\桌面\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511300"/>
            <a:ext cx="8964488" cy="50140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8820472" cy="1143000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441AF8"/>
                </a:solidFill>
              </a:rPr>
              <a:t>那落寞的背影，让我忍不住悲伤，也忍不住眼泪</a:t>
            </a:r>
            <a:r>
              <a:rPr lang="en-US" altLang="zh-CN" b="1" dirty="0" smtClean="0">
                <a:solidFill>
                  <a:srgbClr val="441AF8"/>
                </a:solidFill>
              </a:rPr>
              <a:t>…..</a:t>
            </a:r>
            <a:endParaRPr lang="zh-CN" altLang="en-US" b="1" dirty="0">
              <a:solidFill>
                <a:srgbClr val="441AF8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2530" name="AutoShape 2" descr="https://t11.baidu.com/it/u=1076149948,2580401285&amp;fm=173&amp;s=68E4CD4E4DCCB37E1CDDD115030060C1&amp;w=200&amp;h=300&amp;img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2531" name="Picture 3" descr="C:\Documents and Settings\Administrator\桌面\u=1076149948,2580401285&amp;fm=173&amp;s=68E4CD4E4DCCB37E1CDDD115030060C1&amp;w=200&amp;h=300&amp;im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3744416" cy="5445224"/>
          </a:xfrm>
          <a:prstGeom prst="rect">
            <a:avLst/>
          </a:prstGeom>
          <a:noFill/>
        </p:spPr>
      </p:pic>
      <p:pic>
        <p:nvPicPr>
          <p:cNvPr id="22532" name="Picture 4" descr="C:\Documents and Settings\Administrator\桌面\u=1381441277,2786801838&amp;fm=173&amp;s=25D6436EDEADB37E12F5041B0100C0C1&amp;w=200&amp;h=300&amp;img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412776"/>
            <a:ext cx="4248472" cy="5445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441AF8"/>
                </a:solidFill>
              </a:rPr>
              <a:t>生活是面镜子，请设身处地想一想，</a:t>
            </a:r>
            <a:br>
              <a:rPr lang="zh-CN" altLang="en-US" b="1" dirty="0" smtClean="0">
                <a:solidFill>
                  <a:srgbClr val="441AF8"/>
                </a:solidFill>
              </a:rPr>
            </a:br>
            <a:r>
              <a:rPr lang="zh-CN" altLang="en-US" b="1" dirty="0" smtClean="0">
                <a:solidFill>
                  <a:srgbClr val="441AF8"/>
                </a:solidFill>
              </a:rPr>
              <a:t>请不要忘记我们曾经的善良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340768"/>
            <a:ext cx="8892480" cy="551723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zh-CN" altLang="en-US" dirty="0" smtClean="0"/>
              <a:t>         </a:t>
            </a:r>
            <a:r>
              <a:rPr lang="zh-CN" altLang="en-US" b="1" dirty="0" smtClean="0"/>
              <a:t>想起今年夏天，暴雨过后，多处道路被淹，车辆行人被阻，一名外卖小哥蹚着齐腰深的积水进入小区送餐。路途艰难，送餐时间耽搁了一会，顾客因此想要取消订单。外卖小哥打电话央求：“您别取消了，我这就给您蹚水送过去，您要让我再送回去，来回</a:t>
            </a:r>
            <a:r>
              <a:rPr lang="en-US" altLang="zh-CN" b="1" dirty="0" smtClean="0"/>
              <a:t>40</a:t>
            </a:r>
            <a:r>
              <a:rPr lang="zh-CN" altLang="en-US" b="1" dirty="0" smtClean="0"/>
              <a:t>多公里我白跑了。”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         还有一位外卖小哥因暴雨，未能将餐按时送达，被顾客在家门口足足数落辱骂了三四分钟，对方用手指戳着外卖小哥的头说：“你永远都是个送餐的，知道不？”最后还把饭菜扔在地上。外卖小哥默默离开的背影，实在让人忍不住泪水。</a:t>
            </a:r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8964488" cy="1143000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/>
              <a:t>不嘲笑别人的职业，不蔑视他人的理想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600200"/>
            <a:ext cx="8892480" cy="48531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dirty="0" smtClean="0"/>
              <a:t>       </a:t>
            </a:r>
            <a:r>
              <a:rPr lang="zh-CN" altLang="en-US" b="1" dirty="0" smtClean="0">
                <a:solidFill>
                  <a:srgbClr val="441AF8"/>
                </a:solidFill>
              </a:rPr>
              <a:t>他们找工作非常困难，可也想多赚点钱减轻家里的负担，供弟弟妹妹读书，为此，他们付出了异于常人的努力。在我们看来，送外卖这种简单的体力活，对聋哑人来说也是一项巨大的挑战，他们格外珍惜你可能瞧不起的那些卑微的工作！</a:t>
            </a:r>
          </a:p>
          <a:p>
            <a:pPr>
              <a:buNone/>
            </a:pPr>
            <a:r>
              <a:rPr lang="en-US" altLang="zh-CN" b="1" dirty="0" smtClean="0">
                <a:solidFill>
                  <a:srgbClr val="441AF8"/>
                </a:solidFill>
              </a:rPr>
              <a:t>            </a:t>
            </a:r>
            <a:r>
              <a:rPr lang="zh-CN" altLang="en-US" b="1" dirty="0" smtClean="0">
                <a:solidFill>
                  <a:srgbClr val="441AF8"/>
                </a:solidFill>
              </a:rPr>
              <a:t>生活不易，请你多一份理解，少一份烦躁，多一份关怀，少一分苛责，不要随意去指责别人，你并不知道别人经历了什么。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340768"/>
          </a:xfrm>
        </p:spPr>
        <p:txBody>
          <a:bodyPr>
            <a:normAutofit fontScale="90000"/>
          </a:bodyPr>
          <a:lstStyle/>
          <a:p>
            <a:r>
              <a:rPr lang="zh-CN" altLang="en-US" sz="3600" b="1" dirty="0" smtClean="0">
                <a:solidFill>
                  <a:srgbClr val="441AF8"/>
                </a:solidFill>
              </a:rPr>
              <a:t>岁月静好背后，就有人负重前行，愿每一个负重前行的人，都能被温柔以待！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3553" name="Picture 1" descr="C:\Documents and Settings\Administrator\桌面\u=2383700782,650147086&amp;fm=173&amp;s=C6A3B94003531FEF4CC8A00603005093&amp;w=563&amp;h=662&amp;img (1)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340768"/>
            <a:ext cx="4716016" cy="5517232"/>
          </a:xfrm>
          <a:prstGeom prst="rect">
            <a:avLst/>
          </a:prstGeom>
          <a:noFill/>
        </p:spPr>
      </p:pic>
      <p:pic>
        <p:nvPicPr>
          <p:cNvPr id="23554" name="Picture 2" descr="C:\Documents and Settings\Administrator\桌面\u=3148704640,4183891989&amp;fm=173&amp;s=28C6E5044F1206CE2B3D958A0300A090&amp;w=612&amp;h=795&amp;img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340768"/>
            <a:ext cx="4644008" cy="5772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892480" cy="1143000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441AF8"/>
                </a:solidFill>
              </a:rPr>
              <a:t>你的一声</a:t>
            </a:r>
            <a:r>
              <a:rPr lang="en-US" altLang="zh-CN" b="1" dirty="0" smtClean="0">
                <a:solidFill>
                  <a:srgbClr val="441AF8"/>
                </a:solidFill>
              </a:rPr>
              <a:t>“</a:t>
            </a:r>
            <a:r>
              <a:rPr lang="zh-CN" altLang="en-US" b="1" dirty="0" smtClean="0">
                <a:solidFill>
                  <a:srgbClr val="441AF8"/>
                </a:solidFill>
              </a:rPr>
              <a:t>谢谢</a:t>
            </a:r>
            <a:r>
              <a:rPr lang="en-US" altLang="zh-CN" b="1" dirty="0" smtClean="0">
                <a:solidFill>
                  <a:srgbClr val="441AF8"/>
                </a:solidFill>
              </a:rPr>
              <a:t>”，</a:t>
            </a:r>
            <a:r>
              <a:rPr lang="zh-CN" altLang="en-US" b="1" dirty="0" smtClean="0">
                <a:solidFill>
                  <a:srgbClr val="441AF8"/>
                </a:solidFill>
              </a:rPr>
              <a:t>一个微笑，也许能鼓舞他们坚持奔跑在艰难的人生路途上</a:t>
            </a:r>
            <a:r>
              <a:rPr lang="zh-CN" altLang="en-US" dirty="0" smtClean="0"/>
              <a:t>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600200"/>
            <a:ext cx="8964488" cy="52578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b="1" dirty="0" smtClean="0"/>
              <a:t>          为了不被罚钱，他们只好一路狂奔，有时甚至连红灯、逆行也顾不上，我们对这种危险行为毫不留情地斥责，却忽略了他们背后，是流着汗与血的无奈。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         炎炎夏日，寒风刺骨，狂风暴雨，他们推着车顶风前行，他们永远奋战在路上，却不一定能得到顾客的理解。顾客催促，他们只能加速飞奔，顾客气恼，他们只能陪着笑脸。对我们而言，一份外卖可能只是一顿午餐，而对万千的外卖小哥而言，那是一份工作，更是一份责任，当然，是一份生存！</a:t>
            </a:r>
          </a:p>
          <a:p>
            <a:pPr>
              <a:buNone/>
            </a:pP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b="1" dirty="0" smtClean="0"/>
              <a:t>乞丐</a:t>
            </a:r>
            <a:br>
              <a:rPr lang="zh-CN" altLang="zh-CN" b="1" dirty="0" smtClean="0"/>
            </a:b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021288"/>
          </a:xfrm>
        </p:spPr>
        <p:txBody>
          <a:bodyPr>
            <a:normAutofit fontScale="77500" lnSpcReduction="20000"/>
          </a:bodyPr>
          <a:lstStyle/>
          <a:p>
            <a:r>
              <a:rPr lang="zh-CN" altLang="zh-CN" b="1" dirty="0" smtClean="0"/>
              <a:t>我在街上走着……一个乞丐——一个衰弱的老人挡住了我。</a:t>
            </a:r>
          </a:p>
          <a:p>
            <a:r>
              <a:rPr lang="zh-CN" altLang="zh-CN" b="1" dirty="0" smtClean="0"/>
              <a:t>红肿的、流着泪水的眼睛，发青的嘴唇，粗糙、褴褛的衣服，龌龊的伤口……呵，贫穷把这个不幸的人折磨成了什么样子了啊！</a:t>
            </a:r>
          </a:p>
          <a:p>
            <a:r>
              <a:rPr lang="zh-CN" altLang="zh-CN" b="1" dirty="0" smtClean="0"/>
              <a:t>他向我伸出一只红肿、肮脏的手……他呻吟着，他喃喃地乞求帮助。</a:t>
            </a:r>
          </a:p>
          <a:p>
            <a:r>
              <a:rPr lang="zh-CN" altLang="zh-CN" b="1" dirty="0" smtClean="0"/>
              <a:t>我伸手搜索自己身上所有的口袋……既没有钱包，也没有怀表，甚至连一块手帕也没有……我随身什么东西也没有带。</a:t>
            </a:r>
          </a:p>
          <a:p>
            <a:r>
              <a:rPr lang="zh-CN" altLang="zh-CN" b="1" dirty="0" smtClean="0"/>
              <a:t>但乞丐在等待着……他伸出来的手，微微地摆动着和颤抖着。</a:t>
            </a:r>
          </a:p>
          <a:p>
            <a:r>
              <a:rPr lang="zh-CN" altLang="zh-CN" b="1" dirty="0" smtClean="0"/>
              <a:t>我惘然无措，惶惑不安，紧紧地握了握这只肮脏的、发抖的手……“请别见怪，兄弟；我什么也没有带，兄弟。”</a:t>
            </a:r>
          </a:p>
          <a:p>
            <a:r>
              <a:rPr lang="zh-CN" altLang="zh-CN" b="1" dirty="0" smtClean="0"/>
              <a:t>乞丐那对红肿的眼睛凝视着我；他发青的嘴唇微笑了一下——接着，他也照样紧握了我的变得冷起来的手指。</a:t>
            </a:r>
          </a:p>
          <a:p>
            <a:r>
              <a:rPr lang="zh-CN" altLang="zh-CN" b="1" dirty="0" smtClean="0"/>
              <a:t>“哪儿的话，兄弟，”他吃力地说道，“这也应当谢谢啦。这也是一种施舍啊，兄弟。”</a:t>
            </a:r>
          </a:p>
          <a:p>
            <a:r>
              <a:rPr lang="zh-CN" altLang="zh-CN" b="1" dirty="0" smtClean="0"/>
              <a:t>我明白，我也从我的兄弟那儿得到了施舍。</a:t>
            </a:r>
          </a:p>
          <a:p>
            <a:endParaRPr lang="zh-CN" altLang="en-US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-243408"/>
            <a:ext cx="8229600" cy="1143000"/>
          </a:xfrm>
        </p:spPr>
        <p:txBody>
          <a:bodyPr/>
          <a:lstStyle/>
          <a:p>
            <a:r>
              <a:rPr lang="zh-CN" altLang="en-US" b="1" dirty="0" smtClean="0"/>
              <a:t>我们，也是傲慢的！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620688"/>
            <a:ext cx="8820472" cy="5976664"/>
          </a:xfrm>
        </p:spPr>
        <p:txBody>
          <a:bodyPr/>
          <a:lstStyle/>
          <a:p>
            <a:r>
              <a:rPr lang="zh-CN" altLang="en-US" b="1" dirty="0" smtClean="0"/>
              <a:t>简</a:t>
            </a:r>
            <a:r>
              <a:rPr lang="en-US" altLang="zh-CN" b="1" dirty="0" smtClean="0"/>
              <a:t>·</a:t>
            </a:r>
            <a:r>
              <a:rPr lang="zh-CN" altLang="en-US" b="1" dirty="0" smtClean="0"/>
              <a:t>奥斯汀</a:t>
            </a:r>
            <a:r>
              <a:rPr lang="en-US" altLang="zh-CN" b="1" dirty="0" smtClean="0"/>
              <a:t>de 《</a:t>
            </a:r>
            <a:r>
              <a:rPr lang="zh-CN" altLang="en-US" b="1" dirty="0" smtClean="0"/>
              <a:t>傲慢与偏见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“告诉你女性有权过得更好”</a:t>
            </a:r>
            <a:r>
              <a:rPr lang="en-US" altLang="zh-CN" b="1" dirty="0" smtClean="0"/>
              <a:t>,</a:t>
            </a:r>
            <a:r>
              <a:rPr lang="zh-CN" altLang="en-US" b="1" dirty="0" smtClean="0"/>
              <a:t>提醒我们，女性的思想值得倾听。现在看起来似乎不合逻辑，但当时却又巨大的意义。</a:t>
            </a:r>
            <a:endParaRPr lang="en-US" altLang="zh-CN" b="1" dirty="0" smtClean="0"/>
          </a:p>
          <a:p>
            <a:r>
              <a:rPr lang="en-US" altLang="zh-CN" b="1" dirty="0" smtClean="0"/>
              <a:t>   </a:t>
            </a:r>
            <a:r>
              <a:rPr lang="zh-CN" altLang="en-US" b="1" dirty="0" smtClean="0"/>
              <a:t>我想，那些外卖小哥同样有权获得我们应有的尊重，他们的心酸也值得你去倾听。你有义务责任了解事实，再做评价。</a:t>
            </a:r>
            <a:endParaRPr lang="en-US" altLang="zh-CN" b="1" dirty="0" smtClean="0"/>
          </a:p>
          <a:p>
            <a:r>
              <a:rPr lang="zh-CN" altLang="en-US" b="1" dirty="0" smtClean="0"/>
              <a:t>我曾以为，傲慢只是权贵们的事情，事实上，我们每个人你身上都隐藏着一种傲慢。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60648"/>
            <a:ext cx="8892480" cy="1143000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441AF8"/>
                </a:solidFill>
              </a:rPr>
              <a:t>弱小和无知不是生存的障碍，傲慢才是</a:t>
            </a:r>
            <a:endParaRPr lang="zh-CN" altLang="en-US" b="1" dirty="0">
              <a:solidFill>
                <a:srgbClr val="441AF8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600200"/>
            <a:ext cx="8820472" cy="4997152"/>
          </a:xfrm>
        </p:spPr>
        <p:txBody>
          <a:bodyPr/>
          <a:lstStyle/>
          <a:p>
            <a:r>
              <a:rPr lang="zh-CN" altLang="en-US" b="1" dirty="0" smtClean="0"/>
              <a:t>傲慢是人性中常见的缺点，它潜藏在我们内心，到处泛滥。比如，看不起地位和能力不如自己的人；求全责备；不愿意，不屑于去理解他人；不愿意表达不屑于表达感谢感恩；要求人甚多，要求自己甚少；没有怜悯之心；自己的利益高于一切；听不进异己之</a:t>
            </a:r>
            <a:r>
              <a:rPr lang="zh-CN" altLang="en-US" b="1" dirty="0" smtClean="0"/>
              <a:t>见</a:t>
            </a:r>
            <a:r>
              <a:rPr lang="en-US" altLang="zh-CN" b="1" dirty="0" smtClean="0"/>
              <a:t>;</a:t>
            </a:r>
            <a:r>
              <a:rPr lang="zh-CN" altLang="en-US" b="1" dirty="0" smtClean="0"/>
              <a:t>居高临下，颐指气使</a:t>
            </a:r>
            <a:r>
              <a:rPr lang="en-US" altLang="zh-CN" b="1" smtClean="0"/>
              <a:t>…..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zh-CN" altLang="en-US" b="1" dirty="0" smtClean="0"/>
              <a:t>读材料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80728"/>
            <a:ext cx="8892480" cy="5589240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材料一：外卖小哥遭遇不公正投诉。</a:t>
            </a:r>
            <a:endParaRPr lang="en-US" altLang="zh-CN" b="1" dirty="0" smtClean="0"/>
          </a:p>
          <a:p>
            <a:r>
              <a:rPr lang="zh-CN" altLang="en-US" b="1" dirty="0" smtClean="0"/>
              <a:t>材料二：外卖小哥得到尊重，弹钢琴火了。</a:t>
            </a:r>
            <a:endParaRPr lang="en-US" altLang="zh-CN" b="1" dirty="0" smtClean="0"/>
          </a:p>
          <a:p>
            <a:r>
              <a:rPr lang="zh-CN" altLang="en-US" b="1" dirty="0" smtClean="0"/>
              <a:t>材料三：外卖小哥遭遇的冷暖两种待遇。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                 由表及里</a:t>
            </a:r>
            <a:r>
              <a:rPr lang="en-US" altLang="zh-CN" b="1" dirty="0" smtClean="0">
                <a:solidFill>
                  <a:srgbClr val="FF0000"/>
                </a:solidFill>
              </a:rPr>
              <a:t>------</a:t>
            </a:r>
          </a:p>
          <a:p>
            <a:r>
              <a:rPr lang="zh-CN" altLang="en-US" b="1" dirty="0" smtClean="0"/>
              <a:t>三则材料都是当下社会现象，普通平常。</a:t>
            </a:r>
            <a:endParaRPr lang="en-US" altLang="zh-CN" b="1" dirty="0" smtClean="0"/>
          </a:p>
          <a:p>
            <a:r>
              <a:rPr lang="zh-CN" altLang="en-US" b="1" dirty="0" smtClean="0"/>
              <a:t>外卖小哥</a:t>
            </a:r>
            <a:r>
              <a:rPr lang="en-US" altLang="zh-CN" b="1" dirty="0" smtClean="0"/>
              <a:t>-----</a:t>
            </a:r>
            <a:r>
              <a:rPr lang="zh-CN" altLang="en-US" b="1" dirty="0" smtClean="0"/>
              <a:t>象征？</a:t>
            </a:r>
            <a:endParaRPr lang="en-US" altLang="zh-CN" b="1" dirty="0" smtClean="0"/>
          </a:p>
          <a:p>
            <a:r>
              <a:rPr lang="zh-CN" altLang="en-US" b="1" dirty="0" smtClean="0"/>
              <a:t>作文的命题指向</a:t>
            </a:r>
            <a:r>
              <a:rPr lang="en-US" altLang="zh-CN" b="1" dirty="0" smtClean="0"/>
              <a:t>-----</a:t>
            </a:r>
            <a:r>
              <a:rPr lang="zh-CN" altLang="en-US" b="1" dirty="0" smtClean="0">
                <a:solidFill>
                  <a:srgbClr val="441AF8"/>
                </a:solidFill>
              </a:rPr>
              <a:t>呼唤什么？弘扬什么？倡导什么？</a:t>
            </a:r>
            <a:r>
              <a:rPr lang="zh-CN" altLang="en-US" b="1" dirty="0" smtClean="0">
                <a:solidFill>
                  <a:srgbClr val="FF0000"/>
                </a:solidFill>
              </a:rPr>
              <a:t>传统文化融合传承？改革开放？四个坚持？</a:t>
            </a:r>
            <a:r>
              <a:rPr lang="zh-CN" altLang="en-US" b="1" dirty="0" smtClean="0">
                <a:solidFill>
                  <a:srgbClr val="441AF8"/>
                </a:solidFill>
              </a:rPr>
              <a:t>你必须有所思考，这是高考坚定不移的核心。</a:t>
            </a:r>
            <a:endParaRPr lang="en-US" altLang="zh-CN" b="1" dirty="0" smtClean="0">
              <a:solidFill>
                <a:srgbClr val="441AF8"/>
              </a:solidFill>
            </a:endParaRPr>
          </a:p>
          <a:p>
            <a:endParaRPr lang="zh-CN" altLang="en-US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开卷也有益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5069160"/>
          </a:xfrm>
        </p:spPr>
        <p:txBody>
          <a:bodyPr>
            <a:normAutofit lnSpcReduction="10000"/>
          </a:bodyPr>
          <a:lstStyle/>
          <a:p>
            <a:pPr latinLnBrk="1"/>
            <a:r>
              <a:rPr lang="zh-CN" altLang="en-US" b="1" dirty="0" smtClean="0">
                <a:solidFill>
                  <a:srgbClr val="441AF8"/>
                </a:solidFill>
              </a:rPr>
              <a:t>要尊重每一个人，不论他是何等的卑微与可笑。要记住活在每个人身上的是和你我相同的性灵。</a:t>
            </a:r>
            <a:r>
              <a:rPr lang="en-US" altLang="zh-CN" b="1" dirty="0" smtClean="0">
                <a:solidFill>
                  <a:srgbClr val="441AF8"/>
                </a:solidFill>
              </a:rPr>
              <a:t>——</a:t>
            </a:r>
            <a:r>
              <a:rPr lang="zh-CN" altLang="en-US" b="1" dirty="0" smtClean="0">
                <a:solidFill>
                  <a:srgbClr val="441AF8"/>
                </a:solidFill>
              </a:rPr>
              <a:t>叔本华</a:t>
            </a:r>
          </a:p>
          <a:p>
            <a:pPr latinLnBrk="1"/>
            <a:r>
              <a:rPr lang="zh-CN" altLang="en-US" b="1" dirty="0" smtClean="0">
                <a:solidFill>
                  <a:srgbClr val="441AF8"/>
                </a:solidFill>
              </a:rPr>
              <a:t>我们平等的相爱，因为我们互相了解，互相尊重。</a:t>
            </a:r>
            <a:r>
              <a:rPr lang="en-US" altLang="zh-CN" b="1" dirty="0" smtClean="0">
                <a:solidFill>
                  <a:srgbClr val="441AF8"/>
                </a:solidFill>
              </a:rPr>
              <a:t>——</a:t>
            </a:r>
            <a:r>
              <a:rPr lang="zh-CN" altLang="en-US" b="1" dirty="0" smtClean="0">
                <a:solidFill>
                  <a:srgbClr val="441AF8"/>
                </a:solidFill>
              </a:rPr>
              <a:t>列夫</a:t>
            </a:r>
            <a:r>
              <a:rPr lang="en-US" altLang="zh-CN" b="1" dirty="0" smtClean="0">
                <a:solidFill>
                  <a:srgbClr val="441AF8"/>
                </a:solidFill>
              </a:rPr>
              <a:t>·</a:t>
            </a:r>
            <a:r>
              <a:rPr lang="zh-CN" altLang="en-US" b="1" dirty="0" smtClean="0">
                <a:solidFill>
                  <a:srgbClr val="441AF8"/>
                </a:solidFill>
              </a:rPr>
              <a:t>托尔斯泰</a:t>
            </a:r>
            <a:endParaRPr lang="en-US" altLang="zh-CN" b="1" dirty="0" smtClean="0">
              <a:solidFill>
                <a:srgbClr val="441AF8"/>
              </a:solidFill>
            </a:endParaRPr>
          </a:p>
          <a:p>
            <a:pPr latinLnBrk="1"/>
            <a:r>
              <a:rPr lang="zh-CN" altLang="en-US" b="1" dirty="0" smtClean="0">
                <a:solidFill>
                  <a:srgbClr val="441AF8"/>
                </a:solidFill>
              </a:rPr>
              <a:t>人人相亲，人人平等，天下为公，是谓大同。</a:t>
            </a:r>
            <a:r>
              <a:rPr lang="en-US" altLang="zh-CN" b="1" dirty="0" smtClean="0">
                <a:solidFill>
                  <a:srgbClr val="441AF8"/>
                </a:solidFill>
              </a:rPr>
              <a:t>——</a:t>
            </a:r>
            <a:r>
              <a:rPr lang="zh-CN" altLang="en-US" b="1" dirty="0" smtClean="0">
                <a:solidFill>
                  <a:srgbClr val="441AF8"/>
                </a:solidFill>
              </a:rPr>
              <a:t>康有为</a:t>
            </a:r>
            <a:endParaRPr lang="en-US" altLang="zh-CN" b="1" dirty="0" smtClean="0">
              <a:solidFill>
                <a:srgbClr val="441AF8"/>
              </a:solidFill>
            </a:endParaRPr>
          </a:p>
          <a:p>
            <a:pPr latinLnBrk="1"/>
            <a:r>
              <a:rPr lang="zh-CN" altLang="en-US" b="1" dirty="0" smtClean="0">
                <a:solidFill>
                  <a:srgbClr val="441AF8"/>
                </a:solidFill>
              </a:rPr>
              <a:t>谁要是在世界上遇到过一次友爱的心，体会过肝胆相照的境界，谁就是尝到了天上人间的快乐。</a:t>
            </a:r>
            <a:r>
              <a:rPr lang="en-US" altLang="zh-CN" b="1" dirty="0" smtClean="0">
                <a:solidFill>
                  <a:srgbClr val="441AF8"/>
                </a:solidFill>
              </a:rPr>
              <a:t>——</a:t>
            </a:r>
            <a:r>
              <a:rPr lang="zh-CN" altLang="en-US" b="1" dirty="0" smtClean="0">
                <a:solidFill>
                  <a:srgbClr val="441AF8"/>
                </a:solidFill>
              </a:rPr>
              <a:t>法国</a:t>
            </a:r>
            <a:r>
              <a:rPr lang="en-US" altLang="zh-CN" b="1" dirty="0" smtClean="0">
                <a:solidFill>
                  <a:srgbClr val="441AF8"/>
                </a:solidFill>
              </a:rPr>
              <a:t>·</a:t>
            </a:r>
            <a:r>
              <a:rPr lang="zh-CN" altLang="en-US" b="1" dirty="0" smtClean="0">
                <a:solidFill>
                  <a:srgbClr val="441AF8"/>
                </a:solidFill>
              </a:rPr>
              <a:t>罗兰</a:t>
            </a:r>
            <a:r>
              <a:rPr lang="en-US" altLang="zh-CN" b="1" dirty="0" smtClean="0">
                <a:solidFill>
                  <a:srgbClr val="441AF8"/>
                </a:solidFill>
              </a:rPr>
              <a:t>·</a:t>
            </a:r>
            <a:r>
              <a:rPr lang="zh-CN" altLang="en-US" b="1" dirty="0" smtClean="0">
                <a:solidFill>
                  <a:srgbClr val="441AF8"/>
                </a:solidFill>
              </a:rPr>
              <a:t>罗曼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zh-CN" altLang="en-US" b="1" dirty="0" smtClean="0"/>
              <a:t>读要求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412776"/>
            <a:ext cx="8517632" cy="5445224"/>
          </a:xfrm>
        </p:spPr>
        <p:txBody>
          <a:bodyPr/>
          <a:lstStyle/>
          <a:p>
            <a:r>
              <a:rPr lang="zh-CN" altLang="en-US" b="1" dirty="0" smtClean="0"/>
              <a:t>以上</a:t>
            </a:r>
            <a:r>
              <a:rPr lang="zh-CN" altLang="en-US" b="1" dirty="0" smtClean="0">
                <a:solidFill>
                  <a:srgbClr val="FF0000"/>
                </a:solidFill>
              </a:rPr>
              <a:t>三则材料</a:t>
            </a:r>
            <a:r>
              <a:rPr lang="zh-CN" altLang="en-US" b="1" dirty="0" smtClean="0"/>
              <a:t>引发你怎样的思考</a:t>
            </a:r>
            <a:endParaRPr lang="en-US" altLang="zh-CN" b="1" dirty="0" smtClean="0"/>
          </a:p>
          <a:p>
            <a:r>
              <a:rPr lang="zh-CN" altLang="en-US" b="1" dirty="0" smtClean="0"/>
              <a:t>请结合材料</a:t>
            </a:r>
            <a:r>
              <a:rPr lang="zh-CN" altLang="en-US" b="1" dirty="0" smtClean="0">
                <a:solidFill>
                  <a:srgbClr val="FF0000"/>
                </a:solidFill>
              </a:rPr>
              <a:t>内涵</a:t>
            </a:r>
            <a:r>
              <a:rPr lang="zh-CN" altLang="en-US" b="1" dirty="0" smtClean="0"/>
              <a:t>确定立意写一篇文章</a:t>
            </a:r>
            <a:endParaRPr lang="en-US" altLang="zh-CN" b="1" dirty="0" smtClean="0"/>
          </a:p>
          <a:p>
            <a:endParaRPr lang="en-US" altLang="zh-CN" b="1" dirty="0" smtClean="0"/>
          </a:p>
          <a:p>
            <a:r>
              <a:rPr lang="zh-CN" altLang="en-US" b="1" dirty="0" smtClean="0"/>
              <a:t>三则材料是告诉我们要寻找共性问题</a:t>
            </a:r>
            <a:endParaRPr lang="en-US" altLang="zh-CN" b="1" dirty="0" smtClean="0"/>
          </a:p>
          <a:p>
            <a:r>
              <a:rPr lang="zh-CN" altLang="en-US" b="1" dirty="0" smtClean="0"/>
              <a:t>内涵要我们要联系材料背后蕴含的时代主题</a:t>
            </a:r>
            <a:r>
              <a:rPr lang="en-US" altLang="zh-CN" b="1" dirty="0" smtClean="0"/>
              <a:t>-----24</a:t>
            </a:r>
            <a:r>
              <a:rPr lang="zh-CN" altLang="en-US" b="1" dirty="0" smtClean="0"/>
              <a:t>字的价值观，高考作文四个坚持</a:t>
            </a:r>
            <a:r>
              <a:rPr lang="en-US" altLang="zh-CN" b="1" dirty="0" smtClean="0"/>
              <a:t>-----</a:t>
            </a:r>
            <a:r>
              <a:rPr lang="zh-CN" altLang="zh-CN" b="1" dirty="0" smtClean="0">
                <a:solidFill>
                  <a:srgbClr val="441AF8"/>
                </a:solidFill>
              </a:rPr>
              <a:t>坚持正确方向、坚持立德树人、坚持服务大局、坚持改革创新</a:t>
            </a:r>
            <a:r>
              <a:rPr lang="zh-CN" altLang="zh-CN" dirty="0" smtClean="0">
                <a:solidFill>
                  <a:srgbClr val="441AF8"/>
                </a:solidFill>
              </a:rPr>
              <a:t>；</a:t>
            </a:r>
            <a:endParaRPr lang="zh-CN" altLang="en-US" dirty="0">
              <a:solidFill>
                <a:srgbClr val="441AF8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寻找角度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5069160"/>
          </a:xfrm>
        </p:spPr>
        <p:txBody>
          <a:bodyPr/>
          <a:lstStyle/>
          <a:p>
            <a:r>
              <a:rPr lang="zh-CN" altLang="en-US" b="1" dirty="0" smtClean="0"/>
              <a:t>从用户角度：</a:t>
            </a:r>
            <a:endParaRPr lang="en-US" altLang="zh-CN" b="1" dirty="0" smtClean="0"/>
          </a:p>
          <a:p>
            <a:r>
              <a:rPr lang="en-US" altLang="zh-CN" b="1" dirty="0" smtClean="0"/>
              <a:t> </a:t>
            </a:r>
            <a:r>
              <a:rPr lang="en-US" altLang="zh-CN" b="1" dirty="0" smtClean="0">
                <a:solidFill>
                  <a:srgbClr val="441AF8"/>
                </a:solidFill>
              </a:rPr>
              <a:t>1 </a:t>
            </a:r>
            <a:r>
              <a:rPr lang="zh-CN" altLang="en-US" b="1" dirty="0" smtClean="0">
                <a:solidFill>
                  <a:srgbClr val="441AF8"/>
                </a:solidFill>
              </a:rPr>
              <a:t>不尊重 </a:t>
            </a:r>
            <a:r>
              <a:rPr lang="en-US" altLang="zh-CN" b="1" dirty="0" smtClean="0">
                <a:solidFill>
                  <a:srgbClr val="441AF8"/>
                </a:solidFill>
              </a:rPr>
              <a:t>2 </a:t>
            </a:r>
            <a:r>
              <a:rPr lang="zh-CN" altLang="en-US" b="1" dirty="0" smtClean="0">
                <a:solidFill>
                  <a:srgbClr val="441AF8"/>
                </a:solidFill>
              </a:rPr>
              <a:t>要过他人过多</a:t>
            </a:r>
            <a:endParaRPr lang="en-US" altLang="zh-CN" b="1" dirty="0" smtClean="0">
              <a:solidFill>
                <a:srgbClr val="441AF8"/>
              </a:solidFill>
            </a:endParaRPr>
          </a:p>
          <a:p>
            <a:r>
              <a:rPr lang="zh-CN" altLang="en-US" b="1" dirty="0" smtClean="0"/>
              <a:t>从外卖小哥角度：</a:t>
            </a:r>
            <a:r>
              <a:rPr lang="en-US" altLang="zh-CN" b="1" dirty="0" smtClean="0"/>
              <a:t>1  2 3</a:t>
            </a:r>
          </a:p>
          <a:p>
            <a:r>
              <a:rPr lang="zh-CN" altLang="en-US" b="1" dirty="0" smtClean="0"/>
              <a:t>从二者关系角度：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简单快速审题方法之二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600200"/>
            <a:ext cx="8892480" cy="5257800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概述</a:t>
            </a:r>
            <a:r>
              <a:rPr lang="zh-CN" altLang="en-US" dirty="0" smtClean="0"/>
              <a:t>：</a:t>
            </a:r>
            <a:r>
              <a:rPr lang="zh-CN" altLang="en-US" b="1" dirty="0" smtClean="0">
                <a:solidFill>
                  <a:srgbClr val="441AF8"/>
                </a:solidFill>
              </a:rPr>
              <a:t>是什么？</a:t>
            </a:r>
            <a:r>
              <a:rPr lang="en-US" altLang="zh-CN" dirty="0" smtClean="0"/>
              <a:t>----</a:t>
            </a:r>
            <a:r>
              <a:rPr lang="zh-CN" altLang="en-US" b="1" dirty="0" smtClean="0"/>
              <a:t>小哥受委屈，被投诉</a:t>
            </a:r>
            <a:endParaRPr lang="en-US" altLang="zh-CN" b="1" dirty="0" smtClean="0"/>
          </a:p>
          <a:p>
            <a:r>
              <a:rPr lang="zh-CN" altLang="en-US" b="1" dirty="0" smtClean="0"/>
              <a:t>追问</a:t>
            </a:r>
            <a:r>
              <a:rPr lang="zh-CN" altLang="en-US" dirty="0" smtClean="0"/>
              <a:t>：</a:t>
            </a:r>
            <a:r>
              <a:rPr lang="zh-CN" altLang="en-US" b="1" dirty="0" smtClean="0">
                <a:solidFill>
                  <a:srgbClr val="441AF8"/>
                </a:solidFill>
              </a:rPr>
              <a:t>为什么？</a:t>
            </a:r>
            <a:r>
              <a:rPr lang="en-US" altLang="zh-CN" dirty="0" smtClean="0"/>
              <a:t>----</a:t>
            </a:r>
            <a:r>
              <a:rPr lang="zh-CN" altLang="en-US" b="1" dirty="0" smtClean="0"/>
              <a:t>不尊重，不理解，缺乏友善，  傲慢，缺少平等，社会浮躁，缺少耐心。（重点部分）</a:t>
            </a:r>
            <a:endParaRPr lang="en-US" altLang="zh-CN" b="1" dirty="0" smtClean="0"/>
          </a:p>
          <a:p>
            <a:r>
              <a:rPr lang="zh-CN" altLang="en-US" b="1" dirty="0" smtClean="0"/>
              <a:t>探求：</a:t>
            </a:r>
            <a:r>
              <a:rPr lang="zh-CN" altLang="en-US" b="1" dirty="0" smtClean="0">
                <a:solidFill>
                  <a:srgbClr val="441AF8"/>
                </a:solidFill>
              </a:rPr>
              <a:t>怎么办？</a:t>
            </a:r>
            <a:r>
              <a:rPr lang="en-US" altLang="zh-CN" b="1" dirty="0" smtClean="0">
                <a:solidFill>
                  <a:srgbClr val="441AF8"/>
                </a:solidFill>
              </a:rPr>
              <a:t>----</a:t>
            </a:r>
            <a:r>
              <a:rPr lang="zh-CN" altLang="en-US" b="1" dirty="0" smtClean="0"/>
              <a:t>理解，尊重，平等</a:t>
            </a:r>
            <a:r>
              <a:rPr lang="en-US" altLang="zh-CN" b="1" dirty="0" smtClean="0"/>
              <a:t>,</a:t>
            </a:r>
            <a:r>
              <a:rPr lang="zh-CN" altLang="en-US" b="1" dirty="0" smtClean="0"/>
              <a:t>友善</a:t>
            </a:r>
            <a:endParaRPr lang="en-US" altLang="zh-CN" b="1" dirty="0" smtClean="0"/>
          </a:p>
          <a:p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审题要有严密个步骤，遇到难题，逐步思考，由浅入深，由表及里，柳暗花明。希望一步到位，马上得出材料意旨，往往陷入恐慌，跑题</a:t>
            </a:r>
            <a:r>
              <a:rPr lang="zh-CN" altLang="en-US" b="1" dirty="0" smtClean="0"/>
              <a:t>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441AF8"/>
                </a:solidFill>
              </a:rPr>
              <a:t>你如何理解材料？</a:t>
            </a:r>
            <a:endParaRPr lang="zh-CN" altLang="en-US" b="1" dirty="0">
              <a:solidFill>
                <a:srgbClr val="441AF8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96752"/>
            <a:ext cx="8892480" cy="5661248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b="1" dirty="0" smtClean="0">
                <a:solidFill>
                  <a:srgbClr val="441AF8"/>
                </a:solidFill>
              </a:rPr>
              <a:t>对于材料</a:t>
            </a:r>
            <a:r>
              <a:rPr lang="en-US" altLang="zh-CN" b="1" dirty="0" smtClean="0">
                <a:solidFill>
                  <a:srgbClr val="441AF8"/>
                </a:solidFill>
              </a:rPr>
              <a:t>1</a:t>
            </a:r>
            <a:r>
              <a:rPr lang="zh-CN" altLang="en-US" b="1" dirty="0" smtClean="0">
                <a:solidFill>
                  <a:srgbClr val="441AF8"/>
                </a:solidFill>
              </a:rPr>
              <a:t>那位聋哑小哥而言，一份最简单的理解，一个善意的微笑，那怕是可怜、悲悯，一声友好的“谢谢”，都是是无声的祝福，这个世界上最美的声音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b="1" dirty="0" smtClean="0"/>
              <a:t>对于材料二而言，一份信任，一份尊重，一份没有因身份的歧视，我便有了力量，有了生命中美丽的闪光和掌声，谢谢你的理解，我的生活如此卑微，却能因此生动、精彩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对于材料三而言，关爱，让小哥先吃，暖的不仅仅是胃，是心，是社会，是人生。你的关爱，让我人生有快乐第二个太阳，从此，我不怕人生长途的凉风与冷雨。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441AF8"/>
                </a:solidFill>
              </a:rPr>
              <a:t>人生本来残酷，但就是因为有了一些人的善良和柔软，一些人的微笑，理解，我们才有理由，有力量走在路上，并且一路充满信心</a:t>
            </a:r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题目争鸣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484784"/>
            <a:ext cx="8784976" cy="5184576"/>
          </a:xfrm>
        </p:spPr>
        <p:txBody>
          <a:bodyPr/>
          <a:lstStyle/>
          <a:p>
            <a:r>
              <a:rPr lang="zh-CN" altLang="en-US" b="1" dirty="0" smtClean="0"/>
              <a:t>看看下列几个同学的作文题目，谈谈你的观点。回忆一下老师所讲的拟题注意文题。</a:t>
            </a:r>
            <a:endParaRPr lang="en-US" altLang="zh-CN" b="1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zh-CN" altLang="en-US" b="1" dirty="0" smtClean="0"/>
              <a:t>题目是第一眼审美！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5445224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441AF8"/>
                </a:solidFill>
              </a:rPr>
              <a:t>愿你被温柔以待</a:t>
            </a:r>
            <a:endParaRPr lang="en-US" altLang="zh-CN" b="1" dirty="0" smtClean="0">
              <a:solidFill>
                <a:srgbClr val="441AF8"/>
              </a:solidFill>
            </a:endParaRPr>
          </a:p>
          <a:p>
            <a:r>
              <a:rPr lang="zh-CN" altLang="en-US" b="1" dirty="0" smtClean="0">
                <a:solidFill>
                  <a:srgbClr val="441AF8"/>
                </a:solidFill>
              </a:rPr>
              <a:t>人人关爱，世界美好</a:t>
            </a:r>
            <a:endParaRPr lang="en-US" altLang="zh-CN" b="1" dirty="0" smtClean="0">
              <a:solidFill>
                <a:srgbClr val="441AF8"/>
              </a:solidFill>
            </a:endParaRPr>
          </a:p>
          <a:p>
            <a:r>
              <a:rPr lang="zh-CN" altLang="en-US" b="1" dirty="0" smtClean="0">
                <a:solidFill>
                  <a:srgbClr val="441AF8"/>
                </a:solidFill>
              </a:rPr>
              <a:t>理解是最美的语言</a:t>
            </a:r>
            <a:endParaRPr lang="en-US" altLang="zh-CN" b="1" dirty="0" smtClean="0">
              <a:solidFill>
                <a:srgbClr val="441AF8"/>
              </a:solidFill>
            </a:endParaRPr>
          </a:p>
          <a:p>
            <a:r>
              <a:rPr lang="zh-CN" altLang="en-US" b="1" dirty="0" smtClean="0">
                <a:solidFill>
                  <a:srgbClr val="441AF8"/>
                </a:solidFill>
              </a:rPr>
              <a:t>友善尊重，构建和谐</a:t>
            </a:r>
            <a:endParaRPr lang="en-US" altLang="zh-CN" b="1" dirty="0" smtClean="0">
              <a:solidFill>
                <a:srgbClr val="441AF8"/>
              </a:solidFill>
            </a:endParaRPr>
          </a:p>
          <a:p>
            <a:r>
              <a:rPr lang="zh-CN" altLang="en-US" b="1" dirty="0" smtClean="0">
                <a:solidFill>
                  <a:srgbClr val="441AF8"/>
                </a:solidFill>
              </a:rPr>
              <a:t>傲慢与苛责，让善良受伤</a:t>
            </a:r>
            <a:endParaRPr lang="en-US" altLang="zh-CN" b="1" dirty="0" smtClean="0">
              <a:solidFill>
                <a:srgbClr val="441AF8"/>
              </a:solidFill>
            </a:endParaRPr>
          </a:p>
          <a:p>
            <a:r>
              <a:rPr lang="zh-CN" altLang="en-US" b="1" dirty="0" smtClean="0">
                <a:solidFill>
                  <a:srgbClr val="441AF8"/>
                </a:solidFill>
              </a:rPr>
              <a:t>大同社会，从尊重开始</a:t>
            </a:r>
            <a:endParaRPr lang="en-US" altLang="zh-CN" b="1" dirty="0" smtClean="0">
              <a:solidFill>
                <a:srgbClr val="441AF8"/>
              </a:solidFill>
            </a:endParaRPr>
          </a:p>
          <a:p>
            <a:r>
              <a:rPr lang="zh-CN" altLang="en-US" b="1" dirty="0" smtClean="0">
                <a:solidFill>
                  <a:srgbClr val="441AF8"/>
                </a:solidFill>
              </a:rPr>
              <a:t>放下傲慢，微笑成春</a:t>
            </a:r>
            <a:endParaRPr lang="en-US" altLang="zh-CN" b="1" dirty="0" smtClean="0">
              <a:solidFill>
                <a:srgbClr val="441AF8"/>
              </a:solidFill>
            </a:endParaRPr>
          </a:p>
          <a:p>
            <a:r>
              <a:rPr lang="zh-CN" altLang="en-US" b="1" dirty="0" smtClean="0">
                <a:solidFill>
                  <a:srgbClr val="441AF8"/>
                </a:solidFill>
              </a:rPr>
              <a:t>人生需要理解，岁月需要宽容</a:t>
            </a:r>
          </a:p>
          <a:p>
            <a:endParaRPr lang="zh-CN" altLang="en-US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332656"/>
            <a:ext cx="8964488" cy="1143000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441AF8"/>
                </a:solidFill>
              </a:rPr>
              <a:t>很多时候外卖退单后，</a:t>
            </a:r>
            <a:br>
              <a:rPr lang="zh-CN" altLang="en-US" b="1" dirty="0" smtClean="0">
                <a:solidFill>
                  <a:srgbClr val="441AF8"/>
                </a:solidFill>
              </a:rPr>
            </a:br>
            <a:r>
              <a:rPr lang="zh-CN" altLang="en-US" b="1" dirty="0" smtClean="0">
                <a:solidFill>
                  <a:srgbClr val="441AF8"/>
                </a:solidFill>
              </a:rPr>
              <a:t>都是外卖员自己买单，含着泪往下吃</a:t>
            </a:r>
            <a:r>
              <a:rPr lang="zh-CN" altLang="en-US" dirty="0" smtClean="0"/>
              <a:t>。</a:t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zh-CN" altLang="en-US" dirty="0"/>
          </a:p>
        </p:txBody>
      </p:sp>
      <p:sp>
        <p:nvSpPr>
          <p:cNvPr id="1026" name="AutoShape 2" descr="https://t12.baidu.com/it/u=806717849,2534391910&amp;fm=173&amp;s=EA504E8D44570FC4048438230300A0C1&amp;w=384&amp;h=216&amp;img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AutoShape 4" descr="https://t12.baidu.com/it/u=806717849,2534391910&amp;fm=173&amp;s=EA504E8D44570FC4048438230300A0C1&amp;w=384&amp;h=216&amp;img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0" name="AutoShape 6" descr="https://t12.baidu.com/it/u=3386031725,107597304&amp;fm=173&amp;s=E6C29F470C5330CE70591D1C0300C040&amp;w=598&amp;h=448&amp;img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31" name="Picture 7" descr="C:\Documents and Settings\Administrator\桌面\u=3386031725,107597304&amp;fm=173&amp;s=E6C29F470C5330CE70591D1C0300C040&amp;w=598&amp;h=448&amp;img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8712968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1867</Words>
  <Application>Microsoft Office PowerPoint</Application>
  <PresentationFormat>全屏显示(4:3)</PresentationFormat>
  <Paragraphs>82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天一联盟</vt:lpstr>
      <vt:lpstr>读材料</vt:lpstr>
      <vt:lpstr>读要求</vt:lpstr>
      <vt:lpstr>寻找角度</vt:lpstr>
      <vt:lpstr>简单快速审题方法之二</vt:lpstr>
      <vt:lpstr>你如何理解材料？</vt:lpstr>
      <vt:lpstr>题目争鸣</vt:lpstr>
      <vt:lpstr>题目是第一眼审美！</vt:lpstr>
      <vt:lpstr>很多时候外卖退单后， 都是外卖员自己买单，含着泪往下吃。 </vt:lpstr>
      <vt:lpstr>生活的艰辛，往往比你想象的要难得多，人生需要理解，岁月需要宽容。</vt:lpstr>
      <vt:lpstr> 为了想要的明天！</vt:lpstr>
      <vt:lpstr>那落寞的背影，让我忍不住悲伤，也忍不住眼泪…..</vt:lpstr>
      <vt:lpstr>生活是面镜子，请设身处地想一想， 请不要忘记我们曾经的善良</vt:lpstr>
      <vt:lpstr>不嘲笑别人的职业，不蔑视他人的理想</vt:lpstr>
      <vt:lpstr>岁月静好背后，就有人负重前行，愿每一个负重前行的人，都能被温柔以待！ </vt:lpstr>
      <vt:lpstr>你的一声“谢谢”，一个微笑，也许能鼓舞他们坚持奔跑在艰难的人生路途上！</vt:lpstr>
      <vt:lpstr>乞丐 </vt:lpstr>
      <vt:lpstr>我们，也是傲慢的！</vt:lpstr>
      <vt:lpstr>弱小和无知不是生存的障碍，傲慢才是</vt:lpstr>
      <vt:lpstr>开卷也有益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天一联盟</dc:title>
  <cp:lastModifiedBy>User</cp:lastModifiedBy>
  <cp:revision>33</cp:revision>
  <dcterms:modified xsi:type="dcterms:W3CDTF">2018-04-17T03:25:39Z</dcterms:modified>
</cp:coreProperties>
</file>