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handoutMasterIdLst>
    <p:handoutMasterId r:id="rId70"/>
  </p:handoutMasterIdLst>
  <p:sldIdLst>
    <p:sldId id="707" r:id="rId2"/>
    <p:sldId id="706" r:id="rId3"/>
    <p:sldId id="705" r:id="rId4"/>
    <p:sldId id="258" r:id="rId5"/>
    <p:sldId id="571" r:id="rId6"/>
    <p:sldId id="476" r:id="rId7"/>
    <p:sldId id="693" r:id="rId8"/>
    <p:sldId id="477" r:id="rId9"/>
    <p:sldId id="574" r:id="rId10"/>
    <p:sldId id="655" r:id="rId11"/>
    <p:sldId id="654" r:id="rId12"/>
    <p:sldId id="656" r:id="rId13"/>
    <p:sldId id="658" r:id="rId14"/>
    <p:sldId id="657" r:id="rId15"/>
    <p:sldId id="662" r:id="rId16"/>
    <p:sldId id="659" r:id="rId17"/>
    <p:sldId id="660" r:id="rId18"/>
    <p:sldId id="661" r:id="rId19"/>
    <p:sldId id="663" r:id="rId20"/>
    <p:sldId id="664" r:id="rId21"/>
    <p:sldId id="620" r:id="rId22"/>
    <p:sldId id="621" r:id="rId23"/>
    <p:sldId id="665" r:id="rId24"/>
    <p:sldId id="666" r:id="rId25"/>
    <p:sldId id="667" r:id="rId26"/>
    <p:sldId id="668" r:id="rId27"/>
    <p:sldId id="669" r:id="rId28"/>
    <p:sldId id="512" r:id="rId29"/>
    <p:sldId id="483" r:id="rId30"/>
    <p:sldId id="670" r:id="rId31"/>
    <p:sldId id="671" r:id="rId32"/>
    <p:sldId id="515" r:id="rId33"/>
    <p:sldId id="696" r:id="rId34"/>
    <p:sldId id="697" r:id="rId35"/>
    <p:sldId id="698" r:id="rId36"/>
    <p:sldId id="699" r:id="rId37"/>
    <p:sldId id="701" r:id="rId38"/>
    <p:sldId id="702" r:id="rId39"/>
    <p:sldId id="703" r:id="rId40"/>
    <p:sldId id="484" r:id="rId41"/>
    <p:sldId id="672" r:id="rId42"/>
    <p:sldId id="577" r:id="rId43"/>
    <p:sldId id="674" r:id="rId44"/>
    <p:sldId id="673" r:id="rId45"/>
    <p:sldId id="675" r:id="rId46"/>
    <p:sldId id="676" r:id="rId47"/>
    <p:sldId id="677" r:id="rId48"/>
    <p:sldId id="678" r:id="rId49"/>
    <p:sldId id="679" r:id="rId50"/>
    <p:sldId id="680" r:id="rId51"/>
    <p:sldId id="682" r:id="rId52"/>
    <p:sldId id="681" r:id="rId53"/>
    <p:sldId id="576" r:id="rId54"/>
    <p:sldId id="683" r:id="rId55"/>
    <p:sldId id="684" r:id="rId56"/>
    <p:sldId id="686" r:id="rId57"/>
    <p:sldId id="685" r:id="rId58"/>
    <p:sldId id="687" r:id="rId59"/>
    <p:sldId id="688" r:id="rId60"/>
    <p:sldId id="689" r:id="rId61"/>
    <p:sldId id="691" r:id="rId62"/>
    <p:sldId id="692" r:id="rId63"/>
    <p:sldId id="690" r:id="rId64"/>
    <p:sldId id="532" r:id="rId65"/>
    <p:sldId id="694" r:id="rId66"/>
    <p:sldId id="695" r:id="rId67"/>
    <p:sldId id="578"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5B35"/>
    <a:srgbClr val="0000FF"/>
    <a:srgbClr val="226032"/>
    <a:srgbClr val="5A92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68" autoAdjust="0"/>
    <p:restoredTop sz="89359" autoAdjust="0"/>
  </p:normalViewPr>
  <p:slideViewPr>
    <p:cSldViewPr snapToGrid="0">
      <p:cViewPr varScale="1">
        <p:scale>
          <a:sx n="70" d="100"/>
          <a:sy n="70" d="100"/>
        </p:scale>
        <p:origin x="1032" y="66"/>
      </p:cViewPr>
      <p:guideLst>
        <p:guide orient="horz" pos="2160"/>
        <p:guide pos="3840"/>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54F1A7-394D-4170-89B6-57C225BB1906}" type="datetimeFigureOut">
              <a:rPr lang="zh-CN" altLang="en-US" smtClean="0"/>
              <a:t>2020/2/6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E87659-75BF-43BB-83F5-B450CD8B4B0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3052779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45</a:t>
            </a:fld>
            <a:endParaRPr lang="zh-CN" altLang="en-US"/>
          </a:p>
        </p:txBody>
      </p:sp>
    </p:spTree>
    <p:extLst>
      <p:ext uri="{BB962C8B-B14F-4D97-AF65-F5344CB8AC3E}">
        <p14:creationId xmlns:p14="http://schemas.microsoft.com/office/powerpoint/2010/main" val="1828802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46</a:t>
            </a:fld>
            <a:endParaRPr lang="zh-CN" altLang="en-US"/>
          </a:p>
        </p:txBody>
      </p:sp>
    </p:spTree>
    <p:extLst>
      <p:ext uri="{BB962C8B-B14F-4D97-AF65-F5344CB8AC3E}">
        <p14:creationId xmlns:p14="http://schemas.microsoft.com/office/powerpoint/2010/main" val="502758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47</a:t>
            </a:fld>
            <a:endParaRPr lang="zh-CN" altLang="en-US"/>
          </a:p>
        </p:txBody>
      </p:sp>
    </p:spTree>
    <p:extLst>
      <p:ext uri="{BB962C8B-B14F-4D97-AF65-F5344CB8AC3E}">
        <p14:creationId xmlns:p14="http://schemas.microsoft.com/office/powerpoint/2010/main" val="245271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48</a:t>
            </a:fld>
            <a:endParaRPr lang="zh-CN" altLang="en-US"/>
          </a:p>
        </p:txBody>
      </p:sp>
    </p:spTree>
    <p:extLst>
      <p:ext uri="{BB962C8B-B14F-4D97-AF65-F5344CB8AC3E}">
        <p14:creationId xmlns:p14="http://schemas.microsoft.com/office/powerpoint/2010/main" val="3846420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49</a:t>
            </a:fld>
            <a:endParaRPr lang="zh-CN" altLang="en-US"/>
          </a:p>
        </p:txBody>
      </p:sp>
    </p:spTree>
    <p:extLst>
      <p:ext uri="{BB962C8B-B14F-4D97-AF65-F5344CB8AC3E}">
        <p14:creationId xmlns:p14="http://schemas.microsoft.com/office/powerpoint/2010/main" val="1003280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50</a:t>
            </a:fld>
            <a:endParaRPr lang="zh-CN" altLang="en-US"/>
          </a:p>
        </p:txBody>
      </p:sp>
    </p:spTree>
    <p:extLst>
      <p:ext uri="{BB962C8B-B14F-4D97-AF65-F5344CB8AC3E}">
        <p14:creationId xmlns:p14="http://schemas.microsoft.com/office/powerpoint/2010/main" val="3525074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51</a:t>
            </a:fld>
            <a:endParaRPr lang="zh-CN" altLang="en-US"/>
          </a:p>
        </p:txBody>
      </p:sp>
    </p:spTree>
    <p:extLst>
      <p:ext uri="{BB962C8B-B14F-4D97-AF65-F5344CB8AC3E}">
        <p14:creationId xmlns:p14="http://schemas.microsoft.com/office/powerpoint/2010/main" val="656529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rgbClr val="002060"/>
              </a:solidFill>
            </a:endParaRPr>
          </a:p>
          <a:p>
            <a:endParaRPr lang="zh-CN" altLang="en-US" dirty="0"/>
          </a:p>
        </p:txBody>
      </p:sp>
      <p:sp>
        <p:nvSpPr>
          <p:cNvPr id="4" name="灯片编号占位符 3"/>
          <p:cNvSpPr>
            <a:spLocks noGrp="1"/>
          </p:cNvSpPr>
          <p:nvPr>
            <p:ph type="sldNum" sz="quarter" idx="10"/>
          </p:nvPr>
        </p:nvSpPr>
        <p:spPr/>
        <p:txBody>
          <a:bodyPr/>
          <a:lstStyle/>
          <a:p>
            <a:fld id="{04E87659-75BF-43BB-83F5-B450CD8B4B04}" type="slidenum">
              <a:rPr lang="zh-CN" altLang="en-US" smtClean="0"/>
              <a:t>52</a:t>
            </a:fld>
            <a:endParaRPr lang="zh-CN" altLang="en-US"/>
          </a:p>
        </p:txBody>
      </p:sp>
    </p:spTree>
    <p:extLst>
      <p:ext uri="{BB962C8B-B14F-4D97-AF65-F5344CB8AC3E}">
        <p14:creationId xmlns:p14="http://schemas.microsoft.com/office/powerpoint/2010/main" val="1319814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5" name="矩形 4"/>
          <p:cNvSpPr/>
          <p:nvPr userDrawn="1"/>
        </p:nvSpPr>
        <p:spPr>
          <a:xfrm>
            <a:off x="1"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171162"/>
            <a:ext cx="10515600" cy="466148"/>
          </a:xfrm>
        </p:spPr>
        <p:txBody>
          <a:bodyPr>
            <a:normAutofit/>
          </a:bodyPr>
          <a:lstStyle>
            <a:lvl1pPr>
              <a:defRPr sz="2400" b="1">
                <a:solidFill>
                  <a:srgbClr val="22603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637310"/>
            <a:ext cx="12192000" cy="6220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t="-3000" b="-3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4019158" y="1782368"/>
            <a:ext cx="8693624" cy="11520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itchFamily="34" charset="0"/>
                <a:ea typeface="微软雅黑" panose="020B0503020204020204" pitchFamily="34" charset="-122"/>
              </a:defRPr>
            </a:lvl9pPr>
          </a:lstStyle>
          <a:p>
            <a:r>
              <a:rPr lang="zh-CN" altLang="en-US" sz="4800" b="1" dirty="0" smtClean="0">
                <a:solidFill>
                  <a:srgbClr val="226032"/>
                </a:solidFill>
                <a:latin typeface="微软雅黑" panose="020B0503020204020204" pitchFamily="34" charset="-122"/>
                <a:ea typeface="微软雅黑" panose="020B0503020204020204" pitchFamily="34" charset="-122"/>
              </a:rPr>
              <a:t>  </a:t>
            </a:r>
            <a:r>
              <a:rPr lang="zh-CN" altLang="en-US" sz="4000" b="1" dirty="0">
                <a:solidFill>
                  <a:schemeClr val="accent2">
                    <a:lumMod val="50000"/>
                  </a:schemeClr>
                </a:solidFill>
                <a:latin typeface="微软雅黑" panose="020B0503020204020204" pitchFamily="34" charset="-122"/>
                <a:ea typeface="微软雅黑" panose="020B0503020204020204" pitchFamily="34" charset="-122"/>
              </a:rPr>
              <a:t>中考名</a:t>
            </a:r>
            <a:r>
              <a:rPr lang="zh-CN" altLang="en-US" sz="4000" b="1" dirty="0" smtClean="0">
                <a:solidFill>
                  <a:schemeClr val="accent2">
                    <a:lumMod val="50000"/>
                  </a:schemeClr>
                </a:solidFill>
                <a:latin typeface="微软雅黑" panose="020B0503020204020204" pitchFamily="34" charset="-122"/>
                <a:ea typeface="微软雅黑" panose="020B0503020204020204" pitchFamily="34" charset="-122"/>
              </a:rPr>
              <a:t>著</a:t>
            </a:r>
            <a:r>
              <a:rPr lang="en-US" altLang="zh-CN" sz="4000" b="1" dirty="0" smtClean="0">
                <a:solidFill>
                  <a:srgbClr val="FF0000"/>
                </a:solidFill>
                <a:latin typeface="微软雅黑" panose="020B0503020204020204" pitchFamily="34" charset="-122"/>
                <a:ea typeface="微软雅黑" panose="020B0503020204020204" pitchFamily="34" charset="-122"/>
              </a:rPr>
              <a:t>《</a:t>
            </a:r>
            <a:r>
              <a:rPr lang="zh-CN" altLang="en-US" sz="4000" b="1" dirty="0" smtClean="0">
                <a:solidFill>
                  <a:srgbClr val="FF0000"/>
                </a:solidFill>
                <a:latin typeface="微软雅黑" panose="020B0503020204020204" pitchFamily="34" charset="-122"/>
                <a:ea typeface="微软雅黑" panose="020B0503020204020204" pitchFamily="34" charset="-122"/>
              </a:rPr>
              <a:t>名人传</a:t>
            </a:r>
            <a:r>
              <a:rPr lang="en-US" altLang="zh-CN" sz="4000" b="1" dirty="0" smtClean="0">
                <a:solidFill>
                  <a:srgbClr val="FF0000"/>
                </a:solidFill>
                <a:latin typeface="微软雅黑" panose="020B0503020204020204" pitchFamily="34" charset="-122"/>
                <a:ea typeface="微软雅黑" panose="020B0503020204020204" pitchFamily="34" charset="-122"/>
              </a:rPr>
              <a:t>》</a:t>
            </a:r>
            <a:r>
              <a:rPr lang="zh-CN" altLang="en-US" sz="4000" b="1" dirty="0" smtClean="0">
                <a:solidFill>
                  <a:schemeClr val="accent2">
                    <a:lumMod val="50000"/>
                  </a:schemeClr>
                </a:solidFill>
                <a:latin typeface="微软雅黑" panose="020B0503020204020204" pitchFamily="34" charset="-122"/>
                <a:ea typeface="微软雅黑" panose="020B0503020204020204" pitchFamily="34" charset="-122"/>
              </a:rPr>
              <a:t>通关考点</a:t>
            </a:r>
            <a:endParaRPr lang="zh-CN" altLang="en-US" sz="40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9" name="爆炸形 1 8"/>
          <p:cNvSpPr/>
          <p:nvPr/>
        </p:nvSpPr>
        <p:spPr>
          <a:xfrm>
            <a:off x="8543748" y="124673"/>
            <a:ext cx="3312027" cy="198524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黑体" panose="02010609060101010101" pitchFamily="49" charset="-122"/>
                <a:ea typeface="黑体" panose="02010609060101010101" pitchFamily="49" charset="-122"/>
              </a:rPr>
              <a:t>中考提分必读</a:t>
            </a:r>
            <a:endParaRPr lang="zh-CN" altLang="en-US"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148618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heel(1)">
                                      <p:cBhvr>
                                        <p:cTn id="16"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498121" y="1151425"/>
            <a:ext cx="922020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125B35"/>
                </a:solidFill>
              </a:rPr>
              <a:t>   俄</a:t>
            </a:r>
            <a:r>
              <a:rPr lang="zh-CN" altLang="en-US" dirty="0">
                <a:solidFill>
                  <a:srgbClr val="125B35"/>
                </a:solidFill>
              </a:rPr>
              <a:t>土战争期间，托尔斯泰曾亲临战场，常常处于危险之境。在这样的环境中，他仍然写出了</a:t>
            </a:r>
            <a:r>
              <a:rPr lang="en-US" altLang="zh-CN" dirty="0">
                <a:solidFill>
                  <a:srgbClr val="125B35"/>
                </a:solidFill>
              </a:rPr>
              <a:t>《</a:t>
            </a:r>
            <a:r>
              <a:rPr lang="zh-CN" altLang="en-US" dirty="0">
                <a:solidFill>
                  <a:srgbClr val="125B35"/>
                </a:solidFill>
              </a:rPr>
              <a:t>塞瓦斯托波尔纪事</a:t>
            </a:r>
            <a:r>
              <a:rPr lang="en-US" altLang="zh-CN" dirty="0">
                <a:solidFill>
                  <a:srgbClr val="125B35"/>
                </a:solidFill>
              </a:rPr>
              <a:t>》</a:t>
            </a:r>
            <a:r>
              <a:rPr lang="zh-CN" altLang="en-US" dirty="0">
                <a:solidFill>
                  <a:srgbClr val="125B35"/>
                </a:solidFill>
              </a:rPr>
              <a:t>那样令人激赏的作品。这一时期的托尔斯泰是比较充实而快乐的</a:t>
            </a:r>
            <a:r>
              <a:rPr lang="zh-CN" altLang="en-US" dirty="0" smtClean="0">
                <a:solidFill>
                  <a:srgbClr val="125B35"/>
                </a:solidFill>
              </a:rPr>
              <a:t>。家庭</a:t>
            </a:r>
            <a:r>
              <a:rPr lang="zh-CN" altLang="en-US" dirty="0">
                <a:solidFill>
                  <a:srgbClr val="125B35"/>
                </a:solidFill>
              </a:rPr>
              <a:t>生活使他有足够的时间与精力创作出了震动</a:t>
            </a:r>
            <a:r>
              <a:rPr lang="en-US" altLang="zh-CN" dirty="0">
                <a:solidFill>
                  <a:srgbClr val="125B35"/>
                </a:solidFill>
              </a:rPr>
              <a:t>19</a:t>
            </a:r>
            <a:r>
              <a:rPr lang="zh-CN" altLang="en-US" dirty="0">
                <a:solidFill>
                  <a:srgbClr val="125B35"/>
                </a:solidFill>
              </a:rPr>
              <a:t>世纪整个小说界的巨著：</a:t>
            </a:r>
            <a:r>
              <a:rPr lang="en-US" altLang="zh-CN" dirty="0">
                <a:solidFill>
                  <a:srgbClr val="125B35"/>
                </a:solidFill>
              </a:rPr>
              <a:t>《</a:t>
            </a:r>
            <a:r>
              <a:rPr lang="zh-CN" altLang="en-US" dirty="0">
                <a:solidFill>
                  <a:srgbClr val="125B35"/>
                </a:solidFill>
              </a:rPr>
              <a:t>战争与和平</a:t>
            </a:r>
            <a:r>
              <a:rPr lang="en-US" altLang="zh-CN" dirty="0">
                <a:solidFill>
                  <a:srgbClr val="125B35"/>
                </a:solidFill>
              </a:rPr>
              <a:t>》</a:t>
            </a:r>
            <a:r>
              <a:rPr lang="zh-CN" altLang="en-US" dirty="0">
                <a:solidFill>
                  <a:srgbClr val="125B35"/>
                </a:solidFill>
              </a:rPr>
              <a:t>与</a:t>
            </a:r>
            <a:r>
              <a:rPr lang="en-US" altLang="zh-CN" dirty="0">
                <a:solidFill>
                  <a:srgbClr val="125B35"/>
                </a:solidFill>
              </a:rPr>
              <a:t>《</a:t>
            </a:r>
            <a:r>
              <a:rPr lang="zh-CN" altLang="en-US" dirty="0">
                <a:solidFill>
                  <a:srgbClr val="125B35"/>
                </a:solidFill>
              </a:rPr>
              <a:t>安娜</a:t>
            </a:r>
            <a:r>
              <a:rPr lang="en-US" altLang="zh-CN" dirty="0">
                <a:solidFill>
                  <a:srgbClr val="125B35"/>
                </a:solidFill>
              </a:rPr>
              <a:t>·</a:t>
            </a:r>
            <a:r>
              <a:rPr lang="zh-CN" altLang="en-US" dirty="0">
                <a:solidFill>
                  <a:srgbClr val="125B35"/>
                </a:solidFill>
              </a:rPr>
              <a:t>卡列尼娜</a:t>
            </a:r>
            <a:r>
              <a:rPr lang="en-US" altLang="zh-CN" dirty="0">
                <a:solidFill>
                  <a:srgbClr val="125B35"/>
                </a:solidFill>
              </a:rPr>
              <a:t>》</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451724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848135" y="1716442"/>
            <a:ext cx="9083723"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125B35"/>
                </a:solidFill>
              </a:rPr>
              <a:t>但是</a:t>
            </a:r>
            <a:r>
              <a:rPr lang="zh-CN" altLang="en-US" dirty="0">
                <a:solidFill>
                  <a:srgbClr val="125B35"/>
                </a:solidFill>
              </a:rPr>
              <a:t>，托尔斯泰是苦恼的：他本人拥有地位和财富，但他时常为自己的富裕的生活感到羞愧难安；他同情下层民众，又对他们缺乏信心。因此，他厌倦自己的生活，决心和自己的社会决裂，他又得不到人们的支持。在精神上，他一直是孤独的。八十二岁的时候，他选择了出走，并病死于一个小火车站上</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361584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930021" y="1074997"/>
            <a:ext cx="8278504"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FF0000"/>
                </a:solidFill>
              </a:rPr>
              <a:t>二、</a:t>
            </a:r>
            <a:r>
              <a:rPr lang="en-US" altLang="zh-CN" dirty="0">
                <a:solidFill>
                  <a:srgbClr val="FF0000"/>
                </a:solidFill>
              </a:rPr>
              <a:t>《</a:t>
            </a:r>
            <a:r>
              <a:rPr lang="zh-CN" altLang="en-US" dirty="0">
                <a:solidFill>
                  <a:srgbClr val="FF0000"/>
                </a:solidFill>
              </a:rPr>
              <a:t>贝多芬传</a:t>
            </a:r>
            <a:r>
              <a:rPr lang="en-US" altLang="zh-CN" dirty="0" smtClean="0">
                <a:solidFill>
                  <a:srgbClr val="FF0000"/>
                </a:solidFill>
              </a:rPr>
              <a:t>》</a:t>
            </a:r>
            <a:r>
              <a:rPr lang="zh-CN" altLang="en-US" dirty="0" smtClean="0">
                <a:solidFill>
                  <a:srgbClr val="FF0000"/>
                </a:solidFill>
              </a:rPr>
              <a:t>主要内容</a:t>
            </a:r>
            <a:endParaRPr lang="en-US" altLang="zh-CN" dirty="0">
              <a:solidFill>
                <a:srgbClr val="FF0000"/>
              </a:solidFill>
            </a:endParaRPr>
          </a:p>
          <a:p>
            <a:pPr>
              <a:lnSpc>
                <a:spcPts val="5500"/>
              </a:lnSpc>
              <a:buFont typeface="Wingdings" panose="05000000000000000000" pitchFamily="2" charset="2"/>
              <a:buNone/>
            </a:pPr>
            <a:r>
              <a:rPr lang="zh-CN" altLang="en-US" dirty="0" smtClean="0">
                <a:solidFill>
                  <a:srgbClr val="125B35"/>
                </a:solidFill>
              </a:rPr>
              <a:t>       贝多芬</a:t>
            </a:r>
            <a:r>
              <a:rPr lang="zh-CN" altLang="en-US" dirty="0">
                <a:solidFill>
                  <a:srgbClr val="125B35"/>
                </a:solidFill>
              </a:rPr>
              <a:t>出生于贫寒的家庭，父亲是歌剧演员，性格粗鲁，爱酗酒，母亲是个女仆。贝多芬本人相貌丑陋，童年和少年时代生活困苦，还经常受到父亲的打骂。贝多芬十一岁加入戏院乐队，十三岁当大风琴手。十七岁丧母，他独自一人承担着两个兄弟的教育的责任</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1884176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121091" y="1252418"/>
            <a:ext cx="842863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1792</a:t>
            </a:r>
            <a:r>
              <a:rPr lang="zh-CN" altLang="en-US" dirty="0">
                <a:solidFill>
                  <a:srgbClr val="125B35"/>
                </a:solidFill>
              </a:rPr>
              <a:t>年</a:t>
            </a:r>
            <a:r>
              <a:rPr lang="en-US" altLang="zh-CN" dirty="0">
                <a:solidFill>
                  <a:srgbClr val="125B35"/>
                </a:solidFill>
              </a:rPr>
              <a:t>11</a:t>
            </a:r>
            <a:r>
              <a:rPr lang="zh-CN" altLang="en-US" dirty="0">
                <a:solidFill>
                  <a:srgbClr val="125B35"/>
                </a:solidFill>
              </a:rPr>
              <a:t>月贝多芬离开了故乡波恩，前往音乐之都维也纳。不久，痛苦叩响了他的生命之门，从</a:t>
            </a:r>
            <a:r>
              <a:rPr lang="en-US" altLang="zh-CN" dirty="0">
                <a:solidFill>
                  <a:srgbClr val="125B35"/>
                </a:solidFill>
              </a:rPr>
              <a:t>1796</a:t>
            </a:r>
            <a:r>
              <a:rPr lang="zh-CN" altLang="en-US" dirty="0">
                <a:solidFill>
                  <a:srgbClr val="125B35"/>
                </a:solidFill>
              </a:rPr>
              <a:t>年开始，贝多芬的耳朵日夜作响，听觉越来越衰退。起初，他独自一人守着这可怕的秘密。</a:t>
            </a:r>
            <a:r>
              <a:rPr lang="en-US" altLang="zh-CN" dirty="0">
                <a:solidFill>
                  <a:srgbClr val="125B35"/>
                </a:solidFill>
              </a:rPr>
              <a:t>1801</a:t>
            </a:r>
            <a:r>
              <a:rPr lang="zh-CN" altLang="en-US" dirty="0">
                <a:solidFill>
                  <a:srgbClr val="125B35"/>
                </a:solidFill>
              </a:rPr>
              <a:t>年，他爱上了一位名叫朱丽埃塔的姑娘，但由于自己的残疾（此时他已耳聋）以及朱丽埃塔的自私、虚荣，两年后她嫁给了一个伯爵</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endParaRPr lang="zh-CN" altLang="en-US" sz="2400" dirty="0">
              <a:solidFill>
                <a:srgbClr val="125B35"/>
              </a:solidFill>
            </a:endParaRPr>
          </a:p>
          <a:p>
            <a:pPr>
              <a:lnSpc>
                <a:spcPts val="5500"/>
              </a:lnSpc>
              <a:buFont typeface="Wingdings" panose="05000000000000000000" pitchFamily="2" charset="2"/>
              <a:buNone/>
            </a:pPr>
            <a:endParaRPr lang="zh-CN" altLang="en-US" sz="2400" dirty="0">
              <a:solidFill>
                <a:srgbClr val="125B35"/>
              </a:solidFill>
            </a:endParaRPr>
          </a:p>
          <a:p>
            <a:pPr>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374138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134737" y="1334305"/>
            <a:ext cx="8715233"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125B35"/>
                </a:solidFill>
              </a:rPr>
              <a:t>肉体</a:t>
            </a:r>
            <a:r>
              <a:rPr lang="zh-CN" altLang="en-US" dirty="0">
                <a:solidFill>
                  <a:srgbClr val="125B35"/>
                </a:solidFill>
              </a:rPr>
              <a:t>与精神的双重折磨，都反映在他这一时期</a:t>
            </a:r>
            <a:r>
              <a:rPr lang="en-US" altLang="zh-CN" dirty="0">
                <a:solidFill>
                  <a:srgbClr val="125B35"/>
                </a:solidFill>
              </a:rPr>
              <a:t>《</a:t>
            </a:r>
            <a:r>
              <a:rPr lang="zh-CN" altLang="en-US" dirty="0">
                <a:solidFill>
                  <a:srgbClr val="125B35"/>
                </a:solidFill>
              </a:rPr>
              <a:t>幻想奏鸣曲</a:t>
            </a:r>
            <a:r>
              <a:rPr lang="en-US" altLang="zh-CN" dirty="0">
                <a:solidFill>
                  <a:srgbClr val="125B35"/>
                </a:solidFill>
              </a:rPr>
              <a:t>》</a:t>
            </a:r>
            <a:r>
              <a:rPr lang="zh-CN" altLang="en-US" dirty="0">
                <a:solidFill>
                  <a:srgbClr val="125B35"/>
                </a:solidFill>
              </a:rPr>
              <a:t>、</a:t>
            </a:r>
            <a:r>
              <a:rPr lang="en-US" altLang="zh-CN" dirty="0">
                <a:solidFill>
                  <a:srgbClr val="125B35"/>
                </a:solidFill>
              </a:rPr>
              <a:t>《</a:t>
            </a:r>
            <a:r>
              <a:rPr lang="zh-CN" altLang="en-US" dirty="0">
                <a:solidFill>
                  <a:srgbClr val="125B35"/>
                </a:solidFill>
              </a:rPr>
              <a:t>克勒策奏鸣曲</a:t>
            </a:r>
            <a:r>
              <a:rPr lang="en-US" altLang="zh-CN" dirty="0">
                <a:solidFill>
                  <a:srgbClr val="125B35"/>
                </a:solidFill>
              </a:rPr>
              <a:t>》</a:t>
            </a:r>
            <a:r>
              <a:rPr lang="zh-CN" altLang="en-US" dirty="0">
                <a:solidFill>
                  <a:srgbClr val="125B35"/>
                </a:solidFill>
              </a:rPr>
              <a:t>等作品中。席卷欧洲的革命波及了维也纳，贝多芬的情绪开始高涨，这时的作品有</a:t>
            </a:r>
            <a:r>
              <a:rPr lang="en-US" altLang="zh-CN" dirty="0">
                <a:solidFill>
                  <a:srgbClr val="125B35"/>
                </a:solidFill>
              </a:rPr>
              <a:t>《</a:t>
            </a:r>
            <a:r>
              <a:rPr lang="zh-CN" altLang="en-US" dirty="0">
                <a:solidFill>
                  <a:srgbClr val="125B35"/>
                </a:solidFill>
              </a:rPr>
              <a:t>英雄交响曲</a:t>
            </a:r>
            <a:r>
              <a:rPr lang="en-US" altLang="zh-CN" dirty="0">
                <a:solidFill>
                  <a:srgbClr val="125B35"/>
                </a:solidFill>
              </a:rPr>
              <a:t>》</a:t>
            </a:r>
            <a:r>
              <a:rPr lang="zh-CN" altLang="en-US" dirty="0">
                <a:solidFill>
                  <a:srgbClr val="125B35"/>
                </a:solidFill>
              </a:rPr>
              <a:t>、</a:t>
            </a:r>
            <a:r>
              <a:rPr lang="en-US" altLang="zh-CN" dirty="0">
                <a:solidFill>
                  <a:srgbClr val="125B35"/>
                </a:solidFill>
              </a:rPr>
              <a:t>《</a:t>
            </a:r>
            <a:r>
              <a:rPr lang="zh-CN" altLang="en-US" dirty="0">
                <a:solidFill>
                  <a:srgbClr val="125B35"/>
                </a:solidFill>
              </a:rPr>
              <a:t>热情奏鸣曲</a:t>
            </a:r>
            <a:r>
              <a:rPr lang="en-US" altLang="zh-CN" dirty="0">
                <a:solidFill>
                  <a:srgbClr val="125B35"/>
                </a:solidFill>
              </a:rPr>
              <a:t>》</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636981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052851" y="1307009"/>
            <a:ext cx="8769824"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1806</a:t>
            </a:r>
            <a:r>
              <a:rPr lang="zh-CN" altLang="en-US" dirty="0">
                <a:solidFill>
                  <a:srgbClr val="125B35"/>
                </a:solidFill>
              </a:rPr>
              <a:t>年</a:t>
            </a:r>
            <a:r>
              <a:rPr lang="en-US" altLang="zh-CN" dirty="0">
                <a:solidFill>
                  <a:srgbClr val="125B35"/>
                </a:solidFill>
              </a:rPr>
              <a:t>5</a:t>
            </a:r>
            <a:r>
              <a:rPr lang="zh-CN" altLang="en-US" dirty="0">
                <a:solidFill>
                  <a:srgbClr val="125B35"/>
                </a:solidFill>
              </a:rPr>
              <a:t>月贝多芬与布伦瑞克小姐订婚，爱情的美好产生了一系列伟大的作品。不幸的是，爱情又一次把他遗弃了，未婚妻和另外的人结婚了。不过这时贝多芬正处于创作的极盛时期，对一切都无所顾虑。他受到了世人瞩目，与光荣接踵而来的是最悲惨的时期：经济困窘，亲朋好友一个个死亡离散，耳朵也已全聋，和人们的交流只能在纸上进行</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69614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2107443" y="1552669"/>
            <a:ext cx="8524164"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125B35"/>
                </a:solidFill>
              </a:rPr>
              <a:t>面对</a:t>
            </a:r>
            <a:r>
              <a:rPr lang="zh-CN" altLang="en-US" dirty="0">
                <a:solidFill>
                  <a:srgbClr val="125B35"/>
                </a:solidFill>
              </a:rPr>
              <a:t>生活苦难，似乎没有什么能使贝多芬屈服，他以自己的创作风格扭转了维也纳当时轻浮的作风</a:t>
            </a:r>
            <a:r>
              <a:rPr lang="zh-CN" altLang="en-US" dirty="0" smtClean="0">
                <a:solidFill>
                  <a:srgbClr val="125B35"/>
                </a:solidFill>
              </a:rPr>
              <a:t>。</a:t>
            </a:r>
            <a:r>
              <a:rPr lang="en-US" altLang="zh-CN" dirty="0">
                <a:solidFill>
                  <a:srgbClr val="125B35"/>
                </a:solidFill>
              </a:rPr>
              <a:t>1827</a:t>
            </a:r>
            <a:r>
              <a:rPr lang="zh-CN" altLang="en-US" dirty="0">
                <a:solidFill>
                  <a:srgbClr val="125B35"/>
                </a:solidFill>
              </a:rPr>
              <a:t>年</a:t>
            </a:r>
            <a:r>
              <a:rPr lang="en-US" altLang="zh-CN" dirty="0">
                <a:solidFill>
                  <a:srgbClr val="125B35"/>
                </a:solidFill>
              </a:rPr>
              <a:t>3</a:t>
            </a:r>
            <a:r>
              <a:rPr lang="zh-CN" altLang="en-US" dirty="0">
                <a:solidFill>
                  <a:srgbClr val="125B35"/>
                </a:solidFill>
              </a:rPr>
              <a:t>月</a:t>
            </a:r>
            <a:r>
              <a:rPr lang="en-US" altLang="zh-CN" dirty="0">
                <a:solidFill>
                  <a:srgbClr val="125B35"/>
                </a:solidFill>
              </a:rPr>
              <a:t>26</a:t>
            </a:r>
            <a:r>
              <a:rPr lang="zh-CN" altLang="en-US" dirty="0">
                <a:solidFill>
                  <a:srgbClr val="125B35"/>
                </a:solidFill>
              </a:rPr>
              <a:t>日，贝多芬在风雪交加的日子咽下了最后一口气</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198942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998261" y="1307009"/>
            <a:ext cx="949315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FF0000"/>
                </a:solidFill>
              </a:rPr>
              <a:t>三、</a:t>
            </a:r>
            <a:r>
              <a:rPr lang="en-US" altLang="zh-CN" dirty="0">
                <a:solidFill>
                  <a:srgbClr val="FF0000"/>
                </a:solidFill>
              </a:rPr>
              <a:t>《</a:t>
            </a:r>
            <a:r>
              <a:rPr lang="zh-CN" altLang="en-US" dirty="0">
                <a:solidFill>
                  <a:srgbClr val="FF0000"/>
                </a:solidFill>
              </a:rPr>
              <a:t>米开朗基罗传</a:t>
            </a:r>
            <a:r>
              <a:rPr lang="en-US" altLang="zh-CN" dirty="0" smtClean="0">
                <a:solidFill>
                  <a:srgbClr val="FF0000"/>
                </a:solidFill>
              </a:rPr>
              <a:t>》</a:t>
            </a:r>
            <a:r>
              <a:rPr lang="zh-CN" altLang="en-US" dirty="0" smtClean="0">
                <a:solidFill>
                  <a:srgbClr val="FF0000"/>
                </a:solidFill>
              </a:rPr>
              <a:t>主要内容</a:t>
            </a:r>
            <a:endParaRPr lang="en-US" altLang="zh-CN" dirty="0">
              <a:solidFill>
                <a:srgbClr val="FF0000"/>
              </a:solidFill>
            </a:endParaRPr>
          </a:p>
          <a:p>
            <a:pPr>
              <a:lnSpc>
                <a:spcPts val="5500"/>
              </a:lnSpc>
              <a:buFont typeface="Wingdings" panose="05000000000000000000" pitchFamily="2" charset="2"/>
              <a:buNone/>
            </a:pPr>
            <a:r>
              <a:rPr lang="zh-CN" altLang="en-US" dirty="0" smtClean="0">
                <a:solidFill>
                  <a:srgbClr val="125B35"/>
                </a:solidFill>
              </a:rPr>
              <a:t>    该</a:t>
            </a:r>
            <a:r>
              <a:rPr lang="zh-CN" altLang="en-US" dirty="0">
                <a:solidFill>
                  <a:srgbClr val="125B35"/>
                </a:solidFill>
              </a:rPr>
              <a:t>传记分上下编，上编“战斗”，下编“舍弃”和尾声“死”。</a:t>
            </a:r>
            <a:r>
              <a:rPr lang="en-US" altLang="zh-CN" dirty="0">
                <a:solidFill>
                  <a:srgbClr val="125B35"/>
                </a:solidFill>
              </a:rPr>
              <a:t>1475</a:t>
            </a:r>
            <a:r>
              <a:rPr lang="zh-CN" altLang="en-US" dirty="0">
                <a:solidFill>
                  <a:srgbClr val="125B35"/>
                </a:solidFill>
              </a:rPr>
              <a:t>年</a:t>
            </a:r>
            <a:r>
              <a:rPr lang="en-US" altLang="zh-CN" dirty="0">
                <a:solidFill>
                  <a:srgbClr val="125B35"/>
                </a:solidFill>
              </a:rPr>
              <a:t>3</a:t>
            </a:r>
            <a:r>
              <a:rPr lang="zh-CN" altLang="en-US" dirty="0">
                <a:solidFill>
                  <a:srgbClr val="125B35"/>
                </a:solidFill>
              </a:rPr>
              <a:t>月</a:t>
            </a:r>
            <a:r>
              <a:rPr lang="en-US" altLang="zh-CN" dirty="0">
                <a:solidFill>
                  <a:srgbClr val="125B35"/>
                </a:solidFill>
              </a:rPr>
              <a:t>6</a:t>
            </a:r>
            <a:r>
              <a:rPr lang="zh-CN" altLang="en-US" dirty="0">
                <a:solidFill>
                  <a:srgbClr val="125B35"/>
                </a:solidFill>
              </a:rPr>
              <a:t>日，米开朗基罗出生于卡森蒂诺地方的卡普雷赛，父亲是法官。母亲在他六岁时便去世，米开朗基罗被寄养在一个石匠的妻子家里。十三岁时，他进入多梅尼科</a:t>
            </a:r>
            <a:r>
              <a:rPr lang="en-US" altLang="zh-CN" dirty="0">
                <a:solidFill>
                  <a:srgbClr val="125B35"/>
                </a:solidFill>
              </a:rPr>
              <a:t>·</a:t>
            </a:r>
            <a:r>
              <a:rPr lang="zh-CN" altLang="en-US" dirty="0">
                <a:solidFill>
                  <a:srgbClr val="125B35"/>
                </a:solidFill>
              </a:rPr>
              <a:t>吉兰达约的画室。据说由于他的成绩优秀，使他的老师为之嫉妒</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504049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520589" y="1211475"/>
            <a:ext cx="949315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125B35"/>
                </a:solidFill>
              </a:rPr>
              <a:t>一年后</a:t>
            </a:r>
            <a:r>
              <a:rPr lang="zh-CN" altLang="en-US" dirty="0">
                <a:solidFill>
                  <a:srgbClr val="125B35"/>
                </a:solidFill>
              </a:rPr>
              <a:t>他们分手了，米开朗基罗转入一所雕塑学校。不久，由于宗教信仰的冲突，他离开了那里，先后到过威尼斯、罗马等名城，雕塑水平不断地得到了提高</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1505</a:t>
            </a:r>
            <a:r>
              <a:rPr lang="zh-CN" altLang="en-US" dirty="0">
                <a:solidFill>
                  <a:srgbClr val="125B35"/>
                </a:solidFill>
              </a:rPr>
              <a:t>年</a:t>
            </a:r>
            <a:r>
              <a:rPr lang="en-US" altLang="zh-CN" dirty="0">
                <a:solidFill>
                  <a:srgbClr val="125B35"/>
                </a:solidFill>
              </a:rPr>
              <a:t>3</a:t>
            </a:r>
            <a:r>
              <a:rPr lang="zh-CN" altLang="en-US" dirty="0">
                <a:solidFill>
                  <a:srgbClr val="125B35"/>
                </a:solidFill>
              </a:rPr>
              <a:t>月，米开朗基罗被教皇尤利乌斯二世征召去替他造陵墓。不久，又让他去画西斯廷教堂的天顶画。此后几年，他一直受着历任教皇的差遣，携带着痛苦去创作他并不满意的作品</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15688826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411406" y="883929"/>
            <a:ext cx="9056427"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   1527</a:t>
            </a:r>
            <a:r>
              <a:rPr lang="zh-CN" altLang="en-US" dirty="0" smtClean="0">
                <a:solidFill>
                  <a:srgbClr val="125B35"/>
                </a:solidFill>
              </a:rPr>
              <a:t>年米开朗基罗卷入了一场革命的漩涡，差一点丧命。革命结束后，教皇克雷芒又将他从隐避地找了出来，米开朗基罗不得不重新为他所抗拒的人劳作。</a:t>
            </a:r>
            <a:r>
              <a:rPr lang="en-US" altLang="zh-CN" dirty="0" smtClean="0">
                <a:solidFill>
                  <a:srgbClr val="125B35"/>
                </a:solidFill>
              </a:rPr>
              <a:t>1537</a:t>
            </a:r>
            <a:r>
              <a:rPr lang="zh-CN" altLang="en-US" dirty="0" smtClean="0">
                <a:solidFill>
                  <a:srgbClr val="125B35"/>
                </a:solidFill>
              </a:rPr>
              <a:t>年</a:t>
            </a:r>
            <a:r>
              <a:rPr lang="en-US" altLang="zh-CN" dirty="0" smtClean="0">
                <a:solidFill>
                  <a:srgbClr val="125B35"/>
                </a:solidFill>
              </a:rPr>
              <a:t>9</a:t>
            </a:r>
            <a:r>
              <a:rPr lang="zh-CN" altLang="en-US" dirty="0" smtClean="0">
                <a:solidFill>
                  <a:srgbClr val="125B35"/>
                </a:solidFill>
              </a:rPr>
              <a:t>月克雷芒教皇驾崩，米开朗基罗原以为从此能安安静静地做自己的事了。但他刚到罗马，又被他的新主人</a:t>
            </a:r>
            <a:r>
              <a:rPr lang="en-US" altLang="zh-CN" dirty="0" smtClean="0">
                <a:solidFill>
                  <a:srgbClr val="125B35"/>
                </a:solidFill>
              </a:rPr>
              <a:t>——</a:t>
            </a:r>
            <a:r>
              <a:rPr lang="zh-CN" altLang="en-US" dirty="0" smtClean="0">
                <a:solidFill>
                  <a:srgbClr val="125B35"/>
                </a:solidFill>
              </a:rPr>
              <a:t>保罗三世抓住了。似乎命运注定他只能在无休止的干涉中替别人干活。</a:t>
            </a:r>
          </a:p>
        </p:txBody>
      </p:sp>
    </p:spTree>
    <p:extLst>
      <p:ext uri="{BB962C8B-B14F-4D97-AF65-F5344CB8AC3E}">
        <p14:creationId xmlns:p14="http://schemas.microsoft.com/office/powerpoint/2010/main" val="17633830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53694" y="858728"/>
            <a:ext cx="8937122" cy="5124161"/>
            <a:chOff x="-563518" y="624363"/>
            <a:chExt cx="8937122" cy="5124161"/>
          </a:xfrm>
        </p:grpSpPr>
        <p:sp>
          <p:nvSpPr>
            <p:cNvPr id="9" name="空心弧 8"/>
            <p:cNvSpPr/>
            <p:nvPr/>
          </p:nvSpPr>
          <p:spPr>
            <a:xfrm>
              <a:off x="-563518" y="624363"/>
              <a:ext cx="5041256" cy="4998516"/>
            </a:xfrm>
            <a:prstGeom prst="blockArc">
              <a:avLst>
                <a:gd name="adj1" fmla="val 17676490"/>
                <a:gd name="adj2" fmla="val 4051999"/>
                <a:gd name="adj3" fmla="val 474"/>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a typeface="微软雅黑" panose="020B0503020204020204" pitchFamily="34" charset="-122"/>
              </a:endParaRPr>
            </a:p>
          </p:txBody>
        </p:sp>
        <p:sp>
          <p:nvSpPr>
            <p:cNvPr id="10" name="椭圆 9">
              <a:hlinkClick r:id="rId2" action="ppaction://hlinksldjump"/>
            </p:cNvPr>
            <p:cNvSpPr/>
            <p:nvPr/>
          </p:nvSpPr>
          <p:spPr>
            <a:xfrm>
              <a:off x="3170851" y="856965"/>
              <a:ext cx="623886" cy="634040"/>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a:latin typeface="微软雅黑" panose="020B0503020204020204" pitchFamily="34" charset="-122"/>
                  <a:ea typeface="微软雅黑" panose="020B0503020204020204" pitchFamily="34" charset="-122"/>
                </a:rPr>
                <a:t>1</a:t>
              </a:r>
              <a:endParaRPr lang="zh-CN" altLang="en-US" sz="3200" b="1" dirty="0">
                <a:latin typeface="微软雅黑" panose="020B0503020204020204" pitchFamily="34" charset="-122"/>
                <a:ea typeface="微软雅黑" panose="020B0503020204020204" pitchFamily="34" charset="-122"/>
              </a:endParaRPr>
            </a:p>
          </p:txBody>
        </p:sp>
        <p:sp>
          <p:nvSpPr>
            <p:cNvPr id="11" name="椭圆 10">
              <a:hlinkClick r:id="" action="ppaction://noaction"/>
            </p:cNvPr>
            <p:cNvSpPr/>
            <p:nvPr/>
          </p:nvSpPr>
          <p:spPr>
            <a:xfrm>
              <a:off x="3778647" y="1626467"/>
              <a:ext cx="623494" cy="615085"/>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a:latin typeface="微软雅黑" panose="020B0503020204020204" pitchFamily="34" charset="-122"/>
                  <a:ea typeface="微软雅黑" panose="020B0503020204020204" pitchFamily="34" charset="-122"/>
                </a:rPr>
                <a:t>2</a:t>
              </a:r>
              <a:endParaRPr lang="zh-CN" altLang="en-US" sz="3200" b="1" dirty="0">
                <a:latin typeface="微软雅黑" panose="020B0503020204020204" pitchFamily="34" charset="-122"/>
                <a:ea typeface="微软雅黑" panose="020B0503020204020204" pitchFamily="34" charset="-122"/>
              </a:endParaRPr>
            </a:p>
          </p:txBody>
        </p:sp>
        <p:sp>
          <p:nvSpPr>
            <p:cNvPr id="12" name="椭圆 11">
              <a:hlinkClick r:id="" action="ppaction://noaction"/>
            </p:cNvPr>
            <p:cNvSpPr/>
            <p:nvPr/>
          </p:nvSpPr>
          <p:spPr>
            <a:xfrm>
              <a:off x="4103022" y="3378603"/>
              <a:ext cx="598238" cy="634040"/>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smtClean="0">
                  <a:latin typeface="微软雅黑" panose="020B0503020204020204" pitchFamily="34" charset="-122"/>
                  <a:ea typeface="微软雅黑" panose="020B0503020204020204" pitchFamily="34" charset="-122"/>
                </a:rPr>
                <a:t>4</a:t>
              </a:r>
              <a:endParaRPr lang="zh-CN" altLang="en-US" sz="3200" b="1" dirty="0">
                <a:latin typeface="微软雅黑" panose="020B0503020204020204" pitchFamily="34" charset="-122"/>
                <a:ea typeface="微软雅黑" panose="020B0503020204020204" pitchFamily="34" charset="-122"/>
              </a:endParaRPr>
            </a:p>
          </p:txBody>
        </p:sp>
        <p:sp>
          <p:nvSpPr>
            <p:cNvPr id="13" name="椭圆 12">
              <a:hlinkClick r:id="" action="ppaction://noaction"/>
            </p:cNvPr>
            <p:cNvSpPr/>
            <p:nvPr/>
          </p:nvSpPr>
          <p:spPr>
            <a:xfrm>
              <a:off x="3742639" y="4139796"/>
              <a:ext cx="598238" cy="634040"/>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smtClean="0">
                  <a:latin typeface="微软雅黑" panose="020B0503020204020204" pitchFamily="34" charset="-122"/>
                  <a:ea typeface="微软雅黑" panose="020B0503020204020204" pitchFamily="34" charset="-122"/>
                </a:rPr>
                <a:t>5</a:t>
              </a:r>
              <a:endParaRPr lang="zh-CN" altLang="en-US" sz="3200" b="1" dirty="0">
                <a:latin typeface="微软雅黑" panose="020B0503020204020204" pitchFamily="34" charset="-122"/>
                <a:ea typeface="微软雅黑" panose="020B0503020204020204" pitchFamily="34" charset="-122"/>
              </a:endParaRPr>
            </a:p>
          </p:txBody>
        </p:sp>
        <p:sp>
          <p:nvSpPr>
            <p:cNvPr id="14" name="椭圆 13">
              <a:hlinkClick r:id="" action="ppaction://noaction"/>
            </p:cNvPr>
            <p:cNvSpPr/>
            <p:nvPr/>
          </p:nvSpPr>
          <p:spPr>
            <a:xfrm>
              <a:off x="4167802" y="2494782"/>
              <a:ext cx="598238" cy="630803"/>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a:latin typeface="微软雅黑" panose="020B0503020204020204" pitchFamily="34" charset="-122"/>
                  <a:ea typeface="微软雅黑" panose="020B0503020204020204" pitchFamily="34" charset="-122"/>
                </a:rPr>
                <a:t>3</a:t>
              </a:r>
              <a:endParaRPr lang="zh-CN" altLang="en-US" sz="3200" b="1" dirty="0">
                <a:latin typeface="微软雅黑" panose="020B0503020204020204" pitchFamily="34" charset="-122"/>
                <a:ea typeface="微软雅黑" panose="020B0503020204020204" pitchFamily="34" charset="-122"/>
              </a:endParaRPr>
            </a:p>
          </p:txBody>
        </p:sp>
        <p:sp>
          <p:nvSpPr>
            <p:cNvPr id="15" name="椭圆 14">
              <a:hlinkClick r:id="" action="ppaction://noaction"/>
            </p:cNvPr>
            <p:cNvSpPr/>
            <p:nvPr/>
          </p:nvSpPr>
          <p:spPr>
            <a:xfrm>
              <a:off x="2985744" y="4791341"/>
              <a:ext cx="598238" cy="634040"/>
            </a:xfrm>
            <a:prstGeom prst="ellipse">
              <a:avLst/>
            </a:prstGeom>
            <a:solidFill>
              <a:srgbClr val="125B3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dirty="0" smtClean="0">
                  <a:latin typeface="微软雅黑" panose="020B0503020204020204" pitchFamily="34" charset="-122"/>
                  <a:ea typeface="微软雅黑" panose="020B0503020204020204" pitchFamily="34" charset="-122"/>
                </a:rPr>
                <a:t>6</a:t>
              </a:r>
              <a:endParaRPr lang="zh-CN" altLang="en-US" sz="3200" b="1" dirty="0">
                <a:latin typeface="微软雅黑" panose="020B0503020204020204" pitchFamily="34" charset="-122"/>
                <a:ea typeface="微软雅黑" panose="020B0503020204020204" pitchFamily="34" charset="-122"/>
              </a:endParaRPr>
            </a:p>
          </p:txBody>
        </p:sp>
        <p:sp>
          <p:nvSpPr>
            <p:cNvPr id="16" name="矩形 15"/>
            <p:cNvSpPr/>
            <p:nvPr/>
          </p:nvSpPr>
          <p:spPr>
            <a:xfrm>
              <a:off x="3742639" y="746791"/>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a:t>
              </a:r>
              <a:r>
                <a:rPr lang="zh-CN" altLang="en-US" sz="2800" b="1" kern="0" dirty="0" smtClean="0">
                  <a:solidFill>
                    <a:srgbClr val="125B35"/>
                  </a:solidFill>
                  <a:latin typeface="微软雅黑" panose="020B0503020204020204" pitchFamily="34" charset="-122"/>
                  <a:ea typeface="微软雅黑" panose="020B0503020204020204" pitchFamily="34" charset="-122"/>
                </a:rPr>
                <a:t>作者简介</a:t>
              </a:r>
              <a:endParaRPr lang="zh-CN" altLang="en-US" sz="2800" b="1" kern="0" dirty="0">
                <a:solidFill>
                  <a:srgbClr val="125B35"/>
                </a:solidFill>
                <a:latin typeface="微软雅黑" panose="020B0503020204020204" pitchFamily="34" charset="-122"/>
                <a:ea typeface="微软雅黑" panose="020B0503020204020204" pitchFamily="34" charset="-122"/>
              </a:endParaRPr>
            </a:p>
          </p:txBody>
        </p:sp>
        <p:sp>
          <p:nvSpPr>
            <p:cNvPr id="17" name="矩形 16"/>
            <p:cNvSpPr/>
            <p:nvPr/>
          </p:nvSpPr>
          <p:spPr>
            <a:xfrm>
              <a:off x="4241966" y="1648538"/>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的主要内容</a:t>
              </a:r>
              <a:endParaRPr lang="zh-CN" altLang="en-US" sz="2800" b="1" kern="0" dirty="0">
                <a:solidFill>
                  <a:schemeClr val="accent2"/>
                </a:solidFill>
                <a:latin typeface="微软雅黑" panose="020B0503020204020204" pitchFamily="34" charset="-122"/>
                <a:ea typeface="微软雅黑" panose="020B0503020204020204" pitchFamily="34" charset="-122"/>
              </a:endParaRPr>
            </a:p>
          </p:txBody>
        </p:sp>
        <p:sp>
          <p:nvSpPr>
            <p:cNvPr id="18" name="矩形 17"/>
            <p:cNvSpPr/>
            <p:nvPr/>
          </p:nvSpPr>
          <p:spPr>
            <a:xfrm>
              <a:off x="4536680" y="2566177"/>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的名言警句</a:t>
              </a:r>
              <a:endParaRPr lang="zh-CN" altLang="en-US" sz="2800" b="1" kern="0" dirty="0">
                <a:solidFill>
                  <a:schemeClr val="accent2"/>
                </a:solidFill>
                <a:latin typeface="微软雅黑" panose="020B0503020204020204" pitchFamily="34" charset="-122"/>
                <a:ea typeface="微软雅黑" panose="020B0503020204020204" pitchFamily="34" charset="-122"/>
              </a:endParaRPr>
            </a:p>
          </p:txBody>
        </p:sp>
        <p:sp>
          <p:nvSpPr>
            <p:cNvPr id="19" name="矩形 18"/>
            <p:cNvSpPr/>
            <p:nvPr/>
          </p:nvSpPr>
          <p:spPr>
            <a:xfrm>
              <a:off x="4477738" y="3443354"/>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的人物评析</a:t>
              </a:r>
              <a:endParaRPr lang="zh-CN" altLang="en-US" sz="2800" b="1" kern="0" dirty="0">
                <a:solidFill>
                  <a:schemeClr val="accent2"/>
                </a:solidFill>
                <a:latin typeface="微软雅黑" panose="020B0503020204020204" pitchFamily="34" charset="-122"/>
                <a:ea typeface="微软雅黑" panose="020B0503020204020204" pitchFamily="34" charset="-122"/>
              </a:endParaRPr>
            </a:p>
          </p:txBody>
        </p:sp>
        <p:sp>
          <p:nvSpPr>
            <p:cNvPr id="20" name="矩形 19"/>
            <p:cNvSpPr/>
            <p:nvPr/>
          </p:nvSpPr>
          <p:spPr>
            <a:xfrm>
              <a:off x="3482794" y="5108361"/>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的艺术特色</a:t>
              </a:r>
              <a:endParaRPr lang="zh-CN" altLang="en-US" sz="2800" b="1" kern="0" dirty="0">
                <a:solidFill>
                  <a:schemeClr val="accent2"/>
                </a:solidFill>
                <a:latin typeface="微软雅黑" panose="020B0503020204020204" pitchFamily="34" charset="-122"/>
                <a:ea typeface="微软雅黑" panose="020B0503020204020204" pitchFamily="34" charset="-122"/>
              </a:endParaRPr>
            </a:p>
          </p:txBody>
        </p:sp>
        <p:sp>
          <p:nvSpPr>
            <p:cNvPr id="21" name="矩形 20"/>
            <p:cNvSpPr/>
            <p:nvPr/>
          </p:nvSpPr>
          <p:spPr>
            <a:xfrm>
              <a:off x="4167802" y="4320531"/>
              <a:ext cx="3836924" cy="640163"/>
            </a:xfrm>
            <a:prstGeom prst="rect">
              <a:avLst/>
            </a:prstGeom>
          </p:spPr>
          <p:txBody>
            <a:bodyPr wrap="none" lIns="121908" tIns="60954" rIns="121908" bIns="60954">
              <a:spAutoFit/>
            </a:bodyPr>
            <a:lstStyle/>
            <a:p>
              <a:pPr>
                <a:lnSpc>
                  <a:spcPct val="120000"/>
                </a:lnSpc>
                <a:defRPr/>
              </a:pP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rgbClr val="C00000"/>
                  </a:solidFill>
                  <a:latin typeface="微软雅黑" panose="020B0503020204020204" pitchFamily="34" charset="-122"/>
                  <a:ea typeface="微软雅黑" panose="020B0503020204020204" pitchFamily="34" charset="-122"/>
                </a:rPr>
                <a:t>名人传</a:t>
              </a:r>
              <a:r>
                <a:rPr lang="en-US" altLang="zh-CN" sz="2800" b="1" kern="0" dirty="0" smtClean="0">
                  <a:solidFill>
                    <a:srgbClr val="C00000"/>
                  </a:solidFill>
                  <a:latin typeface="微软雅黑" panose="020B0503020204020204" pitchFamily="34" charset="-122"/>
                  <a:ea typeface="微软雅黑" panose="020B0503020204020204" pitchFamily="34" charset="-122"/>
                </a:rPr>
                <a:t>》</a:t>
              </a:r>
              <a:r>
                <a:rPr lang="zh-CN" altLang="en-US" sz="2800" b="1" kern="0" dirty="0" smtClean="0">
                  <a:solidFill>
                    <a:schemeClr val="accent2"/>
                  </a:solidFill>
                  <a:latin typeface="微软雅黑" panose="020B0503020204020204" pitchFamily="34" charset="-122"/>
                  <a:ea typeface="微软雅黑" panose="020B0503020204020204" pitchFamily="34" charset="-122"/>
                </a:rPr>
                <a:t>的精选试题</a:t>
              </a:r>
              <a:endParaRPr lang="zh-CN" altLang="en-US" sz="2800" b="1" kern="0" dirty="0">
                <a:solidFill>
                  <a:schemeClr val="accent2"/>
                </a:solidFill>
                <a:latin typeface="微软雅黑" panose="020B0503020204020204" pitchFamily="34" charset="-122"/>
                <a:ea typeface="微软雅黑" panose="020B0503020204020204" pitchFamily="34" charset="-122"/>
              </a:endParaRPr>
            </a:p>
          </p:txBody>
        </p:sp>
      </p:grpSp>
      <p:sp>
        <p:nvSpPr>
          <p:cNvPr id="22" name="标题 6"/>
          <p:cNvSpPr txBox="1"/>
          <p:nvPr/>
        </p:nvSpPr>
        <p:spPr>
          <a:xfrm>
            <a:off x="9831874" y="788260"/>
            <a:ext cx="2030912" cy="1666118"/>
          </a:xfrm>
          <a:prstGeom prst="rect">
            <a:avLst/>
          </a:prstGeom>
          <a:ln>
            <a:solidFill>
              <a:schemeClr val="bg1"/>
            </a:solidFill>
          </a:ln>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zh-CN" sz="3600" dirty="0">
                <a:solidFill>
                  <a:srgbClr val="125B35"/>
                </a:solidFill>
                <a:latin typeface="Impact MT Std" pitchFamily="34" charset="0"/>
              </a:rPr>
              <a:t>CONTENTS</a:t>
            </a:r>
          </a:p>
          <a:p>
            <a:pPr algn="r"/>
            <a:r>
              <a:rPr lang="zh-CN" altLang="en-US" sz="3600" b="1" dirty="0">
                <a:solidFill>
                  <a:srgbClr val="C00000"/>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1846318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179395" y="1402543"/>
            <a:ext cx="949315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1564</a:t>
            </a:r>
            <a:r>
              <a:rPr lang="zh-CN" altLang="en-US" dirty="0" smtClean="0">
                <a:solidFill>
                  <a:srgbClr val="125B35"/>
                </a:solidFill>
              </a:rPr>
              <a:t>年</a:t>
            </a:r>
            <a:r>
              <a:rPr lang="en-US" altLang="zh-CN" dirty="0" smtClean="0">
                <a:solidFill>
                  <a:srgbClr val="125B35"/>
                </a:solidFill>
              </a:rPr>
              <a:t>2</a:t>
            </a:r>
            <a:r>
              <a:rPr lang="zh-CN" altLang="en-US" dirty="0" smtClean="0">
                <a:solidFill>
                  <a:srgbClr val="125B35"/>
                </a:solidFill>
              </a:rPr>
              <a:t>月</a:t>
            </a:r>
            <a:r>
              <a:rPr lang="en-US" altLang="zh-CN" dirty="0" smtClean="0">
                <a:solidFill>
                  <a:srgbClr val="125B35"/>
                </a:solidFill>
              </a:rPr>
              <a:t>12</a:t>
            </a:r>
            <a:r>
              <a:rPr lang="zh-CN" altLang="en-US" dirty="0" smtClean="0">
                <a:solidFill>
                  <a:srgbClr val="125B35"/>
                </a:solidFill>
              </a:rPr>
              <a:t>日，米开朗基罗站了一整天来创作</a:t>
            </a:r>
            <a:r>
              <a:rPr lang="en-US" altLang="zh-CN" dirty="0" smtClean="0">
                <a:solidFill>
                  <a:srgbClr val="125B35"/>
                </a:solidFill>
              </a:rPr>
              <a:t>《</a:t>
            </a:r>
            <a:r>
              <a:rPr lang="zh-CN" altLang="en-US" dirty="0" smtClean="0">
                <a:solidFill>
                  <a:srgbClr val="125B35"/>
                </a:solidFill>
              </a:rPr>
              <a:t>哀悼基督</a:t>
            </a:r>
            <a:r>
              <a:rPr lang="en-US" altLang="zh-CN" dirty="0" smtClean="0">
                <a:solidFill>
                  <a:srgbClr val="125B35"/>
                </a:solidFill>
              </a:rPr>
              <a:t>》</a:t>
            </a:r>
            <a:r>
              <a:rPr lang="zh-CN" altLang="en-US" dirty="0" smtClean="0">
                <a:solidFill>
                  <a:srgbClr val="125B35"/>
                </a:solidFill>
              </a:rPr>
              <a:t>。</a:t>
            </a:r>
            <a:r>
              <a:rPr lang="en-US" altLang="zh-CN" dirty="0" smtClean="0">
                <a:solidFill>
                  <a:srgbClr val="125B35"/>
                </a:solidFill>
              </a:rPr>
              <a:t>14</a:t>
            </a:r>
            <a:r>
              <a:rPr lang="zh-CN" altLang="en-US" dirty="0" smtClean="0">
                <a:solidFill>
                  <a:srgbClr val="125B35"/>
                </a:solidFill>
              </a:rPr>
              <a:t>日他开始发烧，</a:t>
            </a:r>
            <a:r>
              <a:rPr lang="en-US" altLang="zh-CN" dirty="0" smtClean="0">
                <a:solidFill>
                  <a:srgbClr val="125B35"/>
                </a:solidFill>
              </a:rPr>
              <a:t>18</a:t>
            </a:r>
            <a:r>
              <a:rPr lang="zh-CN" altLang="en-US" dirty="0" smtClean="0">
                <a:solidFill>
                  <a:srgbClr val="125B35"/>
                </a:solidFill>
              </a:rPr>
              <a:t>日下午</a:t>
            </a:r>
            <a:r>
              <a:rPr lang="en-US" altLang="zh-CN" dirty="0" smtClean="0">
                <a:solidFill>
                  <a:srgbClr val="125B35"/>
                </a:solidFill>
              </a:rPr>
              <a:t>5</a:t>
            </a:r>
            <a:r>
              <a:rPr lang="zh-CN" altLang="en-US" dirty="0" smtClean="0">
                <a:solidFill>
                  <a:srgbClr val="125B35"/>
                </a:solidFill>
              </a:rPr>
              <a:t>时，这位杰出的雕塑家兼画家终于永远地离开了人间。</a:t>
            </a: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endParaRPr lang="zh-CN" altLang="en-US" sz="2400" dirty="0" smtClean="0">
              <a:solidFill>
                <a:srgbClr val="125B35"/>
              </a:solidFill>
            </a:endParaRPr>
          </a:p>
          <a:p>
            <a:pPr>
              <a:lnSpc>
                <a:spcPts val="5500"/>
              </a:lnSpc>
              <a:buFont typeface="Wingdings" panose="05000000000000000000" pitchFamily="2" charset="2"/>
              <a:buNone/>
            </a:pPr>
            <a:endParaRPr lang="zh-CN" altLang="en-US" sz="2400" dirty="0" smtClean="0">
              <a:solidFill>
                <a:srgbClr val="125B35"/>
              </a:solidFill>
            </a:endParaRPr>
          </a:p>
          <a:p>
            <a:pPr>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0665821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smtClean="0">
                <a:solidFill>
                  <a:srgbClr val="C00000"/>
                </a:solidFill>
                <a:effectLst>
                  <a:glow rad="63500">
                    <a:schemeClr val="bg1">
                      <a:lumMod val="65000"/>
                      <a:alpha val="40000"/>
                    </a:schemeClr>
                  </a:glow>
                </a:effectLst>
                <a:latin typeface="Impact" pitchFamily="34" charset="0"/>
              </a:rPr>
              <a:t>03</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244453" y="2298057"/>
            <a:ext cx="6005015" cy="615133"/>
          </a:xfrm>
          <a:prstGeom prst="rect">
            <a:avLst/>
          </a:prstGeom>
          <a:noFill/>
        </p:spPr>
        <p:txBody>
          <a:bodyPr wrap="square" lIns="121549" tIns="60752" rIns="121549" bIns="60752" rtlCol="0">
            <a:spAutoFit/>
          </a:bodyPr>
          <a:lstStyle/>
          <a:p>
            <a:pPr algn="dist"/>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名人传</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的名言警句</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1868764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9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9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356815" y="679213"/>
            <a:ext cx="10107303" cy="583077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FF0000"/>
                </a:solidFill>
              </a:rPr>
              <a:t>一、</a:t>
            </a:r>
            <a:r>
              <a:rPr lang="zh-CN" altLang="en-US" dirty="0">
                <a:solidFill>
                  <a:srgbClr val="FF0000"/>
                </a:solidFill>
              </a:rPr>
              <a:t>列夫</a:t>
            </a:r>
            <a:r>
              <a:rPr lang="en-US" altLang="zh-CN" dirty="0">
                <a:solidFill>
                  <a:srgbClr val="FF0000"/>
                </a:solidFill>
              </a:rPr>
              <a:t>·</a:t>
            </a:r>
            <a:r>
              <a:rPr lang="zh-CN" altLang="en-US" dirty="0" smtClean="0">
                <a:solidFill>
                  <a:srgbClr val="FF0000"/>
                </a:solidFill>
              </a:rPr>
              <a:t>托尔斯泰名言警句</a:t>
            </a:r>
            <a:endParaRPr lang="zh-CN" altLang="en-US" dirty="0">
              <a:solidFill>
                <a:srgbClr val="FF0000"/>
              </a:solidFill>
            </a:endParaRPr>
          </a:p>
          <a:p>
            <a:pPr>
              <a:lnSpc>
                <a:spcPts val="4200"/>
              </a:lnSpc>
              <a:buFont typeface="Wingdings" panose="05000000000000000000" pitchFamily="2" charset="2"/>
              <a:buNone/>
            </a:pPr>
            <a:r>
              <a:rPr lang="en-US" altLang="zh-CN" dirty="0">
                <a:solidFill>
                  <a:srgbClr val="125B35"/>
                </a:solidFill>
              </a:rPr>
              <a:t>1</a:t>
            </a:r>
            <a:r>
              <a:rPr lang="zh-CN" altLang="en-US" dirty="0">
                <a:solidFill>
                  <a:srgbClr val="125B35"/>
                </a:solidFill>
              </a:rPr>
              <a:t>、每个人的心灵深处都有着只有他自己理解的东西</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2</a:t>
            </a:r>
            <a:r>
              <a:rPr lang="zh-CN" altLang="en-US" dirty="0">
                <a:solidFill>
                  <a:srgbClr val="125B35"/>
                </a:solidFill>
              </a:rPr>
              <a:t>、心灵纯洁的人生活充满甜蜜和喜悦</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3</a:t>
            </a:r>
            <a:r>
              <a:rPr lang="zh-CN" altLang="en-US" dirty="0">
                <a:solidFill>
                  <a:srgbClr val="125B35"/>
                </a:solidFill>
              </a:rPr>
              <a:t>、正确的道路是这样：吸取你的前辈所做的一切，然后再往前走</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4</a:t>
            </a:r>
            <a:r>
              <a:rPr lang="zh-CN" altLang="en-US" dirty="0">
                <a:solidFill>
                  <a:srgbClr val="125B35"/>
                </a:solidFill>
              </a:rPr>
              <a:t>、认识真理的主要障碍不是谬误，而是他似是而非的真理</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5</a:t>
            </a:r>
            <a:r>
              <a:rPr lang="zh-CN" altLang="en-US" dirty="0">
                <a:solidFill>
                  <a:srgbClr val="125B35"/>
                </a:solidFill>
              </a:rPr>
              <a:t>、一切利己的生活，都是非理性的，动物的生活</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6</a:t>
            </a:r>
            <a:r>
              <a:rPr lang="zh-CN" altLang="en-US" dirty="0">
                <a:solidFill>
                  <a:srgbClr val="125B35"/>
                </a:solidFill>
              </a:rPr>
              <a:t>、如果忘却自己而爱别人，将会获得安静、幸福和高尚</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182079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438703" y="747452"/>
            <a:ext cx="9875291" cy="583077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en-US" altLang="zh-CN" dirty="0" smtClean="0">
                <a:solidFill>
                  <a:srgbClr val="125B35"/>
                </a:solidFill>
              </a:rPr>
              <a:t>7</a:t>
            </a:r>
            <a:r>
              <a:rPr lang="zh-CN" altLang="en-US" dirty="0">
                <a:solidFill>
                  <a:srgbClr val="125B35"/>
                </a:solidFill>
              </a:rPr>
              <a:t>、信仰是人生的动力</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8</a:t>
            </a:r>
            <a:r>
              <a:rPr lang="zh-CN" altLang="en-US" dirty="0">
                <a:solidFill>
                  <a:srgbClr val="125B35"/>
                </a:solidFill>
              </a:rPr>
              <a:t>、人类的使命在于自强不息的追求完美。</a:t>
            </a:r>
          </a:p>
          <a:p>
            <a:pPr>
              <a:lnSpc>
                <a:spcPts val="4200"/>
              </a:lnSpc>
              <a:buFont typeface="Wingdings" panose="05000000000000000000" pitchFamily="2" charset="2"/>
              <a:buNone/>
            </a:pPr>
            <a:r>
              <a:rPr lang="en-US" altLang="zh-CN" dirty="0">
                <a:solidFill>
                  <a:srgbClr val="125B35"/>
                </a:solidFill>
              </a:rPr>
              <a:t>9</a:t>
            </a:r>
            <a:r>
              <a:rPr lang="zh-CN" altLang="en-US" dirty="0">
                <a:solidFill>
                  <a:srgbClr val="125B35"/>
                </a:solidFill>
              </a:rPr>
              <a:t>、你没有最有效地使用而把它放过去的那个钟点是永远不能回来了</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10</a:t>
            </a:r>
            <a:r>
              <a:rPr lang="zh-CN" altLang="en-US" dirty="0">
                <a:solidFill>
                  <a:srgbClr val="125B35"/>
                </a:solidFill>
              </a:rPr>
              <a:t>、人必须是奴隶，只不过对人来说须选择的是谁的奴隶这一问题，如果是自己情欲的奴隶，显然是人自己的奴隶；如果是自己精神本源的奴隶，那不过是神的奴隶而已</a:t>
            </a:r>
            <a:r>
              <a:rPr lang="zh-CN" altLang="en-US" dirty="0" smtClean="0">
                <a:solidFill>
                  <a:srgbClr val="125B35"/>
                </a:solidFill>
              </a:rPr>
              <a:t>。</a:t>
            </a:r>
            <a:endParaRPr lang="en-US" altLang="zh-CN" dirty="0" smtClean="0">
              <a:solidFill>
                <a:srgbClr val="125B35"/>
              </a:solidFill>
            </a:endParaRPr>
          </a:p>
        </p:txBody>
      </p:sp>
    </p:spTree>
    <p:extLst>
      <p:ext uri="{BB962C8B-B14F-4D97-AF65-F5344CB8AC3E}">
        <p14:creationId xmlns:p14="http://schemas.microsoft.com/office/powerpoint/2010/main" val="1385853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411407" y="856634"/>
            <a:ext cx="9888939" cy="583077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FF0000"/>
                </a:solidFill>
              </a:rPr>
              <a:t>一</a:t>
            </a:r>
            <a:r>
              <a:rPr lang="zh-CN" altLang="en-US" dirty="0">
                <a:solidFill>
                  <a:srgbClr val="FF0000"/>
                </a:solidFill>
              </a:rPr>
              <a:t>、</a:t>
            </a:r>
            <a:r>
              <a:rPr lang="zh-CN" altLang="en-US" dirty="0" smtClean="0">
                <a:solidFill>
                  <a:srgbClr val="FF0000"/>
                </a:solidFill>
              </a:rPr>
              <a:t>贝多芬名言警句</a:t>
            </a:r>
            <a:endParaRPr lang="zh-CN" altLang="en-US" dirty="0">
              <a:solidFill>
                <a:srgbClr val="FF0000"/>
              </a:solidFill>
            </a:endParaRPr>
          </a:p>
          <a:p>
            <a:pPr>
              <a:lnSpc>
                <a:spcPts val="4200"/>
              </a:lnSpc>
              <a:buFont typeface="Wingdings" panose="05000000000000000000" pitchFamily="2" charset="2"/>
              <a:buNone/>
            </a:pPr>
            <a:r>
              <a:rPr lang="en-US" altLang="zh-CN" dirty="0">
                <a:solidFill>
                  <a:srgbClr val="125B35"/>
                </a:solidFill>
              </a:rPr>
              <a:t>1</a:t>
            </a:r>
            <a:r>
              <a:rPr lang="zh-CN" altLang="en-US" dirty="0">
                <a:solidFill>
                  <a:srgbClr val="125B35"/>
                </a:solidFill>
              </a:rPr>
              <a:t>、竭力为善，爱自由甚于一切，即使为了王位，也永不欺枉真理</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2</a:t>
            </a:r>
            <a:r>
              <a:rPr lang="zh-CN" altLang="en-US" dirty="0">
                <a:solidFill>
                  <a:srgbClr val="125B35"/>
                </a:solidFill>
              </a:rPr>
              <a:t>、音乐应当使人类的精神迸发出火花</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3</a:t>
            </a:r>
            <a:r>
              <a:rPr lang="zh-CN" altLang="en-US" dirty="0">
                <a:solidFill>
                  <a:srgbClr val="125B35"/>
                </a:solidFill>
              </a:rPr>
              <a:t>、没有一条规律不会为获得”更美“的效果而被破坏</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4</a:t>
            </a:r>
            <a:r>
              <a:rPr lang="zh-CN" altLang="en-US" dirty="0">
                <a:solidFill>
                  <a:srgbClr val="125B35"/>
                </a:solidFill>
              </a:rPr>
              <a:t>、最美的事，莫过于接近神灵而把他的光芒撒向人间</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5</a:t>
            </a:r>
            <a:r>
              <a:rPr lang="zh-CN" altLang="en-US" dirty="0">
                <a:solidFill>
                  <a:srgbClr val="125B35"/>
                </a:solidFill>
              </a:rPr>
              <a:t>、按照我作曲的习惯，即使在制作器乐的时候，我眼前也会摆好全部的轮廓</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39232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241946" y="761099"/>
            <a:ext cx="9771797" cy="473894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6</a:t>
            </a:r>
            <a:r>
              <a:rPr lang="zh-CN" altLang="en-US" dirty="0">
                <a:solidFill>
                  <a:srgbClr val="125B35"/>
                </a:solidFill>
              </a:rPr>
              <a:t>、自由与进步是艺术的目标，正如在整个人生中一样。即使我们现代人不及我们的祖先坚定，至少有许多事情已因文明的精炼而大大发展</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7</a:t>
            </a:r>
            <a:r>
              <a:rPr lang="zh-CN" altLang="en-US" dirty="0">
                <a:solidFill>
                  <a:srgbClr val="125B35"/>
                </a:solidFill>
              </a:rPr>
              <a:t>、我要扼住命运的咽喉，因为他不能使我屈服</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8</a:t>
            </a:r>
            <a:r>
              <a:rPr lang="zh-CN" altLang="en-US" dirty="0">
                <a:solidFill>
                  <a:srgbClr val="125B35"/>
                </a:solidFill>
              </a:rPr>
              <a:t>、为了追求更美的东西，我们能够冲破任何规律的阻挠</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9</a:t>
            </a:r>
            <a:r>
              <a:rPr lang="zh-CN" altLang="en-US" dirty="0">
                <a:solidFill>
                  <a:srgbClr val="125B35"/>
                </a:solidFill>
              </a:rPr>
              <a:t>、用痛苦换来的欢乐</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42430238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596788" y="651917"/>
            <a:ext cx="9771797" cy="473894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FF0000"/>
                </a:solidFill>
              </a:rPr>
              <a:t>三、</a:t>
            </a:r>
            <a:r>
              <a:rPr lang="zh-CN" altLang="en-US" dirty="0">
                <a:solidFill>
                  <a:srgbClr val="FF0000"/>
                </a:solidFill>
              </a:rPr>
              <a:t>米开朗琪</a:t>
            </a:r>
            <a:r>
              <a:rPr lang="zh-CN" altLang="en-US" dirty="0" smtClean="0">
                <a:solidFill>
                  <a:srgbClr val="FF0000"/>
                </a:solidFill>
              </a:rPr>
              <a:t>罗名言警句</a:t>
            </a:r>
            <a:endParaRPr lang="zh-CN" altLang="en-US" dirty="0">
              <a:solidFill>
                <a:srgbClr val="FF0000"/>
              </a:solidFill>
            </a:endParaRPr>
          </a:p>
          <a:p>
            <a:pPr>
              <a:lnSpc>
                <a:spcPts val="4200"/>
              </a:lnSpc>
              <a:buFont typeface="Wingdings" panose="05000000000000000000" pitchFamily="2" charset="2"/>
              <a:buNone/>
            </a:pPr>
            <a:r>
              <a:rPr lang="en-US" altLang="zh-CN" dirty="0">
                <a:solidFill>
                  <a:srgbClr val="125B35"/>
                </a:solidFill>
              </a:rPr>
              <a:t>1</a:t>
            </a:r>
            <a:r>
              <a:rPr lang="zh-CN" altLang="en-US" dirty="0">
                <a:solidFill>
                  <a:srgbClr val="125B35"/>
                </a:solidFill>
              </a:rPr>
              <a:t>、睡眠是甜蜜的，成了顽石更是幸福，只要世上还有羞耻与罪恶存在着的时候，不见不闻，无知无觉，便是我最大的幸福，不要来惊醒我</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2</a:t>
            </a:r>
            <a:r>
              <a:rPr lang="zh-CN" altLang="en-US" dirty="0">
                <a:solidFill>
                  <a:srgbClr val="125B35"/>
                </a:solidFill>
              </a:rPr>
              <a:t>、终于从大理石的牢狱中解放出来了</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3</a:t>
            </a:r>
            <a:r>
              <a:rPr lang="zh-CN" altLang="en-US" dirty="0">
                <a:solidFill>
                  <a:srgbClr val="125B35"/>
                </a:solidFill>
              </a:rPr>
              <a:t>、最近于浮雕的绘画是最优秀的绘画</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4</a:t>
            </a:r>
            <a:r>
              <a:rPr lang="zh-CN" altLang="en-US" dirty="0">
                <a:solidFill>
                  <a:srgbClr val="125B35"/>
                </a:solidFill>
              </a:rPr>
              <a:t>、烦恼使我受着极大的影响</a:t>
            </a:r>
            <a:r>
              <a:rPr lang="en-US" altLang="zh-CN" dirty="0">
                <a:solidFill>
                  <a:srgbClr val="125B35"/>
                </a:solidFill>
              </a:rPr>
              <a:t>……</a:t>
            </a:r>
            <a:r>
              <a:rPr lang="zh-CN" altLang="en-US" dirty="0">
                <a:solidFill>
                  <a:srgbClr val="125B35"/>
                </a:solidFill>
              </a:rPr>
              <a:t>我一年多没有收到月俸，我和穷困挣扎；我在我的忧患中十分孤独，而且我的忧患是多么多，比艺术使我操心得更厉害</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1654045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719618" y="952168"/>
            <a:ext cx="9771797" cy="473894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en-US" altLang="zh-CN" dirty="0" smtClean="0">
                <a:solidFill>
                  <a:srgbClr val="125B35"/>
                </a:solidFill>
              </a:rPr>
              <a:t>5</a:t>
            </a:r>
            <a:r>
              <a:rPr lang="zh-CN" altLang="en-US" dirty="0">
                <a:solidFill>
                  <a:srgbClr val="125B35"/>
                </a:solidFill>
              </a:rPr>
              <a:t>、忧郁症是我的欢乐</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6</a:t>
            </a:r>
            <a:r>
              <a:rPr lang="zh-CN" altLang="en-US" dirty="0">
                <a:solidFill>
                  <a:srgbClr val="125B35"/>
                </a:solidFill>
              </a:rPr>
              <a:t>、一千次欢乐也抵不上一次痛苦</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7</a:t>
            </a:r>
            <a:r>
              <a:rPr lang="zh-CN" altLang="en-US" dirty="0">
                <a:solidFill>
                  <a:srgbClr val="125B35"/>
                </a:solidFill>
              </a:rPr>
              <a:t>、我的肉体归黄土，我的灵魂归天堂，我的金钱归穷人</a:t>
            </a:r>
            <a:r>
              <a:rPr lang="en-US" altLang="zh-CN" dirty="0">
                <a:solidFill>
                  <a:srgbClr val="125B35"/>
                </a:solidFill>
              </a:rPr>
              <a:t>——</a:t>
            </a:r>
            <a:r>
              <a:rPr lang="zh-CN" altLang="en-US" dirty="0">
                <a:solidFill>
                  <a:srgbClr val="125B35"/>
                </a:solidFill>
              </a:rPr>
              <a:t>最后的遗言</a:t>
            </a:r>
            <a:r>
              <a:rPr lang="zh-CN" altLang="en-US" dirty="0" smtClean="0">
                <a:solidFill>
                  <a:srgbClr val="125B35"/>
                </a:solidFill>
              </a:rPr>
              <a:t>。</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8</a:t>
            </a:r>
            <a:r>
              <a:rPr lang="zh-CN" altLang="en-US" dirty="0">
                <a:solidFill>
                  <a:srgbClr val="125B35"/>
                </a:solidFill>
              </a:rPr>
              <a:t>、幸福的精灵，以热烈的爱情，使我垂死衰老的心，</a:t>
            </a:r>
            <a:r>
              <a:rPr lang="zh-CN" altLang="en-US" dirty="0" smtClean="0">
                <a:solidFill>
                  <a:srgbClr val="125B35"/>
                </a:solidFill>
              </a:rPr>
              <a:t>保持生命。</a:t>
            </a:r>
            <a:endParaRPr lang="zh-CN" altLang="en-US" dirty="0">
              <a:solidFill>
                <a:srgbClr val="125B35"/>
              </a:solidFill>
            </a:endParaRPr>
          </a:p>
          <a:p>
            <a:pPr>
              <a:lnSpc>
                <a:spcPts val="4200"/>
              </a:lnSpc>
              <a:buFont typeface="Wingdings" panose="05000000000000000000" pitchFamily="2" charset="2"/>
              <a:buNone/>
            </a:pPr>
            <a:r>
              <a:rPr lang="en-US" altLang="zh-CN" dirty="0">
                <a:solidFill>
                  <a:srgbClr val="125B35"/>
                </a:solidFill>
              </a:rPr>
              <a:t>9</a:t>
            </a:r>
            <a:r>
              <a:rPr lang="zh-CN" altLang="en-US" dirty="0">
                <a:solidFill>
                  <a:srgbClr val="125B35"/>
                </a:solidFill>
              </a:rPr>
              <a:t>、大卫用他的弹弓，我用我的弓箭。</a:t>
            </a:r>
          </a:p>
          <a:p>
            <a:pPr>
              <a:lnSpc>
                <a:spcPts val="42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256026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smtClean="0">
                <a:solidFill>
                  <a:srgbClr val="C00000"/>
                </a:solidFill>
                <a:effectLst>
                  <a:glow rad="63500">
                    <a:schemeClr val="bg1">
                      <a:lumMod val="65000"/>
                      <a:alpha val="40000"/>
                    </a:schemeClr>
                  </a:glow>
                </a:effectLst>
                <a:latin typeface="Impact" pitchFamily="34" charset="0"/>
              </a:rPr>
              <a:t>04</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872251" y="2272472"/>
            <a:ext cx="4954138" cy="615133"/>
          </a:xfrm>
          <a:prstGeom prst="rect">
            <a:avLst/>
          </a:prstGeom>
          <a:noFill/>
        </p:spPr>
        <p:txBody>
          <a:bodyPr wrap="square" lIns="121549" tIns="60752" rIns="121549" bIns="60752" rtlCol="0">
            <a:spAutoFit/>
          </a:bodyPr>
          <a:lstStyle/>
          <a:p>
            <a:pPr algn="dist"/>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名人传</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的人物评析</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380982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9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9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961030" y="1225123"/>
            <a:ext cx="1001177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FF0000"/>
                </a:solidFill>
              </a:rPr>
              <a:t>一、托尔斯泰</a:t>
            </a:r>
            <a:endParaRPr lang="zh-CN" altLang="en-US" dirty="0">
              <a:solidFill>
                <a:srgbClr val="FF0000"/>
              </a:solidFill>
            </a:endParaRPr>
          </a:p>
          <a:p>
            <a:pPr>
              <a:lnSpc>
                <a:spcPts val="4500"/>
              </a:lnSpc>
              <a:buFont typeface="Wingdings" panose="05000000000000000000" pitchFamily="2" charset="2"/>
              <a:buNone/>
            </a:pPr>
            <a:r>
              <a:rPr lang="zh-CN" altLang="en-US" dirty="0" smtClean="0">
                <a:solidFill>
                  <a:srgbClr val="125B35"/>
                </a:solidFill>
              </a:rPr>
              <a:t>    一</a:t>
            </a:r>
            <a:r>
              <a:rPr lang="zh-CN" altLang="en-US" dirty="0">
                <a:solidFill>
                  <a:srgbClr val="125B35"/>
                </a:solidFill>
              </a:rPr>
              <a:t>个自我折磨，自我折腾的人，离家出走的老翁，一个打破生活的安宁以便安抚良心的英雄。他很早就拥有了财富、名誉与地位，但他却像一个疯狂的信徒一样，不断地解剖自己，不断地忏悔，以至于为了自己的信仰抛弃了家庭，抛弃了世俗的欢乐，最后做了一个离家出走的耄耋老者，客死荒郊</a:t>
            </a:r>
            <a:r>
              <a:rPr lang="zh-CN" altLang="en-US" dirty="0" smtClean="0">
                <a:solidFill>
                  <a:srgbClr val="125B35"/>
                </a:solidFill>
              </a:rPr>
              <a:t>。</a:t>
            </a:r>
            <a:endParaRPr lang="en-US" altLang="zh-CN" dirty="0">
              <a:solidFill>
                <a:srgbClr val="125B35"/>
              </a:solidFill>
            </a:endParaRPr>
          </a:p>
        </p:txBody>
      </p:sp>
    </p:spTree>
    <p:extLst>
      <p:ext uri="{BB962C8B-B14F-4D97-AF65-F5344CB8AC3E}">
        <p14:creationId xmlns:p14="http://schemas.microsoft.com/office/powerpoint/2010/main" val="1619564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a:solidFill>
                  <a:srgbClr val="C00000"/>
                </a:solidFill>
                <a:effectLst>
                  <a:glow rad="63500">
                    <a:schemeClr val="bg1">
                      <a:lumMod val="65000"/>
                      <a:alpha val="40000"/>
                    </a:schemeClr>
                  </a:glow>
                </a:effectLst>
                <a:latin typeface="Impact" pitchFamily="34" charset="0"/>
              </a:rPr>
              <a:t>01</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353636" y="2239943"/>
            <a:ext cx="5281683" cy="676688"/>
          </a:xfrm>
          <a:prstGeom prst="rect">
            <a:avLst/>
          </a:prstGeom>
          <a:noFill/>
        </p:spPr>
        <p:txBody>
          <a:bodyPr wrap="square" lIns="121549" tIns="60752" rIns="121549" bIns="60752" rtlCol="0">
            <a:spAutoFit/>
          </a:bodyPr>
          <a:lstStyle/>
          <a:p>
            <a:pPr algn="dist" eaLnBrk="1" hangingPunct="1"/>
            <a:r>
              <a:rPr lang="en-US" altLang="zh-CN" sz="3600" b="1" dirty="0" smtClean="0">
                <a:solidFill>
                  <a:srgbClr val="C00000"/>
                </a:solidFill>
                <a:latin typeface="微软雅黑" panose="020B0503020204020204" pitchFamily="34" charset="-122"/>
                <a:ea typeface="微软雅黑" panose="020B0503020204020204" pitchFamily="34" charset="-122"/>
              </a:rPr>
              <a:t>《</a:t>
            </a:r>
            <a:r>
              <a:rPr lang="zh-CN" altLang="en-US" sz="3600" b="1" dirty="0" smtClean="0">
                <a:solidFill>
                  <a:srgbClr val="C00000"/>
                </a:solidFill>
                <a:latin typeface="微软雅黑" panose="020B0503020204020204" pitchFamily="34" charset="-122"/>
                <a:ea typeface="微软雅黑" panose="020B0503020204020204" pitchFamily="34" charset="-122"/>
              </a:rPr>
              <a:t>名人传</a:t>
            </a:r>
            <a:r>
              <a:rPr lang="en-US" altLang="zh-CN" sz="36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作者简介</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3577572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89"/>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89"/>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920087" y="1047703"/>
            <a:ext cx="1001177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FF0000"/>
                </a:solidFill>
              </a:rPr>
              <a:t>二、贝多芬</a:t>
            </a:r>
            <a:endParaRPr lang="zh-CN" altLang="en-US" dirty="0">
              <a:solidFill>
                <a:srgbClr val="125B35"/>
              </a:solidFill>
            </a:endParaRPr>
          </a:p>
          <a:p>
            <a:pPr>
              <a:lnSpc>
                <a:spcPts val="4500"/>
              </a:lnSpc>
              <a:buFont typeface="Wingdings" panose="05000000000000000000" pitchFamily="2" charset="2"/>
              <a:buNone/>
            </a:pPr>
            <a:r>
              <a:rPr lang="zh-CN" altLang="en-US" dirty="0" smtClean="0">
                <a:solidFill>
                  <a:srgbClr val="125B35"/>
                </a:solidFill>
              </a:rPr>
              <a:t>     一</a:t>
            </a:r>
            <a:r>
              <a:rPr lang="zh-CN" altLang="en-US" dirty="0">
                <a:solidFill>
                  <a:srgbClr val="125B35"/>
                </a:solidFill>
              </a:rPr>
              <a:t>个被命运作弄的，最终耳聋的音乐家，一个用痛苦换来欢乐的英雄。这个表面狂傲的人，在世时却有着不为人知的一面。音乐家最重要的器官损坏了，他不敢表露出来，不敢让人知道他的弱点，只好选择离群索居。他没有知音，甚至连朋友都没有。但是，贝多芬接受了现实，承受了上天给予他的痛苦的命运。因此他也成为作者心目中的英雄</a:t>
            </a:r>
            <a:r>
              <a:rPr lang="zh-CN" altLang="en-US" dirty="0" smtClean="0">
                <a:solidFill>
                  <a:srgbClr val="125B35"/>
                </a:solidFill>
              </a:rPr>
              <a:t>。</a:t>
            </a:r>
            <a:endParaRPr lang="en-US" altLang="zh-CN" dirty="0" smtClean="0">
              <a:solidFill>
                <a:srgbClr val="125B35"/>
              </a:solidFill>
            </a:endParaRPr>
          </a:p>
        </p:txBody>
      </p:sp>
    </p:spTree>
    <p:extLst>
      <p:ext uri="{BB962C8B-B14F-4D97-AF65-F5344CB8AC3E}">
        <p14:creationId xmlns:p14="http://schemas.microsoft.com/office/powerpoint/2010/main" val="299889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274928" y="1266067"/>
            <a:ext cx="1001177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FF0000"/>
                </a:solidFill>
              </a:rPr>
              <a:t>三、</a:t>
            </a:r>
            <a:r>
              <a:rPr lang="zh-CN" altLang="en-US" dirty="0">
                <a:solidFill>
                  <a:srgbClr val="FF0000"/>
                </a:solidFill>
              </a:rPr>
              <a:t>米开朗琪</a:t>
            </a:r>
            <a:r>
              <a:rPr lang="zh-CN" altLang="en-US" dirty="0" smtClean="0">
                <a:solidFill>
                  <a:srgbClr val="FF0000"/>
                </a:solidFill>
              </a:rPr>
              <a:t>罗</a:t>
            </a:r>
            <a:endParaRPr lang="zh-CN" altLang="en-US" dirty="0">
              <a:solidFill>
                <a:srgbClr val="125B35"/>
              </a:solidFill>
            </a:endParaRPr>
          </a:p>
          <a:p>
            <a:pPr>
              <a:lnSpc>
                <a:spcPts val="4500"/>
              </a:lnSpc>
              <a:buFont typeface="Wingdings" panose="05000000000000000000" pitchFamily="2" charset="2"/>
              <a:buNone/>
            </a:pPr>
            <a:r>
              <a:rPr lang="zh-CN" altLang="en-US" dirty="0" smtClean="0">
                <a:solidFill>
                  <a:srgbClr val="125B35"/>
                </a:solidFill>
              </a:rPr>
              <a:t>    忧郁症</a:t>
            </a:r>
            <a:r>
              <a:rPr lang="zh-CN" altLang="en-US" dirty="0">
                <a:solidFill>
                  <a:srgbClr val="125B35"/>
                </a:solidFill>
              </a:rPr>
              <a:t>患者，是一个恨不得把整座山都雕出生命的工作狂，一个舍弃欢乐，享受痛苦的英雄。作者让我们了解到了米开朗琪罗十分矛盾而又复杂的心理，他有着对自己行为的极端厌弃，因为就连他自己都知道自己是一个十足的弱者和懦夫。心灵的折磨和奴隶般无休止的劳作，使他的一生饱受折磨，对他而言生命就是恐怖的地狱。</a:t>
            </a:r>
            <a:endParaRPr lang="en-US" altLang="zh-CN" dirty="0" smtClean="0">
              <a:solidFill>
                <a:srgbClr val="125B35"/>
              </a:solidFill>
            </a:endParaRPr>
          </a:p>
          <a:p>
            <a:pPr>
              <a:lnSpc>
                <a:spcPts val="4500"/>
              </a:lnSpc>
              <a:buFont typeface="Wingdings" panose="05000000000000000000" pitchFamily="2" charset="2"/>
              <a:buNone/>
            </a:pPr>
            <a:r>
              <a:rPr lang="zh-CN" altLang="en-US" dirty="0" smtClean="0">
                <a:solidFill>
                  <a:srgbClr val="125B35"/>
                </a:solidFill>
              </a:rPr>
              <a:t>   </a:t>
            </a:r>
            <a:endParaRPr lang="en-US" altLang="zh-CN" dirty="0">
              <a:solidFill>
                <a:srgbClr val="125B35"/>
              </a:solidFill>
            </a:endParaRPr>
          </a:p>
        </p:txBody>
      </p:sp>
    </p:spTree>
    <p:extLst>
      <p:ext uri="{BB962C8B-B14F-4D97-AF65-F5344CB8AC3E}">
        <p14:creationId xmlns:p14="http://schemas.microsoft.com/office/powerpoint/2010/main" val="3577984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smtClean="0">
                <a:solidFill>
                  <a:srgbClr val="C00000"/>
                </a:solidFill>
                <a:effectLst>
                  <a:glow rad="63500">
                    <a:schemeClr val="bg1">
                      <a:lumMod val="65000"/>
                      <a:alpha val="40000"/>
                    </a:schemeClr>
                  </a:glow>
                </a:effectLst>
                <a:latin typeface="Impact" pitchFamily="34" charset="0"/>
              </a:rPr>
              <a:t>05</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380931" y="2272472"/>
            <a:ext cx="5445458" cy="615133"/>
          </a:xfrm>
          <a:prstGeom prst="rect">
            <a:avLst/>
          </a:prstGeom>
          <a:noFill/>
        </p:spPr>
        <p:txBody>
          <a:bodyPr wrap="square" lIns="121549" tIns="60752" rIns="121549" bIns="60752" rtlCol="0">
            <a:spAutoFit/>
          </a:bodyPr>
          <a:lstStyle/>
          <a:p>
            <a:pPr algn="dist"/>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名人传</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精选试题</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2398018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9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9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050877" y="774746"/>
            <a:ext cx="10508776"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a:solidFill>
                  <a:srgbClr val="FF0000"/>
                </a:solidFill>
              </a:rPr>
              <a:t>一</a:t>
            </a:r>
            <a:r>
              <a:rPr lang="zh-CN" altLang="en-US" dirty="0" smtClean="0">
                <a:solidFill>
                  <a:srgbClr val="FF0000"/>
                </a:solidFill>
              </a:rPr>
              <a:t>、中考精选题</a:t>
            </a:r>
            <a:endParaRPr lang="en-US" altLang="zh-CN" dirty="0" smtClean="0">
              <a:solidFill>
                <a:srgbClr val="FF0000"/>
              </a:solidFill>
            </a:endParaRPr>
          </a:p>
          <a:p>
            <a:pPr>
              <a:lnSpc>
                <a:spcPts val="4500"/>
              </a:lnSpc>
              <a:buFont typeface="Wingdings" panose="05000000000000000000" pitchFamily="2" charset="2"/>
              <a:buNone/>
            </a:pPr>
            <a:r>
              <a:rPr lang="en-US" altLang="zh-CN" dirty="0" smtClean="0">
                <a:solidFill>
                  <a:srgbClr val="125B35"/>
                </a:solidFill>
              </a:rPr>
              <a:t>1.</a:t>
            </a:r>
            <a:r>
              <a:rPr lang="zh-CN" altLang="en-US" dirty="0">
                <a:solidFill>
                  <a:srgbClr val="125B35"/>
                </a:solidFill>
              </a:rPr>
              <a:t>运用课外阅读积累的知识，完成</a:t>
            </a:r>
            <a:r>
              <a:rPr lang="en-US" altLang="zh-CN" dirty="0">
                <a:solidFill>
                  <a:srgbClr val="125B35"/>
                </a:solidFill>
              </a:rPr>
              <a:t>(1)~(2)</a:t>
            </a:r>
            <a:r>
              <a:rPr lang="zh-CN" altLang="en-US" dirty="0">
                <a:solidFill>
                  <a:srgbClr val="125B35"/>
                </a:solidFill>
              </a:rPr>
              <a:t>题。</a:t>
            </a:r>
            <a:r>
              <a:rPr lang="en-US" altLang="zh-CN" dirty="0">
                <a:solidFill>
                  <a:srgbClr val="125B35"/>
                </a:solidFill>
              </a:rPr>
              <a:t>(4</a:t>
            </a:r>
            <a:r>
              <a:rPr lang="zh-CN" altLang="en-US" dirty="0">
                <a:solidFill>
                  <a:srgbClr val="125B35"/>
                </a:solidFill>
              </a:rPr>
              <a:t>分</a:t>
            </a:r>
            <a:r>
              <a:rPr lang="en-US" altLang="zh-CN" dirty="0">
                <a:solidFill>
                  <a:srgbClr val="125B35"/>
                </a:solidFill>
              </a:rPr>
              <a:t>)</a:t>
            </a:r>
          </a:p>
          <a:p>
            <a:pPr>
              <a:lnSpc>
                <a:spcPts val="5500"/>
              </a:lnSpc>
              <a:buFont typeface="Wingdings" panose="05000000000000000000" pitchFamily="2" charset="2"/>
              <a:buNone/>
            </a:pPr>
            <a:r>
              <a:rPr lang="en-US" altLang="zh-CN" dirty="0">
                <a:solidFill>
                  <a:srgbClr val="125B35"/>
                </a:solidFill>
              </a:rPr>
              <a:t>(1)“</a:t>
            </a:r>
            <a:r>
              <a:rPr lang="zh-CN" altLang="en-US" dirty="0">
                <a:solidFill>
                  <a:srgbClr val="125B35"/>
                </a:solidFill>
              </a:rPr>
              <a:t>用苦痛换来欢乐”是他写给埃尔多迪伯爵夫人信中的话也是他的人生写照。他是</a:t>
            </a:r>
            <a:r>
              <a:rPr lang="en-US" altLang="zh-CN" dirty="0" smtClean="0">
                <a:solidFill>
                  <a:srgbClr val="FF0000"/>
                </a:solidFill>
              </a:rPr>
              <a:t>(B</a:t>
            </a:r>
            <a:r>
              <a:rPr lang="zh-CN" altLang="en-US" dirty="0" smtClean="0">
                <a:solidFill>
                  <a:srgbClr val="FF0000"/>
                </a:solidFill>
              </a:rPr>
              <a:t>）（安徽省中考）</a:t>
            </a:r>
            <a:endParaRPr lang="en-US" altLang="zh-CN" dirty="0">
              <a:solidFill>
                <a:srgbClr val="FF0000"/>
              </a:solidFill>
            </a:endParaRPr>
          </a:p>
          <a:p>
            <a:pPr>
              <a:lnSpc>
                <a:spcPts val="5500"/>
              </a:lnSpc>
              <a:buFont typeface="Wingdings" panose="05000000000000000000" pitchFamily="2" charset="2"/>
              <a:buNone/>
            </a:pPr>
            <a:r>
              <a:rPr lang="en-US" altLang="zh-CN" dirty="0">
                <a:solidFill>
                  <a:srgbClr val="002060"/>
                </a:solidFill>
              </a:rPr>
              <a:t>A.</a:t>
            </a:r>
            <a:r>
              <a:rPr lang="zh-CN" altLang="en-US" dirty="0">
                <a:solidFill>
                  <a:srgbClr val="002060"/>
                </a:solidFill>
              </a:rPr>
              <a:t>罗曼，</a:t>
            </a:r>
            <a:r>
              <a:rPr lang="zh-CN" altLang="en-US" dirty="0" smtClean="0">
                <a:solidFill>
                  <a:srgbClr val="002060"/>
                </a:solidFill>
              </a:rPr>
              <a:t>罗兰   </a:t>
            </a:r>
            <a:r>
              <a:rPr lang="en-US" altLang="zh-CN" dirty="0" smtClean="0">
                <a:solidFill>
                  <a:srgbClr val="002060"/>
                </a:solidFill>
              </a:rPr>
              <a:t>B</a:t>
            </a:r>
            <a:r>
              <a:rPr lang="en-US" altLang="zh-CN" dirty="0">
                <a:solidFill>
                  <a:srgbClr val="002060"/>
                </a:solidFill>
              </a:rPr>
              <a:t>.</a:t>
            </a:r>
            <a:r>
              <a:rPr lang="zh-CN" altLang="en-US" dirty="0" smtClean="0">
                <a:solidFill>
                  <a:srgbClr val="002060"/>
                </a:solidFill>
              </a:rPr>
              <a:t>贝多芬 </a:t>
            </a:r>
            <a:r>
              <a:rPr lang="en-US" altLang="zh-CN" dirty="0" smtClean="0">
                <a:solidFill>
                  <a:srgbClr val="002060"/>
                </a:solidFill>
              </a:rPr>
              <a:t>C</a:t>
            </a:r>
            <a:r>
              <a:rPr lang="en-US" altLang="zh-CN" dirty="0">
                <a:solidFill>
                  <a:srgbClr val="002060"/>
                </a:solidFill>
              </a:rPr>
              <a:t>.</a:t>
            </a:r>
            <a:r>
              <a:rPr lang="zh-CN" altLang="en-US" dirty="0">
                <a:solidFill>
                  <a:srgbClr val="002060"/>
                </a:solidFill>
              </a:rPr>
              <a:t>米开朗琪</a:t>
            </a:r>
            <a:r>
              <a:rPr lang="zh-CN" altLang="en-US" dirty="0" smtClean="0">
                <a:solidFill>
                  <a:srgbClr val="002060"/>
                </a:solidFill>
              </a:rPr>
              <a:t>罗   </a:t>
            </a:r>
            <a:r>
              <a:rPr lang="en-US" altLang="zh-CN" dirty="0" smtClean="0">
                <a:solidFill>
                  <a:srgbClr val="002060"/>
                </a:solidFill>
              </a:rPr>
              <a:t>D</a:t>
            </a:r>
            <a:r>
              <a:rPr lang="en-US" altLang="zh-CN" dirty="0">
                <a:solidFill>
                  <a:srgbClr val="002060"/>
                </a:solidFill>
              </a:rPr>
              <a:t>.</a:t>
            </a:r>
            <a:r>
              <a:rPr lang="zh-CN" altLang="en-US" dirty="0" smtClean="0">
                <a:solidFill>
                  <a:srgbClr val="002060"/>
                </a:solidFill>
              </a:rPr>
              <a:t>托尔斯泰</a:t>
            </a:r>
            <a:endParaRPr lang="zh-CN" altLang="en-US" dirty="0">
              <a:solidFill>
                <a:srgbClr val="002060"/>
              </a:solidFill>
            </a:endParaRPr>
          </a:p>
        </p:txBody>
      </p:sp>
    </p:spTree>
    <p:extLst>
      <p:ext uri="{BB962C8B-B14F-4D97-AF65-F5344CB8AC3E}">
        <p14:creationId xmlns:p14="http://schemas.microsoft.com/office/powerpoint/2010/main" val="1544605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914399" y="979463"/>
            <a:ext cx="10508776"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en-US" altLang="zh-CN" dirty="0" smtClean="0">
                <a:solidFill>
                  <a:srgbClr val="125B35"/>
                </a:solidFill>
              </a:rPr>
              <a:t>2.</a:t>
            </a:r>
            <a:r>
              <a:rPr lang="zh-CN" altLang="en-US" dirty="0">
                <a:solidFill>
                  <a:srgbClr val="125B35"/>
                </a:solidFill>
              </a:rPr>
              <a:t>名著阅读</a:t>
            </a:r>
            <a:r>
              <a:rPr lang="en-US" altLang="zh-CN" dirty="0">
                <a:solidFill>
                  <a:srgbClr val="125B35"/>
                </a:solidFill>
              </a:rPr>
              <a:t>(4</a:t>
            </a:r>
            <a:r>
              <a:rPr lang="zh-CN" altLang="en-US" dirty="0">
                <a:solidFill>
                  <a:srgbClr val="125B35"/>
                </a:solidFill>
              </a:rPr>
              <a:t>分</a:t>
            </a:r>
            <a:r>
              <a:rPr lang="en-US" altLang="zh-CN" dirty="0" smtClean="0">
                <a:solidFill>
                  <a:srgbClr val="125B35"/>
                </a:solidFill>
              </a:rPr>
              <a:t>)</a:t>
            </a:r>
            <a:r>
              <a:rPr lang="zh-CN" altLang="en-US" dirty="0" smtClean="0">
                <a:solidFill>
                  <a:srgbClr val="125B35"/>
                </a:solidFill>
              </a:rPr>
              <a:t>（甘肃中考）</a:t>
            </a:r>
            <a:endParaRPr lang="en-US" altLang="zh-CN" dirty="0">
              <a:solidFill>
                <a:srgbClr val="125B35"/>
              </a:solidFill>
            </a:endParaRPr>
          </a:p>
          <a:p>
            <a:pPr>
              <a:lnSpc>
                <a:spcPts val="5500"/>
              </a:lnSpc>
              <a:buFont typeface="Wingdings" panose="05000000000000000000" pitchFamily="2" charset="2"/>
              <a:buNone/>
            </a:pPr>
            <a:r>
              <a:rPr lang="en-US" altLang="zh-CN" dirty="0">
                <a:solidFill>
                  <a:srgbClr val="125B35"/>
                </a:solidFill>
              </a:rPr>
              <a:t>“</a:t>
            </a:r>
            <a:r>
              <a:rPr lang="zh-CN" altLang="en-US" dirty="0">
                <a:solidFill>
                  <a:srgbClr val="125B35"/>
                </a:solidFill>
              </a:rPr>
              <a:t>君主与公卿尽可造就教授与机要参赞，尽可赏赐他们头衔与勋章</a:t>
            </a:r>
            <a:r>
              <a:rPr lang="en-US" altLang="zh-CN" dirty="0">
                <a:solidFill>
                  <a:srgbClr val="125B35"/>
                </a:solidFill>
              </a:rPr>
              <a:t>;</a:t>
            </a:r>
            <a:r>
              <a:rPr lang="zh-CN" altLang="en-US" dirty="0">
                <a:solidFill>
                  <a:srgbClr val="125B35"/>
                </a:solidFill>
              </a:rPr>
              <a:t>但他们不可能造就伟大的人物，不能造成超临庸俗社会的心</a:t>
            </a:r>
            <a:r>
              <a:rPr lang="en-US" altLang="zh-CN" dirty="0">
                <a:solidFill>
                  <a:srgbClr val="125B35"/>
                </a:solidFill>
              </a:rPr>
              <a:t>....</a:t>
            </a:r>
            <a:r>
              <a:rPr lang="zh-CN" altLang="en-US" dirty="0">
                <a:solidFill>
                  <a:srgbClr val="125B35"/>
                </a:solidFill>
              </a:rPr>
              <a:t>而当像我和歌德这样两个人在一</a:t>
            </a:r>
            <a:r>
              <a:rPr lang="en-US" altLang="zh-CN" dirty="0">
                <a:solidFill>
                  <a:srgbClr val="125B35"/>
                </a:solidFill>
              </a:rPr>
              <a:t>-</a:t>
            </a:r>
            <a:r>
              <a:rPr lang="zh-CN" altLang="en-US" dirty="0">
                <a:solidFill>
                  <a:srgbClr val="125B35"/>
                </a:solidFill>
              </a:rPr>
              <a:t>起时，这股君侯贵胄应当感到我们的伟大。昨天，我们在归路上遇见全体的皇族。我们远远里就已看见。歌德挣脱了我的手臂，站在大路一旁。我徒然对他说尽我所有的话，不能使他再走一一步</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937753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18866" y="924872"/>
            <a:ext cx="10508776"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125B35"/>
                </a:solidFill>
              </a:rPr>
              <a:t>于是</a:t>
            </a:r>
            <a:r>
              <a:rPr lang="zh-CN" altLang="en-US" dirty="0">
                <a:solidFill>
                  <a:srgbClr val="125B35"/>
                </a:solidFill>
              </a:rPr>
              <a:t>我按了一按帽子，扣上外表的纽子，背着手，望最密的人丛中撞去。亲王与近臣密密层层，太子鲁道尔夫对我</a:t>
            </a:r>
          </a:p>
          <a:p>
            <a:pPr>
              <a:lnSpc>
                <a:spcPts val="4500"/>
              </a:lnSpc>
              <a:buFont typeface="Wingdings" panose="05000000000000000000" pitchFamily="2" charset="2"/>
              <a:buNone/>
            </a:pPr>
            <a:r>
              <a:rPr lang="zh-CN" altLang="en-US" dirty="0">
                <a:solidFill>
                  <a:srgbClr val="125B35"/>
                </a:solidFill>
              </a:rPr>
              <a:t>      脱帽，皇后先对我打招呼</a:t>
            </a:r>
            <a:r>
              <a:rPr lang="en-US" altLang="zh-CN" dirty="0">
                <a:solidFill>
                  <a:srgbClr val="125B35"/>
                </a:solidFill>
              </a:rPr>
              <a:t>- --</a:t>
            </a:r>
            <a:r>
              <a:rPr lang="zh-CN" altLang="en-US" dirty="0">
                <a:solidFill>
                  <a:srgbClr val="125B35"/>
                </a:solidFill>
              </a:rPr>
              <a:t>那些大人先生是认得我的。为了好玩起见，我看着这队人马在歌德面前经过。他站在路边上，深深地弯着腰，帽子拿在手里。事后我大大地教训了他一</a:t>
            </a:r>
            <a:r>
              <a:rPr lang="en-US" altLang="zh-CN" dirty="0">
                <a:solidFill>
                  <a:srgbClr val="125B35"/>
                </a:solidFill>
              </a:rPr>
              <a:t>-</a:t>
            </a:r>
            <a:r>
              <a:rPr lang="zh-CN" altLang="en-US" dirty="0">
                <a:solidFill>
                  <a:srgbClr val="125B35"/>
                </a:solidFill>
              </a:rPr>
              <a:t>顿，毫不同他客气</a:t>
            </a:r>
            <a:r>
              <a:rPr lang="en-US" altLang="zh-CN"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06133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32513" y="1034054"/>
            <a:ext cx="10508776"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125B35"/>
                </a:solidFill>
              </a:rPr>
              <a:t>（</a:t>
            </a:r>
            <a:r>
              <a:rPr lang="en-US" altLang="zh-CN" dirty="0" smtClean="0">
                <a:solidFill>
                  <a:srgbClr val="125B35"/>
                </a:solidFill>
              </a:rPr>
              <a:t>1</a:t>
            </a:r>
            <a:r>
              <a:rPr lang="zh-CN" altLang="en-US" dirty="0" smtClean="0">
                <a:solidFill>
                  <a:srgbClr val="125B35"/>
                </a:solidFill>
              </a:rPr>
              <a:t>）</a:t>
            </a:r>
            <a:r>
              <a:rPr lang="zh-CN" altLang="en-US" u="sng" dirty="0" smtClean="0">
                <a:solidFill>
                  <a:srgbClr val="FF0000"/>
                </a:solidFill>
              </a:rPr>
              <a:t>            </a:t>
            </a:r>
            <a:r>
              <a:rPr lang="zh-CN" altLang="en-US" dirty="0" smtClean="0">
                <a:solidFill>
                  <a:srgbClr val="125B35"/>
                </a:solidFill>
              </a:rPr>
              <a:t> 国作家</a:t>
            </a:r>
            <a:r>
              <a:rPr lang="en-US" altLang="zh-CN" u="sng" dirty="0" smtClean="0">
                <a:solidFill>
                  <a:srgbClr val="FF0000"/>
                </a:solidFill>
              </a:rPr>
              <a:t>            </a:t>
            </a:r>
            <a:r>
              <a:rPr lang="en-US" altLang="zh-CN" dirty="0" smtClean="0">
                <a:solidFill>
                  <a:srgbClr val="125B35"/>
                </a:solidFill>
              </a:rPr>
              <a:t> </a:t>
            </a:r>
            <a:r>
              <a:rPr lang="en-US" altLang="zh-CN" dirty="0">
                <a:solidFill>
                  <a:srgbClr val="125B35"/>
                </a:solidFill>
              </a:rPr>
              <a:t>(</a:t>
            </a:r>
            <a:r>
              <a:rPr lang="zh-CN" altLang="en-US" dirty="0">
                <a:solidFill>
                  <a:srgbClr val="125B35"/>
                </a:solidFill>
              </a:rPr>
              <a:t>人名</a:t>
            </a:r>
            <a:r>
              <a:rPr lang="en-US" altLang="zh-CN" dirty="0">
                <a:solidFill>
                  <a:srgbClr val="125B35"/>
                </a:solidFill>
              </a:rPr>
              <a:t>)</a:t>
            </a:r>
            <a:r>
              <a:rPr lang="zh-CN" altLang="en-US" dirty="0">
                <a:solidFill>
                  <a:srgbClr val="125B35"/>
                </a:solidFill>
              </a:rPr>
              <a:t>痛感</a:t>
            </a:r>
            <a:r>
              <a:rPr lang="en-US" altLang="zh-CN" dirty="0">
                <a:solidFill>
                  <a:srgbClr val="125B35"/>
                </a:solidFill>
              </a:rPr>
              <a:t>19</a:t>
            </a:r>
            <a:r>
              <a:rPr lang="zh-CN" altLang="en-US" dirty="0">
                <a:solidFill>
                  <a:srgbClr val="125B35"/>
                </a:solidFill>
              </a:rPr>
              <a:t>世纪与</a:t>
            </a:r>
            <a:r>
              <a:rPr lang="en-US" altLang="zh-CN" dirty="0">
                <a:solidFill>
                  <a:srgbClr val="125B35"/>
                </a:solidFill>
              </a:rPr>
              <a:t>20</a:t>
            </a:r>
            <a:r>
              <a:rPr lang="zh-CN" altLang="en-US" dirty="0">
                <a:solidFill>
                  <a:srgbClr val="125B35"/>
                </a:solidFill>
              </a:rPr>
              <a:t>世纪之交的欧洲</a:t>
            </a:r>
            <a:r>
              <a:rPr lang="zh-CN" altLang="en-US" dirty="0" smtClean="0">
                <a:solidFill>
                  <a:srgbClr val="125B35"/>
                </a:solidFill>
              </a:rPr>
              <a:t>是一</a:t>
            </a:r>
            <a:r>
              <a:rPr lang="zh-CN" altLang="en-US" dirty="0">
                <a:solidFill>
                  <a:srgbClr val="125B35"/>
                </a:solidFill>
              </a:rPr>
              <a:t>个骚动不安、弥漫着腐败风气的社会，是一个需要伟人的社会。他为此写作了</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a:t>
            </a:r>
            <a:r>
              <a:rPr lang="en-US" altLang="zh-CN" dirty="0">
                <a:solidFill>
                  <a:srgbClr val="125B35"/>
                </a:solidFill>
              </a:rPr>
              <a:t>(2</a:t>
            </a:r>
            <a:r>
              <a:rPr lang="zh-CN" altLang="en-US" dirty="0">
                <a:solidFill>
                  <a:srgbClr val="125B35"/>
                </a:solidFill>
              </a:rPr>
              <a:t>分</a:t>
            </a:r>
            <a:r>
              <a:rPr lang="en-US" altLang="zh-CN" dirty="0" smtClean="0">
                <a:solidFill>
                  <a:srgbClr val="125B35"/>
                </a:solidFill>
              </a:rPr>
              <a:t>)</a:t>
            </a:r>
            <a:r>
              <a:rPr lang="zh-CN" altLang="en-US" dirty="0">
                <a:solidFill>
                  <a:srgbClr val="125B35"/>
                </a:solidFill>
              </a:rPr>
              <a:t> </a:t>
            </a:r>
            <a:endParaRPr lang="en-US" altLang="zh-CN" dirty="0" smtClean="0">
              <a:solidFill>
                <a:srgbClr val="125B35"/>
              </a:solidFill>
            </a:endParaRPr>
          </a:p>
          <a:p>
            <a:pPr>
              <a:lnSpc>
                <a:spcPts val="4500"/>
              </a:lnSpc>
              <a:buFont typeface="Wingdings" panose="05000000000000000000" pitchFamily="2" charset="2"/>
              <a:buNone/>
            </a:pPr>
            <a:r>
              <a:rPr lang="en-US" altLang="zh-CN" dirty="0" smtClean="0">
                <a:solidFill>
                  <a:srgbClr val="125B35"/>
                </a:solidFill>
              </a:rPr>
              <a:t>(</a:t>
            </a:r>
            <a:r>
              <a:rPr lang="en-US" altLang="zh-CN" dirty="0">
                <a:solidFill>
                  <a:srgbClr val="125B35"/>
                </a:solidFill>
              </a:rPr>
              <a:t>2)</a:t>
            </a:r>
            <a:r>
              <a:rPr lang="zh-CN" altLang="en-US" dirty="0">
                <a:solidFill>
                  <a:srgbClr val="125B35"/>
                </a:solidFill>
              </a:rPr>
              <a:t>这段话描写的是贝多芬与歌德</a:t>
            </a:r>
            <a:r>
              <a:rPr lang="en-US" altLang="zh-CN" dirty="0">
                <a:solidFill>
                  <a:srgbClr val="125B35"/>
                </a:solidFill>
              </a:rPr>
              <a:t>--</a:t>
            </a:r>
            <a:r>
              <a:rPr lang="zh-CN" altLang="en-US" dirty="0">
                <a:solidFill>
                  <a:srgbClr val="125B35"/>
                </a:solidFill>
              </a:rPr>
              <a:t>起散步遇到皇亲国戚时的情景，由此来看贝多芬对待皇亲国戚的态度是怎样的</a:t>
            </a:r>
            <a:r>
              <a:rPr lang="en-US" altLang="zh-CN" dirty="0">
                <a:solidFill>
                  <a:srgbClr val="125B35"/>
                </a:solidFill>
              </a:rPr>
              <a:t>? </a:t>
            </a:r>
          </a:p>
          <a:p>
            <a:pPr>
              <a:lnSpc>
                <a:spcPts val="4500"/>
              </a:lnSpc>
              <a:buFont typeface="Wingdings" panose="05000000000000000000" pitchFamily="2" charset="2"/>
              <a:buNone/>
            </a:pPr>
            <a:r>
              <a:rPr lang="zh-CN" altLang="en-US" dirty="0" smtClean="0">
                <a:solidFill>
                  <a:srgbClr val="FF0000"/>
                </a:solidFill>
              </a:rPr>
              <a:t>（</a:t>
            </a:r>
            <a:r>
              <a:rPr lang="en-US" altLang="zh-CN" dirty="0" smtClean="0">
                <a:solidFill>
                  <a:srgbClr val="FF0000"/>
                </a:solidFill>
              </a:rPr>
              <a:t>1</a:t>
            </a:r>
            <a:r>
              <a:rPr lang="zh-CN" altLang="en-US" dirty="0" smtClean="0">
                <a:solidFill>
                  <a:srgbClr val="FF0000"/>
                </a:solidFill>
              </a:rPr>
              <a:t>）</a:t>
            </a:r>
            <a:r>
              <a:rPr lang="en-US" altLang="zh-CN" dirty="0" smtClean="0">
                <a:solidFill>
                  <a:srgbClr val="FF0000"/>
                </a:solidFill>
              </a:rPr>
              <a:t>(</a:t>
            </a:r>
            <a:r>
              <a:rPr lang="en-US" altLang="zh-CN" dirty="0">
                <a:solidFill>
                  <a:srgbClr val="FF0000"/>
                </a:solidFill>
              </a:rPr>
              <a:t>2</a:t>
            </a:r>
            <a:r>
              <a:rPr lang="zh-CN" altLang="en-US" dirty="0">
                <a:solidFill>
                  <a:srgbClr val="FF0000"/>
                </a:solidFill>
              </a:rPr>
              <a:t>分</a:t>
            </a:r>
            <a:r>
              <a:rPr lang="en-US" altLang="zh-CN" dirty="0">
                <a:solidFill>
                  <a:srgbClr val="FF0000"/>
                </a:solidFill>
              </a:rPr>
              <a:t>)</a:t>
            </a:r>
            <a:r>
              <a:rPr lang="zh-CN" altLang="en-US" dirty="0" smtClean="0">
                <a:solidFill>
                  <a:srgbClr val="FF0000"/>
                </a:solidFill>
              </a:rPr>
              <a:t>法  罗曼</a:t>
            </a:r>
            <a:r>
              <a:rPr lang="zh-CN" altLang="en-US" dirty="0">
                <a:solidFill>
                  <a:srgbClr val="FF0000"/>
                </a:solidFill>
              </a:rPr>
              <a:t>●</a:t>
            </a:r>
            <a:r>
              <a:rPr lang="zh-CN" altLang="en-US" dirty="0" smtClean="0">
                <a:solidFill>
                  <a:srgbClr val="FF0000"/>
                </a:solidFill>
              </a:rPr>
              <a:t>罗兰</a:t>
            </a:r>
            <a:endParaRPr lang="en-US" altLang="zh-CN" dirty="0" smtClean="0">
              <a:solidFill>
                <a:srgbClr val="FF0000"/>
              </a:solidFill>
            </a:endParaRPr>
          </a:p>
          <a:p>
            <a:pPr>
              <a:lnSpc>
                <a:spcPts val="4500"/>
              </a:lnSpc>
              <a:buFont typeface="Wingdings" panose="05000000000000000000" pitchFamily="2" charset="2"/>
              <a:buNone/>
            </a:pPr>
            <a:r>
              <a:rPr lang="zh-CN" altLang="en-US" dirty="0" smtClean="0">
                <a:solidFill>
                  <a:srgbClr val="FF0000"/>
                </a:solidFill>
              </a:rPr>
              <a:t>  </a:t>
            </a:r>
            <a:r>
              <a:rPr lang="en-US" altLang="zh-CN" dirty="0">
                <a:solidFill>
                  <a:srgbClr val="FF0000"/>
                </a:solidFill>
              </a:rPr>
              <a:t>(2) (2 </a:t>
            </a:r>
            <a:r>
              <a:rPr lang="zh-CN" altLang="en-US" dirty="0">
                <a:solidFill>
                  <a:srgbClr val="FF0000"/>
                </a:solidFill>
              </a:rPr>
              <a:t>分</a:t>
            </a:r>
            <a:r>
              <a:rPr lang="en-US" altLang="zh-CN" dirty="0">
                <a:solidFill>
                  <a:srgbClr val="FF0000"/>
                </a:solidFill>
              </a:rPr>
              <a:t>)</a:t>
            </a:r>
            <a:r>
              <a:rPr lang="zh-CN" altLang="en-US" dirty="0">
                <a:solidFill>
                  <a:srgbClr val="FF0000"/>
                </a:solidFill>
              </a:rPr>
              <a:t>贝多芬对权贵满不在乎</a:t>
            </a:r>
            <a:r>
              <a:rPr lang="en-US" altLang="zh-CN" dirty="0">
                <a:solidFill>
                  <a:srgbClr val="FF0000"/>
                </a:solidFill>
              </a:rPr>
              <a:t>(</a:t>
            </a:r>
            <a:r>
              <a:rPr lang="zh-CN" altLang="en-US" dirty="0">
                <a:solidFill>
                  <a:srgbClr val="FF0000"/>
                </a:solidFill>
              </a:rPr>
              <a:t>不谄媚、不奉承</a:t>
            </a:r>
            <a:r>
              <a:rPr lang="en-US" altLang="zh-CN" dirty="0">
                <a:solidFill>
                  <a:srgbClr val="FF0000"/>
                </a:solidFill>
              </a:rPr>
              <a:t>)</a:t>
            </a:r>
            <a:r>
              <a:rPr lang="zh-CN" altLang="en-US" dirty="0">
                <a:solidFill>
                  <a:srgbClr val="FF0000"/>
                </a:solidFill>
              </a:rPr>
              <a:t>。</a:t>
            </a:r>
            <a:r>
              <a:rPr lang="en-US" altLang="zh-CN" dirty="0">
                <a:solidFill>
                  <a:srgbClr val="FF0000"/>
                </a:solidFill>
              </a:rPr>
              <a:t>(</a:t>
            </a:r>
            <a:r>
              <a:rPr lang="zh-CN" altLang="en-US" dirty="0">
                <a:solidFill>
                  <a:srgbClr val="FF0000"/>
                </a:solidFill>
              </a:rPr>
              <a:t>意对即可</a:t>
            </a:r>
            <a:r>
              <a:rPr lang="en-US" altLang="zh-CN" dirty="0" smtClean="0">
                <a:solidFill>
                  <a:srgbClr val="FF0000"/>
                </a:solidFill>
              </a:rPr>
              <a:t>)</a:t>
            </a:r>
            <a:r>
              <a:rPr lang="zh-CN" altLang="en-US" dirty="0" smtClean="0">
                <a:solidFill>
                  <a:srgbClr val="FF0000"/>
                </a:solidFill>
              </a:rPr>
              <a:t> </a:t>
            </a:r>
            <a:endParaRPr lang="en-US" altLang="zh-CN" dirty="0" smtClean="0">
              <a:solidFill>
                <a:srgbClr val="FF0000"/>
              </a:solidFill>
            </a:endParaRPr>
          </a:p>
        </p:txBody>
      </p:sp>
    </p:spTree>
    <p:extLst>
      <p:ext uri="{BB962C8B-B14F-4D97-AF65-F5344CB8AC3E}">
        <p14:creationId xmlns:p14="http://schemas.microsoft.com/office/powerpoint/2010/main" val="3217095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982639" y="856633"/>
            <a:ext cx="10508776"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en-US" altLang="zh-CN" dirty="0" smtClean="0">
                <a:solidFill>
                  <a:srgbClr val="125B35"/>
                </a:solidFill>
              </a:rPr>
              <a:t>3.</a:t>
            </a:r>
            <a:r>
              <a:rPr lang="zh-CN" altLang="en-US" dirty="0" smtClean="0">
                <a:solidFill>
                  <a:srgbClr val="125B35"/>
                </a:solidFill>
              </a:rPr>
              <a:t>名著</a:t>
            </a:r>
            <a:r>
              <a:rPr lang="zh-CN" altLang="en-US" dirty="0">
                <a:solidFill>
                  <a:srgbClr val="125B35"/>
                </a:solidFill>
              </a:rPr>
              <a:t>阅读</a:t>
            </a:r>
            <a:r>
              <a:rPr lang="en-US" altLang="zh-CN" dirty="0">
                <a:solidFill>
                  <a:srgbClr val="125B35"/>
                </a:solidFill>
              </a:rPr>
              <a:t>(4</a:t>
            </a:r>
            <a:r>
              <a:rPr lang="zh-CN" altLang="en-US" dirty="0">
                <a:solidFill>
                  <a:srgbClr val="125B35"/>
                </a:solidFill>
              </a:rPr>
              <a:t>分</a:t>
            </a:r>
            <a:r>
              <a:rPr lang="en-US" altLang="zh-CN" dirty="0" smtClean="0">
                <a:solidFill>
                  <a:srgbClr val="125B35"/>
                </a:solidFill>
              </a:rPr>
              <a:t>)</a:t>
            </a:r>
            <a:r>
              <a:rPr lang="zh-CN" altLang="en-US" dirty="0">
                <a:solidFill>
                  <a:srgbClr val="FF0000"/>
                </a:solidFill>
              </a:rPr>
              <a:t>山东省青岛市</a:t>
            </a:r>
            <a:r>
              <a:rPr lang="en-US" altLang="zh-CN" dirty="0" smtClean="0">
                <a:solidFill>
                  <a:srgbClr val="FF0000"/>
                </a:solidFill>
              </a:rPr>
              <a:t>2018</a:t>
            </a:r>
            <a:endParaRPr lang="en-US" altLang="zh-CN" dirty="0">
              <a:solidFill>
                <a:srgbClr val="FF0000"/>
              </a:solidFill>
            </a:endParaRPr>
          </a:p>
          <a:p>
            <a:pPr>
              <a:lnSpc>
                <a:spcPts val="4500"/>
              </a:lnSpc>
              <a:buFont typeface="Wingdings" panose="05000000000000000000" pitchFamily="2" charset="2"/>
              <a:buNone/>
            </a:pPr>
            <a:r>
              <a:rPr lang="en-US" altLang="zh-CN" dirty="0">
                <a:solidFill>
                  <a:srgbClr val="125B35"/>
                </a:solidFill>
              </a:rPr>
              <a:t>1824 </a:t>
            </a:r>
            <a:r>
              <a:rPr lang="zh-CN" altLang="en-US" dirty="0">
                <a:solidFill>
                  <a:srgbClr val="125B35"/>
                </a:solidFill>
              </a:rPr>
              <a:t>年</a:t>
            </a:r>
            <a:r>
              <a:rPr lang="en-US" altLang="zh-CN" dirty="0">
                <a:solidFill>
                  <a:srgbClr val="125B35"/>
                </a:solidFill>
              </a:rPr>
              <a:t>5</a:t>
            </a:r>
            <a:r>
              <a:rPr lang="zh-CN" altLang="en-US" dirty="0">
                <a:solidFill>
                  <a:srgbClr val="125B35"/>
                </a:solidFill>
              </a:rPr>
              <a:t>月</a:t>
            </a:r>
            <a:r>
              <a:rPr lang="en-US" altLang="zh-CN" dirty="0">
                <a:solidFill>
                  <a:srgbClr val="125B35"/>
                </a:solidFill>
              </a:rPr>
              <a:t>7</a:t>
            </a:r>
            <a:r>
              <a:rPr lang="zh-CN" altLang="en-US" dirty="0">
                <a:solidFill>
                  <a:srgbClr val="125B35"/>
                </a:solidFill>
              </a:rPr>
              <a:t>日，在维也纳举行</a:t>
            </a:r>
            <a:r>
              <a:rPr lang="en-US" altLang="zh-CN" dirty="0">
                <a:solidFill>
                  <a:srgbClr val="125B35"/>
                </a:solidFill>
              </a:rPr>
              <a:t>《D</a:t>
            </a:r>
            <a:r>
              <a:rPr lang="zh-CN" altLang="en-US" dirty="0">
                <a:solidFill>
                  <a:srgbClr val="125B35"/>
                </a:solidFill>
              </a:rPr>
              <a:t>调弥撒曲</a:t>
            </a:r>
            <a:r>
              <a:rPr lang="en-US" altLang="zh-CN" dirty="0">
                <a:solidFill>
                  <a:srgbClr val="125B35"/>
                </a:solidFill>
              </a:rPr>
              <a:t>》</a:t>
            </a:r>
            <a:r>
              <a:rPr lang="zh-CN" altLang="en-US" dirty="0">
                <a:solidFill>
                  <a:srgbClr val="125B35"/>
                </a:solidFill>
              </a:rPr>
              <a:t>和</a:t>
            </a:r>
            <a:r>
              <a:rPr lang="en-US" altLang="zh-CN" dirty="0">
                <a:solidFill>
                  <a:srgbClr val="125B35"/>
                </a:solidFill>
              </a:rPr>
              <a:t>《</a:t>
            </a:r>
            <a:r>
              <a:rPr lang="zh-CN" altLang="en-US" dirty="0">
                <a:solidFill>
                  <a:srgbClr val="125B35"/>
                </a:solidFill>
              </a:rPr>
              <a:t>第九交响曲</a:t>
            </a:r>
            <a:r>
              <a:rPr lang="en-US" altLang="zh-CN" dirty="0">
                <a:solidFill>
                  <a:srgbClr val="125B35"/>
                </a:solidFill>
              </a:rPr>
              <a:t>》</a:t>
            </a:r>
            <a:r>
              <a:rPr lang="zh-CN" altLang="en-US" dirty="0">
                <a:solidFill>
                  <a:srgbClr val="125B35"/>
                </a:solidFill>
              </a:rPr>
              <a:t>的第一次演奏会，获得空前的成功。情况之热烈，几乎含有暴动的性质。当贝多芬出场时，受到群众五次鼓掌的欢迎</a:t>
            </a:r>
            <a:r>
              <a:rPr lang="en-US" altLang="zh-CN" dirty="0">
                <a:solidFill>
                  <a:srgbClr val="125B35"/>
                </a:solidFill>
              </a:rPr>
              <a:t>:</a:t>
            </a:r>
            <a:r>
              <a:rPr lang="zh-CN" altLang="en-US" dirty="0">
                <a:solidFill>
                  <a:srgbClr val="125B35"/>
                </a:solidFill>
              </a:rPr>
              <a:t>在此讲究礼 节的国家，对皇族的出场，习惯也只用三次的鼓掌礼</a:t>
            </a:r>
            <a:r>
              <a:rPr lang="en-US" altLang="zh-CN" dirty="0">
                <a:solidFill>
                  <a:srgbClr val="125B35"/>
                </a:solidFill>
              </a:rPr>
              <a:t>...</a:t>
            </a:r>
            <a:r>
              <a:rPr lang="zh-CN" altLang="en-US" dirty="0">
                <a:solidFill>
                  <a:srgbClr val="125B35"/>
                </a:solidFill>
              </a:rPr>
              <a:t>可是胜利是暂时的，对贝多芬毫无盈利。音乐会</a:t>
            </a:r>
            <a:r>
              <a:rPr lang="zh-CN" altLang="en-US" dirty="0" smtClean="0">
                <a:solidFill>
                  <a:srgbClr val="125B35"/>
                </a:solidFill>
              </a:rPr>
              <a:t>不曾</a:t>
            </a:r>
            <a:r>
              <a:rPr lang="zh-CN" altLang="en-US" dirty="0">
                <a:solidFill>
                  <a:srgbClr val="125B35"/>
                </a:solidFill>
              </a:rPr>
              <a:t>给他挣什么钱。物质生活的窘迫依然如故。他贫病交迫，孤独无依，可是战胜了一</a:t>
            </a:r>
            <a:r>
              <a:rPr lang="en-US" altLang="zh-CN" dirty="0">
                <a:solidFill>
                  <a:srgbClr val="125B35"/>
                </a:solidFill>
              </a:rPr>
              <a:t>-</a:t>
            </a:r>
            <a:r>
              <a:rPr lang="zh-CN" altLang="en-US" dirty="0">
                <a:solidFill>
                  <a:srgbClr val="125B35"/>
                </a:solidFill>
              </a:rPr>
              <a:t>战胜了人类的平庸，战胜了他自己的命运，战胜了他的痛苦</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03656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450376" y="883928"/>
            <a:ext cx="11491415"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en-US" altLang="zh-CN" dirty="0" smtClean="0">
                <a:solidFill>
                  <a:srgbClr val="125B35"/>
                </a:solidFill>
              </a:rPr>
              <a:t>1.</a:t>
            </a:r>
            <a:r>
              <a:rPr lang="zh-CN" altLang="en-US" dirty="0">
                <a:solidFill>
                  <a:srgbClr val="125B35"/>
                </a:solidFill>
              </a:rPr>
              <a:t>下列填入空格正确的一项是</a:t>
            </a:r>
            <a:r>
              <a:rPr lang="en-US" altLang="zh-CN" dirty="0">
                <a:solidFill>
                  <a:srgbClr val="125B35"/>
                </a:solidFill>
              </a:rPr>
              <a:t>(2</a:t>
            </a:r>
            <a:r>
              <a:rPr lang="zh-CN" altLang="en-US" dirty="0">
                <a:solidFill>
                  <a:srgbClr val="125B35"/>
                </a:solidFill>
              </a:rPr>
              <a:t>分</a:t>
            </a:r>
            <a:r>
              <a:rPr lang="en-US" altLang="zh-CN" dirty="0" smtClean="0">
                <a:solidFill>
                  <a:srgbClr val="125B35"/>
                </a:solidFill>
              </a:rPr>
              <a:t>)</a:t>
            </a:r>
            <a:endParaRPr lang="en-US" altLang="zh-CN" dirty="0">
              <a:solidFill>
                <a:srgbClr val="125B35"/>
              </a:solidFill>
            </a:endParaRPr>
          </a:p>
          <a:p>
            <a:pPr>
              <a:lnSpc>
                <a:spcPts val="4500"/>
              </a:lnSpc>
              <a:buFont typeface="Wingdings" panose="05000000000000000000" pitchFamily="2" charset="2"/>
              <a:buNone/>
            </a:pPr>
            <a:r>
              <a:rPr lang="en-US" altLang="zh-CN" dirty="0">
                <a:solidFill>
                  <a:srgbClr val="125B35"/>
                </a:solidFill>
              </a:rPr>
              <a:t>      </a:t>
            </a:r>
            <a:r>
              <a:rPr lang="zh-CN" altLang="en-US" dirty="0">
                <a:solidFill>
                  <a:srgbClr val="125B35"/>
                </a:solidFill>
              </a:rPr>
              <a:t>选文出自</a:t>
            </a:r>
            <a:r>
              <a:rPr lang="en-US" altLang="zh-CN" dirty="0">
                <a:solidFill>
                  <a:srgbClr val="125B35"/>
                </a:solidFill>
              </a:rPr>
              <a:t>________</a:t>
            </a:r>
            <a:r>
              <a:rPr lang="zh-CN" altLang="en-US" dirty="0">
                <a:solidFill>
                  <a:srgbClr val="125B35"/>
                </a:solidFill>
              </a:rPr>
              <a:t>的著作 </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，这段文字的主要内容</a:t>
            </a:r>
            <a:r>
              <a:rPr lang="zh-CN" altLang="en-US" dirty="0" smtClean="0">
                <a:solidFill>
                  <a:srgbClr val="125B35"/>
                </a:solidFill>
              </a:rPr>
              <a:t>是（    ）</a:t>
            </a:r>
            <a:endParaRPr lang="en-US" altLang="zh-CN" dirty="0">
              <a:solidFill>
                <a:srgbClr val="125B35"/>
              </a:solidFill>
            </a:endParaRPr>
          </a:p>
          <a:p>
            <a:pPr>
              <a:lnSpc>
                <a:spcPts val="4500"/>
              </a:lnSpc>
              <a:buFont typeface="Wingdings" panose="05000000000000000000" pitchFamily="2" charset="2"/>
              <a:buNone/>
            </a:pPr>
            <a:r>
              <a:rPr lang="en-US" altLang="zh-CN" dirty="0">
                <a:solidFill>
                  <a:srgbClr val="FF0000"/>
                </a:solidFill>
              </a:rPr>
              <a:t>      A.</a:t>
            </a:r>
            <a:r>
              <a:rPr lang="zh-CN" altLang="en-US" dirty="0">
                <a:solidFill>
                  <a:srgbClr val="FF0000"/>
                </a:solidFill>
              </a:rPr>
              <a:t>罗曼</a:t>
            </a:r>
            <a:r>
              <a:rPr lang="en-US" altLang="zh-CN" dirty="0">
                <a:solidFill>
                  <a:srgbClr val="FF0000"/>
                </a:solidFill>
              </a:rPr>
              <a:t>.</a:t>
            </a:r>
            <a:r>
              <a:rPr lang="zh-CN" altLang="en-US" dirty="0">
                <a:solidFill>
                  <a:srgbClr val="FF0000"/>
                </a:solidFill>
              </a:rPr>
              <a:t>罗兰  音乐上的成功没有改善贝多芬的生活，但他依然战胜了</a:t>
            </a:r>
            <a:r>
              <a:rPr lang="zh-CN" altLang="en-US" dirty="0" smtClean="0">
                <a:solidFill>
                  <a:srgbClr val="FF0000"/>
                </a:solidFill>
              </a:rPr>
              <a:t>苦难</a:t>
            </a:r>
            <a:endParaRPr lang="zh-CN" altLang="en-US" dirty="0">
              <a:solidFill>
                <a:srgbClr val="FF0000"/>
              </a:solidFill>
            </a:endParaRPr>
          </a:p>
          <a:p>
            <a:pPr>
              <a:lnSpc>
                <a:spcPts val="4500"/>
              </a:lnSpc>
              <a:buFont typeface="Wingdings" panose="05000000000000000000" pitchFamily="2" charset="2"/>
              <a:buNone/>
            </a:pPr>
            <a:r>
              <a:rPr lang="zh-CN" altLang="en-US" dirty="0">
                <a:solidFill>
                  <a:srgbClr val="125B35"/>
                </a:solidFill>
              </a:rPr>
              <a:t>      </a:t>
            </a:r>
            <a:r>
              <a:rPr lang="en-US" altLang="zh-CN" dirty="0">
                <a:solidFill>
                  <a:srgbClr val="125B35"/>
                </a:solidFill>
              </a:rPr>
              <a:t>B.</a:t>
            </a:r>
            <a:r>
              <a:rPr lang="zh-CN" altLang="en-US" dirty="0">
                <a:solidFill>
                  <a:srgbClr val="125B35"/>
                </a:solidFill>
              </a:rPr>
              <a:t>歌德  维也纳演奏会上观众的狂热使贝多芬不再孤独和</a:t>
            </a:r>
            <a:r>
              <a:rPr lang="zh-CN" altLang="en-US" dirty="0" smtClean="0">
                <a:solidFill>
                  <a:srgbClr val="125B35"/>
                </a:solidFill>
              </a:rPr>
              <a:t>痛苦</a:t>
            </a:r>
            <a:endParaRPr lang="en-US" altLang="zh-CN" dirty="0" smtClean="0">
              <a:solidFill>
                <a:srgbClr val="125B35"/>
              </a:solidFill>
            </a:endParaRPr>
          </a:p>
          <a:p>
            <a:pPr>
              <a:lnSpc>
                <a:spcPts val="4500"/>
              </a:lnSpc>
              <a:buFont typeface="Wingdings" panose="05000000000000000000" pitchFamily="2" charset="2"/>
              <a:buNone/>
            </a:pPr>
            <a:r>
              <a:rPr lang="en-US" altLang="zh-CN" dirty="0">
                <a:solidFill>
                  <a:srgbClr val="125B35"/>
                </a:solidFill>
              </a:rPr>
              <a:t> </a:t>
            </a:r>
            <a:r>
              <a:rPr lang="en-US" altLang="zh-CN" dirty="0" smtClean="0">
                <a:solidFill>
                  <a:srgbClr val="125B35"/>
                </a:solidFill>
              </a:rPr>
              <a:t>    C</a:t>
            </a:r>
            <a:r>
              <a:rPr lang="en-US" altLang="zh-CN" dirty="0">
                <a:solidFill>
                  <a:srgbClr val="125B35"/>
                </a:solidFill>
              </a:rPr>
              <a:t>.</a:t>
            </a:r>
            <a:r>
              <a:rPr lang="zh-CN" altLang="en-US" dirty="0">
                <a:solidFill>
                  <a:srgbClr val="125B35"/>
                </a:solidFill>
              </a:rPr>
              <a:t>罗曼</a:t>
            </a:r>
            <a:r>
              <a:rPr lang="en-US" altLang="zh-CN" dirty="0">
                <a:solidFill>
                  <a:srgbClr val="125B35"/>
                </a:solidFill>
              </a:rPr>
              <a:t>.</a:t>
            </a:r>
            <a:r>
              <a:rPr lang="zh-CN" altLang="en-US" dirty="0">
                <a:solidFill>
                  <a:srgbClr val="125B35"/>
                </a:solidFill>
              </a:rPr>
              <a:t>罗兰 维也纳演奏会上观众的狂热使贝多芬不再孤独和</a:t>
            </a:r>
            <a:r>
              <a:rPr lang="zh-CN" altLang="en-US" dirty="0" smtClean="0">
                <a:solidFill>
                  <a:srgbClr val="125B35"/>
                </a:solidFill>
              </a:rPr>
              <a:t>痛苦</a:t>
            </a:r>
            <a:endParaRPr lang="en-US" altLang="zh-CN" dirty="0" smtClean="0">
              <a:solidFill>
                <a:srgbClr val="125B35"/>
              </a:solidFill>
            </a:endParaRPr>
          </a:p>
          <a:p>
            <a:pPr>
              <a:lnSpc>
                <a:spcPts val="4500"/>
              </a:lnSpc>
              <a:buFont typeface="Wingdings" panose="05000000000000000000" pitchFamily="2" charset="2"/>
              <a:buNone/>
            </a:pPr>
            <a:r>
              <a:rPr lang="en-US" altLang="zh-CN" dirty="0" smtClean="0">
                <a:solidFill>
                  <a:srgbClr val="125B35"/>
                </a:solidFill>
              </a:rPr>
              <a:t>    D</a:t>
            </a:r>
            <a:r>
              <a:rPr lang="en-US" altLang="zh-CN" dirty="0">
                <a:solidFill>
                  <a:srgbClr val="125B35"/>
                </a:solidFill>
              </a:rPr>
              <a:t>.</a:t>
            </a:r>
            <a:r>
              <a:rPr lang="zh-CN" altLang="en-US" dirty="0">
                <a:solidFill>
                  <a:srgbClr val="125B35"/>
                </a:solidFill>
              </a:rPr>
              <a:t>歌德  音乐上的成功没有改善贝多芬的生活，但他依然战胜了</a:t>
            </a:r>
            <a:r>
              <a:rPr lang="zh-CN" altLang="en-US" dirty="0" smtClean="0">
                <a:solidFill>
                  <a:srgbClr val="125B35"/>
                </a:solidFill>
              </a:rPr>
              <a:t>苦难</a:t>
            </a:r>
            <a:endParaRPr lang="en-US" altLang="zh-CN" dirty="0">
              <a:solidFill>
                <a:srgbClr val="FF0000"/>
              </a:solidFill>
            </a:endParaRPr>
          </a:p>
          <a:p>
            <a:pPr>
              <a:lnSpc>
                <a:spcPts val="4500"/>
              </a:lnSpc>
              <a:buFont typeface="Wingdings" panose="05000000000000000000" pitchFamily="2" charset="2"/>
              <a:buNone/>
            </a:pPr>
            <a:endParaRPr lang="en-US" altLang="zh-CN"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002060"/>
              </a:solidFill>
            </a:endParaRPr>
          </a:p>
          <a:p>
            <a:pPr>
              <a:lnSpc>
                <a:spcPts val="5500"/>
              </a:lnSpc>
              <a:buFont typeface="Wingdings" panose="05000000000000000000" pitchFamily="2" charset="2"/>
              <a:buNone/>
            </a:pPr>
            <a:endParaRPr lang="zh-CN" altLang="en-US" dirty="0">
              <a:solidFill>
                <a:srgbClr val="002060"/>
              </a:solidFill>
            </a:endParaRPr>
          </a:p>
          <a:p>
            <a:pPr>
              <a:lnSpc>
                <a:spcPts val="5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486307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313898" y="883928"/>
            <a:ext cx="11491415" cy="561240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en-US" altLang="zh-CN" dirty="0" smtClean="0">
                <a:solidFill>
                  <a:srgbClr val="125B35"/>
                </a:solidFill>
              </a:rPr>
              <a:t>2.</a:t>
            </a:r>
            <a:r>
              <a:rPr lang="zh-CN" altLang="en-US" dirty="0">
                <a:solidFill>
                  <a:srgbClr val="125B35"/>
                </a:solidFill>
              </a:rPr>
              <a:t>下列表述不正确的一项</a:t>
            </a:r>
            <a:r>
              <a:rPr lang="zh-CN" altLang="en-US" dirty="0" smtClean="0">
                <a:solidFill>
                  <a:srgbClr val="125B35"/>
                </a:solidFill>
              </a:rPr>
              <a:t>是（    ）</a:t>
            </a:r>
            <a:r>
              <a:rPr lang="en-US" altLang="zh-CN" dirty="0" smtClean="0">
                <a:solidFill>
                  <a:srgbClr val="125B35"/>
                </a:solidFill>
              </a:rPr>
              <a:t>(</a:t>
            </a:r>
            <a:r>
              <a:rPr lang="en-US" altLang="zh-CN" dirty="0">
                <a:solidFill>
                  <a:srgbClr val="125B35"/>
                </a:solidFill>
              </a:rPr>
              <a:t>2</a:t>
            </a:r>
            <a:r>
              <a:rPr lang="zh-CN" altLang="en-US" dirty="0">
                <a:solidFill>
                  <a:srgbClr val="125B35"/>
                </a:solidFill>
              </a:rPr>
              <a:t>分</a:t>
            </a:r>
            <a:r>
              <a:rPr lang="en-US" altLang="zh-CN" dirty="0">
                <a:solidFill>
                  <a:srgbClr val="125B35"/>
                </a:solidFill>
              </a:rPr>
              <a:t>)</a:t>
            </a:r>
          </a:p>
          <a:p>
            <a:pPr>
              <a:lnSpc>
                <a:spcPts val="4500"/>
              </a:lnSpc>
              <a:buFont typeface="Wingdings" panose="05000000000000000000" pitchFamily="2" charset="2"/>
              <a:buNone/>
            </a:pPr>
            <a:r>
              <a:rPr lang="en-US" altLang="zh-CN" dirty="0">
                <a:solidFill>
                  <a:srgbClr val="125B35"/>
                </a:solidFill>
              </a:rPr>
              <a:t>A.《</a:t>
            </a:r>
            <a:r>
              <a:rPr lang="zh-CN" altLang="en-US" dirty="0">
                <a:solidFill>
                  <a:srgbClr val="125B35"/>
                </a:solidFill>
              </a:rPr>
              <a:t>名人传</a:t>
            </a:r>
            <a:r>
              <a:rPr lang="en-US" altLang="zh-CN" dirty="0">
                <a:solidFill>
                  <a:srgbClr val="125B35"/>
                </a:solidFill>
              </a:rPr>
              <a:t>》</a:t>
            </a:r>
            <a:r>
              <a:rPr lang="zh-CN" altLang="en-US" dirty="0">
                <a:solidFill>
                  <a:srgbClr val="125B35"/>
                </a:solidFill>
              </a:rPr>
              <a:t>的作者是</a:t>
            </a:r>
            <a:r>
              <a:rPr lang="en-US" altLang="zh-CN" dirty="0">
                <a:solidFill>
                  <a:srgbClr val="125B35"/>
                </a:solidFill>
              </a:rPr>
              <a:t>20</a:t>
            </a:r>
            <a:r>
              <a:rPr lang="zh-CN" altLang="en-US" dirty="0">
                <a:solidFill>
                  <a:srgbClr val="125B35"/>
                </a:solidFill>
              </a:rPr>
              <a:t>世纪上半叶著名的人道主义作家。</a:t>
            </a:r>
          </a:p>
          <a:p>
            <a:pPr>
              <a:lnSpc>
                <a:spcPts val="4500"/>
              </a:lnSpc>
              <a:buFont typeface="Wingdings" panose="05000000000000000000" pitchFamily="2" charset="2"/>
              <a:buNone/>
            </a:pPr>
            <a:r>
              <a:rPr lang="en-US" altLang="zh-CN" dirty="0">
                <a:solidFill>
                  <a:srgbClr val="125B35"/>
                </a:solidFill>
              </a:rPr>
              <a:t>B.</a:t>
            </a:r>
            <a:r>
              <a:rPr lang="zh-CN" altLang="en-US" dirty="0">
                <a:solidFill>
                  <a:srgbClr val="125B35"/>
                </a:solidFill>
              </a:rPr>
              <a:t>作品中所写的三位伟人除贝多芬外，还有米开朗琪罗和列夫●</a:t>
            </a:r>
            <a:r>
              <a:rPr lang="zh-CN" altLang="en-US" dirty="0" smtClean="0">
                <a:solidFill>
                  <a:srgbClr val="125B35"/>
                </a:solidFill>
              </a:rPr>
              <a:t>托尔斯泰</a:t>
            </a:r>
            <a:r>
              <a:rPr lang="en-US" altLang="zh-CN" dirty="0" smtClean="0">
                <a:solidFill>
                  <a:srgbClr val="FF0000"/>
                </a:solidFill>
              </a:rPr>
              <a:t>C</a:t>
            </a:r>
            <a:r>
              <a:rPr lang="en-US" altLang="zh-CN" dirty="0">
                <a:solidFill>
                  <a:srgbClr val="FF0000"/>
                </a:solidFill>
              </a:rPr>
              <a:t>.</a:t>
            </a:r>
            <a:r>
              <a:rPr lang="zh-CN" altLang="en-US" dirty="0">
                <a:solidFill>
                  <a:srgbClr val="FF0000"/>
                </a:solidFill>
              </a:rPr>
              <a:t>在这部小说中，作者展开想象，设计了曲折的情节，塑造了鲜明的人物形象。</a:t>
            </a:r>
          </a:p>
          <a:p>
            <a:pPr>
              <a:lnSpc>
                <a:spcPts val="4500"/>
              </a:lnSpc>
              <a:buFont typeface="Wingdings" panose="05000000000000000000" pitchFamily="2" charset="2"/>
              <a:buNone/>
            </a:pPr>
            <a:r>
              <a:rPr lang="en-US" altLang="zh-CN" dirty="0">
                <a:solidFill>
                  <a:srgbClr val="125B35"/>
                </a:solidFill>
              </a:rPr>
              <a:t>D.《</a:t>
            </a:r>
            <a:r>
              <a:rPr lang="zh-CN" altLang="en-US" dirty="0">
                <a:solidFill>
                  <a:srgbClr val="125B35"/>
                </a:solidFill>
              </a:rPr>
              <a:t>名人传</a:t>
            </a:r>
            <a:r>
              <a:rPr lang="en-US" altLang="zh-CN" dirty="0">
                <a:solidFill>
                  <a:srgbClr val="125B35"/>
                </a:solidFill>
              </a:rPr>
              <a:t>》</a:t>
            </a:r>
            <a:r>
              <a:rPr lang="zh-CN" altLang="en-US" dirty="0">
                <a:solidFill>
                  <a:srgbClr val="125B35"/>
                </a:solidFill>
              </a:rPr>
              <a:t>叙述了三位伟人苦难的一生，赞美了他们的高尚品格和顽强精神。</a:t>
            </a:r>
          </a:p>
          <a:p>
            <a:pPr lvl="1">
              <a:lnSpc>
                <a:spcPts val="4500"/>
              </a:lnSpc>
              <a:buFont typeface="Wingdings" panose="05000000000000000000" pitchFamily="2" charset="2"/>
              <a:buNone/>
            </a:pPr>
            <a:endParaRPr lang="en-US" altLang="zh-CN" dirty="0">
              <a:solidFill>
                <a:srgbClr val="125B35"/>
              </a:solidFill>
            </a:endParaRPr>
          </a:p>
          <a:p>
            <a:pPr>
              <a:lnSpc>
                <a:spcPts val="4500"/>
              </a:lnSpc>
              <a:buFont typeface="Wingdings" panose="05000000000000000000" pitchFamily="2" charset="2"/>
              <a:buNone/>
            </a:pPr>
            <a:endParaRPr lang="en-US" altLang="zh-CN"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FF0000"/>
              </a:solidFill>
            </a:endParaRPr>
          </a:p>
          <a:p>
            <a:pPr>
              <a:lnSpc>
                <a:spcPts val="4500"/>
              </a:lnSpc>
              <a:buFont typeface="Wingdings" panose="05000000000000000000" pitchFamily="2" charset="2"/>
              <a:buNone/>
            </a:pPr>
            <a:endParaRPr lang="zh-CN" altLang="en-US" dirty="0">
              <a:solidFill>
                <a:srgbClr val="FF0000"/>
              </a:solidFill>
            </a:endParaRPr>
          </a:p>
          <a:p>
            <a:pPr>
              <a:lnSpc>
                <a:spcPts val="4500"/>
              </a:lnSpc>
              <a:buFont typeface="Wingdings" panose="05000000000000000000" pitchFamily="2" charset="2"/>
              <a:buNone/>
            </a:pPr>
            <a:endParaRPr lang="en-US" altLang="zh-CN" dirty="0">
              <a:solidFill>
                <a:srgbClr val="FF0000"/>
              </a:solidFill>
            </a:endParaRPr>
          </a:p>
          <a:p>
            <a:pPr>
              <a:lnSpc>
                <a:spcPts val="4500"/>
              </a:lnSpc>
              <a:buFont typeface="Wingdings" panose="05000000000000000000" pitchFamily="2" charset="2"/>
              <a:buNone/>
            </a:pPr>
            <a:endParaRPr lang="en-US" altLang="zh-CN"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002060"/>
              </a:solidFill>
            </a:endParaRPr>
          </a:p>
          <a:p>
            <a:pPr>
              <a:lnSpc>
                <a:spcPts val="5500"/>
              </a:lnSpc>
              <a:buFont typeface="Wingdings" panose="05000000000000000000" pitchFamily="2" charset="2"/>
              <a:buNone/>
            </a:pPr>
            <a:endParaRPr lang="zh-CN" altLang="en-US" dirty="0">
              <a:solidFill>
                <a:srgbClr val="002060"/>
              </a:solidFill>
            </a:endParaRPr>
          </a:p>
          <a:p>
            <a:pPr>
              <a:lnSpc>
                <a:spcPts val="5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631289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a:solidFill>
                  <a:srgbClr val="C00000"/>
                </a:solidFill>
                <a:effectLst>
                  <a:glow rad="63500">
                    <a:schemeClr val="bg1">
                      <a:lumMod val="65000"/>
                      <a:alpha val="40000"/>
                    </a:schemeClr>
                  </a:glow>
                </a:effectLst>
                <a:latin typeface="Impact" pitchFamily="34" charset="0"/>
              </a:rPr>
              <a:t>01</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353636" y="2239943"/>
            <a:ext cx="5281683" cy="676688"/>
          </a:xfrm>
          <a:prstGeom prst="rect">
            <a:avLst/>
          </a:prstGeom>
          <a:noFill/>
        </p:spPr>
        <p:txBody>
          <a:bodyPr wrap="square" lIns="121549" tIns="60752" rIns="121549" bIns="60752" rtlCol="0">
            <a:spAutoFit/>
          </a:bodyPr>
          <a:lstStyle/>
          <a:p>
            <a:pPr algn="dist" eaLnBrk="1" hangingPunct="1"/>
            <a:r>
              <a:rPr lang="en-US" altLang="zh-CN" sz="3600" b="1" dirty="0" smtClean="0">
                <a:solidFill>
                  <a:srgbClr val="C00000"/>
                </a:solidFill>
                <a:latin typeface="微软雅黑" panose="020B0503020204020204" pitchFamily="34" charset="-122"/>
                <a:ea typeface="微软雅黑" panose="020B0503020204020204" pitchFamily="34" charset="-122"/>
              </a:rPr>
              <a:t>《</a:t>
            </a:r>
            <a:r>
              <a:rPr lang="zh-CN" altLang="en-US" sz="3600" b="1" dirty="0" smtClean="0">
                <a:solidFill>
                  <a:srgbClr val="C00000"/>
                </a:solidFill>
                <a:latin typeface="微软雅黑" panose="020B0503020204020204" pitchFamily="34" charset="-122"/>
                <a:ea typeface="微软雅黑" panose="020B0503020204020204" pitchFamily="34" charset="-122"/>
              </a:rPr>
              <a:t>名人传</a:t>
            </a:r>
            <a:r>
              <a:rPr lang="en-US" altLang="zh-CN" sz="36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作者简介</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89"/>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89"/>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88075" y="1211475"/>
            <a:ext cx="1003906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zh-CN" altLang="en-US" dirty="0" smtClean="0">
                <a:solidFill>
                  <a:srgbClr val="FF0000"/>
                </a:solidFill>
              </a:rPr>
              <a:t>二、问答题</a:t>
            </a:r>
            <a:endParaRPr lang="zh-CN" altLang="en-US" dirty="0">
              <a:solidFill>
                <a:srgbClr val="FF0000"/>
              </a:solidFill>
            </a:endParaRPr>
          </a:p>
          <a:p>
            <a:pPr>
              <a:lnSpc>
                <a:spcPts val="5500"/>
              </a:lnSpc>
              <a:buFont typeface="Wingdings" panose="05000000000000000000" pitchFamily="2" charset="2"/>
              <a:buNone/>
            </a:pPr>
            <a:r>
              <a:rPr lang="en-US" altLang="zh-CN" dirty="0">
                <a:solidFill>
                  <a:srgbClr val="125B35"/>
                </a:solidFill>
              </a:rPr>
              <a:t>1</a:t>
            </a:r>
            <a:r>
              <a:rPr lang="zh-CN" altLang="en-US" dirty="0">
                <a:solidFill>
                  <a:srgbClr val="125B35"/>
                </a:solidFill>
              </a:rPr>
              <a:t>、</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是一本怎样的书？作者是谁</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名人传</a:t>
            </a:r>
            <a:r>
              <a:rPr lang="en-US" altLang="zh-CN" dirty="0">
                <a:solidFill>
                  <a:srgbClr val="002060"/>
                </a:solidFill>
              </a:rPr>
              <a:t>》</a:t>
            </a:r>
            <a:r>
              <a:rPr lang="zh-CN" altLang="en-US" dirty="0">
                <a:solidFill>
                  <a:srgbClr val="002060"/>
                </a:solidFill>
              </a:rPr>
              <a:t>是罗曼</a:t>
            </a:r>
            <a:r>
              <a:rPr lang="en-US" altLang="zh-CN" dirty="0">
                <a:solidFill>
                  <a:srgbClr val="002060"/>
                </a:solidFill>
              </a:rPr>
              <a:t>•</a:t>
            </a:r>
            <a:r>
              <a:rPr lang="zh-CN" altLang="en-US" dirty="0">
                <a:solidFill>
                  <a:srgbClr val="002060"/>
                </a:solidFill>
              </a:rPr>
              <a:t>罗兰最早享誉文坛的人物传记，它真实的记述了贝多芬、米开朗基罗、托尔斯泰三位艺术大师坎坷的生活和艰辛的创造，展现了艺术大师们伟大的心灵</a:t>
            </a:r>
            <a:r>
              <a:rPr lang="zh-CN" altLang="en-US" dirty="0" smtClean="0">
                <a:solidFill>
                  <a:srgbClr val="002060"/>
                </a:solidFill>
              </a:rPr>
              <a:t>。</a:t>
            </a:r>
            <a:endParaRPr lang="zh-CN" altLang="en-US" dirty="0">
              <a:solidFill>
                <a:srgbClr val="125B35"/>
              </a:solidFill>
            </a:endParaRPr>
          </a:p>
        </p:txBody>
      </p:sp>
    </p:spTree>
    <p:extLst>
      <p:ext uri="{BB962C8B-B14F-4D97-AF65-F5344CB8AC3E}">
        <p14:creationId xmlns:p14="http://schemas.microsoft.com/office/powerpoint/2010/main" val="795289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79143" y="911224"/>
            <a:ext cx="9929883"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2</a:t>
            </a:r>
            <a:r>
              <a:rPr lang="zh-CN" altLang="en-US" dirty="0">
                <a:solidFill>
                  <a:srgbClr val="125B35"/>
                </a:solidFill>
              </a:rPr>
              <a:t>、</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主要揭示了怎样的</a:t>
            </a:r>
            <a:r>
              <a:rPr lang="zh-CN" altLang="en-US" dirty="0" smtClean="0">
                <a:solidFill>
                  <a:srgbClr val="125B35"/>
                </a:solidFill>
              </a:rPr>
              <a:t>主题？</a:t>
            </a:r>
          </a:p>
          <a:p>
            <a:pPr>
              <a:lnSpc>
                <a:spcPts val="5500"/>
              </a:lnSpc>
              <a:buFont typeface="Wingdings" panose="05000000000000000000" pitchFamily="2" charset="2"/>
              <a:buNone/>
            </a:pPr>
            <a:r>
              <a:rPr lang="zh-CN" altLang="en-US" dirty="0" smtClean="0">
                <a:solidFill>
                  <a:srgbClr val="002060"/>
                </a:solidFill>
              </a:rPr>
              <a:t>答</a:t>
            </a:r>
            <a:r>
              <a:rPr lang="en-US" altLang="zh-CN" dirty="0">
                <a:solidFill>
                  <a:srgbClr val="002060"/>
                </a:solidFill>
              </a:rPr>
              <a:t>: </a:t>
            </a:r>
            <a:r>
              <a:rPr lang="zh-CN" altLang="en-US" dirty="0">
                <a:solidFill>
                  <a:srgbClr val="002060"/>
                </a:solidFill>
              </a:rPr>
              <a:t>伟大的天才必须向庸俗而且充满敌意的社会进行不屈的斗争，就能获得胜利，完成天才的创造</a:t>
            </a:r>
            <a:r>
              <a:rPr lang="zh-CN" altLang="en-US" dirty="0" smtClean="0">
                <a:solidFill>
                  <a:srgbClr val="002060"/>
                </a:solidFill>
              </a:rPr>
              <a:t>事业</a:t>
            </a:r>
            <a:r>
              <a:rPr lang="zh-CN" altLang="en-US" dirty="0">
                <a:solidFill>
                  <a:srgbClr val="002060"/>
                </a:solidFill>
              </a:rPr>
              <a:t>。</a:t>
            </a: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3</a:t>
            </a:r>
            <a:r>
              <a:rPr lang="zh-CN" altLang="en-US" dirty="0">
                <a:solidFill>
                  <a:srgbClr val="125B35"/>
                </a:solidFill>
              </a:rPr>
              <a:t>、贝多芬一生中最大的痛苦是什么？是最大的幸福又是什么</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 </a:t>
            </a:r>
            <a:r>
              <a:rPr lang="zh-CN" altLang="en-US" dirty="0">
                <a:solidFill>
                  <a:srgbClr val="002060"/>
                </a:solidFill>
              </a:rPr>
              <a:t>贝多芬一生中最大的痛苦是作为音乐家、作曲家却耳朵失聪；最大的幸福是他战胜痛苦，创造出拥抱欢乐的</a:t>
            </a:r>
            <a:r>
              <a:rPr lang="en-US" altLang="zh-CN" dirty="0">
                <a:solidFill>
                  <a:srgbClr val="002060"/>
                </a:solidFill>
              </a:rPr>
              <a:t>《</a:t>
            </a:r>
            <a:r>
              <a:rPr lang="zh-CN" altLang="en-US" dirty="0">
                <a:solidFill>
                  <a:srgbClr val="002060"/>
                </a:solidFill>
              </a:rPr>
              <a:t>第九交响乐</a:t>
            </a:r>
            <a:r>
              <a:rPr lang="en-US" altLang="zh-CN" dirty="0">
                <a:solidFill>
                  <a:srgbClr val="002060"/>
                </a:solidFill>
              </a:rPr>
              <a:t>》</a:t>
            </a:r>
            <a:r>
              <a:rPr lang="zh-CN" altLang="en-US" dirty="0" smtClean="0">
                <a:solidFill>
                  <a:srgbClr val="002060"/>
                </a:solidFill>
              </a:rPr>
              <a:t>。</a:t>
            </a:r>
            <a:endParaRPr lang="zh-CN" altLang="en-US" dirty="0">
              <a:solidFill>
                <a:srgbClr val="002060"/>
              </a:solidFill>
            </a:endParaRPr>
          </a:p>
        </p:txBody>
      </p:sp>
    </p:spTree>
    <p:extLst>
      <p:ext uri="{BB962C8B-B14F-4D97-AF65-F5344CB8AC3E}">
        <p14:creationId xmlns:p14="http://schemas.microsoft.com/office/powerpoint/2010/main" val="2034636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15371" y="924872"/>
            <a:ext cx="1016189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4</a:t>
            </a:r>
            <a:r>
              <a:rPr lang="zh-CN" altLang="en-US" dirty="0">
                <a:solidFill>
                  <a:srgbClr val="125B35"/>
                </a:solidFill>
              </a:rPr>
              <a:t>、在</a:t>
            </a:r>
            <a:r>
              <a:rPr lang="en-US" altLang="zh-CN" dirty="0">
                <a:solidFill>
                  <a:srgbClr val="125B35"/>
                </a:solidFill>
              </a:rPr>
              <a:t>《</a:t>
            </a:r>
            <a:r>
              <a:rPr lang="zh-CN" altLang="en-US" dirty="0">
                <a:solidFill>
                  <a:srgbClr val="125B35"/>
                </a:solidFill>
              </a:rPr>
              <a:t>贝多芬</a:t>
            </a:r>
            <a:r>
              <a:rPr lang="en-US" altLang="zh-CN" dirty="0">
                <a:solidFill>
                  <a:srgbClr val="125B35"/>
                </a:solidFill>
              </a:rPr>
              <a:t>》</a:t>
            </a:r>
            <a:r>
              <a:rPr lang="zh-CN" altLang="en-US" dirty="0">
                <a:solidFill>
                  <a:srgbClr val="125B35"/>
                </a:solidFill>
              </a:rPr>
              <a:t>传后，作者附了“海利根遗嘱”的目的是什么</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增加传记“引文”的真实性，同时也是贝多芬痛苦生活和读者心灵的一次</a:t>
            </a:r>
            <a:r>
              <a:rPr lang="zh-CN" altLang="en-US" dirty="0" smtClean="0">
                <a:solidFill>
                  <a:srgbClr val="002060"/>
                </a:solidFill>
              </a:rPr>
              <a:t>撞击。</a:t>
            </a: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5</a:t>
            </a:r>
            <a:r>
              <a:rPr lang="zh-CN" altLang="en-US" dirty="0">
                <a:solidFill>
                  <a:srgbClr val="125B35"/>
                </a:solidFill>
              </a:rPr>
              <a:t>、</a:t>
            </a:r>
            <a:r>
              <a:rPr lang="en-US" altLang="zh-CN" dirty="0">
                <a:solidFill>
                  <a:srgbClr val="125B35"/>
                </a:solidFill>
              </a:rPr>
              <a:t>《</a:t>
            </a:r>
            <a:r>
              <a:rPr lang="zh-CN" altLang="en-US" dirty="0">
                <a:solidFill>
                  <a:srgbClr val="125B35"/>
                </a:solidFill>
              </a:rPr>
              <a:t>贝多芬</a:t>
            </a:r>
            <a:r>
              <a:rPr lang="en-US" altLang="zh-CN" dirty="0">
                <a:solidFill>
                  <a:srgbClr val="125B35"/>
                </a:solidFill>
              </a:rPr>
              <a:t>》</a:t>
            </a:r>
            <a:r>
              <a:rPr lang="zh-CN" altLang="en-US" dirty="0">
                <a:solidFill>
                  <a:srgbClr val="125B35"/>
                </a:solidFill>
              </a:rPr>
              <a:t>在立意和构思上扣住什么主题选材</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作者紧扣“打开窗子吧！让自由的空气重新进来！呼吸一下英雄气息。</a:t>
            </a:r>
            <a:r>
              <a:rPr lang="zh-CN" altLang="en-US" dirty="0" smtClean="0">
                <a:solidFill>
                  <a:srgbClr val="002060"/>
                </a:solidFill>
              </a:rPr>
              <a:t>”</a:t>
            </a: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1626379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15371" y="924872"/>
            <a:ext cx="1016189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4</a:t>
            </a:r>
            <a:r>
              <a:rPr lang="zh-CN" altLang="en-US" dirty="0">
                <a:solidFill>
                  <a:srgbClr val="125B35"/>
                </a:solidFill>
              </a:rPr>
              <a:t>、在</a:t>
            </a:r>
            <a:r>
              <a:rPr lang="en-US" altLang="zh-CN" dirty="0">
                <a:solidFill>
                  <a:srgbClr val="125B35"/>
                </a:solidFill>
              </a:rPr>
              <a:t>《</a:t>
            </a:r>
            <a:r>
              <a:rPr lang="zh-CN" altLang="en-US" dirty="0">
                <a:solidFill>
                  <a:srgbClr val="125B35"/>
                </a:solidFill>
              </a:rPr>
              <a:t>贝多芬</a:t>
            </a:r>
            <a:r>
              <a:rPr lang="en-US" altLang="zh-CN" dirty="0">
                <a:solidFill>
                  <a:srgbClr val="125B35"/>
                </a:solidFill>
              </a:rPr>
              <a:t>》</a:t>
            </a:r>
            <a:r>
              <a:rPr lang="zh-CN" altLang="en-US" dirty="0">
                <a:solidFill>
                  <a:srgbClr val="125B35"/>
                </a:solidFill>
              </a:rPr>
              <a:t>传后，作者附了“海利根遗嘱”的目的是什么</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增加传记“引文”的真实性，同时也是贝多芬痛苦生活和读者心灵的一次</a:t>
            </a:r>
            <a:r>
              <a:rPr lang="zh-CN" altLang="en-US" dirty="0" smtClean="0">
                <a:solidFill>
                  <a:srgbClr val="002060"/>
                </a:solidFill>
              </a:rPr>
              <a:t>撞击。</a:t>
            </a: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5</a:t>
            </a:r>
            <a:r>
              <a:rPr lang="zh-CN" altLang="en-US" dirty="0">
                <a:solidFill>
                  <a:srgbClr val="125B35"/>
                </a:solidFill>
              </a:rPr>
              <a:t>、</a:t>
            </a:r>
            <a:r>
              <a:rPr lang="en-US" altLang="zh-CN" dirty="0">
                <a:solidFill>
                  <a:srgbClr val="125B35"/>
                </a:solidFill>
              </a:rPr>
              <a:t>《</a:t>
            </a:r>
            <a:r>
              <a:rPr lang="zh-CN" altLang="en-US" dirty="0">
                <a:solidFill>
                  <a:srgbClr val="125B35"/>
                </a:solidFill>
              </a:rPr>
              <a:t>贝多芬</a:t>
            </a:r>
            <a:r>
              <a:rPr lang="en-US" altLang="zh-CN" dirty="0">
                <a:solidFill>
                  <a:srgbClr val="125B35"/>
                </a:solidFill>
              </a:rPr>
              <a:t>》</a:t>
            </a:r>
            <a:r>
              <a:rPr lang="zh-CN" altLang="en-US" dirty="0">
                <a:solidFill>
                  <a:srgbClr val="125B35"/>
                </a:solidFill>
              </a:rPr>
              <a:t>在立意和构思上扣住什么主题选材</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作者紧扣“打开窗子吧！让自由的空气重新进来！呼吸一下英雄气息。”</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6</a:t>
            </a:r>
            <a:r>
              <a:rPr lang="zh-CN" altLang="en-US" dirty="0">
                <a:solidFill>
                  <a:srgbClr val="125B35"/>
                </a:solidFill>
              </a:rPr>
              <a:t>、在</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中，作者为什么把人物的痛苦作为重要情节？这痛苦是作者凭空虚构的吗？</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a:t>
            </a:r>
            <a:r>
              <a:rPr lang="en-US" altLang="zh-CN" dirty="0">
                <a:solidFill>
                  <a:srgbClr val="125B35"/>
                </a:solidFill>
              </a:rPr>
              <a:t>:</a:t>
            </a:r>
            <a:r>
              <a:rPr lang="zh-CN" altLang="en-US" dirty="0">
                <a:solidFill>
                  <a:srgbClr val="125B35"/>
                </a:solidFill>
              </a:rPr>
              <a:t>不是凭空虚构，而是从历史事实中吸收来的，为了使人物的英雄主义精神的全部伟大之处得以显示出来，其感染力在于克服痛苦，战胜痛苦，这是以痛苦为情节的目的所在。</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7</a:t>
            </a:r>
            <a:r>
              <a:rPr lang="zh-CN" altLang="en-US" dirty="0">
                <a:solidFill>
                  <a:srgbClr val="125B35"/>
                </a:solidFill>
              </a:rPr>
              <a:t>、</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中，作者写到雕塑家完成的许多雕塑，可看出米开朗琪罗的雕塑有怎样的与众不同的特征？</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a:t>
            </a:r>
            <a:r>
              <a:rPr lang="en-US" altLang="zh-CN" dirty="0">
                <a:solidFill>
                  <a:srgbClr val="125B35"/>
                </a:solidFill>
              </a:rPr>
              <a:t>:</a:t>
            </a:r>
            <a:r>
              <a:rPr lang="zh-CN" altLang="en-US" dirty="0">
                <a:solidFill>
                  <a:srgbClr val="125B35"/>
                </a:solidFill>
              </a:rPr>
              <a:t>米开朗基罗的作品表现了与众不同的男性的雄伟和戏剧性的结构，形式上也具有超越时代的新鲜感，因而备受世人的尊崇。</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8</a:t>
            </a:r>
            <a:r>
              <a:rPr lang="zh-CN" altLang="en-US" dirty="0">
                <a:solidFill>
                  <a:srgbClr val="125B35"/>
                </a:solidFill>
              </a:rPr>
              <a:t>、罗曼</a:t>
            </a:r>
            <a:r>
              <a:rPr lang="en-US" altLang="zh-CN" dirty="0">
                <a:solidFill>
                  <a:srgbClr val="125B35"/>
                </a:solidFill>
              </a:rPr>
              <a:t>·</a:t>
            </a:r>
            <a:r>
              <a:rPr lang="zh-CN" altLang="en-US" dirty="0">
                <a:solidFill>
                  <a:srgbClr val="125B35"/>
                </a:solidFill>
              </a:rPr>
              <a:t>罗兰在</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中探索了这位艺术巨匠哪两方面的内容？</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a:t>
            </a:r>
            <a:r>
              <a:rPr lang="en-US" altLang="zh-CN" dirty="0">
                <a:solidFill>
                  <a:srgbClr val="125B35"/>
                </a:solidFill>
              </a:rPr>
              <a:t>: </a:t>
            </a:r>
            <a:r>
              <a:rPr lang="zh-CN" altLang="en-US" dirty="0">
                <a:solidFill>
                  <a:srgbClr val="125B35"/>
                </a:solidFill>
              </a:rPr>
              <a:t>一是痛苦和磨难</a:t>
            </a:r>
            <a:r>
              <a:rPr lang="en-US" altLang="zh-CN" dirty="0">
                <a:solidFill>
                  <a:srgbClr val="125B35"/>
                </a:solidFill>
              </a:rPr>
              <a:t>——</a:t>
            </a:r>
            <a:r>
              <a:rPr lang="zh-CN" altLang="en-US" dirty="0">
                <a:solidFill>
                  <a:srgbClr val="125B35"/>
                </a:solidFill>
              </a:rPr>
              <a:t>时代与社会给他带来的种种苦痛；二是他的艺术创作带给他的短暂的狂欢。</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9</a:t>
            </a:r>
            <a:r>
              <a:rPr lang="zh-CN" altLang="en-US" dirty="0">
                <a:solidFill>
                  <a:srgbClr val="125B35"/>
                </a:solidFill>
              </a:rPr>
              <a:t>、请结合</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a:t>
            </a:r>
            <a:r>
              <a:rPr lang="zh-CN" altLang="en-US" dirty="0">
                <a:solidFill>
                  <a:srgbClr val="125B35"/>
                </a:solidFill>
              </a:rPr>
              <a:t>谈一谈托尔泰的艺术观。</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a:t>
            </a:r>
            <a:r>
              <a:rPr lang="en-US" altLang="zh-CN" dirty="0">
                <a:solidFill>
                  <a:srgbClr val="125B35"/>
                </a:solidFill>
              </a:rPr>
              <a:t>: </a:t>
            </a:r>
            <a:r>
              <a:rPr lang="zh-CN" altLang="en-US" dirty="0">
                <a:solidFill>
                  <a:srgbClr val="125B35"/>
                </a:solidFill>
              </a:rPr>
              <a:t>托尔斯泰认为艺术不是一个阶级的所有物；不是一种技艺，它是真实情操的表白；艺术应当铲除强暴，它的使命是要用爱来统治一切；只有为了团结而工作的才是真正的艺术。</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10</a:t>
            </a:r>
            <a:r>
              <a:rPr lang="zh-CN" altLang="en-US" dirty="0">
                <a:solidFill>
                  <a:srgbClr val="125B35"/>
                </a:solidFill>
              </a:rPr>
              <a:t>、请结合</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a:t>
            </a:r>
            <a:r>
              <a:rPr lang="zh-CN" altLang="en-US" dirty="0">
                <a:solidFill>
                  <a:srgbClr val="125B35"/>
                </a:solidFill>
              </a:rPr>
              <a:t>谈一谈托尔斯泰的妇女观。</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答：他反对现代的女权主义，称赞贤妻良母，认为勇敢的妻子应该是丈夫的助手而不是他的工作障碍。</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11</a:t>
            </a:r>
            <a:r>
              <a:rPr lang="zh-CN" altLang="en-US" dirty="0">
                <a:solidFill>
                  <a:srgbClr val="125B35"/>
                </a:solidFill>
              </a:rPr>
              <a:t>、</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a:t>
            </a:r>
            <a:r>
              <a:rPr lang="zh-CN" altLang="en-US" dirty="0">
                <a:solidFill>
                  <a:srgbClr val="125B35"/>
                </a:solidFill>
              </a:rPr>
              <a:t>的立意是什么？作者的着眼点在哪儿？</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答：立意是歌颂英雄主义；着眼于评论托尔斯泰的思想和创作，是一部文学创作评传。</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12</a:t>
            </a:r>
            <a:r>
              <a:rPr lang="zh-CN" altLang="en-US" dirty="0">
                <a:solidFill>
                  <a:srgbClr val="125B35"/>
                </a:solidFill>
              </a:rPr>
              <a:t>、结合</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a:t>
            </a:r>
            <a:r>
              <a:rPr lang="zh-CN" altLang="en-US" dirty="0">
                <a:solidFill>
                  <a:srgbClr val="125B35"/>
                </a:solidFill>
              </a:rPr>
              <a:t>谈谈你对托尔斯泰的伟大之处的看法。</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答：托尔斯泰一生向善，追求真诚的、博大的爱，厌恶痛苦的民众生活，因此他的许多作品都是他爱的信仰、精神道德的再现，托尔斯泰的伟大在于他有一颗真诚、善良、博爱的心。</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13</a:t>
            </a:r>
            <a:r>
              <a:rPr lang="zh-CN" altLang="en-US" dirty="0">
                <a:solidFill>
                  <a:srgbClr val="125B35"/>
                </a:solidFill>
              </a:rPr>
              <a:t>、我国先哲孟子说：“天将降大任与斯人也，必先苦其心志，劳其筋骨</a:t>
            </a:r>
            <a:r>
              <a:rPr lang="en-US" altLang="zh-CN" dirty="0">
                <a:solidFill>
                  <a:srgbClr val="125B35"/>
                </a:solidFill>
              </a:rPr>
              <a:t>……”</a:t>
            </a:r>
            <a:r>
              <a:rPr lang="zh-CN" altLang="en-US" dirty="0">
                <a:solidFill>
                  <a:srgbClr val="125B35"/>
                </a:solidFill>
              </a:rPr>
              <a:t>，这在</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的三位主人公身上得到深刻体现，请以其中一个人为例，说说他是如何在行动中体现孟子这句话的。（要求写出人名和具体事例，不少于</a:t>
            </a:r>
            <a:r>
              <a:rPr lang="en-US" altLang="zh-CN" dirty="0">
                <a:solidFill>
                  <a:srgbClr val="125B35"/>
                </a:solidFill>
              </a:rPr>
              <a:t>30</a:t>
            </a:r>
            <a:r>
              <a:rPr lang="zh-CN" altLang="en-US" dirty="0">
                <a:solidFill>
                  <a:srgbClr val="125B35"/>
                </a:solidFill>
              </a:rPr>
              <a:t>字）</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贝多芬不仅身材矮小，容貌丑陋，而且一直患有重病，后来发展到耳朵失聪。可是这位自尊心极强的音乐家仍然相信，“谁也无法战胜我，我要死死握住命运的咽喉。”他凭着超凡的毅力和奋斗精神，从事音乐的创作，写出</a:t>
            </a:r>
            <a:r>
              <a:rPr lang="en-US" altLang="zh-CN" dirty="0">
                <a:solidFill>
                  <a:srgbClr val="125B35"/>
                </a:solidFill>
              </a:rPr>
              <a:t>《</a:t>
            </a:r>
            <a:r>
              <a:rPr lang="zh-CN" altLang="en-US" dirty="0">
                <a:solidFill>
                  <a:srgbClr val="125B35"/>
                </a:solidFill>
              </a:rPr>
              <a:t>第九交响曲</a:t>
            </a:r>
            <a:r>
              <a:rPr lang="en-US" altLang="zh-CN" dirty="0">
                <a:solidFill>
                  <a:srgbClr val="125B35"/>
                </a:solidFill>
              </a:rPr>
              <a:t>》</a:t>
            </a:r>
            <a:r>
              <a:rPr lang="zh-CN" altLang="en-US" dirty="0">
                <a:solidFill>
                  <a:srgbClr val="125B35"/>
                </a:solidFill>
              </a:rPr>
              <a:t>等传世之作。</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14</a:t>
            </a:r>
            <a:r>
              <a:rPr lang="zh-CN" altLang="en-US" dirty="0">
                <a:solidFill>
                  <a:srgbClr val="125B35"/>
                </a:solidFill>
              </a:rPr>
              <a:t>、请你根据</a:t>
            </a:r>
            <a:r>
              <a:rPr lang="en-US" altLang="zh-CN" dirty="0">
                <a:solidFill>
                  <a:srgbClr val="125B35"/>
                </a:solidFill>
              </a:rPr>
              <a:t>《</a:t>
            </a:r>
            <a:r>
              <a:rPr lang="zh-CN" altLang="en-US" dirty="0">
                <a:solidFill>
                  <a:srgbClr val="125B35"/>
                </a:solidFill>
              </a:rPr>
              <a:t>教学大纲</a:t>
            </a:r>
            <a:r>
              <a:rPr lang="en-US" altLang="zh-CN" dirty="0">
                <a:solidFill>
                  <a:srgbClr val="125B35"/>
                </a:solidFill>
              </a:rPr>
              <a:t>》</a:t>
            </a:r>
            <a:r>
              <a:rPr lang="zh-CN" altLang="en-US" dirty="0">
                <a:solidFill>
                  <a:srgbClr val="125B35"/>
                </a:solidFill>
              </a:rPr>
              <a:t>推荐的课外阅读名著，在下面横线上写出相应的内容。</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读</a:t>
            </a:r>
            <a:r>
              <a:rPr lang="en-US" altLang="zh-CN" dirty="0">
                <a:solidFill>
                  <a:srgbClr val="125B35"/>
                </a:solidFill>
              </a:rPr>
              <a:t>《     》</a:t>
            </a:r>
            <a:r>
              <a:rPr lang="zh-CN" altLang="en-US" dirty="0">
                <a:solidFill>
                  <a:srgbClr val="125B35"/>
                </a:solidFill>
              </a:rPr>
              <a:t>（名著名称），我了解到（内容）：</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答：示例：读</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，我了解到：德国音乐家贝多芬的一生充满了苦难，但他却把苦难铸成了一支支欢快的乐曲，奉献给了世人。</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15</a:t>
            </a:r>
            <a:r>
              <a:rPr lang="zh-CN" altLang="en-US" dirty="0">
                <a:solidFill>
                  <a:srgbClr val="125B35"/>
                </a:solidFill>
              </a:rPr>
              <a:t>、请概述其中一位名人的一个典型事例。</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答：示例：</a:t>
            </a:r>
            <a:r>
              <a:rPr lang="en-US" altLang="zh-CN" dirty="0">
                <a:solidFill>
                  <a:srgbClr val="125B35"/>
                </a:solidFill>
              </a:rPr>
              <a:t>1824</a:t>
            </a:r>
            <a:r>
              <a:rPr lang="zh-CN" altLang="en-US" dirty="0">
                <a:solidFill>
                  <a:srgbClr val="125B35"/>
                </a:solidFill>
              </a:rPr>
              <a:t>年</a:t>
            </a:r>
            <a:r>
              <a:rPr lang="en-US" altLang="zh-CN" dirty="0">
                <a:solidFill>
                  <a:srgbClr val="125B35"/>
                </a:solidFill>
              </a:rPr>
              <a:t>5</a:t>
            </a:r>
            <a:r>
              <a:rPr lang="zh-CN" altLang="en-US" dirty="0">
                <a:solidFill>
                  <a:srgbClr val="125B35"/>
                </a:solidFill>
              </a:rPr>
              <a:t>月</a:t>
            </a:r>
            <a:r>
              <a:rPr lang="en-US" altLang="zh-CN" dirty="0">
                <a:solidFill>
                  <a:srgbClr val="125B35"/>
                </a:solidFill>
              </a:rPr>
              <a:t>7</a:t>
            </a:r>
            <a:r>
              <a:rPr lang="zh-CN" altLang="en-US" dirty="0">
                <a:solidFill>
                  <a:srgbClr val="125B35"/>
                </a:solidFill>
              </a:rPr>
              <a:t>日，在维也纳举行</a:t>
            </a:r>
            <a:r>
              <a:rPr lang="en-US" altLang="zh-CN" dirty="0">
                <a:solidFill>
                  <a:srgbClr val="125B35"/>
                </a:solidFill>
              </a:rPr>
              <a:t>《</a:t>
            </a:r>
            <a:r>
              <a:rPr lang="zh-CN" altLang="en-US" dirty="0">
                <a:solidFill>
                  <a:srgbClr val="125B35"/>
                </a:solidFill>
              </a:rPr>
              <a:t>第九交响曲</a:t>
            </a:r>
            <a:r>
              <a:rPr lang="en-US" altLang="zh-CN" dirty="0">
                <a:solidFill>
                  <a:srgbClr val="125B35"/>
                </a:solidFill>
              </a:rPr>
              <a:t>》</a:t>
            </a:r>
            <a:r>
              <a:rPr lang="zh-CN" altLang="en-US" dirty="0">
                <a:solidFill>
                  <a:srgbClr val="125B35"/>
                </a:solidFill>
              </a:rPr>
              <a:t>的第一次演奏会，获得了空前的成功。当高度耳聋的贝多芬出场时，他受到观众五次热烈地鼓掌欢迎。贝多芬在终场后感动得晕了过去。</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a:t>
            </a:r>
            <a:r>
              <a:rPr lang="en-US" altLang="zh-CN" dirty="0">
                <a:solidFill>
                  <a:srgbClr val="125B35"/>
                </a:solidFill>
              </a:rPr>
              <a:t>(2)</a:t>
            </a:r>
            <a:r>
              <a:rPr lang="zh-CN" altLang="en-US" dirty="0">
                <a:solidFill>
                  <a:srgbClr val="125B35"/>
                </a:solidFill>
              </a:rPr>
              <a:t>君子之勇</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民族精神是一个民族的灵魂，是</a:t>
            </a:r>
            <a:r>
              <a:rPr lang="en-US" altLang="zh-CN" dirty="0">
                <a:solidFill>
                  <a:srgbClr val="125B35"/>
                </a:solidFill>
              </a:rPr>
              <a:t>--</a:t>
            </a:r>
            <a:r>
              <a:rPr lang="zh-CN" altLang="en-US" dirty="0">
                <a:solidFill>
                  <a:srgbClr val="125B35"/>
                </a:solidFill>
              </a:rPr>
              <a:t>个民族生息繁衍的最原初的精神支持和精神动力。作为领导中国革命的生力军，在历史抉择的重要关头做出了正确的抉择。而人民也因此在历史中选择了他们以谋全人类幸福为主旨的政党，却可以从口头落实到实际中，超出从个体上升到到整体中。所以是君子之勇的传统的最好体现。</a:t>
            </a:r>
            <a:r>
              <a:rPr lang="en-US" altLang="zh-CN" dirty="0">
                <a:solidFill>
                  <a:srgbClr val="125B35"/>
                </a:solidFill>
              </a:rPr>
              <a:t>.</a:t>
            </a:r>
          </a:p>
          <a:p>
            <a:pPr>
              <a:lnSpc>
                <a:spcPts val="5500"/>
              </a:lnSpc>
              <a:buFont typeface="Wingdings" panose="05000000000000000000" pitchFamily="2" charset="2"/>
              <a:buNone/>
            </a:pPr>
            <a:endParaRPr lang="en-US" altLang="zh-CN" dirty="0">
              <a:solidFill>
                <a:srgbClr val="125B35"/>
              </a:solidFill>
            </a:endParaRPr>
          </a:p>
          <a:p>
            <a:pPr>
              <a:lnSpc>
                <a:spcPts val="5500"/>
              </a:lnSpc>
              <a:buFont typeface="Wingdings" panose="05000000000000000000" pitchFamily="2" charset="2"/>
              <a:buNone/>
            </a:pPr>
            <a:endParaRPr lang="en-US" altLang="zh-CN" dirty="0">
              <a:solidFill>
                <a:srgbClr val="125B35"/>
              </a:solidFill>
            </a:endParaRPr>
          </a:p>
          <a:p>
            <a:pPr>
              <a:lnSpc>
                <a:spcPts val="5500"/>
              </a:lnSpc>
              <a:buFont typeface="Wingdings" panose="05000000000000000000" pitchFamily="2" charset="2"/>
              <a:buNone/>
            </a:pPr>
            <a:r>
              <a:rPr lang="en-US" altLang="zh-CN" dirty="0">
                <a:solidFill>
                  <a:srgbClr val="125B35"/>
                </a:solidFill>
              </a:rPr>
              <a:t> 21:01:17</a:t>
            </a:r>
          </a:p>
          <a:p>
            <a:pPr>
              <a:lnSpc>
                <a:spcPts val="5500"/>
              </a:lnSpc>
              <a:buFont typeface="Wingdings" panose="05000000000000000000" pitchFamily="2" charset="2"/>
              <a:buNone/>
            </a:pPr>
            <a:endParaRPr lang="en-US" altLang="zh-CN" dirty="0">
              <a:solidFill>
                <a:srgbClr val="125B35"/>
              </a:solidFill>
            </a:endParaRPr>
          </a:p>
          <a:p>
            <a:pPr>
              <a:lnSpc>
                <a:spcPts val="5500"/>
              </a:lnSpc>
              <a:buFont typeface="Wingdings" panose="05000000000000000000" pitchFamily="2" charset="2"/>
              <a:buNone/>
            </a:pPr>
            <a:r>
              <a:rPr lang="en-US" altLang="zh-CN" dirty="0" smtClean="0">
                <a:solidFill>
                  <a:srgbClr val="125B35"/>
                </a:solidFill>
              </a:rPr>
              <a:t>      (3)</a:t>
            </a:r>
            <a:r>
              <a:rPr lang="zh-CN" altLang="en-US" dirty="0" smtClean="0">
                <a:solidFill>
                  <a:srgbClr val="125B35"/>
                </a:solidFill>
              </a:rPr>
              <a:t>进取精神</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红军正是崇高理想追求的支持下创造了活生生的人间奇迹。</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自强不息的进取精神是</a:t>
            </a:r>
            <a:r>
              <a:rPr lang="en-US" altLang="zh-CN" dirty="0">
                <a:solidFill>
                  <a:srgbClr val="125B35"/>
                </a:solidFill>
              </a:rPr>
              <a:t>-</a:t>
            </a:r>
            <a:r>
              <a:rPr lang="zh-CN" altLang="en-US" dirty="0">
                <a:solidFill>
                  <a:srgbClr val="125B35"/>
                </a:solidFill>
              </a:rPr>
              <a:t>一个人，一个民族发展强盛的重要精神支柱和动力来源。在历史赋予的重任面前，义无反顾，卧薪尝胆，终于用自己的智慧和勇气走完了充满艰辛坎坷的漫漫长征路，带领中国革命和社会来到了一个新的阶段。中华民族的进取精神，在任何艰难困苦面前坚忍不拔的奋斗精神是宝贵的精神财富，而历史上无数鲜活的例子也</a:t>
            </a:r>
            <a:r>
              <a:rPr lang="en-US" altLang="zh-CN" dirty="0">
                <a:solidFill>
                  <a:srgbClr val="125B35"/>
                </a:solidFill>
              </a:rPr>
              <a:t>--</a:t>
            </a:r>
            <a:r>
              <a:rPr lang="zh-CN" altLang="en-US" dirty="0">
                <a:solidFill>
                  <a:srgbClr val="125B35"/>
                </a:solidFill>
              </a:rPr>
              <a:t>次次的证明了这种精神力量的强大和重要。</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1220227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15371" y="924872"/>
            <a:ext cx="915196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6</a:t>
            </a:r>
            <a:r>
              <a:rPr lang="zh-CN" altLang="en-US" dirty="0">
                <a:solidFill>
                  <a:srgbClr val="125B35"/>
                </a:solidFill>
              </a:rPr>
              <a:t>、在</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中，作者为什么把人物的痛苦作为重要情节？这痛苦是作者凭空虚构的吗？</a:t>
            </a:r>
          </a:p>
          <a:p>
            <a:pPr>
              <a:lnSpc>
                <a:spcPts val="5500"/>
              </a:lnSpc>
              <a:buFont typeface="Wingdings" panose="05000000000000000000" pitchFamily="2" charset="2"/>
              <a:buNone/>
            </a:pPr>
            <a:r>
              <a:rPr lang="zh-CN" altLang="en-US" dirty="0" smtClean="0">
                <a:solidFill>
                  <a:srgbClr val="002060"/>
                </a:solidFill>
              </a:rPr>
              <a:t>答</a:t>
            </a:r>
            <a:r>
              <a:rPr lang="en-US" altLang="zh-CN" dirty="0">
                <a:solidFill>
                  <a:srgbClr val="002060"/>
                </a:solidFill>
              </a:rPr>
              <a:t>:</a:t>
            </a:r>
            <a:r>
              <a:rPr lang="zh-CN" altLang="en-US" dirty="0">
                <a:solidFill>
                  <a:srgbClr val="002060"/>
                </a:solidFill>
              </a:rPr>
              <a:t>不是凭空虚构，而是从历史事实中吸收来的，为了使人物的英雄主义精神的全部伟大之处得以显示出来，其感染力在于克服痛苦，战胜痛苦，这是以痛苦为情节的目的所在</a:t>
            </a:r>
            <a:r>
              <a:rPr lang="zh-CN" altLang="en-US" dirty="0" smtClean="0">
                <a:solidFill>
                  <a:srgbClr val="002060"/>
                </a:solidFill>
              </a:rPr>
              <a:t>。</a:t>
            </a:r>
            <a:endParaRPr lang="zh-CN" altLang="en-US" dirty="0">
              <a:solidFill>
                <a:srgbClr val="125B35"/>
              </a:solidFill>
            </a:endParaRPr>
          </a:p>
        </p:txBody>
      </p:sp>
    </p:spTree>
    <p:extLst>
      <p:ext uri="{BB962C8B-B14F-4D97-AF65-F5344CB8AC3E}">
        <p14:creationId xmlns:p14="http://schemas.microsoft.com/office/powerpoint/2010/main" val="2902968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397759" y="1088645"/>
            <a:ext cx="915196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7</a:t>
            </a:r>
            <a:r>
              <a:rPr lang="zh-CN" altLang="en-US" dirty="0">
                <a:solidFill>
                  <a:srgbClr val="125B35"/>
                </a:solidFill>
              </a:rPr>
              <a:t>、</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中，作者写到雕塑家完成的许多雕塑，可看出米开朗琪罗的雕塑有怎样的与众不同的特征</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002060"/>
                </a:solidFill>
              </a:rPr>
              <a:t>答</a:t>
            </a:r>
            <a:r>
              <a:rPr lang="en-US" altLang="zh-CN" dirty="0">
                <a:solidFill>
                  <a:srgbClr val="002060"/>
                </a:solidFill>
              </a:rPr>
              <a:t>:</a:t>
            </a:r>
            <a:r>
              <a:rPr lang="zh-CN" altLang="en-US" dirty="0">
                <a:solidFill>
                  <a:srgbClr val="002060"/>
                </a:solidFill>
              </a:rPr>
              <a:t>米开朗基罗的作品表现了与众不同的男性的雄伟和戏剧性的结构，形式上也具有超越时代的新鲜感，因而备受世人的尊崇</a:t>
            </a:r>
            <a:r>
              <a:rPr lang="zh-CN" altLang="en-US" dirty="0" smtClean="0">
                <a:solidFill>
                  <a:srgbClr val="002060"/>
                </a:solidFill>
              </a:rPr>
              <a:t>。</a:t>
            </a:r>
            <a:endParaRPr lang="zh-CN" altLang="en-US" dirty="0">
              <a:solidFill>
                <a:srgbClr val="125B35"/>
              </a:solidFill>
            </a:endParaRPr>
          </a:p>
        </p:txBody>
      </p:sp>
    </p:spTree>
    <p:extLst>
      <p:ext uri="{BB962C8B-B14F-4D97-AF65-F5344CB8AC3E}">
        <p14:creationId xmlns:p14="http://schemas.microsoft.com/office/powerpoint/2010/main" val="1442617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233985" y="1034054"/>
            <a:ext cx="927479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8</a:t>
            </a:r>
            <a:r>
              <a:rPr lang="zh-CN" altLang="en-US" dirty="0" smtClean="0">
                <a:solidFill>
                  <a:srgbClr val="125B35"/>
                </a:solidFill>
              </a:rPr>
              <a:t>、罗曼</a:t>
            </a:r>
            <a:r>
              <a:rPr lang="en-US" altLang="zh-CN" dirty="0" smtClean="0">
                <a:solidFill>
                  <a:srgbClr val="125B35"/>
                </a:solidFill>
              </a:rPr>
              <a:t>·</a:t>
            </a:r>
            <a:r>
              <a:rPr lang="zh-CN" altLang="en-US" dirty="0" smtClean="0">
                <a:solidFill>
                  <a:srgbClr val="125B35"/>
                </a:solidFill>
              </a:rPr>
              <a:t>罗兰在</a:t>
            </a:r>
            <a:r>
              <a:rPr lang="en-US" altLang="zh-CN" dirty="0" smtClean="0">
                <a:solidFill>
                  <a:srgbClr val="125B35"/>
                </a:solidFill>
              </a:rPr>
              <a:t>《</a:t>
            </a:r>
            <a:r>
              <a:rPr lang="zh-CN" altLang="en-US" dirty="0" smtClean="0">
                <a:solidFill>
                  <a:srgbClr val="125B35"/>
                </a:solidFill>
              </a:rPr>
              <a:t>米开朗琪罗传</a:t>
            </a:r>
            <a:r>
              <a:rPr lang="en-US" altLang="zh-CN" dirty="0" smtClean="0">
                <a:solidFill>
                  <a:srgbClr val="125B35"/>
                </a:solidFill>
              </a:rPr>
              <a:t>》</a:t>
            </a:r>
            <a:r>
              <a:rPr lang="zh-CN" altLang="en-US" dirty="0" smtClean="0">
                <a:solidFill>
                  <a:srgbClr val="125B35"/>
                </a:solidFill>
              </a:rPr>
              <a:t>中探索了这位艺术巨匠哪两方面的内容？</a:t>
            </a:r>
          </a:p>
          <a:p>
            <a:pPr>
              <a:lnSpc>
                <a:spcPts val="5500"/>
              </a:lnSpc>
              <a:buFont typeface="Wingdings" panose="05000000000000000000" pitchFamily="2" charset="2"/>
              <a:buNone/>
            </a:pPr>
            <a:r>
              <a:rPr lang="zh-CN" altLang="en-US" dirty="0" smtClean="0">
                <a:solidFill>
                  <a:srgbClr val="002060"/>
                </a:solidFill>
              </a:rPr>
              <a:t>答</a:t>
            </a:r>
            <a:r>
              <a:rPr lang="en-US" altLang="zh-CN" dirty="0" smtClean="0">
                <a:solidFill>
                  <a:srgbClr val="002060"/>
                </a:solidFill>
              </a:rPr>
              <a:t>: </a:t>
            </a:r>
            <a:r>
              <a:rPr lang="zh-CN" altLang="en-US" dirty="0" smtClean="0">
                <a:solidFill>
                  <a:srgbClr val="002060"/>
                </a:solidFill>
              </a:rPr>
              <a:t>一是痛苦和磨难</a:t>
            </a:r>
            <a:r>
              <a:rPr lang="en-US" altLang="zh-CN" dirty="0" smtClean="0">
                <a:solidFill>
                  <a:srgbClr val="002060"/>
                </a:solidFill>
              </a:rPr>
              <a:t>——</a:t>
            </a:r>
            <a:r>
              <a:rPr lang="zh-CN" altLang="en-US" dirty="0" smtClean="0">
                <a:solidFill>
                  <a:srgbClr val="002060"/>
                </a:solidFill>
              </a:rPr>
              <a:t>时代与社会给他带来的种种苦痛；二是他的艺术创作带给他的短暂的狂欢。</a:t>
            </a:r>
          </a:p>
        </p:txBody>
      </p:sp>
    </p:spTree>
    <p:extLst>
      <p:ext uri="{BB962C8B-B14F-4D97-AF65-F5344CB8AC3E}">
        <p14:creationId xmlns:p14="http://schemas.microsoft.com/office/powerpoint/2010/main" val="1962567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92792" y="1361601"/>
            <a:ext cx="875617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9</a:t>
            </a:r>
            <a:r>
              <a:rPr lang="zh-CN" altLang="en-US" dirty="0" smtClean="0">
                <a:solidFill>
                  <a:srgbClr val="125B35"/>
                </a:solidFill>
              </a:rPr>
              <a:t>、请结合</a:t>
            </a:r>
            <a:r>
              <a:rPr lang="en-US" altLang="zh-CN" dirty="0" smtClean="0">
                <a:solidFill>
                  <a:srgbClr val="125B35"/>
                </a:solidFill>
              </a:rPr>
              <a:t>《</a:t>
            </a:r>
            <a:r>
              <a:rPr lang="zh-CN" altLang="en-US" dirty="0" smtClean="0">
                <a:solidFill>
                  <a:srgbClr val="125B35"/>
                </a:solidFill>
              </a:rPr>
              <a:t>托尔斯泰传</a:t>
            </a:r>
            <a:r>
              <a:rPr lang="en-US" altLang="zh-CN" dirty="0" smtClean="0">
                <a:solidFill>
                  <a:srgbClr val="125B35"/>
                </a:solidFill>
              </a:rPr>
              <a:t>》</a:t>
            </a:r>
            <a:r>
              <a:rPr lang="zh-CN" altLang="en-US" dirty="0" smtClean="0">
                <a:solidFill>
                  <a:srgbClr val="125B35"/>
                </a:solidFill>
              </a:rPr>
              <a:t>谈一谈托尔泰的艺术观。</a:t>
            </a:r>
          </a:p>
          <a:p>
            <a:pPr>
              <a:lnSpc>
                <a:spcPts val="5500"/>
              </a:lnSpc>
              <a:buFont typeface="Wingdings" panose="05000000000000000000" pitchFamily="2" charset="2"/>
              <a:buNone/>
            </a:pPr>
            <a:r>
              <a:rPr lang="zh-CN" altLang="en-US" dirty="0" smtClean="0">
                <a:solidFill>
                  <a:srgbClr val="002060"/>
                </a:solidFill>
              </a:rPr>
              <a:t>答</a:t>
            </a:r>
            <a:r>
              <a:rPr lang="en-US" altLang="zh-CN" dirty="0" smtClean="0">
                <a:solidFill>
                  <a:srgbClr val="002060"/>
                </a:solidFill>
              </a:rPr>
              <a:t>: </a:t>
            </a:r>
            <a:r>
              <a:rPr lang="zh-CN" altLang="en-US" dirty="0" smtClean="0">
                <a:solidFill>
                  <a:srgbClr val="002060"/>
                </a:solidFill>
              </a:rPr>
              <a:t>托尔斯泰认为艺术不是一个阶级的所有物；不是一种技艺，它是真实情操的表白；艺术应当铲除强暴，它的使命是要用爱来统治一切；只有为了团结而工作的才是真正的艺术</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4718615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438702" y="651917"/>
            <a:ext cx="875617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10</a:t>
            </a:r>
            <a:r>
              <a:rPr lang="zh-CN" altLang="en-US" dirty="0" smtClean="0">
                <a:solidFill>
                  <a:srgbClr val="125B35"/>
                </a:solidFill>
              </a:rPr>
              <a:t>、请结合</a:t>
            </a:r>
            <a:r>
              <a:rPr lang="en-US" altLang="zh-CN" dirty="0" smtClean="0">
                <a:solidFill>
                  <a:srgbClr val="125B35"/>
                </a:solidFill>
              </a:rPr>
              <a:t>《</a:t>
            </a:r>
            <a:r>
              <a:rPr lang="zh-CN" altLang="en-US" dirty="0" smtClean="0">
                <a:solidFill>
                  <a:srgbClr val="125B35"/>
                </a:solidFill>
              </a:rPr>
              <a:t>托尔斯泰传</a:t>
            </a:r>
            <a:r>
              <a:rPr lang="en-US" altLang="zh-CN" dirty="0" smtClean="0">
                <a:solidFill>
                  <a:srgbClr val="125B35"/>
                </a:solidFill>
              </a:rPr>
              <a:t>》</a:t>
            </a:r>
            <a:r>
              <a:rPr lang="zh-CN" altLang="en-US" dirty="0" smtClean="0">
                <a:solidFill>
                  <a:srgbClr val="125B35"/>
                </a:solidFill>
              </a:rPr>
              <a:t>谈一谈托尔斯泰的妇女观。</a:t>
            </a:r>
          </a:p>
          <a:p>
            <a:pPr>
              <a:lnSpc>
                <a:spcPts val="5500"/>
              </a:lnSpc>
              <a:buFont typeface="Wingdings" panose="05000000000000000000" pitchFamily="2" charset="2"/>
              <a:buNone/>
            </a:pPr>
            <a:r>
              <a:rPr lang="zh-CN" altLang="en-US" dirty="0" smtClean="0">
                <a:solidFill>
                  <a:srgbClr val="002060"/>
                </a:solidFill>
              </a:rPr>
              <a:t>答：他反对现代的女权主义，称赞贤妻良母，认为勇敢的妻子应该是丈夫的助手而不是他的工作障碍。</a:t>
            </a:r>
          </a:p>
          <a:p>
            <a:pPr>
              <a:lnSpc>
                <a:spcPts val="5500"/>
              </a:lnSpc>
              <a:buFont typeface="Wingdings" panose="05000000000000000000" pitchFamily="2" charset="2"/>
              <a:buNone/>
            </a:pPr>
            <a:r>
              <a:rPr lang="en-US" altLang="zh-CN" dirty="0" smtClean="0">
                <a:solidFill>
                  <a:srgbClr val="125B35"/>
                </a:solidFill>
              </a:rPr>
              <a:t>11</a:t>
            </a:r>
            <a:r>
              <a:rPr lang="zh-CN" altLang="en-US" dirty="0" smtClean="0">
                <a:solidFill>
                  <a:srgbClr val="125B35"/>
                </a:solidFill>
              </a:rPr>
              <a:t>、</a:t>
            </a:r>
            <a:r>
              <a:rPr lang="en-US" altLang="zh-CN" dirty="0" smtClean="0">
                <a:solidFill>
                  <a:srgbClr val="125B35"/>
                </a:solidFill>
              </a:rPr>
              <a:t>《</a:t>
            </a:r>
            <a:r>
              <a:rPr lang="zh-CN" altLang="en-US" dirty="0" smtClean="0">
                <a:solidFill>
                  <a:srgbClr val="125B35"/>
                </a:solidFill>
              </a:rPr>
              <a:t>托尔斯泰传</a:t>
            </a:r>
            <a:r>
              <a:rPr lang="en-US" altLang="zh-CN" dirty="0" smtClean="0">
                <a:solidFill>
                  <a:srgbClr val="125B35"/>
                </a:solidFill>
              </a:rPr>
              <a:t>》</a:t>
            </a:r>
            <a:r>
              <a:rPr lang="zh-CN" altLang="en-US" dirty="0" smtClean="0">
                <a:solidFill>
                  <a:srgbClr val="125B35"/>
                </a:solidFill>
              </a:rPr>
              <a:t>的立意是什么？作者的着眼点在哪儿？</a:t>
            </a:r>
            <a:r>
              <a:rPr lang="zh-CN" altLang="en-US" dirty="0" smtClean="0">
                <a:solidFill>
                  <a:srgbClr val="002060"/>
                </a:solidFill>
              </a:rPr>
              <a:t>答：立意是歌颂英雄主义；着眼于评论托尔斯泰的思想和创作，是一部文学创作评传。</a:t>
            </a:r>
            <a:endParaRPr lang="zh-CN" altLang="en-US" dirty="0">
              <a:solidFill>
                <a:srgbClr val="125B35"/>
              </a:solidFill>
            </a:endParaRPr>
          </a:p>
        </p:txBody>
      </p:sp>
    </p:spTree>
    <p:extLst>
      <p:ext uri="{BB962C8B-B14F-4D97-AF65-F5344CB8AC3E}">
        <p14:creationId xmlns:p14="http://schemas.microsoft.com/office/powerpoint/2010/main" val="3641184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179395" y="924873"/>
            <a:ext cx="875617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12</a:t>
            </a:r>
            <a:r>
              <a:rPr lang="zh-CN" altLang="en-US" dirty="0" smtClean="0">
                <a:solidFill>
                  <a:srgbClr val="125B35"/>
                </a:solidFill>
              </a:rPr>
              <a:t>、结合</a:t>
            </a:r>
            <a:r>
              <a:rPr lang="en-US" altLang="zh-CN" dirty="0" smtClean="0">
                <a:solidFill>
                  <a:srgbClr val="125B35"/>
                </a:solidFill>
              </a:rPr>
              <a:t>《</a:t>
            </a:r>
            <a:r>
              <a:rPr lang="zh-CN" altLang="en-US" dirty="0" smtClean="0">
                <a:solidFill>
                  <a:srgbClr val="125B35"/>
                </a:solidFill>
              </a:rPr>
              <a:t>托尔斯泰传</a:t>
            </a:r>
            <a:r>
              <a:rPr lang="en-US" altLang="zh-CN" dirty="0" smtClean="0">
                <a:solidFill>
                  <a:srgbClr val="125B35"/>
                </a:solidFill>
              </a:rPr>
              <a:t>》</a:t>
            </a:r>
            <a:r>
              <a:rPr lang="zh-CN" altLang="en-US" dirty="0" smtClean="0">
                <a:solidFill>
                  <a:srgbClr val="125B35"/>
                </a:solidFill>
              </a:rPr>
              <a:t>谈谈你对托尔斯泰的伟大之处的看法。</a:t>
            </a:r>
          </a:p>
          <a:p>
            <a:pPr>
              <a:lnSpc>
                <a:spcPts val="5500"/>
              </a:lnSpc>
              <a:buFont typeface="Wingdings" panose="05000000000000000000" pitchFamily="2" charset="2"/>
              <a:buNone/>
            </a:pPr>
            <a:r>
              <a:rPr lang="zh-CN" altLang="en-US" dirty="0" smtClean="0">
                <a:solidFill>
                  <a:srgbClr val="002060"/>
                </a:solidFill>
              </a:rPr>
              <a:t>答：托尔斯泰一生向善，追求真诚的、博大的爱，厌恶痛苦的民众生活，因此他的许多作品都是他爱的信仰、精神道德的再现，托尔斯泰的伟大在于他有一颗真诚、善良、博爱的心。</a:t>
            </a:r>
            <a:endParaRPr lang="zh-CN" altLang="en-US" dirty="0">
              <a:solidFill>
                <a:srgbClr val="125B35"/>
              </a:solidFill>
            </a:endParaRPr>
          </a:p>
        </p:txBody>
      </p:sp>
    </p:spTree>
    <p:extLst>
      <p:ext uri="{BB962C8B-B14F-4D97-AF65-F5344CB8AC3E}">
        <p14:creationId xmlns:p14="http://schemas.microsoft.com/office/powerpoint/2010/main" val="1324911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81800" y="572604"/>
            <a:ext cx="9665780" cy="5755422"/>
          </a:xfrm>
          <a:prstGeom prst="rect">
            <a:avLst/>
          </a:prstGeom>
          <a:noFill/>
        </p:spPr>
        <p:txBody>
          <a:bodyPr wrap="square" rtlCol="0">
            <a:spAutoFit/>
          </a:bodyPr>
          <a:lstStyle/>
          <a:p>
            <a:r>
              <a:rPr lang="zh-CN" altLang="en-US" sz="2800" dirty="0" smtClean="0">
                <a:solidFill>
                  <a:srgbClr val="FF0000"/>
                </a:solidFill>
              </a:rPr>
              <a:t>作者简介：</a:t>
            </a:r>
            <a:endParaRPr lang="en-US" altLang="zh-CN" sz="2800" dirty="0">
              <a:solidFill>
                <a:srgbClr val="125B35"/>
              </a:solidFill>
            </a:endParaRPr>
          </a:p>
          <a:p>
            <a:pPr>
              <a:lnSpc>
                <a:spcPts val="5100"/>
              </a:lnSpc>
            </a:pPr>
            <a:r>
              <a:rPr lang="en-US" altLang="zh-CN" sz="2800" dirty="0">
                <a:solidFill>
                  <a:srgbClr val="125B35"/>
                </a:solidFill>
              </a:rPr>
              <a:t>     </a:t>
            </a:r>
            <a:r>
              <a:rPr lang="zh-CN" altLang="en-US" sz="2800" dirty="0" smtClean="0">
                <a:solidFill>
                  <a:srgbClr val="125B35"/>
                </a:solidFill>
              </a:rPr>
              <a:t>罗曼</a:t>
            </a:r>
            <a:r>
              <a:rPr lang="en-US" altLang="zh-CN" sz="2800" dirty="0">
                <a:solidFill>
                  <a:srgbClr val="125B35"/>
                </a:solidFill>
              </a:rPr>
              <a:t>·</a:t>
            </a:r>
            <a:r>
              <a:rPr lang="zh-CN" altLang="en-US" sz="2800" dirty="0">
                <a:solidFill>
                  <a:srgbClr val="125B35"/>
                </a:solidFill>
              </a:rPr>
              <a:t>罗兰</a:t>
            </a:r>
            <a:r>
              <a:rPr lang="en-US" altLang="zh-CN" sz="2800" dirty="0">
                <a:solidFill>
                  <a:srgbClr val="125B35"/>
                </a:solidFill>
              </a:rPr>
              <a:t>(1866</a:t>
            </a:r>
            <a:r>
              <a:rPr lang="zh-CN" altLang="en-US" sz="2800" dirty="0">
                <a:solidFill>
                  <a:srgbClr val="125B35"/>
                </a:solidFill>
              </a:rPr>
              <a:t>－</a:t>
            </a:r>
            <a:r>
              <a:rPr lang="en-US" altLang="zh-CN" sz="2800" dirty="0">
                <a:solidFill>
                  <a:srgbClr val="125B35"/>
                </a:solidFill>
              </a:rPr>
              <a:t>1944)</a:t>
            </a:r>
            <a:r>
              <a:rPr lang="zh-CN" altLang="en-US" sz="2800" dirty="0">
                <a:solidFill>
                  <a:srgbClr val="125B35"/>
                </a:solidFill>
              </a:rPr>
              <a:t>，是法国思想家、文学家，也是一个人道主义者。他出生于一个中产者家庭，自幼喜欢音乐，</a:t>
            </a:r>
            <a:r>
              <a:rPr lang="en-US" altLang="zh-CN" sz="2800" dirty="0">
                <a:solidFill>
                  <a:srgbClr val="125B35"/>
                </a:solidFill>
              </a:rPr>
              <a:t>1882</a:t>
            </a:r>
            <a:r>
              <a:rPr lang="zh-CN" altLang="en-US" sz="2800" dirty="0">
                <a:solidFill>
                  <a:srgbClr val="125B35"/>
                </a:solidFill>
              </a:rPr>
              <a:t>年考入大路易中学，</a:t>
            </a:r>
            <a:r>
              <a:rPr lang="en-US" altLang="zh-CN" sz="2800" dirty="0">
                <a:solidFill>
                  <a:srgbClr val="125B35"/>
                </a:solidFill>
              </a:rPr>
              <a:t>1886</a:t>
            </a:r>
            <a:r>
              <a:rPr lang="zh-CN" altLang="en-US" sz="2800" dirty="0">
                <a:solidFill>
                  <a:srgbClr val="125B35"/>
                </a:solidFill>
              </a:rPr>
              <a:t>年入巴黎高等师范学校，先攻文学，后攻历史。长篇小说</a:t>
            </a:r>
            <a:r>
              <a:rPr lang="en-US" altLang="zh-CN" sz="2800" dirty="0">
                <a:solidFill>
                  <a:srgbClr val="125B35"/>
                </a:solidFill>
              </a:rPr>
              <a:t>《</a:t>
            </a:r>
            <a:r>
              <a:rPr lang="zh-CN" altLang="en-US" sz="2800" dirty="0">
                <a:solidFill>
                  <a:srgbClr val="125B35"/>
                </a:solidFill>
              </a:rPr>
              <a:t>约翰</a:t>
            </a:r>
            <a:r>
              <a:rPr lang="en-US" altLang="zh-CN" sz="2800" dirty="0">
                <a:solidFill>
                  <a:srgbClr val="125B35"/>
                </a:solidFill>
              </a:rPr>
              <a:t>·</a:t>
            </a:r>
            <a:r>
              <a:rPr lang="zh-CN" altLang="en-US" sz="2800" dirty="0">
                <a:solidFill>
                  <a:srgbClr val="125B35"/>
                </a:solidFill>
              </a:rPr>
              <a:t>克利斯朵夫</a:t>
            </a:r>
            <a:r>
              <a:rPr lang="en-US" altLang="zh-CN" sz="2800" dirty="0">
                <a:solidFill>
                  <a:srgbClr val="125B35"/>
                </a:solidFill>
              </a:rPr>
              <a:t>》</a:t>
            </a:r>
            <a:r>
              <a:rPr lang="zh-CN" altLang="en-US" sz="2800" dirty="0">
                <a:solidFill>
                  <a:srgbClr val="125B35"/>
                </a:solidFill>
              </a:rPr>
              <a:t>是罗曼</a:t>
            </a:r>
            <a:r>
              <a:rPr lang="en-US" altLang="zh-CN" sz="2800" dirty="0">
                <a:solidFill>
                  <a:srgbClr val="125B35"/>
                </a:solidFill>
              </a:rPr>
              <a:t>·</a:t>
            </a:r>
            <a:r>
              <a:rPr lang="zh-CN" altLang="en-US" sz="2800" dirty="0">
                <a:solidFill>
                  <a:srgbClr val="125B35"/>
                </a:solidFill>
              </a:rPr>
              <a:t>罗兰最伟大的作品，他因此获得</a:t>
            </a:r>
            <a:r>
              <a:rPr lang="en-US" altLang="zh-CN" sz="2800" dirty="0">
                <a:solidFill>
                  <a:srgbClr val="125B35"/>
                </a:solidFill>
              </a:rPr>
              <a:t>1915</a:t>
            </a:r>
            <a:r>
              <a:rPr lang="zh-CN" altLang="en-US" sz="2800" dirty="0">
                <a:solidFill>
                  <a:srgbClr val="125B35"/>
                </a:solidFill>
              </a:rPr>
              <a:t>年诺贝尔文学奖。第一次世界大战中，罗曼</a:t>
            </a:r>
            <a:r>
              <a:rPr lang="en-US" altLang="zh-CN" sz="2800" dirty="0">
                <a:solidFill>
                  <a:srgbClr val="125B35"/>
                </a:solidFill>
              </a:rPr>
              <a:t>·</a:t>
            </a:r>
            <a:r>
              <a:rPr lang="zh-CN" altLang="en-US" sz="2800" dirty="0">
                <a:solidFill>
                  <a:srgbClr val="125B35"/>
                </a:solidFill>
              </a:rPr>
              <a:t>罗兰积极反对战争，为世界和平做出了贡献。二战时声援中国，对中国人民寄予同情，被称为“伟大的反法西斯战士”。</a:t>
            </a:r>
            <a:endParaRPr lang="zh-CN" altLang="en-US" sz="2800" dirty="0" smtClean="0">
              <a:solidFill>
                <a:srgbClr val="125B35"/>
              </a:solidFill>
            </a:endParaRPr>
          </a:p>
        </p:txBody>
      </p:sp>
    </p:spTree>
    <p:extLst>
      <p:ext uri="{BB962C8B-B14F-4D97-AF65-F5344CB8AC3E}">
        <p14:creationId xmlns:p14="http://schemas.microsoft.com/office/powerpoint/2010/main" val="2901229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79144" y="433553"/>
            <a:ext cx="1046214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13</a:t>
            </a:r>
            <a:r>
              <a:rPr lang="zh-CN" altLang="en-US" dirty="0" smtClean="0">
                <a:solidFill>
                  <a:srgbClr val="125B35"/>
                </a:solidFill>
              </a:rPr>
              <a:t>、我国先哲孟子说：“天将降大任与斯人也，必先苦其心志，劳其筋骨</a:t>
            </a:r>
            <a:r>
              <a:rPr lang="en-US" altLang="zh-CN" dirty="0" smtClean="0">
                <a:solidFill>
                  <a:srgbClr val="125B35"/>
                </a:solidFill>
              </a:rPr>
              <a:t>……”</a:t>
            </a:r>
            <a:r>
              <a:rPr lang="zh-CN" altLang="en-US" dirty="0" smtClean="0">
                <a:solidFill>
                  <a:srgbClr val="125B35"/>
                </a:solidFill>
              </a:rPr>
              <a:t>，这在</a:t>
            </a:r>
            <a:r>
              <a:rPr lang="en-US" altLang="zh-CN" dirty="0" smtClean="0">
                <a:solidFill>
                  <a:srgbClr val="125B35"/>
                </a:solidFill>
              </a:rPr>
              <a:t>《</a:t>
            </a:r>
            <a:r>
              <a:rPr lang="zh-CN" altLang="en-US" dirty="0" smtClean="0">
                <a:solidFill>
                  <a:srgbClr val="125B35"/>
                </a:solidFill>
              </a:rPr>
              <a:t>名人传</a:t>
            </a:r>
            <a:r>
              <a:rPr lang="en-US" altLang="zh-CN" dirty="0" smtClean="0">
                <a:solidFill>
                  <a:srgbClr val="125B35"/>
                </a:solidFill>
              </a:rPr>
              <a:t>》</a:t>
            </a:r>
            <a:r>
              <a:rPr lang="zh-CN" altLang="en-US" dirty="0" smtClean="0">
                <a:solidFill>
                  <a:srgbClr val="125B35"/>
                </a:solidFill>
              </a:rPr>
              <a:t>的三位主人公身上得到深刻体现，请以其中一个人为例，说说他是如何在行动中体现孟子这句话的。（要求写出人名和具体事例，不少于</a:t>
            </a:r>
            <a:r>
              <a:rPr lang="en-US" altLang="zh-CN" dirty="0" smtClean="0">
                <a:solidFill>
                  <a:srgbClr val="125B35"/>
                </a:solidFill>
              </a:rPr>
              <a:t>30</a:t>
            </a:r>
            <a:r>
              <a:rPr lang="zh-CN" altLang="en-US" dirty="0" smtClean="0">
                <a:solidFill>
                  <a:srgbClr val="125B35"/>
                </a:solidFill>
              </a:rPr>
              <a:t>字）</a:t>
            </a:r>
          </a:p>
          <a:p>
            <a:pPr>
              <a:lnSpc>
                <a:spcPts val="5500"/>
              </a:lnSpc>
              <a:buFont typeface="Wingdings" panose="05000000000000000000" pitchFamily="2" charset="2"/>
              <a:buNone/>
            </a:pPr>
            <a:r>
              <a:rPr lang="zh-CN" altLang="en-US" dirty="0" smtClean="0">
                <a:solidFill>
                  <a:srgbClr val="002060"/>
                </a:solidFill>
              </a:rPr>
              <a:t>答：贝多芬不仅身材矮小，容貌丑陋，而且一直患有重病，后来发展到耳朵失聪。可是这位自尊心极强的音乐家仍然相信，“谁也无法战胜我，我要死死握住命运的咽喉。”他凭着超凡的毅力和奋斗精神，从事音乐的创作，写出</a:t>
            </a:r>
            <a:r>
              <a:rPr lang="en-US" altLang="zh-CN" dirty="0" smtClean="0">
                <a:solidFill>
                  <a:srgbClr val="002060"/>
                </a:solidFill>
              </a:rPr>
              <a:t>《</a:t>
            </a:r>
            <a:r>
              <a:rPr lang="zh-CN" altLang="en-US" dirty="0" smtClean="0">
                <a:solidFill>
                  <a:srgbClr val="002060"/>
                </a:solidFill>
              </a:rPr>
              <a:t>第九交响曲</a:t>
            </a:r>
            <a:r>
              <a:rPr lang="en-US" altLang="zh-CN" dirty="0" smtClean="0">
                <a:solidFill>
                  <a:srgbClr val="002060"/>
                </a:solidFill>
              </a:rPr>
              <a:t>》</a:t>
            </a:r>
            <a:r>
              <a:rPr lang="zh-CN" altLang="en-US" dirty="0" smtClean="0">
                <a:solidFill>
                  <a:srgbClr val="002060"/>
                </a:solidFill>
              </a:rPr>
              <a:t>等传世之作。</a:t>
            </a:r>
          </a:p>
          <a:p>
            <a:pPr>
              <a:lnSpc>
                <a:spcPts val="5500"/>
              </a:lnSpc>
              <a:buFont typeface="Wingdings" panose="05000000000000000000" pitchFamily="2" charset="2"/>
              <a:buNone/>
            </a:pPr>
            <a:endParaRPr lang="zh-CN" altLang="en-US" dirty="0" smtClean="0">
              <a:solidFill>
                <a:srgbClr val="125B35"/>
              </a:solidFill>
            </a:endParaRPr>
          </a:p>
        </p:txBody>
      </p:sp>
    </p:spTree>
    <p:extLst>
      <p:ext uri="{BB962C8B-B14F-4D97-AF65-F5344CB8AC3E}">
        <p14:creationId xmlns:p14="http://schemas.microsoft.com/office/powerpoint/2010/main" val="2415004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920088" y="1061350"/>
            <a:ext cx="1046214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14</a:t>
            </a:r>
            <a:r>
              <a:rPr lang="zh-CN" altLang="en-US" dirty="0" smtClean="0">
                <a:solidFill>
                  <a:srgbClr val="125B35"/>
                </a:solidFill>
              </a:rPr>
              <a:t>、请你根据</a:t>
            </a:r>
            <a:r>
              <a:rPr lang="en-US" altLang="zh-CN" dirty="0" smtClean="0">
                <a:solidFill>
                  <a:srgbClr val="125B35"/>
                </a:solidFill>
              </a:rPr>
              <a:t>《</a:t>
            </a:r>
            <a:r>
              <a:rPr lang="zh-CN" altLang="en-US" dirty="0" smtClean="0">
                <a:solidFill>
                  <a:srgbClr val="125B35"/>
                </a:solidFill>
              </a:rPr>
              <a:t>教学大纲</a:t>
            </a:r>
            <a:r>
              <a:rPr lang="en-US" altLang="zh-CN" dirty="0" smtClean="0">
                <a:solidFill>
                  <a:srgbClr val="125B35"/>
                </a:solidFill>
              </a:rPr>
              <a:t>》</a:t>
            </a:r>
            <a:r>
              <a:rPr lang="zh-CN" altLang="en-US" dirty="0" smtClean="0">
                <a:solidFill>
                  <a:srgbClr val="125B35"/>
                </a:solidFill>
              </a:rPr>
              <a:t>推荐的课外阅读名著，在下面横线上写出相应的内容。</a:t>
            </a:r>
          </a:p>
          <a:p>
            <a:pPr>
              <a:lnSpc>
                <a:spcPts val="5500"/>
              </a:lnSpc>
              <a:buFont typeface="Wingdings" panose="05000000000000000000" pitchFamily="2" charset="2"/>
              <a:buNone/>
            </a:pPr>
            <a:r>
              <a:rPr lang="zh-CN" altLang="en-US" dirty="0" smtClean="0">
                <a:solidFill>
                  <a:srgbClr val="125B35"/>
                </a:solidFill>
              </a:rPr>
              <a:t>读</a:t>
            </a:r>
            <a:r>
              <a:rPr lang="en-US" altLang="zh-CN" dirty="0">
                <a:solidFill>
                  <a:srgbClr val="125B35"/>
                </a:solidFill>
              </a:rPr>
              <a:t>《 《</a:t>
            </a:r>
            <a:r>
              <a:rPr lang="zh-CN" altLang="en-US" dirty="0">
                <a:solidFill>
                  <a:srgbClr val="125B35"/>
                </a:solidFill>
              </a:rPr>
              <a:t>名人传</a:t>
            </a:r>
            <a:r>
              <a:rPr lang="en-US" altLang="zh-CN" dirty="0">
                <a:solidFill>
                  <a:srgbClr val="125B35"/>
                </a:solidFill>
              </a:rPr>
              <a:t>》    </a:t>
            </a:r>
            <a:r>
              <a:rPr lang="en-US" altLang="zh-CN" dirty="0" smtClean="0">
                <a:solidFill>
                  <a:srgbClr val="125B35"/>
                </a:solidFill>
              </a:rPr>
              <a:t>》</a:t>
            </a:r>
            <a:r>
              <a:rPr lang="zh-CN" altLang="en-US" dirty="0" smtClean="0">
                <a:solidFill>
                  <a:srgbClr val="125B35"/>
                </a:solidFill>
              </a:rPr>
              <a:t>（名著名称），我了解到（内容）：</a:t>
            </a:r>
          </a:p>
          <a:p>
            <a:pPr>
              <a:lnSpc>
                <a:spcPts val="5500"/>
              </a:lnSpc>
              <a:buFont typeface="Wingdings" panose="05000000000000000000" pitchFamily="2" charset="2"/>
              <a:buNone/>
            </a:pPr>
            <a:r>
              <a:rPr lang="zh-CN" altLang="en-US" dirty="0" smtClean="0">
                <a:solidFill>
                  <a:srgbClr val="002060"/>
                </a:solidFill>
              </a:rPr>
              <a:t>答：示例：读</a:t>
            </a:r>
            <a:r>
              <a:rPr lang="en-US" altLang="zh-CN" dirty="0" smtClean="0">
                <a:solidFill>
                  <a:srgbClr val="002060"/>
                </a:solidFill>
              </a:rPr>
              <a:t>《</a:t>
            </a:r>
            <a:r>
              <a:rPr lang="zh-CN" altLang="en-US" dirty="0" smtClean="0">
                <a:solidFill>
                  <a:srgbClr val="002060"/>
                </a:solidFill>
              </a:rPr>
              <a:t>名人传</a:t>
            </a:r>
            <a:r>
              <a:rPr lang="en-US" altLang="zh-CN" dirty="0" smtClean="0">
                <a:solidFill>
                  <a:srgbClr val="002060"/>
                </a:solidFill>
              </a:rPr>
              <a:t>》</a:t>
            </a:r>
            <a:r>
              <a:rPr lang="zh-CN" altLang="en-US" dirty="0" smtClean="0">
                <a:solidFill>
                  <a:srgbClr val="002060"/>
                </a:solidFill>
              </a:rPr>
              <a:t>，我了解到：德国音乐家贝多芬的一生充满了苦难，但他却把苦难铸成了一支支欢快的乐曲，奉献给了世人。</a:t>
            </a:r>
            <a:endParaRPr lang="zh-CN" altLang="en-US" dirty="0">
              <a:solidFill>
                <a:srgbClr val="125B35"/>
              </a:solidFill>
            </a:endParaRPr>
          </a:p>
        </p:txBody>
      </p:sp>
    </p:spTree>
    <p:extLst>
      <p:ext uri="{BB962C8B-B14F-4D97-AF65-F5344CB8AC3E}">
        <p14:creationId xmlns:p14="http://schemas.microsoft.com/office/powerpoint/2010/main" val="1303040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056565" y="1238771"/>
            <a:ext cx="967057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15</a:t>
            </a:r>
            <a:r>
              <a:rPr lang="zh-CN" altLang="en-US" dirty="0" smtClean="0">
                <a:solidFill>
                  <a:srgbClr val="125B35"/>
                </a:solidFill>
              </a:rPr>
              <a:t>、请概述其中一位名人的一个典型事例。</a:t>
            </a:r>
          </a:p>
          <a:p>
            <a:pPr>
              <a:lnSpc>
                <a:spcPts val="5500"/>
              </a:lnSpc>
              <a:buFont typeface="Wingdings" panose="05000000000000000000" pitchFamily="2" charset="2"/>
              <a:buNone/>
            </a:pPr>
            <a:r>
              <a:rPr lang="zh-CN" altLang="en-US" dirty="0" smtClean="0">
                <a:solidFill>
                  <a:srgbClr val="002060"/>
                </a:solidFill>
              </a:rPr>
              <a:t>答：示例：</a:t>
            </a:r>
            <a:r>
              <a:rPr lang="en-US" altLang="zh-CN" dirty="0" smtClean="0">
                <a:solidFill>
                  <a:srgbClr val="002060"/>
                </a:solidFill>
              </a:rPr>
              <a:t>1824</a:t>
            </a:r>
            <a:r>
              <a:rPr lang="zh-CN" altLang="en-US" dirty="0" smtClean="0">
                <a:solidFill>
                  <a:srgbClr val="002060"/>
                </a:solidFill>
              </a:rPr>
              <a:t>年</a:t>
            </a:r>
            <a:r>
              <a:rPr lang="en-US" altLang="zh-CN" dirty="0" smtClean="0">
                <a:solidFill>
                  <a:srgbClr val="002060"/>
                </a:solidFill>
              </a:rPr>
              <a:t>5</a:t>
            </a:r>
            <a:r>
              <a:rPr lang="zh-CN" altLang="en-US" dirty="0" smtClean="0">
                <a:solidFill>
                  <a:srgbClr val="002060"/>
                </a:solidFill>
              </a:rPr>
              <a:t>月</a:t>
            </a:r>
            <a:r>
              <a:rPr lang="en-US" altLang="zh-CN" dirty="0" smtClean="0">
                <a:solidFill>
                  <a:srgbClr val="002060"/>
                </a:solidFill>
              </a:rPr>
              <a:t>7</a:t>
            </a:r>
            <a:r>
              <a:rPr lang="zh-CN" altLang="en-US" dirty="0" smtClean="0">
                <a:solidFill>
                  <a:srgbClr val="002060"/>
                </a:solidFill>
              </a:rPr>
              <a:t>日，在维也纳举行</a:t>
            </a:r>
            <a:r>
              <a:rPr lang="en-US" altLang="zh-CN" dirty="0" smtClean="0">
                <a:solidFill>
                  <a:srgbClr val="002060"/>
                </a:solidFill>
              </a:rPr>
              <a:t>《</a:t>
            </a:r>
            <a:r>
              <a:rPr lang="zh-CN" altLang="en-US" dirty="0" smtClean="0">
                <a:solidFill>
                  <a:srgbClr val="002060"/>
                </a:solidFill>
              </a:rPr>
              <a:t>第九交响曲</a:t>
            </a:r>
            <a:r>
              <a:rPr lang="en-US" altLang="zh-CN" dirty="0" smtClean="0">
                <a:solidFill>
                  <a:srgbClr val="002060"/>
                </a:solidFill>
              </a:rPr>
              <a:t>》</a:t>
            </a:r>
            <a:r>
              <a:rPr lang="zh-CN" altLang="en-US" dirty="0" smtClean="0">
                <a:solidFill>
                  <a:srgbClr val="002060"/>
                </a:solidFill>
              </a:rPr>
              <a:t>的第一次演奏会，获得了空前的成功。当高度耳聋的贝多芬出场时，他受到观众五次热烈地鼓掌欢迎。贝多芬在终场后感动得晕了过去。</a:t>
            </a:r>
          </a:p>
          <a:p>
            <a:pPr>
              <a:lnSpc>
                <a:spcPts val="5500"/>
              </a:lnSpc>
              <a:buFont typeface="Wingdings" panose="05000000000000000000" pitchFamily="2" charset="2"/>
              <a:buNone/>
            </a:pPr>
            <a:endParaRPr lang="zh-CN" altLang="en-US" dirty="0" smtClean="0">
              <a:solidFill>
                <a:srgbClr val="002060"/>
              </a:solidFill>
            </a:endParaRPr>
          </a:p>
          <a:p>
            <a:pPr>
              <a:lnSpc>
                <a:spcPts val="5500"/>
              </a:lnSpc>
              <a:buFont typeface="Wingdings" panose="05000000000000000000" pitchFamily="2" charset="2"/>
              <a:buNone/>
            </a:pPr>
            <a:endParaRPr lang="zh-CN" altLang="en-US" dirty="0" smtClean="0">
              <a:solidFill>
                <a:srgbClr val="125B35"/>
              </a:solidFill>
            </a:endParaRPr>
          </a:p>
          <a:p>
            <a:pPr>
              <a:lnSpc>
                <a:spcPts val="5500"/>
              </a:lnSpc>
              <a:buFont typeface="Wingdings" panose="05000000000000000000" pitchFamily="2" charset="2"/>
              <a:buNone/>
            </a:pPr>
            <a:r>
              <a:rPr lang="zh-CN" altLang="en-US" dirty="0" smtClean="0">
                <a:solidFill>
                  <a:srgbClr val="125B35"/>
                </a:solidFill>
              </a:rPr>
              <a:t> </a:t>
            </a:r>
            <a:endParaRPr lang="zh-CN" altLang="en-US" dirty="0">
              <a:solidFill>
                <a:srgbClr val="125B35"/>
              </a:solidFill>
            </a:endParaRPr>
          </a:p>
        </p:txBody>
      </p:sp>
    </p:spTree>
    <p:extLst>
      <p:ext uri="{BB962C8B-B14F-4D97-AF65-F5344CB8AC3E}">
        <p14:creationId xmlns:p14="http://schemas.microsoft.com/office/powerpoint/2010/main" val="26640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38201" y="228836"/>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FF0000"/>
                </a:solidFill>
              </a:rPr>
              <a:t>三、填空题</a:t>
            </a:r>
            <a:endParaRPr lang="en-US" altLang="zh-CN" dirty="0" smtClean="0">
              <a:solidFill>
                <a:srgbClr val="FF0000"/>
              </a:solidFill>
            </a:endParaRPr>
          </a:p>
          <a:p>
            <a:pPr>
              <a:lnSpc>
                <a:spcPts val="5500"/>
              </a:lnSpc>
              <a:buFont typeface="Wingdings" panose="05000000000000000000" pitchFamily="2" charset="2"/>
              <a:buNone/>
            </a:pPr>
            <a:r>
              <a:rPr lang="en-US" altLang="zh-CN" dirty="0" smtClean="0">
                <a:solidFill>
                  <a:srgbClr val="125B35"/>
                </a:solidFill>
              </a:rPr>
              <a:t>1</a:t>
            </a:r>
            <a:r>
              <a:rPr lang="zh-CN" altLang="en-US" dirty="0" smtClean="0">
                <a:solidFill>
                  <a:srgbClr val="125B35"/>
                </a:solidFill>
              </a:rPr>
              <a:t>、</a:t>
            </a:r>
            <a:r>
              <a:rPr lang="zh-CN" altLang="en-US" dirty="0">
                <a:solidFill>
                  <a:srgbClr val="125B35"/>
                </a:solidFill>
              </a:rPr>
              <a:t>托尔斯泰最喜欢的中国古代哲人是：</a:t>
            </a:r>
            <a:r>
              <a:rPr lang="zh-CN" altLang="en-US" u="sng" dirty="0">
                <a:solidFill>
                  <a:srgbClr val="125B35"/>
                </a:solidFill>
              </a:rPr>
              <a:t>（老子）。（</a:t>
            </a:r>
            <a:r>
              <a:rPr lang="en-US" altLang="zh-CN" u="sng" dirty="0">
                <a:solidFill>
                  <a:srgbClr val="125B35"/>
                </a:solidFill>
              </a:rPr>
              <a:t>《</a:t>
            </a:r>
            <a:r>
              <a:rPr lang="zh-CN" altLang="en-US" u="sng" dirty="0">
                <a:solidFill>
                  <a:srgbClr val="125B35"/>
                </a:solidFill>
              </a:rPr>
              <a:t>狂人日记</a:t>
            </a:r>
            <a:r>
              <a:rPr lang="en-US" altLang="zh-CN" u="sng" dirty="0">
                <a:solidFill>
                  <a:srgbClr val="125B35"/>
                </a:solidFill>
              </a:rPr>
              <a:t>》</a:t>
            </a:r>
            <a:r>
              <a:rPr lang="zh-CN" altLang="en-US" u="sng" dirty="0">
                <a:solidFill>
                  <a:srgbClr val="125B35"/>
                </a:solidFill>
              </a:rPr>
              <a:t>）</a:t>
            </a:r>
            <a:r>
              <a:rPr lang="zh-CN" altLang="en-US" dirty="0">
                <a:solidFill>
                  <a:srgbClr val="125B35"/>
                </a:solidFill>
              </a:rPr>
              <a:t>是自传体作品。代表作有：</a:t>
            </a:r>
            <a:r>
              <a:rPr lang="zh-CN" altLang="en-US" u="sng" dirty="0">
                <a:solidFill>
                  <a:srgbClr val="125B35"/>
                </a:solidFill>
              </a:rPr>
              <a:t>（</a:t>
            </a:r>
            <a:r>
              <a:rPr lang="en-US" altLang="zh-CN" u="sng" dirty="0">
                <a:solidFill>
                  <a:srgbClr val="125B35"/>
                </a:solidFill>
              </a:rPr>
              <a:t>《</a:t>
            </a:r>
            <a:r>
              <a:rPr lang="zh-CN" altLang="en-US" u="sng" dirty="0">
                <a:solidFill>
                  <a:srgbClr val="125B35"/>
                </a:solidFill>
              </a:rPr>
              <a:t>战争与和平</a:t>
            </a:r>
            <a:r>
              <a:rPr lang="en-US" altLang="zh-CN" u="sng" dirty="0">
                <a:solidFill>
                  <a:srgbClr val="125B35"/>
                </a:solidFill>
              </a:rPr>
              <a:t>》</a:t>
            </a:r>
            <a:r>
              <a:rPr lang="zh-CN" altLang="en-US" u="sng" dirty="0">
                <a:solidFill>
                  <a:srgbClr val="125B35"/>
                </a:solidFill>
              </a:rPr>
              <a:t>、</a:t>
            </a:r>
            <a:r>
              <a:rPr lang="en-US" altLang="zh-CN" u="sng" dirty="0">
                <a:solidFill>
                  <a:srgbClr val="125B35"/>
                </a:solidFill>
              </a:rPr>
              <a:t>《</a:t>
            </a:r>
            <a:r>
              <a:rPr lang="zh-CN" altLang="en-US" u="sng" dirty="0">
                <a:solidFill>
                  <a:srgbClr val="125B35"/>
                </a:solidFill>
              </a:rPr>
              <a:t>安娜</a:t>
            </a:r>
            <a:r>
              <a:rPr lang="en-US" altLang="zh-CN" u="sng" dirty="0">
                <a:solidFill>
                  <a:srgbClr val="125B35"/>
                </a:solidFill>
              </a:rPr>
              <a:t>•</a:t>
            </a:r>
            <a:r>
              <a:rPr lang="zh-CN" altLang="en-US" u="sng" dirty="0">
                <a:solidFill>
                  <a:srgbClr val="125B35"/>
                </a:solidFill>
              </a:rPr>
              <a:t>卡列尼娜</a:t>
            </a:r>
            <a:r>
              <a:rPr lang="en-US" altLang="zh-CN" u="sng" dirty="0">
                <a:solidFill>
                  <a:srgbClr val="125B35"/>
                </a:solidFill>
              </a:rPr>
              <a:t>》《</a:t>
            </a:r>
            <a:r>
              <a:rPr lang="zh-CN" altLang="en-US" u="sng" dirty="0">
                <a:solidFill>
                  <a:srgbClr val="125B35"/>
                </a:solidFill>
              </a:rPr>
              <a:t>复活</a:t>
            </a:r>
            <a:r>
              <a:rPr lang="en-US" altLang="zh-CN" u="sng" dirty="0">
                <a:solidFill>
                  <a:srgbClr val="125B35"/>
                </a:solidFill>
              </a:rPr>
              <a:t>》</a:t>
            </a:r>
            <a:r>
              <a:rPr lang="zh-CN" altLang="en-US" u="sng" dirty="0">
                <a:solidFill>
                  <a:srgbClr val="125B35"/>
                </a:solidFill>
              </a:rPr>
              <a:t>）</a:t>
            </a:r>
            <a:r>
              <a:rPr lang="zh-CN" altLang="en-US" dirty="0">
                <a:solidFill>
                  <a:srgbClr val="125B35"/>
                </a:solidFill>
              </a:rPr>
              <a:t>。</a:t>
            </a:r>
            <a:r>
              <a:rPr lang="en-US" altLang="zh-CN" u="sng" dirty="0">
                <a:solidFill>
                  <a:srgbClr val="125B35"/>
                </a:solidFill>
              </a:rPr>
              <a:t>《</a:t>
            </a:r>
            <a:r>
              <a:rPr lang="zh-CN" altLang="en-US" u="sng" dirty="0">
                <a:solidFill>
                  <a:srgbClr val="125B35"/>
                </a:solidFill>
              </a:rPr>
              <a:t>复活</a:t>
            </a:r>
            <a:r>
              <a:rPr lang="en-US" altLang="zh-CN" u="sng" dirty="0">
                <a:solidFill>
                  <a:srgbClr val="125B35"/>
                </a:solidFill>
              </a:rPr>
              <a:t>》</a:t>
            </a:r>
            <a:r>
              <a:rPr lang="zh-CN" altLang="en-US" dirty="0">
                <a:solidFill>
                  <a:srgbClr val="125B35"/>
                </a:solidFill>
              </a:rPr>
              <a:t>是他艺术上的一种遗嘱，是他整个创作生涯中最后的也是最高的一峰。</a:t>
            </a:r>
            <a:r>
              <a:rPr lang="en-US" altLang="zh-CN" dirty="0">
                <a:solidFill>
                  <a:srgbClr val="125B35"/>
                </a:solidFill>
              </a:rPr>
              <a:t>1879</a:t>
            </a:r>
            <a:r>
              <a:rPr lang="zh-CN" altLang="en-US" dirty="0">
                <a:solidFill>
                  <a:srgbClr val="125B35"/>
                </a:solidFill>
              </a:rPr>
              <a:t>～</a:t>
            </a:r>
            <a:r>
              <a:rPr lang="en-US" altLang="zh-CN" dirty="0">
                <a:solidFill>
                  <a:srgbClr val="125B35"/>
                </a:solidFill>
              </a:rPr>
              <a:t>1882</a:t>
            </a:r>
            <a:r>
              <a:rPr lang="zh-CN" altLang="en-US" dirty="0">
                <a:solidFill>
                  <a:srgbClr val="125B35"/>
                </a:solidFill>
              </a:rPr>
              <a:t>年，托尔斯泰写成的</a:t>
            </a:r>
            <a:r>
              <a:rPr lang="en-US" altLang="zh-CN" dirty="0">
                <a:solidFill>
                  <a:srgbClr val="125B35"/>
                </a:solidFill>
              </a:rPr>
              <a:t>《</a:t>
            </a:r>
            <a:r>
              <a:rPr lang="zh-CN" altLang="en-US" dirty="0">
                <a:solidFill>
                  <a:srgbClr val="125B35"/>
                </a:solidFill>
              </a:rPr>
              <a:t>忏悔录</a:t>
            </a:r>
            <a:r>
              <a:rPr lang="en-US" altLang="zh-CN" dirty="0">
                <a:solidFill>
                  <a:srgbClr val="125B35"/>
                </a:solidFill>
              </a:rPr>
              <a:t>》</a:t>
            </a:r>
            <a:r>
              <a:rPr lang="zh-CN" altLang="en-US" dirty="0">
                <a:solidFill>
                  <a:srgbClr val="125B35"/>
                </a:solidFill>
              </a:rPr>
              <a:t>是他宗教狂乱的表白</a:t>
            </a:r>
            <a:r>
              <a:rPr lang="zh-CN" altLang="en-US" dirty="0" smtClean="0">
                <a:solidFill>
                  <a:srgbClr val="125B35"/>
                </a:solidFill>
              </a:rPr>
              <a:t>。</a:t>
            </a:r>
            <a:r>
              <a:rPr lang="en-US" altLang="zh-CN" dirty="0">
                <a:solidFill>
                  <a:srgbClr val="125B35"/>
                </a:solidFill>
              </a:rPr>
              <a:t>15</a:t>
            </a:r>
            <a:r>
              <a:rPr lang="zh-CN" altLang="en-US" dirty="0">
                <a:solidFill>
                  <a:srgbClr val="125B35"/>
                </a:solidFill>
              </a:rPr>
              <a:t>、“矮小粗壮，一副运动员的结实骨架。一张土黄色的阔脸庞</a:t>
            </a:r>
            <a:r>
              <a:rPr lang="en-US" altLang="zh-CN" dirty="0">
                <a:solidFill>
                  <a:srgbClr val="125B35"/>
                </a:solidFill>
              </a:rPr>
              <a:t>……</a:t>
            </a:r>
            <a:r>
              <a:rPr lang="zh-CN" altLang="en-US" dirty="0">
                <a:solidFill>
                  <a:srgbClr val="125B35"/>
                </a:solidFill>
              </a:rPr>
              <a:t>额头凸起、宽大</a:t>
            </a:r>
            <a:r>
              <a:rPr lang="en-US" altLang="zh-CN" dirty="0">
                <a:solidFill>
                  <a:srgbClr val="125B35"/>
                </a:solidFill>
              </a:rPr>
              <a:t>……</a:t>
            </a:r>
            <a:r>
              <a:rPr lang="zh-CN" altLang="en-US" dirty="0">
                <a:solidFill>
                  <a:srgbClr val="125B35"/>
                </a:solidFill>
              </a:rPr>
              <a:t>双眼闪烁着一种神奇的力量，使所有看到他的人都为之震慑。”是对（贝多芬）的外貌描写。</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16</a:t>
            </a:r>
            <a:r>
              <a:rPr lang="zh-CN" altLang="en-US" dirty="0">
                <a:solidFill>
                  <a:srgbClr val="125B35"/>
                </a:solidFill>
              </a:rPr>
              <a:t>、贝多芬第一首真正为革命而创作的音乐是（</a:t>
            </a:r>
            <a:r>
              <a:rPr lang="en-US" altLang="zh-CN" dirty="0">
                <a:solidFill>
                  <a:srgbClr val="125B35"/>
                </a:solidFill>
              </a:rPr>
              <a:t>《</a:t>
            </a:r>
            <a:r>
              <a:rPr lang="zh-CN" altLang="en-US" dirty="0">
                <a:solidFill>
                  <a:srgbClr val="125B35"/>
                </a:solidFill>
              </a:rPr>
              <a:t>第五交响曲</a:t>
            </a:r>
            <a:r>
              <a:rPr lang="en-US" altLang="zh-CN" dirty="0">
                <a:solidFill>
                  <a:srgbClr val="125B35"/>
                </a:solidFill>
              </a:rPr>
              <a:t>》</a:t>
            </a:r>
            <a:r>
              <a:rPr lang="zh-CN" altLang="en-US" dirty="0">
                <a:solidFill>
                  <a:srgbClr val="125B35"/>
                </a:solidFill>
              </a:rPr>
              <a:t>）。</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707861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29020" y="842986"/>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2</a:t>
            </a:r>
            <a:r>
              <a:rPr lang="zh-CN" altLang="en-US" dirty="0" smtClean="0">
                <a:solidFill>
                  <a:srgbClr val="125B35"/>
                </a:solidFill>
              </a:rPr>
              <a:t>、</a:t>
            </a:r>
            <a:r>
              <a:rPr lang="zh-CN" altLang="en-US" dirty="0">
                <a:solidFill>
                  <a:srgbClr val="125B35"/>
                </a:solidFill>
              </a:rPr>
              <a:t>“矮小粗壮，一副运动员的结实骨架。一张土黄色的阔脸庞</a:t>
            </a:r>
            <a:r>
              <a:rPr lang="en-US" altLang="zh-CN" dirty="0">
                <a:solidFill>
                  <a:srgbClr val="125B35"/>
                </a:solidFill>
              </a:rPr>
              <a:t>……</a:t>
            </a:r>
            <a:r>
              <a:rPr lang="zh-CN" altLang="en-US" dirty="0">
                <a:solidFill>
                  <a:srgbClr val="125B35"/>
                </a:solidFill>
              </a:rPr>
              <a:t>额头凸起、宽大</a:t>
            </a:r>
            <a:r>
              <a:rPr lang="en-US" altLang="zh-CN" dirty="0">
                <a:solidFill>
                  <a:srgbClr val="125B35"/>
                </a:solidFill>
              </a:rPr>
              <a:t>……</a:t>
            </a:r>
            <a:r>
              <a:rPr lang="zh-CN" altLang="en-US" dirty="0">
                <a:solidFill>
                  <a:srgbClr val="125B35"/>
                </a:solidFill>
              </a:rPr>
              <a:t>双眼闪烁着一种神奇的力量，使所有看到他的人都为之震慑。”是对</a:t>
            </a:r>
            <a:r>
              <a:rPr lang="zh-CN" altLang="en-US" u="sng" dirty="0">
                <a:solidFill>
                  <a:srgbClr val="FF0000"/>
                </a:solidFill>
              </a:rPr>
              <a:t>（贝多芬）</a:t>
            </a:r>
            <a:r>
              <a:rPr lang="zh-CN" altLang="en-US" dirty="0">
                <a:solidFill>
                  <a:srgbClr val="125B35"/>
                </a:solidFill>
              </a:rPr>
              <a:t>的外貌描写</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en-US" altLang="zh-CN" dirty="0" smtClean="0">
                <a:solidFill>
                  <a:srgbClr val="125B35"/>
                </a:solidFill>
              </a:rPr>
              <a:t>3</a:t>
            </a:r>
            <a:r>
              <a:rPr lang="zh-CN" altLang="en-US" dirty="0" smtClean="0">
                <a:solidFill>
                  <a:srgbClr val="125B35"/>
                </a:solidFill>
              </a:rPr>
              <a:t>、</a:t>
            </a:r>
            <a:r>
              <a:rPr lang="zh-CN" altLang="en-US" dirty="0">
                <a:solidFill>
                  <a:srgbClr val="125B35"/>
                </a:solidFill>
              </a:rPr>
              <a:t>贝多芬第一首真正为革命而创作的音乐是</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第五交响曲</a:t>
            </a:r>
            <a:r>
              <a:rPr lang="en-US" altLang="zh-CN" u="sng" dirty="0">
                <a:solidFill>
                  <a:srgbClr val="FF0000"/>
                </a:solidFill>
              </a:rPr>
              <a:t>》</a:t>
            </a:r>
            <a:r>
              <a:rPr lang="zh-CN" altLang="en-US" u="sng" dirty="0">
                <a:solidFill>
                  <a:srgbClr val="FF0000"/>
                </a:solidFill>
              </a:rPr>
              <a:t>）</a:t>
            </a:r>
            <a:r>
              <a:rPr lang="zh-CN" altLang="en-US" dirty="0" smtClean="0">
                <a:solidFill>
                  <a:srgbClr val="125B35"/>
                </a:solidFill>
              </a:rPr>
              <a:t>。</a:t>
            </a:r>
            <a:r>
              <a:rPr lang="en-US" altLang="zh-CN" dirty="0">
                <a:solidFill>
                  <a:srgbClr val="125B35"/>
                </a:solidFill>
              </a:rPr>
              <a:t>13</a:t>
            </a:r>
            <a:r>
              <a:rPr lang="zh-CN" altLang="en-US" dirty="0">
                <a:solidFill>
                  <a:srgbClr val="125B35"/>
                </a:solidFill>
              </a:rPr>
              <a:t>、“脸又长又厚又粗犷，头发很短，向前盖着，使额头显低，两只小眼睛深陷在阴暗的眼眶里，严峻地盯着别人，鼻子扁阔，嘴唇厚而前伸，耳朵大大的。”这是对（托尔斯泰）的外貌描写。</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14</a:t>
            </a:r>
            <a:r>
              <a:rPr lang="zh-CN" altLang="en-US" dirty="0">
                <a:solidFill>
                  <a:srgbClr val="125B35"/>
                </a:solidFill>
              </a:rPr>
              <a:t>、脑袋滚圆，额头方方，凸出，布满皱纹，头发呈黑色</a:t>
            </a:r>
            <a:r>
              <a:rPr lang="en-US" altLang="zh-CN" dirty="0">
                <a:solidFill>
                  <a:srgbClr val="125B35"/>
                </a:solidFill>
              </a:rPr>
              <a:t>……</a:t>
            </a:r>
            <a:r>
              <a:rPr lang="zh-CN" altLang="en-US" dirty="0">
                <a:solidFill>
                  <a:srgbClr val="125B35"/>
                </a:solidFill>
              </a:rPr>
              <a:t>又小又忧伤但有很敏锐的眼睛，颜色深褐，但有点蓝褐和黄褐的斑点，色彩常常变化。“是对（米开朗琪罗）的外貌描写。</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2828583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179396" y="1061350"/>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4</a:t>
            </a:r>
            <a:r>
              <a:rPr lang="zh-CN" altLang="en-US" dirty="0" smtClean="0">
                <a:solidFill>
                  <a:srgbClr val="125B35"/>
                </a:solidFill>
              </a:rPr>
              <a:t>、</a:t>
            </a:r>
            <a:r>
              <a:rPr lang="zh-CN" altLang="en-US" dirty="0">
                <a:solidFill>
                  <a:srgbClr val="125B35"/>
                </a:solidFill>
              </a:rPr>
              <a:t>“脸又长又厚又粗犷，头发很短，向前盖着，使额头显低，两只小眼睛深陷在阴暗的眼眶里，严峻地盯着别人，鼻子扁阔，嘴唇厚而前伸，耳朵大大的。”这是对</a:t>
            </a:r>
            <a:r>
              <a:rPr lang="zh-CN" altLang="en-US" u="sng" dirty="0">
                <a:solidFill>
                  <a:srgbClr val="FF0000"/>
                </a:solidFill>
              </a:rPr>
              <a:t>（托尔斯泰）</a:t>
            </a:r>
            <a:r>
              <a:rPr lang="zh-CN" altLang="en-US" dirty="0">
                <a:solidFill>
                  <a:srgbClr val="125B35"/>
                </a:solidFill>
              </a:rPr>
              <a:t>的外貌描写</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1510220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274930" y="911224"/>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5</a:t>
            </a:r>
            <a:r>
              <a:rPr lang="zh-CN" altLang="en-US" dirty="0" smtClean="0">
                <a:solidFill>
                  <a:srgbClr val="125B35"/>
                </a:solidFill>
              </a:rPr>
              <a:t>、</a:t>
            </a:r>
            <a:r>
              <a:rPr lang="zh-CN" altLang="en-US" dirty="0">
                <a:solidFill>
                  <a:srgbClr val="125B35"/>
                </a:solidFill>
              </a:rPr>
              <a:t>脑袋滚圆，额头方方，凸出，布满皱纹，头发呈黑色</a:t>
            </a:r>
            <a:r>
              <a:rPr lang="en-US" altLang="zh-CN" dirty="0">
                <a:solidFill>
                  <a:srgbClr val="125B35"/>
                </a:solidFill>
              </a:rPr>
              <a:t>……</a:t>
            </a:r>
            <a:r>
              <a:rPr lang="zh-CN" altLang="en-US" dirty="0">
                <a:solidFill>
                  <a:srgbClr val="125B35"/>
                </a:solidFill>
              </a:rPr>
              <a:t>又小又忧伤但有很敏锐的眼睛，颜色深褐，但有点蓝褐和黄褐的斑点，色彩常常变化。“是对</a:t>
            </a:r>
            <a:r>
              <a:rPr lang="zh-CN" altLang="en-US" u="sng" dirty="0">
                <a:solidFill>
                  <a:srgbClr val="FF0000"/>
                </a:solidFill>
              </a:rPr>
              <a:t>（米开朗琪罗）</a:t>
            </a:r>
            <a:r>
              <a:rPr lang="zh-CN" altLang="en-US" dirty="0">
                <a:solidFill>
                  <a:srgbClr val="125B35"/>
                </a:solidFill>
              </a:rPr>
              <a:t>的外貌描写。</a:t>
            </a:r>
          </a:p>
          <a:p>
            <a:pPr>
              <a:lnSpc>
                <a:spcPts val="5500"/>
              </a:lnSpc>
              <a:buFont typeface="Wingdings" panose="05000000000000000000" pitchFamily="2" charset="2"/>
              <a:buNone/>
            </a:pPr>
            <a:r>
              <a:rPr lang="en-US" altLang="zh-CN" dirty="0" smtClean="0">
                <a:solidFill>
                  <a:srgbClr val="125B35"/>
                </a:solidFill>
              </a:rPr>
              <a:t>6</a:t>
            </a:r>
            <a:r>
              <a:rPr lang="zh-CN" altLang="en-US" dirty="0" smtClean="0">
                <a:solidFill>
                  <a:srgbClr val="125B35"/>
                </a:solidFill>
              </a:rPr>
              <a:t>、</a:t>
            </a:r>
            <a:r>
              <a:rPr lang="en-US" altLang="zh-CN" dirty="0">
                <a:solidFill>
                  <a:srgbClr val="125B35"/>
                </a:solidFill>
              </a:rPr>
              <a:t>《</a:t>
            </a:r>
            <a:r>
              <a:rPr lang="zh-CN" altLang="en-US" dirty="0">
                <a:solidFill>
                  <a:srgbClr val="125B35"/>
                </a:solidFill>
              </a:rPr>
              <a:t>贝多芬传</a:t>
            </a:r>
            <a:r>
              <a:rPr lang="en-US" altLang="zh-CN" dirty="0">
                <a:solidFill>
                  <a:srgbClr val="125B35"/>
                </a:solidFill>
              </a:rPr>
              <a:t>》</a:t>
            </a:r>
            <a:r>
              <a:rPr lang="zh-CN" altLang="en-US" dirty="0">
                <a:solidFill>
                  <a:srgbClr val="125B35"/>
                </a:solidFill>
              </a:rPr>
              <a:t>还附有：</a:t>
            </a:r>
            <a:r>
              <a:rPr lang="zh-CN" altLang="en-US" u="sng" dirty="0">
                <a:solidFill>
                  <a:srgbClr val="FF0000"/>
                </a:solidFill>
              </a:rPr>
              <a:t>（医嘱、书信集和思想集）</a:t>
            </a:r>
            <a:r>
              <a:rPr lang="zh-CN" altLang="en-US" dirty="0" smtClean="0">
                <a:solidFill>
                  <a:srgbClr val="125B35"/>
                </a:solidFill>
              </a:rPr>
              <a:t>。</a:t>
            </a:r>
            <a:r>
              <a:rPr lang="en-US" altLang="zh-CN" dirty="0">
                <a:solidFill>
                  <a:srgbClr val="125B35"/>
                </a:solidFill>
              </a:rPr>
              <a:t>10</a:t>
            </a:r>
            <a:r>
              <a:rPr lang="zh-CN" altLang="en-US" dirty="0">
                <a:solidFill>
                  <a:srgbClr val="125B35"/>
                </a:solidFill>
              </a:rPr>
              <a:t>、有一座先知雕像，草图很早就画出来，但一直无人敢接手，米开朗琪罗成功的完成了这伟大的作品，它是（</a:t>
            </a:r>
            <a:r>
              <a:rPr lang="en-US" altLang="zh-CN" dirty="0">
                <a:solidFill>
                  <a:srgbClr val="125B35"/>
                </a:solidFill>
              </a:rPr>
              <a:t>《</a:t>
            </a:r>
            <a:r>
              <a:rPr lang="zh-CN" altLang="en-US" dirty="0">
                <a:solidFill>
                  <a:srgbClr val="125B35"/>
                </a:solidFill>
              </a:rPr>
              <a:t>大卫</a:t>
            </a:r>
            <a:r>
              <a:rPr lang="en-US" altLang="zh-CN" dirty="0">
                <a:solidFill>
                  <a:srgbClr val="125B35"/>
                </a:solidFill>
              </a:rPr>
              <a:t>》</a:t>
            </a:r>
            <a:r>
              <a:rPr lang="zh-CN" altLang="en-US" dirty="0">
                <a:solidFill>
                  <a:srgbClr val="125B35"/>
                </a:solidFill>
              </a:rPr>
              <a:t>）。</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11</a:t>
            </a:r>
            <a:r>
              <a:rPr lang="zh-CN" altLang="en-US" dirty="0">
                <a:solidFill>
                  <a:srgbClr val="125B35"/>
                </a:solidFill>
              </a:rPr>
              <a:t>、米开朗琪罗至死还留在佛罗伦莎画室里的惟一作品是：（</a:t>
            </a:r>
            <a:r>
              <a:rPr lang="en-US" altLang="zh-CN" dirty="0">
                <a:solidFill>
                  <a:srgbClr val="125B35"/>
                </a:solidFill>
              </a:rPr>
              <a:t>《</a:t>
            </a:r>
            <a:r>
              <a:rPr lang="zh-CN" altLang="en-US" dirty="0">
                <a:solidFill>
                  <a:srgbClr val="125B35"/>
                </a:solidFill>
              </a:rPr>
              <a:t>胜利者</a:t>
            </a:r>
            <a:r>
              <a:rPr lang="en-US" altLang="zh-CN" dirty="0">
                <a:solidFill>
                  <a:srgbClr val="125B35"/>
                </a:solidFill>
              </a:rPr>
              <a:t>》</a:t>
            </a:r>
            <a:r>
              <a:rPr lang="zh-CN" altLang="en-US" dirty="0">
                <a:solidFill>
                  <a:srgbClr val="125B35"/>
                </a:solidFill>
              </a:rPr>
              <a:t>）使米开朗琪罗感到幻灭、绝望、意志破裂的情绪反映在梅迪契陵墓和尤利乌斯二世纪念物的新雕像中。</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2234824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133" y="1129589"/>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7</a:t>
            </a:r>
            <a:r>
              <a:rPr lang="zh-CN" altLang="en-US" dirty="0" smtClean="0">
                <a:solidFill>
                  <a:srgbClr val="125B35"/>
                </a:solidFill>
              </a:rPr>
              <a:t>、有一座先知雕像，草图很早就画出来，但一直无人敢接手，米开朗琪罗成功的完成了这伟大的作品，它是（</a:t>
            </a:r>
            <a:r>
              <a:rPr lang="en-US" altLang="zh-CN" dirty="0" smtClean="0">
                <a:solidFill>
                  <a:srgbClr val="FF0000"/>
                </a:solidFill>
              </a:rPr>
              <a:t>《</a:t>
            </a:r>
            <a:r>
              <a:rPr lang="zh-CN" altLang="en-US" dirty="0" smtClean="0">
                <a:solidFill>
                  <a:srgbClr val="FF0000"/>
                </a:solidFill>
              </a:rPr>
              <a:t>大卫</a:t>
            </a:r>
            <a:r>
              <a:rPr lang="en-US" altLang="zh-CN" dirty="0" smtClean="0">
                <a:solidFill>
                  <a:srgbClr val="FF0000"/>
                </a:solidFill>
              </a:rPr>
              <a:t>》</a:t>
            </a:r>
            <a:r>
              <a:rPr lang="zh-CN" altLang="en-US" dirty="0" smtClean="0">
                <a:solidFill>
                  <a:srgbClr val="125B35"/>
                </a:solidFill>
              </a:rPr>
              <a:t>）。</a:t>
            </a:r>
            <a:r>
              <a:rPr lang="en-US" altLang="zh-CN" dirty="0" smtClean="0">
                <a:solidFill>
                  <a:srgbClr val="125B35"/>
                </a:solidFill>
              </a:rPr>
              <a:t>8</a:t>
            </a:r>
            <a:r>
              <a:rPr lang="zh-CN" altLang="en-US" dirty="0" smtClean="0">
                <a:solidFill>
                  <a:srgbClr val="125B35"/>
                </a:solidFill>
              </a:rPr>
              <a:t>、</a:t>
            </a:r>
            <a:r>
              <a:rPr lang="zh-CN" altLang="en-US" dirty="0">
                <a:solidFill>
                  <a:srgbClr val="125B35"/>
                </a:solidFill>
              </a:rPr>
              <a:t>贝多芬在致艾尔多迪夫人的心中有两句话成为今天一切勇敢人的座右铭，它们是</a:t>
            </a:r>
            <a:r>
              <a:rPr lang="zh-CN" altLang="en-US" u="sng" dirty="0">
                <a:solidFill>
                  <a:srgbClr val="FF0000"/>
                </a:solidFill>
              </a:rPr>
              <a:t>（“唯其痛苦，才有快乐”）</a:t>
            </a:r>
            <a:r>
              <a:rPr lang="zh-CN" altLang="en-US" dirty="0">
                <a:solidFill>
                  <a:srgbClr val="125B35"/>
                </a:solidFill>
              </a:rPr>
              <a:t>。</a:t>
            </a:r>
          </a:p>
        </p:txBody>
      </p:sp>
    </p:spTree>
    <p:extLst>
      <p:ext uri="{BB962C8B-B14F-4D97-AF65-F5344CB8AC3E}">
        <p14:creationId xmlns:p14="http://schemas.microsoft.com/office/powerpoint/2010/main" val="4288936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133" y="1129589"/>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9</a:t>
            </a:r>
            <a:r>
              <a:rPr lang="zh-CN" altLang="en-US" dirty="0" smtClean="0">
                <a:solidFill>
                  <a:srgbClr val="125B35"/>
                </a:solidFill>
              </a:rPr>
              <a:t>、</a:t>
            </a:r>
            <a:r>
              <a:rPr lang="zh-CN" altLang="en-US" dirty="0">
                <a:solidFill>
                  <a:srgbClr val="125B35"/>
                </a:solidFill>
              </a:rPr>
              <a:t>罗曼</a:t>
            </a:r>
            <a:r>
              <a:rPr lang="en-US" altLang="zh-CN" dirty="0">
                <a:solidFill>
                  <a:srgbClr val="125B35"/>
                </a:solidFill>
              </a:rPr>
              <a:t>•</a:t>
            </a:r>
            <a:r>
              <a:rPr lang="zh-CN" altLang="en-US" dirty="0">
                <a:solidFill>
                  <a:srgbClr val="125B35"/>
                </a:solidFill>
              </a:rPr>
              <a:t>罗兰的</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是为</a:t>
            </a:r>
            <a:r>
              <a:rPr lang="zh-CN" altLang="en-US" u="sng" dirty="0">
                <a:solidFill>
                  <a:srgbClr val="FF0000"/>
                </a:solidFill>
              </a:rPr>
              <a:t>音乐家（贝多芬）、雕塑家（米开朗基罗）、文学家（托尔斯泰）</a:t>
            </a:r>
            <a:r>
              <a:rPr lang="zh-CN" altLang="en-US" dirty="0">
                <a:solidFill>
                  <a:srgbClr val="125B35"/>
                </a:solidFill>
              </a:rPr>
              <a:t>写的三部传记。这三人共同的特点是 ：</a:t>
            </a:r>
            <a:r>
              <a:rPr lang="zh-CN" altLang="en-US" u="sng" dirty="0">
                <a:solidFill>
                  <a:srgbClr val="FF0000"/>
                </a:solidFill>
              </a:rPr>
              <a:t>（ 三人都是人类历史上极富天才而创建至伟的人物，他们的人生丰富多彩，他们的作品精深宏博，他们的影响历经世代而不衰。</a:t>
            </a:r>
            <a:r>
              <a:rPr lang="en-US" altLang="zh-CN" u="sng" dirty="0" smtClean="0">
                <a:solidFill>
                  <a:srgbClr val="FF0000"/>
                </a:solidFill>
              </a:rPr>
              <a:t>)</a:t>
            </a:r>
            <a:endParaRPr lang="zh-CN" altLang="en-US" dirty="0">
              <a:solidFill>
                <a:srgbClr val="125B35"/>
              </a:solidFill>
            </a:endParaRPr>
          </a:p>
        </p:txBody>
      </p:sp>
    </p:spTree>
    <p:extLst>
      <p:ext uri="{BB962C8B-B14F-4D97-AF65-F5344CB8AC3E}">
        <p14:creationId xmlns:p14="http://schemas.microsoft.com/office/powerpoint/2010/main" val="39416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133" y="1129589"/>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10</a:t>
            </a:r>
            <a:r>
              <a:rPr lang="zh-CN" altLang="en-US" dirty="0" smtClean="0">
                <a:solidFill>
                  <a:srgbClr val="125B35"/>
                </a:solidFill>
              </a:rPr>
              <a:t>、</a:t>
            </a:r>
            <a:r>
              <a:rPr lang="zh-CN" altLang="en-US" dirty="0">
                <a:solidFill>
                  <a:srgbClr val="125B35"/>
                </a:solidFill>
              </a:rPr>
              <a:t>在西方，提起著名的传记作家，人们首先举出的是古代希腊史学家布吕达克，著有</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，德国音乐家贝多芬偶然翻阅此书，从中找到了可以帮助他忍受疾病痛苦并战胜痛苦的精神安慰。罗曼</a:t>
            </a:r>
            <a:r>
              <a:rPr lang="en-US" altLang="zh-CN" dirty="0">
                <a:solidFill>
                  <a:srgbClr val="125B35"/>
                </a:solidFill>
              </a:rPr>
              <a:t>•</a:t>
            </a:r>
            <a:r>
              <a:rPr lang="zh-CN" altLang="en-US" dirty="0">
                <a:solidFill>
                  <a:srgbClr val="125B35"/>
                </a:solidFill>
              </a:rPr>
              <a:t>罗兰由此得到启发，他计划编写一组大人物传记，以安慰和鼓励那些不幸的人们，使他们振作起来，和命运作斗争，从</a:t>
            </a:r>
            <a:r>
              <a:rPr lang="zh-CN" altLang="en-US" u="sng" dirty="0">
                <a:solidFill>
                  <a:srgbClr val="FF0000"/>
                </a:solidFill>
              </a:rPr>
              <a:t>（精神）和（道德）</a:t>
            </a:r>
            <a:r>
              <a:rPr lang="zh-CN" altLang="en-US" dirty="0">
                <a:solidFill>
                  <a:srgbClr val="125B35"/>
                </a:solidFill>
              </a:rPr>
              <a:t>的角度，改造社会</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425735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smtClean="0">
                <a:solidFill>
                  <a:srgbClr val="C00000"/>
                </a:solidFill>
                <a:effectLst>
                  <a:glow rad="63500">
                    <a:schemeClr val="bg1">
                      <a:lumMod val="65000"/>
                      <a:alpha val="40000"/>
                    </a:schemeClr>
                  </a:glow>
                </a:effectLst>
                <a:latin typeface="Impact" pitchFamily="34" charset="0"/>
              </a:rPr>
              <a:t>02</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244453" y="2298057"/>
            <a:ext cx="6005015" cy="615133"/>
          </a:xfrm>
          <a:prstGeom prst="rect">
            <a:avLst/>
          </a:prstGeom>
          <a:noFill/>
        </p:spPr>
        <p:txBody>
          <a:bodyPr wrap="square" lIns="121549" tIns="60752" rIns="121549" bIns="60752" rtlCol="0">
            <a:spAutoFit/>
          </a:bodyPr>
          <a:lstStyle/>
          <a:p>
            <a:pPr algn="dist"/>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名人传</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主要内容</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4114712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9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9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133" y="1129589"/>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11</a:t>
            </a:r>
            <a:r>
              <a:rPr lang="zh-CN" altLang="en-US" dirty="0" smtClean="0">
                <a:solidFill>
                  <a:srgbClr val="125B35"/>
                </a:solidFill>
              </a:rPr>
              <a:t>、</a:t>
            </a:r>
            <a:r>
              <a:rPr lang="zh-CN" altLang="en-US" dirty="0">
                <a:solidFill>
                  <a:srgbClr val="125B35"/>
                </a:solidFill>
              </a:rPr>
              <a:t>法国作家罗曼</a:t>
            </a:r>
            <a:r>
              <a:rPr lang="en-US" altLang="zh-CN" dirty="0">
                <a:solidFill>
                  <a:srgbClr val="125B35"/>
                </a:solidFill>
              </a:rPr>
              <a:t>•</a:t>
            </a:r>
            <a:r>
              <a:rPr lang="zh-CN" altLang="en-US" dirty="0">
                <a:solidFill>
                  <a:srgbClr val="125B35"/>
                </a:solidFill>
              </a:rPr>
              <a:t>罗兰的</a:t>
            </a:r>
            <a:r>
              <a:rPr lang="en-US" altLang="zh-CN" u="sng" dirty="0">
                <a:solidFill>
                  <a:srgbClr val="FF0000"/>
                </a:solidFill>
              </a:rPr>
              <a:t>《</a:t>
            </a:r>
            <a:r>
              <a:rPr lang="zh-CN" altLang="en-US" u="sng" dirty="0">
                <a:solidFill>
                  <a:srgbClr val="FF0000"/>
                </a:solidFill>
              </a:rPr>
              <a:t>名人传</a:t>
            </a:r>
            <a:r>
              <a:rPr lang="en-US" altLang="zh-CN" u="sng" dirty="0">
                <a:solidFill>
                  <a:srgbClr val="FF0000"/>
                </a:solidFill>
              </a:rPr>
              <a:t>》</a:t>
            </a:r>
            <a:r>
              <a:rPr lang="zh-CN" altLang="en-US" u="sng" dirty="0">
                <a:solidFill>
                  <a:srgbClr val="FF0000"/>
                </a:solidFill>
              </a:rPr>
              <a:t>包括了</a:t>
            </a:r>
            <a:r>
              <a:rPr lang="en-US" altLang="zh-CN" u="sng" dirty="0">
                <a:solidFill>
                  <a:srgbClr val="FF0000"/>
                </a:solidFill>
              </a:rPr>
              <a:t>《</a:t>
            </a:r>
            <a:r>
              <a:rPr lang="zh-CN" altLang="en-US" u="sng" dirty="0">
                <a:solidFill>
                  <a:srgbClr val="FF0000"/>
                </a:solidFill>
              </a:rPr>
              <a:t>贝多芬传</a:t>
            </a:r>
            <a:r>
              <a:rPr lang="en-US" altLang="zh-CN" u="sng" dirty="0">
                <a:solidFill>
                  <a:srgbClr val="FF0000"/>
                </a:solidFill>
              </a:rPr>
              <a:t>》</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米开朗基罗</a:t>
            </a:r>
            <a:r>
              <a:rPr lang="en-US" altLang="zh-CN" u="sng" dirty="0">
                <a:solidFill>
                  <a:srgbClr val="FF0000"/>
                </a:solidFill>
              </a:rPr>
              <a:t>》</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托尔斯泰</a:t>
            </a:r>
            <a:r>
              <a:rPr lang="en-US" altLang="zh-CN" u="sng" dirty="0">
                <a:solidFill>
                  <a:srgbClr val="FF0000"/>
                </a:solidFill>
              </a:rPr>
              <a:t>》</a:t>
            </a:r>
            <a:r>
              <a:rPr lang="zh-CN" altLang="en-US" u="sng" dirty="0">
                <a:solidFill>
                  <a:srgbClr val="FF0000"/>
                </a:solidFill>
              </a:rPr>
              <a:t>）</a:t>
            </a:r>
            <a:r>
              <a:rPr lang="zh-CN" altLang="en-US" dirty="0">
                <a:solidFill>
                  <a:srgbClr val="125B35"/>
                </a:solidFill>
              </a:rPr>
              <a:t>三部传记。其中</a:t>
            </a:r>
            <a:r>
              <a:rPr lang="zh-CN" altLang="en-US" dirty="0">
                <a:solidFill>
                  <a:srgbClr val="FF0000"/>
                </a:solidFill>
              </a:rPr>
              <a:t>，（贝多芬）</a:t>
            </a:r>
            <a:r>
              <a:rPr lang="zh-CN" altLang="en-US" dirty="0">
                <a:solidFill>
                  <a:srgbClr val="125B35"/>
                </a:solidFill>
              </a:rPr>
              <a:t>（人名）饱受耳聋折磨。</a:t>
            </a:r>
          </a:p>
          <a:p>
            <a:pPr>
              <a:lnSpc>
                <a:spcPts val="5500"/>
              </a:lnSpc>
              <a:buFont typeface="Wingdings" panose="05000000000000000000" pitchFamily="2" charset="2"/>
              <a:buNone/>
            </a:pPr>
            <a:r>
              <a:rPr lang="en-US" altLang="zh-CN" dirty="0" smtClean="0">
                <a:solidFill>
                  <a:srgbClr val="125B35"/>
                </a:solidFill>
              </a:rPr>
              <a:t>12</a:t>
            </a:r>
            <a:r>
              <a:rPr lang="zh-CN" altLang="en-US" dirty="0" smtClean="0">
                <a:solidFill>
                  <a:srgbClr val="125B35"/>
                </a:solidFill>
              </a:rPr>
              <a:t>、</a:t>
            </a:r>
            <a:r>
              <a:rPr lang="zh-CN" altLang="en-US" dirty="0">
                <a:solidFill>
                  <a:srgbClr val="125B35"/>
                </a:solidFill>
              </a:rPr>
              <a:t>托尔斯泰的著名作品有长篇小说：</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战争与和平</a:t>
            </a:r>
            <a:r>
              <a:rPr lang="en-US" altLang="zh-CN" u="sng" dirty="0">
                <a:solidFill>
                  <a:srgbClr val="FF0000"/>
                </a:solidFill>
              </a:rPr>
              <a:t>》</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安娜</a:t>
            </a:r>
            <a:r>
              <a:rPr lang="en-US" altLang="zh-CN" u="sng" dirty="0">
                <a:solidFill>
                  <a:srgbClr val="FF0000"/>
                </a:solidFill>
              </a:rPr>
              <a:t>•</a:t>
            </a:r>
            <a:r>
              <a:rPr lang="zh-CN" altLang="en-US" u="sng" dirty="0">
                <a:solidFill>
                  <a:srgbClr val="FF0000"/>
                </a:solidFill>
              </a:rPr>
              <a:t>卡列尼娜</a:t>
            </a:r>
            <a:r>
              <a:rPr lang="en-US" altLang="zh-CN" u="sng" dirty="0">
                <a:solidFill>
                  <a:srgbClr val="FF0000"/>
                </a:solidFill>
              </a:rPr>
              <a:t>》</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复活</a:t>
            </a:r>
            <a:r>
              <a:rPr lang="en-US" altLang="zh-CN" u="sng" dirty="0">
                <a:solidFill>
                  <a:srgbClr val="FF0000"/>
                </a:solidFill>
              </a:rPr>
              <a:t>》</a:t>
            </a:r>
            <a:r>
              <a:rPr lang="zh-CN" altLang="en-US" u="sng" dirty="0">
                <a:solidFill>
                  <a:srgbClr val="FF0000"/>
                </a:solidFill>
              </a:rPr>
              <a:t>）</a:t>
            </a:r>
            <a:r>
              <a:rPr lang="zh-CN" altLang="en-US" dirty="0">
                <a:solidFill>
                  <a:srgbClr val="125B35"/>
                </a:solidFill>
              </a:rPr>
              <a:t>托尔斯泰在</a:t>
            </a:r>
            <a:r>
              <a:rPr lang="en-US" altLang="zh-CN" dirty="0">
                <a:solidFill>
                  <a:srgbClr val="125B35"/>
                </a:solidFill>
              </a:rPr>
              <a:t>1900</a:t>
            </a:r>
            <a:r>
              <a:rPr lang="zh-CN" altLang="en-US" dirty="0">
                <a:solidFill>
                  <a:srgbClr val="125B35"/>
                </a:solidFill>
              </a:rPr>
              <a:t>－</a:t>
            </a:r>
            <a:r>
              <a:rPr lang="en-US" altLang="zh-CN" dirty="0">
                <a:solidFill>
                  <a:srgbClr val="125B35"/>
                </a:solidFill>
              </a:rPr>
              <a:t>1910</a:t>
            </a:r>
            <a:r>
              <a:rPr lang="zh-CN" altLang="en-US" dirty="0">
                <a:solidFill>
                  <a:srgbClr val="125B35"/>
                </a:solidFill>
              </a:rPr>
              <a:t>年间发表了关于社会论战的含有攻击性和神秘的文字，包括</a:t>
            </a:r>
            <a:r>
              <a:rPr lang="en-US" altLang="zh-CN" dirty="0">
                <a:solidFill>
                  <a:srgbClr val="125B35"/>
                </a:solidFill>
              </a:rPr>
              <a:t>《</a:t>
            </a:r>
            <a:r>
              <a:rPr lang="zh-CN" altLang="en-US" dirty="0">
                <a:solidFill>
                  <a:srgbClr val="125B35"/>
                </a:solidFill>
              </a:rPr>
              <a:t>战争与和平</a:t>
            </a:r>
            <a:r>
              <a:rPr lang="en-US" altLang="zh-CN" dirty="0">
                <a:solidFill>
                  <a:srgbClr val="125B35"/>
                </a:solidFill>
              </a:rPr>
              <a:t>》</a:t>
            </a:r>
            <a:r>
              <a:rPr lang="zh-CN" altLang="en-US" dirty="0">
                <a:solidFill>
                  <a:srgbClr val="125B35"/>
                </a:solidFill>
              </a:rPr>
              <a:t>、</a:t>
            </a:r>
            <a:r>
              <a:rPr lang="en-US" altLang="zh-CN" dirty="0">
                <a:solidFill>
                  <a:srgbClr val="125B35"/>
                </a:solidFill>
              </a:rPr>
              <a:t>《</a:t>
            </a:r>
            <a:r>
              <a:rPr lang="zh-CN" altLang="en-US" dirty="0">
                <a:solidFill>
                  <a:srgbClr val="125B35"/>
                </a:solidFill>
              </a:rPr>
              <a:t>大罪恶</a:t>
            </a:r>
            <a:r>
              <a:rPr lang="en-US" altLang="zh-CN" dirty="0">
                <a:solidFill>
                  <a:srgbClr val="125B35"/>
                </a:solidFill>
              </a:rPr>
              <a:t>》</a:t>
            </a:r>
            <a:r>
              <a:rPr lang="zh-CN" altLang="en-US" dirty="0">
                <a:solidFill>
                  <a:srgbClr val="125B35"/>
                </a:solidFill>
              </a:rPr>
              <a:t>和</a:t>
            </a:r>
            <a:r>
              <a:rPr lang="en-US" altLang="zh-CN" dirty="0">
                <a:solidFill>
                  <a:srgbClr val="125B35"/>
                </a:solidFill>
              </a:rPr>
              <a:t>《</a:t>
            </a:r>
            <a:r>
              <a:rPr lang="zh-CN" altLang="en-US" dirty="0">
                <a:solidFill>
                  <a:srgbClr val="125B35"/>
                </a:solidFill>
              </a:rPr>
              <a:t>世纪末</a:t>
            </a:r>
            <a:r>
              <a:rPr lang="en-US" altLang="zh-CN"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7066493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647133" y="1129589"/>
            <a:ext cx="9902586"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13</a:t>
            </a:r>
            <a:r>
              <a:rPr lang="zh-CN" altLang="en-US" dirty="0">
                <a:solidFill>
                  <a:srgbClr val="125B35"/>
                </a:solidFill>
              </a:rPr>
              <a:t>、</a:t>
            </a:r>
            <a:r>
              <a:rPr lang="en-US" altLang="zh-CN" dirty="0">
                <a:solidFill>
                  <a:srgbClr val="125B35"/>
                </a:solidFill>
              </a:rPr>
              <a:t>《</a:t>
            </a:r>
            <a:r>
              <a:rPr lang="zh-CN" altLang="en-US" dirty="0">
                <a:solidFill>
                  <a:srgbClr val="125B35"/>
                </a:solidFill>
              </a:rPr>
              <a:t>贝多芬传</a:t>
            </a:r>
            <a:r>
              <a:rPr lang="en-US" altLang="zh-CN" dirty="0">
                <a:solidFill>
                  <a:srgbClr val="125B35"/>
                </a:solidFill>
              </a:rPr>
              <a:t>》</a:t>
            </a:r>
            <a:r>
              <a:rPr lang="zh-CN" altLang="en-US" dirty="0">
                <a:solidFill>
                  <a:srgbClr val="125B35"/>
                </a:solidFill>
              </a:rPr>
              <a:t>是罗曼</a:t>
            </a:r>
            <a:r>
              <a:rPr lang="en-US" altLang="zh-CN" dirty="0">
                <a:solidFill>
                  <a:srgbClr val="125B35"/>
                </a:solidFill>
              </a:rPr>
              <a:t>•</a:t>
            </a:r>
            <a:r>
              <a:rPr lang="zh-CN" altLang="en-US" dirty="0">
                <a:solidFill>
                  <a:srgbClr val="125B35"/>
                </a:solidFill>
              </a:rPr>
              <a:t>罗兰的得意之作，在文学领域内一直被奉为经典，从首次出版到现在，其具有的独特价值让</a:t>
            </a:r>
            <a:r>
              <a:rPr lang="zh-CN" altLang="en-US" u="sng" dirty="0">
                <a:solidFill>
                  <a:srgbClr val="FF0000"/>
                </a:solidFill>
              </a:rPr>
              <a:t>“人们似乎从中找到了新的支撑点”，</a:t>
            </a:r>
            <a:r>
              <a:rPr lang="zh-CN" altLang="en-US" dirty="0">
                <a:solidFill>
                  <a:srgbClr val="125B35"/>
                </a:solidFill>
              </a:rPr>
              <a:t>因此被评为“人类有史以来的</a:t>
            </a:r>
            <a:r>
              <a:rPr lang="en-US" altLang="zh-CN" dirty="0">
                <a:solidFill>
                  <a:srgbClr val="125B35"/>
                </a:solidFill>
              </a:rPr>
              <a:t>30</a:t>
            </a:r>
            <a:r>
              <a:rPr lang="zh-CN" altLang="en-US" dirty="0">
                <a:solidFill>
                  <a:srgbClr val="125B35"/>
                </a:solidFill>
              </a:rPr>
              <a:t>本最佳书”之一。罗曼</a:t>
            </a:r>
            <a:r>
              <a:rPr lang="en-US" altLang="zh-CN" dirty="0">
                <a:solidFill>
                  <a:srgbClr val="125B35"/>
                </a:solidFill>
              </a:rPr>
              <a:t>•</a:t>
            </a:r>
            <a:r>
              <a:rPr lang="zh-CN" altLang="en-US" dirty="0">
                <a:solidFill>
                  <a:srgbClr val="125B35"/>
                </a:solidFill>
              </a:rPr>
              <a:t>罗兰的</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约翰</a:t>
            </a:r>
            <a:r>
              <a:rPr lang="en-US" altLang="zh-CN" u="sng" dirty="0">
                <a:solidFill>
                  <a:srgbClr val="FF0000"/>
                </a:solidFill>
              </a:rPr>
              <a:t>·</a:t>
            </a:r>
            <a:r>
              <a:rPr lang="zh-CN" altLang="en-US" u="sng" dirty="0">
                <a:solidFill>
                  <a:srgbClr val="FF0000"/>
                </a:solidFill>
              </a:rPr>
              <a:t>克里斯朵夫</a:t>
            </a:r>
            <a:r>
              <a:rPr lang="en-US" altLang="zh-CN" u="sng" dirty="0">
                <a:solidFill>
                  <a:srgbClr val="FF0000"/>
                </a:solidFill>
              </a:rPr>
              <a:t>》</a:t>
            </a:r>
            <a:r>
              <a:rPr lang="zh-CN" altLang="en-US" u="sng" dirty="0">
                <a:solidFill>
                  <a:srgbClr val="FF0000"/>
                </a:solidFill>
              </a:rPr>
              <a:t>）</a:t>
            </a:r>
            <a:r>
              <a:rPr lang="zh-CN" altLang="en-US" dirty="0">
                <a:solidFill>
                  <a:srgbClr val="125B35"/>
                </a:solidFill>
              </a:rPr>
              <a:t>就是以贝多芬为原型的小说。</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en-US" altLang="zh-CN" dirty="0">
                <a:solidFill>
                  <a:srgbClr val="125B35"/>
                </a:solidFill>
              </a:rPr>
              <a:t>4</a:t>
            </a:r>
            <a:r>
              <a:rPr lang="zh-CN" altLang="en-US" dirty="0">
                <a:solidFill>
                  <a:srgbClr val="125B35"/>
                </a:solidFill>
              </a:rPr>
              <a:t>、贝多芬的音乐天赋是他的父亲发现的，当年贝多芬只有</a:t>
            </a:r>
            <a:r>
              <a:rPr lang="en-US" altLang="zh-CN" dirty="0">
                <a:solidFill>
                  <a:srgbClr val="125B35"/>
                </a:solidFill>
              </a:rPr>
              <a:t>4</a:t>
            </a:r>
            <a:r>
              <a:rPr lang="zh-CN" altLang="en-US" dirty="0">
                <a:solidFill>
                  <a:srgbClr val="125B35"/>
                </a:solidFill>
              </a:rPr>
              <a:t>岁。（</a:t>
            </a:r>
            <a:r>
              <a:rPr lang="en-US" altLang="zh-CN" dirty="0">
                <a:solidFill>
                  <a:srgbClr val="125B35"/>
                </a:solidFill>
              </a:rPr>
              <a:t>《</a:t>
            </a:r>
            <a:r>
              <a:rPr lang="zh-CN" altLang="en-US" dirty="0">
                <a:solidFill>
                  <a:srgbClr val="125B35"/>
                </a:solidFill>
              </a:rPr>
              <a:t>第九交响曲</a:t>
            </a:r>
            <a:r>
              <a:rPr lang="en-US" altLang="zh-CN" dirty="0">
                <a:solidFill>
                  <a:srgbClr val="125B35"/>
                </a:solidFill>
              </a:rPr>
              <a:t>》</a:t>
            </a:r>
            <a:r>
              <a:rPr lang="zh-CN" altLang="en-US" dirty="0">
                <a:solidFill>
                  <a:srgbClr val="125B35"/>
                </a:solidFill>
              </a:rPr>
              <a:t>）是贝多芬作品中最为深刻和雄伟的，凝聚着音乐家毕生的心血。贝多芬终生未娶，他的第一个恋爱对象是伯爵小姐朱列塔</a:t>
            </a:r>
            <a:r>
              <a:rPr lang="en-US" altLang="zh-CN" dirty="0">
                <a:solidFill>
                  <a:srgbClr val="125B35"/>
                </a:solidFill>
              </a:rPr>
              <a:t>·</a:t>
            </a:r>
            <a:r>
              <a:rPr lang="zh-CN" altLang="en-US" dirty="0">
                <a:solidFill>
                  <a:srgbClr val="125B35"/>
                </a:solidFill>
              </a:rPr>
              <a:t>圭恰迪尔。当时贝多芬耳疾正在加重，极有失去听觉的可能。他内心充满矛盾和痛苦。于是</a:t>
            </a:r>
            <a:r>
              <a:rPr lang="en-US" altLang="zh-CN" dirty="0">
                <a:solidFill>
                  <a:srgbClr val="125B35"/>
                </a:solidFill>
              </a:rPr>
              <a:t>1801</a:t>
            </a:r>
            <a:r>
              <a:rPr lang="zh-CN" altLang="en-US" dirty="0">
                <a:solidFill>
                  <a:srgbClr val="125B35"/>
                </a:solidFill>
              </a:rPr>
              <a:t>年贝多芬写下了著名的</a:t>
            </a:r>
            <a:r>
              <a:rPr lang="en-US" altLang="zh-CN" dirty="0">
                <a:solidFill>
                  <a:srgbClr val="125B35"/>
                </a:solidFill>
              </a:rPr>
              <a:t>《</a:t>
            </a:r>
            <a:r>
              <a:rPr lang="zh-CN" altLang="en-US" dirty="0">
                <a:solidFill>
                  <a:srgbClr val="125B35"/>
                </a:solidFill>
              </a:rPr>
              <a:t>月光奏鸣曲</a:t>
            </a:r>
            <a:r>
              <a:rPr lang="en-US" altLang="zh-CN" dirty="0">
                <a:solidFill>
                  <a:srgbClr val="125B35"/>
                </a:solidFill>
              </a:rPr>
              <a:t>》</a:t>
            </a:r>
            <a:r>
              <a:rPr lang="zh-CN" altLang="en-US" dirty="0">
                <a:solidFill>
                  <a:srgbClr val="125B35"/>
                </a:solidFill>
              </a:rPr>
              <a:t>献给她。贝多芬失聪的原因的猜测有四种：肠炎、冷水浴、伤寒、仰面跌倒。</a:t>
            </a:r>
            <a:r>
              <a:rPr lang="en-US" altLang="zh-CN" dirty="0">
                <a:solidFill>
                  <a:srgbClr val="125B35"/>
                </a:solidFill>
              </a:rPr>
              <a:t>1796</a:t>
            </a:r>
            <a:r>
              <a:rPr lang="zh-CN" altLang="en-US" dirty="0">
                <a:solidFill>
                  <a:srgbClr val="125B35"/>
                </a:solidFill>
              </a:rPr>
              <a:t>年开始，贝多芬得了一种永远治不好的病是失聪，他极度伤心，</a:t>
            </a:r>
            <a:r>
              <a:rPr lang="en-US" altLang="zh-CN" dirty="0">
                <a:solidFill>
                  <a:srgbClr val="125B35"/>
                </a:solidFill>
              </a:rPr>
              <a:t>1802</a:t>
            </a:r>
            <a:r>
              <a:rPr lang="zh-CN" altLang="en-US" dirty="0">
                <a:solidFill>
                  <a:srgbClr val="125B35"/>
                </a:solidFill>
              </a:rPr>
              <a:t>年开始，他写了封信给他的弟弟，世称</a:t>
            </a:r>
            <a:r>
              <a:rPr lang="en-US" altLang="zh-CN" dirty="0">
                <a:solidFill>
                  <a:srgbClr val="125B35"/>
                </a:solidFill>
              </a:rPr>
              <a:t>《</a:t>
            </a:r>
            <a:r>
              <a:rPr lang="zh-CN" altLang="en-US" dirty="0">
                <a:solidFill>
                  <a:srgbClr val="125B35"/>
                </a:solidFill>
              </a:rPr>
              <a:t>海利根遗嘱</a:t>
            </a:r>
            <a:r>
              <a:rPr lang="en-US" altLang="zh-CN" dirty="0">
                <a:solidFill>
                  <a:srgbClr val="125B35"/>
                </a:solidFill>
              </a:rPr>
              <a:t>》</a:t>
            </a:r>
            <a:r>
              <a:rPr lang="zh-CN" altLang="en-US" dirty="0">
                <a:solidFill>
                  <a:srgbClr val="125B35"/>
                </a:solidFill>
              </a:rPr>
              <a:t>。</a:t>
            </a: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3406138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573207" y="692861"/>
            <a:ext cx="1112292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14</a:t>
            </a:r>
            <a:r>
              <a:rPr lang="zh-CN" altLang="en-US" dirty="0" smtClean="0">
                <a:solidFill>
                  <a:srgbClr val="125B35"/>
                </a:solidFill>
              </a:rPr>
              <a:t>、</a:t>
            </a:r>
            <a:r>
              <a:rPr lang="zh-CN" altLang="en-US" dirty="0">
                <a:solidFill>
                  <a:srgbClr val="125B35"/>
                </a:solidFill>
              </a:rPr>
              <a:t>贝多芬的音乐天赋是他的父亲发现的，当年贝多芬只有</a:t>
            </a:r>
            <a:r>
              <a:rPr lang="en-US" altLang="zh-CN" dirty="0">
                <a:solidFill>
                  <a:srgbClr val="125B35"/>
                </a:solidFill>
              </a:rPr>
              <a:t>4</a:t>
            </a:r>
            <a:r>
              <a:rPr lang="zh-CN" altLang="en-US" dirty="0">
                <a:solidFill>
                  <a:srgbClr val="125B35"/>
                </a:solidFill>
              </a:rPr>
              <a:t>岁。</a:t>
            </a:r>
            <a:r>
              <a:rPr lang="zh-CN" altLang="en-US" u="sng" dirty="0">
                <a:solidFill>
                  <a:srgbClr val="FF0000"/>
                </a:solidFill>
              </a:rPr>
              <a:t>（</a:t>
            </a:r>
            <a:r>
              <a:rPr lang="en-US" altLang="zh-CN" u="sng" dirty="0">
                <a:solidFill>
                  <a:srgbClr val="FF0000"/>
                </a:solidFill>
              </a:rPr>
              <a:t>《</a:t>
            </a:r>
            <a:r>
              <a:rPr lang="zh-CN" altLang="en-US" u="sng" dirty="0">
                <a:solidFill>
                  <a:srgbClr val="FF0000"/>
                </a:solidFill>
              </a:rPr>
              <a:t>第九交响曲</a:t>
            </a:r>
            <a:r>
              <a:rPr lang="en-US" altLang="zh-CN" u="sng" dirty="0">
                <a:solidFill>
                  <a:srgbClr val="FF0000"/>
                </a:solidFill>
              </a:rPr>
              <a:t>》</a:t>
            </a:r>
            <a:r>
              <a:rPr lang="zh-CN" altLang="en-US" u="sng" dirty="0">
                <a:solidFill>
                  <a:srgbClr val="FF0000"/>
                </a:solidFill>
              </a:rPr>
              <a:t>）</a:t>
            </a:r>
            <a:r>
              <a:rPr lang="zh-CN" altLang="en-US" dirty="0">
                <a:solidFill>
                  <a:srgbClr val="125B35"/>
                </a:solidFill>
              </a:rPr>
              <a:t>是贝多芬作品中最为深刻和雄伟的，凝聚着音乐家毕生的心血。贝多芬终生未娶，他的第一个恋爱对象是伯爵小姐朱列塔</a:t>
            </a:r>
            <a:r>
              <a:rPr lang="en-US" altLang="zh-CN" dirty="0">
                <a:solidFill>
                  <a:srgbClr val="125B35"/>
                </a:solidFill>
              </a:rPr>
              <a:t>·</a:t>
            </a:r>
            <a:r>
              <a:rPr lang="zh-CN" altLang="en-US" dirty="0">
                <a:solidFill>
                  <a:srgbClr val="125B35"/>
                </a:solidFill>
              </a:rPr>
              <a:t>圭恰迪尔。当时贝多芬耳疾正在加重，极有失去听觉的可能。他内心充满矛盾和痛苦。于是</a:t>
            </a:r>
            <a:r>
              <a:rPr lang="en-US" altLang="zh-CN" dirty="0">
                <a:solidFill>
                  <a:srgbClr val="125B35"/>
                </a:solidFill>
              </a:rPr>
              <a:t>1801</a:t>
            </a:r>
            <a:r>
              <a:rPr lang="zh-CN" altLang="en-US" dirty="0">
                <a:solidFill>
                  <a:srgbClr val="125B35"/>
                </a:solidFill>
              </a:rPr>
              <a:t>年贝多芬写下了著名的</a:t>
            </a:r>
            <a:r>
              <a:rPr lang="en-US" altLang="zh-CN" dirty="0">
                <a:solidFill>
                  <a:srgbClr val="125B35"/>
                </a:solidFill>
              </a:rPr>
              <a:t>《</a:t>
            </a:r>
            <a:r>
              <a:rPr lang="zh-CN" altLang="en-US" dirty="0">
                <a:solidFill>
                  <a:srgbClr val="125B35"/>
                </a:solidFill>
              </a:rPr>
              <a:t>月光奏鸣曲</a:t>
            </a:r>
            <a:r>
              <a:rPr lang="en-US" altLang="zh-CN" dirty="0">
                <a:solidFill>
                  <a:srgbClr val="125B35"/>
                </a:solidFill>
              </a:rPr>
              <a:t>》</a:t>
            </a:r>
            <a:r>
              <a:rPr lang="zh-CN" altLang="en-US" dirty="0">
                <a:solidFill>
                  <a:srgbClr val="125B35"/>
                </a:solidFill>
              </a:rPr>
              <a:t>献给她。贝多芬失聪的原因的猜测有四种：肠炎、冷水浴、伤寒、仰面跌倒。</a:t>
            </a:r>
            <a:r>
              <a:rPr lang="en-US" altLang="zh-CN" dirty="0">
                <a:solidFill>
                  <a:srgbClr val="125B35"/>
                </a:solidFill>
              </a:rPr>
              <a:t>1796</a:t>
            </a:r>
            <a:r>
              <a:rPr lang="zh-CN" altLang="en-US" dirty="0">
                <a:solidFill>
                  <a:srgbClr val="125B35"/>
                </a:solidFill>
              </a:rPr>
              <a:t>年开始，贝多芬得了一种永远治不好的病是失聪，他极度伤心，</a:t>
            </a:r>
            <a:r>
              <a:rPr lang="en-US" altLang="zh-CN" dirty="0">
                <a:solidFill>
                  <a:srgbClr val="125B35"/>
                </a:solidFill>
              </a:rPr>
              <a:t>1802</a:t>
            </a:r>
            <a:r>
              <a:rPr lang="zh-CN" altLang="en-US" dirty="0">
                <a:solidFill>
                  <a:srgbClr val="125B35"/>
                </a:solidFill>
              </a:rPr>
              <a:t>年开始，他写了封信给他的弟弟，世称</a:t>
            </a:r>
            <a:r>
              <a:rPr lang="en-US" altLang="zh-CN" dirty="0">
                <a:solidFill>
                  <a:srgbClr val="125B35"/>
                </a:solidFill>
              </a:rPr>
              <a:t>《</a:t>
            </a:r>
            <a:r>
              <a:rPr lang="zh-CN" altLang="en-US" dirty="0">
                <a:solidFill>
                  <a:srgbClr val="125B35"/>
                </a:solidFill>
              </a:rPr>
              <a:t>海利根遗嘱</a:t>
            </a:r>
            <a:r>
              <a:rPr lang="en-US" altLang="zh-CN" dirty="0">
                <a:solidFill>
                  <a:srgbClr val="125B35"/>
                </a:solidFill>
              </a:rPr>
              <a:t>》</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1524399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504968" y="1470783"/>
            <a:ext cx="11122925"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15</a:t>
            </a:r>
            <a:r>
              <a:rPr lang="zh-CN" altLang="en-US" dirty="0" smtClean="0">
                <a:solidFill>
                  <a:srgbClr val="125B35"/>
                </a:solidFill>
              </a:rPr>
              <a:t>、</a:t>
            </a:r>
            <a:r>
              <a:rPr lang="en-US" altLang="zh-CN" dirty="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的作者是</a:t>
            </a:r>
            <a:r>
              <a:rPr lang="en-US" altLang="zh-CN" dirty="0">
                <a:solidFill>
                  <a:srgbClr val="125B35"/>
                </a:solidFill>
              </a:rPr>
              <a:t>20</a:t>
            </a:r>
            <a:r>
              <a:rPr lang="zh-CN" altLang="en-US" dirty="0">
                <a:solidFill>
                  <a:srgbClr val="125B35"/>
                </a:solidFill>
              </a:rPr>
              <a:t>世纪上半叶（法）国著名的（人道主义）作家</a:t>
            </a:r>
            <a:r>
              <a:rPr lang="zh-CN" altLang="en-US" u="sng" dirty="0">
                <a:solidFill>
                  <a:srgbClr val="FF0000"/>
                </a:solidFill>
              </a:rPr>
              <a:t>（罗曼</a:t>
            </a:r>
            <a:r>
              <a:rPr lang="en-US" altLang="zh-CN" u="sng" dirty="0">
                <a:solidFill>
                  <a:srgbClr val="FF0000"/>
                </a:solidFill>
              </a:rPr>
              <a:t>•</a:t>
            </a:r>
            <a:r>
              <a:rPr lang="zh-CN" altLang="en-US" u="sng" dirty="0">
                <a:solidFill>
                  <a:srgbClr val="FF0000"/>
                </a:solidFill>
              </a:rPr>
              <a:t>罗兰）。</a:t>
            </a:r>
            <a:r>
              <a:rPr lang="zh-CN" altLang="en-US" dirty="0">
                <a:solidFill>
                  <a:srgbClr val="125B35"/>
                </a:solidFill>
              </a:rPr>
              <a:t>他是</a:t>
            </a:r>
            <a:r>
              <a:rPr lang="en-US" altLang="zh-CN" dirty="0">
                <a:solidFill>
                  <a:srgbClr val="125B35"/>
                </a:solidFill>
              </a:rPr>
              <a:t>20</a:t>
            </a:r>
            <a:r>
              <a:rPr lang="zh-CN" altLang="en-US" dirty="0">
                <a:solidFill>
                  <a:srgbClr val="125B35"/>
                </a:solidFill>
              </a:rPr>
              <a:t>世纪享誉国际文坛的（法）国现实主义作家。是一位伟大的民主主义者和人道主义者，有“欧洲的良心”，之称，他们另外一部长篇小说（</a:t>
            </a:r>
            <a:r>
              <a:rPr lang="en-US" altLang="zh-CN" u="sng" dirty="0">
                <a:solidFill>
                  <a:srgbClr val="FF0000"/>
                </a:solidFill>
              </a:rPr>
              <a:t>《</a:t>
            </a:r>
            <a:r>
              <a:rPr lang="zh-CN" altLang="en-US" u="sng" dirty="0">
                <a:solidFill>
                  <a:srgbClr val="FF0000"/>
                </a:solidFill>
              </a:rPr>
              <a:t>约翰</a:t>
            </a:r>
            <a:r>
              <a:rPr lang="en-US" altLang="zh-CN" u="sng" dirty="0">
                <a:solidFill>
                  <a:srgbClr val="FF0000"/>
                </a:solidFill>
              </a:rPr>
              <a:t>•</a:t>
            </a:r>
            <a:r>
              <a:rPr lang="zh-CN" altLang="en-US" u="sng" dirty="0">
                <a:solidFill>
                  <a:srgbClr val="FF0000"/>
                </a:solidFill>
              </a:rPr>
              <a:t>克利斯朵夫</a:t>
            </a:r>
            <a:r>
              <a:rPr lang="en-US" altLang="zh-CN" u="sng" dirty="0">
                <a:solidFill>
                  <a:srgbClr val="FF0000"/>
                </a:solidFill>
              </a:rPr>
              <a:t>》</a:t>
            </a:r>
            <a:r>
              <a:rPr lang="zh-CN" altLang="en-US" dirty="0">
                <a:solidFill>
                  <a:srgbClr val="125B35"/>
                </a:solidFill>
              </a:rPr>
              <a:t>）获</a:t>
            </a:r>
            <a:r>
              <a:rPr lang="en-US" altLang="zh-CN" dirty="0">
                <a:solidFill>
                  <a:srgbClr val="125B35"/>
                </a:solidFill>
              </a:rPr>
              <a:t>1915</a:t>
            </a:r>
            <a:r>
              <a:rPr lang="zh-CN" altLang="en-US" dirty="0">
                <a:solidFill>
                  <a:srgbClr val="125B35"/>
                </a:solidFill>
              </a:rPr>
              <a:t>年度诺贝尔文学奖。</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a:p>
            <a:pPr>
              <a:lnSpc>
                <a:spcPts val="4500"/>
              </a:lnSpc>
              <a:buFont typeface="Wingdings" panose="05000000000000000000" pitchFamily="2" charset="2"/>
              <a:buNone/>
            </a:pPr>
            <a:endParaRPr lang="zh-CN" altLang="en-US" dirty="0">
              <a:solidFill>
                <a:srgbClr val="125B35"/>
              </a:solidFill>
            </a:endParaRPr>
          </a:p>
        </p:txBody>
      </p:sp>
    </p:spTree>
    <p:extLst>
      <p:ext uri="{BB962C8B-B14F-4D97-AF65-F5344CB8AC3E}">
        <p14:creationId xmlns:p14="http://schemas.microsoft.com/office/powerpoint/2010/main" val="85123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022515" y="1555824"/>
            <a:ext cx="2052483" cy="1484467"/>
          </a:xfrm>
          <a:prstGeom prst="rect">
            <a:avLst/>
          </a:prstGeom>
        </p:spPr>
        <p:txBody>
          <a:bodyPr wrap="square" lIns="128987" tIns="64495" rIns="128987" bIns="64495">
            <a:spAutoFit/>
          </a:bodyPr>
          <a:lstStyle/>
          <a:p>
            <a:pPr>
              <a:defRPr/>
            </a:pPr>
            <a:r>
              <a:rPr lang="en-US" altLang="zh-CN" sz="8800" kern="0" dirty="0" smtClean="0">
                <a:solidFill>
                  <a:srgbClr val="C00000"/>
                </a:solidFill>
                <a:effectLst>
                  <a:glow rad="63500">
                    <a:schemeClr val="bg1">
                      <a:lumMod val="65000"/>
                      <a:alpha val="40000"/>
                    </a:schemeClr>
                  </a:glow>
                </a:effectLst>
                <a:latin typeface="Impact" pitchFamily="34" charset="0"/>
              </a:rPr>
              <a:t>06</a:t>
            </a:r>
            <a:endParaRPr lang="zh-CN" altLang="en-US" sz="8800" kern="0" dirty="0">
              <a:solidFill>
                <a:srgbClr val="C00000"/>
              </a:solidFill>
              <a:effectLst>
                <a:glow rad="63500">
                  <a:schemeClr val="bg1">
                    <a:lumMod val="65000"/>
                    <a:alpha val="40000"/>
                  </a:schemeClr>
                </a:glow>
              </a:effectLst>
              <a:latin typeface="Impact" pitchFamily="34" charset="0"/>
            </a:endParaRPr>
          </a:p>
        </p:txBody>
      </p:sp>
      <p:sp>
        <p:nvSpPr>
          <p:cNvPr id="7" name="TextBox 21"/>
          <p:cNvSpPr txBox="1"/>
          <p:nvPr/>
        </p:nvSpPr>
        <p:spPr>
          <a:xfrm>
            <a:off x="4012442" y="2272472"/>
            <a:ext cx="5813947" cy="615133"/>
          </a:xfrm>
          <a:prstGeom prst="rect">
            <a:avLst/>
          </a:prstGeom>
          <a:noFill/>
        </p:spPr>
        <p:txBody>
          <a:bodyPr wrap="square" lIns="121549" tIns="60752" rIns="121549" bIns="60752" rtlCol="0">
            <a:spAutoFit/>
          </a:bodyPr>
          <a:lstStyle/>
          <a:p>
            <a:pPr algn="dist"/>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名人传</a:t>
            </a:r>
            <a:r>
              <a:rPr lang="en-US" altLang="zh-CN" sz="3200" b="1" dirty="0" smtClean="0">
                <a:solidFill>
                  <a:srgbClr val="C00000"/>
                </a:solidFill>
                <a:latin typeface="微软雅黑" panose="020B0503020204020204" pitchFamily="34" charset="-122"/>
                <a:ea typeface="微软雅黑" panose="020B0503020204020204" pitchFamily="34" charset="-122"/>
              </a:rPr>
              <a:t>》</a:t>
            </a:r>
            <a:r>
              <a:rPr lang="zh-CN" altLang="en-US" sz="3200" b="1" dirty="0" smtClean="0">
                <a:solidFill>
                  <a:srgbClr val="C00000"/>
                </a:solidFill>
                <a:latin typeface="微软雅黑" panose="020B0503020204020204" pitchFamily="34" charset="-122"/>
                <a:ea typeface="微软雅黑" panose="020B0503020204020204" pitchFamily="34" charset="-122"/>
              </a:rPr>
              <a:t>艺术特色</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077153" y="1555824"/>
            <a:ext cx="2543448" cy="684119"/>
          </a:xfrm>
          <a:prstGeom prst="rect">
            <a:avLst/>
          </a:prstGeom>
        </p:spPr>
        <p:txBody>
          <a:bodyPr wrap="square" lIns="128987" tIns="64495" rIns="128987" bIns="64495">
            <a:spAutoFit/>
          </a:bodyPr>
          <a:lstStyle/>
          <a:p>
            <a:pPr>
              <a:defRPr/>
            </a:pPr>
            <a:r>
              <a:rPr lang="en-US" altLang="zh-CN" sz="3600" kern="0" dirty="0" err="1" smtClean="0">
                <a:solidFill>
                  <a:srgbClr val="C00000"/>
                </a:solidFill>
                <a:effectLst>
                  <a:glow rad="63500">
                    <a:schemeClr val="bg1">
                      <a:lumMod val="65000"/>
                      <a:alpha val="40000"/>
                    </a:schemeClr>
                  </a:glow>
                </a:effectLst>
                <a:latin typeface="Impact" pitchFamily="34" charset="0"/>
              </a:rPr>
              <a:t>PowerPoin</a:t>
            </a:r>
            <a:endParaRPr lang="zh-CN" altLang="en-US" sz="3600" kern="0" dirty="0">
              <a:solidFill>
                <a:srgbClr val="C00000"/>
              </a:solidFill>
              <a:effectLst>
                <a:glow rad="63500">
                  <a:schemeClr val="bg1">
                    <a:lumMod val="65000"/>
                    <a:alpha val="40000"/>
                  </a:schemeClr>
                </a:glow>
              </a:effectLst>
              <a:latin typeface="Impact" pitchFamily="34" charset="0"/>
            </a:endParaRPr>
          </a:p>
        </p:txBody>
      </p:sp>
    </p:spTree>
    <p:extLst>
      <p:ext uri="{BB962C8B-B14F-4D97-AF65-F5344CB8AC3E}">
        <p14:creationId xmlns:p14="http://schemas.microsoft.com/office/powerpoint/2010/main" val="1870742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8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59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90"/>
                            </p:stCondLst>
                            <p:childTnLst>
                              <p:par>
                                <p:cTn id="14" presetID="16" presetClass="entr" presetSubtype="2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97255" y="1392070"/>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    1.</a:t>
            </a:r>
            <a:r>
              <a:rPr lang="zh-CN" altLang="en-US" dirty="0" smtClean="0">
                <a:solidFill>
                  <a:srgbClr val="125B35"/>
                </a:solidFill>
              </a:rPr>
              <a:t>具有</a:t>
            </a:r>
            <a:r>
              <a:rPr lang="zh-CN" altLang="en-US" dirty="0">
                <a:solidFill>
                  <a:srgbClr val="125B35"/>
                </a:solidFill>
              </a:rPr>
              <a:t>传记的真实性，作者写出自己心中伟人的平庸粗陋的一面，着力于突出他们直面苦难的坚韧不屈奋斗</a:t>
            </a:r>
            <a:r>
              <a:rPr lang="zh-CN" altLang="en-US" dirty="0" smtClean="0">
                <a:solidFill>
                  <a:srgbClr val="125B35"/>
                </a:solidFill>
              </a:rPr>
              <a:t>。</a:t>
            </a:r>
            <a:endParaRPr lang="en-US" altLang="zh-CN" dirty="0" smtClean="0">
              <a:solidFill>
                <a:srgbClr val="125B35"/>
              </a:solidFill>
            </a:endParaRPr>
          </a:p>
          <a:p>
            <a:pPr>
              <a:lnSpc>
                <a:spcPts val="5500"/>
              </a:lnSpc>
              <a:buFont typeface="Wingdings" panose="05000000000000000000" pitchFamily="2" charset="2"/>
              <a:buNone/>
            </a:pPr>
            <a:r>
              <a:rPr lang="zh-CN" altLang="en-US" dirty="0" smtClean="0">
                <a:solidFill>
                  <a:srgbClr val="125B35"/>
                </a:solidFill>
              </a:rPr>
              <a:t>   </a:t>
            </a:r>
            <a:r>
              <a:rPr lang="en-US" altLang="zh-CN" dirty="0" smtClean="0">
                <a:solidFill>
                  <a:srgbClr val="125B35"/>
                </a:solidFill>
              </a:rPr>
              <a:t>2.</a:t>
            </a:r>
            <a:r>
              <a:rPr lang="zh-CN" altLang="en-US" dirty="0" smtClean="0">
                <a:solidFill>
                  <a:srgbClr val="125B35"/>
                </a:solidFill>
              </a:rPr>
              <a:t> 语言</a:t>
            </a:r>
            <a:r>
              <a:rPr lang="zh-CN" altLang="en-US" dirty="0">
                <a:solidFill>
                  <a:srgbClr val="125B35"/>
                </a:solidFill>
              </a:rPr>
              <a:t>饱含深情</a:t>
            </a:r>
            <a:r>
              <a:rPr lang="zh-CN" altLang="en-US" dirty="0" smtClean="0">
                <a:solidFill>
                  <a:srgbClr val="125B35"/>
                </a:solidFill>
              </a:rPr>
              <a:t>， 富有</a:t>
            </a:r>
            <a:r>
              <a:rPr lang="zh-CN" altLang="en-US" dirty="0">
                <a:solidFill>
                  <a:srgbClr val="125B35"/>
                </a:solidFill>
              </a:rPr>
              <a:t>诗意，客观叙述后进行抒情性的评论和赞美</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zh-CN" altLang="en-US" dirty="0">
                <a:solidFill>
                  <a:srgbClr val="125B35"/>
                </a:solidFill>
              </a:rPr>
              <a:t>   </a:t>
            </a:r>
            <a:r>
              <a:rPr lang="en-US" altLang="zh-CN" dirty="0" smtClean="0">
                <a:solidFill>
                  <a:srgbClr val="125B35"/>
                </a:solidFill>
              </a:rPr>
              <a:t>3.</a:t>
            </a:r>
            <a:r>
              <a:rPr lang="zh-CN" altLang="en-US" dirty="0" smtClean="0">
                <a:solidFill>
                  <a:srgbClr val="125B35"/>
                </a:solidFill>
              </a:rPr>
              <a:t> 灵活</a:t>
            </a:r>
            <a:r>
              <a:rPr lang="zh-CN" altLang="en-US" dirty="0">
                <a:solidFill>
                  <a:srgbClr val="125B35"/>
                </a:solidFill>
              </a:rPr>
              <a:t>多样的描写手法及大量运用比喻和夸张的修辞手法</a:t>
            </a:r>
            <a:r>
              <a:rPr lang="zh-CN" altLang="en-US" dirty="0" smtClean="0">
                <a:solidFill>
                  <a:srgbClr val="125B35"/>
                </a:solidFill>
              </a:rPr>
              <a:t>。</a:t>
            </a:r>
            <a:endParaRPr lang="en-US" altLang="zh-CN" dirty="0">
              <a:solidFill>
                <a:srgbClr val="125B35"/>
              </a:solidFill>
            </a:endParaRPr>
          </a:p>
          <a:p>
            <a:pPr>
              <a:lnSpc>
                <a:spcPts val="5500"/>
              </a:lnSpc>
              <a:buFont typeface="Wingdings" panose="05000000000000000000" pitchFamily="2" charset="2"/>
              <a:buNone/>
            </a:pPr>
            <a:r>
              <a:rPr lang="en-US" altLang="zh-CN" dirty="0">
                <a:solidFill>
                  <a:srgbClr val="125B35"/>
                </a:solidFill>
              </a:rPr>
              <a:t>      </a:t>
            </a:r>
            <a:endParaRPr lang="zh-CN" altLang="en-US" dirty="0">
              <a:solidFill>
                <a:srgbClr val="125B35"/>
              </a:solidFill>
            </a:endParaRPr>
          </a:p>
        </p:txBody>
      </p:sp>
    </p:spTree>
    <p:extLst>
      <p:ext uri="{BB962C8B-B14F-4D97-AF65-F5344CB8AC3E}">
        <p14:creationId xmlns:p14="http://schemas.microsoft.com/office/powerpoint/2010/main" val="2103537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783608" y="1228297"/>
            <a:ext cx="9820702"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4.</a:t>
            </a:r>
            <a:r>
              <a:rPr lang="zh-CN" altLang="en-US" dirty="0" smtClean="0">
                <a:solidFill>
                  <a:srgbClr val="125B35"/>
                </a:solidFill>
              </a:rPr>
              <a:t>从</a:t>
            </a:r>
            <a:r>
              <a:rPr lang="zh-CN" altLang="en-US" dirty="0">
                <a:solidFill>
                  <a:srgbClr val="125B35"/>
                </a:solidFill>
              </a:rPr>
              <a:t>结构上看，</a:t>
            </a:r>
            <a:r>
              <a:rPr lang="en-US" altLang="zh-CN" dirty="0">
                <a:solidFill>
                  <a:srgbClr val="125B35"/>
                </a:solidFill>
              </a:rPr>
              <a:t>《</a:t>
            </a:r>
            <a:r>
              <a:rPr lang="zh-CN" altLang="en-US" dirty="0">
                <a:solidFill>
                  <a:srgbClr val="125B35"/>
                </a:solidFill>
              </a:rPr>
              <a:t>贝多芬传</a:t>
            </a:r>
            <a:r>
              <a:rPr lang="en-US" altLang="zh-CN" dirty="0">
                <a:solidFill>
                  <a:srgbClr val="125B35"/>
                </a:solidFill>
              </a:rPr>
              <a:t>》 </a:t>
            </a:r>
            <a:r>
              <a:rPr lang="zh-CN" altLang="en-US" dirty="0">
                <a:solidFill>
                  <a:srgbClr val="125B35"/>
                </a:solidFill>
              </a:rPr>
              <a:t>、</a:t>
            </a:r>
            <a:r>
              <a:rPr lang="en-US" altLang="zh-CN" dirty="0">
                <a:solidFill>
                  <a:srgbClr val="125B35"/>
                </a:solidFill>
              </a:rPr>
              <a:t>《</a:t>
            </a:r>
            <a:r>
              <a:rPr lang="zh-CN" altLang="en-US" dirty="0">
                <a:solidFill>
                  <a:srgbClr val="125B35"/>
                </a:solidFill>
              </a:rPr>
              <a:t>米开朗基罗传</a:t>
            </a:r>
            <a:r>
              <a:rPr lang="en-US" altLang="zh-CN" dirty="0">
                <a:solidFill>
                  <a:srgbClr val="125B35"/>
                </a:solidFill>
              </a:rPr>
              <a:t>》 </a:t>
            </a:r>
            <a:r>
              <a:rPr lang="zh-CN" altLang="en-US" dirty="0">
                <a:solidFill>
                  <a:srgbClr val="125B35"/>
                </a:solidFill>
              </a:rPr>
              <a:t>、</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 </a:t>
            </a:r>
            <a:r>
              <a:rPr lang="zh-CN" altLang="en-US" dirty="0">
                <a:solidFill>
                  <a:srgbClr val="125B35"/>
                </a:solidFill>
              </a:rPr>
              <a:t>看似各自独立、互不相干，实际上却</a:t>
            </a:r>
            <a:r>
              <a:rPr lang="zh-CN" altLang="en-US" dirty="0" smtClean="0">
                <a:solidFill>
                  <a:srgbClr val="125B35"/>
                </a:solidFill>
              </a:rPr>
              <a:t>有内在</a:t>
            </a:r>
            <a:r>
              <a:rPr lang="zh-CN" altLang="en-US" dirty="0">
                <a:solidFill>
                  <a:srgbClr val="125B35"/>
                </a:solidFill>
              </a:rPr>
              <a:t>的一致性。</a:t>
            </a:r>
            <a:r>
              <a:rPr lang="zh-CN" altLang="en-US" dirty="0" smtClean="0">
                <a:solidFill>
                  <a:srgbClr val="125B35"/>
                </a:solidFill>
              </a:rPr>
              <a:t>这种一致性</a:t>
            </a:r>
            <a:r>
              <a:rPr lang="zh-CN" altLang="en-US" dirty="0">
                <a:solidFill>
                  <a:srgbClr val="125B35"/>
                </a:solidFill>
              </a:rPr>
              <a:t>既源于三位传主在精神上的相似，也源于罗兰另一重要的思想，即欧洲统一的思想和人道主义精神。</a:t>
            </a:r>
          </a:p>
          <a:p>
            <a:pPr>
              <a:lnSpc>
                <a:spcPts val="5500"/>
              </a:lnSpc>
              <a:buFont typeface="Wingdings" panose="05000000000000000000" pitchFamily="2" charset="2"/>
              <a:buNone/>
            </a:pPr>
            <a:endParaRPr lang="zh-CN" altLang="en-US" dirty="0">
              <a:solidFill>
                <a:srgbClr val="125B35"/>
              </a:solidFill>
            </a:endParaRPr>
          </a:p>
          <a:p>
            <a:pPr>
              <a:lnSpc>
                <a:spcPts val="5500"/>
              </a:lnSpc>
              <a:buFont typeface="Wingdings" panose="05000000000000000000" pitchFamily="2" charset="2"/>
              <a:buNone/>
            </a:pP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06489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851846" y="1501253"/>
            <a:ext cx="9998124"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500"/>
              </a:lnSpc>
              <a:buFont typeface="Wingdings" panose="05000000000000000000" pitchFamily="2" charset="2"/>
              <a:buNone/>
            </a:pPr>
            <a:r>
              <a:rPr lang="en-US" altLang="zh-CN" dirty="0" smtClean="0">
                <a:solidFill>
                  <a:srgbClr val="125B35"/>
                </a:solidFill>
              </a:rPr>
              <a:t>5. </a:t>
            </a:r>
            <a:r>
              <a:rPr lang="zh-CN" altLang="en-US" dirty="0">
                <a:solidFill>
                  <a:srgbClr val="125B35"/>
                </a:solidFill>
              </a:rPr>
              <a:t>写作中采用了大量的引文，增强了传记的真实性。</a:t>
            </a:r>
          </a:p>
          <a:p>
            <a:pPr>
              <a:lnSpc>
                <a:spcPts val="4500"/>
              </a:lnSpc>
              <a:buFont typeface="Wingdings" panose="05000000000000000000" pitchFamily="2" charset="2"/>
              <a:buNone/>
            </a:pPr>
            <a:r>
              <a:rPr lang="en-US" altLang="zh-CN" dirty="0" smtClean="0">
                <a:solidFill>
                  <a:srgbClr val="125B35"/>
                </a:solidFill>
              </a:rPr>
              <a:t>6</a:t>
            </a:r>
            <a:r>
              <a:rPr lang="zh-CN" altLang="en-US" dirty="0" smtClean="0">
                <a:solidFill>
                  <a:srgbClr val="125B35"/>
                </a:solidFill>
              </a:rPr>
              <a:t>、</a:t>
            </a:r>
            <a:r>
              <a:rPr lang="zh-CN" altLang="en-US" dirty="0">
                <a:solidFill>
                  <a:srgbClr val="125B35"/>
                </a:solidFill>
              </a:rPr>
              <a:t>语言优美精炼饱含深情，富有诗意和哲理。</a:t>
            </a:r>
          </a:p>
          <a:p>
            <a:pPr>
              <a:lnSpc>
                <a:spcPts val="4500"/>
              </a:lnSpc>
              <a:buFont typeface="Wingdings" panose="05000000000000000000" pitchFamily="2" charset="2"/>
              <a:buNone/>
            </a:pPr>
            <a:r>
              <a:rPr lang="en-US" altLang="zh-CN" dirty="0" smtClean="0">
                <a:solidFill>
                  <a:srgbClr val="125B35"/>
                </a:solidFill>
              </a:rPr>
              <a:t>7</a:t>
            </a:r>
            <a:r>
              <a:rPr lang="zh-CN" altLang="en-US" dirty="0" smtClean="0">
                <a:solidFill>
                  <a:srgbClr val="125B35"/>
                </a:solidFill>
              </a:rPr>
              <a:t>、</a:t>
            </a:r>
            <a:r>
              <a:rPr lang="zh-CN" altLang="en-US" dirty="0">
                <a:solidFill>
                  <a:srgbClr val="125B35"/>
                </a:solidFill>
              </a:rPr>
              <a:t>运用多种表达方式。在客观叙述之后进行抒情性的评论与赞美</a:t>
            </a:r>
          </a:p>
          <a:p>
            <a:pPr>
              <a:lnSpc>
                <a:spcPts val="4500"/>
              </a:lnSpc>
              <a:buFont typeface="Wingdings" panose="05000000000000000000" pitchFamily="2" charset="2"/>
              <a:buNone/>
            </a:pPr>
            <a:r>
              <a:rPr lang="zh-CN" altLang="en-US" dirty="0">
                <a:solidFill>
                  <a:srgbClr val="125B35"/>
                </a:solidFill>
              </a:rPr>
              <a:t>      </a:t>
            </a:r>
          </a:p>
        </p:txBody>
      </p:sp>
    </p:spTree>
    <p:extLst>
      <p:ext uri="{BB962C8B-B14F-4D97-AF65-F5344CB8AC3E}">
        <p14:creationId xmlns:p14="http://schemas.microsoft.com/office/powerpoint/2010/main" val="2168170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670486" y="1657442"/>
            <a:ext cx="9771797"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en-US" altLang="zh-CN" dirty="0" smtClean="0">
                <a:solidFill>
                  <a:srgbClr val="125B35"/>
                </a:solidFill>
              </a:rPr>
              <a:t>《</a:t>
            </a:r>
            <a:r>
              <a:rPr lang="zh-CN" altLang="en-US" dirty="0">
                <a:solidFill>
                  <a:srgbClr val="125B35"/>
                </a:solidFill>
              </a:rPr>
              <a:t>名人传</a:t>
            </a:r>
            <a:r>
              <a:rPr lang="en-US" altLang="zh-CN" dirty="0">
                <a:solidFill>
                  <a:srgbClr val="125B35"/>
                </a:solidFill>
              </a:rPr>
              <a:t>》</a:t>
            </a:r>
            <a:r>
              <a:rPr lang="zh-CN" altLang="en-US" dirty="0">
                <a:solidFill>
                  <a:srgbClr val="125B35"/>
                </a:solidFill>
              </a:rPr>
              <a:t>，又称</a:t>
            </a:r>
            <a:r>
              <a:rPr lang="en-US" altLang="zh-CN" dirty="0">
                <a:solidFill>
                  <a:srgbClr val="125B35"/>
                </a:solidFill>
              </a:rPr>
              <a:t>《</a:t>
            </a:r>
            <a:r>
              <a:rPr lang="zh-CN" altLang="en-US" dirty="0">
                <a:solidFill>
                  <a:srgbClr val="125B35"/>
                </a:solidFill>
              </a:rPr>
              <a:t>巨人三传</a:t>
            </a:r>
            <a:r>
              <a:rPr lang="en-US" altLang="zh-CN" dirty="0">
                <a:solidFill>
                  <a:srgbClr val="125B35"/>
                </a:solidFill>
              </a:rPr>
              <a:t>》</a:t>
            </a:r>
            <a:r>
              <a:rPr lang="zh-CN" altLang="en-US" dirty="0">
                <a:solidFill>
                  <a:srgbClr val="125B35"/>
                </a:solidFill>
              </a:rPr>
              <a:t>，它包括</a:t>
            </a:r>
            <a:r>
              <a:rPr lang="en-US" altLang="zh-CN" dirty="0">
                <a:solidFill>
                  <a:srgbClr val="125B35"/>
                </a:solidFill>
              </a:rPr>
              <a:t>《</a:t>
            </a:r>
            <a:r>
              <a:rPr lang="zh-CN" altLang="en-US" dirty="0">
                <a:solidFill>
                  <a:srgbClr val="125B35"/>
                </a:solidFill>
              </a:rPr>
              <a:t>贝多芬传</a:t>
            </a:r>
            <a:r>
              <a:rPr lang="en-US" altLang="zh-CN" dirty="0">
                <a:solidFill>
                  <a:srgbClr val="125B35"/>
                </a:solidFill>
              </a:rPr>
              <a:t>》《</a:t>
            </a:r>
            <a:r>
              <a:rPr lang="zh-CN" altLang="en-US" dirty="0">
                <a:solidFill>
                  <a:srgbClr val="125B35"/>
                </a:solidFill>
              </a:rPr>
              <a:t>托尔斯泰传</a:t>
            </a:r>
            <a:r>
              <a:rPr lang="en-US" altLang="zh-CN" dirty="0">
                <a:solidFill>
                  <a:srgbClr val="125B35"/>
                </a:solidFill>
              </a:rPr>
              <a:t>》《</a:t>
            </a:r>
            <a:r>
              <a:rPr lang="zh-CN" altLang="en-US" dirty="0">
                <a:solidFill>
                  <a:srgbClr val="125B35"/>
                </a:solidFill>
              </a:rPr>
              <a:t>米开朗琪罗传</a:t>
            </a:r>
            <a:r>
              <a:rPr lang="en-US" altLang="zh-CN" dirty="0">
                <a:solidFill>
                  <a:srgbClr val="125B35"/>
                </a:solidFill>
              </a:rPr>
              <a:t>》</a:t>
            </a:r>
            <a:r>
              <a:rPr lang="zh-CN" altLang="en-US" dirty="0">
                <a:solidFill>
                  <a:srgbClr val="125B35"/>
                </a:solidFill>
              </a:rPr>
              <a:t>三部“英雄传记”。三部传记都着重记载伟大的天才，在人生忧患困顿的征途上，为寻求真理和正义，为创造能表现真、善、美的不朽杰作，献出了毕生精力</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2320476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565924" y="854953"/>
            <a:ext cx="9771797"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5500"/>
              </a:lnSpc>
              <a:buFont typeface="Wingdings" panose="05000000000000000000" pitchFamily="2" charset="2"/>
              <a:buNone/>
            </a:pPr>
            <a:r>
              <a:rPr lang="zh-CN" altLang="en-US" dirty="0" smtClean="0">
                <a:solidFill>
                  <a:srgbClr val="125B35"/>
                </a:solidFill>
              </a:rPr>
              <a:t>。一</a:t>
            </a:r>
            <a:r>
              <a:rPr lang="zh-CN" altLang="en-US" dirty="0">
                <a:solidFill>
                  <a:srgbClr val="125B35"/>
                </a:solidFill>
              </a:rPr>
              <a:t>是音乐家，一是雕塑家，一是小说家，各有自己的园地，三部传记都着重记载伟大的天才，在人生忧患困顿的征途上，为寻求真理和正义，为创造能表现真、善、美的不朽杰作，献出了毕生精力。他们或由病痛的折磨，或由遭遇的悲惨，或由内心的惶惑矛盾，或三者交叠加于一身，深重的苦恼，几乎窒息了呼吸，毁灭了理智。他们所以能坚持自己艰苦的历程，全靠他们对人类的爱，对人类的</a:t>
            </a:r>
            <a:r>
              <a:rPr lang="zh-CN" altLang="en-US" dirty="0" smtClean="0">
                <a:solidFill>
                  <a:srgbClr val="125B35"/>
                </a:solidFill>
              </a:rPr>
              <a:t>信心。</a:t>
            </a:r>
            <a:endParaRPr lang="zh-CN" altLang="en-US" dirty="0">
              <a:solidFill>
                <a:srgbClr val="125B35"/>
              </a:solidFill>
            </a:endParaRPr>
          </a:p>
        </p:txBody>
      </p:sp>
    </p:spTree>
    <p:extLst>
      <p:ext uri="{BB962C8B-B14F-4D97-AF65-F5344CB8AC3E}">
        <p14:creationId xmlns:p14="http://schemas.microsoft.com/office/powerpoint/2010/main" val="2816592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a:xfrm>
            <a:off x="1052994" y="1038673"/>
            <a:ext cx="9602338" cy="435133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nSpc>
                <a:spcPts val="4200"/>
              </a:lnSpc>
              <a:buFont typeface="Wingdings" panose="05000000000000000000" pitchFamily="2" charset="2"/>
              <a:buNone/>
            </a:pPr>
            <a:r>
              <a:rPr lang="zh-CN" altLang="en-US" dirty="0" smtClean="0">
                <a:solidFill>
                  <a:srgbClr val="FF0000"/>
                </a:solidFill>
              </a:rPr>
              <a:t>一、</a:t>
            </a:r>
            <a:r>
              <a:rPr lang="en-US" altLang="zh-CN" dirty="0" smtClean="0">
                <a:solidFill>
                  <a:srgbClr val="FF0000"/>
                </a:solidFill>
              </a:rPr>
              <a:t>《</a:t>
            </a:r>
            <a:r>
              <a:rPr lang="zh-CN" altLang="en-US" dirty="0">
                <a:solidFill>
                  <a:srgbClr val="FF0000"/>
                </a:solidFill>
              </a:rPr>
              <a:t>托尔斯泰传</a:t>
            </a:r>
            <a:r>
              <a:rPr lang="en-US" altLang="zh-CN" dirty="0" smtClean="0">
                <a:solidFill>
                  <a:srgbClr val="FF0000"/>
                </a:solidFill>
              </a:rPr>
              <a:t>》</a:t>
            </a:r>
            <a:r>
              <a:rPr lang="zh-CN" altLang="en-US" dirty="0" smtClean="0">
                <a:solidFill>
                  <a:srgbClr val="FF0000"/>
                </a:solidFill>
              </a:rPr>
              <a:t>主要内容</a:t>
            </a:r>
            <a:endParaRPr lang="zh-CN" altLang="en-US" dirty="0">
              <a:solidFill>
                <a:srgbClr val="FF0000"/>
              </a:solidFill>
            </a:endParaRPr>
          </a:p>
          <a:p>
            <a:pPr>
              <a:lnSpc>
                <a:spcPts val="5500"/>
              </a:lnSpc>
              <a:buFont typeface="Wingdings" panose="05000000000000000000" pitchFamily="2" charset="2"/>
              <a:buNone/>
            </a:pPr>
            <a:r>
              <a:rPr lang="zh-CN" altLang="en-US" dirty="0" smtClean="0">
                <a:solidFill>
                  <a:srgbClr val="125B35"/>
                </a:solidFill>
              </a:rPr>
              <a:t>   托尔斯泰</a:t>
            </a:r>
            <a:r>
              <a:rPr lang="zh-CN" altLang="en-US" dirty="0">
                <a:solidFill>
                  <a:srgbClr val="125B35"/>
                </a:solidFill>
              </a:rPr>
              <a:t>两岁丧母，九岁丧父，青少年时代的托尔斯泰，不仅常为思想苦恼，还为自己丑陋的相貌感到绝望</a:t>
            </a:r>
            <a:r>
              <a:rPr lang="zh-CN" altLang="en-US" dirty="0" smtClean="0">
                <a:solidFill>
                  <a:srgbClr val="125B35"/>
                </a:solidFill>
              </a:rPr>
              <a:t>。</a:t>
            </a:r>
            <a:endParaRPr lang="zh-CN" altLang="en-US" dirty="0">
              <a:solidFill>
                <a:srgbClr val="125B35"/>
              </a:solidFill>
            </a:endParaRPr>
          </a:p>
          <a:p>
            <a:pPr>
              <a:lnSpc>
                <a:spcPts val="5500"/>
              </a:lnSpc>
              <a:buFont typeface="Wingdings" panose="05000000000000000000" pitchFamily="2" charset="2"/>
              <a:buNone/>
            </a:pPr>
            <a:r>
              <a:rPr lang="en-US" altLang="zh-CN" dirty="0" smtClean="0">
                <a:solidFill>
                  <a:srgbClr val="125B35"/>
                </a:solidFill>
              </a:rPr>
              <a:t>  1851</a:t>
            </a:r>
            <a:r>
              <a:rPr lang="zh-CN" altLang="en-US" dirty="0">
                <a:solidFill>
                  <a:srgbClr val="125B35"/>
                </a:solidFill>
              </a:rPr>
              <a:t>年，托尔斯泰来到高加索，群山环抱的清明环境使他纷乱的大脑清醒过来。第二年，他创作出了</a:t>
            </a:r>
            <a:r>
              <a:rPr lang="en-US" altLang="zh-CN" dirty="0">
                <a:solidFill>
                  <a:srgbClr val="125B35"/>
                </a:solidFill>
              </a:rPr>
              <a:t>《</a:t>
            </a:r>
            <a:r>
              <a:rPr lang="zh-CN" altLang="en-US" dirty="0">
                <a:solidFill>
                  <a:srgbClr val="125B35"/>
                </a:solidFill>
              </a:rPr>
              <a:t>童年</a:t>
            </a:r>
            <a:r>
              <a:rPr lang="en-US" altLang="zh-CN" dirty="0">
                <a:solidFill>
                  <a:srgbClr val="125B35"/>
                </a:solidFill>
              </a:rPr>
              <a:t>》</a:t>
            </a:r>
            <a:r>
              <a:rPr lang="zh-CN" altLang="en-US" dirty="0">
                <a:solidFill>
                  <a:srgbClr val="125B35"/>
                </a:solidFill>
              </a:rPr>
              <a:t>、</a:t>
            </a:r>
            <a:r>
              <a:rPr lang="en-US" altLang="zh-CN" dirty="0">
                <a:solidFill>
                  <a:srgbClr val="125B35"/>
                </a:solidFill>
              </a:rPr>
              <a:t>《</a:t>
            </a:r>
            <a:r>
              <a:rPr lang="zh-CN" altLang="en-US" dirty="0">
                <a:solidFill>
                  <a:srgbClr val="125B35"/>
                </a:solidFill>
              </a:rPr>
              <a:t>少年</a:t>
            </a:r>
            <a:r>
              <a:rPr lang="en-US" altLang="zh-CN" dirty="0">
                <a:solidFill>
                  <a:srgbClr val="125B35"/>
                </a:solidFill>
              </a:rPr>
              <a:t>》</a:t>
            </a:r>
            <a:r>
              <a:rPr lang="zh-CN" altLang="en-US" dirty="0">
                <a:solidFill>
                  <a:srgbClr val="125B35"/>
                </a:solidFill>
              </a:rPr>
              <a:t>、</a:t>
            </a:r>
            <a:r>
              <a:rPr lang="en-US" altLang="zh-CN" dirty="0">
                <a:solidFill>
                  <a:srgbClr val="125B35"/>
                </a:solidFill>
              </a:rPr>
              <a:t>《</a:t>
            </a:r>
            <a:r>
              <a:rPr lang="zh-CN" altLang="en-US" dirty="0">
                <a:solidFill>
                  <a:srgbClr val="125B35"/>
                </a:solidFill>
              </a:rPr>
              <a:t>青年</a:t>
            </a:r>
            <a:r>
              <a:rPr lang="en-US" altLang="zh-CN" dirty="0">
                <a:solidFill>
                  <a:srgbClr val="125B35"/>
                </a:solidFill>
              </a:rPr>
              <a:t>》</a:t>
            </a:r>
            <a:r>
              <a:rPr lang="zh-CN" altLang="en-US" dirty="0">
                <a:solidFill>
                  <a:srgbClr val="125B35"/>
                </a:solidFill>
              </a:rPr>
              <a:t>和</a:t>
            </a:r>
            <a:r>
              <a:rPr lang="en-US" altLang="zh-CN" dirty="0">
                <a:solidFill>
                  <a:srgbClr val="125B35"/>
                </a:solidFill>
              </a:rPr>
              <a:t>《</a:t>
            </a:r>
            <a:r>
              <a:rPr lang="zh-CN" altLang="en-US" dirty="0">
                <a:solidFill>
                  <a:srgbClr val="125B35"/>
                </a:solidFill>
              </a:rPr>
              <a:t>一个地主的早晨</a:t>
            </a:r>
            <a:r>
              <a:rPr lang="en-US" altLang="zh-CN" dirty="0">
                <a:solidFill>
                  <a:srgbClr val="125B35"/>
                </a:solidFill>
              </a:rPr>
              <a:t>》</a:t>
            </a:r>
            <a:r>
              <a:rPr lang="zh-CN" altLang="en-US" dirty="0">
                <a:solidFill>
                  <a:srgbClr val="125B35"/>
                </a:solidFill>
              </a:rPr>
              <a:t>等优秀作品</a:t>
            </a:r>
            <a:r>
              <a:rPr lang="zh-CN" altLang="en-US" dirty="0" smtClean="0">
                <a:solidFill>
                  <a:srgbClr val="125B35"/>
                </a:solidFill>
              </a:rPr>
              <a:t>。</a:t>
            </a:r>
            <a:endParaRPr lang="zh-CN" altLang="en-US" dirty="0">
              <a:solidFill>
                <a:srgbClr val="125B35"/>
              </a:solidFill>
            </a:endParaRPr>
          </a:p>
        </p:txBody>
      </p:sp>
    </p:spTree>
    <p:extLst>
      <p:ext uri="{BB962C8B-B14F-4D97-AF65-F5344CB8AC3E}">
        <p14:creationId xmlns:p14="http://schemas.microsoft.com/office/powerpoint/2010/main" val="3025368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435">
      <a:dk1>
        <a:sysClr val="windowText" lastClr="000000"/>
      </a:dk1>
      <a:lt1>
        <a:sysClr val="window" lastClr="FFFFFF"/>
      </a:lt1>
      <a:dk2>
        <a:srgbClr val="226032"/>
      </a:dk2>
      <a:lt2>
        <a:srgbClr val="5A9259"/>
      </a:lt2>
      <a:accent1>
        <a:srgbClr val="5A9259"/>
      </a:accent1>
      <a:accent2>
        <a:srgbClr val="226032"/>
      </a:accent2>
      <a:accent3>
        <a:srgbClr val="5A9259"/>
      </a:accent3>
      <a:accent4>
        <a:srgbClr val="226032"/>
      </a:accent4>
      <a:accent5>
        <a:srgbClr val="5A9259"/>
      </a:accent5>
      <a:accent6>
        <a:srgbClr val="22603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TotalTime>
  <Words>6681</Words>
  <Application>Microsoft Office PowerPoint</Application>
  <PresentationFormat>宽屏</PresentationFormat>
  <Paragraphs>341</Paragraphs>
  <Slides>67</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67</vt:i4>
      </vt:variant>
    </vt:vector>
  </HeadingPairs>
  <TitlesOfParts>
    <vt:vector size="77" baseType="lpstr">
      <vt:lpstr>Arial Black</vt:lpstr>
      <vt:lpstr>Calibri</vt:lpstr>
      <vt:lpstr>Impact</vt:lpstr>
      <vt:lpstr>Impact MT Std</vt:lpstr>
      <vt:lpstr>Wingdings</vt:lpstr>
      <vt:lpstr>黑体</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cp:lastModifiedBy>
  <cp:revision>187</cp:revision>
  <dcterms:created xsi:type="dcterms:W3CDTF">2015-05-05T08:02:00Z</dcterms:created>
  <dcterms:modified xsi:type="dcterms:W3CDTF">2020-02-06T10:06:24Z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y fmtid="{D5CDD505-2E9C-101B-9397-08002B2CF9AE}" pid="3" name="KSORubyTemplateID">
    <vt:lpwstr>2</vt:lpwstr>
  </property>
</Properties>
</file>