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6" r:id="rId6"/>
    <p:sldMasterId id="2147483708" r:id="rId7"/>
    <p:sldMasterId id="2147483720" r:id="rId8"/>
  </p:sldMasterIdLst>
  <p:notesMasterIdLst>
    <p:notesMasterId r:id="rId10"/>
  </p:notesMasterIdLst>
  <p:sldIdLst>
    <p:sldId id="1264" r:id="rId9"/>
    <p:sldId id="1130" r:id="rId11"/>
    <p:sldId id="1131" r:id="rId12"/>
    <p:sldId id="1269" r:id="rId13"/>
    <p:sldId id="1270" r:id="rId14"/>
    <p:sldId id="1132" r:id="rId15"/>
    <p:sldId id="1266" r:id="rId16"/>
    <p:sldId id="1268" r:id="rId17"/>
    <p:sldId id="1134" r:id="rId18"/>
    <p:sldId id="1301" r:id="rId19"/>
    <p:sldId id="1303" r:id="rId20"/>
    <p:sldId id="1336" r:id="rId21"/>
    <p:sldId id="1367" r:id="rId22"/>
    <p:sldId id="1369" r:id="rId23"/>
    <p:sldId id="1373" r:id="rId24"/>
    <p:sldId id="1156" r:id="rId25"/>
    <p:sldId id="1370" r:id="rId26"/>
    <p:sldId id="1372" r:id="rId27"/>
    <p:sldId id="1371" r:id="rId28"/>
    <p:sldId id="1158" r:id="rId29"/>
    <p:sldId id="1159" r:id="rId30"/>
    <p:sldId id="1402" r:id="rId31"/>
    <p:sldId id="1417" r:id="rId32"/>
    <p:sldId id="1403" r:id="rId33"/>
    <p:sldId id="1207" r:id="rId34"/>
    <p:sldId id="1211" r:id="rId35"/>
    <p:sldId id="1212" r:id="rId36"/>
    <p:sldId id="1432" r:id="rId37"/>
    <p:sldId id="1433" r:id="rId38"/>
    <p:sldId id="1213" r:id="rId39"/>
    <p:sldId id="1232" r:id="rId40"/>
    <p:sldId id="934" r:id="rId41"/>
    <p:sldId id="981" r:id="rId42"/>
    <p:sldId id="1451" r:id="rId43"/>
    <p:sldId id="1453" r:id="rId4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00"/>
    <a:srgbClr val="000000"/>
    <a:srgbClr val="00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1422" y="-102"/>
      </p:cViewPr>
      <p:guideLst>
        <p:guide orient="horz" pos="2260"/>
        <p:guide pos="293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幻灯片图像占位符 1"/>
          <p:cNvSpPr>
            <a:spLocks noGrp="1" noRot="1" noChangeAspect="1" noTextEdit="1"/>
          </p:cNvSpPr>
          <p:nvPr>
            <p:ph type="sldImg"/>
          </p:nvPr>
        </p:nvSpPr>
        <p:spPr>
          <a:xfrm>
            <a:off x="1141413" y="754063"/>
            <a:ext cx="4391025" cy="3294062"/>
          </a:xfrm>
          <a:ln>
            <a:solidFill>
              <a:srgbClr val="000000"/>
            </a:solidFill>
          </a:ln>
        </p:spPr>
      </p:sp>
      <p:sp>
        <p:nvSpPr>
          <p:cNvPr id="185346" name="文本占位符 2"/>
          <p:cNvSpPr>
            <a:spLocks noGrp="1"/>
          </p:cNvSpPr>
          <p:nvPr>
            <p:ph type="body"/>
          </p:nvPr>
        </p:nvSpPr>
        <p:spPr bwMode="auto">
          <a:noFill/>
        </p:spPr>
        <p:txBody>
          <a:bodyPr vert="horz" wrap="square" lIns="91440" tIns="45720" rIns="91440" bIns="45720" numCol="1" anchor="t" anchorCtr="0" compatLnSpc="1"/>
          <a:lstStyle/>
          <a:p>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26628"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26635"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26636"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26638"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26639"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26640"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4820"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34827"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34828"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34830"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34831"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34832"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66564"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66571"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66572"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66574"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66575"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66576"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82948"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82955"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82956"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82958"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82959"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82960"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91140"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91147"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91148"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91150"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91151"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91152"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8436"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18443"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18444"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18446"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18447"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18448"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1" Type="http://schemas.openxmlformats.org/officeDocument/2006/relationships/theme" Target="../theme/theme4.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5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205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3076"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614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7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717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19"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9220"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3"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10244"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1" name="Picture 2" descr="13l08"/>
          <p:cNvPicPr>
            <a:picLocks noChangeAspect="1"/>
          </p:cNvPicPr>
          <p:nvPr/>
        </p:nvPicPr>
        <p:blipFill>
          <a:blip r:embed="rId1"/>
          <a:srcRect/>
          <a:stretch>
            <a:fillRect/>
          </a:stretch>
        </p:blipFill>
        <p:spPr bwMode="auto">
          <a:xfrm>
            <a:off x="0" y="981075"/>
            <a:ext cx="9144000" cy="5184775"/>
          </a:xfrm>
          <a:prstGeom prst="rect">
            <a:avLst/>
          </a:prstGeom>
          <a:noFill/>
          <a:ln w="9525">
            <a:noFill/>
            <a:miter lim="800000"/>
            <a:headEnd/>
            <a:tailEnd/>
          </a:ln>
        </p:spPr>
      </p:pic>
      <p:sp>
        <p:nvSpPr>
          <p:cNvPr id="15" name="TextBox 14"/>
          <p:cNvSpPr txBox="1">
            <a:spLocks noChangeArrowheads="1"/>
          </p:cNvSpPr>
          <p:nvPr/>
        </p:nvSpPr>
        <p:spPr bwMode="auto">
          <a:xfrm>
            <a:off x="1836738" y="1685925"/>
            <a:ext cx="3008312" cy="874713"/>
          </a:xfrm>
          <a:prstGeom prst="rect">
            <a:avLst/>
          </a:prstGeom>
          <a:noFill/>
          <a:ln w="9525">
            <a:noFill/>
            <a:miter lim="800000"/>
          </a:ln>
        </p:spPr>
        <p:txBody>
          <a:bodyPr>
            <a:spAutoFit/>
          </a:bodyPr>
          <a:lstStyle/>
          <a:p>
            <a:pPr eaLnBrk="0" hangingPunct="0">
              <a:buFont typeface="Arial" panose="020B0604020202020204" pitchFamily="34" charset="0"/>
              <a:buNone/>
            </a:pPr>
            <a:r>
              <a:rPr lang="en-US" altLang="zh-CN" sz="5100">
                <a:latin typeface="宋体" panose="02010600030101010101" pitchFamily="2" charset="-122"/>
              </a:rPr>
              <a:t>18 </a:t>
            </a:r>
            <a:r>
              <a:rPr lang="zh-CN" altLang="en-US" sz="5100">
                <a:latin typeface="黑体" panose="02010609060101010101" pitchFamily="49" charset="-122"/>
                <a:ea typeface="黑体" panose="02010609060101010101" pitchFamily="49" charset="-122"/>
              </a:rPr>
              <a:t>狼</a:t>
            </a:r>
            <a:endParaRPr lang="zh-CN" altLang="en-US" sz="5100">
              <a:latin typeface="黑体" panose="02010609060101010101" pitchFamily="49" charset="-122"/>
              <a:ea typeface="黑体" panose="02010609060101010101" pitchFamily="49" charset="-122"/>
            </a:endParaRPr>
          </a:p>
        </p:txBody>
      </p:sp>
      <p:sp>
        <p:nvSpPr>
          <p:cNvPr id="2" name="WordArt 4"/>
          <p:cNvSpPr>
            <a:spLocks noTextEdit="1"/>
          </p:cNvSpPr>
          <p:nvPr/>
        </p:nvSpPr>
        <p:spPr bwMode="auto">
          <a:xfrm>
            <a:off x="3563938" y="2924175"/>
            <a:ext cx="2057400" cy="720725"/>
          </a:xfrm>
          <a:prstGeom prst="rect">
            <a:avLst/>
          </a:prstGeom>
        </p:spPr>
        <p:txBody>
          <a:bodyPr wrap="none" fromWordArt="1">
            <a:prstTxWarp prst="textSlantUp">
              <a:avLst>
                <a:gd name="adj" fmla="val 1852"/>
              </a:avLst>
            </a:prstTxWarp>
          </a:bodyPr>
          <a:lstStyle/>
          <a:p>
            <a:pPr algn="ctr"/>
            <a:r>
              <a:rPr lang="zh-CN" altLang="en-US" sz="2700" kern="10">
                <a:ln w="9525">
                  <a:solidFill>
                    <a:srgbClr val="000000"/>
                  </a:solidFill>
                  <a:round/>
                </a:ln>
                <a:solidFill>
                  <a:srgbClr val="000000"/>
                </a:solidFill>
                <a:latin typeface="隶书" panose="02010509060101010101" charset="-122"/>
                <a:ea typeface="隶书" panose="02010509060101010101" charset="-122"/>
              </a:rPr>
              <a:t>蒲松龄</a:t>
            </a:r>
            <a:endParaRPr lang="zh-CN" altLang="en-US" sz="2700" kern="10">
              <a:ln w="9525">
                <a:solidFill>
                  <a:srgbClr val="000000"/>
                </a:solidFill>
                <a:round/>
              </a:ln>
              <a:solidFill>
                <a:srgbClr val="000000"/>
              </a:solidFill>
              <a:latin typeface="隶书" panose="02010509060101010101" charset="-122"/>
              <a:ea typeface="隶书" panose="020105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9"/>
          <p:cNvSpPr txBox="1"/>
          <p:nvPr/>
        </p:nvSpPr>
        <p:spPr>
          <a:xfrm>
            <a:off x="196215" y="3168015"/>
            <a:ext cx="1627505" cy="52197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古今异义</a:t>
            </a:r>
            <a:endParaRPr lang="zh-CN" altLang="en-US" sz="2800" b="1">
              <a:latin typeface="宋体" panose="02010600030101010101" pitchFamily="2" charset="-122"/>
              <a:ea typeface="宋体" panose="02010600030101010101" pitchFamily="2" charset="-122"/>
            </a:endParaRPr>
          </a:p>
        </p:txBody>
      </p:sp>
      <p:sp>
        <p:nvSpPr>
          <p:cNvPr id="11" name="左大括号 10"/>
          <p:cNvSpPr/>
          <p:nvPr/>
        </p:nvSpPr>
        <p:spPr>
          <a:xfrm>
            <a:off x="1823720" y="1318895"/>
            <a:ext cx="163830" cy="4220210"/>
          </a:xfrm>
          <a:prstGeom prst="leftBrace">
            <a:avLst>
              <a:gd name="adj1" fmla="val 0"/>
              <a:gd name="adj2" fmla="val 50000"/>
            </a:avLst>
          </a:prstGeom>
        </p:spPr>
        <p:style>
          <a:lnRef idx="2">
            <a:schemeClr val="accent5"/>
          </a:lnRef>
          <a:fillRef idx="0">
            <a:schemeClr val="accent5"/>
          </a:fillRef>
          <a:effectRef idx="1">
            <a:schemeClr val="accent5"/>
          </a:effectRef>
          <a:fontRef idx="minor">
            <a:schemeClr val="tx1"/>
          </a:fontRef>
        </p:style>
        <p:txBody>
          <a:bodyPr anchor="ctr"/>
          <a:p>
            <a:pPr algn="ctr" fontAlgn="base">
              <a:defRPr/>
            </a:pPr>
            <a:endParaRPr lang="zh-CN" altLang="en-US" sz="100" strike="noStrike" noProof="1"/>
          </a:p>
        </p:txBody>
      </p:sp>
      <p:sp>
        <p:nvSpPr>
          <p:cNvPr id="13" name="文本框 12"/>
          <p:cNvSpPr txBox="1"/>
          <p:nvPr/>
        </p:nvSpPr>
        <p:spPr>
          <a:xfrm>
            <a:off x="4647882" y="850265"/>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古义：离开；</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今义：到、往。</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193539" name="矩形 3"/>
          <p:cNvSpPr>
            <a:spLocks noChangeArrowheads="1"/>
          </p:cNvSpPr>
          <p:nvPr/>
        </p:nvSpPr>
        <p:spPr bwMode="auto">
          <a:xfrm>
            <a:off x="1987550" y="953135"/>
            <a:ext cx="3260725" cy="4742815"/>
          </a:xfrm>
          <a:prstGeom prst="rect">
            <a:avLst/>
          </a:prstGeom>
          <a:noFill/>
          <a:ln w="9525">
            <a:noFill/>
            <a:miter lim="800000"/>
          </a:ln>
        </p:spPr>
        <p:txBody>
          <a:bodyPr wrap="square">
            <a:spAutoFit/>
          </a:bodyPr>
          <a:p>
            <a:pPr>
              <a:lnSpc>
                <a:spcPct val="18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一狼径</a:t>
            </a:r>
            <a:r>
              <a:rPr lang="zh-CN" altLang="en-US" sz="2800" b="1">
                <a:solidFill>
                  <a:srgbClr val="FF0000"/>
                </a:solidFill>
                <a:latin typeface="楷体" panose="02010609060101010101" pitchFamily="49" charset="-122"/>
                <a:ea typeface="楷体" panose="02010609060101010101" pitchFamily="49" charset="-122"/>
              </a:rPr>
              <a:t>去</a:t>
            </a:r>
            <a:endParaRPr lang="zh-CN" altLang="en-US" sz="2800" b="1">
              <a:solidFill>
                <a:srgbClr val="FF0000"/>
              </a:solidFill>
              <a:latin typeface="楷体" panose="02010609060101010101" pitchFamily="49" charset="-122"/>
              <a:ea typeface="楷体" panose="02010609060101010101" pitchFamily="49" charset="-122"/>
            </a:endParaRPr>
          </a:p>
          <a:p>
            <a:pPr>
              <a:lnSpc>
                <a:spcPct val="18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场主积</a:t>
            </a:r>
            <a:r>
              <a:rPr lang="zh-CN" altLang="en-US" sz="2800" b="1">
                <a:solidFill>
                  <a:srgbClr val="FF0000"/>
                </a:solidFill>
                <a:latin typeface="楷体" panose="02010609060101010101" pitchFamily="49" charset="-122"/>
                <a:ea typeface="楷体" panose="02010609060101010101" pitchFamily="49" charset="-122"/>
              </a:rPr>
              <a:t>薪</a:t>
            </a:r>
            <a:r>
              <a:rPr lang="zh-CN" altLang="en-US" sz="2800" b="1">
                <a:latin typeface="楷体" panose="02010609060101010101" pitchFamily="49" charset="-122"/>
                <a:ea typeface="楷体" panose="02010609060101010101" pitchFamily="49" charset="-122"/>
              </a:rPr>
              <a:t>其中</a:t>
            </a:r>
            <a:endParaRPr lang="zh-CN" altLang="en-US" sz="2800" b="1">
              <a:latin typeface="楷体" panose="02010609060101010101" pitchFamily="49" charset="-122"/>
              <a:ea typeface="楷体" panose="02010609060101010101" pitchFamily="49" charset="-122"/>
            </a:endParaRPr>
          </a:p>
          <a:p>
            <a:pPr>
              <a:lnSpc>
                <a:spcPct val="18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屠自后断其</a:t>
            </a:r>
            <a:r>
              <a:rPr lang="zh-CN" altLang="en-US" sz="2800" b="1">
                <a:solidFill>
                  <a:srgbClr val="FF0000"/>
                </a:solidFill>
                <a:latin typeface="楷体" panose="02010609060101010101" pitchFamily="49" charset="-122"/>
                <a:ea typeface="楷体" panose="02010609060101010101" pitchFamily="49" charset="-122"/>
              </a:rPr>
              <a:t>股</a:t>
            </a:r>
            <a:endParaRPr lang="zh-CN" altLang="en-US" sz="2800" b="1">
              <a:latin typeface="楷体" panose="02010609060101010101" pitchFamily="49" charset="-122"/>
              <a:ea typeface="楷体" panose="02010609060101010101" pitchFamily="49" charset="-122"/>
            </a:endParaRPr>
          </a:p>
          <a:p>
            <a:pPr>
              <a:lnSpc>
                <a:spcPct val="180000"/>
              </a:lnSpc>
              <a:spcBef>
                <a:spcPts val="0"/>
              </a:spcBef>
              <a:spcAft>
                <a:spcPts val="0"/>
              </a:spcAft>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盖</a:t>
            </a:r>
            <a:r>
              <a:rPr lang="zh-CN" altLang="en-US" sz="2800" b="1">
                <a:latin typeface="楷体" panose="02010609060101010101" pitchFamily="49" charset="-122"/>
                <a:ea typeface="楷体" panose="02010609060101010101" pitchFamily="49" charset="-122"/>
              </a:rPr>
              <a:t>以诱敌</a:t>
            </a:r>
            <a:endParaRPr lang="zh-CN" altLang="en-US" sz="2800" b="1">
              <a:latin typeface="楷体" panose="02010609060101010101" pitchFamily="49" charset="-122"/>
              <a:ea typeface="楷体" panose="02010609060101010101" pitchFamily="49" charset="-122"/>
            </a:endParaRPr>
          </a:p>
          <a:p>
            <a:pPr>
              <a:lnSpc>
                <a:spcPct val="18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禽兽之变诈</a:t>
            </a:r>
            <a:r>
              <a:rPr lang="zh-CN" altLang="en-US" sz="2800" b="1">
                <a:solidFill>
                  <a:srgbClr val="FF0000"/>
                </a:solidFill>
                <a:latin typeface="楷体" panose="02010609060101010101" pitchFamily="49" charset="-122"/>
                <a:ea typeface="楷体" panose="02010609060101010101" pitchFamily="49" charset="-122"/>
                <a:sym typeface="+mn-ea"/>
              </a:rPr>
              <a:t>几何</a:t>
            </a:r>
            <a:r>
              <a:rPr lang="zh-CN" altLang="en-US" sz="2800" b="1">
                <a:latin typeface="楷体" panose="02010609060101010101" pitchFamily="49" charset="-122"/>
                <a:ea typeface="楷体" panose="02010609060101010101" pitchFamily="49" charset="-122"/>
                <a:sym typeface="+mn-ea"/>
              </a:rPr>
              <a:t>哉</a:t>
            </a:r>
            <a:endParaRPr lang="zh-CN" altLang="en-US" sz="2800">
              <a:latin typeface="楷体" panose="02010609060101010101" pitchFamily="49" charset="-122"/>
              <a:ea typeface="楷体" panose="02010609060101010101" pitchFamily="49" charset="-122"/>
              <a:sym typeface="+mn-ea"/>
            </a:endParaRPr>
          </a:p>
          <a:p>
            <a:pPr>
              <a:lnSpc>
                <a:spcPct val="18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止增笑</a:t>
            </a:r>
            <a:r>
              <a:rPr lang="zh-CN" altLang="en-US" sz="2800" b="1">
                <a:solidFill>
                  <a:srgbClr val="FF0000"/>
                </a:solidFill>
                <a:latin typeface="楷体" panose="02010609060101010101" pitchFamily="49" charset="-122"/>
                <a:ea typeface="楷体" panose="02010609060101010101" pitchFamily="49" charset="-122"/>
              </a:rPr>
              <a:t>耳</a:t>
            </a:r>
            <a:endParaRPr lang="zh-CN" altLang="en-US" sz="2800" b="1">
              <a:latin typeface="楷体" panose="02010609060101010101" pitchFamily="49" charset="-122"/>
              <a:ea typeface="楷体" panose="02010609060101010101" pitchFamily="49" charset="-122"/>
            </a:endParaRPr>
          </a:p>
        </p:txBody>
      </p:sp>
      <p:sp>
        <p:nvSpPr>
          <p:cNvPr id="2" name="文本框 1"/>
          <p:cNvSpPr txBox="1"/>
          <p:nvPr/>
        </p:nvSpPr>
        <p:spPr>
          <a:xfrm>
            <a:off x="4647882" y="1671320"/>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古义：柴草；</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今义：薪水。</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3" name="文本框 2"/>
          <p:cNvSpPr txBox="1"/>
          <p:nvPr/>
        </p:nvSpPr>
        <p:spPr>
          <a:xfrm>
            <a:off x="4647882" y="2548890"/>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古义：大腿；</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今义：屁股。</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4" name="文本框 3"/>
          <p:cNvSpPr txBox="1"/>
          <p:nvPr/>
        </p:nvSpPr>
        <p:spPr>
          <a:xfrm>
            <a:off x="4735512" y="3384550"/>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古义：原来是；</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今义：覆盖</a:t>
            </a:r>
            <a:r>
              <a:rPr lang="zh-CN" altLang="zh-CN" sz="28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0000CC"/>
                </a:solidFill>
                <a:latin typeface="楷体" panose="02010609060101010101" pitchFamily="49" charset="-122"/>
                <a:ea typeface="楷体" panose="02010609060101010101" pitchFamily="49" charset="-122"/>
                <a:sym typeface="宋体" panose="02010600030101010101" pitchFamily="2" charset="-122"/>
              </a:rPr>
              <a:t>盖子</a:t>
            </a:r>
            <a:r>
              <a:rPr lang="zh-CN" altLang="en-US" sz="2800" b="1">
                <a:solidFill>
                  <a:srgbClr val="0000FF"/>
                </a:solidFill>
                <a:latin typeface="楷体" panose="02010609060101010101" pitchFamily="49" charset="-122"/>
                <a:ea typeface="楷体" panose="02010609060101010101" pitchFamily="49" charset="-122"/>
              </a:rPr>
              <a:t>。</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5" name="文本框 4"/>
          <p:cNvSpPr txBox="1"/>
          <p:nvPr/>
        </p:nvSpPr>
        <p:spPr>
          <a:xfrm>
            <a:off x="4940617" y="4249420"/>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古义：能有多少；</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今义：几何学。</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6" name="文本框 5"/>
          <p:cNvSpPr txBox="1"/>
          <p:nvPr/>
        </p:nvSpPr>
        <p:spPr>
          <a:xfrm>
            <a:off x="4354512" y="5099685"/>
            <a:ext cx="3423047" cy="953135"/>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古义：罢了；</a:t>
            </a:r>
            <a:endParaRPr lang="zh-CN" altLang="en-US" sz="2800" b="1">
              <a:solidFill>
                <a:srgbClr val="C00000"/>
              </a:solidFill>
              <a:latin typeface="楷体" panose="02010609060101010101" pitchFamily="49" charset="-122"/>
              <a:ea typeface="楷体" panose="02010609060101010101" pitchFamily="49" charset="-122"/>
            </a:endParaRPr>
          </a:p>
          <a:p>
            <a:r>
              <a:rPr lang="zh-CN" altLang="en-US" sz="2800" b="1">
                <a:solidFill>
                  <a:srgbClr val="0000FF"/>
                </a:solidFill>
                <a:latin typeface="楷体" panose="02010609060101010101" pitchFamily="49" charset="-122"/>
                <a:ea typeface="楷体" panose="02010609060101010101" pitchFamily="49" charset="-122"/>
              </a:rPr>
              <a:t>今义：耳朵。</a:t>
            </a:r>
            <a:endParaRPr lang="zh-CN" altLang="en-US" sz="2800" b="1">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charRg st="0" end="7"/>
                                            </p:txEl>
                                          </p:spTgt>
                                        </p:tgtEl>
                                        <p:attrNameLst>
                                          <p:attrName>style.visibility</p:attrName>
                                        </p:attrNameLst>
                                      </p:cBhvr>
                                      <p:to>
                                        <p:strVal val="visible"/>
                                      </p:to>
                                    </p:set>
                                    <p:anim calcmode="lin" valueType="num">
                                      <p:cBhvr>
                                        <p:cTn id="7" dur="500" fill="hold"/>
                                        <p:tgtEl>
                                          <p:spTgt spid="13">
                                            <p:txEl>
                                              <p:charRg st="0" end="7"/>
                                            </p:txEl>
                                          </p:spTgt>
                                        </p:tgtEl>
                                        <p:attrNameLst>
                                          <p:attrName>ppt_x</p:attrName>
                                        </p:attrNameLst>
                                      </p:cBhvr>
                                      <p:tavLst>
                                        <p:tav tm="0">
                                          <p:val>
                                            <p:strVal val="#ppt_x"/>
                                          </p:val>
                                        </p:tav>
                                        <p:tav tm="100000">
                                          <p:val>
                                            <p:strVal val="#ppt_x"/>
                                          </p:val>
                                        </p:tav>
                                      </p:tavLst>
                                    </p:anim>
                                    <p:anim calcmode="lin" valueType="num">
                                      <p:cBhvr>
                                        <p:cTn id="8" dur="500" fill="hold"/>
                                        <p:tgtEl>
                                          <p:spTgt spid="13">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0" end="7"/>
                                            </p:txEl>
                                          </p:spTgt>
                                        </p:tgtEl>
                                        <p:attrNameLst>
                                          <p:attrName>style.visibility</p:attrName>
                                        </p:attrNameLst>
                                      </p:cBhvr>
                                      <p:to>
                                        <p:strVal val="visible"/>
                                      </p:to>
                                    </p:set>
                                    <p:anim calcmode="lin" valueType="num">
                                      <p:cBhvr>
                                        <p:cTn id="13" dur="500" fill="hold"/>
                                        <p:tgtEl>
                                          <p:spTgt spid="2">
                                            <p:txEl>
                                              <p:charRg st="0" end="7"/>
                                            </p:txEl>
                                          </p:spTgt>
                                        </p:tgtEl>
                                        <p:attrNameLst>
                                          <p:attrName>ppt_x</p:attrName>
                                        </p:attrNameLst>
                                      </p:cBhvr>
                                      <p:tavLst>
                                        <p:tav tm="0">
                                          <p:val>
                                            <p:strVal val="#ppt_x"/>
                                          </p:val>
                                        </p:tav>
                                        <p:tav tm="100000">
                                          <p:val>
                                            <p:strVal val="#ppt_x"/>
                                          </p:val>
                                        </p:tav>
                                      </p:tavLst>
                                    </p:anim>
                                    <p:anim calcmode="lin" valueType="num">
                                      <p:cBhvr>
                                        <p:cTn id="14" dur="500" fill="hold"/>
                                        <p:tgtEl>
                                          <p:spTgt spid="2">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0" end="7"/>
                                            </p:txEl>
                                          </p:spTgt>
                                        </p:tgtEl>
                                        <p:attrNameLst>
                                          <p:attrName>style.visibility</p:attrName>
                                        </p:attrNameLst>
                                      </p:cBhvr>
                                      <p:to>
                                        <p:strVal val="visible"/>
                                      </p:to>
                                    </p:set>
                                    <p:anim calcmode="lin" valueType="num">
                                      <p:cBhvr>
                                        <p:cTn id="19" dur="500" fill="hold"/>
                                        <p:tgtEl>
                                          <p:spTgt spid="3">
                                            <p:txEl>
                                              <p:charRg st="0" end="7"/>
                                            </p:txEl>
                                          </p:spTgt>
                                        </p:tgtEl>
                                        <p:attrNameLst>
                                          <p:attrName>ppt_x</p:attrName>
                                        </p:attrNameLst>
                                      </p:cBhvr>
                                      <p:tavLst>
                                        <p:tav tm="0">
                                          <p:val>
                                            <p:strVal val="#ppt_x"/>
                                          </p:val>
                                        </p:tav>
                                        <p:tav tm="100000">
                                          <p:val>
                                            <p:strVal val="#ppt_x"/>
                                          </p:val>
                                        </p:tav>
                                      </p:tavLst>
                                    </p:anim>
                                    <p:anim calcmode="lin" valueType="num">
                                      <p:cBhvr>
                                        <p:cTn id="20" dur="500" fill="hold"/>
                                        <p:tgtEl>
                                          <p:spTgt spid="3">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charRg st="0" end="7"/>
                                            </p:txEl>
                                          </p:spTgt>
                                        </p:tgtEl>
                                        <p:attrNameLst>
                                          <p:attrName>style.visibility</p:attrName>
                                        </p:attrNameLst>
                                      </p:cBhvr>
                                      <p:to>
                                        <p:strVal val="visible"/>
                                      </p:to>
                                    </p:set>
                                    <p:anim calcmode="lin" valueType="num">
                                      <p:cBhvr>
                                        <p:cTn id="25" dur="500" fill="hold"/>
                                        <p:tgtEl>
                                          <p:spTgt spid="4">
                                            <p:txEl>
                                              <p:charRg st="0" end="7"/>
                                            </p:txEl>
                                          </p:spTgt>
                                        </p:tgtEl>
                                        <p:attrNameLst>
                                          <p:attrName>ppt_x</p:attrName>
                                        </p:attrNameLst>
                                      </p:cBhvr>
                                      <p:tavLst>
                                        <p:tav tm="0">
                                          <p:val>
                                            <p:strVal val="#ppt_x"/>
                                          </p:val>
                                        </p:tav>
                                        <p:tav tm="100000">
                                          <p:val>
                                            <p:strVal val="#ppt_x"/>
                                          </p:val>
                                        </p:tav>
                                      </p:tavLst>
                                    </p:anim>
                                    <p:anim calcmode="lin" valueType="num">
                                      <p:cBhvr>
                                        <p:cTn id="26" dur="500" fill="hold"/>
                                        <p:tgtEl>
                                          <p:spTgt spid="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charRg st="0" end="7"/>
                                            </p:txEl>
                                          </p:spTgt>
                                        </p:tgtEl>
                                        <p:attrNameLst>
                                          <p:attrName>style.visibility</p:attrName>
                                        </p:attrNameLst>
                                      </p:cBhvr>
                                      <p:to>
                                        <p:strVal val="visible"/>
                                      </p:to>
                                    </p:set>
                                    <p:anim calcmode="lin" valueType="num">
                                      <p:cBhvr>
                                        <p:cTn id="31" dur="500" fill="hold"/>
                                        <p:tgtEl>
                                          <p:spTgt spid="5">
                                            <p:txEl>
                                              <p:charRg st="0" end="7"/>
                                            </p:txEl>
                                          </p:spTgt>
                                        </p:tgtEl>
                                        <p:attrNameLst>
                                          <p:attrName>ppt_x</p:attrName>
                                        </p:attrNameLst>
                                      </p:cBhvr>
                                      <p:tavLst>
                                        <p:tav tm="0">
                                          <p:val>
                                            <p:strVal val="#ppt_x"/>
                                          </p:val>
                                        </p:tav>
                                        <p:tav tm="100000">
                                          <p:val>
                                            <p:strVal val="#ppt_x"/>
                                          </p:val>
                                        </p:tav>
                                      </p:tavLst>
                                    </p:anim>
                                    <p:anim calcmode="lin" valueType="num">
                                      <p:cBhvr>
                                        <p:cTn id="32" dur="500" fill="hold"/>
                                        <p:tgtEl>
                                          <p:spTgt spid="5">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charRg st="0" end="7"/>
                                            </p:txEl>
                                          </p:spTgt>
                                        </p:tgtEl>
                                        <p:attrNameLst>
                                          <p:attrName>style.visibility</p:attrName>
                                        </p:attrNameLst>
                                      </p:cBhvr>
                                      <p:to>
                                        <p:strVal val="visible"/>
                                      </p:to>
                                    </p:set>
                                    <p:anim calcmode="lin" valueType="num">
                                      <p:cBhvr>
                                        <p:cTn id="37" dur="500" fill="hold"/>
                                        <p:tgtEl>
                                          <p:spTgt spid="6">
                                            <p:txEl>
                                              <p:charRg st="0" end="7"/>
                                            </p:txEl>
                                          </p:spTgt>
                                        </p:tgtEl>
                                        <p:attrNameLst>
                                          <p:attrName>ppt_x</p:attrName>
                                        </p:attrNameLst>
                                      </p:cBhvr>
                                      <p:tavLst>
                                        <p:tav tm="0">
                                          <p:val>
                                            <p:strVal val="#ppt_x"/>
                                          </p:val>
                                        </p:tav>
                                        <p:tav tm="100000">
                                          <p:val>
                                            <p:strVal val="#ppt_x"/>
                                          </p:val>
                                        </p:tav>
                                      </p:tavLst>
                                    </p:anim>
                                    <p:anim calcmode="lin" valueType="num">
                                      <p:cBhvr>
                                        <p:cTn id="38" dur="500" fill="hold"/>
                                        <p:tgtEl>
                                          <p:spTgt spid="6">
                                            <p:txEl>
                                              <p:charRg st="0"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9"/>
          <p:cNvSpPr txBox="1"/>
          <p:nvPr/>
        </p:nvSpPr>
        <p:spPr>
          <a:xfrm>
            <a:off x="146685" y="3008630"/>
            <a:ext cx="1891030" cy="52197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词类活用</a:t>
            </a:r>
            <a:endParaRPr lang="zh-CN" altLang="en-US" sz="2800" b="1">
              <a:latin typeface="宋体" panose="02010600030101010101" pitchFamily="2" charset="-122"/>
              <a:ea typeface="宋体" panose="02010600030101010101" pitchFamily="2" charset="-122"/>
            </a:endParaRPr>
          </a:p>
        </p:txBody>
      </p:sp>
      <p:sp>
        <p:nvSpPr>
          <p:cNvPr id="20482" name="文本框 11"/>
          <p:cNvSpPr txBox="1"/>
          <p:nvPr/>
        </p:nvSpPr>
        <p:spPr>
          <a:xfrm>
            <a:off x="1891030" y="1833245"/>
            <a:ext cx="5095875" cy="3192145"/>
          </a:xfrm>
          <a:prstGeom prst="rect">
            <a:avLst/>
          </a:prstGeom>
          <a:noFill/>
          <a:ln w="9525">
            <a:noFill/>
          </a:ln>
        </p:spPr>
        <p:txBody>
          <a:bodyPr wrap="square" anchor="t">
            <a:spAutoFit/>
          </a:bodyPr>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恐前后受其</a:t>
            </a:r>
            <a:r>
              <a:rPr lang="zh-CN" altLang="en-US" sz="2800" b="1">
                <a:solidFill>
                  <a:srgbClr val="FF0000"/>
                </a:solidFill>
                <a:latin typeface="楷体" panose="02010609060101010101" pitchFamily="49" charset="-122"/>
                <a:ea typeface="楷体" panose="02010609060101010101" pitchFamily="49" charset="-122"/>
                <a:sym typeface="+mn-ea"/>
              </a:rPr>
              <a:t>敌</a:t>
            </a:r>
            <a:endParaRPr lang="zh-CN" altLang="en-US" sz="2800" b="1">
              <a:latin typeface="楷体" panose="02010609060101010101" pitchFamily="49" charset="-122"/>
              <a:ea typeface="楷体" panose="02010609060101010101" pitchFamily="49" charset="-122"/>
            </a:endParaRPr>
          </a:p>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狼不敢</a:t>
            </a:r>
            <a:r>
              <a:rPr lang="zh-CN" altLang="en-US" sz="2800" b="1">
                <a:solidFill>
                  <a:srgbClr val="FF0000"/>
                </a:solidFill>
                <a:latin typeface="楷体" panose="02010609060101010101" pitchFamily="49" charset="-122"/>
                <a:ea typeface="楷体" panose="02010609060101010101" pitchFamily="49" charset="-122"/>
                <a:sym typeface="+mn-ea"/>
              </a:rPr>
              <a:t>前</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endParaRPr>
          </a:p>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一狼</a:t>
            </a:r>
            <a:r>
              <a:rPr lang="zh-CN" altLang="en-US" sz="2800" b="1">
                <a:solidFill>
                  <a:srgbClr val="FF0000"/>
                </a:solidFill>
                <a:latin typeface="楷体" panose="02010609060101010101" pitchFamily="49" charset="-122"/>
                <a:ea typeface="楷体" panose="02010609060101010101" pitchFamily="49" charset="-122"/>
                <a:sym typeface="+mn-ea"/>
              </a:rPr>
              <a:t>洞</a:t>
            </a:r>
            <a:r>
              <a:rPr lang="zh-CN" altLang="en-US" sz="2800" b="1">
                <a:latin typeface="楷体" panose="02010609060101010101" pitchFamily="49" charset="-122"/>
                <a:ea typeface="楷体" panose="02010609060101010101" pitchFamily="49" charset="-122"/>
                <a:sym typeface="+mn-ea"/>
              </a:rPr>
              <a:t>其中               </a:t>
            </a:r>
            <a:endParaRPr lang="zh-CN" altLang="en-US" sz="2800" b="1">
              <a:latin typeface="楷体" panose="02010609060101010101" pitchFamily="49" charset="-122"/>
              <a:ea typeface="楷体" panose="02010609060101010101" pitchFamily="49" charset="-122"/>
            </a:endParaRPr>
          </a:p>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意将</a:t>
            </a:r>
            <a:r>
              <a:rPr lang="zh-CN" altLang="en-US" sz="2800" b="1">
                <a:solidFill>
                  <a:srgbClr val="FF0000"/>
                </a:solidFill>
                <a:latin typeface="楷体" panose="02010609060101010101" pitchFamily="49" charset="-122"/>
                <a:ea typeface="楷体" panose="02010609060101010101" pitchFamily="49" charset="-122"/>
                <a:sym typeface="+mn-ea"/>
              </a:rPr>
              <a:t>隧</a:t>
            </a:r>
            <a:r>
              <a:rPr lang="zh-CN" altLang="en-US" sz="2800" b="1">
                <a:latin typeface="楷体" panose="02010609060101010101" pitchFamily="49" charset="-122"/>
                <a:ea typeface="楷体" panose="02010609060101010101" pitchFamily="49" charset="-122"/>
                <a:sym typeface="+mn-ea"/>
              </a:rPr>
              <a:t>入以攻其后也                  </a:t>
            </a:r>
            <a:endParaRPr lang="zh-CN" altLang="en-US" sz="2800" b="1">
              <a:latin typeface="楷体" panose="02010609060101010101" pitchFamily="49" charset="-122"/>
              <a:ea typeface="楷体" panose="02010609060101010101" pitchFamily="49" charset="-122"/>
            </a:endParaRPr>
          </a:p>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其一</a:t>
            </a:r>
            <a:r>
              <a:rPr lang="zh-CN" altLang="en-US" sz="2800" b="1">
                <a:solidFill>
                  <a:srgbClr val="FF0000"/>
                </a:solidFill>
                <a:latin typeface="楷体" panose="02010609060101010101" pitchFamily="49" charset="-122"/>
                <a:ea typeface="楷体" panose="02010609060101010101" pitchFamily="49" charset="-122"/>
                <a:sym typeface="+mn-ea"/>
              </a:rPr>
              <a:t>犬</a:t>
            </a:r>
            <a:r>
              <a:rPr lang="zh-CN" altLang="en-US" sz="2800" b="1">
                <a:latin typeface="楷体" panose="02010609060101010101" pitchFamily="49" charset="-122"/>
                <a:ea typeface="楷体" panose="02010609060101010101" pitchFamily="49" charset="-122"/>
                <a:sym typeface="+mn-ea"/>
              </a:rPr>
              <a:t>坐于前                   </a:t>
            </a:r>
            <a:endParaRPr lang="zh-CN" altLang="en-US" sz="2800" b="1">
              <a:latin typeface="楷体" panose="02010609060101010101" pitchFamily="49" charset="-122"/>
              <a:ea typeface="楷体" panose="02010609060101010101" pitchFamily="49" charset="-122"/>
            </a:endParaRPr>
          </a:p>
          <a:p>
            <a:pPr>
              <a:lnSpc>
                <a:spcPct val="120000"/>
              </a:lnSpc>
              <a:spcBef>
                <a:spcPts val="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止增</a:t>
            </a:r>
            <a:r>
              <a:rPr lang="zh-CN" altLang="en-US" sz="2800" b="1">
                <a:solidFill>
                  <a:srgbClr val="FF0000"/>
                </a:solidFill>
                <a:latin typeface="楷体" panose="02010609060101010101" pitchFamily="49" charset="-122"/>
                <a:ea typeface="楷体" panose="02010609060101010101" pitchFamily="49" charset="-122"/>
                <a:sym typeface="+mn-ea"/>
              </a:rPr>
              <a:t>笑</a:t>
            </a:r>
            <a:r>
              <a:rPr lang="zh-CN" altLang="en-US" sz="2800" b="1">
                <a:latin typeface="楷体" panose="02010609060101010101" pitchFamily="49" charset="-122"/>
                <a:ea typeface="楷体" panose="02010609060101010101" pitchFamily="49" charset="-122"/>
                <a:sym typeface="+mn-ea"/>
              </a:rPr>
              <a:t>耳</a:t>
            </a:r>
            <a:endParaRPr lang="zh-CN" altLang="en-US" sz="2800" b="1">
              <a:latin typeface="楷体" panose="02010609060101010101" pitchFamily="49" charset="-122"/>
              <a:ea typeface="楷体" panose="02010609060101010101" pitchFamily="49" charset="-122"/>
            </a:endParaRPr>
          </a:p>
        </p:txBody>
      </p:sp>
      <p:sp>
        <p:nvSpPr>
          <p:cNvPr id="2" name="文本框 1"/>
          <p:cNvSpPr txBox="1"/>
          <p:nvPr/>
        </p:nvSpPr>
        <p:spPr>
          <a:xfrm>
            <a:off x="5603875" y="1832610"/>
            <a:ext cx="3114675" cy="3192145"/>
          </a:xfrm>
          <a:prstGeom prst="rect">
            <a:avLst/>
          </a:prstGeom>
          <a:noFill/>
          <a:ln w="9525">
            <a:noFill/>
          </a:ln>
        </p:spPr>
        <p:txBody>
          <a:bodyPr wrap="square" anchor="t">
            <a:spAutoFit/>
          </a:bodyPr>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mn-ea"/>
              </a:rPr>
              <a:t>名作动</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mn-ea"/>
              </a:rPr>
              <a:t>攻击</a:t>
            </a:r>
            <a:endParaRPr lang="zh-CN" altLang="en-US" sz="2800" b="1">
              <a:solidFill>
                <a:srgbClr val="FF0000"/>
              </a:solidFill>
              <a:latin typeface="楷体" panose="02010609060101010101" pitchFamily="49" charset="-122"/>
              <a:ea typeface="楷体" panose="02010609060101010101" pitchFamily="49" charset="-122"/>
              <a:sym typeface="+mn-ea"/>
            </a:endParaRPr>
          </a:p>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mn-ea"/>
              </a:rPr>
              <a:t>名作动</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mn-ea"/>
              </a:rPr>
              <a:t>上前</a:t>
            </a:r>
            <a:endParaRPr lang="zh-CN" altLang="en-US" sz="2800" b="1">
              <a:solidFill>
                <a:srgbClr val="FF0000"/>
              </a:solidFill>
              <a:latin typeface="楷体" panose="02010609060101010101" pitchFamily="49" charset="-122"/>
              <a:ea typeface="楷体" panose="02010609060101010101" pitchFamily="49" charset="-122"/>
              <a:sym typeface="+mn-ea"/>
            </a:endParaRPr>
          </a:p>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mn-ea"/>
              </a:rPr>
              <a:t>名作动</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mn-ea"/>
              </a:rPr>
              <a:t>挖洞</a:t>
            </a:r>
            <a:endParaRPr lang="zh-CN" altLang="en-US" sz="2800" b="1">
              <a:solidFill>
                <a:srgbClr val="FF0000"/>
              </a:solidFill>
              <a:latin typeface="楷体" panose="02010609060101010101" pitchFamily="49" charset="-122"/>
              <a:ea typeface="楷体" panose="02010609060101010101" pitchFamily="49" charset="-122"/>
            </a:endParaRPr>
          </a:p>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mn-ea"/>
              </a:rPr>
              <a:t>名作状</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mn-ea"/>
              </a:rPr>
              <a:t>从通道</a:t>
            </a:r>
            <a:endParaRPr lang="zh-CN" altLang="en-US" sz="2800" b="1">
              <a:solidFill>
                <a:srgbClr val="FF0000"/>
              </a:solidFill>
              <a:latin typeface="楷体" panose="02010609060101010101" pitchFamily="49" charset="-122"/>
              <a:ea typeface="楷体" panose="02010609060101010101" pitchFamily="49" charset="-122"/>
              <a:sym typeface="+mn-ea"/>
            </a:endParaRPr>
          </a:p>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mn-ea"/>
              </a:rPr>
              <a:t>名作状</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像狗一样</a:t>
            </a:r>
            <a:endPar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endParaRPr>
          </a:p>
          <a:p>
            <a:pPr>
              <a:lnSpc>
                <a:spcPct val="120000"/>
              </a:lnSpc>
              <a:spcBef>
                <a:spcPts val="0"/>
              </a:spcBef>
              <a:spcAft>
                <a:spcPts val="0"/>
              </a:spcAft>
            </a:pP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动作名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sym typeface="微软雅黑" panose="020B0503020204020204" pitchFamily="34" charset="-122"/>
              </a:rPr>
              <a:t>笑料</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文本框 9"/>
          <p:cNvSpPr txBox="1"/>
          <p:nvPr/>
        </p:nvSpPr>
        <p:spPr>
          <a:xfrm>
            <a:off x="203200" y="457835"/>
            <a:ext cx="1656080" cy="52197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一词多义</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95587" name="AutoShape 6"/>
          <p:cNvSpPr>
            <a:spLocks noChangeArrowheads="1"/>
          </p:cNvSpPr>
          <p:nvPr/>
        </p:nvSpPr>
        <p:spPr bwMode="auto">
          <a:xfrm>
            <a:off x="0" y="1587500"/>
            <a:ext cx="525780" cy="762000"/>
          </a:xfrm>
          <a:custGeom>
            <a:avLst/>
            <a:gdLst>
              <a:gd name="T0" fmla="*/ 422608922 w 21600"/>
              <a:gd name="T1" fmla="*/ 0 h 21600"/>
              <a:gd name="T2" fmla="*/ 141901804 w 21600"/>
              <a:gd name="T3" fmla="*/ 109936064 h 21600"/>
              <a:gd name="T4" fmla="*/ 422608922 w 21600"/>
              <a:gd name="T5" fmla="*/ 218378608 h 21600"/>
              <a:gd name="T6" fmla="*/ 845216480 w 21600"/>
              <a:gd name="T7" fmla="*/ 109936064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l">
              <a:buFont typeface="Arial" panose="020B0604020202020204" pitchFamily="34" charset="0"/>
              <a:buNone/>
            </a:pPr>
            <a:r>
              <a:rPr lang="zh-CN" altLang="en-US" sz="2800" b="1">
                <a:latin typeface="楷体" panose="02010609060101010101" pitchFamily="49" charset="-122"/>
                <a:ea typeface="楷体" panose="02010609060101010101" pitchFamily="49" charset="-122"/>
              </a:rPr>
              <a:t>止</a:t>
            </a:r>
            <a:endParaRPr lang="zh-CN" altLang="en-US" sz="2800" b="1">
              <a:latin typeface="楷体" panose="02010609060101010101" pitchFamily="49" charset="-122"/>
              <a:ea typeface="楷体" panose="02010609060101010101" pitchFamily="49" charset="-122"/>
            </a:endParaRPr>
          </a:p>
        </p:txBody>
      </p:sp>
      <p:sp>
        <p:nvSpPr>
          <p:cNvPr id="195591" name="Text Box 14"/>
          <p:cNvSpPr txBox="1">
            <a:spLocks noChangeArrowheads="1"/>
          </p:cNvSpPr>
          <p:nvPr/>
        </p:nvSpPr>
        <p:spPr bwMode="auto">
          <a:xfrm>
            <a:off x="525780" y="1349375"/>
            <a:ext cx="2110740" cy="1240155"/>
          </a:xfrm>
          <a:prstGeom prst="rect">
            <a:avLst/>
          </a:prstGeom>
          <a:noFill/>
          <a:ln w="9525">
            <a:noFill/>
            <a:miter lim="800000"/>
          </a:ln>
        </p:spPr>
        <p:txBody>
          <a:bodyPr wrap="square">
            <a:spAutoFit/>
          </a:bodyPr>
          <a:p>
            <a:pPr>
              <a:lnSpc>
                <a:spcPct val="120000"/>
              </a:lnSpc>
              <a:spcBef>
                <a:spcPts val="900"/>
              </a:spcBef>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止</a:t>
            </a:r>
            <a:r>
              <a:rPr lang="zh-CN" altLang="en-US" sz="2800" b="1">
                <a:latin typeface="楷体" panose="02010609060101010101" pitchFamily="49" charset="-122"/>
                <a:ea typeface="楷体" panose="02010609060101010101" pitchFamily="49" charset="-122"/>
              </a:rPr>
              <a:t>有剩骨</a:t>
            </a:r>
            <a:endParaRPr lang="zh-CN" altLang="en-US" sz="2800" b="1">
              <a:latin typeface="楷体" panose="02010609060101010101" pitchFamily="49" charset="-122"/>
              <a:ea typeface="楷体" panose="02010609060101010101" pitchFamily="49" charset="-122"/>
            </a:endParaRPr>
          </a:p>
          <a:p>
            <a:pPr>
              <a:lnSpc>
                <a:spcPct val="120000"/>
              </a:lnSpc>
              <a:spcBef>
                <a:spcPts val="9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一狼得骨</a:t>
            </a:r>
            <a:r>
              <a:rPr lang="zh-CN" altLang="en-US" sz="2800" b="1">
                <a:solidFill>
                  <a:srgbClr val="FF0000"/>
                </a:solidFill>
                <a:latin typeface="楷体" panose="02010609060101010101" pitchFamily="49" charset="-122"/>
                <a:ea typeface="楷体" panose="02010609060101010101" pitchFamily="49" charset="-122"/>
              </a:rPr>
              <a:t>止</a:t>
            </a:r>
            <a:endParaRPr lang="zh-CN" altLang="en-US" sz="2800" b="1">
              <a:latin typeface="楷体" panose="02010609060101010101" pitchFamily="49" charset="-122"/>
              <a:ea typeface="楷体" panose="02010609060101010101" pitchFamily="49" charset="-122"/>
            </a:endParaRPr>
          </a:p>
        </p:txBody>
      </p:sp>
      <p:sp>
        <p:nvSpPr>
          <p:cNvPr id="196611" name="AutoShape 10"/>
          <p:cNvSpPr/>
          <p:nvPr/>
        </p:nvSpPr>
        <p:spPr bwMode="auto">
          <a:xfrm>
            <a:off x="525463" y="1562735"/>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4" name="Text Box 21"/>
          <p:cNvSpPr txBox="1">
            <a:spLocks noChangeArrowheads="1"/>
          </p:cNvSpPr>
          <p:nvPr/>
        </p:nvSpPr>
        <p:spPr bwMode="auto">
          <a:xfrm>
            <a:off x="2367598" y="1348105"/>
            <a:ext cx="2070100"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同</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只</a:t>
            </a:r>
            <a:r>
              <a:rPr lang="en-US" altLang="zh-CN" sz="2800" b="1">
                <a:solidFill>
                  <a:srgbClr val="FF0000"/>
                </a:solidFill>
                <a:sym typeface="宋体" panose="02010600030101010101" pitchFamily="2" charset="-122"/>
              </a:rPr>
              <a:t>”</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Text Box 21"/>
          <p:cNvSpPr txBox="1">
            <a:spLocks noChangeArrowheads="1"/>
          </p:cNvSpPr>
          <p:nvPr/>
        </p:nvSpPr>
        <p:spPr bwMode="auto">
          <a:xfrm>
            <a:off x="2367915" y="2065655"/>
            <a:ext cx="179324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动词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停止</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5594" name="AutoShape 6"/>
          <p:cNvSpPr>
            <a:spLocks noChangeArrowheads="1"/>
          </p:cNvSpPr>
          <p:nvPr/>
        </p:nvSpPr>
        <p:spPr bwMode="auto">
          <a:xfrm>
            <a:off x="4553585" y="1586865"/>
            <a:ext cx="467360" cy="762000"/>
          </a:xfrm>
          <a:custGeom>
            <a:avLst/>
            <a:gdLst>
              <a:gd name="T0" fmla="*/ 422608922 w 21600"/>
              <a:gd name="T1" fmla="*/ 0 h 21600"/>
              <a:gd name="T2" fmla="*/ 141901804 w 21600"/>
              <a:gd name="T3" fmla="*/ 109936064 h 21600"/>
              <a:gd name="T4" fmla="*/ 422608922 w 21600"/>
              <a:gd name="T5" fmla="*/ 218378608 h 21600"/>
              <a:gd name="T6" fmla="*/ 845216480 w 21600"/>
              <a:gd name="T7" fmla="*/ 109936064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solidFill>
              <a:schemeClr val="bg1"/>
            </a:solidFill>
            <a:miter lim="800000"/>
          </a:ln>
        </p:spPr>
        <p:txBody>
          <a:bodyPr wrap="none" anchor="ctr"/>
          <a:p>
            <a:pPr algn="l">
              <a:buFont typeface="Arial" panose="020B0604020202020204" pitchFamily="34" charset="0"/>
              <a:buNone/>
            </a:pPr>
            <a:r>
              <a:rPr lang="zh-CN" altLang="en-US" sz="2800" b="1">
                <a:latin typeface="楷体" panose="02010609060101010101" pitchFamily="49" charset="-122"/>
                <a:ea typeface="楷体" panose="02010609060101010101" pitchFamily="49" charset="-122"/>
              </a:rPr>
              <a:t>敌</a:t>
            </a:r>
            <a:endParaRPr lang="zh-CN" altLang="en-US" sz="2800" b="1">
              <a:latin typeface="楷体" panose="02010609060101010101" pitchFamily="49" charset="-122"/>
              <a:ea typeface="楷体" panose="02010609060101010101" pitchFamily="49" charset="-122"/>
            </a:endParaRPr>
          </a:p>
        </p:txBody>
      </p:sp>
      <p:sp>
        <p:nvSpPr>
          <p:cNvPr id="2" name="AutoShape 10"/>
          <p:cNvSpPr/>
          <p:nvPr/>
        </p:nvSpPr>
        <p:spPr bwMode="auto">
          <a:xfrm>
            <a:off x="5020628" y="1576070"/>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3" name="AutoShape 10"/>
          <p:cNvSpPr/>
          <p:nvPr/>
        </p:nvSpPr>
        <p:spPr bwMode="auto">
          <a:xfrm>
            <a:off x="658813" y="3035935"/>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6" name="AutoShape 10"/>
          <p:cNvSpPr/>
          <p:nvPr/>
        </p:nvSpPr>
        <p:spPr bwMode="auto">
          <a:xfrm>
            <a:off x="5163503" y="3151505"/>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195595" name="Text Box 14"/>
          <p:cNvSpPr txBox="1">
            <a:spLocks noChangeArrowheads="1"/>
          </p:cNvSpPr>
          <p:nvPr/>
        </p:nvSpPr>
        <p:spPr bwMode="auto">
          <a:xfrm>
            <a:off x="5020945" y="1335405"/>
            <a:ext cx="2327910" cy="1240155"/>
          </a:xfrm>
          <a:prstGeom prst="rect">
            <a:avLst/>
          </a:prstGeom>
          <a:noFill/>
          <a:ln w="9525">
            <a:noFill/>
            <a:miter lim="800000"/>
          </a:ln>
        </p:spPr>
        <p:txBody>
          <a:bodyPr wrap="square">
            <a:spAutoFit/>
          </a:bodyPr>
          <a:p>
            <a:pPr>
              <a:lnSpc>
                <a:spcPct val="12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恐前后受其</a:t>
            </a:r>
            <a:r>
              <a:rPr lang="zh-CN" altLang="en-US" sz="2800" b="1">
                <a:solidFill>
                  <a:srgbClr val="FF0000"/>
                </a:solidFill>
                <a:latin typeface="楷体" panose="02010609060101010101" pitchFamily="49" charset="-122"/>
                <a:ea typeface="楷体" panose="02010609060101010101" pitchFamily="49" charset="-122"/>
              </a:rPr>
              <a:t>敌</a:t>
            </a:r>
            <a:endParaRPr lang="zh-CN" altLang="en-US" sz="2800" b="1">
              <a:latin typeface="楷体" panose="02010609060101010101" pitchFamily="49" charset="-122"/>
              <a:ea typeface="楷体" panose="02010609060101010101" pitchFamily="49" charset="-122"/>
            </a:endParaRPr>
          </a:p>
          <a:p>
            <a:pPr>
              <a:lnSpc>
                <a:spcPct val="12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盖以诱</a:t>
            </a:r>
            <a:r>
              <a:rPr lang="zh-CN" altLang="en-US" sz="2800" b="1">
                <a:solidFill>
                  <a:srgbClr val="FF0000"/>
                </a:solidFill>
                <a:latin typeface="楷体" panose="02010609060101010101" pitchFamily="49" charset="-122"/>
                <a:ea typeface="楷体" panose="02010609060101010101" pitchFamily="49" charset="-122"/>
              </a:rPr>
              <a:t>敌</a:t>
            </a:r>
            <a:endParaRPr lang="zh-CN" altLang="en-US" sz="2800" b="1">
              <a:latin typeface="楷体" panose="02010609060101010101" pitchFamily="49" charset="-122"/>
              <a:ea typeface="楷体" panose="02010609060101010101" pitchFamily="49" charset="-122"/>
            </a:endParaRPr>
          </a:p>
        </p:txBody>
      </p:sp>
      <p:sp>
        <p:nvSpPr>
          <p:cNvPr id="7" name="Text Box 21"/>
          <p:cNvSpPr txBox="1">
            <a:spLocks noChangeArrowheads="1"/>
          </p:cNvSpPr>
          <p:nvPr/>
        </p:nvSpPr>
        <p:spPr bwMode="auto">
          <a:xfrm>
            <a:off x="7348220" y="1349375"/>
            <a:ext cx="179514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动词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攻击</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8" name="Text Box 21"/>
          <p:cNvSpPr txBox="1">
            <a:spLocks noChangeArrowheads="1"/>
          </p:cNvSpPr>
          <p:nvPr/>
        </p:nvSpPr>
        <p:spPr bwMode="auto">
          <a:xfrm>
            <a:off x="7279640" y="2053590"/>
            <a:ext cx="186309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名词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敌人</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5589" name="AutoShape 9"/>
          <p:cNvSpPr>
            <a:spLocks noChangeArrowheads="1"/>
          </p:cNvSpPr>
          <p:nvPr/>
        </p:nvSpPr>
        <p:spPr bwMode="auto">
          <a:xfrm>
            <a:off x="9525" y="3143250"/>
            <a:ext cx="658813" cy="571500"/>
          </a:xfrm>
          <a:custGeom>
            <a:avLst/>
            <a:gdLst>
              <a:gd name="T0" fmla="*/ 79618347 w 21600"/>
              <a:gd name="T1" fmla="*/ 0 h 21600"/>
              <a:gd name="T2" fmla="*/ 26813555 w 21600"/>
              <a:gd name="T3" fmla="*/ 25968111 h 21600"/>
              <a:gd name="T4" fmla="*/ 79618347 w 21600"/>
              <a:gd name="T5" fmla="*/ 51935507 h 21600"/>
              <a:gd name="T6" fmla="*/ 158356570 w 21600"/>
              <a:gd name="T7" fmla="*/ 25968111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ctr">
              <a:buFont typeface="Arial" panose="020B0604020202020204" pitchFamily="34" charset="0"/>
              <a:buNone/>
            </a:pPr>
            <a:r>
              <a:rPr lang="zh-CN" altLang="en-US" sz="2800" b="1">
                <a:latin typeface="楷体" panose="02010609060101010101" pitchFamily="49" charset="-122"/>
                <a:ea typeface="楷体" panose="02010609060101010101" pitchFamily="49" charset="-122"/>
              </a:rPr>
              <a:t>意</a:t>
            </a:r>
            <a:endParaRPr lang="zh-CN" altLang="en-US" sz="2800" b="1">
              <a:latin typeface="楷体" panose="02010609060101010101" pitchFamily="49" charset="-122"/>
              <a:ea typeface="楷体" panose="02010609060101010101" pitchFamily="49" charset="-122"/>
            </a:endParaRPr>
          </a:p>
        </p:txBody>
      </p:sp>
      <p:sp>
        <p:nvSpPr>
          <p:cNvPr id="195592" name="Text Box 16"/>
          <p:cNvSpPr txBox="1">
            <a:spLocks noChangeArrowheads="1"/>
          </p:cNvSpPr>
          <p:nvPr/>
        </p:nvSpPr>
        <p:spPr bwMode="auto">
          <a:xfrm>
            <a:off x="721360" y="2828290"/>
            <a:ext cx="3439795" cy="1201420"/>
          </a:xfrm>
          <a:prstGeom prst="rect">
            <a:avLst/>
          </a:prstGeom>
          <a:noFill/>
          <a:ln w="9525">
            <a:noFill/>
            <a:miter lim="800000"/>
          </a:ln>
        </p:spPr>
        <p:txBody>
          <a:bodyPr wrap="square">
            <a:spAutoFit/>
          </a:bodyPr>
          <a:p>
            <a:pPr>
              <a:lnSpc>
                <a:spcPct val="120000"/>
              </a:lnSpc>
              <a:spcBef>
                <a:spcPts val="600"/>
              </a:spcBef>
              <a:spcAft>
                <a:spcPts val="0"/>
              </a:spcAft>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意</a:t>
            </a:r>
            <a:r>
              <a:rPr lang="zh-CN" altLang="en-US" sz="2800" b="1">
                <a:latin typeface="楷体" panose="02010609060101010101" pitchFamily="49" charset="-122"/>
                <a:ea typeface="楷体" panose="02010609060101010101" pitchFamily="49" charset="-122"/>
              </a:rPr>
              <a:t>暇甚            </a:t>
            </a:r>
            <a:endParaRPr lang="zh-CN" altLang="en-US" sz="2800" b="1">
              <a:latin typeface="楷体" panose="02010609060101010101" pitchFamily="49" charset="-122"/>
              <a:ea typeface="楷体" panose="02010609060101010101" pitchFamily="49" charset="-122"/>
            </a:endParaRPr>
          </a:p>
          <a:p>
            <a:pPr>
              <a:lnSpc>
                <a:spcPct val="120000"/>
              </a:lnSpc>
              <a:spcBef>
                <a:spcPts val="600"/>
              </a:spcBef>
              <a:spcAft>
                <a:spcPts val="0"/>
              </a:spcAft>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意</a:t>
            </a:r>
            <a:r>
              <a:rPr lang="zh-CN" altLang="en-US" sz="2800" b="1">
                <a:latin typeface="楷体" panose="02010609060101010101" pitchFamily="49" charset="-122"/>
                <a:ea typeface="楷体" panose="02010609060101010101" pitchFamily="49" charset="-122"/>
              </a:rPr>
              <a:t>将隧入以攻其后也</a:t>
            </a:r>
            <a:endParaRPr lang="zh-CN" altLang="en-US" sz="2800" b="1">
              <a:latin typeface="楷体" panose="02010609060101010101" pitchFamily="49" charset="-122"/>
              <a:ea typeface="楷体" panose="02010609060101010101" pitchFamily="49" charset="-122"/>
            </a:endParaRPr>
          </a:p>
        </p:txBody>
      </p:sp>
      <p:sp>
        <p:nvSpPr>
          <p:cNvPr id="34" name="Text Box 21"/>
          <p:cNvSpPr txBox="1">
            <a:spLocks noChangeArrowheads="1"/>
          </p:cNvSpPr>
          <p:nvPr/>
        </p:nvSpPr>
        <p:spPr bwMode="auto">
          <a:xfrm>
            <a:off x="2033270" y="2889250"/>
            <a:ext cx="285369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名词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神情、态度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 name="Text Box 21"/>
          <p:cNvSpPr txBox="1">
            <a:spLocks noChangeArrowheads="1"/>
          </p:cNvSpPr>
          <p:nvPr/>
        </p:nvSpPr>
        <p:spPr bwMode="auto">
          <a:xfrm>
            <a:off x="2526665" y="3913505"/>
            <a:ext cx="202755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动词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打算</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6610" name="AutoShape 9"/>
          <p:cNvSpPr>
            <a:spLocks noChangeArrowheads="1"/>
          </p:cNvSpPr>
          <p:nvPr/>
        </p:nvSpPr>
        <p:spPr bwMode="auto">
          <a:xfrm>
            <a:off x="4681855" y="3151505"/>
            <a:ext cx="481965" cy="762000"/>
          </a:xfrm>
          <a:custGeom>
            <a:avLst/>
            <a:gdLst>
              <a:gd name="T0" fmla="*/ 422608922 w 21600"/>
              <a:gd name="T1" fmla="*/ 0 h 21600"/>
              <a:gd name="T2" fmla="*/ 141901804 w 21600"/>
              <a:gd name="T3" fmla="*/ 109936064 h 21600"/>
              <a:gd name="T4" fmla="*/ 422608922 w 21600"/>
              <a:gd name="T5" fmla="*/ 218378608 h 21600"/>
              <a:gd name="T6" fmla="*/ 845216480 w 21600"/>
              <a:gd name="T7" fmla="*/ 109936064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l">
              <a:buFont typeface="Arial" panose="020B0604020202020204" pitchFamily="34" charset="0"/>
              <a:buNone/>
            </a:pPr>
            <a:r>
              <a:rPr lang="zh-CN" altLang="en-US" sz="2800" b="1">
                <a:latin typeface="楷体" panose="02010609060101010101" pitchFamily="49" charset="-122"/>
                <a:ea typeface="楷体" panose="02010609060101010101" pitchFamily="49" charset="-122"/>
              </a:rPr>
              <a:t>前</a:t>
            </a:r>
            <a:endParaRPr lang="zh-CN" altLang="en-US" sz="2800" b="1">
              <a:latin typeface="楷体" panose="02010609060101010101" pitchFamily="49" charset="-122"/>
              <a:ea typeface="楷体" panose="02010609060101010101" pitchFamily="49" charset="-122"/>
            </a:endParaRPr>
          </a:p>
        </p:txBody>
      </p:sp>
      <p:sp>
        <p:nvSpPr>
          <p:cNvPr id="196612" name="Text Box 16"/>
          <p:cNvSpPr txBox="1">
            <a:spLocks noChangeArrowheads="1"/>
          </p:cNvSpPr>
          <p:nvPr/>
        </p:nvSpPr>
        <p:spPr bwMode="auto">
          <a:xfrm>
            <a:off x="5163820" y="2889250"/>
            <a:ext cx="2428875" cy="1201420"/>
          </a:xfrm>
          <a:prstGeom prst="rect">
            <a:avLst/>
          </a:prstGeom>
          <a:noFill/>
          <a:ln w="9525">
            <a:noFill/>
            <a:miter lim="800000"/>
          </a:ln>
        </p:spPr>
        <p:txBody>
          <a:bodyPr wrap="square">
            <a:spAutoFit/>
          </a:bodyPr>
          <a:p>
            <a:pPr>
              <a:lnSpc>
                <a:spcPct val="120000"/>
              </a:lnSpc>
              <a:spcBef>
                <a:spcPts val="6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恐</a:t>
            </a:r>
            <a:r>
              <a:rPr lang="zh-CN" altLang="en-US" sz="2800" b="1">
                <a:solidFill>
                  <a:srgbClr val="FF0000"/>
                </a:solidFill>
                <a:latin typeface="楷体" panose="02010609060101010101" pitchFamily="49" charset="-122"/>
                <a:ea typeface="楷体" panose="02010609060101010101" pitchFamily="49" charset="-122"/>
              </a:rPr>
              <a:t>前</a:t>
            </a:r>
            <a:r>
              <a:rPr lang="zh-CN" altLang="en-US" sz="2800" b="1">
                <a:latin typeface="楷体" panose="02010609060101010101" pitchFamily="49" charset="-122"/>
                <a:ea typeface="楷体" panose="02010609060101010101" pitchFamily="49" charset="-122"/>
              </a:rPr>
              <a:t>后受其敌</a:t>
            </a:r>
            <a:endParaRPr lang="zh-CN" altLang="en-US">
              <a:latin typeface="楷体" panose="02010609060101010101" pitchFamily="49" charset="-122"/>
              <a:ea typeface="楷体" panose="02010609060101010101" pitchFamily="49" charset="-122"/>
            </a:endParaRPr>
          </a:p>
          <a:p>
            <a:pPr>
              <a:lnSpc>
                <a:spcPct val="120000"/>
              </a:lnSpc>
              <a:spcBef>
                <a:spcPts val="6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狼不敢</a:t>
            </a:r>
            <a:r>
              <a:rPr lang="zh-CN" altLang="en-US" sz="2800" b="1">
                <a:solidFill>
                  <a:srgbClr val="FF0000"/>
                </a:solidFill>
                <a:latin typeface="楷体" panose="02010609060101010101" pitchFamily="49" charset="-122"/>
                <a:ea typeface="楷体" panose="02010609060101010101" pitchFamily="49" charset="-122"/>
              </a:rPr>
              <a:t>前</a:t>
            </a:r>
            <a:endParaRPr lang="zh-CN" altLang="en-US" sz="2800" b="1">
              <a:latin typeface="楷体" panose="02010609060101010101" pitchFamily="49" charset="-122"/>
              <a:ea typeface="楷体" panose="02010609060101010101" pitchFamily="49" charset="-122"/>
            </a:endParaRPr>
          </a:p>
        </p:txBody>
      </p:sp>
      <p:sp>
        <p:nvSpPr>
          <p:cNvPr id="10" name="Text Box 18"/>
          <p:cNvSpPr txBox="1">
            <a:spLocks noChangeArrowheads="1"/>
          </p:cNvSpPr>
          <p:nvPr/>
        </p:nvSpPr>
        <p:spPr bwMode="auto">
          <a:xfrm>
            <a:off x="7491095" y="2984183"/>
            <a:ext cx="1754188"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名词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前面</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1" name="Text Box 18"/>
          <p:cNvSpPr txBox="1">
            <a:spLocks noChangeArrowheads="1"/>
          </p:cNvSpPr>
          <p:nvPr/>
        </p:nvSpPr>
        <p:spPr bwMode="auto">
          <a:xfrm>
            <a:off x="7212330" y="3568700"/>
            <a:ext cx="193040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动词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上前</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2" name="AutoShape 10"/>
          <p:cNvSpPr/>
          <p:nvPr/>
        </p:nvSpPr>
        <p:spPr bwMode="auto">
          <a:xfrm>
            <a:off x="658813" y="4898390"/>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13" name="AutoShape 9"/>
          <p:cNvSpPr>
            <a:spLocks noChangeArrowheads="1"/>
          </p:cNvSpPr>
          <p:nvPr/>
        </p:nvSpPr>
        <p:spPr bwMode="auto">
          <a:xfrm>
            <a:off x="9525" y="5005705"/>
            <a:ext cx="658813" cy="571500"/>
          </a:xfrm>
          <a:custGeom>
            <a:avLst/>
            <a:gdLst>
              <a:gd name="T0" fmla="*/ 79618347 w 21600"/>
              <a:gd name="T1" fmla="*/ 0 h 21600"/>
              <a:gd name="T2" fmla="*/ 26813555 w 21600"/>
              <a:gd name="T3" fmla="*/ 25968111 h 21600"/>
              <a:gd name="T4" fmla="*/ 79618347 w 21600"/>
              <a:gd name="T5" fmla="*/ 51935507 h 21600"/>
              <a:gd name="T6" fmla="*/ 158356570 w 21600"/>
              <a:gd name="T7" fmla="*/ 25968111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ctr">
              <a:buFont typeface="Arial" panose="020B0604020202020204" pitchFamily="34" charset="0"/>
              <a:buNone/>
            </a:pPr>
            <a:r>
              <a:rPr lang="zh-CN" altLang="en-US" sz="2800" b="1">
                <a:latin typeface="楷体" panose="02010609060101010101" pitchFamily="49" charset="-122"/>
                <a:ea typeface="楷体" panose="02010609060101010101" pitchFamily="49" charset="-122"/>
              </a:rPr>
              <a:t>故</a:t>
            </a:r>
            <a:endParaRPr lang="zh-CN" altLang="en-US" sz="2800" b="1">
              <a:latin typeface="楷体" panose="02010609060101010101" pitchFamily="49" charset="-122"/>
              <a:ea typeface="楷体" panose="02010609060101010101" pitchFamily="49" charset="-122"/>
            </a:endParaRPr>
          </a:p>
        </p:txBody>
      </p:sp>
      <p:sp>
        <p:nvSpPr>
          <p:cNvPr id="198660" name="Text Box 16"/>
          <p:cNvSpPr txBox="1">
            <a:spLocks noChangeArrowheads="1"/>
          </p:cNvSpPr>
          <p:nvPr/>
        </p:nvSpPr>
        <p:spPr bwMode="auto">
          <a:xfrm>
            <a:off x="5241290" y="4685665"/>
            <a:ext cx="2622550" cy="1201420"/>
          </a:xfrm>
          <a:prstGeom prst="rect">
            <a:avLst/>
          </a:prstGeom>
          <a:noFill/>
          <a:ln w="9525">
            <a:noFill/>
            <a:miter lim="800000"/>
          </a:ln>
        </p:spPr>
        <p:txBody>
          <a:bodyPr wrap="square">
            <a:spAutoFit/>
          </a:bodyPr>
          <a:p>
            <a:pPr>
              <a:lnSpc>
                <a:spcPct val="120000"/>
              </a:lnSpc>
              <a:spcBef>
                <a:spcPts val="6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屠</a:t>
            </a:r>
            <a:r>
              <a:rPr lang="zh-CN" altLang="en-US" sz="2800" b="1">
                <a:solidFill>
                  <a:srgbClr val="FF0000"/>
                </a:solidFill>
                <a:latin typeface="楷体" panose="02010609060101010101" pitchFamily="49" charset="-122"/>
                <a:ea typeface="楷体" panose="02010609060101010101" pitchFamily="49" charset="-122"/>
              </a:rPr>
              <a:t>乃</a:t>
            </a:r>
            <a:r>
              <a:rPr lang="zh-CN" altLang="en-US" sz="2800" b="1">
                <a:latin typeface="楷体" panose="02010609060101010101" pitchFamily="49" charset="-122"/>
                <a:ea typeface="楷体" panose="02010609060101010101" pitchFamily="49" charset="-122"/>
              </a:rPr>
              <a:t>奔倚其下</a:t>
            </a:r>
            <a:endParaRPr lang="zh-CN" altLang="en-US" sz="2800" b="1">
              <a:latin typeface="楷体" panose="02010609060101010101" pitchFamily="49" charset="-122"/>
              <a:ea typeface="楷体" panose="02010609060101010101" pitchFamily="49" charset="-122"/>
            </a:endParaRPr>
          </a:p>
          <a:p>
            <a:pPr>
              <a:lnSpc>
                <a:spcPct val="120000"/>
              </a:lnSpc>
              <a:spcBef>
                <a:spcPts val="600"/>
              </a:spcBef>
              <a:spcAft>
                <a:spcPts val="0"/>
              </a:spcAft>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乃</a:t>
            </a:r>
            <a:r>
              <a:rPr lang="zh-CN" altLang="en-US" sz="2800" b="1">
                <a:latin typeface="楷体" panose="02010609060101010101" pitchFamily="49" charset="-122"/>
                <a:ea typeface="楷体" panose="02010609060101010101" pitchFamily="49" charset="-122"/>
              </a:rPr>
              <a:t>悟前狼假寐</a:t>
            </a:r>
            <a:endParaRPr lang="zh-CN" altLang="en-US" sz="2800" b="1">
              <a:latin typeface="楷体" panose="02010609060101010101" pitchFamily="49" charset="-122"/>
              <a:ea typeface="楷体" panose="02010609060101010101" pitchFamily="49" charset="-122"/>
            </a:endParaRPr>
          </a:p>
        </p:txBody>
      </p:sp>
      <p:sp>
        <p:nvSpPr>
          <p:cNvPr id="14" name="Text Box 18"/>
          <p:cNvSpPr txBox="1">
            <a:spLocks noChangeArrowheads="1"/>
          </p:cNvSpPr>
          <p:nvPr/>
        </p:nvSpPr>
        <p:spPr bwMode="auto">
          <a:xfrm>
            <a:off x="8082598" y="4734560"/>
            <a:ext cx="571500"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就</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5" name="Text Box 18"/>
          <p:cNvSpPr txBox="1">
            <a:spLocks noChangeArrowheads="1"/>
          </p:cNvSpPr>
          <p:nvPr/>
        </p:nvSpPr>
        <p:spPr bwMode="auto">
          <a:xfrm>
            <a:off x="7960043" y="5364798"/>
            <a:ext cx="571500"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才</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8661" name="AutoShape 6"/>
          <p:cNvSpPr>
            <a:spLocks noChangeArrowheads="1"/>
          </p:cNvSpPr>
          <p:nvPr/>
        </p:nvSpPr>
        <p:spPr bwMode="auto">
          <a:xfrm>
            <a:off x="4681855" y="4922520"/>
            <a:ext cx="559435" cy="762000"/>
          </a:xfrm>
          <a:custGeom>
            <a:avLst/>
            <a:gdLst>
              <a:gd name="T0" fmla="*/ 422608922 w 21600"/>
              <a:gd name="T1" fmla="*/ 0 h 21600"/>
              <a:gd name="T2" fmla="*/ 141901804 w 21600"/>
              <a:gd name="T3" fmla="*/ 109936064 h 21600"/>
              <a:gd name="T4" fmla="*/ 422608922 w 21600"/>
              <a:gd name="T5" fmla="*/ 218378608 h 21600"/>
              <a:gd name="T6" fmla="*/ 845216480 w 21600"/>
              <a:gd name="T7" fmla="*/ 109936064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solidFill>
              <a:schemeClr val="bg1"/>
            </a:solidFill>
            <a:miter lim="800000"/>
          </a:ln>
        </p:spPr>
        <p:txBody>
          <a:bodyPr wrap="none" anchor="ctr"/>
          <a:p>
            <a:pPr algn="l">
              <a:buFont typeface="Arial" panose="020B0604020202020204" pitchFamily="34" charset="0"/>
              <a:buNone/>
            </a:pPr>
            <a:r>
              <a:rPr lang="zh-CN" altLang="en-US" sz="2800" b="1">
                <a:latin typeface="楷体" panose="02010609060101010101" pitchFamily="49" charset="-122"/>
                <a:ea typeface="楷体" panose="02010609060101010101" pitchFamily="49" charset="-122"/>
              </a:rPr>
              <a:t>乃</a:t>
            </a:r>
            <a:endParaRPr lang="zh-CN" altLang="en-US" sz="2800" b="1">
              <a:latin typeface="楷体" panose="02010609060101010101" pitchFamily="49" charset="-122"/>
              <a:ea typeface="楷体" panose="02010609060101010101" pitchFamily="49" charset="-122"/>
            </a:endParaRPr>
          </a:p>
        </p:txBody>
      </p:sp>
      <p:sp>
        <p:nvSpPr>
          <p:cNvPr id="198663" name="Text Box 14"/>
          <p:cNvSpPr txBox="1">
            <a:spLocks noChangeArrowheads="1"/>
          </p:cNvSpPr>
          <p:nvPr/>
        </p:nvSpPr>
        <p:spPr bwMode="auto">
          <a:xfrm>
            <a:off x="721360" y="4646930"/>
            <a:ext cx="3064510" cy="1240155"/>
          </a:xfrm>
          <a:prstGeom prst="rect">
            <a:avLst/>
          </a:prstGeom>
          <a:noFill/>
          <a:ln w="9525">
            <a:noFill/>
            <a:miter lim="800000"/>
          </a:ln>
        </p:spPr>
        <p:txBody>
          <a:bodyPr wrap="square">
            <a:spAutoFit/>
          </a:bodyPr>
          <a:p>
            <a:pPr>
              <a:lnSpc>
                <a:spcPct val="12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温</a:t>
            </a:r>
            <a:r>
              <a:rPr lang="zh-CN" altLang="en-US" sz="2800" b="1">
                <a:solidFill>
                  <a:srgbClr val="FF0000"/>
                </a:solidFill>
                <a:latin typeface="楷体" panose="02010609060101010101" pitchFamily="49" charset="-122"/>
                <a:ea typeface="楷体" panose="02010609060101010101" pitchFamily="49" charset="-122"/>
              </a:rPr>
              <a:t>故</a:t>
            </a:r>
            <a:r>
              <a:rPr lang="zh-CN" altLang="en-US" sz="2800" b="1">
                <a:latin typeface="楷体" panose="02010609060101010101" pitchFamily="49" charset="-122"/>
                <a:ea typeface="楷体" panose="02010609060101010101" pitchFamily="49" charset="-122"/>
              </a:rPr>
              <a:t>而知新</a:t>
            </a:r>
            <a:endParaRPr lang="zh-CN" altLang="en-US" sz="2800" b="1">
              <a:latin typeface="楷体" panose="02010609060101010101" pitchFamily="49" charset="-122"/>
              <a:ea typeface="楷体" panose="02010609060101010101" pitchFamily="49" charset="-122"/>
            </a:endParaRPr>
          </a:p>
          <a:p>
            <a:pPr>
              <a:lnSpc>
                <a:spcPct val="120000"/>
              </a:lnSpc>
              <a:spcBef>
                <a:spcPts val="900"/>
              </a:spcBef>
              <a:spcAft>
                <a:spcPts val="0"/>
              </a:spcAft>
              <a:buFont typeface="Arial" panose="020B0604020202020204" pitchFamily="34" charset="0"/>
              <a:buNone/>
            </a:pPr>
            <a:r>
              <a:rPr lang="zh-CN" altLang="en-US" sz="2800" b="1">
                <a:solidFill>
                  <a:schemeClr val="tx1"/>
                </a:solidFill>
                <a:latin typeface="楷体" panose="02010609060101010101" pitchFamily="49" charset="-122"/>
                <a:ea typeface="楷体" panose="02010609060101010101" pitchFamily="49" charset="-122"/>
              </a:rPr>
              <a:t>而</a:t>
            </a:r>
            <a:r>
              <a:rPr lang="zh-CN" altLang="en-US" sz="2800" b="1">
                <a:latin typeface="楷体" panose="02010609060101010101" pitchFamily="49" charset="-122"/>
                <a:ea typeface="楷体" panose="02010609060101010101" pitchFamily="49" charset="-122"/>
              </a:rPr>
              <a:t>两狼之并驱如</a:t>
            </a:r>
            <a:r>
              <a:rPr lang="zh-CN" altLang="en-US" sz="2800" b="1">
                <a:solidFill>
                  <a:srgbClr val="FF0000"/>
                </a:solidFill>
                <a:latin typeface="楷体" panose="02010609060101010101" pitchFamily="49" charset="-122"/>
                <a:ea typeface="楷体" panose="02010609060101010101" pitchFamily="49" charset="-122"/>
              </a:rPr>
              <a:t>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 name="Text Box 18"/>
          <p:cNvSpPr txBox="1">
            <a:spLocks noChangeArrowheads="1"/>
          </p:cNvSpPr>
          <p:nvPr/>
        </p:nvSpPr>
        <p:spPr bwMode="auto">
          <a:xfrm>
            <a:off x="2795905" y="4734560"/>
            <a:ext cx="209105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学过的知识</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7" name="Text Box 18"/>
          <p:cNvSpPr txBox="1">
            <a:spLocks noChangeArrowheads="1"/>
          </p:cNvSpPr>
          <p:nvPr/>
        </p:nvSpPr>
        <p:spPr bwMode="auto">
          <a:xfrm>
            <a:off x="3919855" y="5365115"/>
            <a:ext cx="96710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原来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 name="AutoShape 10"/>
          <p:cNvSpPr/>
          <p:nvPr/>
        </p:nvSpPr>
        <p:spPr bwMode="auto">
          <a:xfrm>
            <a:off x="5163503" y="4874260"/>
            <a:ext cx="142875" cy="785813"/>
          </a:xfrm>
          <a:prstGeom prst="leftBrace">
            <a:avLst>
              <a:gd name="adj1" fmla="val 90343"/>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34" grpId="0"/>
      <p:bldP spid="9" grpId="0"/>
      <p:bldP spid="10" grpId="0"/>
      <p:bldP spid="11"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7" name="AutoShape 6"/>
          <p:cNvSpPr>
            <a:spLocks noChangeArrowheads="1"/>
          </p:cNvSpPr>
          <p:nvPr/>
        </p:nvSpPr>
        <p:spPr bwMode="auto">
          <a:xfrm>
            <a:off x="1552575" y="1734820"/>
            <a:ext cx="525780" cy="762000"/>
          </a:xfrm>
          <a:custGeom>
            <a:avLst/>
            <a:gdLst>
              <a:gd name="T0" fmla="*/ 422608922 w 21600"/>
              <a:gd name="T1" fmla="*/ 0 h 21600"/>
              <a:gd name="T2" fmla="*/ 141901804 w 21600"/>
              <a:gd name="T3" fmla="*/ 109936064 h 21600"/>
              <a:gd name="T4" fmla="*/ 422608922 w 21600"/>
              <a:gd name="T5" fmla="*/ 218378608 h 21600"/>
              <a:gd name="T6" fmla="*/ 845216480 w 21600"/>
              <a:gd name="T7" fmla="*/ 109936064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l">
              <a:buFont typeface="Arial" panose="020B0604020202020204" pitchFamily="34" charset="0"/>
              <a:buNone/>
            </a:pPr>
            <a:r>
              <a:rPr lang="zh-CN" altLang="en-US" sz="2800" b="1">
                <a:latin typeface="楷体" panose="02010609060101010101" pitchFamily="49" charset="-122"/>
                <a:ea typeface="楷体" panose="02010609060101010101" pitchFamily="49" charset="-122"/>
              </a:rPr>
              <a:t>以</a:t>
            </a:r>
            <a:endParaRPr lang="zh-CN" altLang="en-US" sz="2800" b="1">
              <a:latin typeface="楷体" panose="02010609060101010101" pitchFamily="49" charset="-122"/>
              <a:ea typeface="楷体" panose="02010609060101010101" pitchFamily="49" charset="-122"/>
            </a:endParaRPr>
          </a:p>
        </p:txBody>
      </p:sp>
      <p:sp>
        <p:nvSpPr>
          <p:cNvPr id="195589" name="AutoShape 9"/>
          <p:cNvSpPr>
            <a:spLocks noChangeArrowheads="1"/>
          </p:cNvSpPr>
          <p:nvPr/>
        </p:nvSpPr>
        <p:spPr bwMode="auto">
          <a:xfrm>
            <a:off x="1552575" y="4488180"/>
            <a:ext cx="658813" cy="571500"/>
          </a:xfrm>
          <a:custGeom>
            <a:avLst/>
            <a:gdLst>
              <a:gd name="T0" fmla="*/ 79618347 w 21600"/>
              <a:gd name="T1" fmla="*/ 0 h 21600"/>
              <a:gd name="T2" fmla="*/ 26813555 w 21600"/>
              <a:gd name="T3" fmla="*/ 25968111 h 21600"/>
              <a:gd name="T4" fmla="*/ 79618347 w 21600"/>
              <a:gd name="T5" fmla="*/ 51935507 h 21600"/>
              <a:gd name="T6" fmla="*/ 158356570 w 21600"/>
              <a:gd name="T7" fmla="*/ 25968111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9525">
            <a:noFill/>
            <a:miter lim="800000"/>
          </a:ln>
        </p:spPr>
        <p:txBody>
          <a:bodyPr wrap="none" anchor="ctr"/>
          <a:p>
            <a:pPr algn="ctr">
              <a:buFont typeface="Arial" panose="020B0604020202020204" pitchFamily="34" charset="0"/>
              <a:buNone/>
            </a:pPr>
            <a:r>
              <a:rPr lang="zh-CN" altLang="en-US" sz="2800" b="1">
                <a:latin typeface="楷体" panose="02010609060101010101" pitchFamily="49" charset="-122"/>
                <a:ea typeface="楷体" panose="02010609060101010101" pitchFamily="49" charset="-122"/>
              </a:rPr>
              <a:t>之</a:t>
            </a:r>
            <a:endParaRPr lang="zh-CN" altLang="en-US" sz="2800" b="1">
              <a:latin typeface="楷体" panose="02010609060101010101" pitchFamily="49" charset="-122"/>
              <a:ea typeface="楷体" panose="02010609060101010101" pitchFamily="49" charset="-122"/>
            </a:endParaRPr>
          </a:p>
        </p:txBody>
      </p:sp>
      <p:sp>
        <p:nvSpPr>
          <p:cNvPr id="197634" name="AutoShape 7"/>
          <p:cNvSpPr/>
          <p:nvPr/>
        </p:nvSpPr>
        <p:spPr bwMode="auto">
          <a:xfrm>
            <a:off x="2078355" y="1232535"/>
            <a:ext cx="174625" cy="1736725"/>
          </a:xfrm>
          <a:prstGeom prst="leftBrace">
            <a:avLst>
              <a:gd name="adj1" fmla="val 89695"/>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197635" name="Text Box 14"/>
          <p:cNvSpPr txBox="1">
            <a:spLocks noChangeArrowheads="1"/>
          </p:cNvSpPr>
          <p:nvPr/>
        </p:nvSpPr>
        <p:spPr bwMode="auto">
          <a:xfrm>
            <a:off x="2252980" y="1034733"/>
            <a:ext cx="6402388" cy="2160905"/>
          </a:xfrm>
          <a:prstGeom prst="rect">
            <a:avLst/>
          </a:prstGeom>
          <a:noFill/>
          <a:ln w="9525">
            <a:noFill/>
            <a:miter lim="800000"/>
          </a:ln>
        </p:spPr>
        <p:txBody>
          <a:bodyPr>
            <a:spAutoFit/>
          </a:bodyPr>
          <a:p>
            <a:pPr>
              <a:lnSpc>
                <a:spcPct val="10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投</a:t>
            </a:r>
            <a:r>
              <a:rPr lang="zh-CN" altLang="en-US" sz="2800" b="1">
                <a:solidFill>
                  <a:srgbClr val="FF0000"/>
                </a:solidFill>
                <a:latin typeface="楷体" panose="02010609060101010101" pitchFamily="49" charset="-122"/>
                <a:ea typeface="楷体" panose="02010609060101010101" pitchFamily="49" charset="-122"/>
              </a:rPr>
              <a:t>以</a:t>
            </a:r>
            <a:r>
              <a:rPr lang="zh-CN" altLang="en-US" sz="2800" b="1">
                <a:latin typeface="楷体" panose="02010609060101010101" pitchFamily="49" charset="-122"/>
                <a:ea typeface="楷体" panose="02010609060101010101" pitchFamily="49" charset="-122"/>
              </a:rPr>
              <a:t>骨</a:t>
            </a:r>
            <a:endParaRPr lang="zh-CN" altLang="en-US" sz="2800" b="1">
              <a:solidFill>
                <a:srgbClr val="0000FF"/>
              </a:solidFill>
              <a:latin typeface="楷体" panose="02010609060101010101" pitchFamily="49" charset="-122"/>
              <a:ea typeface="楷体" panose="02010609060101010101" pitchFamily="49" charset="-122"/>
            </a:endParaRPr>
          </a:p>
          <a:p>
            <a:pPr>
              <a:lnSpc>
                <a:spcPct val="100000"/>
              </a:lnSpc>
              <a:spcBef>
                <a:spcPts val="900"/>
              </a:spcBef>
              <a:spcAft>
                <a:spcPts val="0"/>
              </a:spcAft>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以</a:t>
            </a:r>
            <a:r>
              <a:rPr lang="zh-CN" altLang="en-US" sz="2800" b="1">
                <a:latin typeface="楷体" panose="02010609060101010101" pitchFamily="49" charset="-122"/>
                <a:ea typeface="楷体" panose="02010609060101010101" pitchFamily="49" charset="-122"/>
              </a:rPr>
              <a:t>刀劈狼首</a:t>
            </a:r>
            <a:endParaRPr lang="zh-CN" altLang="en-US" sz="2800" b="1">
              <a:latin typeface="楷体" panose="02010609060101010101" pitchFamily="49" charset="-122"/>
              <a:ea typeface="楷体" panose="02010609060101010101" pitchFamily="49" charset="-122"/>
            </a:endParaRPr>
          </a:p>
          <a:p>
            <a:pPr>
              <a:lnSpc>
                <a:spcPct val="10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意将隧入</a:t>
            </a:r>
            <a:r>
              <a:rPr lang="zh-CN" altLang="en-US" sz="2800" b="1">
                <a:solidFill>
                  <a:srgbClr val="FF0000"/>
                </a:solidFill>
                <a:latin typeface="楷体" panose="02010609060101010101" pitchFamily="49" charset="-122"/>
                <a:ea typeface="楷体" panose="02010609060101010101" pitchFamily="49" charset="-122"/>
              </a:rPr>
              <a:t>以</a:t>
            </a:r>
            <a:r>
              <a:rPr lang="zh-CN" altLang="en-US" sz="2800" b="1">
                <a:latin typeface="楷体" panose="02010609060101010101" pitchFamily="49" charset="-122"/>
                <a:ea typeface="楷体" panose="02010609060101010101" pitchFamily="49" charset="-122"/>
              </a:rPr>
              <a:t>攻其后也</a:t>
            </a:r>
            <a:endParaRPr lang="en-US" altLang="zh-CN" sz="2800" b="1">
              <a:latin typeface="楷体" panose="02010609060101010101" pitchFamily="49" charset="-122"/>
              <a:ea typeface="楷体" panose="02010609060101010101" pitchFamily="49" charset="-122"/>
            </a:endParaRPr>
          </a:p>
          <a:p>
            <a:pPr>
              <a:lnSpc>
                <a:spcPct val="100000"/>
              </a:lnSpc>
              <a:spcBef>
                <a:spcPts val="900"/>
              </a:spcBef>
              <a:spcAft>
                <a:spcPts val="0"/>
              </a:spcAft>
              <a:buFont typeface="Arial" panose="020B0604020202020204" pitchFamily="34" charset="0"/>
              <a:buNone/>
            </a:pPr>
            <a:r>
              <a:rPr lang="zh-CN" altLang="en-US" sz="2800" b="1">
                <a:latin typeface="楷体" panose="02010609060101010101" pitchFamily="49" charset="-122"/>
                <a:ea typeface="楷体" panose="02010609060101010101" pitchFamily="49" charset="-122"/>
              </a:rPr>
              <a:t>盖</a:t>
            </a:r>
            <a:r>
              <a:rPr lang="zh-CN" altLang="en-US" sz="2800" b="1">
                <a:solidFill>
                  <a:srgbClr val="FF0000"/>
                </a:solidFill>
                <a:latin typeface="楷体" panose="02010609060101010101" pitchFamily="49" charset="-122"/>
                <a:ea typeface="楷体" panose="02010609060101010101" pitchFamily="49" charset="-122"/>
              </a:rPr>
              <a:t>以</a:t>
            </a:r>
            <a:r>
              <a:rPr lang="zh-CN" altLang="en-US" sz="2800" b="1">
                <a:latin typeface="楷体" panose="02010609060101010101" pitchFamily="49" charset="-122"/>
                <a:ea typeface="楷体" panose="02010609060101010101" pitchFamily="49" charset="-122"/>
              </a:rPr>
              <a:t>诱敌</a:t>
            </a:r>
            <a:endParaRPr lang="zh-CN" altLang="en-US" sz="2800" b="1">
              <a:latin typeface="楷体" panose="02010609060101010101" pitchFamily="49" charset="-122"/>
              <a:ea typeface="楷体" panose="02010609060101010101" pitchFamily="49" charset="-122"/>
            </a:endParaRPr>
          </a:p>
        </p:txBody>
      </p:sp>
      <p:sp>
        <p:nvSpPr>
          <p:cNvPr id="19" name="Text Box 18"/>
          <p:cNvSpPr txBox="1">
            <a:spLocks noChangeArrowheads="1"/>
          </p:cNvSpPr>
          <p:nvPr/>
        </p:nvSpPr>
        <p:spPr bwMode="auto">
          <a:xfrm>
            <a:off x="5599430" y="1035050"/>
            <a:ext cx="137350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介词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把</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0" name="Text Box 18"/>
          <p:cNvSpPr txBox="1">
            <a:spLocks noChangeArrowheads="1"/>
          </p:cNvSpPr>
          <p:nvPr/>
        </p:nvSpPr>
        <p:spPr bwMode="auto">
          <a:xfrm>
            <a:off x="5652770" y="1557020"/>
            <a:ext cx="142240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介词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用</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1" name="Text Box 20"/>
          <p:cNvSpPr txBox="1">
            <a:spLocks noChangeArrowheads="1"/>
          </p:cNvSpPr>
          <p:nvPr/>
        </p:nvSpPr>
        <p:spPr bwMode="auto">
          <a:xfrm>
            <a:off x="5652770" y="2106295"/>
            <a:ext cx="151574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连词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2" name="Text Box 20"/>
          <p:cNvSpPr txBox="1">
            <a:spLocks noChangeArrowheads="1"/>
          </p:cNvSpPr>
          <p:nvPr/>
        </p:nvSpPr>
        <p:spPr bwMode="auto">
          <a:xfrm>
            <a:off x="5652770" y="2673985"/>
            <a:ext cx="175260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连词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用来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6614" name="AutoShape 7"/>
          <p:cNvSpPr/>
          <p:nvPr/>
        </p:nvSpPr>
        <p:spPr bwMode="auto">
          <a:xfrm>
            <a:off x="2078038" y="3574098"/>
            <a:ext cx="227012" cy="2051050"/>
          </a:xfrm>
          <a:prstGeom prst="leftBrace">
            <a:avLst>
              <a:gd name="adj1" fmla="val 90015"/>
              <a:gd name="adj2" fmla="val 50000"/>
            </a:avLst>
          </a:prstGeom>
          <a:solidFill>
            <a:schemeClr val="bg1"/>
          </a:solidFill>
          <a:ln w="38100">
            <a:solidFill>
              <a:schemeClr val="tx1"/>
            </a:solidFill>
            <a:round/>
          </a:ln>
        </p:spPr>
        <p:txBody>
          <a:bodyPr anchor="ctr"/>
          <a:p>
            <a:pPr>
              <a:buFont typeface="Arial" panose="020B0604020202020204" pitchFamily="34" charset="0"/>
              <a:buNone/>
            </a:pPr>
            <a:endParaRPr lang="zh-CN" altLang="en-US">
              <a:latin typeface="楷体" panose="02010609060101010101" pitchFamily="49" charset="-122"/>
              <a:ea typeface="楷体" panose="02010609060101010101" pitchFamily="49" charset="-122"/>
            </a:endParaRPr>
          </a:p>
        </p:txBody>
      </p:sp>
      <p:sp>
        <p:nvSpPr>
          <p:cNvPr id="196615" name="Text Box 14"/>
          <p:cNvSpPr txBox="1">
            <a:spLocks noChangeArrowheads="1"/>
          </p:cNvSpPr>
          <p:nvPr/>
        </p:nvSpPr>
        <p:spPr bwMode="auto">
          <a:xfrm>
            <a:off x="2252980" y="3519805"/>
            <a:ext cx="3237865" cy="2160905"/>
          </a:xfrm>
          <a:prstGeom prst="rect">
            <a:avLst/>
          </a:prstGeom>
          <a:noFill/>
          <a:ln w="9525">
            <a:noFill/>
            <a:miter lim="800000"/>
          </a:ln>
        </p:spPr>
        <p:txBody>
          <a:bodyPr wrap="square">
            <a:spAutoFit/>
          </a:bodyPr>
          <a:p>
            <a:pPr>
              <a:lnSpc>
                <a:spcPct val="100000"/>
              </a:lnSpc>
              <a:spcBef>
                <a:spcPts val="9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久</a:t>
            </a:r>
            <a:r>
              <a:rPr lang="zh-CN" altLang="en-US" sz="2800" b="1">
                <a:solidFill>
                  <a:srgbClr val="FF0000"/>
                </a:solidFill>
                <a:latin typeface="楷体" panose="02010609060101010101" pitchFamily="49" charset="-122"/>
                <a:ea typeface="楷体" panose="02010609060101010101" pitchFamily="49" charset="-122"/>
              </a:rPr>
              <a:t>之</a:t>
            </a:r>
            <a:r>
              <a:rPr lang="zh-CN" altLang="en-US" sz="2800" b="1">
                <a:latin typeface="楷体" panose="02010609060101010101" pitchFamily="49" charset="-122"/>
                <a:ea typeface="楷体" panose="02010609060101010101" pitchFamily="49" charset="-122"/>
              </a:rPr>
              <a:t>                 </a:t>
            </a:r>
            <a:endParaRPr lang="zh-CN" altLang="en-US" sz="2800" b="1">
              <a:latin typeface="楷体" panose="02010609060101010101" pitchFamily="49" charset="-122"/>
              <a:ea typeface="楷体" panose="02010609060101010101" pitchFamily="49" charset="-122"/>
            </a:endParaRPr>
          </a:p>
          <a:p>
            <a:pPr>
              <a:lnSpc>
                <a:spcPct val="100000"/>
              </a:lnSpc>
              <a:spcBef>
                <a:spcPts val="9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又数刀毙</a:t>
            </a:r>
            <a:r>
              <a:rPr lang="zh-CN" altLang="en-US" sz="2800" b="1">
                <a:solidFill>
                  <a:srgbClr val="FF0000"/>
                </a:solidFill>
                <a:latin typeface="楷体" panose="02010609060101010101" pitchFamily="49" charset="-122"/>
                <a:ea typeface="楷体" panose="02010609060101010101" pitchFamily="49" charset="-122"/>
              </a:rPr>
              <a:t>之</a:t>
            </a:r>
            <a:r>
              <a:rPr lang="zh-CN" altLang="en-US"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a:p>
            <a:pPr>
              <a:lnSpc>
                <a:spcPct val="100000"/>
              </a:lnSpc>
              <a:spcBef>
                <a:spcPts val="9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而两狼</a:t>
            </a:r>
            <a:r>
              <a:rPr lang="zh-CN" altLang="en-US" sz="2800" b="1">
                <a:solidFill>
                  <a:srgbClr val="FF0000"/>
                </a:solidFill>
                <a:latin typeface="楷体" panose="02010609060101010101" pitchFamily="49" charset="-122"/>
                <a:ea typeface="楷体" panose="02010609060101010101" pitchFamily="49" charset="-122"/>
              </a:rPr>
              <a:t>之</a:t>
            </a:r>
            <a:r>
              <a:rPr lang="zh-CN" altLang="en-US" sz="2800" b="1">
                <a:latin typeface="楷体" panose="02010609060101010101" pitchFamily="49" charset="-122"/>
                <a:ea typeface="楷体" panose="02010609060101010101" pitchFamily="49" charset="-122"/>
              </a:rPr>
              <a:t>并驱如故                    </a:t>
            </a:r>
            <a:endParaRPr lang="en-US" altLang="zh-CN" sz="2800" b="1">
              <a:latin typeface="楷体" panose="02010609060101010101" pitchFamily="49" charset="-122"/>
              <a:ea typeface="楷体" panose="02010609060101010101" pitchFamily="49" charset="-122"/>
            </a:endParaRPr>
          </a:p>
          <a:p>
            <a:pPr>
              <a:lnSpc>
                <a:spcPct val="100000"/>
              </a:lnSpc>
              <a:spcBef>
                <a:spcPts val="9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禽兽</a:t>
            </a:r>
            <a:r>
              <a:rPr lang="zh-CN" altLang="en-US" sz="2800" b="1">
                <a:solidFill>
                  <a:srgbClr val="FF0000"/>
                </a:solidFill>
                <a:latin typeface="楷体" panose="02010609060101010101" pitchFamily="49" charset="-122"/>
                <a:ea typeface="楷体" panose="02010609060101010101" pitchFamily="49" charset="-122"/>
              </a:rPr>
              <a:t>之</a:t>
            </a:r>
            <a:r>
              <a:rPr lang="zh-CN" altLang="en-US" sz="2800" b="1">
                <a:latin typeface="楷体" panose="02010609060101010101" pitchFamily="49" charset="-122"/>
                <a:ea typeface="楷体" panose="02010609060101010101" pitchFamily="49" charset="-122"/>
              </a:rPr>
              <a:t>变诈几何哉</a:t>
            </a:r>
            <a:endParaRPr lang="zh-CN" altLang="en-US" sz="2800" b="1">
              <a:latin typeface="楷体" panose="02010609060101010101" pitchFamily="49" charset="-122"/>
              <a:ea typeface="楷体" panose="02010609060101010101" pitchFamily="49" charset="-122"/>
            </a:endParaRPr>
          </a:p>
        </p:txBody>
      </p:sp>
      <p:sp>
        <p:nvSpPr>
          <p:cNvPr id="23" name="Text Box 18"/>
          <p:cNvSpPr txBox="1">
            <a:spLocks noChangeArrowheads="1"/>
          </p:cNvSpPr>
          <p:nvPr/>
        </p:nvSpPr>
        <p:spPr bwMode="auto">
          <a:xfrm>
            <a:off x="5378768" y="3519488"/>
            <a:ext cx="2786062"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助词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补充音节</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4" name="Text Box 20"/>
          <p:cNvSpPr txBox="1">
            <a:spLocks noChangeArrowheads="1"/>
          </p:cNvSpPr>
          <p:nvPr/>
        </p:nvSpPr>
        <p:spPr bwMode="auto">
          <a:xfrm>
            <a:off x="5379085" y="4041775"/>
            <a:ext cx="178879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代词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指狼</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6618" name="Text Box 20"/>
          <p:cNvSpPr txBox="1">
            <a:spLocks noChangeArrowheads="1"/>
          </p:cNvSpPr>
          <p:nvPr/>
        </p:nvSpPr>
        <p:spPr bwMode="auto">
          <a:xfrm>
            <a:off x="5379085" y="4602480"/>
            <a:ext cx="376428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助词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取消句子独立性</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5" name="Text Box 20"/>
          <p:cNvSpPr txBox="1">
            <a:spLocks noChangeArrowheads="1"/>
          </p:cNvSpPr>
          <p:nvPr/>
        </p:nvSpPr>
        <p:spPr bwMode="auto">
          <a:xfrm>
            <a:off x="5470525" y="5124450"/>
            <a:ext cx="150241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助词</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的</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6618"/>
                                        </p:tgtEl>
                                        <p:attrNameLst>
                                          <p:attrName>style.visibility</p:attrName>
                                        </p:attrNameLst>
                                      </p:cBhvr>
                                      <p:to>
                                        <p:strVal val="visible"/>
                                      </p:to>
                                    </p:set>
                                    <p:animEffect transition="in" filter="wipe(left)">
                                      <p:cBhvr>
                                        <p:cTn id="37" dur="500"/>
                                        <p:tgtEl>
                                          <p:spTgt spid="1966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196618"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89" name="矩形 1"/>
          <p:cNvSpPr>
            <a:spLocks noChangeArrowheads="1"/>
          </p:cNvSpPr>
          <p:nvPr/>
        </p:nvSpPr>
        <p:spPr bwMode="auto">
          <a:xfrm>
            <a:off x="202883" y="979488"/>
            <a:ext cx="8453437" cy="4614545"/>
          </a:xfrm>
          <a:prstGeom prst="rect">
            <a:avLst/>
          </a:prstGeom>
          <a:noFill/>
          <a:ln w="9525">
            <a:noFill/>
            <a:miter lim="800000"/>
          </a:ln>
        </p:spPr>
        <p:txBody>
          <a:bodyPr>
            <a:spAutoFit/>
          </a:bodyPr>
          <a:p>
            <a:pPr>
              <a:lnSpc>
                <a:spcPct val="120000"/>
              </a:lnSpc>
              <a:buFont typeface="Arial" panose="020B0604020202020204" pitchFamily="34" charset="0"/>
              <a:buNone/>
            </a:pPr>
            <a:r>
              <a:rPr lang="zh-CN" altLang="en-US" sz="2800" b="1">
                <a:solidFill>
                  <a:srgbClr val="0000FF"/>
                </a:solidFill>
                <a:latin typeface="楷体" panose="02010609060101010101" pitchFamily="49" charset="-122"/>
                <a:ea typeface="楷体" panose="02010609060101010101" pitchFamily="49" charset="-122"/>
              </a:rPr>
              <a:t>倒装句：</a:t>
            </a:r>
            <a:endParaRPr lang="zh-CN" altLang="en-US" sz="2800" b="1">
              <a:solidFill>
                <a:srgbClr val="0000FF"/>
              </a:solidFill>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投以骨                     </a:t>
            </a:r>
            <a:endParaRPr lang="zh-CN" altLang="en-US" sz="2800" b="1">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mn-ea"/>
              </a:rPr>
              <a:t>而两狼之并驱如故                         </a:t>
            </a:r>
            <a:endParaRPr lang="en-US" altLang="zh-CN" sz="28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endParaRPr lang="zh-CN" altLang="en-US" sz="28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800" b="1">
                <a:solidFill>
                  <a:srgbClr val="0000FF"/>
                </a:solidFill>
                <a:latin typeface="楷体" panose="02010609060101010101" pitchFamily="49" charset="-122"/>
                <a:ea typeface="楷体" panose="02010609060101010101" pitchFamily="49" charset="-122"/>
              </a:rPr>
              <a:t>判断句：</a:t>
            </a:r>
            <a:endParaRPr lang="zh-CN" altLang="en-US" sz="2800" b="1">
              <a:solidFill>
                <a:srgbClr val="0000FF"/>
              </a:solidFill>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一狼洞其中</a:t>
            </a:r>
            <a:r>
              <a:rPr lang="zh-CN" altLang="zh-CN" sz="2800" b="1" dirty="0">
                <a:solidFill>
                  <a:schemeClr val="tx1"/>
                </a:solidFill>
                <a:sym typeface="宋体" panose="02010600030101010101" pitchFamily="2" charset="-122"/>
              </a:rPr>
              <a:t>,</a:t>
            </a:r>
            <a:r>
              <a:rPr lang="zh-CN" altLang="en-US" sz="2800" b="1">
                <a:latin typeface="楷体" panose="02010609060101010101" pitchFamily="49" charset="-122"/>
                <a:ea typeface="楷体" panose="02010609060101010101" pitchFamily="49" charset="-122"/>
              </a:rPr>
              <a:t>意将隧入以攻其后也</a:t>
            </a:r>
            <a:endParaRPr lang="zh-CN" altLang="en-US" sz="2800" b="1">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endParaRPr lang="zh-CN" altLang="en-US" sz="2800" b="1">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乃悟前狼假寐</a:t>
            </a:r>
            <a:r>
              <a:rPr lang="zh-CN" altLang="zh-CN" sz="2800" b="1" dirty="0">
                <a:solidFill>
                  <a:schemeClr val="tx1"/>
                </a:solidFill>
                <a:sym typeface="宋体" panose="02010600030101010101" pitchFamily="2" charset="-122"/>
              </a:rPr>
              <a:t>,</a:t>
            </a:r>
            <a:r>
              <a:rPr lang="zh-CN" altLang="en-US" sz="2800" b="1">
                <a:latin typeface="楷体" panose="02010609060101010101" pitchFamily="49" charset="-122"/>
                <a:ea typeface="楷体" panose="02010609060101010101" pitchFamily="49" charset="-122"/>
              </a:rPr>
              <a:t>盖以诱敌</a:t>
            </a:r>
            <a:endParaRPr lang="zh-CN" altLang="en-US" sz="2800" b="1">
              <a:latin typeface="楷体" panose="02010609060101010101" pitchFamily="49" charset="-122"/>
              <a:ea typeface="楷体" panose="02010609060101010101" pitchFamily="49" charset="-122"/>
            </a:endParaRPr>
          </a:p>
        </p:txBody>
      </p:sp>
      <p:sp>
        <p:nvSpPr>
          <p:cNvPr id="19460" name="文本框 9"/>
          <p:cNvSpPr txBox="1"/>
          <p:nvPr/>
        </p:nvSpPr>
        <p:spPr>
          <a:xfrm>
            <a:off x="203200" y="457835"/>
            <a:ext cx="1656080" cy="521970"/>
          </a:xfrm>
          <a:prstGeom prst="rect">
            <a:avLst/>
          </a:prstGeom>
          <a:noFill/>
          <a:ln w="9525">
            <a:noFill/>
          </a:ln>
        </p:spPr>
        <p:txBody>
          <a:bodyPr wrap="square" anchor="t">
            <a:spAutoFit/>
          </a:bodyPr>
          <a:p>
            <a:r>
              <a:rPr lang="zh-CN" altLang="en-US" sz="2800" b="1">
                <a:solidFill>
                  <a:schemeClr val="tx1"/>
                </a:solidFill>
                <a:latin typeface="宋体" panose="02010600030101010101" pitchFamily="2" charset="-122"/>
                <a:ea typeface="宋体" panose="02010600030101010101" pitchFamily="2" charset="-122"/>
              </a:rPr>
              <a:t>文言句式</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44040" name="Text Box 23"/>
          <p:cNvSpPr txBox="1">
            <a:spLocks noChangeArrowheads="1"/>
          </p:cNvSpPr>
          <p:nvPr/>
        </p:nvSpPr>
        <p:spPr bwMode="auto">
          <a:xfrm>
            <a:off x="1644650" y="1562735"/>
            <a:ext cx="4105275"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状语后置</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应为</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以骨投</a:t>
            </a:r>
            <a:r>
              <a:rPr lang="en-US" altLang="zh-CN" sz="2800" b="1">
                <a:solidFill>
                  <a:srgbClr val="FF0000"/>
                </a:solidFill>
                <a:sym typeface="宋体" panose="02010600030101010101" pitchFamily="2" charset="-122"/>
              </a:rPr>
              <a:t>”</a:t>
            </a:r>
            <a:endParaRPr lang="zh-CN" altLang="en-US" sz="2800" b="1">
              <a:solidFill>
                <a:srgbClr val="FF0000"/>
              </a:solidFill>
              <a:sym typeface="宋体" panose="02010600030101010101" pitchFamily="2" charset="-122"/>
            </a:endParaRPr>
          </a:p>
        </p:txBody>
      </p:sp>
      <p:sp>
        <p:nvSpPr>
          <p:cNvPr id="2" name="Text Box 23"/>
          <p:cNvSpPr txBox="1">
            <a:spLocks noChangeArrowheads="1"/>
          </p:cNvSpPr>
          <p:nvPr/>
        </p:nvSpPr>
        <p:spPr bwMode="auto">
          <a:xfrm>
            <a:off x="3379470" y="2206625"/>
            <a:ext cx="5647690"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状语后置</a:t>
            </a:r>
            <a:r>
              <a:rPr lang="zh-CN" altLang="zh-CN" sz="2800" b="1" dirty="0">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应为</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而两狼之</a:t>
            </a:r>
            <a:r>
              <a:rPr lang="zh-CN" altLang="en-US" sz="2800" b="1">
                <a:solidFill>
                  <a:srgbClr val="FF0000"/>
                </a:solidFill>
                <a:latin typeface="楷体" panose="02010609060101010101" pitchFamily="49" charset="-122"/>
                <a:ea typeface="楷体" panose="02010609060101010101" pitchFamily="49" charset="-122"/>
                <a:sym typeface="+mn-ea"/>
              </a:rPr>
              <a:t>如故</a:t>
            </a:r>
            <a:r>
              <a:rPr lang="zh-CN" altLang="en-US" sz="2800" b="1">
                <a:solidFill>
                  <a:srgbClr val="FF0000"/>
                </a:solidFill>
                <a:latin typeface="楷体" panose="02010609060101010101" pitchFamily="49" charset="-122"/>
                <a:ea typeface="楷体" panose="02010609060101010101" pitchFamily="49" charset="-122"/>
              </a:rPr>
              <a:t>并驱</a:t>
            </a:r>
            <a:r>
              <a:rPr lang="en-US" altLang="zh-CN" sz="2800" b="1">
                <a:solidFill>
                  <a:srgbClr val="FF0000"/>
                </a:solidFill>
                <a:sym typeface="宋体" panose="02010600030101010101" pitchFamily="2" charset="-122"/>
              </a:rPr>
              <a:t>”</a:t>
            </a:r>
            <a:endParaRPr lang="zh-CN" altLang="en-US" sz="2800" b="1">
              <a:solidFill>
                <a:srgbClr val="FF0000"/>
              </a:solidFill>
              <a:sym typeface="宋体" panose="02010600030101010101" pitchFamily="2" charset="-122"/>
            </a:endParaRPr>
          </a:p>
        </p:txBody>
      </p:sp>
      <p:sp>
        <p:nvSpPr>
          <p:cNvPr id="44034" name="Text Box 23"/>
          <p:cNvSpPr txBox="1">
            <a:spLocks noChangeArrowheads="1"/>
          </p:cNvSpPr>
          <p:nvPr/>
        </p:nvSpPr>
        <p:spPr bwMode="auto">
          <a:xfrm>
            <a:off x="2830830" y="4620895"/>
            <a:ext cx="3481705" cy="521970"/>
          </a:xfrm>
          <a:prstGeom prst="rect">
            <a:avLst/>
          </a:prstGeom>
          <a:noFill/>
          <a:ln w="9525">
            <a:noFill/>
            <a:miter lim="800000"/>
          </a:ln>
        </p:spPr>
        <p:txBody>
          <a:bodyPr wrap="square">
            <a:spAutoFit/>
          </a:bodyPr>
          <a:p>
            <a:pPr>
              <a:buFont typeface="Arial" panose="020B0604020202020204" pitchFamily="34" charset="0"/>
              <a:buNone/>
            </a:pP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也</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是判断句的标志</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44035" name="Text Box 23"/>
          <p:cNvSpPr txBox="1">
            <a:spLocks noChangeArrowheads="1"/>
          </p:cNvSpPr>
          <p:nvPr/>
        </p:nvSpPr>
        <p:spPr bwMode="auto">
          <a:xfrm>
            <a:off x="2830513" y="5594033"/>
            <a:ext cx="5976937" cy="521970"/>
          </a:xfrm>
          <a:prstGeom prst="rect">
            <a:avLst/>
          </a:prstGeom>
          <a:noFill/>
          <a:ln w="9525">
            <a:noFill/>
            <a:miter lim="800000"/>
          </a:ln>
        </p:spPr>
        <p:txBody>
          <a:bodyPr>
            <a:spAutoFit/>
          </a:bodyPr>
          <a:p>
            <a:pPr>
              <a:buFont typeface="Arial" panose="020B0604020202020204" pitchFamily="34" charset="0"/>
              <a:buNone/>
            </a:pPr>
            <a:r>
              <a:rPr lang="zh-CN" altLang="en-US" sz="2800" b="1">
                <a:solidFill>
                  <a:srgbClr val="FF0000"/>
                </a:solidFill>
                <a:latin typeface="楷体" panose="02010609060101010101" pitchFamily="49" charset="-122"/>
                <a:ea typeface="楷体" panose="02010609060101010101" pitchFamily="49" charset="-122"/>
              </a:rPr>
              <a:t>判断词</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盖</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揭示了</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前狼假寐</a:t>
            </a:r>
            <a:r>
              <a:rPr lang="en-US" altLang="zh-CN" sz="2800" b="1">
                <a:solidFill>
                  <a:srgbClr val="FF0000"/>
                </a:solidFill>
                <a:sym typeface="宋体" panose="02010600030101010101" pitchFamily="2" charset="-122"/>
              </a:rPr>
              <a:t>”</a:t>
            </a:r>
            <a:r>
              <a:rPr lang="zh-CN" altLang="en-US" sz="2800" b="1">
                <a:solidFill>
                  <a:srgbClr val="FF0000"/>
                </a:solidFill>
                <a:latin typeface="楷体" panose="02010609060101010101" pitchFamily="49" charset="-122"/>
                <a:ea typeface="楷体" panose="02010609060101010101" pitchFamily="49" charset="-122"/>
              </a:rPr>
              <a:t>的原因</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459" name="矩形 22540"/>
          <p:cNvSpPr/>
          <p:nvPr/>
        </p:nvSpPr>
        <p:spPr>
          <a:xfrm>
            <a:off x="4901565" y="424211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3" name="矩形 22540"/>
          <p:cNvSpPr/>
          <p:nvPr/>
        </p:nvSpPr>
        <p:spPr>
          <a:xfrm>
            <a:off x="2425065" y="5266373"/>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1489">
                                            <p:txEl>
                                              <p:pRg st="1" end="1"/>
                                            </p:txEl>
                                          </p:spTgt>
                                        </p:tgtEl>
                                        <p:attrNameLst>
                                          <p:attrName>style.visibility</p:attrName>
                                        </p:attrNameLst>
                                      </p:cBhvr>
                                      <p:to>
                                        <p:strVal val="visible"/>
                                      </p:to>
                                    </p:set>
                                    <p:anim calcmode="lin" valueType="num">
                                      <p:cBhvr additive="base">
                                        <p:cTn id="7" dur="500" fill="hold"/>
                                        <p:tgtEl>
                                          <p:spTgt spid="19148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14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40"/>
                                        </p:tgtEl>
                                        <p:attrNameLst>
                                          <p:attrName>style.visibility</p:attrName>
                                        </p:attrNameLst>
                                      </p:cBhvr>
                                      <p:to>
                                        <p:strVal val="visible"/>
                                      </p:to>
                                    </p:set>
                                    <p:anim calcmode="lin" valueType="num">
                                      <p:cBhvr>
                                        <p:cTn id="13" dur="500" fill="hold"/>
                                        <p:tgtEl>
                                          <p:spTgt spid="44040"/>
                                        </p:tgtEl>
                                        <p:attrNameLst>
                                          <p:attrName>ppt_x</p:attrName>
                                        </p:attrNameLst>
                                      </p:cBhvr>
                                      <p:tavLst>
                                        <p:tav tm="0">
                                          <p:val>
                                            <p:strVal val="#ppt_x"/>
                                          </p:val>
                                        </p:tav>
                                        <p:tav tm="100000">
                                          <p:val>
                                            <p:strVal val="#ppt_x"/>
                                          </p:val>
                                        </p:tav>
                                      </p:tavLst>
                                    </p:anim>
                                    <p:anim calcmode="lin" valueType="num">
                                      <p:cBhvr>
                                        <p:cTn id="14" dur="500" fill="hold"/>
                                        <p:tgtEl>
                                          <p:spTgt spid="440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1489">
                                            <p:txEl>
                                              <p:pRg st="2" end="2"/>
                                            </p:txEl>
                                          </p:spTgt>
                                        </p:tgtEl>
                                        <p:attrNameLst>
                                          <p:attrName>style.visibility</p:attrName>
                                        </p:attrNameLst>
                                      </p:cBhvr>
                                      <p:to>
                                        <p:strVal val="visible"/>
                                      </p:to>
                                    </p:set>
                                    <p:anim calcmode="lin" valueType="num">
                                      <p:cBhvr additive="base">
                                        <p:cTn id="19" dur="500" fill="hold"/>
                                        <p:tgtEl>
                                          <p:spTgt spid="19148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148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1489">
                                            <p:txEl>
                                              <p:pRg st="5" end="5"/>
                                            </p:txEl>
                                          </p:spTgt>
                                        </p:tgtEl>
                                        <p:attrNameLst>
                                          <p:attrName>style.visibility</p:attrName>
                                        </p:attrNameLst>
                                      </p:cBhvr>
                                      <p:to>
                                        <p:strVal val="visible"/>
                                      </p:to>
                                    </p:set>
                                    <p:anim calcmode="lin" valueType="num">
                                      <p:cBhvr additive="base">
                                        <p:cTn id="31" dur="500" fill="hold"/>
                                        <p:tgtEl>
                                          <p:spTgt spid="19148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148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034"/>
                                        </p:tgtEl>
                                        <p:attrNameLst>
                                          <p:attrName>style.visibility</p:attrName>
                                        </p:attrNameLst>
                                      </p:cBhvr>
                                      <p:to>
                                        <p:strVal val="visible"/>
                                      </p:to>
                                    </p:set>
                                    <p:anim calcmode="lin" valueType="num">
                                      <p:cBhvr>
                                        <p:cTn id="37" dur="500" fill="hold"/>
                                        <p:tgtEl>
                                          <p:spTgt spid="44034"/>
                                        </p:tgtEl>
                                        <p:attrNameLst>
                                          <p:attrName>ppt_x</p:attrName>
                                        </p:attrNameLst>
                                      </p:cBhvr>
                                      <p:tavLst>
                                        <p:tav tm="0">
                                          <p:val>
                                            <p:strVal val="#ppt_x"/>
                                          </p:val>
                                        </p:tav>
                                        <p:tav tm="100000">
                                          <p:val>
                                            <p:strVal val="#ppt_x"/>
                                          </p:val>
                                        </p:tav>
                                      </p:tavLst>
                                    </p:anim>
                                    <p:anim calcmode="lin" valueType="num">
                                      <p:cBhvr>
                                        <p:cTn id="38" dur="500" fill="hold"/>
                                        <p:tgtEl>
                                          <p:spTgt spid="4403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459"/>
                                        </p:tgtEl>
                                        <p:attrNameLst>
                                          <p:attrName>style.visibility</p:attrName>
                                        </p:attrNameLst>
                                      </p:cBhvr>
                                      <p:to>
                                        <p:strVal val="visible"/>
                                      </p:to>
                                    </p:set>
                                    <p:anim calcmode="lin" valueType="num">
                                      <p:cBhvr additive="base">
                                        <p:cTn id="41" dur="500" fill="hold"/>
                                        <p:tgtEl>
                                          <p:spTgt spid="19459"/>
                                        </p:tgtEl>
                                        <p:attrNameLst>
                                          <p:attrName>ppt_x</p:attrName>
                                        </p:attrNameLst>
                                      </p:cBhvr>
                                      <p:tavLst>
                                        <p:tav tm="0">
                                          <p:val>
                                            <p:strVal val="#ppt_x"/>
                                          </p:val>
                                        </p:tav>
                                        <p:tav tm="100000">
                                          <p:val>
                                            <p:strVal val="#ppt_x"/>
                                          </p:val>
                                        </p:tav>
                                      </p:tavLst>
                                    </p:anim>
                                    <p:anim calcmode="lin" valueType="num">
                                      <p:cBhvr additive="base">
                                        <p:cTn id="42"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91489">
                                            <p:txEl>
                                              <p:pRg st="7" end="7"/>
                                            </p:txEl>
                                          </p:spTgt>
                                        </p:tgtEl>
                                        <p:attrNameLst>
                                          <p:attrName>style.visibility</p:attrName>
                                        </p:attrNameLst>
                                      </p:cBhvr>
                                      <p:to>
                                        <p:strVal val="visible"/>
                                      </p:to>
                                    </p:set>
                                    <p:anim calcmode="lin" valueType="num">
                                      <p:cBhvr additive="base">
                                        <p:cTn id="47" dur="500" fill="hold"/>
                                        <p:tgtEl>
                                          <p:spTgt spid="191489">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9148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4035"/>
                                        </p:tgtEl>
                                        <p:attrNameLst>
                                          <p:attrName>style.visibility</p:attrName>
                                        </p:attrNameLst>
                                      </p:cBhvr>
                                      <p:to>
                                        <p:strVal val="visible"/>
                                      </p:to>
                                    </p:set>
                                    <p:anim calcmode="lin" valueType="num">
                                      <p:cBhvr>
                                        <p:cTn id="53" dur="500" fill="hold"/>
                                        <p:tgtEl>
                                          <p:spTgt spid="44035"/>
                                        </p:tgtEl>
                                        <p:attrNameLst>
                                          <p:attrName>ppt_x</p:attrName>
                                        </p:attrNameLst>
                                      </p:cBhvr>
                                      <p:tavLst>
                                        <p:tav tm="0">
                                          <p:val>
                                            <p:strVal val="#ppt_x"/>
                                          </p:val>
                                        </p:tav>
                                        <p:tav tm="100000">
                                          <p:val>
                                            <p:strVal val="#ppt_x"/>
                                          </p:val>
                                        </p:tav>
                                      </p:tavLst>
                                    </p:anim>
                                    <p:anim calcmode="lin" valueType="num">
                                      <p:cBhvr>
                                        <p:cTn id="54" dur="500" fill="hold"/>
                                        <p:tgtEl>
                                          <p:spTgt spid="4403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p:bldP spid="2" grpId="0"/>
      <p:bldP spid="44034" grpId="0"/>
      <p:bldP spid="44035" grpId="0"/>
      <p:bldP spid="19459"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第二课时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2"/>
          <p:cNvSpPr>
            <a:spLocks noGrp="1"/>
          </p:cNvSpPr>
          <p:nvPr/>
        </p:nvSpPr>
        <p:spPr>
          <a:xfrm>
            <a:off x="191770" y="229235"/>
            <a:ext cx="8761095" cy="2033905"/>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一、</a:t>
            </a:r>
            <a:r>
              <a:rPr lang="zh-CN" altLang="en-US" sz="3200" b="1" strike="noStrike" noProof="1" dirty="0">
                <a:latin typeface="Arial" panose="020B0604020202020204" pitchFamily="34" charset="0"/>
                <a:ea typeface="黑体" panose="02010609060101010101" pitchFamily="49" charset="-122"/>
                <a:cs typeface="+mn-cs"/>
              </a:rPr>
              <a:t>精读研析</a:t>
            </a:r>
            <a:endParaRPr lang="zh-CN" altLang="en-US" sz="3200" b="1" strike="noStrike" noProof="1" dirty="0">
              <a:latin typeface="Arial" panose="020B0604020202020204" pitchFamily="34" charset="0"/>
              <a:ea typeface="黑体" panose="02010609060101010101" pitchFamily="49" charset="-122"/>
            </a:endParaRPr>
          </a:p>
          <a:p>
            <a:pPr fontAlgn="base"/>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宋体" panose="02010600030101010101" pitchFamily="2" charset="-122"/>
                <a:cs typeface="+mn-cs"/>
              </a:rPr>
              <a:t>故事中的狼给你留下怎样的印象</a:t>
            </a:r>
            <a:r>
              <a:rPr lang="zh-CN" altLang="en-US" sz="3200" b="1" noProof="1" dirty="0">
                <a:solidFill>
                  <a:schemeClr val="tx1"/>
                </a:solidFill>
                <a:uFillTx/>
                <a:ea typeface="SimSun-ExtB" panose="02010609060101010101" pitchFamily="49" charset="-122"/>
                <a:cs typeface="+mn-cs"/>
              </a:rPr>
              <a:t>？请用一个词来概括</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,可以用文中的词</a:t>
            </a:r>
            <a:r>
              <a:rPr lang="zh-CN" altLang="zh-CN" sz="3200" b="1" dirty="0">
                <a:sym typeface="宋体" panose="02010600030101010101" pitchFamily="2" charset="-122"/>
              </a:rPr>
              <a:t>,也可以自己概括</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,并在文</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中圈画出相关字词句。</a:t>
            </a:r>
            <a:endParaRPr lang="zh-CN" altLang="en-US" sz="3200" b="1" strike="noStrike" noProof="1" dirty="0">
              <a:solidFill>
                <a:schemeClr val="tx1"/>
              </a:solidFill>
              <a:uFillTx/>
              <a:ea typeface="SimSun-ExtB" panose="02010609060101010101" pitchFamily="49" charset="-122"/>
            </a:endParaRPr>
          </a:p>
        </p:txBody>
      </p:sp>
      <p:sp>
        <p:nvSpPr>
          <p:cNvPr id="14340" name="TextBox 7"/>
          <p:cNvSpPr txBox="1">
            <a:spLocks noChangeArrowheads="1"/>
          </p:cNvSpPr>
          <p:nvPr/>
        </p:nvSpPr>
        <p:spPr bwMode="auto">
          <a:xfrm>
            <a:off x="325755" y="2263140"/>
            <a:ext cx="2770505" cy="583565"/>
          </a:xfrm>
          <a:prstGeom prst="rect">
            <a:avLst/>
          </a:prstGeom>
          <a:noFill/>
          <a:ln w="9525">
            <a:noFill/>
            <a:miter lim="800000"/>
          </a:ln>
        </p:spPr>
        <p:txBody>
          <a:bodyPr wrap="square">
            <a:spAutoFit/>
          </a:bodyPr>
          <a:p>
            <a:pPr eaLnBrk="0" hangingPunct="0">
              <a:buFont typeface="Arial" panose="020B0604020202020204" pitchFamily="34" charset="0"/>
              <a:buNone/>
            </a:pPr>
            <a:r>
              <a:rPr lang="en-US" altLang="zh-CN" sz="3200" b="1">
                <a:latin typeface="宋体" panose="02010600030101010101" pitchFamily="2" charset="-122"/>
                <a:cs typeface="宋体" panose="02010600030101010101" pitchFamily="2" charset="-122"/>
              </a:rPr>
              <a:t>   </a:t>
            </a:r>
            <a:r>
              <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rPr>
              <a:t>狼亦黠矣   </a:t>
            </a:r>
            <a:endPar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19459" name="矩形 22540"/>
          <p:cNvSpPr/>
          <p:nvPr/>
        </p:nvSpPr>
        <p:spPr>
          <a:xfrm>
            <a:off x="1765935" y="2542223"/>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02402" name="Text Box 1027"/>
          <p:cNvSpPr txBox="1"/>
          <p:nvPr/>
        </p:nvSpPr>
        <p:spPr>
          <a:xfrm>
            <a:off x="306705" y="2160905"/>
            <a:ext cx="8733790" cy="1753235"/>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                         “</a:t>
            </a:r>
            <a:r>
              <a:rPr altLang="zh-CN" sz="3000" b="1" dirty="0">
                <a:sym typeface="宋体" panose="02010600030101010101" pitchFamily="2" charset="-122"/>
              </a:rPr>
              <a:t>一屠晚归”中“晚”可以看出狼专门选择晚上时间出动</a:t>
            </a:r>
            <a:r>
              <a:rPr lang="zh-CN" altLang="zh-CN" sz="3000" b="1" dirty="0">
                <a:sym typeface="宋体" panose="02010600030101010101" pitchFamily="2" charset="-122"/>
              </a:rPr>
              <a:t>,</a:t>
            </a:r>
            <a:r>
              <a:rPr altLang="zh-CN" sz="3000" b="1" dirty="0">
                <a:sym typeface="宋体" panose="02010600030101010101" pitchFamily="2" charset="-122"/>
              </a:rPr>
              <a:t>而且专挑那些晚上回家的势单力薄的人下手</a:t>
            </a:r>
            <a:r>
              <a:rPr lang="zh-CN" altLang="zh-CN" sz="3000" b="1" dirty="0">
                <a:sym typeface="宋体" panose="02010600030101010101" pitchFamily="2" charset="-122"/>
              </a:rPr>
              <a:t>,</a:t>
            </a:r>
            <a:r>
              <a:rPr altLang="zh-CN" sz="3000" b="1" dirty="0">
                <a:sym typeface="宋体" panose="02010600030101010101" pitchFamily="2" charset="-122"/>
              </a:rPr>
              <a:t>说明狼很狡猾。</a:t>
            </a:r>
            <a:endParaRPr altLang="zh-CN" sz="3000" b="1" dirty="0">
              <a:sym typeface="宋体" panose="02010600030101010101" pitchFamily="2" charset="-122"/>
            </a:endParaRPr>
          </a:p>
        </p:txBody>
      </p:sp>
      <p:sp>
        <p:nvSpPr>
          <p:cNvPr id="5" name="Text Box 1027"/>
          <p:cNvSpPr txBox="1"/>
          <p:nvPr/>
        </p:nvSpPr>
        <p:spPr>
          <a:xfrm>
            <a:off x="325755" y="3914140"/>
            <a:ext cx="8695690" cy="2306955"/>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a:t>
            </a:r>
            <a:r>
              <a:rPr altLang="zh-CN" sz="3000" b="1" dirty="0">
                <a:sym typeface="宋体" panose="02010600030101010101" pitchFamily="2" charset="-122"/>
              </a:rPr>
              <a:t>少时</a:t>
            </a:r>
            <a:r>
              <a:rPr lang="zh-CN" altLang="zh-CN" sz="3000" b="1" dirty="0">
                <a:sym typeface="宋体" panose="02010600030101010101" pitchFamily="2" charset="-122"/>
              </a:rPr>
              <a:t>,</a:t>
            </a:r>
            <a:r>
              <a:rPr altLang="zh-CN" sz="3000" b="1" dirty="0">
                <a:sym typeface="宋体" panose="02010600030101010101" pitchFamily="2" charset="-122"/>
              </a:rPr>
              <a:t>一狼径去</a:t>
            </a:r>
            <a:r>
              <a:rPr lang="zh-CN" altLang="zh-CN" sz="3000" b="1" dirty="0">
                <a:sym typeface="宋体" panose="02010600030101010101" pitchFamily="2" charset="-122"/>
              </a:rPr>
              <a:t>,</a:t>
            </a:r>
            <a:r>
              <a:rPr altLang="zh-CN" sz="3000" b="1" dirty="0">
                <a:sym typeface="宋体" panose="02010600030101010101" pitchFamily="2" charset="-122"/>
              </a:rPr>
              <a:t>其一犬坐于前。久之</a:t>
            </a:r>
            <a:r>
              <a:rPr lang="zh-CN" altLang="zh-CN" sz="3000" b="1" dirty="0">
                <a:sym typeface="宋体" panose="02010600030101010101" pitchFamily="2" charset="-122"/>
              </a:rPr>
              <a:t>,</a:t>
            </a:r>
            <a:r>
              <a:rPr altLang="zh-CN" sz="3000" b="1" dirty="0">
                <a:sym typeface="宋体" panose="02010600030101010101" pitchFamily="2" charset="-122"/>
              </a:rPr>
              <a:t>目似瞑</a:t>
            </a:r>
            <a:r>
              <a:rPr lang="zh-CN" altLang="zh-CN" sz="3000" b="1" dirty="0">
                <a:sym typeface="宋体" panose="02010600030101010101" pitchFamily="2" charset="-122"/>
              </a:rPr>
              <a:t>,</a:t>
            </a:r>
            <a:r>
              <a:rPr altLang="zh-CN" sz="3000" b="1" dirty="0">
                <a:sym typeface="宋体" panose="02010600030101010101" pitchFamily="2" charset="-122"/>
              </a:rPr>
              <a:t>意暇甚。”“一狼洞其中</a:t>
            </a:r>
            <a:r>
              <a:rPr lang="zh-CN" altLang="zh-CN" sz="3000" b="1" dirty="0">
                <a:sym typeface="宋体" panose="02010600030101010101" pitchFamily="2" charset="-122"/>
              </a:rPr>
              <a:t>,</a:t>
            </a:r>
            <a:r>
              <a:rPr altLang="zh-CN" sz="3000" b="1" dirty="0">
                <a:sym typeface="宋体" panose="02010600030101010101" pitchFamily="2" charset="-122"/>
              </a:rPr>
              <a:t>意将隧入以攻其后也。”两只狼</a:t>
            </a:r>
            <a:r>
              <a:rPr lang="zh-CN" altLang="zh-CN" sz="3000" b="1" dirty="0">
                <a:sym typeface="宋体" panose="02010600030101010101" pitchFamily="2" charset="-122"/>
              </a:rPr>
              <a:t>,</a:t>
            </a:r>
            <a:r>
              <a:rPr altLang="zh-CN" sz="3000" b="1" dirty="0">
                <a:sym typeface="宋体" panose="02010600030101010101" pitchFamily="2" charset="-122"/>
              </a:rPr>
              <a:t>分头行动</a:t>
            </a:r>
            <a:r>
              <a:rPr lang="zh-CN" altLang="zh-CN" sz="3000" b="1" dirty="0">
                <a:sym typeface="宋体" panose="02010600030101010101" pitchFamily="2" charset="-122"/>
              </a:rPr>
              <a:t>,</a:t>
            </a:r>
            <a:r>
              <a:rPr altLang="zh-CN" sz="3000" b="1" dirty="0">
                <a:sym typeface="宋体" panose="02010600030101010101" pitchFamily="2" charset="-122"/>
              </a:rPr>
              <a:t>一前一后</a:t>
            </a:r>
            <a:r>
              <a:rPr lang="zh-CN" altLang="zh-CN" sz="3000" b="1" dirty="0">
                <a:sym typeface="宋体" panose="02010600030101010101" pitchFamily="2" charset="-122"/>
              </a:rPr>
              <a:t>,</a:t>
            </a:r>
            <a:r>
              <a:rPr altLang="zh-CN" sz="3000" b="1" dirty="0">
                <a:sym typeface="宋体" panose="02010600030101010101" pitchFamily="2" charset="-122"/>
              </a:rPr>
              <a:t>前面的假装睡觉</a:t>
            </a:r>
            <a:r>
              <a:rPr lang="zh-CN" altLang="zh-CN" sz="3000" b="1" dirty="0">
                <a:sym typeface="宋体" panose="02010600030101010101" pitchFamily="2" charset="-122"/>
              </a:rPr>
              <a:t>,</a:t>
            </a:r>
            <a:r>
              <a:rPr altLang="zh-CN" sz="3000" b="1" dirty="0">
                <a:sym typeface="宋体" panose="02010600030101010101" pitchFamily="2" charset="-122"/>
              </a:rPr>
              <a:t>后面的挖洞</a:t>
            </a:r>
            <a:r>
              <a:rPr lang="zh-CN" altLang="zh-CN" sz="3000" b="1" dirty="0">
                <a:sym typeface="宋体" panose="02010600030101010101" pitchFamily="2" charset="-122"/>
              </a:rPr>
              <a:t>,</a:t>
            </a:r>
            <a:r>
              <a:rPr altLang="zh-CN" sz="3000" b="1" dirty="0">
                <a:sym typeface="宋体" panose="02010600030101010101" pitchFamily="2" charset="-122"/>
              </a:rPr>
              <a:t>准备进攻。兵分两路</a:t>
            </a:r>
            <a:r>
              <a:rPr lang="zh-CN" altLang="zh-CN" sz="3000" b="1" dirty="0">
                <a:sym typeface="宋体" panose="02010600030101010101" pitchFamily="2" charset="-122"/>
              </a:rPr>
              <a:t>,</a:t>
            </a:r>
            <a:r>
              <a:rPr altLang="zh-CN" sz="3000" b="1" dirty="0">
                <a:sym typeface="宋体" panose="02010600030101010101" pitchFamily="2" charset="-122"/>
              </a:rPr>
              <a:t>互相配合</a:t>
            </a:r>
            <a:r>
              <a:rPr lang="zh-CN" altLang="zh-CN" sz="3000" b="1" dirty="0">
                <a:sym typeface="宋体" panose="02010600030101010101" pitchFamily="2" charset="-122"/>
              </a:rPr>
              <a:t>,</a:t>
            </a:r>
            <a:r>
              <a:rPr altLang="zh-CN" sz="3000" b="1" dirty="0">
                <a:sym typeface="宋体" panose="02010600030101010101" pitchFamily="2" charset="-122"/>
              </a:rPr>
              <a:t>狡猾。</a:t>
            </a:r>
            <a:endParaRPr altLang="zh-CN" sz="3000" b="1" dirty="0">
              <a:sym typeface="宋体" panose="02010600030101010101" pitchFamily="2" charset="-122"/>
            </a:endParaRPr>
          </a:p>
        </p:txBody>
      </p:sp>
      <p:sp>
        <p:nvSpPr>
          <p:cNvPr id="6" name="矩形 22540"/>
          <p:cNvSpPr/>
          <p:nvPr/>
        </p:nvSpPr>
        <p:spPr>
          <a:xfrm>
            <a:off x="3920490" y="243998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7" name="矩形 22540"/>
          <p:cNvSpPr/>
          <p:nvPr/>
        </p:nvSpPr>
        <p:spPr>
          <a:xfrm>
            <a:off x="2186305" y="425227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9462" name="矩形 22540"/>
          <p:cNvSpPr/>
          <p:nvPr/>
        </p:nvSpPr>
        <p:spPr>
          <a:xfrm>
            <a:off x="3360103" y="425227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8" name="矩形 22540"/>
          <p:cNvSpPr/>
          <p:nvPr/>
        </p:nvSpPr>
        <p:spPr>
          <a:xfrm>
            <a:off x="7310120" y="425227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9" name="矩形 22540"/>
          <p:cNvSpPr/>
          <p:nvPr/>
        </p:nvSpPr>
        <p:spPr>
          <a:xfrm>
            <a:off x="8262620" y="425227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0" name="矩形 22540"/>
          <p:cNvSpPr/>
          <p:nvPr/>
        </p:nvSpPr>
        <p:spPr>
          <a:xfrm>
            <a:off x="2307590" y="4775518"/>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1" name="矩形 22540"/>
          <p:cNvSpPr/>
          <p:nvPr/>
        </p:nvSpPr>
        <p:spPr>
          <a:xfrm>
            <a:off x="4173538" y="477551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19460" name="文本框 9"/>
          <p:cNvSpPr txBox="1"/>
          <p:nvPr/>
        </p:nvSpPr>
        <p:spPr>
          <a:xfrm>
            <a:off x="789940" y="6119495"/>
            <a:ext cx="4488180" cy="553085"/>
          </a:xfrm>
          <a:prstGeom prst="rect">
            <a:avLst/>
          </a:prstGeom>
          <a:noFill/>
          <a:ln w="9525">
            <a:noFill/>
          </a:ln>
        </p:spPr>
        <p:txBody>
          <a:bodyPr wrap="square" anchor="t">
            <a:spAutoFit/>
          </a:bodyPr>
          <a:p>
            <a:r>
              <a:rPr lang="zh-CN" altLang="en-US" sz="2800" b="1">
                <a:solidFill>
                  <a:srgbClr val="FF0000"/>
                </a:solidFill>
                <a:latin typeface="宋体" panose="02010600030101010101" pitchFamily="2" charset="-122"/>
                <a:ea typeface="宋体" panose="02010600030101010101" pitchFamily="2" charset="-122"/>
              </a:rPr>
              <a:t> </a:t>
            </a:r>
            <a:r>
              <a:rPr lang="zh-CN" altLang="en-US" sz="3000" b="1">
                <a:solidFill>
                  <a:srgbClr val="FF0000"/>
                </a:solidFill>
                <a:latin typeface="宋体" panose="02010600030101010101" pitchFamily="2" charset="-122"/>
                <a:ea typeface="宋体" panose="02010600030101010101" pitchFamily="2" charset="-122"/>
              </a:rPr>
              <a:t>(成语拓展：好整以暇）</a:t>
            </a:r>
            <a:endParaRPr lang="zh-CN" altLang="en-US" sz="30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 calcmode="lin" valueType="num">
                                      <p:cBhvr additive="base">
                                        <p:cTn id="7"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500" fill="hold"/>
                                        <p:tgtEl>
                                          <p:spTgt spid="19459"/>
                                        </p:tgtEl>
                                        <p:attrNameLst>
                                          <p:attrName>ppt_x</p:attrName>
                                        </p:attrNameLst>
                                      </p:cBhvr>
                                      <p:tavLst>
                                        <p:tav tm="0">
                                          <p:val>
                                            <p:strVal val="#ppt_x"/>
                                          </p:val>
                                        </p:tav>
                                        <p:tav tm="100000">
                                          <p:val>
                                            <p:strVal val="#ppt_x"/>
                                          </p:val>
                                        </p:tav>
                                      </p:tavLst>
                                    </p:anim>
                                    <p:anim calcmode="lin" valueType="num">
                                      <p:cBhvr additive="base">
                                        <p:cTn id="12"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02"/>
                                        </p:tgtEl>
                                        <p:attrNameLst>
                                          <p:attrName>style.visibility</p:attrName>
                                        </p:attrNameLst>
                                      </p:cBhvr>
                                      <p:to>
                                        <p:strVal val="visible"/>
                                      </p:to>
                                    </p:set>
                                    <p:anim calcmode="lin" valueType="num">
                                      <p:cBhvr additive="base">
                                        <p:cTn id="17" dur="500" fill="hold"/>
                                        <p:tgtEl>
                                          <p:spTgt spid="102402"/>
                                        </p:tgtEl>
                                        <p:attrNameLst>
                                          <p:attrName>ppt_x</p:attrName>
                                        </p:attrNameLst>
                                      </p:cBhvr>
                                      <p:tavLst>
                                        <p:tav tm="0">
                                          <p:val>
                                            <p:strVal val="#ppt_x"/>
                                          </p:val>
                                        </p:tav>
                                        <p:tav tm="100000">
                                          <p:val>
                                            <p:strVal val="#ppt_x"/>
                                          </p:val>
                                        </p:tav>
                                      </p:tavLst>
                                    </p:anim>
                                    <p:anim calcmode="lin" valueType="num">
                                      <p:cBhvr additive="base">
                                        <p:cTn id="18" dur="500" fill="hold"/>
                                        <p:tgtEl>
                                          <p:spTgt spid="10240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462"/>
                                        </p:tgtEl>
                                        <p:attrNameLst>
                                          <p:attrName>style.visibility</p:attrName>
                                        </p:attrNameLst>
                                      </p:cBhvr>
                                      <p:to>
                                        <p:strVal val="visible"/>
                                      </p:to>
                                    </p:set>
                                    <p:anim calcmode="lin" valueType="num">
                                      <p:cBhvr additive="base">
                                        <p:cTn id="35" dur="500" fill="hold"/>
                                        <p:tgtEl>
                                          <p:spTgt spid="19462"/>
                                        </p:tgtEl>
                                        <p:attrNameLst>
                                          <p:attrName>ppt_x</p:attrName>
                                        </p:attrNameLst>
                                      </p:cBhvr>
                                      <p:tavLst>
                                        <p:tav tm="0">
                                          <p:val>
                                            <p:strVal val="#ppt_x"/>
                                          </p:val>
                                        </p:tav>
                                        <p:tav tm="100000">
                                          <p:val>
                                            <p:strVal val="#ppt_x"/>
                                          </p:val>
                                        </p:tav>
                                      </p:tavLst>
                                    </p:anim>
                                    <p:anim calcmode="lin" valueType="num">
                                      <p:cBhvr additive="base">
                                        <p:cTn id="36" dur="500" fill="hold"/>
                                        <p:tgtEl>
                                          <p:spTgt spid="1946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460"/>
                                        </p:tgtEl>
                                        <p:attrNameLst>
                                          <p:attrName>style.visibility</p:attrName>
                                        </p:attrNameLst>
                                      </p:cBhvr>
                                      <p:to>
                                        <p:strVal val="visible"/>
                                      </p:to>
                                    </p:set>
                                    <p:animEffect transition="in" filter="blinds(horizontal)">
                                      <p:cBhvr>
                                        <p:cTn id="5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02402" grpId="0"/>
      <p:bldP spid="5" grpId="0"/>
      <p:bldP spid="6" grpId="0"/>
      <p:bldP spid="7" grpId="0"/>
      <p:bldP spid="19462" grpId="0"/>
      <p:bldP spid="8" grpId="0"/>
      <p:bldP spid="9" grpId="0"/>
      <p:bldP spid="10" grpId="0"/>
      <p:bldP spid="11" grpId="0"/>
      <p:bldP spid="194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Text Box 1027"/>
          <p:cNvSpPr txBox="1"/>
          <p:nvPr/>
        </p:nvSpPr>
        <p:spPr>
          <a:xfrm>
            <a:off x="101600" y="592455"/>
            <a:ext cx="8733790" cy="1198880"/>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          “</a:t>
            </a:r>
            <a:r>
              <a:rPr altLang="zh-CN" sz="3000" b="1" dirty="0">
                <a:sym typeface="宋体" panose="02010600030101010101" pitchFamily="2" charset="-122"/>
              </a:rPr>
              <a:t>狼不敢前</a:t>
            </a:r>
            <a:r>
              <a:rPr lang="zh-CN" altLang="zh-CN" sz="3000" b="1" dirty="0">
                <a:sym typeface="宋体" panose="02010600030101010101" pitchFamily="2" charset="-122"/>
              </a:rPr>
              <a:t>,</a:t>
            </a:r>
            <a:r>
              <a:rPr altLang="zh-CN" sz="3000" b="1" dirty="0">
                <a:sym typeface="宋体" panose="02010600030101010101" pitchFamily="2" charset="-122"/>
              </a:rPr>
              <a:t>眈眈相向。”狼看见屠户拿起了刀</a:t>
            </a:r>
            <a:r>
              <a:rPr lang="zh-CN" altLang="zh-CN" sz="3000" b="1" dirty="0">
                <a:sym typeface="宋体" panose="02010600030101010101" pitchFamily="2" charset="-122"/>
              </a:rPr>
              <a:t>,</a:t>
            </a:r>
            <a:r>
              <a:rPr altLang="zh-CN" sz="3000" b="1" dirty="0">
                <a:sym typeface="宋体" panose="02010600030101010101" pitchFamily="2" charset="-122"/>
              </a:rPr>
              <a:t>不敢贸然进攻</a:t>
            </a:r>
            <a:r>
              <a:rPr lang="zh-CN" altLang="zh-CN" sz="3000" b="1" dirty="0">
                <a:sym typeface="宋体" panose="02010600030101010101" pitchFamily="2" charset="-122"/>
              </a:rPr>
              <a:t>,</a:t>
            </a:r>
            <a:r>
              <a:rPr altLang="zh-CN" sz="3000" b="1" dirty="0">
                <a:sym typeface="宋体" panose="02010600030101010101" pitchFamily="2" charset="-122"/>
              </a:rPr>
              <a:t>表现出既</a:t>
            </a:r>
            <a:r>
              <a:rPr altLang="zh-CN" sz="3000" b="1" dirty="0">
                <a:solidFill>
                  <a:srgbClr val="FF0000"/>
                </a:solidFill>
                <a:sym typeface="宋体" panose="02010600030101010101" pitchFamily="2" charset="-122"/>
              </a:rPr>
              <a:t>胆怯</a:t>
            </a:r>
            <a:r>
              <a:rPr altLang="zh-CN" sz="3000" b="1" dirty="0">
                <a:sym typeface="宋体" panose="02010600030101010101" pitchFamily="2" charset="-122"/>
              </a:rPr>
              <a:t>又</a:t>
            </a:r>
            <a:r>
              <a:rPr altLang="zh-CN" sz="3000" b="1" dirty="0">
                <a:solidFill>
                  <a:srgbClr val="FF0000"/>
                </a:solidFill>
                <a:sym typeface="宋体" panose="02010600030101010101" pitchFamily="2" charset="-122"/>
              </a:rPr>
              <a:t>狡诈</a:t>
            </a:r>
            <a:r>
              <a:rPr altLang="zh-CN" sz="3000" b="1" dirty="0">
                <a:sym typeface="宋体" panose="02010600030101010101" pitchFamily="2" charset="-122"/>
              </a:rPr>
              <a:t>的特点。</a:t>
            </a:r>
            <a:endParaRPr altLang="zh-CN" sz="3000" b="1" dirty="0">
              <a:sym typeface="宋体" panose="02010600030101010101" pitchFamily="2" charset="-122"/>
            </a:endParaRPr>
          </a:p>
        </p:txBody>
      </p:sp>
      <p:sp>
        <p:nvSpPr>
          <p:cNvPr id="14340" name="TextBox 7"/>
          <p:cNvSpPr txBox="1">
            <a:spLocks noChangeArrowheads="1"/>
          </p:cNvSpPr>
          <p:nvPr/>
        </p:nvSpPr>
        <p:spPr bwMode="auto">
          <a:xfrm>
            <a:off x="306705" y="709930"/>
            <a:ext cx="675005" cy="58356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rPr>
              <a:t>怯   </a:t>
            </a:r>
            <a:endPar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2" name="TextBox 7"/>
          <p:cNvSpPr txBox="1">
            <a:spLocks noChangeArrowheads="1"/>
          </p:cNvSpPr>
          <p:nvPr/>
        </p:nvSpPr>
        <p:spPr bwMode="auto">
          <a:xfrm>
            <a:off x="306705" y="3137535"/>
            <a:ext cx="675005" cy="58356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rPr>
              <a:t>贪   </a:t>
            </a:r>
            <a:endPar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21512" name="矩形 22540"/>
          <p:cNvSpPr/>
          <p:nvPr/>
        </p:nvSpPr>
        <p:spPr>
          <a:xfrm>
            <a:off x="1681163" y="899795"/>
            <a:ext cx="140779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11" name="矩形 22540"/>
          <p:cNvSpPr/>
          <p:nvPr/>
        </p:nvSpPr>
        <p:spPr>
          <a:xfrm>
            <a:off x="3088958" y="90011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19460" name="文本框 9"/>
          <p:cNvSpPr txBox="1"/>
          <p:nvPr/>
        </p:nvSpPr>
        <p:spPr>
          <a:xfrm>
            <a:off x="1681480" y="1703070"/>
            <a:ext cx="4488180" cy="553085"/>
          </a:xfrm>
          <a:prstGeom prst="rect">
            <a:avLst/>
          </a:prstGeom>
          <a:noFill/>
          <a:ln w="9525">
            <a:noFill/>
          </a:ln>
        </p:spPr>
        <p:txBody>
          <a:bodyPr wrap="square" anchor="t">
            <a:spAutoFit/>
          </a:bodyPr>
          <a:p>
            <a:r>
              <a:rPr lang="zh-CN" altLang="en-US" sz="2800" b="1">
                <a:solidFill>
                  <a:srgbClr val="FF0000"/>
                </a:solidFill>
                <a:latin typeface="宋体" panose="02010600030101010101" pitchFamily="2" charset="-122"/>
                <a:ea typeface="宋体" panose="02010600030101010101" pitchFamily="2" charset="-122"/>
              </a:rPr>
              <a:t> </a:t>
            </a:r>
            <a:r>
              <a:rPr lang="zh-CN" altLang="en-US" sz="3000" b="1">
                <a:solidFill>
                  <a:srgbClr val="FF0000"/>
                </a:solidFill>
                <a:latin typeface="宋体" panose="02010600030101010101" pitchFamily="2" charset="-122"/>
                <a:ea typeface="宋体" panose="02010600030101010101" pitchFamily="2" charset="-122"/>
              </a:rPr>
              <a:t>(成语拓展：虎视眈眈）</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3" name="Text Box 1027"/>
          <p:cNvSpPr txBox="1"/>
          <p:nvPr/>
        </p:nvSpPr>
        <p:spPr>
          <a:xfrm>
            <a:off x="205105" y="3034665"/>
            <a:ext cx="8733790" cy="1753235"/>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          “</a:t>
            </a:r>
            <a:r>
              <a:rPr altLang="zh-CN" sz="3000" b="1" dirty="0">
                <a:sym typeface="宋体" panose="02010600030101010101" pitchFamily="2" charset="-122"/>
              </a:rPr>
              <a:t>途中两狼</a:t>
            </a:r>
            <a:r>
              <a:rPr lang="zh-CN" altLang="zh-CN" sz="3000" b="1" dirty="0">
                <a:sym typeface="宋体" panose="02010600030101010101" pitchFamily="2" charset="-122"/>
              </a:rPr>
              <a:t>,</a:t>
            </a:r>
            <a:r>
              <a:rPr altLang="zh-CN" sz="3000" b="1" dirty="0">
                <a:sym typeface="宋体" panose="02010600030101010101" pitchFamily="2" charset="-122"/>
              </a:rPr>
              <a:t>缀行甚远。”说明狼不着急下手</a:t>
            </a:r>
            <a:r>
              <a:rPr lang="zh-CN" altLang="zh-CN" sz="3000" b="1" dirty="0">
                <a:sym typeface="宋体" panose="02010600030101010101" pitchFamily="2" charset="-122"/>
              </a:rPr>
              <a:t>,</a:t>
            </a:r>
            <a:r>
              <a:rPr altLang="zh-CN" sz="3000" b="1" dirty="0">
                <a:sym typeface="宋体" panose="02010600030101010101" pitchFamily="2" charset="-122"/>
              </a:rPr>
              <a:t>在寻找机会</a:t>
            </a:r>
            <a:r>
              <a:rPr lang="zh-CN" altLang="zh-CN" sz="3000" b="1" dirty="0">
                <a:sym typeface="宋体" panose="02010600030101010101" pitchFamily="2" charset="-122"/>
              </a:rPr>
              <a:t>,</a:t>
            </a:r>
            <a:r>
              <a:rPr altLang="zh-CN" sz="3000" b="1" dirty="0">
                <a:sym typeface="宋体" panose="02010600030101010101" pitchFamily="2" charset="-122"/>
              </a:rPr>
              <a:t>“甚”</a:t>
            </a:r>
            <a:r>
              <a:rPr lang="zh-CN" altLang="zh-CN" sz="3000" b="1" dirty="0">
                <a:sym typeface="宋体" panose="02010600030101010101" pitchFamily="2" charset="-122"/>
              </a:rPr>
              <a:t>,</a:t>
            </a:r>
            <a:r>
              <a:rPr altLang="zh-CN" sz="3000" b="1" dirty="0">
                <a:sym typeface="宋体" panose="02010600030101010101" pitchFamily="2" charset="-122"/>
              </a:rPr>
              <a:t>是“很”的意思</a:t>
            </a:r>
            <a:r>
              <a:rPr lang="zh-CN" altLang="zh-CN" sz="3000" b="1" dirty="0">
                <a:sym typeface="宋体" panose="02010600030101010101" pitchFamily="2" charset="-122"/>
              </a:rPr>
              <a:t>,</a:t>
            </a:r>
            <a:r>
              <a:rPr altLang="zh-CN" sz="3000" b="1" dirty="0">
                <a:sym typeface="宋体" panose="02010600030101010101" pitchFamily="2" charset="-122"/>
              </a:rPr>
              <a:t>说明狼跟着屠户走了很远</a:t>
            </a:r>
            <a:r>
              <a:rPr lang="zh-CN" altLang="zh-CN" sz="3000" b="1" dirty="0">
                <a:sym typeface="宋体" panose="02010600030101010101" pitchFamily="2" charset="-122"/>
              </a:rPr>
              <a:t>,</a:t>
            </a:r>
            <a:r>
              <a:rPr altLang="zh-CN" sz="3000" b="1" dirty="0">
                <a:sym typeface="宋体" panose="02010600030101010101" pitchFamily="2" charset="-122"/>
              </a:rPr>
              <a:t>既狡猾又贪婪。</a:t>
            </a:r>
            <a:endParaRPr altLang="zh-CN" sz="3000" b="1" dirty="0">
              <a:sym typeface="宋体" panose="02010600030101010101" pitchFamily="2" charset="-122"/>
            </a:endParaRPr>
          </a:p>
        </p:txBody>
      </p:sp>
      <p:sp>
        <p:nvSpPr>
          <p:cNvPr id="4" name="矩形 22540"/>
          <p:cNvSpPr/>
          <p:nvPr/>
        </p:nvSpPr>
        <p:spPr>
          <a:xfrm>
            <a:off x="3867468" y="3385820"/>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 calcmode="lin" valueType="num">
                                      <p:cBhvr additive="base">
                                        <p:cTn id="7"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2"/>
                                        </p:tgtEl>
                                        <p:attrNameLst>
                                          <p:attrName>style.visibility</p:attrName>
                                        </p:attrNameLst>
                                      </p:cBhvr>
                                      <p:to>
                                        <p:strVal val="visible"/>
                                      </p:to>
                                    </p:set>
                                    <p:anim calcmode="lin" valueType="num">
                                      <p:cBhvr additive="base">
                                        <p:cTn id="13" dur="500" fill="hold"/>
                                        <p:tgtEl>
                                          <p:spTgt spid="102402"/>
                                        </p:tgtEl>
                                        <p:attrNameLst>
                                          <p:attrName>ppt_x</p:attrName>
                                        </p:attrNameLst>
                                      </p:cBhvr>
                                      <p:tavLst>
                                        <p:tav tm="0">
                                          <p:val>
                                            <p:strVal val="#ppt_x"/>
                                          </p:val>
                                        </p:tav>
                                        <p:tav tm="100000">
                                          <p:val>
                                            <p:strVal val="#ppt_x"/>
                                          </p:val>
                                        </p:tav>
                                      </p:tavLst>
                                    </p:anim>
                                    <p:anim calcmode="lin" valueType="num">
                                      <p:cBhvr additive="base">
                                        <p:cTn id="14" dur="500" fill="hold"/>
                                        <p:tgtEl>
                                          <p:spTgt spid="10240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512">
                                            <p:txEl>
                                              <p:pRg st="0" end="0"/>
                                            </p:txEl>
                                          </p:spTgt>
                                        </p:tgtEl>
                                        <p:attrNameLst>
                                          <p:attrName>style.visibility</p:attrName>
                                        </p:attrNameLst>
                                      </p:cBhvr>
                                      <p:to>
                                        <p:strVal val="visible"/>
                                      </p:to>
                                    </p:set>
                                    <p:anim calcmode="lin" valueType="num">
                                      <p:cBhvr additive="base">
                                        <p:cTn id="17" dur="500" fill="hold"/>
                                        <p:tgtEl>
                                          <p:spTgt spid="215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151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60"/>
                                        </p:tgtEl>
                                        <p:attrNameLst>
                                          <p:attrName>style.visibility</p:attrName>
                                        </p:attrNameLst>
                                      </p:cBhvr>
                                      <p:to>
                                        <p:strVal val="visible"/>
                                      </p:to>
                                    </p:set>
                                    <p:animEffect transition="in" filter="blinds(horizontal)">
                                      <p:cBhvr>
                                        <p:cTn id="27" dur="500"/>
                                        <p:tgtEl>
                                          <p:spTgt spid="1946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 calcmode="lin" valueType="num">
                                      <p:cBhvr additive="base">
                                        <p:cTn id="3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 calcmode="lin" valueType="num">
                                      <p:cBhvr additive="base">
                                        <p:cTn id="4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1" grpId="0"/>
      <p:bldP spid="19460"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Text Box 1027"/>
          <p:cNvSpPr txBox="1"/>
          <p:nvPr/>
        </p:nvSpPr>
        <p:spPr>
          <a:xfrm>
            <a:off x="101600" y="592455"/>
            <a:ext cx="8733790" cy="2306955"/>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                     “</a:t>
            </a:r>
            <a:r>
              <a:rPr altLang="zh-CN" sz="3000" b="1" dirty="0">
                <a:sym typeface="宋体" panose="02010600030101010101" pitchFamily="2" charset="-122"/>
              </a:rPr>
              <a:t>乃悟前狼假寐</a:t>
            </a:r>
            <a:r>
              <a:rPr lang="zh-CN" altLang="zh-CN" sz="3000" b="1" dirty="0">
                <a:sym typeface="宋体" panose="02010600030101010101" pitchFamily="2" charset="-122"/>
              </a:rPr>
              <a:t>,</a:t>
            </a:r>
            <a:r>
              <a:rPr altLang="zh-CN" sz="3000" b="1" dirty="0">
                <a:sym typeface="宋体" panose="02010600030101010101" pitchFamily="2" charset="-122"/>
              </a:rPr>
              <a:t>盖以诱敌。”屠户发现狼假装睡觉</a:t>
            </a:r>
            <a:r>
              <a:rPr lang="zh-CN" altLang="zh-CN" sz="3000" b="1" dirty="0">
                <a:sym typeface="宋体" panose="02010600030101010101" pitchFamily="2" charset="-122"/>
              </a:rPr>
              <a:t>,</a:t>
            </a:r>
            <a:r>
              <a:rPr altLang="zh-CN" sz="3000" b="1" dirty="0">
                <a:sym typeface="宋体" panose="02010600030101010101" pitchFamily="2" charset="-122"/>
              </a:rPr>
              <a:t>以迷惑自己。以屠户恍然大悟的心理活动侧面表现狼的“黠”</a:t>
            </a:r>
            <a:r>
              <a:rPr lang="zh-CN" altLang="zh-CN" sz="3000" b="1" dirty="0">
                <a:sym typeface="宋体" panose="02010600030101010101" pitchFamily="2" charset="-122"/>
              </a:rPr>
              <a:t>,</a:t>
            </a:r>
            <a:r>
              <a:rPr altLang="zh-CN" sz="3000" b="1" dirty="0">
                <a:sym typeface="宋体" panose="02010600030101010101" pitchFamily="2" charset="-122"/>
              </a:rPr>
              <a:t>但是狼的诡计还是被屠户识破了</a:t>
            </a:r>
            <a:r>
              <a:rPr lang="zh-CN" altLang="zh-CN" sz="3000" b="1" dirty="0">
                <a:sym typeface="宋体" panose="02010600030101010101" pitchFamily="2" charset="-122"/>
              </a:rPr>
              <a:t>,</a:t>
            </a:r>
            <a:r>
              <a:rPr altLang="zh-CN" sz="3000" b="1" dirty="0">
                <a:sym typeface="宋体" panose="02010600030101010101" pitchFamily="2" charset="-122"/>
              </a:rPr>
              <a:t>说明狼是自作聪明</a:t>
            </a:r>
            <a:r>
              <a:rPr lang="zh-CN" altLang="zh-CN" sz="3000" b="1" dirty="0">
                <a:sym typeface="宋体" panose="02010600030101010101" pitchFamily="2" charset="-122"/>
              </a:rPr>
              <a:t>,</a:t>
            </a:r>
            <a:r>
              <a:rPr altLang="zh-CN" sz="3000" b="1" dirty="0">
                <a:sym typeface="宋体" panose="02010600030101010101" pitchFamily="2" charset="-122"/>
              </a:rPr>
              <a:t>自以为是。</a:t>
            </a:r>
            <a:endParaRPr altLang="zh-CN" sz="3000" b="1" dirty="0">
              <a:sym typeface="宋体" panose="02010600030101010101" pitchFamily="2" charset="-122"/>
            </a:endParaRPr>
          </a:p>
        </p:txBody>
      </p:sp>
      <p:sp>
        <p:nvSpPr>
          <p:cNvPr id="14340" name="TextBox 7"/>
          <p:cNvSpPr txBox="1">
            <a:spLocks noChangeArrowheads="1"/>
          </p:cNvSpPr>
          <p:nvPr/>
        </p:nvSpPr>
        <p:spPr bwMode="auto">
          <a:xfrm>
            <a:off x="306705" y="709930"/>
            <a:ext cx="1934845" cy="58356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rPr>
              <a:t>自以为是   </a:t>
            </a:r>
            <a:endPar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2" name="TextBox 7"/>
          <p:cNvSpPr txBox="1">
            <a:spLocks noChangeArrowheads="1"/>
          </p:cNvSpPr>
          <p:nvPr/>
        </p:nvSpPr>
        <p:spPr bwMode="auto">
          <a:xfrm>
            <a:off x="306705" y="3503930"/>
            <a:ext cx="1524000" cy="58356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rPr>
              <a:t>贪、黠   </a:t>
            </a:r>
            <a:endParaRPr lang="zh-CN" altLang="en-US" sz="3200" b="1">
              <a:solidFill>
                <a:srgbClr val="0000CC"/>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21512" name="矩形 22540"/>
          <p:cNvSpPr/>
          <p:nvPr/>
        </p:nvSpPr>
        <p:spPr>
          <a:xfrm>
            <a:off x="2926398" y="885825"/>
            <a:ext cx="59118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11" name="矩形 22540"/>
          <p:cNvSpPr/>
          <p:nvPr/>
        </p:nvSpPr>
        <p:spPr>
          <a:xfrm>
            <a:off x="4954588" y="885508"/>
            <a:ext cx="59118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3" name="Text Box 1027"/>
          <p:cNvSpPr txBox="1"/>
          <p:nvPr/>
        </p:nvSpPr>
        <p:spPr>
          <a:xfrm>
            <a:off x="205105" y="3415665"/>
            <a:ext cx="8528050" cy="2306955"/>
          </a:xfrm>
          <a:prstGeom prst="rect">
            <a:avLst/>
          </a:prstGeom>
          <a:noFill/>
          <a:ln w="9525">
            <a:noFill/>
          </a:ln>
        </p:spPr>
        <p:txBody>
          <a:bodyPr wrap="square" anchor="t">
            <a:spAutoFit/>
          </a:bodyPr>
          <a:p>
            <a:pPr>
              <a:lnSpc>
                <a:spcPct val="120000"/>
              </a:lnSpc>
              <a:spcBef>
                <a:spcPts val="0"/>
              </a:spcBef>
              <a:spcAft>
                <a:spcPts val="0"/>
              </a:spcAft>
            </a:pPr>
            <a:r>
              <a:rPr lang="en-US" sz="3000" b="1" dirty="0">
                <a:sym typeface="宋体" panose="02010600030101010101" pitchFamily="2" charset="-122"/>
              </a:rPr>
              <a:t>                 “</a:t>
            </a:r>
            <a:r>
              <a:rPr altLang="zh-CN" sz="3000" b="1" dirty="0">
                <a:sym typeface="宋体" panose="02010600030101010101" pitchFamily="2" charset="-122"/>
              </a:rPr>
              <a:t>一狼得骨止</a:t>
            </a:r>
            <a:r>
              <a:rPr lang="zh-CN" altLang="zh-CN" sz="3000" b="1" dirty="0">
                <a:sym typeface="宋体" panose="02010600030101010101" pitchFamily="2" charset="-122"/>
              </a:rPr>
              <a:t>,</a:t>
            </a:r>
            <a:r>
              <a:rPr altLang="zh-CN" sz="3000" b="1" dirty="0">
                <a:sym typeface="宋体" panose="02010600030101010101" pitchFamily="2" charset="-122"/>
              </a:rPr>
              <a:t>一狼仍从”</a:t>
            </a:r>
            <a:r>
              <a:rPr lang="zh-CN" altLang="zh-CN" sz="3000" b="1" dirty="0">
                <a:sym typeface="宋体" panose="02010600030101010101" pitchFamily="2" charset="-122"/>
              </a:rPr>
              <a:t>,</a:t>
            </a:r>
            <a:r>
              <a:rPr altLang="zh-CN" sz="3000" b="1" dirty="0">
                <a:sym typeface="宋体" panose="02010600030101010101" pitchFamily="2" charset="-122"/>
              </a:rPr>
              <a:t>“后狼止而前狼又止”</a:t>
            </a:r>
            <a:r>
              <a:rPr lang="zh-CN" altLang="zh-CN" sz="3000" b="1" dirty="0">
                <a:sym typeface="宋体" panose="02010600030101010101" pitchFamily="2" charset="-122"/>
              </a:rPr>
              <a:t>,</a:t>
            </a:r>
            <a:r>
              <a:rPr altLang="zh-CN" sz="3000" b="1" dirty="0">
                <a:sym typeface="宋体" panose="02010600030101010101" pitchFamily="2" charset="-122"/>
              </a:rPr>
              <a:t>“而两狼之并驱如故”</a:t>
            </a:r>
            <a:r>
              <a:rPr lang="zh-CN" altLang="zh-CN" sz="3000" b="1" dirty="0">
                <a:sym typeface="宋体" panose="02010600030101010101" pitchFamily="2" charset="-122"/>
              </a:rPr>
              <a:t>,</a:t>
            </a:r>
            <a:r>
              <a:rPr altLang="zh-CN" sz="3000" b="1" dirty="0">
                <a:sym typeface="宋体" panose="02010600030101010101" pitchFamily="2" charset="-122"/>
              </a:rPr>
              <a:t>两只狼交相吃骨</a:t>
            </a:r>
            <a:r>
              <a:rPr lang="zh-CN" altLang="zh-CN" sz="3000" b="1" dirty="0">
                <a:sym typeface="宋体" panose="02010600030101010101" pitchFamily="2" charset="-122"/>
              </a:rPr>
              <a:t>,</a:t>
            </a:r>
            <a:r>
              <a:rPr altLang="zh-CN" sz="3000" b="1" dirty="0">
                <a:sym typeface="宋体" panose="02010600030101010101" pitchFamily="2" charset="-122"/>
              </a:rPr>
              <a:t>交相追赶</a:t>
            </a:r>
            <a:r>
              <a:rPr lang="zh-CN" altLang="zh-CN" sz="3000" b="1" dirty="0">
                <a:sym typeface="宋体" panose="02010600030101010101" pitchFamily="2" charset="-122"/>
              </a:rPr>
              <a:t>,</a:t>
            </a:r>
            <a:r>
              <a:rPr altLang="zh-CN" sz="3000" b="1" dirty="0">
                <a:sym typeface="宋体" panose="02010600030101010101" pitchFamily="2" charset="-122"/>
              </a:rPr>
              <a:t>下一个目标是找到机会就对屠户下手</a:t>
            </a:r>
            <a:r>
              <a:rPr lang="zh-CN" altLang="zh-CN" sz="3000" b="1" dirty="0">
                <a:sym typeface="宋体" panose="02010600030101010101" pitchFamily="2" charset="-122"/>
              </a:rPr>
              <a:t>,</a:t>
            </a:r>
            <a:r>
              <a:rPr altLang="zh-CN" sz="3000" b="1" dirty="0">
                <a:sym typeface="宋体" panose="02010600030101010101" pitchFamily="2" charset="-122"/>
              </a:rPr>
              <a:t>这都表现了狼的狡猾</a:t>
            </a:r>
            <a:r>
              <a:rPr lang="zh-CN" altLang="zh-CN" sz="3000" b="1" dirty="0">
                <a:sym typeface="宋体" panose="02010600030101010101" pitchFamily="2" charset="-122"/>
              </a:rPr>
              <a:t>,</a:t>
            </a:r>
            <a:r>
              <a:rPr altLang="zh-CN" sz="3000" b="1" dirty="0">
                <a:sym typeface="宋体" panose="02010600030101010101" pitchFamily="2" charset="-122"/>
              </a:rPr>
              <a:t>以及不知足。</a:t>
            </a:r>
            <a:endParaRPr altLang="zh-CN" sz="3000" b="1" dirty="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 calcmode="lin" valueType="num">
                                      <p:cBhvr additive="base">
                                        <p:cTn id="7"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2"/>
                                        </p:tgtEl>
                                        <p:attrNameLst>
                                          <p:attrName>style.visibility</p:attrName>
                                        </p:attrNameLst>
                                      </p:cBhvr>
                                      <p:to>
                                        <p:strVal val="visible"/>
                                      </p:to>
                                    </p:set>
                                    <p:anim calcmode="lin" valueType="num">
                                      <p:cBhvr additive="base">
                                        <p:cTn id="13" dur="500" fill="hold"/>
                                        <p:tgtEl>
                                          <p:spTgt spid="102402"/>
                                        </p:tgtEl>
                                        <p:attrNameLst>
                                          <p:attrName>ppt_x</p:attrName>
                                        </p:attrNameLst>
                                      </p:cBhvr>
                                      <p:tavLst>
                                        <p:tav tm="0">
                                          <p:val>
                                            <p:strVal val="#ppt_x"/>
                                          </p:val>
                                        </p:tav>
                                        <p:tav tm="100000">
                                          <p:val>
                                            <p:strVal val="#ppt_x"/>
                                          </p:val>
                                        </p:tav>
                                      </p:tavLst>
                                    </p:anim>
                                    <p:anim calcmode="lin" valueType="num">
                                      <p:cBhvr additive="base">
                                        <p:cTn id="14" dur="500" fill="hold"/>
                                        <p:tgtEl>
                                          <p:spTgt spid="10240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512">
                                            <p:txEl>
                                              <p:pRg st="0" end="0"/>
                                            </p:txEl>
                                          </p:spTgt>
                                        </p:tgtEl>
                                        <p:attrNameLst>
                                          <p:attrName>style.visibility</p:attrName>
                                        </p:attrNameLst>
                                      </p:cBhvr>
                                      <p:to>
                                        <p:strVal val="visible"/>
                                      </p:to>
                                    </p:set>
                                    <p:anim calcmode="lin" valueType="num">
                                      <p:cBhvr additive="base">
                                        <p:cTn id="17" dur="500" fill="hold"/>
                                        <p:tgtEl>
                                          <p:spTgt spid="215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151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 calcmode="lin" valueType="num">
                                      <p:cBhvr additive="base">
                                        <p:cTn id="2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1"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Text Box 1027"/>
          <p:cNvSpPr txBox="1"/>
          <p:nvPr/>
        </p:nvSpPr>
        <p:spPr>
          <a:xfrm>
            <a:off x="287338" y="507365"/>
            <a:ext cx="8569325" cy="1686560"/>
          </a:xfrm>
          <a:prstGeom prst="rect">
            <a:avLst/>
          </a:prstGeom>
          <a:noFill/>
          <a:ln w="9525">
            <a:noFill/>
          </a:ln>
        </p:spPr>
        <p:txBody>
          <a:bodyPr anchor="t">
            <a:spAutoFit/>
          </a:bodyPr>
          <a:p>
            <a:pPr>
              <a:lnSpc>
                <a:spcPct val="85000"/>
              </a:lnSpc>
            </a:pPr>
            <a:r>
              <a:rPr lang="en-US" sz="3200" b="1" dirty="0">
                <a:sym typeface="宋体" panose="02010600030101010101" pitchFamily="2" charset="-122"/>
              </a:rPr>
              <a:t>       </a:t>
            </a:r>
            <a:r>
              <a:rPr altLang="zh-CN" sz="3000" b="1" dirty="0">
                <a:sym typeface="宋体" panose="02010600030101010101" pitchFamily="2" charset="-122"/>
              </a:rPr>
              <a:t>引导学生在反复朗读中</a:t>
            </a:r>
            <a:r>
              <a:rPr lang="zh-CN" altLang="zh-CN" sz="3000" b="1" dirty="0">
                <a:sym typeface="宋体" panose="02010600030101010101" pitchFamily="2" charset="-122"/>
              </a:rPr>
              <a:t>,</a:t>
            </a:r>
            <a:r>
              <a:rPr altLang="zh-CN" sz="3000" b="1" dirty="0">
                <a:sym typeface="宋体" panose="02010600030101010101" pitchFamily="2" charset="-122"/>
              </a:rPr>
              <a:t>联系上下文</a:t>
            </a:r>
            <a:r>
              <a:rPr lang="zh-CN" altLang="zh-CN" sz="3000" b="1" dirty="0">
                <a:sym typeface="宋体" panose="02010600030101010101" pitchFamily="2" charset="-122"/>
              </a:rPr>
              <a:t>,</a:t>
            </a:r>
            <a:r>
              <a:rPr altLang="zh-CN" sz="3000" b="1" dirty="0">
                <a:sym typeface="宋体" panose="02010600030101010101" pitchFamily="2" charset="-122"/>
              </a:rPr>
              <a:t>品味句中加点字词</a:t>
            </a:r>
            <a:r>
              <a:rPr lang="zh-CN" altLang="zh-CN" sz="3000" b="1" dirty="0">
                <a:sym typeface="宋体" panose="02010600030101010101" pitchFamily="2" charset="-122"/>
              </a:rPr>
              <a:t>,</a:t>
            </a:r>
            <a:r>
              <a:rPr altLang="zh-CN" sz="3000" b="1" dirty="0">
                <a:sym typeface="宋体" panose="02010600030101010101" pitchFamily="2" charset="-122"/>
              </a:rPr>
              <a:t>体会狼狡猾、贪婪、凶残的形象特点及屠户由</a:t>
            </a:r>
            <a:r>
              <a:rPr lang="zh-CN" sz="3000" b="1" dirty="0">
                <a:sym typeface="宋体" panose="02010600030101010101" pitchFamily="2" charset="-122"/>
              </a:rPr>
              <a:t>怯懦</a:t>
            </a:r>
            <a:r>
              <a:rPr altLang="zh-CN" sz="3000" b="1" dirty="0">
                <a:sym typeface="宋体" panose="02010600030101010101" pitchFamily="2" charset="-122"/>
              </a:rPr>
              <a:t>妥协到敢于斗争、善于斗争的心理变化过程。</a:t>
            </a:r>
            <a:endParaRPr altLang="zh-CN" sz="3000" b="1" dirty="0">
              <a:sym typeface="宋体" panose="02010600030101010101" pitchFamily="2" charset="-122"/>
            </a:endParaRPr>
          </a:p>
        </p:txBody>
      </p:sp>
      <p:sp>
        <p:nvSpPr>
          <p:cNvPr id="2" name="Text Box 1027"/>
          <p:cNvSpPr txBox="1"/>
          <p:nvPr/>
        </p:nvSpPr>
        <p:spPr>
          <a:xfrm>
            <a:off x="286703" y="2193925"/>
            <a:ext cx="8569325" cy="901700"/>
          </a:xfrm>
          <a:prstGeom prst="rect">
            <a:avLst/>
          </a:prstGeom>
          <a:noFill/>
          <a:ln w="9525">
            <a:noFill/>
          </a:ln>
        </p:spPr>
        <p:txBody>
          <a:bodyPr anchor="t">
            <a:spAutoFit/>
          </a:bodyPr>
          <a:p>
            <a:pPr>
              <a:lnSpc>
                <a:spcPct val="85000"/>
              </a:lnSpc>
            </a:pPr>
            <a:r>
              <a:rPr lang="en-US" sz="3200" b="1" dirty="0">
                <a:sym typeface="宋体" panose="02010600030101010101" pitchFamily="2" charset="-122"/>
              </a:rPr>
              <a:t>       </a:t>
            </a:r>
            <a:r>
              <a:rPr sz="3000" b="1" dirty="0">
                <a:sym typeface="宋体" panose="02010600030101010101" pitchFamily="2" charset="-122"/>
              </a:rPr>
              <a:t>一屠</a:t>
            </a:r>
            <a:r>
              <a:rPr lang="en-US" altLang="zh-CN" sz="3000">
                <a:uFillTx/>
                <a:ea typeface="SimSun-ExtB" panose="02010609060101010101" pitchFamily="49" charset="-122"/>
                <a:sym typeface="+mn-ea"/>
              </a:rPr>
              <a:t>V</a:t>
            </a:r>
            <a:r>
              <a:rPr sz="3000" b="1" dirty="0">
                <a:sym typeface="宋体" panose="02010600030101010101" pitchFamily="2" charset="-122"/>
              </a:rPr>
              <a:t>晚归</a:t>
            </a:r>
            <a:r>
              <a:rPr lang="zh-CN" altLang="zh-CN" sz="3000" b="1" dirty="0">
                <a:sym typeface="宋体" panose="02010600030101010101" pitchFamily="2" charset="-122"/>
              </a:rPr>
              <a:t>,</a:t>
            </a:r>
            <a:r>
              <a:rPr sz="3000" b="1" dirty="0">
                <a:sym typeface="宋体" panose="02010600030101010101" pitchFamily="2" charset="-122"/>
              </a:rPr>
              <a:t>担中</a:t>
            </a:r>
            <a:r>
              <a:rPr lang="en-US" altLang="zh-CN" sz="3000">
                <a:uFillTx/>
                <a:ea typeface="SimSun-ExtB" panose="02010609060101010101" pitchFamily="49" charset="-122"/>
                <a:sym typeface="+mn-ea"/>
              </a:rPr>
              <a:t>V</a:t>
            </a:r>
            <a:r>
              <a:rPr sz="3000" b="1" dirty="0">
                <a:sym typeface="宋体" panose="02010600030101010101" pitchFamily="2" charset="-122"/>
              </a:rPr>
              <a:t>肉尽</a:t>
            </a:r>
            <a:r>
              <a:rPr lang="zh-CN" altLang="zh-CN" sz="3000" b="1" dirty="0">
                <a:sym typeface="宋体" panose="02010600030101010101" pitchFamily="2" charset="-122"/>
              </a:rPr>
              <a:t>,</a:t>
            </a:r>
            <a:r>
              <a:rPr sz="3000" b="1" dirty="0">
                <a:sym typeface="宋体" panose="02010600030101010101" pitchFamily="2" charset="-122"/>
              </a:rPr>
              <a:t>止有</a:t>
            </a:r>
            <a:r>
              <a:rPr lang="en-US" altLang="zh-CN" sz="3000">
                <a:uFillTx/>
                <a:ea typeface="SimSun-ExtB" panose="02010609060101010101" pitchFamily="49" charset="-122"/>
                <a:sym typeface="+mn-ea"/>
              </a:rPr>
              <a:t>V</a:t>
            </a:r>
            <a:r>
              <a:rPr sz="3000" b="1" dirty="0">
                <a:sym typeface="宋体" panose="02010600030101010101" pitchFamily="2" charset="-122"/>
              </a:rPr>
              <a:t>剩骨。途中</a:t>
            </a:r>
            <a:r>
              <a:rPr lang="en-US" altLang="zh-CN" sz="3000">
                <a:uFillTx/>
                <a:ea typeface="SimSun-ExtB" panose="02010609060101010101" pitchFamily="49" charset="-122"/>
                <a:sym typeface="+mn-ea"/>
              </a:rPr>
              <a:t>V</a:t>
            </a:r>
            <a:r>
              <a:rPr sz="3000" b="1" dirty="0">
                <a:sym typeface="宋体" panose="02010600030101010101" pitchFamily="2" charset="-122"/>
              </a:rPr>
              <a:t>两狼</a:t>
            </a:r>
            <a:r>
              <a:rPr lang="zh-CN" altLang="zh-CN" sz="3000" b="1" dirty="0">
                <a:sym typeface="宋体" panose="02010600030101010101" pitchFamily="2" charset="-122"/>
              </a:rPr>
              <a:t>,</a:t>
            </a:r>
            <a:r>
              <a:rPr sz="3000" b="1" dirty="0">
                <a:sym typeface="宋体" panose="02010600030101010101" pitchFamily="2" charset="-122"/>
              </a:rPr>
              <a:t>缀行</a:t>
            </a:r>
            <a:r>
              <a:rPr lang="en-US" altLang="zh-CN" sz="3000">
                <a:uFillTx/>
                <a:ea typeface="SimSun-ExtB" panose="02010609060101010101" pitchFamily="49" charset="-122"/>
                <a:sym typeface="+mn-ea"/>
              </a:rPr>
              <a:t>V</a:t>
            </a:r>
            <a:r>
              <a:rPr sz="3000" b="1" dirty="0">
                <a:sym typeface="宋体" panose="02010600030101010101" pitchFamily="2" charset="-122"/>
              </a:rPr>
              <a:t>甚远</a:t>
            </a:r>
            <a:r>
              <a:rPr altLang="zh-CN" sz="3000" b="1" dirty="0">
                <a:sym typeface="宋体" panose="02010600030101010101" pitchFamily="2" charset="-122"/>
              </a:rPr>
              <a:t>。</a:t>
            </a:r>
            <a:endParaRPr altLang="zh-CN" sz="3000" b="1" dirty="0">
              <a:sym typeface="宋体" panose="02010600030101010101" pitchFamily="2" charset="-122"/>
            </a:endParaRPr>
          </a:p>
        </p:txBody>
      </p:sp>
      <p:sp>
        <p:nvSpPr>
          <p:cNvPr id="11" name="矩形 22540"/>
          <p:cNvSpPr/>
          <p:nvPr/>
        </p:nvSpPr>
        <p:spPr>
          <a:xfrm>
            <a:off x="4877118" y="242982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3" name="矩形 22540"/>
          <p:cNvSpPr/>
          <p:nvPr/>
        </p:nvSpPr>
        <p:spPr>
          <a:xfrm>
            <a:off x="729933" y="279749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5" name="Text Box 1027"/>
          <p:cNvSpPr txBox="1"/>
          <p:nvPr/>
        </p:nvSpPr>
        <p:spPr>
          <a:xfrm>
            <a:off x="287020" y="3258820"/>
            <a:ext cx="8657590" cy="1268095"/>
          </a:xfrm>
          <a:prstGeom prst="rect">
            <a:avLst/>
          </a:prstGeom>
          <a:noFill/>
          <a:ln w="9525">
            <a:noFill/>
          </a:ln>
        </p:spPr>
        <p:txBody>
          <a:bodyPr wrap="square" anchor="t">
            <a:spAutoFit/>
          </a:bodyPr>
          <a:p>
            <a:pPr>
              <a:lnSpc>
                <a:spcPct val="85000"/>
              </a:lnSpc>
            </a:pPr>
            <a:r>
              <a:rPr altLang="zh-CN" sz="3000" b="1" dirty="0">
                <a:solidFill>
                  <a:srgbClr val="0000FF"/>
                </a:solidFill>
                <a:latin typeface="Arial" panose="020B0604020202020204" pitchFamily="34" charset="0"/>
                <a:sym typeface="宋体" panose="02010600030101010101" pitchFamily="2" charset="-122"/>
              </a:rPr>
              <a:t>第一句平静讲述</a:t>
            </a:r>
            <a:r>
              <a:rPr lang="zh-CN" altLang="zh-CN" sz="3000" b="1" dirty="0">
                <a:solidFill>
                  <a:srgbClr val="0000FF"/>
                </a:solidFill>
                <a:sym typeface="宋体" panose="02010600030101010101" pitchFamily="2" charset="-122"/>
              </a:rPr>
              <a:t>,</a:t>
            </a:r>
            <a:r>
              <a:rPr altLang="zh-CN" sz="3000" b="1" dirty="0">
                <a:solidFill>
                  <a:srgbClr val="0000FF"/>
                </a:solidFill>
                <a:latin typeface="Arial" panose="020B0604020202020204" pitchFamily="34" charset="0"/>
                <a:sym typeface="宋体" panose="02010600030101010101" pitchFamily="2" charset="-122"/>
              </a:rPr>
              <a:t>第二句要读得急速</a:t>
            </a:r>
            <a:r>
              <a:rPr lang="zh-CN" altLang="zh-CN" sz="3000" b="1" dirty="0">
                <a:solidFill>
                  <a:srgbClr val="0000FF"/>
                </a:solidFill>
                <a:sym typeface="宋体" panose="02010600030101010101" pitchFamily="2" charset="-122"/>
              </a:rPr>
              <a:t>,</a:t>
            </a:r>
            <a:r>
              <a:rPr altLang="zh-CN" sz="3000" b="1" dirty="0">
                <a:solidFill>
                  <a:srgbClr val="0000FF"/>
                </a:solidFill>
                <a:latin typeface="Arial" panose="020B0604020202020204" pitchFamily="34" charset="0"/>
                <a:sym typeface="宋体" panose="02010600030101010101" pitchFamily="2" charset="-122"/>
              </a:rPr>
              <a:t>两狼出现</a:t>
            </a:r>
            <a:r>
              <a:rPr lang="zh-CN" altLang="zh-CN" sz="3000" b="1" dirty="0">
                <a:solidFill>
                  <a:srgbClr val="0000FF"/>
                </a:solidFill>
                <a:sym typeface="宋体" panose="02010600030101010101" pitchFamily="2" charset="-122"/>
              </a:rPr>
              <a:t>,</a:t>
            </a:r>
            <a:r>
              <a:rPr altLang="zh-CN" sz="3000" b="1" dirty="0">
                <a:solidFill>
                  <a:srgbClr val="0000FF"/>
                </a:solidFill>
                <a:latin typeface="Arial" panose="020B0604020202020204" pitchFamily="34" charset="0"/>
                <a:sym typeface="宋体" panose="02010600030101010101" pitchFamily="2" charset="-122"/>
              </a:rPr>
              <a:t>气氛紧张。“止有”“缀行”读重音</a:t>
            </a:r>
            <a:r>
              <a:rPr lang="zh-CN" altLang="zh-CN" sz="3000" b="1" dirty="0">
                <a:solidFill>
                  <a:srgbClr val="0000FF"/>
                </a:solidFill>
                <a:sym typeface="宋体" panose="02010600030101010101" pitchFamily="2" charset="-122"/>
              </a:rPr>
              <a:t>,</a:t>
            </a:r>
            <a:r>
              <a:rPr altLang="zh-CN" sz="3000" b="1" dirty="0">
                <a:solidFill>
                  <a:srgbClr val="0000FF"/>
                </a:solidFill>
                <a:latin typeface="Arial" panose="020B0604020202020204" pitchFamily="34" charset="0"/>
                <a:sym typeface="宋体" panose="02010600030101010101" pitchFamily="2" charset="-122"/>
              </a:rPr>
              <a:t>“甚远”两字一字</a:t>
            </a:r>
            <a:r>
              <a:rPr lang="zh-CN" sz="3000" b="1" dirty="0">
                <a:solidFill>
                  <a:srgbClr val="0000FF"/>
                </a:solidFill>
                <a:latin typeface="Arial" panose="020B0604020202020204" pitchFamily="34" charset="0"/>
                <a:sym typeface="宋体" panose="02010600030101010101" pitchFamily="2" charset="-122"/>
              </a:rPr>
              <a:t>一</a:t>
            </a:r>
            <a:r>
              <a:rPr altLang="zh-CN" sz="3000" b="1" dirty="0">
                <a:solidFill>
                  <a:srgbClr val="0000FF"/>
                </a:solidFill>
                <a:latin typeface="Arial" panose="020B0604020202020204" pitchFamily="34" charset="0"/>
                <a:sym typeface="宋体" panose="02010600030101010101" pitchFamily="2" charset="-122"/>
              </a:rPr>
              <a:t>顿</a:t>
            </a:r>
            <a:r>
              <a:rPr lang="zh-CN" altLang="zh-CN" sz="3000" b="1" dirty="0">
                <a:solidFill>
                  <a:srgbClr val="0000FF"/>
                </a:solidFill>
                <a:sym typeface="宋体" panose="02010600030101010101" pitchFamily="2" charset="-122"/>
              </a:rPr>
              <a:t>,</a:t>
            </a:r>
            <a:endParaRPr lang="zh-CN" altLang="zh-CN" sz="3000" b="1" dirty="0">
              <a:solidFill>
                <a:srgbClr val="0000FF"/>
              </a:solidFill>
              <a:sym typeface="宋体" panose="02010600030101010101" pitchFamily="2" charset="-122"/>
            </a:endParaRPr>
          </a:p>
          <a:p>
            <a:pPr>
              <a:lnSpc>
                <a:spcPct val="85000"/>
              </a:lnSpc>
            </a:pPr>
            <a:r>
              <a:rPr altLang="zh-CN" sz="3000" b="1" dirty="0">
                <a:solidFill>
                  <a:srgbClr val="0000FF"/>
                </a:solidFill>
                <a:latin typeface="Arial" panose="020B0604020202020204" pitchFamily="34" charset="0"/>
                <a:sym typeface="宋体" panose="02010600030101010101" pitchFamily="2" charset="-122"/>
              </a:rPr>
              <a:t>“远”字拖音延长</a:t>
            </a:r>
            <a:r>
              <a:rPr lang="zh-CN" altLang="zh-CN" sz="3000" b="1" dirty="0">
                <a:solidFill>
                  <a:srgbClr val="0000FF"/>
                </a:solidFill>
                <a:sym typeface="宋体" panose="02010600030101010101" pitchFamily="2" charset="-122"/>
              </a:rPr>
              <a:t>,</a:t>
            </a:r>
            <a:r>
              <a:rPr altLang="zh-CN" sz="3000" b="1" dirty="0">
                <a:solidFill>
                  <a:srgbClr val="0000FF"/>
                </a:solidFill>
                <a:latin typeface="Arial" panose="020B0604020202020204" pitchFamily="34" charset="0"/>
                <a:sym typeface="宋体" panose="02010600030101010101" pitchFamily="2" charset="-122"/>
              </a:rPr>
              <a:t>造成“远”的感觉</a:t>
            </a:r>
            <a:r>
              <a:rPr lang="zh-CN" altLang="zh-CN" sz="3000" b="1" dirty="0">
                <a:solidFill>
                  <a:srgbClr val="0000FF"/>
                </a:solidFill>
                <a:latin typeface="Arial" panose="020B0604020202020204" pitchFamily="34" charset="0"/>
                <a:ea typeface="SimSun-ExtB" panose="02010609060101010101" pitchFamily="49" charset="-122"/>
                <a:sym typeface="宋体" panose="02010600030101010101" pitchFamily="2" charset="-122"/>
              </a:rPr>
              <a:t>。</a:t>
            </a:r>
            <a:endParaRPr lang="zh-CN" altLang="zh-CN" sz="3000" b="1" dirty="0">
              <a:solidFill>
                <a:srgbClr val="0000FF"/>
              </a:solidFill>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331153" y="4621530"/>
            <a:ext cx="8569325" cy="509270"/>
          </a:xfrm>
          <a:prstGeom prst="rect">
            <a:avLst/>
          </a:prstGeom>
          <a:noFill/>
          <a:ln w="9525">
            <a:noFill/>
          </a:ln>
        </p:spPr>
        <p:txBody>
          <a:bodyPr anchor="t">
            <a:spAutoFit/>
          </a:bodyPr>
          <a:p>
            <a:pPr>
              <a:lnSpc>
                <a:spcPct val="85000"/>
              </a:lnSpc>
            </a:pPr>
            <a:r>
              <a:rPr lang="en-US" sz="3200" b="1" dirty="0">
                <a:sym typeface="宋体" panose="02010600030101010101" pitchFamily="2" charset="-122"/>
              </a:rPr>
              <a:t>       </a:t>
            </a:r>
            <a:r>
              <a:rPr sz="3000" b="1"/>
              <a:t>骨</a:t>
            </a:r>
            <a:r>
              <a:rPr lang="en-US" altLang="zh-CN" sz="3000">
                <a:uFillTx/>
                <a:ea typeface="SimSun-ExtB" panose="02010609060101010101" pitchFamily="49" charset="-122"/>
                <a:sym typeface="+mn-ea"/>
              </a:rPr>
              <a:t>V</a:t>
            </a:r>
            <a:r>
              <a:rPr sz="3000" b="1"/>
              <a:t>已尽矣</a:t>
            </a:r>
            <a:r>
              <a:rPr lang="zh-CN" altLang="zh-CN" sz="3000" b="1" dirty="0">
                <a:sym typeface="宋体" panose="02010600030101010101" pitchFamily="2" charset="-122"/>
              </a:rPr>
              <a:t>,</a:t>
            </a:r>
            <a:r>
              <a:rPr sz="3000" b="1"/>
              <a:t>而</a:t>
            </a:r>
            <a:r>
              <a:rPr lang="en-US" altLang="zh-CN" sz="3000">
                <a:uFillTx/>
                <a:ea typeface="SimSun-ExtB" panose="02010609060101010101" pitchFamily="49" charset="-122"/>
                <a:sym typeface="+mn-ea"/>
              </a:rPr>
              <a:t>V</a:t>
            </a:r>
            <a:r>
              <a:rPr sz="3000" b="1"/>
              <a:t>两狼之并驱如故</a:t>
            </a:r>
            <a:r>
              <a:rPr altLang="zh-CN" sz="3000" b="1" dirty="0">
                <a:sym typeface="宋体" panose="02010600030101010101" pitchFamily="2" charset="-122"/>
              </a:rPr>
              <a:t>。</a:t>
            </a:r>
            <a:endParaRPr altLang="zh-CN" sz="3000" b="1" dirty="0">
              <a:sym typeface="宋体" panose="02010600030101010101" pitchFamily="2" charset="-122"/>
            </a:endParaRPr>
          </a:p>
        </p:txBody>
      </p:sp>
      <p:sp>
        <p:nvSpPr>
          <p:cNvPr id="6" name="矩形 22540"/>
          <p:cNvSpPr/>
          <p:nvPr/>
        </p:nvSpPr>
        <p:spPr>
          <a:xfrm>
            <a:off x="2118043" y="4842828"/>
            <a:ext cx="59118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7" name="矩形 22540"/>
          <p:cNvSpPr/>
          <p:nvPr/>
        </p:nvSpPr>
        <p:spPr>
          <a:xfrm>
            <a:off x="5876608" y="4842828"/>
            <a:ext cx="59118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8" name="Text Box 1027"/>
          <p:cNvSpPr txBox="1"/>
          <p:nvPr/>
        </p:nvSpPr>
        <p:spPr>
          <a:xfrm>
            <a:off x="331470" y="5265420"/>
            <a:ext cx="8657590" cy="1268095"/>
          </a:xfrm>
          <a:prstGeom prst="rect">
            <a:avLst/>
          </a:prstGeom>
          <a:noFill/>
          <a:ln w="9525">
            <a:noFill/>
          </a:ln>
        </p:spPr>
        <p:txBody>
          <a:bodyPr wrap="square" anchor="t">
            <a:spAutoFit/>
          </a:bodyPr>
          <a:p>
            <a:pPr>
              <a:lnSpc>
                <a:spcPct val="85000"/>
              </a:lnSpc>
            </a:pPr>
            <a:r>
              <a:rPr sz="3000" b="1" dirty="0">
                <a:solidFill>
                  <a:srgbClr val="0000FF"/>
                </a:solidFill>
                <a:latin typeface="Arial" panose="020B0604020202020204" pitchFamily="34" charset="0"/>
                <a:sym typeface="宋体" panose="02010600030101010101" pitchFamily="2" charset="-122"/>
              </a:rPr>
              <a:t>这是故事的发展。重音在“尽”和“故”上。“矣”和“而”</a:t>
            </a:r>
            <a:r>
              <a:rPr lang="zh-CN" altLang="zh-CN" sz="3000" b="1" dirty="0">
                <a:solidFill>
                  <a:srgbClr val="0000FF"/>
                </a:solidFill>
                <a:sym typeface="宋体" panose="02010600030101010101" pitchFamily="2" charset="-122"/>
              </a:rPr>
              <a:t>,</a:t>
            </a:r>
            <a:r>
              <a:rPr sz="3000" b="1" dirty="0">
                <a:solidFill>
                  <a:srgbClr val="0000FF"/>
                </a:solidFill>
                <a:latin typeface="Arial" panose="020B0604020202020204" pitchFamily="34" charset="0"/>
                <a:sym typeface="宋体" panose="02010600030101010101" pitchFamily="2" charset="-122"/>
              </a:rPr>
              <a:t>两个虚词烘托出危急的形势</a:t>
            </a:r>
            <a:r>
              <a:rPr lang="zh-CN" altLang="zh-CN" sz="3000" b="1" dirty="0">
                <a:solidFill>
                  <a:srgbClr val="0000FF"/>
                </a:solidFill>
                <a:sym typeface="宋体" panose="02010600030101010101" pitchFamily="2" charset="-122"/>
              </a:rPr>
              <a:t>,</a:t>
            </a:r>
            <a:r>
              <a:rPr sz="3000" b="1" dirty="0">
                <a:solidFill>
                  <a:srgbClr val="0000FF"/>
                </a:solidFill>
                <a:latin typeface="Arial" panose="020B0604020202020204" pitchFamily="34" charset="0"/>
                <a:sym typeface="宋体" panose="02010600030101010101" pitchFamily="2" charset="-122"/>
              </a:rPr>
              <a:t>“矣”拖音</a:t>
            </a:r>
            <a:r>
              <a:rPr lang="zh-CN" altLang="zh-CN" sz="3000" b="1" dirty="0">
                <a:solidFill>
                  <a:srgbClr val="0000FF"/>
                </a:solidFill>
                <a:sym typeface="宋体" panose="02010600030101010101" pitchFamily="2" charset="-122"/>
              </a:rPr>
              <a:t>,</a:t>
            </a:r>
            <a:r>
              <a:rPr sz="3000" b="1" dirty="0">
                <a:solidFill>
                  <a:srgbClr val="0000FF"/>
                </a:solidFill>
                <a:latin typeface="Arial" panose="020B0604020202020204" pitchFamily="34" charset="0"/>
                <a:sym typeface="宋体" panose="02010600030101010101" pitchFamily="2" charset="-122"/>
              </a:rPr>
              <a:t>“而”重音轻读。前句慢</a:t>
            </a:r>
            <a:r>
              <a:rPr lang="zh-CN" altLang="zh-CN" sz="3000" b="1" dirty="0">
                <a:solidFill>
                  <a:srgbClr val="0000FF"/>
                </a:solidFill>
                <a:sym typeface="宋体" panose="02010600030101010101" pitchFamily="2" charset="-122"/>
              </a:rPr>
              <a:t>,</a:t>
            </a:r>
            <a:r>
              <a:rPr sz="3000" b="1" dirty="0">
                <a:solidFill>
                  <a:srgbClr val="0000FF"/>
                </a:solidFill>
                <a:latin typeface="Arial" panose="020B0604020202020204" pitchFamily="34" charset="0"/>
                <a:sym typeface="宋体" panose="02010600030101010101" pitchFamily="2" charset="-122"/>
              </a:rPr>
              <a:t>后句快</a:t>
            </a:r>
            <a:r>
              <a:rPr lang="zh-CN" altLang="zh-CN" sz="3000" b="1" dirty="0">
                <a:solidFill>
                  <a:srgbClr val="0000FF"/>
                </a:solidFill>
                <a:sym typeface="宋体" panose="02010600030101010101" pitchFamily="2" charset="-122"/>
              </a:rPr>
              <a:t>,</a:t>
            </a:r>
            <a:r>
              <a:rPr sz="3000" b="1" dirty="0">
                <a:solidFill>
                  <a:srgbClr val="0000FF"/>
                </a:solidFill>
                <a:latin typeface="Arial" panose="020B0604020202020204" pitchFamily="34" charset="0"/>
                <a:sym typeface="宋体" panose="02010600030101010101" pitchFamily="2" charset="-122"/>
              </a:rPr>
              <a:t>读出紧张、焦虑的心情</a:t>
            </a:r>
            <a:r>
              <a:rPr lang="zh-CN" altLang="zh-CN" sz="3000" b="1" dirty="0">
                <a:solidFill>
                  <a:srgbClr val="0000FF"/>
                </a:solidFill>
                <a:latin typeface="Arial" panose="020B0604020202020204" pitchFamily="34" charset="0"/>
                <a:ea typeface="SimSun-ExtB" panose="02010609060101010101" pitchFamily="49" charset="-122"/>
                <a:sym typeface="宋体" panose="02010600030101010101" pitchFamily="2" charset="-122"/>
              </a:rPr>
              <a:t>。</a:t>
            </a:r>
            <a:endParaRPr lang="zh-CN" altLang="zh-CN" sz="3000" b="1" dirty="0">
              <a:solidFill>
                <a:srgbClr val="0000FF"/>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ppt_x"/>
                                          </p:val>
                                        </p:tav>
                                        <p:tav tm="100000">
                                          <p:val>
                                            <p:strVal val="#ppt_x"/>
                                          </p:val>
                                        </p:tav>
                                      </p:tavLst>
                                    </p:anim>
                                    <p:anim calcmode="lin" valueType="num">
                                      <p:cBhvr additive="base">
                                        <p:cTn id="8" dur="500" fill="hold"/>
                                        <p:tgtEl>
                                          <p:spTgt spid="102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2" grpId="0"/>
      <p:bldP spid="11" grpId="0"/>
      <p:bldP spid="3" grpId="0"/>
      <p:bldP spid="5" grpId="0"/>
      <p:bldP spid="4"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4209" name="Rectangle 2"/>
          <p:cNvSpPr>
            <a:spLocks noGrp="1"/>
          </p:cNvSpPr>
          <p:nvPr/>
        </p:nvSpPr>
        <p:spPr>
          <a:xfrm>
            <a:off x="469900" y="457200"/>
            <a:ext cx="8229600" cy="1143000"/>
          </a:xfrm>
          <a:prstGeom prst="rect">
            <a:avLst/>
          </a:prstGeom>
          <a:noFill/>
          <a:ln w="9525">
            <a:noFill/>
          </a:ln>
        </p:spPr>
        <p:txBody>
          <a:bodyPr anchor="ctr"/>
          <a:p>
            <a:pPr algn="ctr">
              <a:buFontTx/>
            </a:pPr>
            <a:r>
              <a:rPr lang="zh-CN" altLang="en-US" sz="4800" b="1" dirty="0">
                <a:latin typeface="楷体" panose="02010609060101010101" pitchFamily="49" charset="-122"/>
                <a:ea typeface="楷体" panose="02010609060101010101" pitchFamily="49" charset="-122"/>
              </a:rPr>
              <a:t>学习目标</a:t>
            </a:r>
            <a:endParaRPr lang="zh-CN" altLang="en-US" sz="4800" b="1" dirty="0">
              <a:latin typeface="楷体" panose="02010609060101010101" pitchFamily="49" charset="-122"/>
              <a:ea typeface="楷体" panose="02010609060101010101" pitchFamily="49" charset="-122"/>
            </a:endParaRPr>
          </a:p>
        </p:txBody>
      </p:sp>
      <p:sp>
        <p:nvSpPr>
          <p:cNvPr id="11267" name="Rectangle 3"/>
          <p:cNvSpPr>
            <a:spLocks noGrp="1"/>
          </p:cNvSpPr>
          <p:nvPr/>
        </p:nvSpPr>
        <p:spPr>
          <a:xfrm>
            <a:off x="325755" y="1600200"/>
            <a:ext cx="8183880" cy="3223895"/>
          </a:xfrm>
          <a:prstGeom prst="rect">
            <a:avLst/>
          </a:prstGeom>
          <a:noFill/>
          <a:ln w="9525">
            <a:noFill/>
          </a:ln>
        </p:spPr>
        <p:txBody>
          <a:bodyPr anchor="t"/>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初步培养阅读文言文的能力</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从不同视角讲述故事</a:t>
            </a:r>
            <a:r>
              <a:rPr lang="en-US" altLang="zh-CN" sz="3200" b="1">
                <a:uFillTx/>
                <a:ea typeface="SimSun-ExtB" panose="02010609060101010101" pitchFamily="49" charset="-122"/>
                <a:cs typeface="+mj-cs"/>
                <a:sym typeface="宋体" panose="02010600030101010101" pitchFamily="2" charset="-122"/>
              </a:rPr>
              <a:t>,</a:t>
            </a:r>
            <a:r>
              <a:rPr lang="zh-CN" altLang="en-US" sz="3200" b="1">
                <a:uFillTx/>
                <a:ea typeface="SimSun-ExtB" panose="02010609060101010101" pitchFamily="49" charset="-122"/>
                <a:cs typeface="+mj-cs"/>
                <a:sym typeface="宋体" panose="02010600030101010101" pitchFamily="2" charset="-122"/>
              </a:rPr>
              <a:t>理解课文内容</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solidFill>
                <a:schemeClr val="tx1"/>
              </a:solidFill>
              <a:latin typeface="宋体" panose="02010600030101010101" pitchFamily="2" charset="-122"/>
              <a:cs typeface="宋体" panose="02010600030101010101" pitchFamily="2" charset="-122"/>
            </a:endParaRPr>
          </a:p>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掌握一些常见文言词语和句式</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活学活用</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fontAlgn="base">
              <a:spcBef>
                <a:spcPct val="20000"/>
              </a:spcBef>
            </a:pPr>
            <a:r>
              <a:rPr lang="en-US" altLang="zh-CN"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3.</a:t>
            </a:r>
            <a:r>
              <a:rPr lang="zh-CN" altLang="en-US"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初步感受《聊斋志异》的讽刺艺术；了解狼在传统文化中的形象特点</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并能表达自己的看法</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endPar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02" name="Text Box 1027"/>
          <p:cNvSpPr txBox="1"/>
          <p:nvPr/>
        </p:nvSpPr>
        <p:spPr>
          <a:xfrm>
            <a:off x="287338" y="448945"/>
            <a:ext cx="8569325" cy="875665"/>
          </a:xfrm>
          <a:prstGeom prst="rect">
            <a:avLst/>
          </a:prstGeom>
          <a:noFill/>
          <a:ln w="9525">
            <a:noFill/>
          </a:ln>
        </p:spPr>
        <p:txBody>
          <a:bodyPr anchor="t">
            <a:spAutoFit/>
          </a:bodyPr>
          <a:p>
            <a:pPr>
              <a:lnSpc>
                <a:spcPct val="85000"/>
              </a:lnSpc>
            </a:pPr>
            <a:r>
              <a:rPr lang="en-US" altLang="zh-CN" sz="3000" b="1" dirty="0">
                <a:latin typeface="宋体" panose="02010600030101010101" pitchFamily="2" charset="-122"/>
                <a:ea typeface="宋体" panose="02010600030101010101" pitchFamily="2" charset="-122"/>
                <a:sym typeface="宋体" panose="02010600030101010101" pitchFamily="2" charset="-122"/>
              </a:rPr>
              <a:t>2.</a:t>
            </a:r>
            <a:r>
              <a:rPr altLang="zh-CN" sz="3000" b="1" dirty="0">
                <a:sym typeface="宋体" panose="02010600030101010101" pitchFamily="2" charset="-122"/>
              </a:rPr>
              <a:t>狼</a:t>
            </a:r>
            <a:r>
              <a:rPr lang="zh-CN" sz="3000" b="1" dirty="0">
                <a:sym typeface="宋体" panose="02010600030101010101" pitchFamily="2" charset="-122"/>
              </a:rPr>
              <a:t>很</a:t>
            </a:r>
            <a:r>
              <a:rPr altLang="zh-CN" sz="3000" b="1" dirty="0">
                <a:sym typeface="宋体" panose="02010600030101010101" pitchFamily="2" charset="-122"/>
              </a:rPr>
              <a:t>狡猾</a:t>
            </a:r>
            <a:r>
              <a:rPr lang="zh-CN" altLang="zh-CN" sz="3000" b="1" dirty="0">
                <a:sym typeface="宋体" panose="02010600030101010101" pitchFamily="2" charset="-122"/>
              </a:rPr>
              <a:t>,可是它们的结局却是</a:t>
            </a:r>
            <a:r>
              <a:rPr lang="en-US" altLang="zh-CN" sz="3000" b="1" dirty="0">
                <a:sym typeface="宋体" panose="02010600030101010101" pitchFamily="2" charset="-122"/>
              </a:rPr>
              <a:t>“</a:t>
            </a:r>
            <a:r>
              <a:rPr lang="zh-CN" altLang="en-US" sz="3000" b="1">
                <a:latin typeface="宋体" panose="02010600030101010101" pitchFamily="2" charset="-122"/>
                <a:cs typeface="宋体" panose="02010600030101010101" pitchFamily="2" charset="-122"/>
                <a:sym typeface="微软雅黑" panose="020B0503020204020204" pitchFamily="34" charset="-122"/>
              </a:rPr>
              <a:t>而顷刻两毙</a:t>
            </a:r>
            <a:r>
              <a:rPr lang="en-US" altLang="zh-CN" sz="3000" b="1" dirty="0">
                <a:sym typeface="宋体" panose="02010600030101010101" pitchFamily="2" charset="-122"/>
              </a:rPr>
              <a:t>”</a:t>
            </a:r>
            <a:r>
              <a:rPr lang="zh-CN" altLang="zh-CN" sz="3000" b="1" dirty="0">
                <a:sym typeface="宋体" panose="02010600030101010101" pitchFamily="2" charset="-122"/>
              </a:rPr>
              <a:t>,最根本的原因是什么？请结合课文谈谈</a:t>
            </a:r>
            <a:r>
              <a:rPr lang="zh-CN" altLang="zh-CN" sz="3000" b="1" dirty="0">
                <a:latin typeface="Arial" panose="020B0604020202020204" pitchFamily="34" charset="0"/>
                <a:ea typeface="宋体" panose="02010600030101010101" pitchFamily="2" charset="-122"/>
                <a:sym typeface="宋体" panose="02010600030101010101" pitchFamily="2" charset="-122"/>
              </a:rPr>
              <a:t>。</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1146175" y="1324610"/>
            <a:ext cx="7411720" cy="483235"/>
          </a:xfrm>
          <a:prstGeom prst="rect">
            <a:avLst/>
          </a:prstGeom>
          <a:noFill/>
          <a:ln w="9525">
            <a:noFill/>
          </a:ln>
        </p:spPr>
        <p:txBody>
          <a:bodyPr wrap="square" anchor="t">
            <a:spAutoFit/>
          </a:bodyPr>
          <a:p>
            <a:pPr>
              <a:lnSpc>
                <a:spcPct val="85000"/>
              </a:lnSpc>
            </a:pPr>
            <a:r>
              <a:rPr lang="zh-CN" altLang="zh-CN" sz="3000" b="1" dirty="0">
                <a:solidFill>
                  <a:srgbClr val="0000FF"/>
                </a:solidFill>
                <a:latin typeface="Arial" panose="020B0604020202020204" pitchFamily="34" charset="0"/>
                <a:ea typeface="宋体" panose="02010600030101010101" pitchFamily="2" charset="-122"/>
                <a:sym typeface="宋体" panose="02010600030101010101" pitchFamily="2" charset="-122"/>
              </a:rPr>
              <a:t>屠户</a:t>
            </a:r>
            <a:r>
              <a:rPr lang="zh-CN" altLang="zh-CN" sz="3000" b="1" dirty="0">
                <a:solidFill>
                  <a:srgbClr val="FF0000"/>
                </a:solidFill>
                <a:latin typeface="Arial" panose="020B0604020202020204" pitchFamily="34" charset="0"/>
                <a:ea typeface="宋体" panose="02010600030101010101" pitchFamily="2" charset="-122"/>
                <a:sym typeface="宋体" panose="02010600030101010101" pitchFamily="2" charset="-122"/>
              </a:rPr>
              <a:t>勇敢无畏、聪明机智、细心谨慎</a:t>
            </a:r>
            <a:r>
              <a:rPr lang="zh-CN" altLang="zh-CN" sz="3000" b="1" dirty="0">
                <a:solidFill>
                  <a:srgbClr val="0000CC"/>
                </a:solidFill>
                <a:latin typeface="Arial" panose="020B0604020202020204" pitchFamily="34" charset="0"/>
                <a:ea typeface="SimSun-ExtB" panose="02010609060101010101" pitchFamily="49" charset="-122"/>
                <a:sym typeface="宋体" panose="02010600030101010101" pitchFamily="2" charset="-122"/>
              </a:rPr>
              <a:t>等。</a:t>
            </a:r>
            <a:endParaRPr lang="zh-CN" altLang="zh-CN" sz="30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Text Box 1027"/>
          <p:cNvSpPr txBox="1"/>
          <p:nvPr/>
        </p:nvSpPr>
        <p:spPr>
          <a:xfrm>
            <a:off x="287338" y="1720215"/>
            <a:ext cx="8569325" cy="2430145"/>
          </a:xfrm>
          <a:prstGeom prst="rect">
            <a:avLst/>
          </a:prstGeom>
          <a:noFill/>
          <a:ln w="9525">
            <a:noFill/>
          </a:ln>
        </p:spPr>
        <p:txBody>
          <a:bodyPr anchor="t">
            <a:spAutoFit/>
          </a:bodyPr>
          <a:p>
            <a:pPr>
              <a:lnSpc>
                <a:spcPct val="100000"/>
              </a:lnSpc>
            </a:pPr>
            <a:r>
              <a:rPr lang="en-US" sz="3200" b="1" dirty="0">
                <a:sym typeface="宋体" panose="02010600030101010101" pitchFamily="2" charset="-122"/>
              </a:rPr>
              <a:t>       </a:t>
            </a:r>
            <a:r>
              <a:rPr sz="3000" b="1" dirty="0">
                <a:sym typeface="宋体" panose="02010600030101010101" pitchFamily="2" charset="-122"/>
              </a:rPr>
              <a:t>“屠暴起</a:t>
            </a:r>
            <a:r>
              <a:rPr lang="zh-CN" altLang="zh-CN" sz="3000" b="1" dirty="0">
                <a:sym typeface="宋体" panose="02010600030101010101" pitchFamily="2" charset="-122"/>
              </a:rPr>
              <a:t>,</a:t>
            </a:r>
            <a:r>
              <a:rPr sz="3000" b="1" dirty="0">
                <a:sym typeface="宋体" panose="02010600030101010101" pitchFamily="2" charset="-122"/>
              </a:rPr>
              <a:t>以刀劈狼首</a:t>
            </a:r>
            <a:r>
              <a:rPr lang="zh-CN" altLang="zh-CN" sz="3000" b="1" dirty="0">
                <a:sym typeface="宋体" panose="02010600030101010101" pitchFamily="2" charset="-122"/>
              </a:rPr>
              <a:t>,</a:t>
            </a:r>
            <a:r>
              <a:rPr sz="3000" b="1" dirty="0">
                <a:sym typeface="宋体" panose="02010600030101010101" pitchFamily="2" charset="-122"/>
              </a:rPr>
              <a:t>又数刀毙之。”“屠自后断其股</a:t>
            </a:r>
            <a:r>
              <a:rPr lang="zh-CN" altLang="zh-CN" sz="3000" b="1" dirty="0">
                <a:sym typeface="宋体" panose="02010600030101010101" pitchFamily="2" charset="-122"/>
              </a:rPr>
              <a:t>,</a:t>
            </a:r>
            <a:r>
              <a:rPr sz="3000" b="1" dirty="0">
                <a:sym typeface="宋体" panose="02010600030101010101" pitchFamily="2" charset="-122"/>
              </a:rPr>
              <a:t>亦毙之。”</a:t>
            </a:r>
            <a:r>
              <a:rPr sz="3000" b="1" dirty="0">
                <a:solidFill>
                  <a:srgbClr val="FF0000"/>
                </a:solidFill>
                <a:sym typeface="宋体" panose="02010600030101010101" pitchFamily="2" charset="-122"/>
              </a:rPr>
              <a:t>动作描写</a:t>
            </a:r>
            <a:r>
              <a:rPr lang="zh-CN" altLang="zh-CN" sz="3000" b="1" dirty="0">
                <a:sym typeface="宋体" panose="02010600030101010101" pitchFamily="2" charset="-122"/>
              </a:rPr>
              <a:t>,</a:t>
            </a:r>
            <a:r>
              <a:rPr sz="3000" b="1" dirty="0">
                <a:sym typeface="宋体" panose="02010600030101010101" pitchFamily="2" charset="-122"/>
              </a:rPr>
              <a:t>写出屠户的勇敢机智。趁着狼的力量分散</a:t>
            </a:r>
            <a:r>
              <a:rPr lang="zh-CN" altLang="zh-CN" sz="3000" b="1" dirty="0">
                <a:sym typeface="宋体" panose="02010600030101010101" pitchFamily="2" charset="-122"/>
              </a:rPr>
              <a:t>,</a:t>
            </a:r>
            <a:r>
              <a:rPr sz="3000" b="1" dirty="0">
                <a:sym typeface="宋体" panose="02010600030101010101" pitchFamily="2" charset="-122"/>
              </a:rPr>
              <a:t>“一狼径去</a:t>
            </a:r>
            <a:r>
              <a:rPr lang="zh-CN" altLang="zh-CN" sz="3000" b="1" dirty="0">
                <a:sym typeface="宋体" panose="02010600030101010101" pitchFamily="2" charset="-122"/>
              </a:rPr>
              <a:t>,</a:t>
            </a:r>
            <a:r>
              <a:rPr sz="3000" b="1" dirty="0">
                <a:sym typeface="宋体" panose="02010600030101010101" pitchFamily="2" charset="-122"/>
              </a:rPr>
              <a:t>其一犬坐于前”</a:t>
            </a:r>
            <a:r>
              <a:rPr lang="zh-CN" altLang="zh-CN" sz="3000" b="1" dirty="0">
                <a:sym typeface="宋体" panose="02010600030101010101" pitchFamily="2" charset="-122"/>
              </a:rPr>
              <a:t>,</a:t>
            </a:r>
            <a:r>
              <a:rPr sz="3000" b="1" dirty="0">
                <a:solidFill>
                  <a:srgbClr val="FF0000"/>
                </a:solidFill>
                <a:sym typeface="宋体" panose="02010600030101010101" pitchFamily="2" charset="-122"/>
              </a:rPr>
              <a:t>抓住时机</a:t>
            </a:r>
            <a:r>
              <a:rPr lang="zh-CN" altLang="zh-CN" sz="3000" b="1" dirty="0">
                <a:solidFill>
                  <a:srgbClr val="FF0000"/>
                </a:solidFill>
                <a:sym typeface="宋体" panose="02010600030101010101" pitchFamily="2" charset="-122"/>
              </a:rPr>
              <a:t>,</a:t>
            </a:r>
            <a:r>
              <a:rPr sz="3000" b="1" dirty="0">
                <a:solidFill>
                  <a:srgbClr val="FF0000"/>
                </a:solidFill>
                <a:sym typeface="宋体" panose="02010600030101010101" pitchFamily="2" charset="-122"/>
              </a:rPr>
              <a:t>干脆利落</a:t>
            </a:r>
            <a:r>
              <a:rPr sz="3000" b="1" dirty="0">
                <a:sym typeface="宋体" panose="02010600030101010101" pitchFamily="2" charset="-122"/>
              </a:rPr>
              <a:t>。“暴起”“劈”“毙”读</a:t>
            </a:r>
            <a:r>
              <a:rPr sz="3000" b="1" dirty="0">
                <a:sym typeface="宋体" panose="02010600030101010101" pitchFamily="2" charset="-122"/>
              </a:rPr>
              <a:t>重</a:t>
            </a:r>
            <a:r>
              <a:rPr lang="zh-CN" sz="3000" b="1" dirty="0">
                <a:sym typeface="宋体" panose="02010600030101010101" pitchFamily="2" charset="-122"/>
              </a:rPr>
              <a:t>音</a:t>
            </a:r>
            <a:r>
              <a:rPr lang="zh-CN" altLang="zh-CN" sz="3000" b="1" dirty="0">
                <a:sym typeface="宋体" panose="02010600030101010101" pitchFamily="2" charset="-122"/>
              </a:rPr>
              <a:t>,</a:t>
            </a:r>
            <a:r>
              <a:rPr sz="3000" b="1" dirty="0">
                <a:sym typeface="宋体" panose="02010600030101010101" pitchFamily="2" charset="-122"/>
              </a:rPr>
              <a:t>读出快速、激烈、眼疾手快</a:t>
            </a:r>
            <a:r>
              <a:rPr altLang="zh-CN" sz="3000" b="1" dirty="0">
                <a:sym typeface="宋体" panose="02010600030101010101" pitchFamily="2" charset="-122"/>
              </a:rPr>
              <a:t>。</a:t>
            </a:r>
            <a:endParaRPr altLang="zh-CN" sz="3000" b="1" dirty="0">
              <a:sym typeface="宋体" panose="02010600030101010101" pitchFamily="2" charset="-122"/>
            </a:endParaRPr>
          </a:p>
        </p:txBody>
      </p:sp>
      <p:sp>
        <p:nvSpPr>
          <p:cNvPr id="3" name="Text Box 1027"/>
          <p:cNvSpPr txBox="1"/>
          <p:nvPr/>
        </p:nvSpPr>
        <p:spPr>
          <a:xfrm>
            <a:off x="286703" y="4150360"/>
            <a:ext cx="8569325" cy="1045210"/>
          </a:xfrm>
          <a:prstGeom prst="rect">
            <a:avLst/>
          </a:prstGeom>
          <a:noFill/>
          <a:ln w="9525">
            <a:noFill/>
          </a:ln>
        </p:spPr>
        <p:txBody>
          <a:bodyPr anchor="t">
            <a:spAutoFit/>
          </a:bodyPr>
          <a:p>
            <a:pPr>
              <a:lnSpc>
                <a:spcPct val="100000"/>
              </a:lnSpc>
            </a:pPr>
            <a:r>
              <a:rPr lang="en-US" sz="3200" b="1" dirty="0">
                <a:sym typeface="宋体" panose="02010600030101010101" pitchFamily="2" charset="-122"/>
              </a:rPr>
              <a:t>       </a:t>
            </a:r>
            <a:r>
              <a:rPr sz="3000" b="1" dirty="0">
                <a:sym typeface="宋体" panose="02010600030101010101" pitchFamily="2" charset="-122"/>
              </a:rPr>
              <a:t>“屠乃奔倚其下</a:t>
            </a:r>
            <a:r>
              <a:rPr lang="zh-CN" altLang="zh-CN" sz="3000" b="1" dirty="0">
                <a:sym typeface="宋体" panose="02010600030101010101" pitchFamily="2" charset="-122"/>
              </a:rPr>
              <a:t>,</a:t>
            </a:r>
            <a:r>
              <a:rPr sz="3000" b="1" dirty="0">
                <a:sym typeface="宋体" panose="02010600030101010101" pitchFamily="2" charset="-122"/>
              </a:rPr>
              <a:t>弛担持刀。”屠户不再妥协</a:t>
            </a:r>
            <a:r>
              <a:rPr lang="zh-CN" altLang="zh-CN" sz="3000" b="1" dirty="0">
                <a:sym typeface="宋体" panose="02010600030101010101" pitchFamily="2" charset="-122"/>
              </a:rPr>
              <a:t>,</a:t>
            </a:r>
            <a:r>
              <a:rPr sz="3000" b="1" dirty="0">
                <a:solidFill>
                  <a:srgbClr val="FF0000"/>
                </a:solidFill>
                <a:sym typeface="宋体" panose="02010600030101010101" pitchFamily="2" charset="-122"/>
              </a:rPr>
              <a:t>巧借积薪抵抗</a:t>
            </a:r>
            <a:r>
              <a:rPr lang="zh-CN" altLang="zh-CN" sz="3000" b="1" dirty="0">
                <a:solidFill>
                  <a:srgbClr val="FF0000"/>
                </a:solidFill>
                <a:sym typeface="宋体" panose="02010600030101010101" pitchFamily="2" charset="-122"/>
              </a:rPr>
              <a:t>,</a:t>
            </a:r>
            <a:r>
              <a:rPr sz="3000" b="1" dirty="0">
                <a:solidFill>
                  <a:srgbClr val="FF0000"/>
                </a:solidFill>
                <a:sym typeface="宋体" panose="02010600030101010101" pitchFamily="2" charset="-122"/>
              </a:rPr>
              <a:t>巧用地利</a:t>
            </a:r>
            <a:r>
              <a:rPr sz="3000" b="1" dirty="0">
                <a:sym typeface="宋体" panose="02010600030101010101" pitchFamily="2" charset="-122"/>
              </a:rPr>
              <a:t>。</a:t>
            </a:r>
            <a:endParaRPr altLang="zh-CN" sz="3000" b="1" dirty="0">
              <a:sym typeface="宋体" panose="02010600030101010101" pitchFamily="2" charset="-122"/>
            </a:endParaRPr>
          </a:p>
        </p:txBody>
      </p:sp>
      <p:sp>
        <p:nvSpPr>
          <p:cNvPr id="19460" name="文本框 9"/>
          <p:cNvSpPr txBox="1"/>
          <p:nvPr/>
        </p:nvSpPr>
        <p:spPr>
          <a:xfrm>
            <a:off x="4245610" y="4642485"/>
            <a:ext cx="4488180" cy="553085"/>
          </a:xfrm>
          <a:prstGeom prst="rect">
            <a:avLst/>
          </a:prstGeom>
          <a:noFill/>
          <a:ln w="9525">
            <a:noFill/>
          </a:ln>
        </p:spPr>
        <p:txBody>
          <a:bodyPr wrap="square" anchor="t">
            <a:spAutoFit/>
          </a:bodyPr>
          <a:p>
            <a:r>
              <a:rPr lang="zh-CN" altLang="en-US" sz="2800" b="1">
                <a:solidFill>
                  <a:srgbClr val="FF0000"/>
                </a:solidFill>
                <a:latin typeface="宋体" panose="02010600030101010101" pitchFamily="2" charset="-122"/>
                <a:ea typeface="宋体" panose="02010600030101010101" pitchFamily="2" charset="-122"/>
              </a:rPr>
              <a:t> </a:t>
            </a:r>
            <a:r>
              <a:rPr lang="zh-CN" altLang="en-US" sz="3000" b="1">
                <a:solidFill>
                  <a:srgbClr val="FF0000"/>
                </a:solidFill>
                <a:latin typeface="宋体" panose="02010600030101010101" pitchFamily="2" charset="-122"/>
                <a:ea typeface="宋体" panose="02010600030101010101" pitchFamily="2" charset="-122"/>
              </a:rPr>
              <a:t>(成语拓展：倚马千言）</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4" name="Text Box 1027"/>
          <p:cNvSpPr txBox="1"/>
          <p:nvPr/>
        </p:nvSpPr>
        <p:spPr>
          <a:xfrm>
            <a:off x="288290" y="5195570"/>
            <a:ext cx="8680450" cy="1045210"/>
          </a:xfrm>
          <a:prstGeom prst="rect">
            <a:avLst/>
          </a:prstGeom>
          <a:noFill/>
          <a:ln w="9525">
            <a:noFill/>
          </a:ln>
        </p:spPr>
        <p:txBody>
          <a:bodyPr wrap="square" anchor="t">
            <a:spAutoFit/>
          </a:bodyPr>
          <a:p>
            <a:pPr>
              <a:lnSpc>
                <a:spcPct val="100000"/>
              </a:lnSpc>
            </a:pPr>
            <a:r>
              <a:rPr lang="en-US" sz="3200" b="1" dirty="0">
                <a:sym typeface="宋体" panose="02010600030101010101" pitchFamily="2" charset="-122"/>
              </a:rPr>
              <a:t>       </a:t>
            </a:r>
            <a:r>
              <a:rPr sz="3000" b="1" dirty="0">
                <a:sym typeface="宋体" panose="02010600030101010101" pitchFamily="2" charset="-122"/>
              </a:rPr>
              <a:t>“转视积薪后</a:t>
            </a:r>
            <a:r>
              <a:rPr lang="zh-CN" altLang="zh-CN" sz="3000" b="1" dirty="0">
                <a:sym typeface="宋体" panose="02010600030101010101" pitchFamily="2" charset="-122"/>
              </a:rPr>
              <a:t>,</a:t>
            </a:r>
            <a:r>
              <a:rPr sz="3000" b="1" dirty="0">
                <a:sym typeface="宋体" panose="02010600030101010101" pitchFamily="2" charset="-122"/>
              </a:rPr>
              <a:t>一狼洞其中。”说明屠户</a:t>
            </a:r>
            <a:r>
              <a:rPr sz="3000" b="1" dirty="0">
                <a:solidFill>
                  <a:srgbClr val="FF0000"/>
                </a:solidFill>
                <a:sym typeface="宋体" panose="02010600030101010101" pitchFamily="2" charset="-122"/>
              </a:rPr>
              <a:t>细心谨慎</a:t>
            </a:r>
            <a:r>
              <a:rPr sz="3000" b="1" dirty="0">
                <a:sym typeface="宋体" panose="02010600030101010101" pitchFamily="2" charset="-122"/>
              </a:rPr>
              <a:t>。</a:t>
            </a:r>
            <a:endParaRPr altLang="zh-CN" sz="3000" b="1" dirty="0">
              <a:sym typeface="宋体" panose="02010600030101010101" pitchFamily="2" charset="-122"/>
            </a:endParaRPr>
          </a:p>
        </p:txBody>
      </p:sp>
      <p:sp>
        <p:nvSpPr>
          <p:cNvPr id="6" name="文本框 9"/>
          <p:cNvSpPr txBox="1"/>
          <p:nvPr/>
        </p:nvSpPr>
        <p:spPr>
          <a:xfrm>
            <a:off x="4069715" y="5687695"/>
            <a:ext cx="4488180" cy="553085"/>
          </a:xfrm>
          <a:prstGeom prst="rect">
            <a:avLst/>
          </a:prstGeom>
          <a:noFill/>
          <a:ln w="9525">
            <a:noFill/>
          </a:ln>
        </p:spPr>
        <p:txBody>
          <a:bodyPr wrap="square" anchor="t">
            <a:spAutoFit/>
          </a:bodyPr>
          <a:p>
            <a:r>
              <a:rPr lang="zh-CN" altLang="en-US" sz="2800" b="1">
                <a:solidFill>
                  <a:srgbClr val="FF0000"/>
                </a:solidFill>
                <a:latin typeface="宋体" panose="02010600030101010101" pitchFamily="2" charset="-122"/>
                <a:ea typeface="宋体" panose="02010600030101010101" pitchFamily="2" charset="-122"/>
              </a:rPr>
              <a:t> </a:t>
            </a:r>
            <a:r>
              <a:rPr lang="zh-CN" altLang="en-US" sz="3000" b="1">
                <a:solidFill>
                  <a:srgbClr val="FF0000"/>
                </a:solidFill>
                <a:latin typeface="宋体" panose="02010600030101010101" pitchFamily="2" charset="-122"/>
                <a:ea typeface="宋体" panose="02010600030101010101" pitchFamily="2" charset="-122"/>
              </a:rPr>
              <a:t>(成语拓展：杯水车薪）</a:t>
            </a:r>
            <a:endParaRPr lang="zh-CN" altLang="en-US" sz="30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460"/>
                                        </p:tgtEl>
                                        <p:attrNameLst>
                                          <p:attrName>style.visibility</p:attrName>
                                        </p:attrNameLst>
                                      </p:cBhvr>
                                      <p:to>
                                        <p:strVal val="visible"/>
                                      </p:to>
                                    </p:set>
                                    <p:animEffect transition="in" filter="blinds(horizontal)">
                                      <p:cBhvr>
                                        <p:cTn id="25" dur="500"/>
                                        <p:tgtEl>
                                          <p:spTgt spid="1946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linds(horizont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19460"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8455" y="576580"/>
            <a:ext cx="8466455" cy="2392680"/>
          </a:xfrm>
          <a:prstGeom prst="rect">
            <a:avLst/>
          </a:prstGeom>
          <a:noFill/>
          <a:ln w="9525">
            <a:noFill/>
          </a:ln>
        </p:spPr>
        <p:txBody>
          <a:bodyPr anchor="ctr"/>
          <a:p>
            <a:pPr fontAlgn="base"/>
            <a:r>
              <a:rPr lang="en-US" sz="3000" b="1" strike="noStrike" noProof="1">
                <a:cs typeface="+mn-cs"/>
              </a:rPr>
              <a:t>       </a:t>
            </a:r>
            <a:r>
              <a:rPr sz="3000" b="1" strike="noStrike" noProof="1">
                <a:cs typeface="+mn-cs"/>
              </a:rPr>
              <a:t>引导学生理解句中塑造的屠户形象：不再恐惧</a:t>
            </a:r>
            <a:r>
              <a:rPr lang="zh-CN" altLang="zh-CN" sz="3000" b="1" dirty="0">
                <a:sym typeface="宋体" panose="02010600030101010101" pitchFamily="2" charset="-122"/>
              </a:rPr>
              <a:t>,</a:t>
            </a:r>
            <a:r>
              <a:rPr sz="3000" b="1" strike="noStrike" noProof="1">
                <a:cs typeface="+mn-cs"/>
              </a:rPr>
              <a:t>放弃妥协</a:t>
            </a:r>
            <a:r>
              <a:rPr lang="zh-CN" altLang="zh-CN" sz="3000" b="1" dirty="0">
                <a:sym typeface="宋体" panose="02010600030101010101" pitchFamily="2" charset="-122"/>
              </a:rPr>
              <a:t>,</a:t>
            </a:r>
            <a:r>
              <a:rPr sz="3000" b="1" strike="noStrike" noProof="1">
                <a:cs typeface="+mn-cs"/>
              </a:rPr>
              <a:t>巧妙利用有利的地势</a:t>
            </a:r>
            <a:r>
              <a:rPr lang="zh-CN" altLang="zh-CN" sz="3000" b="1" dirty="0">
                <a:sym typeface="宋体" panose="02010600030101010101" pitchFamily="2" charset="-122"/>
              </a:rPr>
              <a:t>,</a:t>
            </a:r>
            <a:r>
              <a:rPr sz="3000" b="1" strike="noStrike" noProof="1">
                <a:cs typeface="+mn-cs"/>
              </a:rPr>
              <a:t>趁着两狼分开的时机果断出手</a:t>
            </a:r>
            <a:r>
              <a:rPr lang="zh-CN" altLang="zh-CN" sz="3000" b="1" dirty="0">
                <a:sym typeface="宋体" panose="02010600030101010101" pitchFamily="2" charset="-122"/>
              </a:rPr>
              <a:t>,</a:t>
            </a:r>
            <a:r>
              <a:rPr sz="3000" b="1" strike="noStrike" noProof="1">
                <a:cs typeface="+mn-cs"/>
              </a:rPr>
              <a:t>识破狼的阴谋。扫除后患最根本的原因是“智”。这正是：两强相遇勇者胜</a:t>
            </a:r>
            <a:r>
              <a:rPr lang="zh-CN" altLang="zh-CN" sz="3000" b="1" dirty="0">
                <a:sym typeface="宋体" panose="02010600030101010101" pitchFamily="2" charset="-122"/>
              </a:rPr>
              <a:t>,</a:t>
            </a:r>
            <a:r>
              <a:rPr sz="3000" b="1" strike="noStrike" noProof="1">
                <a:cs typeface="+mn-cs"/>
              </a:rPr>
              <a:t>两勇相遇智者胜。</a:t>
            </a:r>
            <a:endParaRPr sz="3000" b="1" strike="noStrike" noProof="1">
              <a:cs typeface="+mn-cs"/>
            </a:endParaRPr>
          </a:p>
        </p:txBody>
      </p:sp>
      <p:sp>
        <p:nvSpPr>
          <p:cNvPr id="75778" name="Text Box 1027"/>
          <p:cNvSpPr txBox="1"/>
          <p:nvPr/>
        </p:nvSpPr>
        <p:spPr>
          <a:xfrm>
            <a:off x="486410" y="3394075"/>
            <a:ext cx="6268720" cy="583565"/>
          </a:xfrm>
          <a:prstGeom prst="rect">
            <a:avLst/>
          </a:prstGeom>
          <a:noFill/>
          <a:ln w="9525">
            <a:noFill/>
          </a:ln>
        </p:spPr>
        <p:txBody>
          <a:bodyPr wrap="square" anchor="t">
            <a:spAutoFit/>
          </a:bodyPr>
          <a:p>
            <a:pPr>
              <a:lnSpc>
                <a:spcPct val="100000"/>
              </a:lnSpc>
            </a:pPr>
            <a:r>
              <a:rPr lang="en-US" sz="3200" b="1" dirty="0">
                <a:latin typeface="宋体" panose="02010600030101010101" pitchFamily="2" charset="-122"/>
                <a:sym typeface="宋体" panose="02010600030101010101" pitchFamily="2" charset="-122"/>
              </a:rPr>
              <a:t>4.</a:t>
            </a:r>
            <a:r>
              <a:rPr lang="zh-CN" sz="3200" b="1">
                <a:latin typeface="Arial" panose="020B0604020202020204" pitchFamily="34" charset="0"/>
                <a:ea typeface="宋体" panose="02010600030101010101" pitchFamily="2" charset="-122"/>
              </a:rPr>
              <a:t>简要概括狼和屠户的对抗变化</a:t>
            </a:r>
            <a:r>
              <a:rPr lang="zh-CN" altLang="en-US" sz="3200" b="1">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SimSun-ExtB" panose="02010609060101010101" pitchFamily="49" charset="-122"/>
            </a:endParaRPr>
          </a:p>
        </p:txBody>
      </p:sp>
      <p:sp>
        <p:nvSpPr>
          <p:cNvPr id="2" name="Text Box 1027"/>
          <p:cNvSpPr txBox="1"/>
          <p:nvPr/>
        </p:nvSpPr>
        <p:spPr>
          <a:xfrm>
            <a:off x="339090" y="4180205"/>
            <a:ext cx="8465820" cy="1014730"/>
          </a:xfrm>
          <a:prstGeom prst="rect">
            <a:avLst/>
          </a:prstGeom>
          <a:noFill/>
          <a:ln w="9525">
            <a:noFill/>
          </a:ln>
        </p:spPr>
        <p:txBody>
          <a:bodyPr wrap="square" anchor="t">
            <a:spAutoFit/>
          </a:bodyPr>
          <a:p>
            <a:pPr>
              <a:lnSpc>
                <a:spcPct val="100000"/>
              </a:lnSpc>
            </a:pPr>
            <a:r>
              <a:rPr sz="3000" b="1">
                <a:latin typeface="宋体" panose="02010600030101010101" pitchFamily="2" charset="-122"/>
                <a:cs typeface="宋体" panose="02010600030101010101" pitchFamily="2" charset="-122"/>
              </a:rPr>
              <a:t>狼占上风（第1、2段）</a:t>
            </a:r>
            <a:r>
              <a:rPr lang="en-US" sz="3000">
                <a:solidFill>
                  <a:schemeClr val="tx1"/>
                </a:solidFill>
                <a:uFillTx/>
                <a:ea typeface="SimSun-ExtB" panose="02010609060101010101" pitchFamily="49" charset="-122"/>
                <a:cs typeface="宋体" panose="02010600030101010101" pitchFamily="2" charset="-122"/>
              </a:rPr>
              <a:t>——</a:t>
            </a:r>
            <a:r>
              <a:rPr sz="3000" b="1">
                <a:latin typeface="宋体" panose="02010600030101010101" pitchFamily="2" charset="-122"/>
                <a:cs typeface="宋体" panose="02010600030101010101" pitchFamily="2" charset="-122"/>
              </a:rPr>
              <a:t>双方相持（第3段）</a:t>
            </a:r>
            <a:endParaRPr sz="3000" b="1">
              <a:latin typeface="宋体" panose="02010600030101010101" pitchFamily="2" charset="-122"/>
              <a:cs typeface="宋体" panose="02010600030101010101" pitchFamily="2" charset="-122"/>
            </a:endParaRPr>
          </a:p>
          <a:p>
            <a:pPr>
              <a:lnSpc>
                <a:spcPct val="100000"/>
              </a:lnSpc>
            </a:pPr>
            <a:r>
              <a:rPr lang="en-US" sz="3000">
                <a:uFillTx/>
                <a:ea typeface="SimSun-ExtB" panose="02010609060101010101" pitchFamily="49" charset="-122"/>
                <a:cs typeface="宋体" panose="02010600030101010101" pitchFamily="2" charset="-122"/>
                <a:sym typeface="+mn-ea"/>
              </a:rPr>
              <a:t>——</a:t>
            </a:r>
            <a:r>
              <a:rPr lang="zh-CN" altLang="en-US" sz="3000" b="1">
                <a:uFillTx/>
                <a:ea typeface="SimSun-ExtB" panose="02010609060101010101" pitchFamily="49" charset="-122"/>
                <a:cs typeface="宋体" panose="02010600030101010101" pitchFamily="2" charset="-122"/>
                <a:sym typeface="+mn-ea"/>
              </a:rPr>
              <a:t>屠户灭狼</a:t>
            </a:r>
            <a:r>
              <a:rPr sz="3000" b="1">
                <a:latin typeface="宋体" panose="02010600030101010101" pitchFamily="2" charset="-122"/>
                <a:cs typeface="宋体" panose="02010600030101010101" pitchFamily="2" charset="-122"/>
              </a:rPr>
              <a:t>（第4段）</a:t>
            </a:r>
            <a:r>
              <a:rPr lang="en-US" sz="3000">
                <a:uFillTx/>
                <a:ea typeface="SimSun-ExtB" panose="02010609060101010101" pitchFamily="49" charset="-122"/>
                <a:cs typeface="宋体" panose="02010600030101010101" pitchFamily="2" charset="-122"/>
                <a:sym typeface="+mn-ea"/>
              </a:rPr>
              <a:t>——</a:t>
            </a:r>
            <a:r>
              <a:rPr sz="3000" b="1">
                <a:latin typeface="宋体" panose="02010600030101010101" pitchFamily="2" charset="-122"/>
                <a:cs typeface="宋体" panose="02010600030101010101" pitchFamily="2" charset="-122"/>
              </a:rPr>
              <a:t>作者议论（第5段）</a:t>
            </a:r>
            <a:r>
              <a:rPr lang="zh-CN" altLang="en-US" sz="3000" b="1">
                <a:latin typeface="宋体" panose="02010600030101010101" pitchFamily="2" charset="-122"/>
                <a:cs typeface="宋体" panose="02010600030101010101" pitchFamily="2" charset="-122"/>
              </a:rPr>
              <a:t>。</a:t>
            </a:r>
            <a:endParaRPr lang="zh-CN" altLang="en-US" sz="3000" b="1">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nvSpPr>
        <p:spPr>
          <a:xfrm>
            <a:off x="3187700" y="1449705"/>
            <a:ext cx="2995295" cy="1470660"/>
          </a:xfrm>
          <a:prstGeom prst="rect">
            <a:avLst/>
          </a:prstGeom>
          <a:noFill/>
          <a:ln w="9525">
            <a:noFill/>
          </a:ln>
        </p:spPr>
        <p:txBody>
          <a:bodyPr anchor="t"/>
          <a:p>
            <a:pPr marL="342900" indent="-342900" algn="ctr">
              <a:lnSpc>
                <a:spcPct val="100000"/>
              </a:lnSpc>
              <a:spcBef>
                <a:spcPct val="20000"/>
              </a:spcBef>
            </a:pPr>
            <a:r>
              <a:rPr lang="zh-CN" altLang="en-US" sz="3600" b="1">
                <a:latin typeface="Arial Black" panose="020B0A04020102020204" pitchFamily="34" charset="0"/>
                <a:ea typeface="楷体_GB2312" pitchFamily="49" charset="-122"/>
              </a:rPr>
              <a:t>狼</a:t>
            </a:r>
            <a:endParaRPr lang="zh-CN" altLang="en-US" sz="3600" b="1">
              <a:latin typeface="Arial Black" panose="020B0A04020102020204" pitchFamily="34" charset="0"/>
              <a:ea typeface="楷体_GB2312" pitchFamily="49" charset="-122"/>
            </a:endParaRPr>
          </a:p>
          <a:p>
            <a:pPr marL="342900" indent="-342900" algn="ctr">
              <a:lnSpc>
                <a:spcPct val="100000"/>
              </a:lnSpc>
              <a:spcBef>
                <a:spcPct val="20000"/>
              </a:spcBef>
            </a:pPr>
            <a:r>
              <a:rPr lang="zh-CN" altLang="en-US" sz="3600" b="1">
                <a:latin typeface="Arial Black" panose="020B0A04020102020204" pitchFamily="34" charset="0"/>
                <a:ea typeface="楷体_GB2312" pitchFamily="49" charset="-122"/>
              </a:rPr>
              <a:t>蒲松龄</a:t>
            </a:r>
            <a:endParaRPr lang="zh-CN" altLang="en-US" sz="4000" b="1">
              <a:latin typeface="Arial Black" panose="020B0A04020102020204" pitchFamily="34" charset="0"/>
              <a:ea typeface="楷体_GB2312" pitchFamily="49" charset="-122"/>
            </a:endParaRPr>
          </a:p>
          <a:p>
            <a:pPr marL="342900" indent="-342900">
              <a:lnSpc>
                <a:spcPct val="80000"/>
              </a:lnSpc>
              <a:spcBef>
                <a:spcPct val="20000"/>
              </a:spcBef>
            </a:pPr>
            <a:endParaRPr lang="zh-CN" altLang="zh-CN" sz="9200">
              <a:solidFill>
                <a:schemeClr val="tx2"/>
              </a:solidFill>
              <a:latin typeface="Arial Black" panose="020B0A04020102020204" pitchFamily="34" charset="0"/>
              <a:ea typeface="楷体_GB2312" pitchFamily="49" charset="-122"/>
            </a:endParaRPr>
          </a:p>
        </p:txBody>
      </p:sp>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
        <p:nvSpPr>
          <p:cNvPr id="10" name="Text Box 1027"/>
          <p:cNvSpPr txBox="1"/>
          <p:nvPr/>
        </p:nvSpPr>
        <p:spPr>
          <a:xfrm>
            <a:off x="1111885" y="3187065"/>
            <a:ext cx="7411720" cy="509270"/>
          </a:xfrm>
          <a:prstGeom prst="rect">
            <a:avLst/>
          </a:prstGeom>
          <a:noFill/>
          <a:ln w="9525">
            <a:noFill/>
          </a:ln>
        </p:spPr>
        <p:txBody>
          <a:bodyPr wrap="square" anchor="t">
            <a:spAutoFit/>
          </a:bodyPr>
          <a:p>
            <a:pPr>
              <a:lnSpc>
                <a:spcPct val="85000"/>
              </a:lnSpc>
            </a:pPr>
            <a:r>
              <a:rPr lang="zh-CN" altLang="zh-CN" sz="3200" b="1" dirty="0">
                <a:solidFill>
                  <a:schemeClr val="tx1"/>
                </a:solidFill>
                <a:latin typeface="Arial" panose="020B0604020202020204" pitchFamily="34" charset="0"/>
                <a:ea typeface="宋体" panose="02010600030101010101" pitchFamily="2" charset="-122"/>
                <a:sym typeface="宋体" panose="02010600030101010101" pitchFamily="2" charset="-122"/>
              </a:rPr>
              <a:t>狼：狡猾  贪婪  凶残（动作、神态）</a:t>
            </a:r>
            <a:endParaRPr lang="zh-CN" altLang="zh-CN" sz="3200" b="1" dirty="0">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13" name="Text Box 1027"/>
          <p:cNvSpPr txBox="1"/>
          <p:nvPr/>
        </p:nvSpPr>
        <p:spPr>
          <a:xfrm>
            <a:off x="1111885" y="4147820"/>
            <a:ext cx="7411720" cy="509270"/>
          </a:xfrm>
          <a:prstGeom prst="rect">
            <a:avLst/>
          </a:prstGeom>
          <a:noFill/>
          <a:ln w="9525">
            <a:noFill/>
          </a:ln>
        </p:spPr>
        <p:txBody>
          <a:bodyPr wrap="square" anchor="t">
            <a:spAutoFit/>
          </a:bodyPr>
          <a:p>
            <a:pPr>
              <a:lnSpc>
                <a:spcPct val="85000"/>
              </a:lnSpc>
            </a:pPr>
            <a:r>
              <a:rPr lang="zh-CN" altLang="zh-CN" sz="3200" b="1" dirty="0">
                <a:solidFill>
                  <a:schemeClr val="tx1"/>
                </a:solidFill>
                <a:latin typeface="Arial" panose="020B0604020202020204" pitchFamily="34" charset="0"/>
                <a:ea typeface="宋体" panose="02010600030101010101" pitchFamily="2" charset="-122"/>
                <a:sym typeface="宋体" panose="02010600030101010101" pitchFamily="2" charset="-122"/>
              </a:rPr>
              <a:t>屠户：勇敢机智  果断谨慎（动作、心理）</a:t>
            </a:r>
            <a:endParaRPr lang="zh-CN" altLang="zh-CN" sz="3200" b="1" dirty="0">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82" name="Rectangle 2"/>
          <p:cNvSpPr>
            <a:spLocks noGrp="1"/>
          </p:cNvSpPr>
          <p:nvPr/>
        </p:nvSpPr>
        <p:spPr>
          <a:xfrm>
            <a:off x="267970" y="1799590"/>
            <a:ext cx="8729980" cy="1430655"/>
          </a:xfrm>
          <a:prstGeom prst="rect">
            <a:avLst/>
          </a:prstGeom>
          <a:noFill/>
          <a:ln w="9525">
            <a:noFill/>
          </a:ln>
        </p:spPr>
        <p:txBody>
          <a:bodyPr anchor="ctr"/>
          <a:p>
            <a:pPr>
              <a:lnSpc>
                <a:spcPct val="100000"/>
              </a:lnSpc>
              <a:spcBef>
                <a:spcPts val="0"/>
              </a:spcBef>
              <a:spcAft>
                <a:spcPts val="0"/>
              </a:spcAft>
            </a:pPr>
            <a:endParaRPr lang="zh-CN" altLang="en-US" sz="3200" b="1" dirty="0">
              <a:latin typeface="Calibri" panose="020F0502020204030204" pitchFamily="34" charset="0"/>
              <a:ea typeface="黑体" panose="02010609060101010101" pitchFamily="49" charset="-122"/>
            </a:endParaRPr>
          </a:p>
          <a:p>
            <a:pPr>
              <a:lnSpc>
                <a:spcPct val="100000"/>
              </a:lnSpc>
              <a:spcBef>
                <a:spcPts val="0"/>
              </a:spcBef>
              <a:spcAft>
                <a:spcPts val="0"/>
              </a:spcAft>
            </a:pPr>
            <a:r>
              <a:rPr lang="zh-CN" altLang="en-US" sz="3200" b="1" dirty="0">
                <a:latin typeface="Calibri" panose="020F0502020204030204" pitchFamily="34" charset="0"/>
                <a:ea typeface="黑体" panose="02010609060101010101" pitchFamily="49" charset="-122"/>
              </a:rPr>
              <a:t>二、布置作业</a:t>
            </a:r>
            <a:endParaRPr lang="zh-CN" altLang="en-US" sz="3200" b="1" dirty="0">
              <a:latin typeface="Calibri" panose="020F0502020204030204" pitchFamily="34" charset="0"/>
              <a:ea typeface="黑体" panose="02010609060101010101" pitchFamily="49" charset="-122"/>
            </a:endParaRPr>
          </a:p>
          <a:p>
            <a:pPr>
              <a:lnSpc>
                <a:spcPct val="100000"/>
              </a:lnSpc>
              <a:spcBef>
                <a:spcPts val="0"/>
              </a:spcBef>
              <a:spcAft>
                <a:spcPts val="0"/>
              </a:spcAft>
            </a:pPr>
            <a:r>
              <a:rPr lang="en-US" altLang="zh-CN" sz="3200" b="1">
                <a:latin typeface="宋体" panose="02010600030101010101" pitchFamily="2" charset="-122"/>
              </a:rPr>
              <a:t>1.</a:t>
            </a:r>
            <a:r>
              <a:rPr lang="zh-CN" altLang="en-US" sz="3200" b="1">
                <a:latin typeface="宋体" panose="02010600030101010101" pitchFamily="2" charset="-122"/>
              </a:rPr>
              <a:t>查词典</a:t>
            </a:r>
            <a:r>
              <a:rPr lang="zh-CN" altLang="zh-CN" sz="3200" b="1" dirty="0">
                <a:sym typeface="宋体" panose="02010600030101010101" pitchFamily="2" charset="-122"/>
              </a:rPr>
              <a:t>,理解课后</a:t>
            </a:r>
            <a:r>
              <a:rPr lang="en-US" altLang="zh-CN" sz="3200" b="1" dirty="0">
                <a:sym typeface="宋体" panose="02010600030101010101" pitchFamily="2" charset="-122"/>
              </a:rPr>
              <a:t>“</a:t>
            </a:r>
            <a:r>
              <a:rPr lang="zh-CN" altLang="en-US" sz="3200" b="1" dirty="0">
                <a:sym typeface="宋体" panose="02010600030101010101" pitchFamily="2" charset="-122"/>
              </a:rPr>
              <a:t>积累拓展四</a:t>
            </a:r>
            <a:r>
              <a:rPr lang="en-US" altLang="zh-CN" sz="3200" b="1" dirty="0">
                <a:sym typeface="宋体" panose="02010600030101010101" pitchFamily="2" charset="-122"/>
              </a:rPr>
              <a:t>”</a:t>
            </a:r>
            <a:r>
              <a:rPr lang="zh-CN" altLang="en-US" sz="3200" b="1" dirty="0">
                <a:sym typeface="宋体" panose="02010600030101010101" pitchFamily="2" charset="-122"/>
              </a:rPr>
              <a:t>中成语的意思</a:t>
            </a:r>
            <a:r>
              <a:rPr lang="zh-CN" altLang="zh-CN" sz="3200" b="1" dirty="0">
                <a:sym typeface="宋体" panose="02010600030101010101" pitchFamily="2" charset="-122"/>
              </a:rPr>
              <a:t>。</a:t>
            </a:r>
            <a:r>
              <a:rPr lang="en-US" altLang="zh-CN" sz="3200" b="1" dirty="0">
                <a:latin typeface="宋体" panose="02010600030101010101" pitchFamily="2" charset="-122"/>
                <a:sym typeface="宋体" panose="02010600030101010101" pitchFamily="2" charset="-122"/>
              </a:rPr>
              <a:t>2.</a:t>
            </a:r>
            <a:r>
              <a:rPr lang="zh-CN" altLang="en-US" sz="3200" b="1" dirty="0">
                <a:latin typeface="宋体" panose="02010600030101010101" pitchFamily="2" charset="-122"/>
                <a:sym typeface="宋体" panose="02010600030101010101" pitchFamily="2" charset="-122"/>
              </a:rPr>
              <a:t>借助注释</a:t>
            </a:r>
            <a:r>
              <a:rPr lang="zh-CN" altLang="zh-CN" sz="3200" b="1" dirty="0">
                <a:sym typeface="宋体" panose="02010600030101010101" pitchFamily="2" charset="-122"/>
              </a:rPr>
              <a:t>,读懂课后故事《狼子野心》</a:t>
            </a:r>
            <a:r>
              <a:rPr lang="zh-CN" altLang="en-US" sz="3200" b="1">
                <a:latin typeface="宋体" panose="02010600030101010101" pitchFamily="2" charset="-122"/>
              </a:rPr>
              <a:t>。</a:t>
            </a:r>
            <a:endParaRPr lang="zh-CN" altLang="en-US" sz="3200" b="1">
              <a:latin typeface="宋体" panose="02010600030101010101" pitchFamily="2" charset="-122"/>
            </a:endParaRPr>
          </a:p>
          <a:p>
            <a:pPr>
              <a:lnSpc>
                <a:spcPct val="100000"/>
              </a:lnSpc>
              <a:spcBef>
                <a:spcPts val="0"/>
              </a:spcBef>
              <a:spcAft>
                <a:spcPts val="0"/>
              </a:spcAft>
            </a:pPr>
            <a:endParaRPr lang="zh-CN" altLang="en-US" sz="3200" b="1">
              <a:latin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第三课时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2"/>
          <p:cNvSpPr>
            <a:spLocks noGrp="1"/>
          </p:cNvSpPr>
          <p:nvPr/>
        </p:nvSpPr>
        <p:spPr>
          <a:xfrm>
            <a:off x="210820" y="523875"/>
            <a:ext cx="8474075" cy="5477510"/>
          </a:xfrm>
          <a:prstGeom prst="rect">
            <a:avLst/>
          </a:prstGeom>
          <a:noFill/>
          <a:ln w="9525">
            <a:noFill/>
          </a:ln>
        </p:spPr>
        <p:txBody>
          <a:bodyPr anchor="ctr"/>
          <a:p>
            <a:endParaRPr lang="zh-CN" altLang="en-US" sz="3200" b="1" dirty="0">
              <a:latin typeface="Calibri" panose="020F0502020204030204" pitchFamily="34" charset="0"/>
              <a:ea typeface="黑体" panose="02010609060101010101" pitchFamily="49" charset="-122"/>
            </a:endParaRPr>
          </a:p>
          <a:p>
            <a:r>
              <a:rPr lang="zh-CN" altLang="en-US" sz="3200" b="1" dirty="0">
                <a:latin typeface="Calibri" panose="020F0502020204030204" pitchFamily="34" charset="0"/>
                <a:ea typeface="黑体" panose="02010609060101010101" pitchFamily="49" charset="-122"/>
              </a:rPr>
              <a:t>一、导入</a:t>
            </a:r>
            <a:endParaRPr lang="zh-CN" altLang="en-US" sz="3200" b="1" dirty="0">
              <a:latin typeface="Arial" panose="020B0604020202020204" pitchFamily="34" charset="0"/>
              <a:ea typeface="黑体" panose="02010609060101010101" pitchFamily="49" charset="-122"/>
            </a:endParaRPr>
          </a:p>
          <a:p>
            <a:r>
              <a:rPr lang="zh-CN" altLang="zh-CN" sz="3200" b="1">
                <a:latin typeface="Arial" panose="020B0604020202020204" pitchFamily="34" charset="0"/>
                <a:ea typeface="宋体" panose="02010600030101010101" pitchFamily="2" charset="-122"/>
              </a:rPr>
              <a:t>请说出下列红色字的意思并用一个成语来印证。</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并驱如</a:t>
            </a:r>
            <a:r>
              <a:rPr lang="zh-CN" altLang="zh-CN" sz="3200" b="1">
                <a:solidFill>
                  <a:srgbClr val="FF0000"/>
                </a:solidFill>
                <a:latin typeface="Arial" panose="020B0604020202020204" pitchFamily="34" charset="0"/>
                <a:ea typeface="宋体" panose="02010600030101010101" pitchFamily="2" charset="-122"/>
              </a:rPr>
              <a:t>故</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依然如</a:t>
            </a:r>
            <a:r>
              <a:rPr lang="zh-CN" altLang="zh-CN" sz="3200" b="1">
                <a:solidFill>
                  <a:srgbClr val="FF0000"/>
                </a:solidFill>
                <a:latin typeface="Arial" panose="020B0604020202020204" pitchFamily="34" charset="0"/>
                <a:ea typeface="宋体" panose="02010600030101010101" pitchFamily="2" charset="-122"/>
              </a:rPr>
              <a:t>故</a:t>
            </a:r>
            <a:r>
              <a:rPr lang="zh-CN" altLang="zh-CN" sz="3200" b="1">
                <a:latin typeface="Arial" panose="020B0604020202020204" pitchFamily="34" charset="0"/>
                <a:ea typeface="宋体" panose="02010600030101010101" pitchFamily="2" charset="-122"/>
              </a:rPr>
              <a:t>    一见如</a:t>
            </a:r>
            <a:r>
              <a:rPr lang="zh-CN" altLang="zh-CN" sz="3200" b="1">
                <a:solidFill>
                  <a:srgbClr val="FF0000"/>
                </a:solidFill>
                <a:latin typeface="Arial" panose="020B0604020202020204" pitchFamily="34" charset="0"/>
                <a:ea typeface="宋体" panose="02010600030101010101" pitchFamily="2" charset="-122"/>
              </a:rPr>
              <a:t>故</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恐前后受其</a:t>
            </a:r>
            <a:r>
              <a:rPr lang="zh-CN" altLang="zh-CN" sz="3200" b="1">
                <a:solidFill>
                  <a:srgbClr val="FF0000"/>
                </a:solidFill>
                <a:latin typeface="Arial" panose="020B0604020202020204" pitchFamily="34" charset="0"/>
                <a:ea typeface="宋体" panose="02010600030101010101" pitchFamily="2" charset="-122"/>
              </a:rPr>
              <a:t>敌</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腹背受</a:t>
            </a:r>
            <a:r>
              <a:rPr lang="zh-CN" altLang="zh-CN" sz="3200" b="1">
                <a:solidFill>
                  <a:srgbClr val="FF0000"/>
                </a:solidFill>
                <a:latin typeface="Arial" panose="020B0604020202020204" pitchFamily="34" charset="0"/>
                <a:ea typeface="宋体" panose="02010600030101010101" pitchFamily="2" charset="-122"/>
              </a:rPr>
              <a:t>敌</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一狼径</a:t>
            </a:r>
            <a:r>
              <a:rPr lang="zh-CN" altLang="zh-CN" sz="3200" b="1">
                <a:solidFill>
                  <a:srgbClr val="FF0000"/>
                </a:solidFill>
                <a:latin typeface="Arial" panose="020B0604020202020204" pitchFamily="34" charset="0"/>
                <a:ea typeface="宋体" panose="02010600030101010101" pitchFamily="2" charset="-122"/>
              </a:rPr>
              <a:t>去</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拂袖而</a:t>
            </a:r>
            <a:r>
              <a:rPr lang="zh-CN" altLang="zh-CN" sz="3200" b="1">
                <a:solidFill>
                  <a:srgbClr val="FF0000"/>
                </a:solidFill>
                <a:latin typeface="Arial" panose="020B0604020202020204" pitchFamily="34" charset="0"/>
                <a:ea typeface="宋体" panose="02010600030101010101" pitchFamily="2" charset="-122"/>
              </a:rPr>
              <a:t>去</a:t>
            </a:r>
            <a:r>
              <a:rPr lang="zh-CN" altLang="zh-CN" sz="3200" b="1">
                <a:latin typeface="Arial" panose="020B0604020202020204" pitchFamily="34" charset="0"/>
                <a:ea typeface="宋体" panose="02010600030101010101" pitchFamily="2" charset="-122"/>
              </a:rPr>
              <a:t>   </a:t>
            </a:r>
            <a:r>
              <a:rPr lang="zh-CN" altLang="zh-CN" sz="3200" b="1">
                <a:solidFill>
                  <a:srgbClr val="FF0000"/>
                </a:solidFill>
                <a:latin typeface="Arial" panose="020B0604020202020204" pitchFamily="34" charset="0"/>
                <a:ea typeface="宋体" panose="02010600030101010101" pitchFamily="2" charset="-122"/>
              </a:rPr>
              <a:t>去</a:t>
            </a:r>
            <a:r>
              <a:rPr lang="zh-CN" altLang="zh-CN" sz="3200" b="1">
                <a:latin typeface="Arial" panose="020B0604020202020204" pitchFamily="34" charset="0"/>
                <a:ea typeface="宋体" panose="02010600030101010101" pitchFamily="2" charset="-122"/>
              </a:rPr>
              <a:t>国怀乡</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自后断其</a:t>
            </a:r>
            <a:r>
              <a:rPr lang="zh-CN" altLang="zh-CN" sz="3200" b="1">
                <a:solidFill>
                  <a:srgbClr val="FF0000"/>
                </a:solidFill>
                <a:latin typeface="Arial" panose="020B0604020202020204" pitchFamily="34" charset="0"/>
                <a:ea typeface="宋体" panose="02010600030101010101" pitchFamily="2" charset="-122"/>
              </a:rPr>
              <a:t>股</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悬梁刺</a:t>
            </a:r>
            <a:r>
              <a:rPr lang="zh-CN" altLang="zh-CN" sz="3200" b="1">
                <a:solidFill>
                  <a:srgbClr val="FF0000"/>
                </a:solidFill>
                <a:latin typeface="Arial" panose="020B0604020202020204" pitchFamily="34" charset="0"/>
                <a:ea typeface="宋体" panose="02010600030101010101" pitchFamily="2" charset="-122"/>
              </a:rPr>
              <a:t>股</a:t>
            </a:r>
            <a:r>
              <a:rPr lang="zh-CN" altLang="zh-CN" sz="3200" b="1">
                <a:latin typeface="Arial" panose="020B0604020202020204" pitchFamily="34" charset="0"/>
                <a:ea typeface="宋体" panose="02010600030101010101" pitchFamily="2" charset="-122"/>
              </a:rPr>
              <a:t>    割</a:t>
            </a:r>
            <a:r>
              <a:rPr lang="zh-CN" altLang="zh-CN" sz="3200" b="1">
                <a:solidFill>
                  <a:srgbClr val="FF0000"/>
                </a:solidFill>
                <a:latin typeface="Arial" panose="020B0604020202020204" pitchFamily="34" charset="0"/>
                <a:ea typeface="宋体" panose="02010600030101010101" pitchFamily="2" charset="-122"/>
              </a:rPr>
              <a:t>股</a:t>
            </a:r>
            <a:r>
              <a:rPr lang="zh-CN" altLang="zh-CN" sz="3200" b="1">
                <a:latin typeface="Arial" panose="020B0604020202020204" pitchFamily="34" charset="0"/>
                <a:ea typeface="宋体" panose="02010600030101010101" pitchFamily="2" charset="-122"/>
              </a:rPr>
              <a:t>疗亲</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乃悟前狼假</a:t>
            </a:r>
            <a:r>
              <a:rPr lang="zh-CN" altLang="zh-CN" sz="3200" b="1">
                <a:solidFill>
                  <a:srgbClr val="FF0000"/>
                </a:solidFill>
                <a:latin typeface="Arial" panose="020B0604020202020204" pitchFamily="34" charset="0"/>
                <a:ea typeface="宋体" panose="02010600030101010101" pitchFamily="2" charset="-122"/>
              </a:rPr>
              <a:t>寐</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梦</a:t>
            </a:r>
            <a:r>
              <a:rPr lang="zh-CN" altLang="zh-CN" sz="3200" b="1">
                <a:solidFill>
                  <a:srgbClr val="FF0000"/>
                </a:solidFill>
                <a:latin typeface="Arial" panose="020B0604020202020204" pitchFamily="34" charset="0"/>
                <a:ea typeface="宋体" panose="02010600030101010101" pitchFamily="2" charset="-122"/>
              </a:rPr>
              <a:t>寐</a:t>
            </a:r>
            <a:r>
              <a:rPr lang="zh-CN" altLang="zh-CN" sz="3200" b="1">
                <a:latin typeface="Arial" panose="020B0604020202020204" pitchFamily="34" charset="0"/>
                <a:ea typeface="宋体" panose="02010600030101010101" pitchFamily="2" charset="-122"/>
              </a:rPr>
              <a:t>以求    夜不成</a:t>
            </a:r>
            <a:r>
              <a:rPr lang="zh-CN" altLang="zh-CN" sz="3200" b="1">
                <a:solidFill>
                  <a:srgbClr val="FF0000"/>
                </a:solidFill>
                <a:latin typeface="Arial" panose="020B0604020202020204" pitchFamily="34" charset="0"/>
                <a:ea typeface="宋体" panose="02010600030101010101" pitchFamily="2" charset="-122"/>
              </a:rPr>
              <a:t>寐</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目似</a:t>
            </a:r>
            <a:r>
              <a:rPr lang="zh-CN" altLang="zh-CN" sz="3200" b="1">
                <a:solidFill>
                  <a:srgbClr val="FF0000"/>
                </a:solidFill>
                <a:latin typeface="Arial" panose="020B0604020202020204" pitchFamily="34" charset="0"/>
                <a:ea typeface="宋体" panose="02010600030101010101" pitchFamily="2" charset="-122"/>
              </a:rPr>
              <a:t>瞑</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死不</a:t>
            </a:r>
            <a:r>
              <a:rPr lang="zh-CN" altLang="zh-CN" sz="3200" b="1">
                <a:solidFill>
                  <a:srgbClr val="FF0000"/>
                </a:solidFill>
                <a:latin typeface="Arial" panose="020B0604020202020204" pitchFamily="34" charset="0"/>
                <a:ea typeface="宋体" panose="02010600030101010101" pitchFamily="2" charset="-122"/>
              </a:rPr>
              <a:t>瞑</a:t>
            </a:r>
            <a:r>
              <a:rPr lang="zh-CN" altLang="zh-CN" sz="3200" b="1">
                <a:latin typeface="Arial" panose="020B0604020202020204" pitchFamily="34" charset="0"/>
                <a:ea typeface="宋体" panose="02010600030101010101" pitchFamily="2" charset="-122"/>
              </a:rPr>
              <a:t>目    一</a:t>
            </a:r>
            <a:r>
              <a:rPr lang="zh-CN" altLang="zh-CN" sz="3200" b="1">
                <a:solidFill>
                  <a:srgbClr val="FF0000"/>
                </a:solidFill>
                <a:latin typeface="Arial" panose="020B0604020202020204" pitchFamily="34" charset="0"/>
                <a:ea typeface="宋体" panose="02010600030101010101" pitchFamily="2" charset="-122"/>
              </a:rPr>
              <a:t>瞑</a:t>
            </a:r>
            <a:r>
              <a:rPr lang="zh-CN" altLang="zh-CN" sz="3200" b="1">
                <a:latin typeface="Arial" panose="020B0604020202020204" pitchFamily="34" charset="0"/>
                <a:ea typeface="宋体" panose="02010600030101010101" pitchFamily="2" charset="-122"/>
              </a:rPr>
              <a:t>不视</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并</a:t>
            </a:r>
            <a:r>
              <a:rPr lang="zh-CN" altLang="zh-CN" sz="3200" b="1">
                <a:solidFill>
                  <a:srgbClr val="FF0000"/>
                </a:solidFill>
                <a:latin typeface="Arial" panose="020B0604020202020204" pitchFamily="34" charset="0"/>
                <a:ea typeface="宋体" panose="02010600030101010101" pitchFamily="2" charset="-122"/>
              </a:rPr>
              <a:t>驱</a:t>
            </a:r>
            <a:r>
              <a:rPr lang="zh-CN" altLang="zh-CN" sz="3200" b="1">
                <a:latin typeface="Arial" panose="020B0604020202020204" pitchFamily="34" charset="0"/>
                <a:ea typeface="宋体" panose="02010600030101010101" pitchFamily="2" charset="-122"/>
              </a:rPr>
              <a:t>如故</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并驾齐</a:t>
            </a:r>
            <a:r>
              <a:rPr lang="zh-CN" altLang="zh-CN" sz="3200" b="1">
                <a:solidFill>
                  <a:srgbClr val="FF0000"/>
                </a:solidFill>
                <a:latin typeface="Arial" panose="020B0604020202020204" pitchFamily="34" charset="0"/>
                <a:ea typeface="宋体" panose="02010600030101010101" pitchFamily="2" charset="-122"/>
              </a:rPr>
              <a:t>驱</a:t>
            </a:r>
            <a:r>
              <a:rPr lang="zh-CN" altLang="zh-CN" sz="3200" b="1">
                <a:latin typeface="Arial" panose="020B0604020202020204" pitchFamily="34" charset="0"/>
                <a:ea typeface="宋体" panose="02010600030101010101" pitchFamily="2" charset="-122"/>
              </a:rPr>
              <a:t>    长</a:t>
            </a:r>
            <a:r>
              <a:rPr lang="zh-CN" altLang="zh-CN" sz="3200" b="1">
                <a:solidFill>
                  <a:srgbClr val="FF0000"/>
                </a:solidFill>
                <a:latin typeface="Arial" panose="020B0604020202020204" pitchFamily="34" charset="0"/>
                <a:ea typeface="宋体" panose="02010600030101010101" pitchFamily="2" charset="-122"/>
              </a:rPr>
              <a:t>驱</a:t>
            </a:r>
            <a:r>
              <a:rPr lang="zh-CN" altLang="zh-CN" sz="3200" b="1">
                <a:latin typeface="Arial" panose="020B0604020202020204" pitchFamily="34" charset="0"/>
                <a:ea typeface="宋体" panose="02010600030101010101" pitchFamily="2" charset="-122"/>
              </a:rPr>
              <a:t>直入</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意</a:t>
            </a:r>
            <a:r>
              <a:rPr lang="zh-CN" altLang="zh-CN" sz="3200" b="1">
                <a:solidFill>
                  <a:srgbClr val="FF0000"/>
                </a:solidFill>
                <a:latin typeface="Arial" panose="020B0604020202020204" pitchFamily="34" charset="0"/>
                <a:ea typeface="宋体" panose="02010600030101010101" pitchFamily="2" charset="-122"/>
              </a:rPr>
              <a:t>暇</a:t>
            </a:r>
            <a:r>
              <a:rPr lang="zh-CN" altLang="zh-CN" sz="3200" b="1">
                <a:latin typeface="Arial" panose="020B0604020202020204" pitchFamily="34" charset="0"/>
                <a:ea typeface="宋体" panose="02010600030101010101" pitchFamily="2" charset="-122"/>
              </a:rPr>
              <a:t>甚</a:t>
            </a:r>
            <a:r>
              <a:rPr lang="en-US" sz="3200">
                <a:uFillTx/>
                <a:ea typeface="SimSun-ExtB" panose="02010609060101010101" pitchFamily="49" charset="-122"/>
                <a:cs typeface="宋体" panose="02010600030101010101" pitchFamily="2" charset="-122"/>
                <a:sym typeface="+mn-ea"/>
              </a:rPr>
              <a:t>——</a:t>
            </a:r>
            <a:r>
              <a:rPr lang="zh-CN" altLang="zh-CN" sz="3200" b="1">
                <a:sym typeface="+mn-ea"/>
              </a:rPr>
              <a:t>应接不</a:t>
            </a:r>
            <a:r>
              <a:rPr lang="zh-CN" altLang="zh-CN" sz="3200" b="1">
                <a:solidFill>
                  <a:srgbClr val="FF0000"/>
                </a:solidFill>
                <a:sym typeface="+mn-ea"/>
              </a:rPr>
              <a:t>暇</a:t>
            </a:r>
            <a:r>
              <a:rPr lang="zh-CN" altLang="zh-CN" sz="3200" b="1">
                <a:sym typeface="+mn-ea"/>
              </a:rPr>
              <a:t>    力不</a:t>
            </a:r>
            <a:r>
              <a:rPr lang="zh-CN" altLang="zh-CN" sz="3200" b="1">
                <a:solidFill>
                  <a:srgbClr val="FF0000"/>
                </a:solidFill>
                <a:sym typeface="+mn-ea"/>
              </a:rPr>
              <a:t>暇</a:t>
            </a:r>
            <a:r>
              <a:rPr lang="zh-CN" altLang="zh-CN" sz="3200" b="1">
                <a:sym typeface="+mn-ea"/>
              </a:rPr>
              <a:t>供</a:t>
            </a:r>
            <a:endParaRPr lang="zh-CN" altLang="zh-CN" sz="3200" b="1">
              <a:latin typeface="Arial" panose="020B0604020202020204" pitchFamily="34" charset="0"/>
              <a:ea typeface="宋体" panose="02010600030101010101" pitchFamily="2" charset="-122"/>
            </a:endParaRPr>
          </a:p>
          <a:p>
            <a:r>
              <a:rPr lang="zh-CN" altLang="zh-CN" sz="3200" b="1">
                <a:latin typeface="Arial" panose="020B0604020202020204" pitchFamily="34" charset="0"/>
                <a:ea typeface="宋体" panose="02010600030101010101" pitchFamily="2" charset="-122"/>
              </a:rPr>
              <a:t>积</a:t>
            </a:r>
            <a:r>
              <a:rPr lang="zh-CN" altLang="zh-CN" sz="3200" b="1">
                <a:solidFill>
                  <a:srgbClr val="FF0000"/>
                </a:solidFill>
                <a:latin typeface="Arial" panose="020B0604020202020204" pitchFamily="34" charset="0"/>
                <a:ea typeface="宋体" panose="02010600030101010101" pitchFamily="2" charset="-122"/>
              </a:rPr>
              <a:t>薪</a:t>
            </a:r>
            <a:r>
              <a:rPr lang="zh-CN" altLang="zh-CN" sz="3200" b="1">
                <a:latin typeface="Arial" panose="020B0604020202020204" pitchFamily="34" charset="0"/>
                <a:ea typeface="宋体" panose="02010600030101010101" pitchFamily="2" charset="-122"/>
              </a:rPr>
              <a:t>其中</a:t>
            </a:r>
            <a:r>
              <a:rPr lang="en-US" sz="3200">
                <a:uFillTx/>
                <a:ea typeface="SimSun-ExtB" panose="02010609060101010101" pitchFamily="49" charset="-122"/>
                <a:cs typeface="宋体" panose="02010600030101010101" pitchFamily="2" charset="-122"/>
                <a:sym typeface="+mn-ea"/>
              </a:rPr>
              <a:t>——</a:t>
            </a:r>
            <a:r>
              <a:rPr lang="zh-CN" altLang="zh-CN" sz="3200" b="1">
                <a:latin typeface="Arial" panose="020B0604020202020204" pitchFamily="34" charset="0"/>
                <a:ea typeface="宋体" panose="02010600030101010101" pitchFamily="2" charset="-122"/>
              </a:rPr>
              <a:t>抱</a:t>
            </a:r>
            <a:r>
              <a:rPr lang="zh-CN" altLang="zh-CN" sz="3200" b="1">
                <a:solidFill>
                  <a:srgbClr val="FF0000"/>
                </a:solidFill>
                <a:latin typeface="Arial" panose="020B0604020202020204" pitchFamily="34" charset="0"/>
                <a:ea typeface="宋体" panose="02010600030101010101" pitchFamily="2" charset="-122"/>
              </a:rPr>
              <a:t>薪</a:t>
            </a:r>
            <a:r>
              <a:rPr lang="zh-CN" altLang="zh-CN" sz="3200" b="1">
                <a:latin typeface="Arial" panose="020B0604020202020204" pitchFamily="34" charset="0"/>
                <a:ea typeface="宋体" panose="02010600030101010101" pitchFamily="2" charset="-122"/>
              </a:rPr>
              <a:t>救火    杯水车</a:t>
            </a:r>
            <a:r>
              <a:rPr lang="zh-CN" altLang="zh-CN" sz="3200" b="1">
                <a:solidFill>
                  <a:srgbClr val="FF0000"/>
                </a:solidFill>
                <a:latin typeface="Arial" panose="020B0604020202020204" pitchFamily="34" charset="0"/>
                <a:ea typeface="宋体" panose="02010600030101010101" pitchFamily="2" charset="-122"/>
              </a:rPr>
              <a:t>薪</a:t>
            </a:r>
            <a:endParaRPr lang="zh-CN" altLang="zh-CN" sz="3200" b="1">
              <a:latin typeface="Arial" panose="020B0604020202020204" pitchFamily="34" charset="0"/>
              <a:ea typeface="宋体" panose="02010600030101010101" pitchFamily="2" charset="-122"/>
            </a:endParaRPr>
          </a:p>
          <a:p>
            <a:endParaRPr lang="zh-CN" altLang="zh-CN" sz="32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nvSpPr>
        <p:spPr>
          <a:xfrm>
            <a:off x="252730" y="333375"/>
            <a:ext cx="8708390" cy="2225675"/>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二、研析探讨</a:t>
            </a:r>
            <a:endParaRPr lang="zh-CN" altLang="en-US" sz="3200" b="1" strike="noStrike" noProof="1" dirty="0">
              <a:latin typeface="Arial" panose="020B0604020202020204" pitchFamily="34" charset="0"/>
              <a:ea typeface="黑体" panose="02010609060101010101" pitchFamily="49" charset="-122"/>
            </a:endParaRPr>
          </a:p>
          <a:p>
            <a:pPr fontAlgn="base"/>
            <a:r>
              <a:rPr lang="zh-CN" sz="3000" b="1" strike="noStrike" noProof="1">
                <a:latin typeface="宋体" panose="02010600030101010101" pitchFamily="2" charset="-122"/>
                <a:ea typeface="宋体" panose="02010600030101010101" pitchFamily="2" charset="-122"/>
                <a:cs typeface="+mn-cs"/>
              </a:rPr>
              <a:t>1.</a:t>
            </a:r>
            <a:r>
              <a:rPr lang="zh-CN" sz="3000" b="1" strike="noStrike" noProof="1">
                <a:latin typeface="Arial" panose="020B0604020202020204" pitchFamily="34" charset="0"/>
                <a:cs typeface="+mn-cs"/>
              </a:rPr>
              <a:t>成语是经过长期运用、凝练而成的固定短语</a:t>
            </a:r>
            <a:r>
              <a:rPr lang="zh-CN" altLang="zh-CN" sz="3000" b="1" dirty="0">
                <a:sym typeface="宋体" panose="02010600030101010101" pitchFamily="2" charset="-122"/>
              </a:rPr>
              <a:t>,</a:t>
            </a:r>
            <a:r>
              <a:rPr lang="zh-CN" sz="3000" b="1" strike="noStrike" noProof="1">
                <a:latin typeface="Arial" panose="020B0604020202020204" pitchFamily="34" charset="0"/>
                <a:cs typeface="+mn-cs"/>
              </a:rPr>
              <a:t>充分体现了汉语的博大精深。下面我们再来看看包含</a:t>
            </a:r>
            <a:r>
              <a:rPr lang="zh-CN" sz="3000" b="1" noProof="1">
                <a:solidFill>
                  <a:schemeClr val="tx1"/>
                </a:solidFill>
                <a:uFillTx/>
                <a:latin typeface="Arial" panose="020B0604020202020204" pitchFamily="34" charset="0"/>
                <a:ea typeface="SimSun-ExtB" panose="02010609060101010101" pitchFamily="49" charset="-122"/>
                <a:cs typeface="+mn-cs"/>
              </a:rPr>
              <a:t>“狼”</a:t>
            </a:r>
            <a:r>
              <a:rPr lang="zh-CN" sz="3000" b="1" strike="noStrike" noProof="1">
                <a:latin typeface="Arial" panose="020B0604020202020204" pitchFamily="34" charset="0"/>
                <a:cs typeface="+mn-cs"/>
              </a:rPr>
              <a:t>的成语</a:t>
            </a:r>
            <a:r>
              <a:rPr lang="zh-CN" sz="3000" b="1" strike="noStrike" noProof="1">
                <a:solidFill>
                  <a:schemeClr val="tx1"/>
                </a:solidFill>
                <a:uFillTx/>
                <a:latin typeface="Arial" panose="020B0604020202020204" pitchFamily="34" charset="0"/>
                <a:ea typeface="SimSun-ExtB" panose="02010609060101010101" pitchFamily="49" charset="-122"/>
                <a:cs typeface="+mn-cs"/>
              </a:rPr>
              <a:t>。</a:t>
            </a:r>
            <a:endParaRPr lang="zh-CN" sz="3000" b="1" strike="noStrike" noProof="1">
              <a:solidFill>
                <a:schemeClr val="tx1"/>
              </a:solidFill>
              <a:uFillTx/>
              <a:latin typeface="Arial" panose="020B0604020202020204" pitchFamily="34" charset="0"/>
              <a:ea typeface="SimSun-ExtB" panose="02010609060101010101" pitchFamily="49" charset="-122"/>
              <a:cs typeface="+mn-cs"/>
            </a:endParaRPr>
          </a:p>
        </p:txBody>
      </p:sp>
      <p:sp>
        <p:nvSpPr>
          <p:cNvPr id="83970" name="Text Box 1027"/>
          <p:cNvSpPr txBox="1"/>
          <p:nvPr/>
        </p:nvSpPr>
        <p:spPr>
          <a:xfrm>
            <a:off x="303848" y="2325053"/>
            <a:ext cx="8605837" cy="1684020"/>
          </a:xfrm>
          <a:prstGeom prst="rect">
            <a:avLst/>
          </a:prstGeom>
          <a:noFill/>
          <a:ln w="9525">
            <a:noFill/>
          </a:ln>
        </p:spPr>
        <p:txBody>
          <a:bodyPr wrap="square" anchor="t">
            <a:spAutoFit/>
          </a:bodyPr>
          <a:p>
            <a:pPr>
              <a:lnSpc>
                <a:spcPct val="115000"/>
              </a:lnSpc>
              <a:spcBef>
                <a:spcPts val="0"/>
              </a:spcBef>
              <a:spcAft>
                <a:spcPts val="0"/>
              </a:spcAft>
            </a:pPr>
            <a:r>
              <a:rPr lang="zh-CN" altLang="zh-CN" sz="3000" b="1" dirty="0">
                <a:latin typeface="Arial" panose="020B0604020202020204" pitchFamily="34" charset="0"/>
                <a:ea typeface="宋体" panose="02010600030101010101" pitchFamily="2" charset="-122"/>
                <a:sym typeface="宋体" panose="02010600030101010101" pitchFamily="2" charset="-122"/>
              </a:rPr>
              <a:t>读读下列成语</a:t>
            </a:r>
            <a:r>
              <a:rPr lang="zh-CN" altLang="zh-CN" sz="3000" b="1" dirty="0">
                <a:sym typeface="宋体" panose="02010600030101010101" pitchFamily="2" charset="-122"/>
              </a:rPr>
              <a:t>,</a:t>
            </a:r>
            <a:r>
              <a:rPr lang="zh-CN" altLang="zh-CN" sz="3000" b="1" dirty="0">
                <a:latin typeface="Arial" panose="020B0604020202020204" pitchFamily="34" charset="0"/>
                <a:ea typeface="宋体" panose="02010600030101010101" pitchFamily="2" charset="-122"/>
                <a:sym typeface="宋体" panose="02010600030101010101" pitchFamily="2" charset="-122"/>
              </a:rPr>
              <a:t>思考狼的形象。</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a:p>
            <a:pPr>
              <a:lnSpc>
                <a:spcPct val="115000"/>
              </a:lnSpc>
              <a:spcBef>
                <a:spcPts val="0"/>
              </a:spcBef>
              <a:spcAft>
                <a:spcPts val="0"/>
              </a:spcAft>
            </a:pPr>
            <a:r>
              <a:rPr lang="zh-CN" altLang="zh-CN" sz="3000" b="1" dirty="0">
                <a:latin typeface="Arial" panose="020B0604020202020204" pitchFamily="34" charset="0"/>
                <a:ea typeface="宋体" panose="02010600030101010101" pitchFamily="2" charset="-122"/>
                <a:sym typeface="宋体" panose="02010600030101010101" pitchFamily="2" charset="-122"/>
              </a:rPr>
              <a:t>狼狈为奸   狼奔豕突   如狼似虎   狼吞虎咽</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a:p>
            <a:pPr>
              <a:lnSpc>
                <a:spcPct val="115000"/>
              </a:lnSpc>
              <a:spcBef>
                <a:spcPts val="0"/>
              </a:spcBef>
              <a:spcAft>
                <a:spcPts val="0"/>
              </a:spcAft>
            </a:pPr>
            <a:r>
              <a:rPr lang="zh-CN" altLang="zh-CN" sz="3000" b="1" dirty="0">
                <a:latin typeface="Arial" panose="020B0604020202020204" pitchFamily="34" charset="0"/>
                <a:ea typeface="宋体" panose="02010600030101010101" pitchFamily="2" charset="-122"/>
                <a:sym typeface="宋体" panose="02010600030101010101" pitchFamily="2" charset="-122"/>
              </a:rPr>
              <a:t>狼心狗肺   狼子野心   鬼哭狼嚎   引狼入室</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304483" y="4725670"/>
            <a:ext cx="8656637" cy="875665"/>
          </a:xfrm>
          <a:prstGeom prst="rect">
            <a:avLst/>
          </a:prstGeom>
          <a:noFill/>
          <a:ln w="9525">
            <a:noFill/>
          </a:ln>
        </p:spPr>
        <p:txBody>
          <a:bodyPr wrap="square" anchor="t">
            <a:spAutoFit/>
          </a:bodyPr>
          <a:p>
            <a:pPr>
              <a:lnSpc>
                <a:spcPct val="85000"/>
              </a:lnSpc>
            </a:pPr>
            <a:r>
              <a:rPr lang="zh-CN" altLang="zh-CN" sz="3000" b="1" dirty="0">
                <a:solidFill>
                  <a:srgbClr val="FF0000"/>
                </a:solidFill>
                <a:latin typeface="Arial" panose="020B0604020202020204" pitchFamily="34" charset="0"/>
                <a:ea typeface="宋体" panose="02010600030101010101" pitchFamily="2" charset="-122"/>
                <a:sym typeface="宋体" panose="02010600030101010101" pitchFamily="2" charset="-122"/>
              </a:rPr>
              <a:t>大都是贬义词</a:t>
            </a:r>
            <a:r>
              <a:rPr lang="zh-CN" altLang="zh-CN" sz="3000" b="1" dirty="0">
                <a:solidFill>
                  <a:srgbClr val="0000CC"/>
                </a:solidFill>
                <a:sym typeface="宋体" panose="02010600030101010101" pitchFamily="2" charset="-122"/>
              </a:rPr>
              <a:t>,狼的形象</a:t>
            </a:r>
            <a:r>
              <a:rPr lang="zh-CN" altLang="zh-CN" sz="3000" b="1" dirty="0">
                <a:solidFill>
                  <a:srgbClr val="FF0000"/>
                </a:solidFill>
                <a:latin typeface="Arial" panose="020B0604020202020204" pitchFamily="34" charset="0"/>
                <a:ea typeface="宋体" panose="02010600030101010101" pitchFamily="2" charset="-122"/>
                <a:sym typeface="宋体" panose="02010600030101010101" pitchFamily="2" charset="-122"/>
              </a:rPr>
              <a:t>是狡猾凶残、忘恩负义的形象</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rPr>
              <a:t>是恶势力的代表</a:t>
            </a:r>
            <a:r>
              <a:rPr lang="zh-CN" altLang="zh-CN" sz="3000" b="1" dirty="0">
                <a:solidFill>
                  <a:srgbClr val="0000CC"/>
                </a:solidFill>
                <a:sym typeface="宋体" panose="02010600030101010101" pitchFamily="2" charset="-122"/>
              </a:rPr>
              <a:t>,体现了</a:t>
            </a:r>
            <a:r>
              <a:rPr lang="zh-CN" altLang="zh-CN" sz="3000" b="1" dirty="0">
                <a:solidFill>
                  <a:srgbClr val="FF0000"/>
                </a:solidFill>
                <a:sym typeface="宋体" panose="02010600030101010101" pitchFamily="2" charset="-122"/>
              </a:rPr>
              <a:t>汉文化对狼的排斥</a:t>
            </a:r>
            <a:r>
              <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2" name="Text Box 1027"/>
          <p:cNvSpPr txBox="1"/>
          <p:nvPr/>
        </p:nvSpPr>
        <p:spPr>
          <a:xfrm>
            <a:off x="405765" y="4009390"/>
            <a:ext cx="8328025" cy="622300"/>
          </a:xfrm>
          <a:prstGeom prst="rect">
            <a:avLst/>
          </a:prstGeom>
          <a:noFill/>
          <a:ln w="9525">
            <a:noFill/>
          </a:ln>
        </p:spPr>
        <p:txBody>
          <a:bodyPr wrap="square" anchor="t">
            <a:spAutoFit/>
          </a:bodyPr>
          <a:p>
            <a:pPr>
              <a:lnSpc>
                <a:spcPct val="115000"/>
              </a:lnSpc>
              <a:spcBef>
                <a:spcPts val="0"/>
              </a:spcBef>
              <a:spcAft>
                <a:spcPts val="0"/>
              </a:spcAft>
            </a:pPr>
            <a:r>
              <a:rPr lang="zh-CN" altLang="zh-CN" sz="3000" b="1" dirty="0">
                <a:latin typeface="Arial" panose="020B0604020202020204" pitchFamily="34" charset="0"/>
                <a:sym typeface="宋体" panose="02010600030101010101" pitchFamily="2" charset="-122"/>
              </a:rPr>
              <a:t>学生谈谈成语的意思</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思考中国文化中狼的形象。</a:t>
            </a:r>
            <a:endParaRPr lang="zh-CN" altLang="zh-CN" sz="3000" b="1" dirty="0">
              <a:latin typeface="Arial" panose="020B060402020202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ppt_x"/>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nvSpPr>
        <p:spPr>
          <a:xfrm>
            <a:off x="252730" y="494665"/>
            <a:ext cx="8467725" cy="1949450"/>
          </a:xfrm>
          <a:prstGeom prst="rect">
            <a:avLst/>
          </a:prstGeom>
          <a:noFill/>
          <a:ln w="9525">
            <a:noFill/>
          </a:ln>
        </p:spPr>
        <p:txBody>
          <a:bodyPr anchor="ctr"/>
          <a:p>
            <a:pPr fontAlgn="base"/>
            <a:r>
              <a:rPr lang="en-US" sz="3000" b="1" strike="noStrike" noProof="1" dirty="0">
                <a:latin typeface="宋体" panose="02010600030101010101" pitchFamily="2" charset="-122"/>
                <a:ea typeface="宋体" panose="02010600030101010101" pitchFamily="2" charset="-122"/>
                <a:cs typeface="+mn-cs"/>
              </a:rPr>
              <a:t>2</a:t>
            </a:r>
            <a:r>
              <a:rPr lang="zh-CN" sz="3000" b="1" strike="noStrike" noProof="1">
                <a:latin typeface="宋体" panose="02010600030101010101" pitchFamily="2" charset="-122"/>
                <a:ea typeface="宋体" panose="02010600030101010101" pitchFamily="2" charset="-122"/>
                <a:cs typeface="+mn-cs"/>
              </a:rPr>
              <a:t>.</a:t>
            </a:r>
            <a:r>
              <a:rPr lang="zh-CN" sz="3000" b="1" strike="noStrike" noProof="1">
                <a:latin typeface="Arial" panose="020B0604020202020204" pitchFamily="34" charset="0"/>
                <a:ea typeface="宋体" panose="02010600030101010101" pitchFamily="2" charset="-122"/>
                <a:cs typeface="+mn-cs"/>
              </a:rPr>
              <a:t>郭沫若先生为蒲松龄故居题写的一副对联</a:t>
            </a:r>
            <a:r>
              <a:rPr lang="zh-CN" altLang="zh-CN" sz="3000" b="1" dirty="0">
                <a:sym typeface="宋体" panose="02010600030101010101" pitchFamily="2" charset="-122"/>
              </a:rPr>
              <a:t>,</a:t>
            </a:r>
            <a:r>
              <a:rPr lang="zh-CN" sz="3000" b="1" strike="noStrike" noProof="1">
                <a:latin typeface="Arial" panose="020B0604020202020204" pitchFamily="34" charset="0"/>
                <a:ea typeface="宋体" panose="02010600030101010101" pitchFamily="2" charset="-122"/>
                <a:cs typeface="+mn-cs"/>
              </a:rPr>
              <a:t>联曰：</a:t>
            </a:r>
            <a:r>
              <a:rPr lang="zh-CN" sz="3000" b="1" noProof="1">
                <a:solidFill>
                  <a:schemeClr val="tx1"/>
                </a:solidFill>
                <a:uFillTx/>
                <a:latin typeface="Arial" panose="020B0604020202020204" pitchFamily="34" charset="0"/>
                <a:ea typeface="SimSun-ExtB" panose="02010609060101010101" pitchFamily="49" charset="-122"/>
                <a:cs typeface="+mn-cs"/>
              </a:rPr>
              <a:t>“写鬼写妖高人一等</a:t>
            </a:r>
            <a:r>
              <a:rPr lang="zh-CN" altLang="zh-CN" sz="3000" b="1" dirty="0">
                <a:solidFill>
                  <a:schemeClr val="tx1"/>
                </a:solidFill>
                <a:uFillTx/>
                <a:ea typeface="SimSun-ExtB" panose="02010609060101010101" pitchFamily="49" charset="-122"/>
                <a:sym typeface="宋体" panose="02010600030101010101" pitchFamily="2" charset="-122"/>
              </a:rPr>
              <a:t>,</a:t>
            </a:r>
            <a:r>
              <a:rPr lang="zh-CN" sz="3000" b="1" noProof="1">
                <a:solidFill>
                  <a:schemeClr val="tx1"/>
                </a:solidFill>
                <a:uFillTx/>
                <a:latin typeface="Arial" panose="020B0604020202020204" pitchFamily="34" charset="0"/>
                <a:ea typeface="SimSun-ExtB" panose="02010609060101010101" pitchFamily="49" charset="-122"/>
                <a:cs typeface="+mn-cs"/>
              </a:rPr>
              <a:t>刺贪刺虐入骨三分。”</a:t>
            </a:r>
            <a:r>
              <a:rPr lang="zh-CN" sz="3000" b="1" strike="noStrike" noProof="1">
                <a:latin typeface="Arial" panose="020B0604020202020204" pitchFamily="34" charset="0"/>
                <a:ea typeface="宋体" panose="02010600030101010101" pitchFamily="2" charset="-122"/>
                <a:cs typeface="+mn-cs"/>
              </a:rPr>
              <a:t>对蒲松龄及其作品作了评价。请同学们结合老师补充的资料思考</a:t>
            </a:r>
            <a:r>
              <a:rPr lang="zh-CN" altLang="zh-CN" sz="3000" b="1" dirty="0">
                <a:sym typeface="宋体" panose="02010600030101010101" pitchFamily="2" charset="-122"/>
              </a:rPr>
              <a:t>,</a:t>
            </a:r>
            <a:r>
              <a:rPr lang="zh-CN" sz="3000" b="1" strike="noStrike" noProof="1">
                <a:latin typeface="Arial" panose="020B0604020202020204" pitchFamily="34" charset="0"/>
                <a:ea typeface="宋体" panose="02010600030101010101" pitchFamily="2" charset="-122"/>
                <a:cs typeface="+mn-cs"/>
              </a:rPr>
              <a:t>郭沫若先生为什么会有这样的评价？</a:t>
            </a:r>
            <a:endParaRPr lang="zh-CN" sz="3000" b="1" strike="noStrike" noProof="1">
              <a:solidFill>
                <a:schemeClr val="tx1"/>
              </a:solidFill>
              <a:uFillTx/>
              <a:latin typeface="Arial" panose="020B0604020202020204" pitchFamily="34" charset="0"/>
              <a:ea typeface="SimSun-ExtB" panose="02010609060101010101" pitchFamily="49" charset="-122"/>
              <a:cs typeface="+mn-cs"/>
            </a:endParaRPr>
          </a:p>
        </p:txBody>
      </p:sp>
      <p:sp>
        <p:nvSpPr>
          <p:cNvPr id="83970" name="Text Box 1027"/>
          <p:cNvSpPr txBox="1"/>
          <p:nvPr/>
        </p:nvSpPr>
        <p:spPr>
          <a:xfrm>
            <a:off x="252730" y="2531745"/>
            <a:ext cx="8898255" cy="2861310"/>
          </a:xfrm>
          <a:prstGeom prst="rect">
            <a:avLst/>
          </a:prstGeom>
          <a:noFill/>
          <a:ln w="9525">
            <a:noFill/>
          </a:ln>
        </p:spPr>
        <p:txBody>
          <a:bodyPr wrap="square" anchor="t">
            <a:spAutoFit/>
          </a:bodyPr>
          <a:p>
            <a:pPr>
              <a:lnSpc>
                <a:spcPct val="100000"/>
              </a:lnSpc>
            </a:pPr>
            <a:r>
              <a:rPr lang="zh-CN" altLang="zh-CN" sz="3000" b="1" dirty="0">
                <a:latin typeface="Arial" panose="020B0604020202020204" pitchFamily="34" charset="0"/>
                <a:sym typeface="宋体" panose="02010600030101010101" pitchFamily="2" charset="-122"/>
              </a:rPr>
              <a:t>蒲松龄《除日祭穷神文》。</a:t>
            </a:r>
            <a:endParaRPr lang="zh-CN" altLang="zh-CN" sz="3000" b="1" dirty="0">
              <a:latin typeface="Arial" panose="020B0604020202020204" pitchFamily="34" charset="0"/>
              <a:sym typeface="宋体" panose="02010600030101010101" pitchFamily="2" charset="-122"/>
            </a:endParaRPr>
          </a:p>
          <a:p>
            <a:pPr>
              <a:lnSpc>
                <a:spcPct val="100000"/>
              </a:lnSpc>
            </a:pPr>
            <a:r>
              <a:rPr lang="zh-CN" altLang="zh-CN" sz="3000" b="1" dirty="0">
                <a:latin typeface="Arial" panose="020B0604020202020204" pitchFamily="34" charset="0"/>
                <a:sym typeface="宋体" panose="02010600030101010101" pitchFamily="2" charset="-122"/>
              </a:rPr>
              <a:t>       穷神！自从你进了我的门</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我受尽无限窘</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万般不如意</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百事不趁心</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朋友不上门</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居住在闹市无人问。我纵有通天的手段</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满腹的经纶</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腰里无钱难撑棍。你着我包内无丝毫</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你着我囊中无半文</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你着我断困绝粮，衣服俱当尽</a:t>
            </a:r>
            <a:r>
              <a:rPr lang="zh-CN" altLang="zh-CN" sz="3000" b="1" dirty="0">
                <a:uFillTx/>
                <a:ea typeface="SimSun-ExtB" panose="02010609060101010101" pitchFamily="49" charset="-122"/>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你着我客来难留饭······</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p:txBody>
      </p:sp>
      <p:sp>
        <p:nvSpPr>
          <p:cNvPr id="7" name="Text Box 1027"/>
          <p:cNvSpPr txBox="1"/>
          <p:nvPr/>
        </p:nvSpPr>
        <p:spPr>
          <a:xfrm>
            <a:off x="366078" y="5393055"/>
            <a:ext cx="8656637" cy="483235"/>
          </a:xfrm>
          <a:prstGeom prst="rect">
            <a:avLst/>
          </a:prstGeom>
          <a:noFill/>
          <a:ln w="9525">
            <a:noFill/>
          </a:ln>
        </p:spPr>
        <p:txBody>
          <a:bodyPr wrap="square" anchor="t">
            <a:spAutoFit/>
          </a:bodyPr>
          <a:p>
            <a:pPr>
              <a:lnSpc>
                <a:spcPct val="85000"/>
              </a:lnSpc>
            </a:pPr>
            <a:r>
              <a:rPr lang="zh-CN" altLang="zh-CN" sz="3000" b="1" dirty="0">
                <a:solidFill>
                  <a:srgbClr val="0000CC"/>
                </a:solidFill>
                <a:latin typeface="Arial" panose="020B0604020202020204" pitchFamily="34" charset="0"/>
                <a:sym typeface="宋体" panose="02010600030101010101" pitchFamily="2" charset="-122"/>
              </a:rPr>
              <a:t>了解蒲松龄生活拮据、穷困潦倒的状况</a:t>
            </a:r>
            <a:r>
              <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Text Box 1027"/>
          <p:cNvSpPr txBox="1"/>
          <p:nvPr/>
        </p:nvSpPr>
        <p:spPr>
          <a:xfrm>
            <a:off x="184785" y="1198245"/>
            <a:ext cx="8898255" cy="2861310"/>
          </a:xfrm>
          <a:prstGeom prst="rect">
            <a:avLst/>
          </a:prstGeom>
          <a:noFill/>
          <a:ln w="9525">
            <a:noFill/>
          </a:ln>
        </p:spPr>
        <p:txBody>
          <a:bodyPr wrap="square" anchor="t">
            <a:spAutoFit/>
          </a:bodyPr>
          <a:p>
            <a:pPr>
              <a:lnSpc>
                <a:spcPct val="100000"/>
              </a:lnSpc>
            </a:pPr>
            <a:r>
              <a:rPr lang="zh-CN" altLang="zh-CN" sz="3000" b="1" dirty="0">
                <a:latin typeface="Arial" panose="020B0604020202020204" pitchFamily="34" charset="0"/>
                <a:sym typeface="宋体" panose="02010600030101010101" pitchFamily="2" charset="-122"/>
              </a:rPr>
              <a:t>马瑞芳《马瑞芳讲聊斋》。</a:t>
            </a:r>
            <a:endParaRPr lang="zh-CN" altLang="zh-CN" sz="3000" b="1" dirty="0">
              <a:latin typeface="Arial" panose="020B0604020202020204" pitchFamily="34" charset="0"/>
              <a:sym typeface="宋体" panose="02010600030101010101" pitchFamily="2" charset="-122"/>
            </a:endParaRPr>
          </a:p>
          <a:p>
            <a:pPr>
              <a:lnSpc>
                <a:spcPct val="100000"/>
              </a:lnSpc>
            </a:pPr>
            <a:r>
              <a:rPr lang="zh-CN" altLang="zh-CN" sz="3000" b="1" dirty="0">
                <a:latin typeface="Arial" panose="020B0604020202020204" pitchFamily="34" charset="0"/>
                <a:sym typeface="宋体" panose="02010600030101010101" pitchFamily="2" charset="-122"/>
              </a:rPr>
              <a:t>       蒲松龄最犯愁的就是怎样按时交税</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不让催税的人登门。当时官吏为了催税</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搞所谓</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“敲比”</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就是把欠税人拖到公堂上打板子</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有时活活打死。蒲松龄为了交税</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要卖掉缸底的存粮</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卖掉妻子织的布</a:t>
            </a:r>
            <a:r>
              <a:rPr lang="zh-CN" altLang="zh-CN" sz="3000" b="1" dirty="0">
                <a:sym typeface="宋体" panose="02010600030101010101" pitchFamily="2" charset="-122"/>
              </a:rPr>
              <a:t>,</a:t>
            </a:r>
            <a:r>
              <a:rPr lang="zh-CN" altLang="zh-CN" sz="3000" b="1" dirty="0">
                <a:latin typeface="Arial" panose="020B0604020202020204" pitchFamily="34" charset="0"/>
                <a:sym typeface="宋体" panose="02010600030101010101" pitchFamily="2" charset="-122"/>
              </a:rPr>
              <a:t>甚至卖掉耕牛。他抱怨土地：怎么谷穗不直接长银子？</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p:txBody>
      </p:sp>
      <p:sp>
        <p:nvSpPr>
          <p:cNvPr id="7" name="Text Box 1027"/>
          <p:cNvSpPr txBox="1"/>
          <p:nvPr/>
        </p:nvSpPr>
        <p:spPr>
          <a:xfrm>
            <a:off x="245110" y="4250055"/>
            <a:ext cx="8776970" cy="875665"/>
          </a:xfrm>
          <a:prstGeom prst="rect">
            <a:avLst/>
          </a:prstGeom>
          <a:noFill/>
          <a:ln w="9525">
            <a:noFill/>
          </a:ln>
        </p:spPr>
        <p:txBody>
          <a:bodyPr wrap="square" anchor="t">
            <a:spAutoFit/>
          </a:bodyPr>
          <a:p>
            <a:pPr>
              <a:lnSpc>
                <a:spcPct val="85000"/>
              </a:lnSpc>
            </a:pPr>
            <a:r>
              <a:rPr lang="zh-CN" altLang="zh-CN" sz="3000" b="1" dirty="0">
                <a:solidFill>
                  <a:srgbClr val="0000CC"/>
                </a:solidFill>
                <a:latin typeface="Arial" panose="020B0604020202020204" pitchFamily="34" charset="0"/>
                <a:sym typeface="宋体" panose="02010600030101010101" pitchFamily="2" charset="-122"/>
              </a:rPr>
              <a:t>了解蒲松龄生活的时代官吏残暴、百姓生活艰难的状况</a:t>
            </a:r>
            <a:r>
              <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Text Box 1027"/>
          <p:cNvSpPr txBox="1"/>
          <p:nvPr/>
        </p:nvSpPr>
        <p:spPr>
          <a:xfrm>
            <a:off x="184785" y="1198245"/>
            <a:ext cx="8898255" cy="2399665"/>
          </a:xfrm>
          <a:prstGeom prst="rect">
            <a:avLst/>
          </a:prstGeom>
          <a:noFill/>
          <a:ln w="9525">
            <a:noFill/>
          </a:ln>
        </p:spPr>
        <p:txBody>
          <a:bodyPr wrap="square" anchor="t">
            <a:spAutoFit/>
          </a:bodyPr>
          <a:p>
            <a:pPr>
              <a:lnSpc>
                <a:spcPct val="100000"/>
              </a:lnSpc>
            </a:pPr>
            <a:r>
              <a:rPr lang="zh-CN" altLang="zh-CN" sz="3000" b="1" dirty="0">
                <a:latin typeface="Arial" panose="020B0604020202020204" pitchFamily="34" charset="0"/>
                <a:sym typeface="宋体" panose="02010600030101010101" pitchFamily="2" charset="-122"/>
              </a:rPr>
              <a:t>蒲松龄《聊斋志异·梦狼》。</a:t>
            </a:r>
            <a:endParaRPr lang="zh-CN" altLang="zh-CN" sz="3000" b="1" dirty="0">
              <a:latin typeface="Arial" panose="020B0604020202020204" pitchFamily="34" charset="0"/>
              <a:sym typeface="宋体" panose="02010600030101010101" pitchFamily="2" charset="-122"/>
            </a:endParaRPr>
          </a:p>
          <a:p>
            <a:pPr>
              <a:lnSpc>
                <a:spcPct val="100000"/>
              </a:lnSpc>
            </a:pPr>
            <a:r>
              <a:rPr lang="zh-CN" altLang="zh-CN" sz="3000" b="1" dirty="0">
                <a:latin typeface="Arial" panose="020B0604020202020204" pitchFamily="34" charset="0"/>
                <a:sym typeface="宋体" panose="02010600030101010101" pitchFamily="2" charset="-122"/>
              </a:rPr>
              <a:t>       异史氏（蒲松龄在《聊斋志异》中的自称）曰：</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“窃叹天下之官虎而吏狼者</a:t>
            </a:r>
            <a:r>
              <a:rPr lang="zh-CN" altLang="zh-CN" sz="3000" b="1" dirty="0">
                <a:sym typeface="宋体" panose="02010600030101010101" pitchFamily="2" charset="-122"/>
              </a:rPr>
              <a:t>,</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比比也。</a:t>
            </a:r>
            <a:r>
              <a:rPr lang="en-US" sz="3000">
                <a:uFillTx/>
                <a:ea typeface="SimSun-ExtB" panose="02010609060101010101" pitchFamily="49" charset="-122"/>
                <a:cs typeface="宋体" panose="02010600030101010101" pitchFamily="2" charset="-122"/>
                <a:sym typeface="+mn-ea"/>
              </a:rPr>
              <a:t>——</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即官不为虎</a:t>
            </a:r>
            <a:r>
              <a:rPr lang="zh-CN" altLang="zh-CN" sz="3000" b="1" dirty="0">
                <a:sym typeface="宋体" panose="02010600030101010101" pitchFamily="2" charset="-122"/>
              </a:rPr>
              <a:t>,</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而吏且将为狼</a:t>
            </a:r>
            <a:r>
              <a:rPr lang="zh-CN" altLang="zh-CN" sz="3000" b="1" dirty="0">
                <a:sym typeface="宋体" panose="02010600030101010101" pitchFamily="2" charset="-122"/>
              </a:rPr>
              <a:t>,</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况有猛于虎者耶！夫人患不能自顾其后耳；苏而使之自顾</a:t>
            </a:r>
            <a:r>
              <a:rPr lang="zh-CN" altLang="zh-CN" sz="3000" b="1" dirty="0">
                <a:sym typeface="宋体" panose="02010600030101010101" pitchFamily="2" charset="-122"/>
              </a:rPr>
              <a:t>,</a:t>
            </a:r>
            <a:r>
              <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鬼神之教微矣哉！”</a:t>
            </a:r>
            <a:endParaRPr lang="zh-CN" altLang="zh-CN" sz="30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endParaRPr>
          </a:p>
        </p:txBody>
      </p:sp>
      <p:sp>
        <p:nvSpPr>
          <p:cNvPr id="7" name="Text Box 1027"/>
          <p:cNvSpPr txBox="1"/>
          <p:nvPr/>
        </p:nvSpPr>
        <p:spPr>
          <a:xfrm>
            <a:off x="245110" y="3766820"/>
            <a:ext cx="8776970" cy="2052955"/>
          </a:xfrm>
          <a:prstGeom prst="rect">
            <a:avLst/>
          </a:prstGeom>
          <a:noFill/>
          <a:ln w="9525">
            <a:noFill/>
          </a:ln>
        </p:spPr>
        <p:txBody>
          <a:bodyPr wrap="square" anchor="t">
            <a:spAutoFit/>
          </a:bodyPr>
          <a:p>
            <a:pPr>
              <a:lnSpc>
                <a:spcPct val="85000"/>
              </a:lnSpc>
            </a:pPr>
            <a:r>
              <a:rPr lang="zh-CN" altLang="zh-CN" sz="3000" b="1" dirty="0">
                <a:solidFill>
                  <a:srgbClr val="0000CC"/>
                </a:solidFill>
                <a:latin typeface="Arial" panose="020B0604020202020204" pitchFamily="34" charset="0"/>
                <a:sym typeface="宋体" panose="02010600030101010101" pitchFamily="2" charset="-122"/>
              </a:rPr>
              <a:t>译文：我私下哀叹</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天下当官的凶如老虎</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为吏的恶似狼</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这种情况到处都是。即使当官的不是虎</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为吏的也常常是狼</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何况还有比老虎更凶猛的呢！人们的祸患往往在于不能自顾其后；而复活以后却让他能够自顾</a:t>
            </a:r>
            <a:r>
              <a:rPr lang="zh-CN" altLang="zh-CN" sz="3000" b="1" dirty="0">
                <a:solidFill>
                  <a:srgbClr val="0000CC"/>
                </a:solidFill>
                <a:sym typeface="宋体" panose="02010600030101010101" pitchFamily="2" charset="-122"/>
              </a:rPr>
              <a:t>,</a:t>
            </a:r>
            <a:r>
              <a:rPr lang="zh-CN" altLang="zh-CN" sz="3000" b="1" dirty="0">
                <a:solidFill>
                  <a:srgbClr val="0000CC"/>
                </a:solidFill>
                <a:latin typeface="Arial" panose="020B0604020202020204" pitchFamily="34" charset="0"/>
                <a:sym typeface="宋体" panose="02010600030101010101" pitchFamily="2" charset="-122"/>
              </a:rPr>
              <a:t>鬼神的劝戒是多么的精深奥妙啊！</a:t>
            </a:r>
            <a:endParaRPr lang="zh-CN" altLang="zh-CN" sz="30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523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第一课时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2"/>
          <p:cNvSpPr>
            <a:spLocks noGrp="1"/>
          </p:cNvSpPr>
          <p:nvPr/>
        </p:nvSpPr>
        <p:spPr>
          <a:xfrm>
            <a:off x="165100" y="1637030"/>
            <a:ext cx="8813800" cy="2768600"/>
          </a:xfrm>
          <a:prstGeom prst="rect">
            <a:avLst/>
          </a:prstGeom>
          <a:noFill/>
          <a:ln w="9525">
            <a:noFill/>
          </a:ln>
        </p:spPr>
        <p:txBody>
          <a:bodyPr anchor="ctr"/>
          <a:p>
            <a:pPr>
              <a:lnSpc>
                <a:spcPct val="90000"/>
              </a:lnSpc>
            </a:pPr>
            <a:r>
              <a:rPr altLang="zh-CN" sz="3200" b="1">
                <a:ea typeface="宋体" panose="02010600030101010101" pitchFamily="2" charset="-122"/>
              </a:rPr>
              <a:t>《聊斋志异》题材非常广泛</a:t>
            </a:r>
            <a:r>
              <a:rPr lang="zh-CN" altLang="zh-CN" sz="3200" b="1" dirty="0">
                <a:sym typeface="宋体" panose="02010600030101010101" pitchFamily="2" charset="-122"/>
              </a:rPr>
              <a:t>,</a:t>
            </a:r>
            <a:r>
              <a:rPr altLang="zh-CN" sz="3200" b="1">
                <a:ea typeface="宋体" panose="02010600030101010101" pitchFamily="2" charset="-122"/>
              </a:rPr>
              <a:t>很多作品通过</a:t>
            </a:r>
            <a:r>
              <a:rPr altLang="zh-CN" sz="3200" b="1">
                <a:solidFill>
                  <a:srgbClr val="FF0000"/>
                </a:solidFill>
                <a:ea typeface="宋体" panose="02010600030101010101" pitchFamily="2" charset="-122"/>
              </a:rPr>
              <a:t>谈狐说鬼</a:t>
            </a:r>
            <a:r>
              <a:rPr altLang="zh-CN" sz="3200" b="1">
                <a:ea typeface="宋体" panose="02010600030101010101" pitchFamily="2" charset="-122"/>
              </a:rPr>
              <a:t>的手法</a:t>
            </a:r>
            <a:r>
              <a:rPr lang="zh-CN" altLang="zh-CN" sz="3200" b="1" dirty="0">
                <a:sym typeface="宋体" panose="02010600030101010101" pitchFamily="2" charset="-122"/>
              </a:rPr>
              <a:t>,</a:t>
            </a:r>
            <a:r>
              <a:rPr altLang="zh-CN" sz="3200" b="1">
                <a:ea typeface="宋体" panose="02010600030101010101" pitchFamily="2" charset="-122"/>
              </a:rPr>
              <a:t>对当时社会的黑暗进行批判和宣泄</a:t>
            </a:r>
            <a:r>
              <a:rPr lang="zh-CN" altLang="zh-CN" sz="3200" b="1" dirty="0">
                <a:sym typeface="宋体" panose="02010600030101010101" pitchFamily="2" charset="-122"/>
              </a:rPr>
              <a:t>,</a:t>
            </a:r>
            <a:r>
              <a:rPr altLang="zh-CN" sz="3200" b="1">
                <a:ea typeface="宋体" panose="02010600030101010101" pitchFamily="2" charset="-122"/>
              </a:rPr>
              <a:t>通过鬼妖的故事映衬着人性的光芒与丑陋</a:t>
            </a:r>
            <a:r>
              <a:rPr lang="zh-CN" altLang="zh-CN" sz="3200" b="1" dirty="0">
                <a:sym typeface="宋体" panose="02010600030101010101" pitchFamily="2" charset="-122"/>
              </a:rPr>
              <a:t>,</a:t>
            </a:r>
            <a:r>
              <a:rPr altLang="zh-CN" sz="3200" b="1">
                <a:solidFill>
                  <a:srgbClr val="FF0000"/>
                </a:solidFill>
                <a:ea typeface="宋体" panose="02010600030101010101" pitchFamily="2" charset="-122"/>
              </a:rPr>
              <a:t>彰显真善美</a:t>
            </a:r>
            <a:r>
              <a:rPr lang="zh-CN" altLang="zh-CN" sz="3200" b="1" dirty="0">
                <a:solidFill>
                  <a:srgbClr val="FF0000"/>
                </a:solidFill>
                <a:sym typeface="宋体" panose="02010600030101010101" pitchFamily="2" charset="-122"/>
              </a:rPr>
              <a:t>,</a:t>
            </a:r>
            <a:r>
              <a:rPr altLang="zh-CN" sz="3200" b="1">
                <a:solidFill>
                  <a:srgbClr val="FF0000"/>
                </a:solidFill>
                <a:ea typeface="宋体" panose="02010600030101010101" pitchFamily="2" charset="-122"/>
              </a:rPr>
              <a:t>批判假恶丑</a:t>
            </a:r>
            <a:r>
              <a:rPr altLang="zh-CN" sz="3200" b="1">
                <a:ea typeface="宋体" panose="02010600030101010101" pitchFamily="2" charset="-122"/>
              </a:rPr>
              <a:t>。狼在古代文化中是贪婪、凶残的象征；贪官污更同样贪婪、凶残；批判、讽刺狼</a:t>
            </a:r>
            <a:r>
              <a:rPr lang="zh-CN" altLang="zh-CN" sz="3200" b="1" dirty="0">
                <a:sym typeface="宋体" panose="02010600030101010101" pitchFamily="2" charset="-122"/>
              </a:rPr>
              <a:t>,</a:t>
            </a:r>
            <a:r>
              <a:rPr altLang="zh-CN" sz="3200" b="1">
                <a:ea typeface="宋体" panose="02010600030101010101" pitchFamily="2" charset="-122"/>
              </a:rPr>
              <a:t>即批判、讽刺贪官污吏</a:t>
            </a:r>
            <a:r>
              <a:rPr lang="zh-CN" altLang="zh-CN" sz="3200" b="1" dirty="0">
                <a:sym typeface="宋体" panose="02010600030101010101" pitchFamily="2" charset="-122"/>
              </a:rPr>
              <a:t>,</a:t>
            </a:r>
            <a:r>
              <a:rPr altLang="zh-CN" sz="3200" b="1">
                <a:ea typeface="宋体" panose="02010600030101010101" pitchFamily="2" charset="-122"/>
              </a:rPr>
              <a:t>可谓</a:t>
            </a:r>
            <a:r>
              <a:rPr lang="zh-CN" sz="3200" b="1">
                <a:ea typeface="宋体" panose="02010600030101010101" pitchFamily="2" charset="-122"/>
              </a:rPr>
              <a:t>入</a:t>
            </a:r>
            <a:r>
              <a:rPr altLang="zh-CN" sz="3200" b="1">
                <a:ea typeface="宋体" panose="02010600030101010101" pitchFamily="2" charset="-122"/>
              </a:rPr>
              <a:t>木三分。</a:t>
            </a:r>
            <a:endParaRPr altLang="zh-CN" sz="3200" b="1">
              <a:ea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027"/>
          <p:cNvSpPr txBox="1"/>
          <p:nvPr/>
        </p:nvSpPr>
        <p:spPr>
          <a:xfrm>
            <a:off x="102870" y="820420"/>
            <a:ext cx="8876030" cy="1568450"/>
          </a:xfrm>
          <a:prstGeom prst="rect">
            <a:avLst/>
          </a:prstGeom>
          <a:noFill/>
          <a:ln w="9525">
            <a:noFill/>
          </a:ln>
        </p:spPr>
        <p:txBody>
          <a:bodyPr wrap="square" anchor="t">
            <a:spAutoFit/>
          </a:bodyPr>
          <a:p>
            <a:pPr>
              <a:lnSpc>
                <a:spcPct val="100000"/>
              </a:lnSpc>
            </a:pPr>
            <a:r>
              <a:rPr lang="en-US" altLang="zh-CN" sz="3200" b="1" noProof="1" dirty="0">
                <a:solidFill>
                  <a:schemeClr val="tx1"/>
                </a:solidFill>
                <a:latin typeface="宋体" panose="02010600030101010101" pitchFamily="2" charset="-122"/>
                <a:cs typeface="Angsana New" panose="02020603050405020304" charset="0"/>
                <a:sym typeface="宋体" panose="02010600030101010101" pitchFamily="2" charset="-122"/>
              </a:rPr>
              <a:t>3.</a:t>
            </a:r>
            <a:r>
              <a:rPr lang="zh-CN" altLang="zh-CN" sz="3200" b="1"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在课文中狼虽狡猾凶残</a:t>
            </a:r>
            <a:r>
              <a:rPr lang="zh-CN" altLang="zh-CN" sz="3200" b="1" dirty="0">
                <a:sym typeface="宋体" panose="02010600030101010101" pitchFamily="2" charset="-122"/>
              </a:rPr>
              <a:t>,</a:t>
            </a:r>
            <a:r>
              <a:rPr lang="zh-CN" altLang="zh-CN" sz="3200" b="1"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却被屠户“顷刻两毙”</a:t>
            </a:r>
            <a:r>
              <a:rPr lang="zh-CN" altLang="zh-CN" sz="3200" b="1" dirty="0">
                <a:sym typeface="宋体" panose="02010600030101010101" pitchFamily="2" charset="-122"/>
              </a:rPr>
              <a:t>,</a:t>
            </a:r>
            <a:r>
              <a:rPr lang="zh-CN" altLang="zh-CN" sz="3200" b="1"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 作者借屠户杀狼的故事想要表达什么呢？文章的主旨体现在作者的议论中</a:t>
            </a:r>
            <a:r>
              <a:rPr lang="zh-CN" altLang="zh-CN" sz="3200" b="1" dirty="0">
                <a:sym typeface="宋体" panose="02010600030101010101" pitchFamily="2" charset="-122"/>
              </a:rPr>
              <a:t>,</a:t>
            </a:r>
            <a:r>
              <a:rPr lang="zh-CN" altLang="zh-CN" sz="3200" b="1"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请找出并谈谈你的理解。</a:t>
            </a:r>
            <a:endParaRPr lang="zh-CN" altLang="zh-CN" sz="3200" b="1"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endParaRPr>
          </a:p>
        </p:txBody>
      </p:sp>
      <p:sp>
        <p:nvSpPr>
          <p:cNvPr id="119809" name="Rectangle 2"/>
          <p:cNvSpPr>
            <a:spLocks noGrp="1"/>
          </p:cNvSpPr>
          <p:nvPr/>
        </p:nvSpPr>
        <p:spPr>
          <a:xfrm>
            <a:off x="165100" y="2557780"/>
            <a:ext cx="8813800" cy="3223260"/>
          </a:xfrm>
          <a:prstGeom prst="rect">
            <a:avLst/>
          </a:prstGeom>
          <a:noFill/>
          <a:ln w="9525">
            <a:noFill/>
          </a:ln>
        </p:spPr>
        <p:txBody>
          <a:bodyPr anchor="ctr"/>
          <a:p>
            <a:pPr>
              <a:lnSpc>
                <a:spcPct val="90000"/>
              </a:lnSpc>
            </a:pPr>
            <a:r>
              <a:rPr lang="en-US" sz="3200" b="1"/>
              <a:t>       </a:t>
            </a:r>
            <a:r>
              <a:rPr sz="3200" b="1"/>
              <a:t>“狼亦黠矣</a:t>
            </a:r>
            <a:r>
              <a:rPr lang="zh-CN" altLang="zh-CN" sz="3200" b="1" dirty="0">
                <a:sym typeface="宋体" panose="02010600030101010101" pitchFamily="2" charset="-122"/>
              </a:rPr>
              <a:t>,</a:t>
            </a:r>
            <a:r>
              <a:rPr sz="3200" b="1"/>
              <a:t>而顷刻两毙</a:t>
            </a:r>
            <a:r>
              <a:rPr lang="zh-CN" altLang="zh-CN" sz="3200" b="1" dirty="0">
                <a:sym typeface="宋体" panose="02010600030101010101" pitchFamily="2" charset="-122"/>
              </a:rPr>
              <a:t>,</a:t>
            </a:r>
            <a:r>
              <a:rPr sz="3200" b="1"/>
              <a:t>禽兽之变诈几何哉？止增笑</a:t>
            </a:r>
            <a:r>
              <a:rPr lang="zh-CN" sz="3200" b="1"/>
              <a:t>耳</a:t>
            </a:r>
            <a:r>
              <a:rPr lang="zh-CN" sz="3200" b="1"/>
              <a:t>。</a:t>
            </a:r>
            <a:r>
              <a:rPr lang="en-US" sz="3200" b="1"/>
              <a:t>”</a:t>
            </a:r>
            <a:r>
              <a:rPr sz="3200" b="1"/>
              <a:t>作者认为狼只是增加人们的笑料罢了</a:t>
            </a:r>
            <a:r>
              <a:rPr lang="zh-CN" altLang="zh-CN" sz="3200" b="1" dirty="0">
                <a:sym typeface="宋体" panose="02010600030101010101" pitchFamily="2" charset="-122"/>
              </a:rPr>
              <a:t>,</a:t>
            </a:r>
            <a:r>
              <a:rPr sz="3200" b="1"/>
              <a:t>是嘲讽轻视的态度。</a:t>
            </a:r>
            <a:r>
              <a:rPr lang="zh-CN" sz="3200" b="1"/>
              <a:t>作者</a:t>
            </a:r>
            <a:r>
              <a:rPr sz="3200" b="1"/>
              <a:t>以屠户的经历告诉人们</a:t>
            </a:r>
            <a:r>
              <a:rPr lang="zh-CN" altLang="zh-CN" sz="3200" b="1" dirty="0">
                <a:sym typeface="宋体" panose="02010600030101010101" pitchFamily="2" charset="-122"/>
              </a:rPr>
              <a:t>,</a:t>
            </a:r>
            <a:r>
              <a:rPr sz="3200" b="1">
                <a:solidFill>
                  <a:srgbClr val="FF0000"/>
                </a:solidFill>
              </a:rPr>
              <a:t>面对像狼一样的恶势力</a:t>
            </a:r>
            <a:r>
              <a:rPr lang="zh-CN" altLang="zh-CN" sz="3200" b="1" dirty="0">
                <a:solidFill>
                  <a:srgbClr val="FF0000"/>
                </a:solidFill>
                <a:sym typeface="宋体" panose="02010600030101010101" pitchFamily="2" charset="-122"/>
              </a:rPr>
              <a:t>,</a:t>
            </a:r>
            <a:r>
              <a:rPr sz="3200" b="1">
                <a:solidFill>
                  <a:srgbClr val="FF0000"/>
                </a:solidFill>
              </a:rPr>
              <a:t>我们不能</a:t>
            </a:r>
            <a:r>
              <a:rPr lang="zh-CN" sz="3200" b="1">
                <a:solidFill>
                  <a:srgbClr val="FF0000"/>
                </a:solidFill>
              </a:rPr>
              <a:t>存</a:t>
            </a:r>
            <a:r>
              <a:rPr sz="3200" b="1">
                <a:solidFill>
                  <a:srgbClr val="FF0000"/>
                </a:solidFill>
              </a:rPr>
              <a:t>有幻想</a:t>
            </a:r>
            <a:r>
              <a:rPr lang="zh-CN" altLang="zh-CN" sz="3200" b="1" dirty="0">
                <a:solidFill>
                  <a:srgbClr val="FF0000"/>
                </a:solidFill>
                <a:sym typeface="宋体" panose="02010600030101010101" pitchFamily="2" charset="-122"/>
              </a:rPr>
              <a:t>,</a:t>
            </a:r>
            <a:r>
              <a:rPr sz="3200" b="1">
                <a:solidFill>
                  <a:srgbClr val="FF0000"/>
                </a:solidFill>
              </a:rPr>
              <a:t>要敢于斗争</a:t>
            </a:r>
            <a:r>
              <a:rPr lang="zh-CN" altLang="zh-CN" sz="3200" b="1" dirty="0">
                <a:solidFill>
                  <a:srgbClr val="FF0000"/>
                </a:solidFill>
                <a:sym typeface="宋体" panose="02010600030101010101" pitchFamily="2" charset="-122"/>
              </a:rPr>
              <a:t>,</a:t>
            </a:r>
            <a:r>
              <a:rPr sz="3200" b="1">
                <a:solidFill>
                  <a:srgbClr val="FF0000"/>
                </a:solidFill>
              </a:rPr>
              <a:t>善于斗争</a:t>
            </a:r>
            <a:r>
              <a:rPr lang="zh-CN" altLang="zh-CN" sz="3200" b="1" dirty="0">
                <a:solidFill>
                  <a:srgbClr val="FF0000"/>
                </a:solidFill>
                <a:sym typeface="宋体" panose="02010600030101010101" pitchFamily="2" charset="-122"/>
              </a:rPr>
              <a:t>,</a:t>
            </a:r>
            <a:r>
              <a:rPr sz="3200" b="1">
                <a:solidFill>
                  <a:srgbClr val="FF0000"/>
                </a:solidFill>
              </a:rPr>
              <a:t>这样才能取得胜利</a:t>
            </a:r>
            <a:r>
              <a:rPr sz="3200" b="1"/>
              <a:t>。</a:t>
            </a:r>
            <a:endParaRPr sz="3200" b="1"/>
          </a:p>
          <a:p>
            <a:pPr>
              <a:lnSpc>
                <a:spcPct val="90000"/>
              </a:lnSpc>
            </a:pPr>
            <a:r>
              <a:rPr lang="zh-CN" sz="3200" b="1"/>
              <a:t>       </a:t>
            </a:r>
            <a:r>
              <a:rPr lang="zh-CN" sz="3200" b="1">
                <a:solidFill>
                  <a:srgbClr val="0000CC"/>
                </a:solidFill>
              </a:rPr>
              <a:t>议</a:t>
            </a:r>
            <a:r>
              <a:rPr sz="3200" b="1">
                <a:solidFill>
                  <a:srgbClr val="0000CC"/>
                </a:solidFill>
              </a:rPr>
              <a:t>论句点明主旨</a:t>
            </a:r>
            <a:r>
              <a:rPr lang="zh-CN" altLang="zh-CN" sz="3200" b="1" dirty="0">
                <a:solidFill>
                  <a:srgbClr val="0000CC"/>
                </a:solidFill>
                <a:sym typeface="宋体" panose="02010600030101010101" pitchFamily="2" charset="-122"/>
              </a:rPr>
              <a:t>,</a:t>
            </a:r>
            <a:r>
              <a:rPr sz="3200" b="1">
                <a:solidFill>
                  <a:srgbClr val="0000CC"/>
                </a:solidFill>
              </a:rPr>
              <a:t>作者嘲笑的像狼一样的恶人、恶势力</a:t>
            </a:r>
            <a:r>
              <a:rPr lang="zh-CN" altLang="zh-CN" sz="3200" b="1" dirty="0">
                <a:solidFill>
                  <a:srgbClr val="0000CC"/>
                </a:solidFill>
                <a:sym typeface="宋体" panose="02010600030101010101" pitchFamily="2" charset="-122"/>
              </a:rPr>
              <a:t>,</a:t>
            </a:r>
            <a:r>
              <a:rPr sz="3200" b="1">
                <a:solidFill>
                  <a:srgbClr val="0000CC"/>
                </a:solidFill>
              </a:rPr>
              <a:t>终将会被消灭。</a:t>
            </a:r>
            <a:endParaRPr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9809">
                                            <p:txEl>
                                              <p:pRg st="0" end="0"/>
                                            </p:txEl>
                                          </p:spTgt>
                                        </p:tgtEl>
                                        <p:attrNameLst>
                                          <p:attrName>style.visibility</p:attrName>
                                        </p:attrNameLst>
                                      </p:cBhvr>
                                      <p:to>
                                        <p:strVal val="visible"/>
                                      </p:to>
                                    </p:set>
                                    <p:anim calcmode="lin" valueType="num">
                                      <p:cBhvr additive="base">
                                        <p:cTn id="7" dur="500" fill="hold"/>
                                        <p:tgtEl>
                                          <p:spTgt spid="1198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8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9809">
                                            <p:txEl>
                                              <p:pRg st="1" end="1"/>
                                            </p:txEl>
                                          </p:spTgt>
                                        </p:tgtEl>
                                        <p:attrNameLst>
                                          <p:attrName>style.visibility</p:attrName>
                                        </p:attrNameLst>
                                      </p:cBhvr>
                                      <p:to>
                                        <p:strVal val="visible"/>
                                      </p:to>
                                    </p:set>
                                    <p:anim calcmode="lin" valueType="num">
                                      <p:cBhvr additive="base">
                                        <p:cTn id="13" dur="500" fill="hold"/>
                                        <p:tgtEl>
                                          <p:spTgt spid="11980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0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5957" name="文本框 1"/>
          <p:cNvSpPr txBox="1"/>
          <p:nvPr/>
        </p:nvSpPr>
        <p:spPr>
          <a:xfrm>
            <a:off x="179388" y="1455738"/>
            <a:ext cx="8783637" cy="1076325"/>
          </a:xfrm>
          <a:prstGeom prst="rect">
            <a:avLst/>
          </a:prstGeom>
          <a:noFill/>
          <a:ln w="9525">
            <a:noFill/>
          </a:ln>
        </p:spPr>
        <p:txBody>
          <a:bodyPr anchor="t">
            <a:spAutoFit/>
          </a:bodyPr>
          <a:p>
            <a:pPr>
              <a:lnSpc>
                <a:spcPct val="100000"/>
              </a:lnSpc>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阅读《聊斋志异》中另外两则</a:t>
            </a:r>
            <a:r>
              <a:rPr lang="en-US" altLang="zh-CN" sz="3200" b="1">
                <a:solidFill>
                  <a:schemeClr val="tx1"/>
                </a:solidFill>
                <a:uFillTx/>
                <a:ea typeface="SimSun-ExtB" panose="02010609060101010101" pitchFamily="49" charset="-122"/>
              </a:rPr>
              <a:t>“</a:t>
            </a:r>
            <a:r>
              <a:rPr lang="zh-CN" altLang="en-US" sz="3200" b="1">
                <a:solidFill>
                  <a:schemeClr val="tx1"/>
                </a:solidFill>
                <a:uFillTx/>
                <a:ea typeface="SimSun-ExtB" panose="02010609060101010101" pitchFamily="49" charset="-122"/>
              </a:rPr>
              <a:t>屠户智勇杀狼</a:t>
            </a:r>
            <a:r>
              <a:rPr lang="en-US" altLang="zh-CN" sz="3200" b="1">
                <a:solidFill>
                  <a:schemeClr val="tx1"/>
                </a:solidFill>
                <a:uFillTx/>
                <a:ea typeface="SimSun-ExtB" panose="02010609060101010101" pitchFamily="49" charset="-122"/>
              </a:rPr>
              <a:t>”</a:t>
            </a:r>
            <a:r>
              <a:rPr lang="zh-CN" altLang="en-US" sz="3200" b="1">
                <a:solidFill>
                  <a:schemeClr val="tx1"/>
                </a:solidFill>
                <a:uFillTx/>
                <a:ea typeface="SimSun-ExtB" panose="02010609060101010101" pitchFamily="49" charset="-122"/>
              </a:rPr>
              <a:t>的故事</a:t>
            </a:r>
            <a:r>
              <a:rPr lang="zh-CN" altLang="zh-CN" sz="3200" b="1">
                <a:latin typeface="Arial" panose="020B0604020202020204" pitchFamily="34" charset="0"/>
                <a:ea typeface="宋体" panose="02010600030101010101" pitchFamily="2" charset="-122"/>
                <a:sym typeface="宋体" panose="02010600030101010101" pitchFamily="2" charset="-122"/>
              </a:rPr>
              <a:t>,比较其与课文写法的相似之处</a:t>
            </a:r>
            <a:r>
              <a:rPr lang="zh-CN" altLang="en-US" sz="3200" b="1" dirty="0">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
        <p:nvSpPr>
          <p:cNvPr id="96282" name="Rectangle 2"/>
          <p:cNvSpPr>
            <a:spLocks noGrp="1"/>
          </p:cNvSpPr>
          <p:nvPr/>
        </p:nvSpPr>
        <p:spPr>
          <a:xfrm>
            <a:off x="179388" y="803593"/>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三、拓展阅读</a:t>
            </a:r>
            <a:endParaRPr lang="zh-CN" altLang="en-US" sz="3200" b="1">
              <a:latin typeface="Calibri" panose="020F0502020204030204" pitchFamily="34" charset="0"/>
              <a:ea typeface="黑体" panose="02010609060101010101" pitchFamily="49" charset="-122"/>
            </a:endParaRPr>
          </a:p>
        </p:txBody>
      </p:sp>
      <p:sp>
        <p:nvSpPr>
          <p:cNvPr id="7" name="Text Box 1027"/>
          <p:cNvSpPr txBox="1"/>
          <p:nvPr/>
        </p:nvSpPr>
        <p:spPr>
          <a:xfrm>
            <a:off x="918845" y="2532380"/>
            <a:ext cx="4308475" cy="509270"/>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先叙事</a:t>
            </a:r>
            <a:r>
              <a:rPr lang="zh-CN" altLang="zh-CN" sz="3200" b="1">
                <a:solidFill>
                  <a:srgbClr val="0000CC"/>
                </a:solidFill>
                <a:sym typeface="宋体" panose="02010600030101010101" pitchFamily="2" charset="-122"/>
              </a:rPr>
              <a:t>,</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后议论说理。</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8005" name="文本框 1"/>
          <p:cNvSpPr txBox="1"/>
          <p:nvPr/>
        </p:nvSpPr>
        <p:spPr>
          <a:xfrm>
            <a:off x="360363" y="429578"/>
            <a:ext cx="8783637" cy="583565"/>
          </a:xfrm>
          <a:prstGeom prst="rect">
            <a:avLst/>
          </a:prstGeom>
          <a:noFill/>
          <a:ln w="9525">
            <a:noFill/>
          </a:ln>
        </p:spPr>
        <p:txBody>
          <a:bodyPr anchor="t">
            <a:spAutoFit/>
          </a:bodyPr>
          <a:p>
            <a:pPr>
              <a:lnSpc>
                <a:spcPct val="100000"/>
              </a:lnSpc>
            </a:pPr>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看图片</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讲故事。</a:t>
            </a:r>
            <a:endParaRPr lang="zh-CN" altLang="en-US" sz="3200" b="1">
              <a:latin typeface="宋体" panose="02010600030101010101" pitchFamily="2" charset="-122"/>
              <a:ea typeface="宋体" panose="02010600030101010101" pitchFamily="2" charset="-122"/>
            </a:endParaRPr>
          </a:p>
        </p:txBody>
      </p:sp>
      <p:sp>
        <p:nvSpPr>
          <p:cNvPr id="8" name="文本框 7"/>
          <p:cNvSpPr txBox="1"/>
          <p:nvPr/>
        </p:nvSpPr>
        <p:spPr>
          <a:xfrm>
            <a:off x="409575" y="1013460"/>
            <a:ext cx="8324850" cy="3046095"/>
          </a:xfrm>
          <a:prstGeom prst="rect">
            <a:avLst/>
          </a:prstGeom>
          <a:noFill/>
          <a:ln w="12700" cmpd="sng">
            <a:solidFill>
              <a:schemeClr val="accent1">
                <a:shade val="50000"/>
              </a:schemeClr>
            </a:solidFill>
            <a:prstDash val="solid"/>
          </a:ln>
        </p:spPr>
        <p:txBody>
          <a:bodyPr wrap="square" anchor="t">
            <a:spAutoFit/>
          </a:bodyPr>
          <a:p>
            <a:r>
              <a:rPr lang="en-US" altLang="zh-CN" sz="3200" b="1" dirty="0">
                <a:ln>
                  <a:noFill/>
                </a:ln>
                <a:solidFill>
                  <a:srgbClr val="0000CC"/>
                </a:solidFill>
                <a:latin typeface="Arial" panose="020B0604020202020204" pitchFamily="34" charset="0"/>
                <a:ea typeface="SimSun-ExtB" panose="02010609060101010101" pitchFamily="49" charset="-122"/>
                <a:sym typeface="宋体" panose="02010600030101010101" pitchFamily="2" charset="-122"/>
              </a:rPr>
              <a:t> </a:t>
            </a:r>
            <a:r>
              <a:rPr lang="en-US" altLang="zh-CN"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a:t>
            </a:r>
            <a:r>
              <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小贴士：</a:t>
            </a:r>
            <a:endPar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如何讲好一个故事</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选角度：屠户或狼</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有曲折：开端  发展  高潮  结局</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讲生动：环境  心理  神态  动作  细节</a:t>
            </a:r>
            <a:r>
              <a:rPr lang="en-US" altLang="zh-CN"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a:t>
            </a:r>
            <a:endParaRPr lang="en-US" altLang="zh-CN"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en-US" altLang="zh-CN"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讲明确：</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态度  道理</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文本框 1"/>
          <p:cNvSpPr txBox="1"/>
          <p:nvPr/>
        </p:nvSpPr>
        <p:spPr>
          <a:xfrm>
            <a:off x="360680" y="4337685"/>
            <a:ext cx="8489950" cy="2061210"/>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评议</a:t>
            </a:r>
            <a:r>
              <a:rPr lang="zh-CN" altLang="en-US" sz="3200" b="1" dirty="0">
                <a:latin typeface="宋体" panose="02010600030101010101" pitchFamily="2" charset="-122"/>
                <a:ea typeface="宋体" panose="02010600030101010101" pitchFamily="2" charset="-122"/>
              </a:rPr>
              <a:t>故事。</a:t>
            </a:r>
            <a:endParaRPr lang="zh-CN" altLang="en-US" sz="3200" b="1" dirty="0">
              <a:latin typeface="宋体" panose="02010600030101010101" pitchFamily="2" charset="-122"/>
              <a:ea typeface="宋体" panose="02010600030101010101" pitchFamily="2" charset="-122"/>
            </a:endParaRPr>
          </a:p>
          <a:p>
            <a:pPr>
              <a:lnSpc>
                <a:spcPct val="100000"/>
              </a:lnSpc>
            </a:pPr>
            <a:r>
              <a:rPr lang="zh-CN" altLang="en-US" sz="3200" b="1">
                <a:latin typeface="宋体" panose="02010600030101010101" pitchFamily="2" charset="-122"/>
                <a:ea typeface="宋体" panose="02010600030101010101" pitchFamily="2" charset="-122"/>
              </a:rPr>
              <a:t>  从故事叙述的角度、故事的完整性、感染力</a:t>
            </a:r>
            <a:r>
              <a:rPr lang="zh-CN" altLang="zh-CN" sz="3200" b="1" dirty="0">
                <a:sym typeface="宋体" panose="02010600030101010101" pitchFamily="2" charset="-122"/>
              </a:rPr>
              <a:t>,以及是否体现蒲松龄讽刺艺术等方面对同学讲的故事作评价。</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nvSpPr>
        <p:spPr>
          <a:xfrm>
            <a:off x="3187700" y="1449705"/>
            <a:ext cx="2995295" cy="1470660"/>
          </a:xfrm>
          <a:prstGeom prst="rect">
            <a:avLst/>
          </a:prstGeom>
          <a:noFill/>
          <a:ln w="9525">
            <a:noFill/>
          </a:ln>
        </p:spPr>
        <p:txBody>
          <a:bodyPr anchor="t"/>
          <a:p>
            <a:pPr marL="342900" indent="-342900" algn="ctr">
              <a:lnSpc>
                <a:spcPct val="100000"/>
              </a:lnSpc>
              <a:spcBef>
                <a:spcPct val="20000"/>
              </a:spcBef>
            </a:pPr>
            <a:r>
              <a:rPr lang="zh-CN" altLang="en-US" sz="3600" b="1">
                <a:latin typeface="Arial Black" panose="020B0A04020102020204" pitchFamily="34" charset="0"/>
                <a:ea typeface="楷体_GB2312" pitchFamily="49" charset="-122"/>
              </a:rPr>
              <a:t>狼</a:t>
            </a:r>
            <a:endParaRPr lang="zh-CN" altLang="en-US" sz="3600" b="1">
              <a:latin typeface="Arial Black" panose="020B0A04020102020204" pitchFamily="34" charset="0"/>
              <a:ea typeface="楷体_GB2312" pitchFamily="49" charset="-122"/>
            </a:endParaRPr>
          </a:p>
          <a:p>
            <a:pPr marL="342900" indent="-342900" algn="ctr">
              <a:lnSpc>
                <a:spcPct val="100000"/>
              </a:lnSpc>
              <a:spcBef>
                <a:spcPct val="20000"/>
              </a:spcBef>
            </a:pPr>
            <a:r>
              <a:rPr lang="zh-CN" altLang="en-US" sz="3600" b="1">
                <a:latin typeface="Arial Black" panose="020B0A04020102020204" pitchFamily="34" charset="0"/>
                <a:ea typeface="楷体_GB2312" pitchFamily="49" charset="-122"/>
              </a:rPr>
              <a:t>蒲松龄</a:t>
            </a:r>
            <a:endParaRPr lang="zh-CN" altLang="en-US" sz="4000" b="1">
              <a:latin typeface="Arial Black" panose="020B0A04020102020204" pitchFamily="34" charset="0"/>
              <a:ea typeface="楷体_GB2312" pitchFamily="49" charset="-122"/>
            </a:endParaRPr>
          </a:p>
          <a:p>
            <a:pPr marL="342900" indent="-342900">
              <a:lnSpc>
                <a:spcPct val="80000"/>
              </a:lnSpc>
              <a:spcBef>
                <a:spcPct val="20000"/>
              </a:spcBef>
            </a:pPr>
            <a:endParaRPr lang="zh-CN" altLang="zh-CN" sz="9200">
              <a:solidFill>
                <a:schemeClr val="tx2"/>
              </a:solidFill>
              <a:latin typeface="Arial Black" panose="020B0A04020102020204" pitchFamily="34" charset="0"/>
              <a:ea typeface="楷体_GB2312" pitchFamily="49" charset="-122"/>
            </a:endParaRPr>
          </a:p>
        </p:txBody>
      </p:sp>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
        <p:nvSpPr>
          <p:cNvPr id="8" name="文本框 7"/>
          <p:cNvSpPr txBox="1"/>
          <p:nvPr/>
        </p:nvSpPr>
        <p:spPr>
          <a:xfrm>
            <a:off x="923290" y="3035300"/>
            <a:ext cx="7192645" cy="553085"/>
          </a:xfrm>
          <a:prstGeom prst="rect">
            <a:avLst/>
          </a:prstGeom>
          <a:noFill/>
          <a:ln w="12700" cmpd="sng">
            <a:solidFill>
              <a:schemeClr val="accent1">
                <a:shade val="50000"/>
              </a:schemeClr>
            </a:solidFill>
            <a:prstDash val="solid"/>
          </a:ln>
        </p:spPr>
        <p:txBody>
          <a:bodyPr wrap="square" anchor="t">
            <a:spAutoFit/>
          </a:bodyPr>
          <a:p>
            <a:pPr algn="ctr"/>
            <a:r>
              <a:rPr lang="zh-CN" altLang="zh-CN" sz="3000" b="1" dirty="0">
                <a:ea typeface="SimSun-ExtB" panose="02010609060101010101" pitchFamily="49" charset="-122"/>
                <a:sym typeface="宋体" panose="02010600030101010101" pitchFamily="2" charset="-122"/>
              </a:rPr>
              <a:t>中国传统文化：狡猾凶残贪婪的狼</a:t>
            </a:r>
            <a:endParaRPr lang="zh-CN" altLang="zh-CN"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文本框 1"/>
          <p:cNvSpPr txBox="1"/>
          <p:nvPr/>
        </p:nvSpPr>
        <p:spPr>
          <a:xfrm>
            <a:off x="980440" y="4004945"/>
            <a:ext cx="2873375" cy="583565"/>
          </a:xfrm>
          <a:prstGeom prst="rect">
            <a:avLst/>
          </a:prstGeom>
          <a:noFill/>
          <a:ln w="12700" cmpd="sng">
            <a:solidFill>
              <a:schemeClr val="accent1">
                <a:shade val="50000"/>
              </a:schemeClr>
            </a:solidFill>
            <a:prstDash val="solid"/>
          </a:ln>
        </p:spPr>
        <p:txBody>
          <a:bodyPr wrap="square" anchor="t">
            <a:spAutoFit/>
          </a:bodyPr>
          <a:p>
            <a:pPr algn="ctr"/>
            <a:r>
              <a:rPr lang="zh-CN" altLang="zh-CN" sz="3200" b="1" dirty="0">
                <a:ea typeface="SimSun-ExtB" panose="02010609060101010101" pitchFamily="49" charset="-122"/>
                <a:sym typeface="宋体" panose="02010600030101010101" pitchFamily="2" charset="-122"/>
              </a:rPr>
              <a:t>借物喻人</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3" name="文本框 2"/>
          <p:cNvSpPr txBox="1"/>
          <p:nvPr/>
        </p:nvSpPr>
        <p:spPr>
          <a:xfrm>
            <a:off x="5168265" y="4004945"/>
            <a:ext cx="2947670" cy="583565"/>
          </a:xfrm>
          <a:prstGeom prst="rect">
            <a:avLst/>
          </a:prstGeom>
          <a:noFill/>
          <a:ln w="12700" cmpd="sng">
            <a:solidFill>
              <a:schemeClr val="accent1">
                <a:shade val="50000"/>
              </a:schemeClr>
            </a:solidFill>
            <a:prstDash val="solid"/>
          </a:ln>
        </p:spPr>
        <p:txBody>
          <a:bodyPr wrap="square" anchor="t">
            <a:spAutoFit/>
          </a:bodyPr>
          <a:p>
            <a:pPr algn="ctr"/>
            <a:r>
              <a:rPr lang="zh-CN" altLang="zh-CN" sz="3200" b="1" dirty="0">
                <a:ea typeface="SimSun-ExtB" panose="02010609060101010101" pitchFamily="49" charset="-122"/>
                <a:sym typeface="宋体" panose="02010600030101010101" pitchFamily="2" charset="-122"/>
              </a:rPr>
              <a:t>借事说理</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4" name="下箭头 3"/>
          <p:cNvSpPr/>
          <p:nvPr/>
        </p:nvSpPr>
        <p:spPr>
          <a:xfrm>
            <a:off x="4166235" y="3807460"/>
            <a:ext cx="485775" cy="979170"/>
          </a:xfrm>
          <a:prstGeom prst="downArrow">
            <a:avLst>
              <a:gd name="adj1" fmla="val 5006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22020" y="5360035"/>
            <a:ext cx="7193915" cy="553085"/>
          </a:xfrm>
          <a:prstGeom prst="rect">
            <a:avLst/>
          </a:prstGeom>
          <a:noFill/>
          <a:ln w="12700" cmpd="sng">
            <a:solidFill>
              <a:schemeClr val="accent1">
                <a:shade val="50000"/>
              </a:schemeClr>
            </a:solidFill>
            <a:prstDash val="solid"/>
          </a:ln>
        </p:spPr>
        <p:txBody>
          <a:bodyPr wrap="square" anchor="t">
            <a:spAutoFit/>
          </a:bodyPr>
          <a:p>
            <a:r>
              <a:rPr lang="zh-CN" altLang="zh-CN" sz="3000" b="1" dirty="0">
                <a:ea typeface="SimSun-ExtB" panose="02010609060101010101" pitchFamily="49" charset="-122"/>
                <a:sym typeface="宋体" panose="02010600030101010101" pitchFamily="2" charset="-122"/>
              </a:rPr>
              <a:t>清代社会环境：为官不仁的酷吏及恶势力</a:t>
            </a:r>
            <a:endParaRPr lang="zh-CN" altLang="en-US" sz="30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6" name="文本框 5"/>
          <p:cNvSpPr txBox="1"/>
          <p:nvPr/>
        </p:nvSpPr>
        <p:spPr>
          <a:xfrm>
            <a:off x="134620" y="2920365"/>
            <a:ext cx="686435" cy="3230245"/>
          </a:xfrm>
          <a:prstGeom prst="rect">
            <a:avLst/>
          </a:prstGeom>
          <a:noFill/>
          <a:ln w="12700" cmpd="sng">
            <a:solidFill>
              <a:schemeClr val="accent1">
                <a:shade val="50000"/>
              </a:schemeClr>
            </a:solidFill>
            <a:prstDash val="solid"/>
          </a:ln>
        </p:spPr>
        <p:txBody>
          <a:bodyPr wrap="square" anchor="t">
            <a:spAutoFit/>
          </a:bodyPr>
          <a:p>
            <a:pPr algn="ctr">
              <a:lnSpc>
                <a:spcPct val="85000"/>
              </a:lnSpc>
              <a:spcBef>
                <a:spcPts val="0"/>
              </a:spcBef>
              <a:spcAft>
                <a:spcPts val="0"/>
              </a:spcAft>
            </a:pPr>
            <a:r>
              <a:rPr lang="zh-CN" altLang="zh-CN"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刺贪刺虐入骨三分</a:t>
            </a:r>
            <a:endParaRPr lang="zh-CN" altLang="zh-CN"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7" name="文本框 6"/>
          <p:cNvSpPr txBox="1"/>
          <p:nvPr/>
        </p:nvSpPr>
        <p:spPr>
          <a:xfrm>
            <a:off x="8232775" y="2920365"/>
            <a:ext cx="686435" cy="3230245"/>
          </a:xfrm>
          <a:prstGeom prst="rect">
            <a:avLst/>
          </a:prstGeom>
          <a:noFill/>
          <a:ln w="12700" cmpd="sng">
            <a:solidFill>
              <a:schemeClr val="accent1">
                <a:shade val="50000"/>
              </a:schemeClr>
            </a:solidFill>
            <a:prstDash val="solid"/>
          </a:ln>
        </p:spPr>
        <p:txBody>
          <a:bodyPr wrap="square" anchor="t">
            <a:spAutoFit/>
          </a:bodyPr>
          <a:p>
            <a:pPr algn="ctr">
              <a:lnSpc>
                <a:spcPct val="85000"/>
              </a:lnSpc>
              <a:spcBef>
                <a:spcPts val="0"/>
              </a:spcBef>
              <a:spcAft>
                <a:spcPts val="0"/>
              </a:spcAft>
            </a:pPr>
            <a:r>
              <a:rPr lang="zh-CN" altLang="zh-CN"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写鬼写妖高人一等</a:t>
            </a:r>
            <a:endParaRPr lang="zh-CN" altLang="zh-CN"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 grpId="0" bldLvl="0" animBg="1"/>
      <p:bldP spid="3" grpId="0" bldLvl="0" animBg="1"/>
      <p:bldP spid="5" grpId="0" bldLvl="0" animBg="1"/>
      <p:bldP spid="6" grpId="0" bldLvl="0" animBg="1"/>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82" name="Rectangle 2"/>
          <p:cNvSpPr>
            <a:spLocks noGrp="1"/>
          </p:cNvSpPr>
          <p:nvPr/>
        </p:nvSpPr>
        <p:spPr>
          <a:xfrm>
            <a:off x="457200" y="2192020"/>
            <a:ext cx="8229600" cy="2376170"/>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四、布置作业</a:t>
            </a:r>
            <a:endParaRPr lang="zh-CN" altLang="en-US" sz="3200" b="1" dirty="0">
              <a:latin typeface="Calibri" panose="020F0502020204030204" pitchFamily="34" charset="0"/>
              <a:ea typeface="黑体" panose="02010609060101010101" pitchFamily="49" charset="-122"/>
            </a:endParaRPr>
          </a:p>
          <a:p>
            <a:pPr>
              <a:lnSpc>
                <a:spcPct val="125000"/>
              </a:lnSpc>
              <a:spcBef>
                <a:spcPts val="0"/>
              </a:spcBef>
              <a:spcAft>
                <a:spcPts val="0"/>
              </a:spcAft>
            </a:pPr>
            <a:r>
              <a:rPr lang="en-US" altLang="zh-CN" sz="3200" b="1">
                <a:latin typeface="宋体" panose="02010600030101010101" pitchFamily="2" charset="-122"/>
              </a:rPr>
              <a:t>1.</a:t>
            </a:r>
            <a:r>
              <a:rPr lang="zh-CN" altLang="en-US" sz="3200" b="1">
                <a:latin typeface="宋体" panose="02010600030101010101" pitchFamily="2" charset="-122"/>
              </a:rPr>
              <a:t>阅读蒲松龄《聊斋志异》</a:t>
            </a:r>
            <a:r>
              <a:rPr lang="zh-CN" altLang="zh-CN" sz="3200" b="1" dirty="0">
                <a:sym typeface="宋体" panose="02010600030101010101" pitchFamily="2" charset="-122"/>
              </a:rPr>
              <a:t>,姜戎《狼图腾》。</a:t>
            </a:r>
            <a:endParaRPr lang="zh-CN" altLang="zh-CN" sz="3200" b="1" dirty="0">
              <a:sym typeface="宋体" panose="02010600030101010101" pitchFamily="2" charset="-122"/>
            </a:endParaRPr>
          </a:p>
          <a:p>
            <a:pPr>
              <a:lnSpc>
                <a:spcPct val="125000"/>
              </a:lnSpc>
              <a:spcBef>
                <a:spcPts val="0"/>
              </a:spcBef>
              <a:spcAft>
                <a:spcPts val="0"/>
              </a:spcAft>
            </a:pPr>
            <a:r>
              <a:rPr lang="en-US" altLang="zh-CN" sz="3200" b="1">
                <a:latin typeface="宋体" panose="02010600030101010101" pitchFamily="2" charset="-122"/>
              </a:rPr>
              <a:t>2.</a:t>
            </a:r>
            <a:r>
              <a:rPr lang="zh-CN" altLang="en-US" sz="3200" b="1">
                <a:latin typeface="宋体" panose="02010600030101010101" pitchFamily="2" charset="-122"/>
              </a:rPr>
              <a:t>调动你的阅读积累</a:t>
            </a:r>
            <a:r>
              <a:rPr lang="zh-CN" altLang="zh-CN" sz="3200" b="1" dirty="0">
                <a:sym typeface="宋体" panose="02010600030101010101" pitchFamily="2" charset="-122"/>
              </a:rPr>
              <a:t>,写一篇小随笔《我眼中的狼》。</a:t>
            </a:r>
            <a:endParaRPr lang="zh-CN" altLang="en-US" sz="3200" b="1">
              <a:latin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82" name="Rectangle 2"/>
          <p:cNvSpPr>
            <a:spLocks noGrp="1"/>
          </p:cNvSpPr>
          <p:nvPr/>
        </p:nvSpPr>
        <p:spPr>
          <a:xfrm>
            <a:off x="399415" y="1799590"/>
            <a:ext cx="8598535" cy="2426335"/>
          </a:xfrm>
          <a:prstGeom prst="rect">
            <a:avLst/>
          </a:prstGeom>
          <a:noFill/>
          <a:ln w="9525">
            <a:noFill/>
          </a:ln>
        </p:spPr>
        <p:txBody>
          <a:bodyPr anchor="ctr"/>
          <a:p>
            <a:pPr>
              <a:lnSpc>
                <a:spcPct val="100000"/>
              </a:lnSpc>
              <a:spcBef>
                <a:spcPts val="0"/>
              </a:spcBef>
              <a:spcAft>
                <a:spcPts val="0"/>
              </a:spcAft>
            </a:pPr>
            <a:endParaRPr lang="zh-CN" altLang="en-US" sz="3200" b="1">
              <a:latin typeface="Calibri" panose="020F0502020204030204" pitchFamily="34" charset="0"/>
              <a:ea typeface="黑体" panose="02010609060101010101" pitchFamily="49" charset="-122"/>
            </a:endParaRPr>
          </a:p>
          <a:p>
            <a:pPr>
              <a:lnSpc>
                <a:spcPct val="100000"/>
              </a:lnSpc>
              <a:spcBef>
                <a:spcPts val="0"/>
              </a:spcBef>
              <a:spcAft>
                <a:spcPts val="0"/>
              </a:spcAft>
            </a:pPr>
            <a:r>
              <a:rPr lang="zh-CN" altLang="en-US" sz="3200" b="1">
                <a:latin typeface="Calibri" panose="020F0502020204030204" pitchFamily="34" charset="0"/>
                <a:ea typeface="黑体" panose="02010609060101010101" pitchFamily="49" charset="-122"/>
              </a:rPr>
              <a:t>一</a:t>
            </a:r>
            <a:r>
              <a:rPr lang="zh-CN" altLang="en-US" sz="3200" b="1" dirty="0">
                <a:latin typeface="Calibri" panose="020F0502020204030204" pitchFamily="34" charset="0"/>
                <a:ea typeface="黑体" panose="02010609060101010101" pitchFamily="49" charset="-122"/>
              </a:rPr>
              <a:t>、导入新课</a:t>
            </a:r>
            <a:r>
              <a:rPr lang="en-US" altLang="zh-CN" sz="3200" b="1">
                <a:latin typeface="Calibri" panose="020F0502020204030204" pitchFamily="34" charset="0"/>
                <a:ea typeface="黑体" panose="02010609060101010101" pitchFamily="49" charset="-122"/>
                <a:sym typeface="+mn-ea"/>
              </a:rPr>
              <a:t>,</a:t>
            </a:r>
            <a:r>
              <a:rPr lang="zh-CN" altLang="en-US" sz="3200" b="1" dirty="0">
                <a:ea typeface="黑体" panose="02010609060101010101" pitchFamily="49" charset="-122"/>
                <a:sym typeface="+mn-ea"/>
              </a:rPr>
              <a:t>反复诵读</a:t>
            </a:r>
            <a:endParaRPr lang="zh-CN" altLang="en-US" sz="3200" b="1" dirty="0">
              <a:latin typeface="Calibri" panose="020F0502020204030204" pitchFamily="34" charset="0"/>
              <a:ea typeface="黑体" panose="02010609060101010101" pitchFamily="49" charset="-122"/>
            </a:endParaRPr>
          </a:p>
          <a:p>
            <a:pPr>
              <a:lnSpc>
                <a:spcPct val="100000"/>
              </a:lnSpc>
              <a:spcBef>
                <a:spcPts val="0"/>
              </a:spcBef>
              <a:spcAft>
                <a:spcPts val="0"/>
              </a:spcAft>
            </a:pPr>
            <a:r>
              <a:rPr lang="zh-CN" altLang="en-US" sz="3200" b="1">
                <a:latin typeface="宋体" panose="02010600030101010101" pitchFamily="2" charset="-122"/>
              </a:rPr>
              <a:t>今天</a:t>
            </a:r>
            <a:r>
              <a:rPr lang="zh-CN" altLang="zh-CN" sz="3200" b="1" dirty="0">
                <a:sym typeface="宋体" panose="02010600030101010101" pitchFamily="2" charset="-122"/>
              </a:rPr>
              <a:t>,我们来学习一篇文言文,蒲松龄的《狼》。投影上的《狼》和课文不一样,句中标点缺失。下面请同学们对着投影屏幕读。</a:t>
            </a:r>
            <a:r>
              <a:rPr lang="zh-CN" altLang="en-US" sz="3200" b="1">
                <a:latin typeface="宋体" panose="02010600030101010101" pitchFamily="2" charset="-122"/>
              </a:rPr>
              <a:t>要求：读准字音</a:t>
            </a:r>
            <a:r>
              <a:rPr lang="zh-CN" altLang="zh-CN" sz="3200" b="1" dirty="0">
                <a:sym typeface="宋体" panose="02010600030101010101" pitchFamily="2" charset="-122"/>
              </a:rPr>
              <a:t>,</a:t>
            </a:r>
            <a:r>
              <a:rPr lang="zh-CN" altLang="en-US" sz="3200" b="1">
                <a:latin typeface="宋体" panose="02010600030101010101" pitchFamily="2" charset="-122"/>
              </a:rPr>
              <a:t>并断句。</a:t>
            </a:r>
            <a:endParaRPr lang="zh-CN" altLang="en-US" sz="3200" b="1">
              <a:latin typeface="宋体" panose="02010600030101010101" pitchFamily="2" charset="-122"/>
            </a:endParaRPr>
          </a:p>
          <a:p>
            <a:pPr>
              <a:lnSpc>
                <a:spcPct val="100000"/>
              </a:lnSpc>
              <a:spcBef>
                <a:spcPts val="0"/>
              </a:spcBef>
              <a:spcAft>
                <a:spcPts val="0"/>
              </a:spcAft>
            </a:pPr>
            <a:endParaRPr lang="zh-CN" altLang="en-US" sz="3200" b="1">
              <a:latin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0" name="TextBox 7"/>
          <p:cNvSpPr txBox="1">
            <a:spLocks noChangeArrowheads="1"/>
          </p:cNvSpPr>
          <p:nvPr/>
        </p:nvSpPr>
        <p:spPr bwMode="auto">
          <a:xfrm>
            <a:off x="184150" y="1013460"/>
            <a:ext cx="8775700" cy="439991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2800">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一屠晚归担中肉尽止有剩骨途中两狼缀行甚远。    屠惧投以骨一狼得骨止一狼仍从复投之后狼止而前狼又至骨已尽矣而两狼之并驱如故。</a:t>
            </a:r>
            <a:endParaRPr lang="zh-CN" altLang="en-US" sz="28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屠大窘恐前后受其敌顾野有麦场场主积薪其中苫蔽成丘屠乃奔倚其下弛担持刀狼不敢前眈眈相向。</a:t>
            </a:r>
            <a:endParaRPr lang="zh-CN" altLang="en-US" sz="28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sym typeface="微软雅黑" panose="020B0503020204020204" pitchFamily="34" charset="-122"/>
              </a:rPr>
              <a:t>少时一狼径去其一犬坐于前久之目似瞑意暇甚屠暴起以刀劈狼首又数刀毙之方欲行转视积薪后一狼洞其中意将隧入以攻其后也身已半入止露尻尾屠自后断其股亦毙之乃悟前狼假寐盖以诱敌。 </a:t>
            </a:r>
            <a:endParaRPr lang="zh-CN" altLang="en-US" sz="28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2800" b="1">
                <a:latin typeface="楷体" panose="02010609060101010101" pitchFamily="49" charset="-122"/>
                <a:ea typeface="楷体" panose="02010609060101010101" pitchFamily="49" charset="-122"/>
                <a:sym typeface="微软雅黑" panose="020B0503020204020204" pitchFamily="34" charset="-122"/>
              </a:rPr>
              <a:t>    狼亦黠矣而顷刻两毙禽兽之变诈几何哉止增笑耳</a:t>
            </a:r>
            <a:r>
              <a:rPr lang="zh-CN" altLang="en-US"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63" name="TextBox 1"/>
          <p:cNvSpPr txBox="1"/>
          <p:nvPr/>
        </p:nvSpPr>
        <p:spPr>
          <a:xfrm>
            <a:off x="4513263" y="4116388"/>
            <a:ext cx="3444875" cy="460375"/>
          </a:xfrm>
          <a:prstGeom prst="rect">
            <a:avLst/>
          </a:prstGeom>
          <a:noFill/>
          <a:ln w="9525">
            <a:noFill/>
          </a:ln>
        </p:spPr>
        <p:txBody>
          <a:bodyPr anchor="t">
            <a:spAutoFit/>
          </a:bodyPr>
          <a:p>
            <a:r>
              <a:rPr lang="zh-CN" altLang="en-US" sz="2400" b="1">
                <a:solidFill>
                  <a:srgbClr val="000000"/>
                </a:solidFill>
                <a:latin typeface="宋体" panose="02010600030101010101" pitchFamily="2" charset="-122"/>
                <a:ea typeface="宋体" panose="02010600030101010101" pitchFamily="2" charset="-122"/>
              </a:rPr>
              <a:t> </a:t>
            </a:r>
            <a:r>
              <a:rPr lang="en-US" altLang="zh-CN" sz="2400" b="1">
                <a:solidFill>
                  <a:srgbClr val="0000FF"/>
                </a:solidFill>
                <a:latin typeface="宋体" panose="02010600030101010101" pitchFamily="2" charset="-122"/>
                <a:ea typeface="宋体" panose="02010600030101010101" pitchFamily="2" charset="-122"/>
              </a:rPr>
              <a:t> </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589915" y="1593215"/>
            <a:ext cx="5154295" cy="691515"/>
          </a:xfrm>
          <a:prstGeom prst="rect">
            <a:avLst/>
          </a:prstGeom>
          <a:noFill/>
          <a:ln w="9525">
            <a:noFill/>
          </a:ln>
        </p:spPr>
        <p:txBody>
          <a:bodyPr anchor="ctr"/>
          <a:p>
            <a:pPr>
              <a:lnSpc>
                <a:spcPct val="100000"/>
              </a:lnSpc>
              <a:spcBef>
                <a:spcPts val="0"/>
              </a:spcBef>
              <a:spcAft>
                <a:spcPts val="0"/>
              </a:spcAft>
            </a:pPr>
            <a:r>
              <a:rPr lang="en-US" altLang="zh-CN" sz="3200" b="1">
                <a:latin typeface="宋体" panose="02010600030101010101" pitchFamily="2" charset="-122"/>
              </a:rPr>
              <a:t>1.</a:t>
            </a:r>
            <a:r>
              <a:rPr lang="zh-CN" altLang="en-US" sz="3200" b="1">
                <a:latin typeface="宋体" panose="02010600030101010101" pitchFamily="2" charset="-122"/>
              </a:rPr>
              <a:t>读音：</a:t>
            </a:r>
            <a:endParaRPr lang="zh-CN" altLang="en-US" sz="3200" b="1">
              <a:latin typeface="宋体" panose="02010600030101010101" pitchFamily="2" charset="-122"/>
            </a:endParaRPr>
          </a:p>
        </p:txBody>
      </p:sp>
      <p:sp>
        <p:nvSpPr>
          <p:cNvPr id="11266" name="Rectangle 3"/>
          <p:cNvSpPr>
            <a:spLocks noGrp="1"/>
          </p:cNvSpPr>
          <p:nvPr/>
        </p:nvSpPr>
        <p:spPr>
          <a:xfrm>
            <a:off x="589598" y="2401570"/>
            <a:ext cx="8199437" cy="3494088"/>
          </a:xfrm>
          <a:prstGeom prst="rect">
            <a:avLst/>
          </a:prstGeom>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微软雅黑" panose="020B0503020204020204" pitchFamily="34" charset="-122"/>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微软雅黑" panose="020B0503020204020204" pitchFamily="34" charset="-122"/>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微软雅黑" panose="020B0503020204020204" pitchFamily="34" charset="-122"/>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微软雅黑" panose="020B0503020204020204" pitchFamily="34" charset="-122"/>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微软雅黑" panose="020B0503020204020204" pitchFamily="34" charset="-122"/>
                <a:cs typeface="+mn-cs"/>
              </a:defRPr>
            </a:lvl5pPr>
            <a:lvl6pPr marL="2514600" lvl="5"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u="none" kern="1200" baseline="0">
                <a:solidFill>
                  <a:schemeClr val="tx1"/>
                </a:solidFill>
                <a:latin typeface="+mn-lt"/>
                <a:ea typeface="+mn-ea"/>
                <a:cs typeface="+mn-cs"/>
              </a:defRPr>
            </a:lvl9pPr>
          </a:lstStyle>
          <a:p>
            <a:pPr marL="0" indent="0">
              <a:buFontTx/>
              <a:buNone/>
              <a:defRPr/>
            </a:pPr>
            <a:r>
              <a:rPr lang="zh-CN" altLang="en-US" sz="3600" b="1" noProof="1">
                <a:solidFill>
                  <a:srgbClr val="FF0000"/>
                </a:solidFill>
                <a:latin typeface="宋体" panose="02010600030101010101" pitchFamily="2" charset="-122"/>
                <a:ea typeface="宋体" panose="02010600030101010101" pitchFamily="2" charset="-122"/>
              </a:rPr>
              <a:t>缀</a:t>
            </a:r>
            <a:r>
              <a:rPr lang="zh-CN" altLang="en-US" sz="3600" b="1" noProof="1">
                <a:latin typeface="宋体" panose="02010600030101010101" pitchFamily="2" charset="-122"/>
                <a:ea typeface="宋体" panose="02010600030101010101" pitchFamily="2" charset="-122"/>
              </a:rPr>
              <a:t>       </a:t>
            </a:r>
            <a:r>
              <a:rPr lang="zh-CN" altLang="en-US" sz="3600" b="1" noProof="1">
                <a:solidFill>
                  <a:srgbClr val="FF0000"/>
                </a:solidFill>
                <a:latin typeface="宋体" panose="02010600030101010101" pitchFamily="2" charset="-122"/>
                <a:ea typeface="宋体" panose="02010600030101010101" pitchFamily="2" charset="-122"/>
              </a:rPr>
              <a:t>窘</a:t>
            </a:r>
            <a:r>
              <a:rPr lang="zh-CN" altLang="en-US" sz="3600" b="1" noProof="1">
                <a:latin typeface="宋体" panose="02010600030101010101" pitchFamily="2" charset="-122"/>
                <a:ea typeface="宋体" panose="02010600030101010101" pitchFamily="2" charset="-122"/>
              </a:rPr>
              <a:t>         </a:t>
            </a:r>
            <a:r>
              <a:rPr lang="zh-CN" altLang="en-US" sz="3600" b="1" noProof="1">
                <a:solidFill>
                  <a:srgbClr val="FF0000"/>
                </a:solidFill>
                <a:latin typeface="宋体" panose="02010600030101010101" pitchFamily="2" charset="-122"/>
                <a:ea typeface="宋体" panose="02010600030101010101" pitchFamily="2" charset="-122"/>
              </a:rPr>
              <a:t>苫    </a:t>
            </a:r>
            <a:r>
              <a:rPr lang="zh-CN" altLang="en-US" sz="3600" b="1" noProof="1">
                <a:solidFill>
                  <a:schemeClr val="tx1"/>
                </a:solidFill>
                <a:latin typeface="宋体" panose="02010600030101010101" pitchFamily="2" charset="-122"/>
                <a:ea typeface="宋体" panose="02010600030101010101" pitchFamily="2" charset="-122"/>
              </a:rPr>
              <a:t>蔽</a:t>
            </a:r>
            <a:r>
              <a:rPr lang="zh-CN" altLang="en-US" sz="3600" b="1" noProof="1">
                <a:solidFill>
                  <a:srgbClr val="FF0000"/>
                </a:solidFill>
                <a:latin typeface="宋体" panose="02010600030101010101" pitchFamily="2" charset="-122"/>
                <a:ea typeface="宋体" panose="02010600030101010101" pitchFamily="2" charset="-122"/>
              </a:rPr>
              <a:t>     </a:t>
            </a:r>
            <a:endParaRPr lang="zh-CN" altLang="en-US" sz="3600" b="1" noProof="1">
              <a:solidFill>
                <a:srgbClr val="FF0000"/>
              </a:solidFill>
              <a:latin typeface="宋体" panose="02010600030101010101" pitchFamily="2" charset="-122"/>
              <a:ea typeface="宋体" panose="02010600030101010101" pitchFamily="2" charset="-122"/>
            </a:endParaRPr>
          </a:p>
          <a:p>
            <a:pPr marL="0" indent="0">
              <a:buFontTx/>
              <a:buNone/>
              <a:defRPr/>
            </a:pPr>
            <a:r>
              <a:rPr lang="zh-CN" altLang="en-US" sz="3600" b="1" noProof="1">
                <a:solidFill>
                  <a:srgbClr val="FF0000"/>
                </a:solidFill>
                <a:latin typeface="宋体" panose="02010600030101010101" pitchFamily="2" charset="-122"/>
                <a:ea typeface="宋体" panose="02010600030101010101" pitchFamily="2" charset="-122"/>
              </a:rPr>
              <a:t>倚     少</a:t>
            </a:r>
            <a:r>
              <a:rPr lang="zh-CN" altLang="en-US" sz="3600" b="1" noProof="1">
                <a:latin typeface="宋体" panose="02010600030101010101" pitchFamily="2" charset="-122"/>
                <a:ea typeface="宋体" panose="02010600030101010101" pitchFamily="2" charset="-122"/>
              </a:rPr>
              <a:t>时</a:t>
            </a:r>
            <a:r>
              <a:rPr lang="zh-CN" altLang="en-US" sz="3600" b="1" noProof="1">
                <a:solidFill>
                  <a:srgbClr val="FF0000"/>
                </a:solidFill>
                <a:latin typeface="宋体" panose="02010600030101010101" pitchFamily="2" charset="-122"/>
                <a:ea typeface="宋体" panose="02010600030101010101" pitchFamily="2" charset="-122"/>
              </a:rPr>
              <a:t>       数</a:t>
            </a:r>
            <a:r>
              <a:rPr lang="zh-CN" altLang="en-US" sz="3600" b="1" noProof="1">
                <a:latin typeface="宋体" panose="02010600030101010101" pitchFamily="2" charset="-122"/>
                <a:ea typeface="宋体" panose="02010600030101010101" pitchFamily="2" charset="-122"/>
              </a:rPr>
              <a:t>刀            </a:t>
            </a:r>
            <a:r>
              <a:rPr lang="zh-CN" altLang="en-US" sz="3600" b="1" noProof="1">
                <a:solidFill>
                  <a:srgbClr val="FF0000"/>
                </a:solidFill>
                <a:latin typeface="宋体" panose="02010600030101010101" pitchFamily="2" charset="-122"/>
                <a:ea typeface="宋体" panose="02010600030101010101" pitchFamily="2" charset="-122"/>
              </a:rPr>
              <a:t>隧</a:t>
            </a:r>
            <a:r>
              <a:rPr lang="zh-CN" altLang="en-US" sz="3600" b="1" noProof="1">
                <a:latin typeface="宋体" panose="02010600030101010101" pitchFamily="2" charset="-122"/>
                <a:ea typeface="宋体" panose="02010600030101010101" pitchFamily="2" charset="-122"/>
              </a:rPr>
              <a:t>        </a:t>
            </a:r>
            <a:r>
              <a:rPr lang="zh-CN" altLang="en-US" sz="3600" b="1" noProof="1">
                <a:solidFill>
                  <a:srgbClr val="FF0000"/>
                </a:solidFill>
                <a:latin typeface="宋体" panose="02010600030101010101" pitchFamily="2" charset="-122"/>
                <a:ea typeface="宋体" panose="02010600030101010101" pitchFamily="2" charset="-122"/>
              </a:rPr>
              <a:t>尻</a:t>
            </a:r>
            <a:r>
              <a:rPr lang="zh-CN" altLang="en-US" sz="3600" b="1" noProof="1">
                <a:latin typeface="宋体" panose="02010600030101010101" pitchFamily="2" charset="-122"/>
                <a:ea typeface="宋体" panose="02010600030101010101" pitchFamily="2" charset="-122"/>
              </a:rPr>
              <a:t>        </a:t>
            </a:r>
            <a:r>
              <a:rPr lang="en-US" altLang="zh-CN" sz="3600" b="1" noProof="1">
                <a:solidFill>
                  <a:srgbClr val="FF0000"/>
                </a:solidFill>
                <a:ea typeface="宋体" panose="02010600030101010101" pitchFamily="2" charset="-122"/>
                <a:sym typeface="+mn-ea"/>
              </a:rPr>
              <a:t>chí  </a:t>
            </a:r>
            <a:r>
              <a:rPr lang="zh-CN" altLang="en-US" sz="3600" b="1" noProof="1">
                <a:ea typeface="宋体" panose="02010600030101010101" pitchFamily="2" charset="-122"/>
                <a:sym typeface="+mn-ea"/>
              </a:rPr>
              <a:t>担            </a:t>
            </a:r>
            <a:r>
              <a:rPr lang="en-US" altLang="zh-CN" sz="3600" b="1" noProof="1">
                <a:solidFill>
                  <a:srgbClr val="FF0000"/>
                </a:solidFill>
                <a:ea typeface="宋体" panose="02010600030101010101" pitchFamily="2" charset="-122"/>
                <a:sym typeface="+mn-ea"/>
              </a:rPr>
              <a:t>d</a:t>
            </a:r>
            <a:r>
              <a:rPr lang="en-US" altLang="zh-CN" sz="3600" b="1" noProof="1">
                <a:solidFill>
                  <a:srgbClr val="FF0000"/>
                </a:solidFill>
                <a:latin typeface="宋体" panose="02010600030101010101" pitchFamily="2" charset="-122"/>
                <a:ea typeface="宋体" panose="02010600030101010101" pitchFamily="2" charset="-122"/>
                <a:sym typeface="+mn-ea"/>
              </a:rPr>
              <a:t>ā</a:t>
            </a:r>
            <a:r>
              <a:rPr lang="en-US" altLang="zh-CN" sz="3600" b="1" noProof="1">
                <a:solidFill>
                  <a:srgbClr val="FF0000"/>
                </a:solidFill>
                <a:ea typeface="宋体" panose="02010600030101010101" pitchFamily="2" charset="-122"/>
                <a:sym typeface="+mn-ea"/>
              </a:rPr>
              <a:t>n </a:t>
            </a:r>
            <a:r>
              <a:rPr lang="en-US" altLang="zh-CN" sz="3600" b="1" err="1">
                <a:solidFill>
                  <a:srgbClr val="FF0000"/>
                </a:solidFill>
                <a:ea typeface="宋体" panose="02010600030101010101" pitchFamily="2" charset="-122"/>
                <a:sym typeface="+mn-ea"/>
              </a:rPr>
              <a:t>d</a:t>
            </a:r>
            <a:r>
              <a:rPr lang="en-US" altLang="zh-CN" sz="3600" b="1" err="1">
                <a:solidFill>
                  <a:srgbClr val="FF0000"/>
                </a:solidFill>
                <a:latin typeface="宋体" panose="02010600030101010101" pitchFamily="2" charset="-122"/>
                <a:ea typeface="宋体" panose="02010600030101010101" pitchFamily="2" charset="-122"/>
                <a:sym typeface="+mn-ea"/>
              </a:rPr>
              <a:t>ā</a:t>
            </a:r>
            <a:r>
              <a:rPr lang="en-US" altLang="zh-CN" sz="3600" b="1" err="1">
                <a:solidFill>
                  <a:srgbClr val="FF0000"/>
                </a:solidFill>
                <a:ea typeface="宋体" panose="02010600030101010101" pitchFamily="2" charset="-122"/>
                <a:sym typeface="+mn-ea"/>
              </a:rPr>
              <a:t>n     </a:t>
            </a:r>
            <a:r>
              <a:rPr lang="zh-CN" altLang="en-US" sz="3600" b="1" noProof="1">
                <a:ea typeface="宋体" panose="02010600030101010101" pitchFamily="2" charset="-122"/>
                <a:sym typeface="+mn-ea"/>
              </a:rPr>
              <a:t>相向</a:t>
            </a:r>
            <a:r>
              <a:rPr lang="zh-CN" altLang="en-US" sz="3600" b="1" noProof="1">
                <a:solidFill>
                  <a:srgbClr val="FF0000"/>
                </a:solidFill>
                <a:latin typeface="宋体" panose="02010600030101010101" pitchFamily="2" charset="-122"/>
                <a:ea typeface="宋体" panose="02010600030101010101" pitchFamily="2" charset="-122"/>
              </a:rPr>
              <a:t>    </a:t>
            </a:r>
            <a:r>
              <a:rPr lang="zh-CN" altLang="en-US" sz="3600" b="1" noProof="1">
                <a:latin typeface="宋体" panose="02010600030101010101" pitchFamily="2" charset="-122"/>
                <a:ea typeface="宋体" panose="02010600030101010101" pitchFamily="2" charset="-122"/>
              </a:rPr>
              <a:t>目似</a:t>
            </a:r>
            <a:r>
              <a:rPr lang="en-US" altLang="zh-CN" sz="3600" b="1" noProof="1">
                <a:solidFill>
                  <a:srgbClr val="FF0000"/>
                </a:solidFill>
                <a:latin typeface="宋体" panose="02010600030101010101" pitchFamily="2" charset="-122"/>
                <a:ea typeface="宋体" panose="02010600030101010101" pitchFamily="2" charset="-122"/>
              </a:rPr>
              <a:t>m</a:t>
            </a:r>
            <a:r>
              <a:rPr lang="en-US" altLang="zh-CN" sz="3600" b="1" noProof="1">
                <a:solidFill>
                  <a:srgbClr val="FF0000"/>
                </a:solidFill>
                <a:latin typeface="Arial Narrow" pitchFamily="34" charset="0"/>
                <a:ea typeface="宋体" panose="02010600030101010101" pitchFamily="2" charset="-122"/>
                <a:cs typeface="Arial Narrow" pitchFamily="34" charset="0"/>
              </a:rPr>
              <a:t>ín</a:t>
            </a:r>
            <a:r>
              <a:rPr lang="en-US" altLang="zh-CN" sz="3600" b="1" noProof="1">
                <a:solidFill>
                  <a:srgbClr val="FF0000"/>
                </a:solidFill>
                <a:latin typeface="Arial Narrow" pitchFamily="34" charset="0"/>
                <a:ea typeface="宋体" panose="02010600030101010101" pitchFamily="2" charset="-122"/>
                <a:cs typeface="Arial Narrow" pitchFamily="34" charset="0"/>
                <a:sym typeface="+mn-ea"/>
              </a:rPr>
              <a:t>g</a:t>
            </a:r>
            <a:r>
              <a:rPr lang="zh-CN" altLang="en-US" sz="3600" b="1" noProof="1">
                <a:latin typeface="宋体" panose="02010600030101010101" pitchFamily="2" charset="-122"/>
                <a:ea typeface="宋体" panose="02010600030101010101" pitchFamily="2" charset="-122"/>
              </a:rPr>
              <a:t>      </a:t>
            </a:r>
            <a:r>
              <a:rPr lang="zh-CN" altLang="en-US" sz="3600" b="1" noProof="1">
                <a:latin typeface="微软雅黑" panose="020B0503020204020204" pitchFamily="34" charset="-122"/>
                <a:ea typeface="宋体" panose="02010600030101010101" pitchFamily="2" charset="-122"/>
                <a:cs typeface="+mj-ea"/>
                <a:sym typeface="+mn-ea"/>
              </a:rPr>
              <a:t>意</a:t>
            </a:r>
            <a:r>
              <a:rPr lang="zh-CN" altLang="en-US" sz="3600" b="1" noProof="1">
                <a:solidFill>
                  <a:srgbClr val="FF0000"/>
                </a:solidFill>
                <a:latin typeface="宋体" panose="02010600030101010101" pitchFamily="2" charset="-122"/>
                <a:ea typeface="宋体" panose="02010600030101010101" pitchFamily="2" charset="-122"/>
                <a:cs typeface="+mj-ea"/>
                <a:sym typeface="+mn-ea"/>
              </a:rPr>
              <a:t>xiá</a:t>
            </a:r>
            <a:r>
              <a:rPr lang="zh-CN" altLang="en-US" sz="3600" b="1" noProof="1">
                <a:latin typeface="微软雅黑" panose="020B0503020204020204" pitchFamily="34" charset="-122"/>
                <a:ea typeface="宋体" panose="02010600030101010101" pitchFamily="2" charset="-122"/>
                <a:cs typeface="+mj-ea"/>
                <a:sym typeface="+mn-ea"/>
              </a:rPr>
              <a:t>    甚       假</a:t>
            </a:r>
            <a:r>
              <a:rPr lang="zh-CN" altLang="en-US" sz="3600" b="1" noProof="1">
                <a:solidFill>
                  <a:srgbClr val="FF0000"/>
                </a:solidFill>
                <a:latin typeface="宋体" panose="02010600030101010101" pitchFamily="2" charset="-122"/>
                <a:ea typeface="宋体" panose="02010600030101010101" pitchFamily="2" charset="-122"/>
                <a:cs typeface="+mj-ea"/>
                <a:sym typeface="+mn-ea"/>
              </a:rPr>
              <a:t>mèi</a:t>
            </a:r>
            <a:r>
              <a:rPr lang="zh-CN" altLang="en-US" sz="3600" b="1" noProof="1">
                <a:latin typeface="微软雅黑" panose="020B0503020204020204" pitchFamily="34" charset="-122"/>
                <a:ea typeface="宋体" panose="02010600030101010101" pitchFamily="2" charset="-122"/>
                <a:cs typeface="+mj-ea"/>
                <a:sym typeface="+mn-ea"/>
              </a:rPr>
              <a:t>        狼亦</a:t>
            </a:r>
            <a:r>
              <a:rPr lang="zh-CN" altLang="en-US" sz="3600" b="1" dirty="0">
                <a:solidFill>
                  <a:srgbClr val="FF0000"/>
                </a:solidFill>
                <a:latin typeface="宋体" panose="02010600030101010101" pitchFamily="2" charset="-122"/>
                <a:ea typeface="宋体" panose="02010600030101010101" pitchFamily="2" charset="-122"/>
                <a:cs typeface="+mj-ea"/>
                <a:sym typeface="+mn-ea"/>
              </a:rPr>
              <a:t>xiá  </a:t>
            </a:r>
            <a:r>
              <a:rPr lang="zh-CN" altLang="en-US" sz="3600" b="1" dirty="0">
                <a:latin typeface="+mn-ea"/>
                <a:ea typeface="宋体" panose="02010600030101010101" pitchFamily="2" charset="-122"/>
                <a:cs typeface="+mj-ea"/>
                <a:sym typeface="+mn-ea"/>
              </a:rPr>
              <a:t>矣</a:t>
            </a:r>
            <a:r>
              <a:rPr lang="zh-CN" altLang="en-US" sz="3600" noProof="1">
                <a:solidFill>
                  <a:srgbClr val="FF0000"/>
                </a:solidFill>
                <a:latin typeface="+mj-ea"/>
                <a:ea typeface="+mj-ea"/>
                <a:cs typeface="+mj-ea"/>
                <a:sym typeface="+mn-ea"/>
              </a:rPr>
              <a:t>      </a:t>
            </a:r>
            <a:endParaRPr lang="zh-CN" altLang="en-US" sz="3600" noProof="1">
              <a:latin typeface="宋体" panose="02010600030101010101" pitchFamily="2" charset="-122"/>
            </a:endParaRPr>
          </a:p>
        </p:txBody>
      </p:sp>
      <p:sp>
        <p:nvSpPr>
          <p:cNvPr id="3" name="文本框 2"/>
          <p:cNvSpPr txBox="1">
            <a:spLocks noChangeArrowheads="1"/>
          </p:cNvSpPr>
          <p:nvPr/>
        </p:nvSpPr>
        <p:spPr bwMode="auto">
          <a:xfrm>
            <a:off x="1057593" y="2284413"/>
            <a:ext cx="8348662" cy="3204845"/>
          </a:xfrm>
          <a:prstGeom prst="rect">
            <a:avLst/>
          </a:prstGeom>
          <a:noFill/>
          <a:ln w="9525">
            <a:noFill/>
            <a:miter lim="800000"/>
          </a:ln>
        </p:spPr>
        <p:txBody>
          <a:bodyPr>
            <a:spAutoFit/>
          </a:bodyPr>
          <a:p>
            <a:pPr>
              <a:lnSpc>
                <a:spcPct val="110000"/>
              </a:lnSpc>
            </a:pPr>
            <a:r>
              <a:rPr lang="zh-CN" altLang="zh-CN" sz="3600" b="1">
                <a:solidFill>
                  <a:srgbClr val="FF0000"/>
                </a:solidFill>
                <a:latin typeface="宋体" panose="02010600030101010101" pitchFamily="2" charset="-122"/>
              </a:rPr>
              <a:t>zhuì</a:t>
            </a:r>
            <a:r>
              <a:rPr lang="zh-CN" altLang="zh-CN" sz="3200" b="1">
                <a:solidFill>
                  <a:srgbClr val="FF0000"/>
                </a:solidFill>
                <a:latin typeface="宋体" panose="02010600030101010101" pitchFamily="2" charset="-122"/>
              </a:rPr>
              <a:t>      </a:t>
            </a:r>
            <a:r>
              <a:rPr lang="en-US" altLang="zh-CN" sz="3600" b="1">
                <a:solidFill>
                  <a:srgbClr val="FF0000"/>
                </a:solidFill>
                <a:latin typeface="宋体" panose="02010600030101010101" pitchFamily="2" charset="-122"/>
              </a:rPr>
              <a:t>jiǒn</a:t>
            </a:r>
            <a:r>
              <a:rPr lang="en-US" altLang="zh-CN" sz="4000" b="1">
                <a:solidFill>
                  <a:srgbClr val="FF0000"/>
                </a:solidFill>
                <a:latin typeface="宋体" panose="02010600030101010101" pitchFamily="2" charset="-122"/>
              </a:rPr>
              <a:t>ɡ</a:t>
            </a:r>
            <a:r>
              <a:rPr lang="zh-CN" altLang="zh-CN" sz="3200" b="1">
                <a:solidFill>
                  <a:srgbClr val="FF0000"/>
                </a:solidFill>
                <a:latin typeface="宋体" panose="02010600030101010101" pitchFamily="2" charset="-122"/>
              </a:rPr>
              <a:t>      </a:t>
            </a:r>
            <a:r>
              <a:rPr lang="zh-CN" altLang="zh-CN" sz="3600" b="1">
                <a:solidFill>
                  <a:srgbClr val="FF0000"/>
                </a:solidFill>
                <a:latin typeface="宋体" panose="02010600030101010101" pitchFamily="2" charset="-122"/>
              </a:rPr>
              <a:t>shàn</a:t>
            </a:r>
            <a:r>
              <a:rPr lang="zh-CN" altLang="zh-CN" sz="3600" b="1">
                <a:solidFill>
                  <a:schemeClr val="tx1"/>
                </a:solidFill>
                <a:latin typeface="宋体" panose="02010600030101010101" pitchFamily="2" charset="-122"/>
              </a:rPr>
              <a:t>  </a:t>
            </a:r>
            <a:r>
              <a:rPr lang="zh-CN" altLang="zh-CN" sz="3600" b="1">
                <a:solidFill>
                  <a:srgbClr val="FF0000"/>
                </a:solidFill>
                <a:latin typeface="宋体" panose="02010600030101010101" pitchFamily="2" charset="-122"/>
              </a:rPr>
              <a:t>     </a:t>
            </a:r>
            <a:endParaRPr lang="zh-CN" altLang="zh-CN" sz="3600" b="1">
              <a:solidFill>
                <a:srgbClr val="FF0000"/>
              </a:solidFill>
              <a:latin typeface="宋体" panose="02010600030101010101" pitchFamily="2" charset="-122"/>
            </a:endParaRPr>
          </a:p>
          <a:p>
            <a:pPr>
              <a:lnSpc>
                <a:spcPct val="110000"/>
              </a:lnSpc>
            </a:pPr>
            <a:r>
              <a:rPr lang="zh-CN" altLang="zh-CN" sz="3600" b="1">
                <a:solidFill>
                  <a:srgbClr val="FF0000"/>
                </a:solidFill>
                <a:latin typeface="宋体" panose="02010600030101010101" pitchFamily="2" charset="-122"/>
              </a:rPr>
              <a:t>yǐ       shǎo       shù            suì       kāo        弛                    </a:t>
            </a:r>
            <a:endParaRPr lang="zh-CN" altLang="zh-CN" sz="3600" b="1">
              <a:solidFill>
                <a:srgbClr val="FF0000"/>
              </a:solidFill>
              <a:latin typeface="宋体" panose="02010600030101010101" pitchFamily="2" charset="-122"/>
            </a:endParaRPr>
          </a:p>
          <a:p>
            <a:pPr>
              <a:lnSpc>
                <a:spcPct val="110000"/>
              </a:lnSpc>
            </a:pPr>
            <a:r>
              <a:rPr lang="zh-CN" altLang="zh-CN" sz="3600" b="1">
                <a:solidFill>
                  <a:srgbClr val="FF0000"/>
                </a:solidFill>
                <a:latin typeface="宋体" panose="02010600030101010101" pitchFamily="2" charset="-122"/>
              </a:rPr>
              <a:t>      眈眈                瞑           </a:t>
            </a:r>
            <a:endParaRPr lang="zh-CN" altLang="zh-CN" sz="3600" b="1">
              <a:solidFill>
                <a:srgbClr val="FF0000"/>
              </a:solidFill>
              <a:latin typeface="宋体" panose="02010600030101010101" pitchFamily="2" charset="-122"/>
            </a:endParaRPr>
          </a:p>
          <a:p>
            <a:pPr>
              <a:lnSpc>
                <a:spcPct val="110000"/>
              </a:lnSpc>
            </a:pPr>
            <a:r>
              <a:rPr lang="zh-CN" altLang="zh-CN" sz="3600" b="1">
                <a:solidFill>
                  <a:srgbClr val="FF0000"/>
                </a:solidFill>
                <a:latin typeface="宋体" panose="02010600030101010101" pitchFamily="2" charset="-122"/>
              </a:rPr>
              <a:t>   暇           寐          黠   </a:t>
            </a:r>
            <a:endParaRPr lang="zh-CN" altLang="zh-CN" sz="3600" b="1">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82" name="Rectangle 2"/>
          <p:cNvSpPr>
            <a:spLocks noGrp="1"/>
          </p:cNvSpPr>
          <p:nvPr/>
        </p:nvSpPr>
        <p:spPr>
          <a:xfrm>
            <a:off x="409575" y="261620"/>
            <a:ext cx="5154295" cy="499745"/>
          </a:xfrm>
          <a:prstGeom prst="rect">
            <a:avLst/>
          </a:prstGeom>
          <a:noFill/>
          <a:ln w="9525">
            <a:noFill/>
          </a:ln>
        </p:spPr>
        <p:txBody>
          <a:bodyPr anchor="ctr"/>
          <a:p>
            <a:pPr>
              <a:lnSpc>
                <a:spcPct val="100000"/>
              </a:lnSpc>
              <a:spcBef>
                <a:spcPts val="0"/>
              </a:spcBef>
              <a:spcAft>
                <a:spcPts val="0"/>
              </a:spcAft>
            </a:pPr>
            <a:r>
              <a:rPr lang="en-US" altLang="zh-CN" sz="3200" b="1">
                <a:latin typeface="宋体" panose="02010600030101010101" pitchFamily="2" charset="-122"/>
              </a:rPr>
              <a:t>2.</a:t>
            </a:r>
            <a:r>
              <a:rPr lang="zh-CN" altLang="en-US" sz="3200" b="1">
                <a:latin typeface="宋体" panose="02010600030101010101" pitchFamily="2" charset="-122"/>
                <a:sym typeface="+mn-ea"/>
              </a:rPr>
              <a:t>断句：</a:t>
            </a:r>
            <a:endParaRPr lang="zh-CN" altLang="en-US" sz="3200" b="1">
              <a:latin typeface="宋体" panose="02010600030101010101" pitchFamily="2" charset="-122"/>
            </a:endParaRPr>
          </a:p>
        </p:txBody>
      </p:sp>
      <p:sp>
        <p:nvSpPr>
          <p:cNvPr id="8" name="文本框 7"/>
          <p:cNvSpPr txBox="1"/>
          <p:nvPr/>
        </p:nvSpPr>
        <p:spPr>
          <a:xfrm>
            <a:off x="409575" y="761365"/>
            <a:ext cx="8324850" cy="2061210"/>
          </a:xfrm>
          <a:prstGeom prst="rect">
            <a:avLst/>
          </a:prstGeom>
          <a:noFill/>
          <a:ln w="12700" cmpd="sng">
            <a:solidFill>
              <a:schemeClr val="accent1">
                <a:shade val="50000"/>
              </a:schemeClr>
            </a:solidFill>
            <a:prstDash val="solid"/>
          </a:ln>
        </p:spPr>
        <p:txBody>
          <a:bodyPr wrap="square" anchor="t">
            <a:spAutoFit/>
          </a:bodyPr>
          <a:p>
            <a:r>
              <a:rPr lang="en-US" altLang="zh-CN" sz="3200" b="1" dirty="0">
                <a:ln>
                  <a:noFill/>
                </a:ln>
                <a:solidFill>
                  <a:srgbClr val="0000CC"/>
                </a:solidFill>
                <a:latin typeface="Arial" panose="020B0604020202020204" pitchFamily="34" charset="0"/>
                <a:ea typeface="SimSun-ExtB" panose="02010609060101010101" pitchFamily="49" charset="-122"/>
                <a:sym typeface="宋体" panose="02010600030101010101" pitchFamily="2" charset="-122"/>
              </a:rPr>
              <a:t> </a:t>
            </a:r>
            <a:r>
              <a:rPr lang="en-US" altLang="zh-CN"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a:t>
            </a:r>
            <a:r>
              <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小贴士：</a:t>
            </a:r>
            <a:endPar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文言文常常省略主语</a:t>
            </a:r>
            <a:r>
              <a:rPr lang="zh-CN" altLang="zh-CN" sz="3200" b="1" dirty="0">
                <a:solidFill>
                  <a:schemeClr val="tx1"/>
                </a:solidFill>
                <a:sym typeface="宋体" panose="02010600030101010101" pitchFamily="2" charset="-122"/>
              </a:rPr>
              <a:t>,</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断句时要先</a:t>
            </a:r>
            <a:r>
              <a:rPr lang="zh-CN" altLang="en-US" sz="3200" b="1">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分析</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句子的</a:t>
            </a:r>
            <a:r>
              <a:rPr lang="zh-CN" altLang="en-US" sz="3200" b="1">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主语</a:t>
            </a:r>
            <a:r>
              <a:rPr lang="zh-CN" altLang="zh-CN" sz="3200" b="1" dirty="0">
                <a:solidFill>
                  <a:schemeClr val="tx1"/>
                </a:solidFill>
                <a:sym typeface="宋体" panose="02010600030101010101" pitchFamily="2" charset="-122"/>
              </a:rPr>
              <a:t>,</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根据主语来断</a:t>
            </a:r>
            <a:r>
              <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句；还可以根据</a:t>
            </a:r>
            <a:r>
              <a:rPr lang="zh-CN" altLang="en-US" sz="3200" b="1" dirty="0">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句末</a:t>
            </a:r>
            <a:r>
              <a:rPr lang="zh-CN" altLang="en-US" sz="3200" b="1">
                <a:ln>
                  <a:noFill/>
                </a:ln>
                <a:solidFill>
                  <a:srgbClr val="FF0000"/>
                </a:solidFill>
                <a:ea typeface="SimSun-ExtB" panose="02010609060101010101" pitchFamily="49" charset="-122"/>
                <a:sym typeface="宋体" panose="02010600030101010101" pitchFamily="2" charset="-122"/>
              </a:rPr>
              <a:t>语气词</a:t>
            </a:r>
            <a:r>
              <a:rPr lang="zh-CN" altLang="en-US" sz="3200" b="1">
                <a:ln>
                  <a:noFill/>
                </a:ln>
                <a:solidFill>
                  <a:schemeClr val="tx1"/>
                </a:solidFill>
                <a:ea typeface="SimSun-ExtB" panose="02010609060101010101" pitchFamily="49" charset="-122"/>
                <a:sym typeface="宋体" panose="02010600030101010101" pitchFamily="2" charset="-122"/>
              </a:rPr>
              <a:t>来处理句读</a:t>
            </a:r>
            <a:r>
              <a:rPr lang="zh-CN" altLang="zh-CN" sz="3200" b="1" dirty="0">
                <a:solidFill>
                  <a:schemeClr val="tx1"/>
                </a:solidFill>
                <a:sym typeface="宋体" panose="02010600030101010101" pitchFamily="2" charset="-122"/>
              </a:rPr>
              <a:t>,</a:t>
            </a:r>
            <a:r>
              <a:rPr lang="zh-CN" altLang="en-US" sz="3200" b="1">
                <a:ln>
                  <a:noFill/>
                </a:ln>
                <a:solidFill>
                  <a:schemeClr val="tx1"/>
                </a:solidFill>
                <a:ea typeface="SimSun-ExtB" panose="02010609060101010101" pitchFamily="49" charset="-122"/>
                <a:sym typeface="宋体" panose="02010600030101010101" pitchFamily="2" charset="-122"/>
              </a:rPr>
              <a:t>如</a:t>
            </a:r>
            <a:r>
              <a:rPr lang="en-US" altLang="zh-CN" sz="3200" b="1">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之</a:t>
            </a:r>
            <a:r>
              <a:rPr lang="en-US" altLang="zh-CN" sz="3200" b="1">
                <a:ln>
                  <a:noFill/>
                </a:ln>
                <a:solidFill>
                  <a:srgbClr val="FF0000"/>
                </a:solidFill>
                <a:ea typeface="SimSun-ExtB" panose="02010609060101010101" pitchFamily="49" charset="-122"/>
                <a:sym typeface="宋体" panose="02010600030101010101" pitchFamily="2" charset="-122"/>
              </a:rPr>
              <a:t>”“</a:t>
            </a:r>
            <a:r>
              <a:rPr lang="zh-CN" altLang="en-US" sz="3200" b="1" dirty="0">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也</a:t>
            </a:r>
            <a:r>
              <a:rPr lang="en-US" altLang="zh-CN" sz="3200" b="1">
                <a:ln>
                  <a:noFill/>
                </a:ln>
                <a:solidFill>
                  <a:srgbClr val="FF0000"/>
                </a:solidFill>
                <a:ea typeface="SimSun-ExtB" panose="02010609060101010101" pitchFamily="49" charset="-122"/>
                <a:sym typeface="宋体" panose="02010600030101010101" pitchFamily="2" charset="-122"/>
              </a:rPr>
              <a:t>”“</a:t>
            </a:r>
            <a:r>
              <a:rPr lang="zh-CN" altLang="en-US" sz="3200" b="1">
                <a:ln>
                  <a:noFill/>
                </a:ln>
                <a:solidFill>
                  <a:srgbClr val="FF0000"/>
                </a:solidFill>
                <a:ea typeface="SimSun-ExtB" panose="02010609060101010101" pitchFamily="49" charset="-122"/>
                <a:sym typeface="宋体" panose="02010600030101010101" pitchFamily="2" charset="-122"/>
              </a:rPr>
              <a:t>哉</a:t>
            </a:r>
            <a:r>
              <a:rPr lang="en-US" altLang="zh-CN" sz="3200" b="1">
                <a:ln>
                  <a:noFill/>
                </a:ln>
                <a:solidFill>
                  <a:srgbClr val="FF0000"/>
                </a:solidFill>
                <a:ea typeface="SimSun-ExtB" panose="02010609060101010101" pitchFamily="49" charset="-122"/>
                <a:sym typeface="宋体" panose="02010600030101010101" pitchFamily="2" charset="-122"/>
              </a:rPr>
              <a:t>”“</a:t>
            </a:r>
            <a:r>
              <a:rPr lang="zh-CN" altLang="en-US" sz="3200" b="1" dirty="0">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矣</a:t>
            </a:r>
            <a:r>
              <a:rPr lang="en-US" altLang="zh-CN" sz="3200" b="1">
                <a:ln>
                  <a:noFill/>
                </a:ln>
                <a:solidFill>
                  <a:srgbClr val="FF0000"/>
                </a:solidFill>
                <a:ea typeface="SimSun-ExtB" panose="02010609060101010101" pitchFamily="49" charset="-122"/>
                <a:sym typeface="宋体" panose="02010600030101010101" pitchFamily="2" charset="-122"/>
              </a:rPr>
              <a:t>”“</a:t>
            </a:r>
            <a:r>
              <a:rPr lang="zh-CN" altLang="en-US" sz="3200" b="1" dirty="0">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耳</a:t>
            </a:r>
            <a:r>
              <a:rPr lang="en-US" altLang="zh-CN" sz="3200" b="1">
                <a:ln>
                  <a:noFill/>
                </a:ln>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等</a:t>
            </a:r>
            <a:r>
              <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a:t>
            </a:r>
            <a:endParaRPr lang="zh-CN" altLang="en-US" sz="32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p:txBody>
      </p:sp>
      <p:sp>
        <p:nvSpPr>
          <p:cNvPr id="14340" name="TextBox 7"/>
          <p:cNvSpPr txBox="1">
            <a:spLocks noChangeArrowheads="1"/>
          </p:cNvSpPr>
          <p:nvPr/>
        </p:nvSpPr>
        <p:spPr bwMode="auto">
          <a:xfrm>
            <a:off x="344170" y="2827020"/>
            <a:ext cx="8455660" cy="3538220"/>
          </a:xfrm>
          <a:prstGeom prst="rect">
            <a:avLst/>
          </a:prstGeom>
          <a:noFill/>
          <a:ln w="9525">
            <a:noFill/>
            <a:miter lim="800000"/>
          </a:ln>
        </p:spPr>
        <p:txBody>
          <a:bodyPr wrap="square">
            <a:spAutoFit/>
          </a:bodyPr>
          <a:p>
            <a:pPr eaLnBrk="0" hangingPunct="0">
              <a:buFont typeface="Arial" panose="020B0604020202020204" pitchFamily="34" charset="0"/>
              <a:buNone/>
            </a:pPr>
            <a:r>
              <a:rPr lang="en-US" altLang="zh-CN" sz="3200" b="1">
                <a:latin typeface="宋体" panose="02010600030101010101" pitchFamily="2" charset="-122"/>
                <a:cs typeface="宋体" panose="02010600030101010101" pitchFamily="2" charset="-122"/>
              </a:rPr>
              <a:t>    </a:t>
            </a:r>
            <a:r>
              <a:rPr lang="zh-CN" altLang="en-US" sz="3200" b="1">
                <a:latin typeface="宋体" panose="02010600030101010101" pitchFamily="2" charset="-122"/>
                <a:cs typeface="宋体" panose="02010600030101010101" pitchFamily="2" charset="-122"/>
              </a:rPr>
              <a:t>一屠</a:t>
            </a:r>
            <a:r>
              <a:rPr lang="zh-CN" altLang="en-US" sz="3200">
                <a:latin typeface="宋体" panose="02010600030101010101" pitchFamily="2" charset="-122"/>
                <a:cs typeface="宋体" panose="02010600030101010101" pitchFamily="2" charset="-122"/>
              </a:rPr>
              <a:t>晚归</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rPr>
              <a:t>担中肉</a:t>
            </a:r>
            <a:r>
              <a:rPr lang="zh-CN" altLang="en-US" sz="3200">
                <a:latin typeface="宋体" panose="02010600030101010101" pitchFamily="2" charset="-122"/>
                <a:cs typeface="宋体" panose="02010600030101010101" pitchFamily="2" charset="-122"/>
              </a:rPr>
              <a:t>尽</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solidFill>
                  <a:schemeClr val="tx1"/>
                </a:solidFill>
                <a:latin typeface="宋体" panose="02010600030101010101" pitchFamily="2" charset="-122"/>
                <a:cs typeface="宋体" panose="02010600030101010101" pitchFamily="2" charset="-122"/>
                <a:sym typeface="+mn-ea"/>
              </a:rPr>
              <a:t>（担）</a:t>
            </a:r>
            <a:r>
              <a:rPr lang="zh-CN" altLang="en-US" sz="3200">
                <a:latin typeface="宋体" panose="02010600030101010101" pitchFamily="2" charset="-122"/>
                <a:cs typeface="宋体" panose="02010600030101010101" pitchFamily="2" charset="-122"/>
              </a:rPr>
              <a:t>止有剩骨</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rPr>
              <a:t>途中两狼</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rPr>
              <a:t>缀行甚远。</a:t>
            </a:r>
            <a:endParaRPr lang="zh-CN" altLang="en-US" sz="3200">
              <a:latin typeface="宋体" panose="02010600030101010101" pitchFamily="2" charset="-122"/>
              <a:cs typeface="宋体" panose="02010600030101010101" pitchFamily="2" charset="-122"/>
            </a:endParaRPr>
          </a:p>
          <a:p>
            <a:pPr eaLnBrk="0" hangingPunct="0">
              <a:buFont typeface="Arial" panose="020B0604020202020204" pitchFamily="34" charset="0"/>
              <a:buNone/>
            </a:pPr>
            <a:r>
              <a:rPr lang="zh-CN" altLang="en-US" sz="3200" b="1">
                <a:latin typeface="宋体" panose="02010600030101010101" pitchFamily="2" charset="-122"/>
                <a:cs typeface="宋体" panose="02010600030101010101" pitchFamily="2" charset="-122"/>
              </a:rPr>
              <a:t>    屠</a:t>
            </a:r>
            <a:r>
              <a:rPr lang="zh-CN" altLang="en-US" sz="3200">
                <a:latin typeface="宋体" panose="02010600030101010101" pitchFamily="2" charset="-122"/>
                <a:cs typeface="宋体" panose="02010600030101010101" pitchFamily="2" charset="-122"/>
              </a:rPr>
              <a:t>惧</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sym typeface="+mn-ea"/>
              </a:rPr>
              <a:t>（屠）</a:t>
            </a:r>
            <a:r>
              <a:rPr lang="zh-CN" altLang="en-US" sz="3200">
                <a:latin typeface="宋体" panose="02010600030101010101" pitchFamily="2" charset="-122"/>
                <a:cs typeface="宋体" panose="02010600030101010101" pitchFamily="2" charset="-122"/>
              </a:rPr>
              <a:t>投以骨</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rPr>
              <a:t>一狼</a:t>
            </a:r>
            <a:r>
              <a:rPr lang="zh-CN" altLang="en-US" sz="3200">
                <a:latin typeface="宋体" panose="02010600030101010101" pitchFamily="2" charset="-122"/>
                <a:cs typeface="宋体" panose="02010600030101010101" pitchFamily="2" charset="-122"/>
              </a:rPr>
              <a:t>得骨止</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rPr>
              <a:t>一狼</a:t>
            </a:r>
            <a:r>
              <a:rPr lang="zh-CN" altLang="en-US" sz="3200">
                <a:latin typeface="宋体" panose="02010600030101010101" pitchFamily="2" charset="-122"/>
                <a:cs typeface="宋体" panose="02010600030101010101" pitchFamily="2" charset="-122"/>
              </a:rPr>
              <a:t>仍从</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sym typeface="+mn-ea"/>
              </a:rPr>
              <a:t>（屠）</a:t>
            </a:r>
            <a:r>
              <a:rPr lang="zh-CN" altLang="en-US" sz="3200">
                <a:latin typeface="宋体" panose="02010600030101010101" pitchFamily="2" charset="-122"/>
                <a:cs typeface="宋体" panose="02010600030101010101" pitchFamily="2" charset="-122"/>
              </a:rPr>
              <a:t>复投之</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rPr>
              <a:t>后狼</a:t>
            </a:r>
            <a:r>
              <a:rPr lang="zh-CN" altLang="en-US" sz="3200">
                <a:latin typeface="宋体" panose="02010600030101010101" pitchFamily="2" charset="-122"/>
                <a:cs typeface="宋体" panose="02010600030101010101" pitchFamily="2" charset="-122"/>
              </a:rPr>
              <a:t>止而前狼又至</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cs typeface="宋体" panose="02010600030101010101" pitchFamily="2" charset="-122"/>
              </a:rPr>
              <a:t>骨</a:t>
            </a:r>
            <a:r>
              <a:rPr lang="zh-CN" altLang="en-US" sz="3200">
                <a:latin typeface="宋体" panose="02010600030101010101" pitchFamily="2" charset="-122"/>
                <a:cs typeface="宋体" panose="02010600030101010101" pitchFamily="2" charset="-122"/>
              </a:rPr>
              <a:t>已尽矣</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rPr>
              <a:t>而</a:t>
            </a:r>
            <a:r>
              <a:rPr lang="zh-CN" altLang="en-US" sz="3200" b="1">
                <a:latin typeface="宋体" panose="02010600030101010101" pitchFamily="2" charset="-122"/>
                <a:cs typeface="宋体" panose="02010600030101010101" pitchFamily="2" charset="-122"/>
              </a:rPr>
              <a:t>两狼</a:t>
            </a:r>
            <a:r>
              <a:rPr lang="zh-CN" altLang="en-US" sz="3200">
                <a:latin typeface="宋体" panose="02010600030101010101" pitchFamily="2" charset="-122"/>
                <a:cs typeface="宋体" panose="02010600030101010101" pitchFamily="2" charset="-122"/>
              </a:rPr>
              <a:t>之并驱如故。</a:t>
            </a:r>
            <a:r>
              <a:rPr lang="en-US" altLang="zh-CN" sz="3200">
                <a:latin typeface="宋体" panose="02010600030101010101" pitchFamily="2" charset="-122"/>
                <a:cs typeface="宋体" panose="02010600030101010101" pitchFamily="2" charset="-122"/>
              </a:rPr>
              <a:t>……</a:t>
            </a:r>
            <a:endParaRPr lang="zh-CN" altLang="en-US" sz="3200">
              <a:latin typeface="宋体" panose="02010600030101010101" pitchFamily="2" charset="-122"/>
              <a:cs typeface="宋体" panose="02010600030101010101" pitchFamily="2" charset="-122"/>
            </a:endParaRPr>
          </a:p>
          <a:p>
            <a:pPr eaLnBrk="0" hangingPunct="0">
              <a:buFont typeface="Arial" panose="020B0604020202020204" pitchFamily="34" charset="0"/>
              <a:buNone/>
            </a:pPr>
            <a:r>
              <a:rPr lang="zh-CN" altLang="en-US" sz="3200">
                <a:latin typeface="宋体" panose="02010600030101010101" pitchFamily="2" charset="-122"/>
                <a:cs typeface="宋体" panose="02010600030101010101" pitchFamily="2" charset="-122"/>
                <a:sym typeface="微软雅黑" panose="020B0503020204020204" pitchFamily="34" charset="-122"/>
              </a:rPr>
              <a:t>    狼亦黠</a:t>
            </a:r>
            <a:r>
              <a:rPr lang="zh-CN" altLang="en-US" sz="3200" b="1">
                <a:latin typeface="宋体" panose="02010600030101010101" pitchFamily="2" charset="-122"/>
                <a:cs typeface="宋体" panose="02010600030101010101" pitchFamily="2" charset="-122"/>
                <a:sym typeface="微软雅黑" panose="020B0503020204020204" pitchFamily="34" charset="-122"/>
              </a:rPr>
              <a:t>矣</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sym typeface="微软雅黑" panose="020B0503020204020204" pitchFamily="34" charset="-122"/>
              </a:rPr>
              <a:t>而顷刻两毙</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sym typeface="微软雅黑" panose="020B0503020204020204" pitchFamily="34" charset="-122"/>
              </a:rPr>
              <a:t>禽兽之变诈几何</a:t>
            </a:r>
            <a:r>
              <a:rPr lang="zh-CN" altLang="en-US" sz="3200" b="1">
                <a:latin typeface="宋体" panose="02010600030101010101" pitchFamily="2" charset="-122"/>
                <a:cs typeface="宋体" panose="02010600030101010101" pitchFamily="2" charset="-122"/>
                <a:sym typeface="微软雅黑" panose="020B0503020204020204" pitchFamily="34" charset="-122"/>
              </a:rPr>
              <a:t>哉</a:t>
            </a:r>
            <a:r>
              <a:rPr lang="en-US" altLang="zh-CN" sz="3200" b="1">
                <a:solidFill>
                  <a:srgbClr val="FF0000"/>
                </a:solidFill>
                <a:latin typeface="宋体" panose="02010600030101010101" pitchFamily="2" charset="-122"/>
                <a:cs typeface="宋体" panose="02010600030101010101" pitchFamily="2" charset="-122"/>
                <a:sym typeface="+mn-ea"/>
              </a:rPr>
              <a:t>/</a:t>
            </a:r>
            <a:r>
              <a:rPr lang="zh-CN" altLang="en-US" sz="3200">
                <a:latin typeface="宋体" panose="02010600030101010101" pitchFamily="2" charset="-122"/>
                <a:cs typeface="宋体" panose="02010600030101010101" pitchFamily="2" charset="-122"/>
                <a:sym typeface="微软雅黑" panose="020B0503020204020204" pitchFamily="34" charset="-122"/>
              </a:rPr>
              <a:t>止增笑</a:t>
            </a:r>
            <a:r>
              <a:rPr lang="zh-CN" altLang="en-US" sz="3200" b="1">
                <a:latin typeface="宋体" panose="02010600030101010101" pitchFamily="2" charset="-122"/>
                <a:cs typeface="宋体" panose="02010600030101010101" pitchFamily="2" charset="-122"/>
                <a:sym typeface="微软雅黑" panose="020B0503020204020204" pitchFamily="34" charset="-122"/>
              </a:rPr>
              <a:t>耳</a:t>
            </a:r>
            <a:r>
              <a:rPr lang="en-US" altLang="zh-CN" sz="3200">
                <a:latin typeface="宋体" panose="02010600030101010101" pitchFamily="2" charset="-122"/>
                <a:cs typeface="宋体" panose="02010600030101010101" pitchFamily="2" charset="-122"/>
                <a:sym typeface="微软雅黑" panose="020B0503020204020204" pitchFamily="34" charset="-122"/>
              </a:rPr>
              <a:t>!</a:t>
            </a:r>
            <a:endParaRPr lang="en-US" altLang="zh-CN" sz="3200">
              <a:latin typeface="宋体" panose="02010600030101010101" pitchFamily="2" charset="-122"/>
              <a:cs typeface="宋体" panose="0201060003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40">
                                            <p:txEl>
                                              <p:pRg st="0" end="0"/>
                                            </p:txEl>
                                          </p:spTgt>
                                        </p:tgtEl>
                                        <p:attrNameLst>
                                          <p:attrName>style.visibility</p:attrName>
                                        </p:attrNameLst>
                                      </p:cBhvr>
                                      <p:to>
                                        <p:strVal val="visible"/>
                                      </p:to>
                                    </p:set>
                                    <p:anim calcmode="lin" valueType="num">
                                      <p:cBhvr additive="base">
                                        <p:cTn id="13"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40">
                                            <p:txEl>
                                              <p:pRg st="1" end="1"/>
                                            </p:txEl>
                                          </p:spTgt>
                                        </p:tgtEl>
                                        <p:attrNameLst>
                                          <p:attrName>style.visibility</p:attrName>
                                        </p:attrNameLst>
                                      </p:cBhvr>
                                      <p:to>
                                        <p:strVal val="visible"/>
                                      </p:to>
                                    </p:set>
                                    <p:anim calcmode="lin" valueType="num">
                                      <p:cBhvr additive="base">
                                        <p:cTn id="19" dur="500" fill="hold"/>
                                        <p:tgtEl>
                                          <p:spTgt spid="1434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4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40">
                                            <p:txEl>
                                              <p:pRg st="2" end="2"/>
                                            </p:txEl>
                                          </p:spTgt>
                                        </p:tgtEl>
                                        <p:attrNameLst>
                                          <p:attrName>style.visibility</p:attrName>
                                        </p:attrNameLst>
                                      </p:cBhvr>
                                      <p:to>
                                        <p:strVal val="visible"/>
                                      </p:to>
                                    </p:set>
                                    <p:anim calcmode="lin" valueType="num">
                                      <p:cBhvr additive="base">
                                        <p:cTn id="25" dur="500" fill="hold"/>
                                        <p:tgtEl>
                                          <p:spTgt spid="1434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82" name="Rectangle 2"/>
          <p:cNvSpPr>
            <a:spLocks noGrp="1"/>
          </p:cNvSpPr>
          <p:nvPr/>
        </p:nvSpPr>
        <p:spPr>
          <a:xfrm>
            <a:off x="499110" y="1664970"/>
            <a:ext cx="5154295" cy="499745"/>
          </a:xfrm>
          <a:prstGeom prst="rect">
            <a:avLst/>
          </a:prstGeom>
          <a:noFill/>
          <a:ln w="9525">
            <a:noFill/>
          </a:ln>
        </p:spPr>
        <p:txBody>
          <a:bodyPr anchor="ctr"/>
          <a:p>
            <a:pPr>
              <a:lnSpc>
                <a:spcPct val="100000"/>
              </a:lnSpc>
              <a:spcBef>
                <a:spcPts val="0"/>
              </a:spcBef>
              <a:spcAft>
                <a:spcPts val="0"/>
              </a:spcAft>
            </a:pPr>
            <a:r>
              <a:rPr lang="en-US" altLang="zh-CN" sz="3200" b="1">
                <a:latin typeface="宋体" panose="02010600030101010101" pitchFamily="2" charset="-122"/>
              </a:rPr>
              <a:t>3.</a:t>
            </a:r>
            <a:r>
              <a:rPr lang="zh-CN" altLang="en-US" sz="3200" b="1">
                <a:latin typeface="宋体" panose="02010600030101010101" pitchFamily="2" charset="-122"/>
                <a:sym typeface="+mn-ea"/>
              </a:rPr>
              <a:t>句中停顿：</a:t>
            </a:r>
            <a:endParaRPr lang="zh-CN" altLang="en-US" sz="3200" b="1">
              <a:latin typeface="宋体" panose="02010600030101010101" pitchFamily="2" charset="-122"/>
            </a:endParaRPr>
          </a:p>
        </p:txBody>
      </p:sp>
      <p:sp>
        <p:nvSpPr>
          <p:cNvPr id="2" name="TextBox 7"/>
          <p:cNvSpPr txBox="1">
            <a:spLocks noChangeArrowheads="1"/>
          </p:cNvSpPr>
          <p:nvPr/>
        </p:nvSpPr>
        <p:spPr bwMode="auto">
          <a:xfrm>
            <a:off x="675005" y="2340610"/>
            <a:ext cx="5845810" cy="2553335"/>
          </a:xfrm>
          <a:prstGeom prst="rect">
            <a:avLst/>
          </a:prstGeom>
          <a:noFill/>
          <a:ln w="9525">
            <a:noFill/>
            <a:miter lim="800000"/>
          </a:ln>
        </p:spPr>
        <p:txBody>
          <a:bodyPr wrap="square">
            <a:spAutoFit/>
          </a:bodyPr>
          <a:p>
            <a:pPr eaLnBrk="0" hangingPunct="0">
              <a:buFont typeface="Arial" panose="020B0604020202020204" pitchFamily="34" charset="0"/>
              <a:buNone/>
            </a:pPr>
            <a:r>
              <a:rPr lang="zh-CN" altLang="en-US" sz="3200">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而</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rPr>
              <a:t>两狼之并驱</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rPr>
              <a:t>如故</a:t>
            </a:r>
            <a:endParaRPr lang="zh-CN" altLang="en-US" sz="32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3200" b="1">
                <a:latin typeface="楷体" panose="02010609060101010101" pitchFamily="49" charset="-122"/>
                <a:ea typeface="楷体" panose="02010609060101010101" pitchFamily="49" charset="-122"/>
              </a:rPr>
              <a:t>   恐</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rPr>
              <a:t>前后受其敌</a:t>
            </a:r>
            <a:endParaRPr lang="zh-CN" altLang="en-US" sz="32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sym typeface="微软雅黑" panose="020B0503020204020204" pitchFamily="34" charset="-122"/>
              </a:rPr>
              <a:t>其一</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犬坐于前</a:t>
            </a:r>
            <a:endParaRPr lang="zh-CN" altLang="en-US" sz="3200" b="1">
              <a:latin typeface="楷体" panose="02010609060101010101" pitchFamily="49" charset="-122"/>
              <a:ea typeface="楷体" panose="02010609060101010101" pitchFamily="49" charset="-122"/>
              <a:sym typeface="微软雅黑" panose="020B0503020204020204" pitchFamily="34" charset="-122"/>
            </a:endParaRPr>
          </a:p>
          <a:p>
            <a:pPr eaLnBrk="0" hangingPunct="0">
              <a:buFont typeface="Arial" panose="020B0604020202020204" pitchFamily="34" charset="0"/>
              <a:buNone/>
            </a:pPr>
            <a:r>
              <a:rPr lang="zh-CN" altLang="en-US" sz="3200" b="1">
                <a:latin typeface="楷体" panose="02010609060101010101" pitchFamily="49" charset="-122"/>
                <a:ea typeface="楷体" panose="02010609060101010101" pitchFamily="49" charset="-122"/>
                <a:sym typeface="微软雅黑" panose="020B0503020204020204" pitchFamily="34" charset="-122"/>
              </a:rPr>
              <a:t>   意</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将隧入</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以攻其后也 </a:t>
            </a:r>
            <a:endParaRPr lang="zh-CN" altLang="en-US" sz="3200" b="1">
              <a:latin typeface="楷体" panose="02010609060101010101" pitchFamily="49" charset="-122"/>
              <a:ea typeface="楷体" panose="02010609060101010101" pitchFamily="49" charset="-122"/>
            </a:endParaRPr>
          </a:p>
          <a:p>
            <a:pPr eaLnBrk="0" hangingPunct="0">
              <a:buFont typeface="Arial" panose="020B0604020202020204" pitchFamily="34" charset="0"/>
              <a:buNone/>
            </a:pPr>
            <a:r>
              <a:rPr lang="zh-CN" altLang="en-US" sz="3200" b="1">
                <a:latin typeface="楷体" panose="02010609060101010101" pitchFamily="49" charset="-122"/>
                <a:ea typeface="楷体" panose="02010609060101010101" pitchFamily="49" charset="-122"/>
                <a:sym typeface="微软雅黑" panose="020B0503020204020204" pitchFamily="34" charset="-122"/>
              </a:rPr>
              <a:t>   禽兽之变诈</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几何哉</a:t>
            </a:r>
            <a:endParaRPr lang="en-US" altLang="zh-CN" sz="32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177165" y="567055"/>
            <a:ext cx="8789035" cy="2941320"/>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二、</a:t>
            </a:r>
            <a:r>
              <a:rPr lang="zh-CN" altLang="en-US" sz="3200" b="1" strike="noStrike" noProof="1" dirty="0">
                <a:latin typeface="Arial" panose="020B0604020202020204" pitchFamily="34" charset="0"/>
                <a:ea typeface="黑体" panose="02010609060101010101" pitchFamily="49" charset="-122"/>
                <a:cs typeface="+mn-cs"/>
              </a:rPr>
              <a:t>讲述故事</a:t>
            </a:r>
            <a:endParaRPr lang="zh-CN" altLang="en-US" sz="3200" b="1" strike="noStrike" noProof="1" dirty="0">
              <a:latin typeface="Arial" panose="020B0604020202020204" pitchFamily="34" charset="0"/>
              <a:ea typeface="黑体" panose="02010609060101010101" pitchFamily="49" charset="-122"/>
            </a:endParaRPr>
          </a:p>
          <a:p>
            <a:pPr fontAlgn="base"/>
            <a:r>
              <a:rPr lang="zh-CN" altLang="en-US" sz="3200" b="1" strike="noStrike" noProof="1">
                <a:latin typeface="宋体" panose="02010600030101010101" pitchFamily="2" charset="-122"/>
                <a:ea typeface="宋体" panose="02010600030101010101" pitchFamily="2" charset="-122"/>
                <a:cs typeface="+mn-cs"/>
              </a:rPr>
              <a:t>本文选自《聊斋志异》</a:t>
            </a:r>
            <a:r>
              <a:rPr lang="zh-CN" altLang="zh-CN" sz="3200" b="1" dirty="0">
                <a:sym typeface="宋体" panose="02010600030101010101" pitchFamily="2" charset="-122"/>
              </a:rPr>
              <a:t>,</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聊斋</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是蒲松龄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书斋名</a:t>
            </a:r>
            <a:r>
              <a:rPr lang="zh-CN" altLang="zh-CN" sz="3200" b="1" dirty="0">
                <a:sym typeface="宋体" panose="02010600030101010101" pitchFamily="2" charset="-122"/>
              </a:rPr>
              <a:t>,</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志</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是</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记述</a:t>
            </a:r>
            <a:r>
              <a:rPr lang="zh-CN" altLang="en-US" sz="3200" b="1">
                <a:latin typeface="楷体" panose="02010609060101010101" pitchFamily="49" charset="-122"/>
                <a:ea typeface="楷体" panose="02010609060101010101" pitchFamily="49" charset="-122"/>
                <a:sym typeface="微软雅黑" panose="020B0503020204020204" pitchFamily="34" charset="-122"/>
              </a:rPr>
              <a:t>的意思</a:t>
            </a:r>
            <a:r>
              <a:rPr lang="zh-CN" altLang="zh-CN" sz="3200" b="1" dirty="0">
                <a:sym typeface="宋体" panose="02010600030101010101" pitchFamily="2" charset="-122"/>
              </a:rPr>
              <a:t>,</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异</a:t>
            </a:r>
            <a:r>
              <a:rPr lang="zh-CN" altLang="en-US" sz="3200" b="1">
                <a:solidFill>
                  <a:srgbClr val="FF0000"/>
                </a:solidFill>
                <a:ea typeface="SimSun-ExtB"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sym typeface="微软雅黑" panose="020B0503020204020204" pitchFamily="34" charset="-122"/>
              </a:rPr>
              <a:t>指</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pitchFamily="34" charset="-122"/>
              </a:rPr>
              <a:t>奇异的故事</a:t>
            </a:r>
            <a:r>
              <a:rPr lang="zh-CN" altLang="en-US" sz="3200" b="1" strike="noStrike" noProof="1" dirty="0">
                <a:solidFill>
                  <a:schemeClr val="tx1"/>
                </a:solidFill>
                <a:uFillTx/>
                <a:latin typeface="宋体" panose="02010600030101010101" pitchFamily="2" charset="-122"/>
                <a:cs typeface="+mn-cs"/>
              </a:rPr>
              <a:t>。《狼》这个故事</a:t>
            </a:r>
            <a:r>
              <a:rPr lang="en-US" altLang="zh-CN" sz="3200" b="1" noProof="1" dirty="0">
                <a:solidFill>
                  <a:schemeClr val="tx1"/>
                </a:solidFill>
                <a:uFillTx/>
                <a:ea typeface="SimSun-ExtB" panose="02010609060101010101" pitchFamily="49" charset="-122"/>
                <a:cs typeface="+mn-cs"/>
              </a:rPr>
              <a:t>“</a:t>
            </a:r>
            <a:r>
              <a:rPr lang="zh-CN" altLang="en-US" sz="3200" b="1" noProof="1" dirty="0">
                <a:solidFill>
                  <a:schemeClr val="tx1"/>
                </a:solidFill>
                <a:uFillTx/>
                <a:ea typeface="SimSun-ExtB" panose="02010609060101010101" pitchFamily="49" charset="-122"/>
                <a:cs typeface="+mn-cs"/>
              </a:rPr>
              <a:t>异</a:t>
            </a:r>
            <a:r>
              <a:rPr lang="en-US" altLang="zh-CN" sz="3200" b="1" noProof="1" dirty="0">
                <a:solidFill>
                  <a:schemeClr val="tx1"/>
                </a:solidFill>
                <a:uFillTx/>
                <a:ea typeface="SimSun-ExtB" panose="02010609060101010101" pitchFamily="49" charset="-122"/>
                <a:cs typeface="+mn-cs"/>
              </a:rPr>
              <a:t>”</a:t>
            </a:r>
            <a:r>
              <a:rPr lang="zh-CN" altLang="en-US" sz="3200" b="1" noProof="1" dirty="0">
                <a:solidFill>
                  <a:schemeClr val="tx1"/>
                </a:solidFill>
                <a:uFillTx/>
                <a:ea typeface="SimSun-ExtB" panose="02010609060101010101" pitchFamily="49" charset="-122"/>
                <a:cs typeface="+mn-cs"/>
              </a:rPr>
              <a:t>在何处？请同学们通过合作学习</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,分别从</a:t>
            </a:r>
            <a:r>
              <a:rPr lang="en-US"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sym typeface="宋体" panose="02010600030101010101" pitchFamily="2" charset="-122"/>
              </a:rPr>
              <a:t>狼</a:t>
            </a:r>
            <a:r>
              <a:rPr lang="en-US"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sym typeface="宋体" panose="02010600030101010101" pitchFamily="2" charset="-122"/>
              </a:rPr>
              <a:t>和</a:t>
            </a:r>
            <a:r>
              <a:rPr lang="en-US"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sym typeface="宋体" panose="02010600030101010101" pitchFamily="2" charset="-122"/>
              </a:rPr>
              <a:t>屠户</a:t>
            </a:r>
            <a:r>
              <a:rPr lang="en-US"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sym typeface="宋体" panose="02010600030101010101" pitchFamily="2" charset="-122"/>
              </a:rPr>
              <a:t>的角度来讲述故事</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讲述中注意呈现屠户和狼的心理活动。</a:t>
            </a:r>
            <a:endParaRPr lang="zh-CN" altLang="en-US" sz="3200" b="1" strike="noStrike" noProof="1" dirty="0">
              <a:solidFill>
                <a:schemeClr val="tx1"/>
              </a:solidFill>
              <a:uFillTx/>
              <a:ea typeface="SimSun-ExtB" panose="02010609060101010101" pitchFamily="49" charset="-122"/>
            </a:endParaRPr>
          </a:p>
        </p:txBody>
      </p:sp>
      <p:sp>
        <p:nvSpPr>
          <p:cNvPr id="8" name="文本框 7"/>
          <p:cNvSpPr txBox="1"/>
          <p:nvPr/>
        </p:nvSpPr>
        <p:spPr>
          <a:xfrm>
            <a:off x="337820" y="3655695"/>
            <a:ext cx="8467725" cy="1968500"/>
          </a:xfrm>
          <a:prstGeom prst="rect">
            <a:avLst/>
          </a:prstGeom>
          <a:noFill/>
          <a:ln w="12700" cmpd="sng">
            <a:solidFill>
              <a:schemeClr val="accent1">
                <a:shade val="50000"/>
              </a:schemeClr>
            </a:solidFill>
            <a:prstDash val="solid"/>
          </a:ln>
        </p:spPr>
        <p:txBody>
          <a:bodyPr wrap="square" anchor="t">
            <a:spAutoFit/>
          </a:bodyPr>
          <a:p>
            <a:r>
              <a:rPr lang="en-US" altLang="zh-CN" sz="3200" b="1" dirty="0">
                <a:ln>
                  <a:noFill/>
                </a:ln>
                <a:solidFill>
                  <a:srgbClr val="0000CC"/>
                </a:solidFill>
                <a:latin typeface="Arial" panose="020B0604020202020204" pitchFamily="34" charset="0"/>
                <a:ea typeface="SimSun-ExtB" panose="02010609060101010101" pitchFamily="49" charset="-122"/>
                <a:sym typeface="宋体" panose="02010600030101010101" pitchFamily="2" charset="-122"/>
              </a:rPr>
              <a:t> </a:t>
            </a:r>
            <a:r>
              <a:rPr lang="en-US" altLang="zh-CN" sz="32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      </a:t>
            </a:r>
            <a:r>
              <a:rPr lang="zh-CN" altLang="en-US"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小贴士：</a:t>
            </a:r>
            <a:endParaRPr lang="zh-CN" altLang="en-US" sz="3000" b="1" dirty="0">
              <a:ln>
                <a:noFill/>
              </a:ln>
              <a:solidFill>
                <a:schemeClr val="tx1"/>
              </a:solidFill>
              <a:latin typeface="Arial" panose="020B0604020202020204" pitchFamily="34" charset="0"/>
              <a:ea typeface="SimSun-ExtB" panose="02010609060101010101" pitchFamily="49" charset="-122"/>
              <a:sym typeface="宋体" panose="02010600030101010101" pitchFamily="2" charset="-122"/>
            </a:endParaRPr>
          </a:p>
          <a:p>
            <a:r>
              <a:rPr lang="zh-CN" altLang="zh-CN" sz="3000" b="1" dirty="0">
                <a:solidFill>
                  <a:schemeClr val="tx1"/>
                </a:solidFill>
                <a:sym typeface="宋体" panose="02010600030101010101" pitchFamily="2" charset="-122"/>
              </a:rPr>
              <a:t>狼：缀行甚远</a:t>
            </a:r>
            <a:r>
              <a:rPr lang="en-US" altLang="zh-CN" sz="3000" dirty="0">
                <a:solidFill>
                  <a:schemeClr val="tx1"/>
                </a:solidFill>
                <a:sym typeface="宋体" panose="02010600030101010101" pitchFamily="2" charset="-122"/>
              </a:rPr>
              <a:t>——</a:t>
            </a:r>
            <a:r>
              <a:rPr lang="zh-CN" altLang="en-US" sz="3000" b="1" dirty="0">
                <a:solidFill>
                  <a:schemeClr val="tx1"/>
                </a:solidFill>
                <a:sym typeface="宋体" panose="02010600030101010101" pitchFamily="2" charset="-122"/>
              </a:rPr>
              <a:t>并驱如故</a:t>
            </a:r>
            <a:r>
              <a:rPr lang="en-US" altLang="zh-CN" sz="3000" dirty="0">
                <a:solidFill>
                  <a:schemeClr val="tx1"/>
                </a:solidFill>
                <a:sym typeface="宋体" panose="02010600030101010101" pitchFamily="2" charset="-122"/>
              </a:rPr>
              <a:t>——</a:t>
            </a:r>
            <a:r>
              <a:rPr lang="zh-CN" altLang="en-US" sz="3000" b="1">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兵分两路</a:t>
            </a:r>
            <a:r>
              <a:rPr lang="en-US" altLang="zh-CN" sz="3000">
                <a:ln>
                  <a:noFill/>
                </a:ln>
                <a:solidFill>
                  <a:schemeClr val="tx1"/>
                </a:solidFill>
                <a:latin typeface="Arial" panose="020B0604020202020204" pitchFamily="34" charset="0"/>
                <a:ea typeface="SimSun-ExtB" panose="02010609060101010101" pitchFamily="49" charset="-122"/>
                <a:sym typeface="宋体" panose="02010600030101010101" pitchFamily="2" charset="-122"/>
              </a:rPr>
              <a:t>——</a:t>
            </a:r>
            <a:r>
              <a:rPr lang="zh-CN" altLang="en-US" sz="3000" b="1">
                <a:latin typeface="宋体" panose="02010600030101010101" pitchFamily="2" charset="-122"/>
                <a:cs typeface="宋体" panose="02010600030101010101" pitchFamily="2" charset="-122"/>
                <a:sym typeface="微软雅黑" panose="020B0503020204020204" pitchFamily="34" charset="-122"/>
              </a:rPr>
              <a:t>顷刻两毙</a:t>
            </a:r>
            <a:endParaRPr lang="zh-CN" altLang="en-US" sz="3000" b="1">
              <a:latin typeface="宋体" panose="02010600030101010101" pitchFamily="2" charset="-122"/>
              <a:cs typeface="宋体" panose="02010600030101010101" pitchFamily="2" charset="-122"/>
              <a:sym typeface="微软雅黑" panose="020B0503020204020204" pitchFamily="34" charset="-122"/>
            </a:endParaRPr>
          </a:p>
          <a:p>
            <a:r>
              <a:rPr lang="zh-CN" altLang="en-US" sz="3000" b="1">
                <a:ln>
                  <a:noFill/>
                </a:ln>
                <a:solidFill>
                  <a:schemeClr val="tx1"/>
                </a:solidFill>
                <a:latin typeface="宋体" panose="02010600030101010101" pitchFamily="2" charset="-122"/>
                <a:ea typeface="SimSun-ExtB" panose="02010609060101010101" pitchFamily="49" charset="-122"/>
                <a:cs typeface="宋体" panose="02010600030101010101" pitchFamily="2" charset="-122"/>
                <a:sym typeface="微软雅黑" panose="020B0503020204020204" pitchFamily="34" charset="-122"/>
              </a:rPr>
              <a:t>屠户：屠惧狼</a:t>
            </a:r>
            <a:r>
              <a:rPr lang="en-US" altLang="zh-CN" sz="3000" dirty="0">
                <a:sym typeface="宋体" panose="02010600030101010101" pitchFamily="2" charset="-122"/>
              </a:rPr>
              <a:t>——</a:t>
            </a:r>
            <a:r>
              <a:rPr lang="zh-CN" altLang="en-US" sz="3000" b="1" dirty="0">
                <a:sym typeface="宋体" panose="02010600030101010101" pitchFamily="2" charset="-122"/>
              </a:rPr>
              <a:t>屠大窘</a:t>
            </a:r>
            <a:r>
              <a:rPr lang="en-US" altLang="zh-CN" sz="3000" dirty="0">
                <a:sym typeface="宋体" panose="02010600030101010101" pitchFamily="2" charset="-122"/>
              </a:rPr>
              <a:t>——</a:t>
            </a:r>
            <a:r>
              <a:rPr lang="zh-CN" altLang="en-US" sz="3000" b="1" dirty="0">
                <a:sym typeface="宋体" panose="02010600030101010101" pitchFamily="2" charset="-122"/>
              </a:rPr>
              <a:t>屠暴起</a:t>
            </a:r>
            <a:r>
              <a:rPr lang="en-US" altLang="zh-CN" sz="3000" dirty="0">
                <a:sym typeface="宋体" panose="02010600030101010101" pitchFamily="2" charset="-122"/>
              </a:rPr>
              <a:t>——</a:t>
            </a:r>
            <a:r>
              <a:rPr lang="zh-CN" altLang="en-US" sz="3000" b="1" dirty="0">
                <a:sym typeface="宋体" panose="02010600030101010101" pitchFamily="2" charset="-122"/>
              </a:rPr>
              <a:t>屠方悟</a:t>
            </a:r>
            <a:endParaRPr lang="zh-CN" altLang="en-US" sz="3000" b="1" dirty="0">
              <a:ln>
                <a:noFill/>
              </a:ln>
              <a:solidFill>
                <a:schemeClr val="tx1"/>
              </a:solidFill>
              <a:latin typeface="宋体" panose="02010600030101010101" pitchFamily="2" charset="-122"/>
              <a:ea typeface="SimSun-ExtB" panose="02010609060101010101" pitchFamily="49" charset="-122"/>
              <a:cs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noFill/>
        <a:ln w="9525">
          <a:noFill/>
        </a:ln>
      </a:spPr>
      <a:bodyPr wrap="square" anchor="t">
        <a:spAutoFit/>
      </a:bodyPr>
      <a:lstStyle>
        <a:defPPr>
          <a:lnSpc>
            <a:spcPct val="85000"/>
          </a:lnSpc>
          <a:defRPr lang="zh-CN" altLang="zh-CN" sz="3200" b="1" dirty="0">
            <a:solidFill>
              <a:schemeClr val="tx1"/>
            </a:solidFill>
            <a:latin typeface="Arial" panose="020B0604020202020204" pitchFamily="34" charset="0"/>
            <a:ea typeface="SimSun-ExtB" panose="02010609060101010101" pitchFamily="49" charset="-122"/>
            <a:sym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5032</Words>
  <Application>WPS 演示</Application>
  <PresentationFormat>在屏幕上显示</PresentationFormat>
  <Paragraphs>413</Paragraphs>
  <Slides>35</Slides>
  <Notes>3</Notes>
  <HiddenSlides>0</HiddenSlides>
  <MMClips>0</MMClips>
  <ScaleCrop>false</ScaleCrop>
  <HeadingPairs>
    <vt:vector size="6" baseType="variant">
      <vt:variant>
        <vt:lpstr>已用的字体</vt:lpstr>
      </vt:variant>
      <vt:variant>
        <vt:i4>25</vt:i4>
      </vt:variant>
      <vt:variant>
        <vt:lpstr>主题</vt:lpstr>
      </vt:variant>
      <vt:variant>
        <vt:i4>7</vt:i4>
      </vt:variant>
      <vt:variant>
        <vt:lpstr>幻灯片标题</vt:lpstr>
      </vt:variant>
      <vt:variant>
        <vt:i4>35</vt:i4>
      </vt:variant>
    </vt:vector>
  </HeadingPairs>
  <TitlesOfParts>
    <vt:vector size="67" baseType="lpstr">
      <vt:lpstr>Arial</vt:lpstr>
      <vt:lpstr>宋体</vt:lpstr>
      <vt:lpstr>Wingdings</vt:lpstr>
      <vt:lpstr>楷体</vt:lpstr>
      <vt:lpstr>Franklin Gothic Book</vt:lpstr>
      <vt:lpstr>黑体</vt:lpstr>
      <vt:lpstr>微软雅黑</vt:lpstr>
      <vt:lpstr>Franklin Gothic Medium</vt:lpstr>
      <vt:lpstr>Wingdings 2</vt:lpstr>
      <vt:lpstr>Arial</vt:lpstr>
      <vt:lpstr>Wingdings</vt:lpstr>
      <vt:lpstr>时尚中黑简体</vt:lpstr>
      <vt:lpstr>Calibri</vt:lpstr>
      <vt:lpstr>隶书</vt:lpstr>
      <vt:lpstr>SimSun-ExtB</vt:lpstr>
      <vt:lpstr>Arial Narrow</vt:lpstr>
      <vt:lpstr>Arial Unicode MS</vt:lpstr>
      <vt:lpstr>Arial Black</vt:lpstr>
      <vt:lpstr>楷体_GB2312</vt:lpstr>
      <vt:lpstr>新宋体</vt:lpstr>
      <vt:lpstr>Angsana New</vt:lpstr>
      <vt:lpstr>Times New Roman</vt:lpstr>
      <vt:lpstr>PingFang SC</vt:lpstr>
      <vt:lpstr>Segoe Print</vt:lpstr>
      <vt:lpstr>楷体_GB2312</vt:lpstr>
      <vt:lpstr>暗香扑面</vt:lpstr>
      <vt:lpstr>1_暗香扑面</vt:lpstr>
      <vt:lpstr>2_暗香扑面</vt:lpstr>
      <vt:lpstr>5_暗香扑面</vt:lpstr>
      <vt:lpstr>6_暗香扑面</vt:lpstr>
      <vt:lpstr>8_暗香扑面</vt:lpstr>
      <vt:lpstr>9_暗香扑面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179</cp:revision>
  <dcterms:created xsi:type="dcterms:W3CDTF">2015-03-23T10:53:00Z</dcterms:created>
  <dcterms:modified xsi:type="dcterms:W3CDTF">2020-11-10T12:30:11Z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