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61" r:id="rId4"/>
    <p:sldId id="362" r:id="rId5"/>
    <p:sldId id="363" r:id="rId6"/>
    <p:sldId id="260" r:id="rId7"/>
    <p:sldId id="364" r:id="rId8"/>
    <p:sldId id="365" r:id="rId9"/>
    <p:sldId id="366" r:id="rId10"/>
    <p:sldId id="367" r:id="rId11"/>
    <p:sldId id="368" r:id="rId12"/>
    <p:sldId id="369" r:id="rId13"/>
    <p:sldId id="370" r:id="rId14"/>
    <p:sldId id="337" r:id="rId15"/>
    <p:sldId id="338" r:id="rId16"/>
    <p:sldId id="336" r:id="rId17"/>
    <p:sldId id="342" r:id="rId18"/>
    <p:sldId id="309" r:id="rId19"/>
    <p:sldId id="310" r:id="rId20"/>
    <p:sldId id="311" r:id="rId21"/>
    <p:sldId id="312" r:id="rId22"/>
    <p:sldId id="313" r:id="rId23"/>
    <p:sldId id="314" r:id="rId24"/>
    <p:sldId id="315" r:id="rId25"/>
    <p:sldId id="289" r:id="rId26"/>
    <p:sldId id="270" r:id="rId27"/>
    <p:sldId id="273" r:id="rId28"/>
    <p:sldId id="274" r:id="rId29"/>
    <p:sldId id="275" r:id="rId30"/>
    <p:sldId id="371" r:id="rId31"/>
    <p:sldId id="277" r:id="rId32"/>
    <p:sldId id="372" r:id="rId33"/>
  </p:sldIdLst>
  <p:sldSz cx="9144000" cy="6858000" type="screen4x3"/>
  <p:notesSz cx="6858000" cy="9144000"/>
  <p:custDataLst>
    <p:tags r:id="rId34"/>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94" d="100"/>
          <a:sy n="94" d="100"/>
        </p:scale>
        <p:origin x="-882" y="-10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37890" name="页眉占位符 37889"/>
          <p:cNvSpPr>
            <a:spLocks noGrp="1"/>
          </p:cNvSpPr>
          <p:nvPr>
            <p:ph type="hdr" sz="quarter"/>
          </p:nvPr>
        </p:nvSpPr>
        <p:spPr>
          <a:xfrm>
            <a:off x="0" y="0"/>
            <a:ext cx="2971800" cy="457200"/>
          </a:xfrm>
          <a:prstGeom prst="rect">
            <a:avLst/>
          </a:prstGeom>
          <a:noFill/>
          <a:ln w="9525">
            <a:noFill/>
          </a:ln>
        </p:spPr>
        <p:txBody>
          <a:bodyPr/>
          <a:lstStyle/>
          <a:p>
            <a:pPr lvl="0" fontAlgn="base"/>
            <a:endParaRPr lang="zh-CN" altLang="en-US" sz="1200" strike="noStrike" noProof="1"/>
          </a:p>
        </p:txBody>
      </p:sp>
      <p:sp>
        <p:nvSpPr>
          <p:cNvPr id="37891" name="日期占位符 37890"/>
          <p:cNvSpPr>
            <a:spLocks noGrp="1"/>
          </p:cNvSpPr>
          <p:nvPr>
            <p:ph type="dt" idx="1"/>
          </p:nvPr>
        </p:nvSpPr>
        <p:spPr>
          <a:xfrm>
            <a:off x="3884613" y="0"/>
            <a:ext cx="2971800" cy="457200"/>
          </a:xfrm>
          <a:prstGeom prst="rect">
            <a:avLst/>
          </a:prstGeom>
          <a:noFill/>
          <a:ln w="9525">
            <a:noFill/>
          </a:ln>
        </p:spPr>
        <p:txBody>
          <a:bodyPr/>
          <a:lstStyle/>
          <a:p>
            <a:pPr lvl="0" algn="r" fontAlgn="base"/>
            <a:endParaRPr lang="zh-CN" altLang="en-US" sz="1200" strike="noStrike" noProof="1"/>
          </a:p>
        </p:txBody>
      </p:sp>
      <p:sp>
        <p:nvSpPr>
          <p:cNvPr id="2052" name="幻灯片图像占位符 37891"/>
          <p:cNvSpPr>
            <a:spLocks noRot="1" noTextEdit="1"/>
          </p:cNvSpPr>
          <p:nvPr>
            <p:ph type="sldImg" idx="6"/>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37892"/>
          <p:cNvSpPr>
            <a:spLocks noGrp="1"/>
          </p:cNvSpPr>
          <p:nvPr>
            <p:ph type="body" sz="quarter" idx="7"/>
          </p:nvPr>
        </p:nvSpPr>
        <p:spPr>
          <a:xfrm>
            <a:off x="685800" y="4343400"/>
            <a:ext cx="5486400" cy="4114800"/>
          </a:xfrm>
          <a:prstGeom prst="rect">
            <a:avLst/>
          </a:prstGeom>
          <a:noFill/>
          <a:ln w="9525">
            <a:noFill/>
          </a:ln>
        </p:spPr>
        <p:txBody>
          <a:bodyPr anchor="t" anchorCtr="0"/>
          <a:lstStyle/>
          <a:p>
            <a:pPr lvl="0" indent="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37894" name="页脚占位符 37893"/>
          <p:cNvSpPr>
            <a:spLocks noGrp="1"/>
          </p:cNvSpPr>
          <p:nvPr>
            <p:ph type="ftr" sz="quarter" idx="4"/>
          </p:nvPr>
        </p:nvSpPr>
        <p:spPr>
          <a:xfrm>
            <a:off x="0" y="8685213"/>
            <a:ext cx="2971800" cy="457200"/>
          </a:xfrm>
          <a:prstGeom prst="rect">
            <a:avLst/>
          </a:prstGeom>
          <a:noFill/>
          <a:ln w="9525">
            <a:noFill/>
          </a:ln>
        </p:spPr>
        <p:txBody>
          <a:bodyPr anchor="b"/>
          <a:lstStyle/>
          <a:p>
            <a:pPr lvl="0" fontAlgn="base"/>
            <a:endParaRPr lang="zh-CN" altLang="en-US" sz="1200" strike="noStrike" noProof="1"/>
          </a:p>
        </p:txBody>
      </p:sp>
      <p:sp>
        <p:nvSpPr>
          <p:cNvPr id="37895" name="灯片编号占位符 37894"/>
          <p:cNvSpPr>
            <a:spLocks noGrp="1"/>
          </p:cNvSpPr>
          <p:nvPr>
            <p:ph type="sldNum" sz="quarter" idx="5"/>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zh-CN" altLang="en-US" sz="1200" strike="noStrike" noProof="1">
                <a:latin typeface="Arial" panose="020b0604020202020204" pitchFamily="34" charset="0"/>
                <a:ea typeface="宋体" panose="02010600030101010101" pitchFamily="2" charset="-122"/>
                <a:cs typeface="+mn-ea"/>
              </a:rPr>
              <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p:spPr>
      </p:sp>
      <p:sp>
        <p:nvSpPr>
          <p:cNvPr id="11267"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11268" name="页脚占位符 1"/>
          <p:cNvSpPr>
            <a:spLocks noGrp="1"/>
          </p:cNvSpPr>
          <p:nvPr>
            <p:ph type="ftr" sz="quarter" idx="4"/>
          </p:nvPr>
        </p:nvSpPr>
        <p:spPr bwMode="auto">
          <a:noFill/>
          <a:ln>
            <a:miter lim="800000"/>
          </a:ln>
        </p:spPr>
        <p:txBody>
          <a:bodyPr wrap="square" numCol="1" anchorCtr="0" compatLnSpc="1"/>
          <a:lstStyle/>
          <a:p>
            <a:r>
              <a:rPr lang="zh-CN" altLang="en-US" smtClean="0">
                <a:latin typeface="Arial" panose="020b0604020202020204" pitchFamily="34" charset="0"/>
              </a:rPr>
              <a:t>状元成才路</a:t>
            </a:r>
            <a:endParaRPr lang="zh-CN" altLang="en-US" smtClean="0">
              <a:latin typeface="Arial" panose="020b0604020202020204" pitchFamily="34" charset="0"/>
            </a:endParaRPr>
          </a:p>
        </p:txBody>
      </p:sp>
      <p:sp>
        <p:nvSpPr>
          <p:cNvPr id="11269" name="页眉占位符 2"/>
          <p:cNvSpPr>
            <a:spLocks noGrp="1"/>
          </p:cNvSpPr>
          <p:nvPr>
            <p:ph type="hdr" sz="quarter" idx="5"/>
          </p:nvPr>
        </p:nvSpPr>
        <p:spPr bwMode="auto">
          <a:noFill/>
          <a:ln>
            <a:miter lim="800000"/>
          </a:ln>
        </p:spPr>
        <p:txBody>
          <a:bodyPr wrap="square" numCol="1" anchor="t" anchorCtr="0" compatLnSpc="1"/>
          <a:lstStyle/>
          <a:p>
            <a:r>
              <a:rPr lang="zh-CN" altLang="en-US" smtClean="0">
                <a:latin typeface="Arial" panose="020b0604020202020204" pitchFamily="34" charset="0"/>
              </a:rPr>
              <a:t>状元成才路</a:t>
            </a:r>
            <a:endParaRPr lang="zh-CN" altLang="en-US" smtClean="0">
              <a:latin typeface="Arial" panose="020b0604020202020204"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幻灯片">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幻灯片">
    <p:spTree>
      <p:nvGrpSpPr>
        <p:cNvPr id="1" name=""/>
        <p:cNvGrpSpPr/>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幻灯片">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幻灯片">
    <p:spTree>
      <p:nvGrpSpPr>
        <p:cNvPr id="1" name=""/>
        <p:cNvGrpSpPr/>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标题幻灯片">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indent="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nchorCtr="0"/>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lgn="r" eaLnBrk="1" fontAlgn="base" hangingPunct="1"/>
            <a:fld id="{9A0DB2DC-4C9A-4742-B13C-FB6460FD3503}" type="slidenum">
              <a:rPr lang="zh-CN" altLang="en-US" sz="1200" strike="noStrike" noProof="1">
                <a:solidFill>
                  <a:srgbClr val="898989"/>
                </a:solidFill>
                <a:latin typeface="Calibri" panose="020f0502020204030204" pitchFamily="34" charset="0"/>
                <a:ea typeface="宋体" panose="02010600030101010101" pitchFamily="2" charset="-122"/>
                <a:cs typeface="+mn-ea"/>
              </a:rPr>
              <a:t/>
            </a:fld>
            <a:endParaRPr lang="zh-CN" altLang="en-US" sz="1200" strike="noStrike" noProof="1">
              <a:solidFill>
                <a:srgbClr val="89898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Box 7"/>
          <p:cNvSpPr txBox="1"/>
          <p:nvPr/>
        </p:nvSpPr>
        <p:spPr>
          <a:xfrm>
            <a:off x="0" y="1732825"/>
            <a:ext cx="9144000" cy="1191993"/>
          </a:xfrm>
          <a:prstGeom prst="rect">
            <a:avLst/>
          </a:prstGeom>
          <a:noFill/>
        </p:spPr>
        <p:txBody>
          <a:bodyPr wrap="square" rtlCol="0">
            <a:spAutoFit/>
          </a:bodyPr>
          <a:lstStyle/>
          <a:p>
            <a:pPr algn="ctr">
              <a:lnSpc>
                <a:spcPct val="150000"/>
              </a:lnSpc>
            </a:pPr>
            <a:r>
              <a:rPr lang="en-US" altLang="zh-CN" sz="5400" b="1" smtClean="0">
                <a:solidFill>
                  <a:srgbClr val="F60A75"/>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9  </a:t>
            </a:r>
            <a:r>
              <a:rPr lang="zh-CN" altLang="en-US" sz="5400" b="1" smtClean="0">
                <a:solidFill>
                  <a:srgbClr val="F60A75"/>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美丽的颜色</a:t>
            </a:r>
            <a:endParaRPr lang="en-US" altLang="zh-CN" sz="5400" b="1" smtClean="0">
              <a:solidFill>
                <a:srgbClr val="F60A75"/>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5" name="图片 4"/>
          <p:cNvPicPr>
            <a:picLocks noChangeAspect="1"/>
          </p:cNvPicPr>
          <p:nvPr/>
        </p:nvPicPr>
        <p:blipFill>
          <a:blip r:embed="rId2"/>
          <a:stretch>
            <a:fillRect/>
          </a:stretch>
        </p:blipFill>
        <p:spPr>
          <a:xfrm>
            <a:off x="6540035" y="1124744"/>
            <a:ext cx="954026" cy="804675"/>
          </a:xfrm>
          <a:prstGeom prst="rect">
            <a:avLst/>
          </a:prstGeom>
        </p:spPr>
      </p:pic>
      <p:sp>
        <p:nvSpPr>
          <p:cNvPr id="9" name="TextBox 8"/>
          <p:cNvSpPr txBox="1"/>
          <p:nvPr/>
        </p:nvSpPr>
        <p:spPr>
          <a:xfrm>
            <a:off x="2877289" y="3284984"/>
            <a:ext cx="3668947" cy="584775"/>
          </a:xfrm>
          <a:prstGeom prst="rect">
            <a:avLst/>
          </a:prstGeom>
          <a:noFill/>
        </p:spPr>
        <p:txBody>
          <a:bodyPr wrap="square" rtlCol="0">
            <a:spAutoFit/>
          </a:bodyPr>
          <a:lstStyle/>
          <a:p>
            <a:pPr algn="ctr"/>
            <a:r>
              <a:rPr lang="zh-CN" altLang="en-US" sz="3200" smtClean="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艾芙</a:t>
            </a:r>
            <a:r>
              <a:rPr lang="en-US" altLang="zh-CN" sz="3200" smtClean="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en-US" sz="3200" smtClean="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居里</a:t>
            </a:r>
            <a:endParaRPr lang="zh-CN" altLang="en-US" sz="320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9552" y="2060848"/>
            <a:ext cx="8208912" cy="3970318"/>
          </a:xfrm>
          <a:prstGeom prst="rect">
            <a:avLst/>
          </a:prstGeom>
        </p:spPr>
        <p:txBody>
          <a:bodyPr wrap="square">
            <a:spAutoFit/>
          </a:bodyPr>
          <a:lstStyle/>
          <a:p>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微妙</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深奥玄妙，难以捉摸。</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smtClean="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炽热</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温度高，极热。炽，（火）旺。</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骤雨</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急速降下的雨。</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猝</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突然</a:t>
            </a:r>
            <a:r>
              <a:rPr lang="zh-CN" altLang="en-US" sz="2800" smtClean="0">
                <a:latin typeface="微软雅黑" panose="020b0503020204020204" charset="-122"/>
                <a:ea typeface="微软雅黑" panose="020b0503020204020204" charset="-122"/>
                <a:sym typeface="微软雅黑" panose="020b0503020204020204" charset="-122"/>
              </a:rPr>
              <a:t>。</a:t>
            </a:r>
            <a:endParaRPr lang="en-US" altLang="zh-CN" sz="2800" smtClean="0">
              <a:latin typeface="微软雅黑" panose="020b0503020204020204" charset="-122"/>
              <a:ea typeface="微软雅黑" panose="020b0503020204020204" charset="-122"/>
              <a:sym typeface="微软雅黑" panose="020b0503020204020204" charset="-122"/>
            </a:endParaRPr>
          </a:p>
          <a:p>
            <a:r>
              <a:rPr lang="en-US" altLang="zh-CN" sz="2800" smtClean="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窒息</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因缺氧或呼吸系统障碍，导致呼吸困难，甚至停止呼吸。</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smtClean="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离析</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文中指一种从矿石中提取金属的方法。</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smtClean="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杂质</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某种物质中所夹杂的不纯的成分。</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smtClean="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踱</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慢步行走</a:t>
            </a:r>
            <a:r>
              <a:rPr lang="zh-CN" altLang="en-US" sz="2800" smtClean="0">
                <a:latin typeface="微软雅黑" panose="020b0503020204020204" charset="-122"/>
                <a:ea typeface="微软雅黑" panose="020b0503020204020204" charset="-122"/>
                <a:sym typeface="微软雅黑" panose="020b0503020204020204" charset="-122"/>
              </a:rPr>
              <a:t>。</a:t>
            </a:r>
            <a:endParaRPr lang="zh-CN" altLang="en-US" sz="280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55576" y="1916832"/>
            <a:ext cx="7704856" cy="3108543"/>
          </a:xfrm>
          <a:prstGeom prst="rect">
            <a:avLst/>
          </a:prstGeom>
        </p:spPr>
        <p:txBody>
          <a:bodyPr wrap="square">
            <a:spAutoFit/>
          </a:bodyPr>
          <a:lstStyle/>
          <a:p>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景况</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情况。</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轮廓</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构成图形或物体的外缘的线条</a:t>
            </a:r>
            <a:r>
              <a:rPr lang="zh-CN" altLang="en-US" sz="2800" smtClean="0">
                <a:latin typeface="微软雅黑" panose="020b0503020204020204" charset="-122"/>
                <a:ea typeface="微软雅黑" panose="020b0503020204020204" charset="-122"/>
                <a:sym typeface="微软雅黑" panose="020b0503020204020204" charset="-122"/>
              </a:rPr>
              <a:t>。</a:t>
            </a:r>
            <a:endParaRPr lang="en-US" altLang="zh-CN" sz="2800" smtClean="0">
              <a:latin typeface="微软雅黑" panose="020b0503020204020204" charset="-122"/>
              <a:ea typeface="微软雅黑" panose="020b0503020204020204" charset="-122"/>
              <a:sym typeface="微软雅黑" panose="020b0503020204020204" charset="-122"/>
            </a:endParaRPr>
          </a:p>
          <a:p>
            <a:r>
              <a:rPr lang="en-US" altLang="zh-CN" sz="2800" smtClean="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筋疲力尽</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形容非常疲劳，一点儿力气也没有了。</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和颜悦色</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形容态度和蔼可亲。</a:t>
            </a:r>
            <a:endParaRPr lang="zh-CN" altLang="en-US" sz="2800">
              <a:latin typeface="微软雅黑" panose="020b0503020204020204" charset="-122"/>
              <a:ea typeface="微软雅黑" panose="020b0503020204020204" charset="-122"/>
              <a:sym typeface="微软雅黑" panose="020b0503020204020204" charset="-122"/>
            </a:endParaRPr>
          </a:p>
          <a:p>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sym typeface="微软雅黑" panose="020b0503020204020204" charset="-122"/>
              </a:rPr>
              <a:t>小心翼翼</a:t>
            </a:r>
            <a:r>
              <a:rPr lang="en-US" altLang="zh-CN" sz="2800">
                <a:latin typeface="微软雅黑" panose="020b0503020204020204" charset="-122"/>
                <a:ea typeface="微软雅黑" panose="020b0503020204020204" charset="-122"/>
                <a:sym typeface="微软雅黑" panose="020b0503020204020204" charset="-122"/>
              </a:rPr>
              <a:t>】 </a:t>
            </a:r>
            <a:r>
              <a:rPr lang="zh-CN" altLang="en-US" sz="2800">
                <a:latin typeface="微软雅黑" panose="020b0503020204020204" charset="-122"/>
                <a:ea typeface="微软雅黑" panose="020b0503020204020204" charset="-122"/>
                <a:sym typeface="微软雅黑" panose="020b0503020204020204" charset="-122"/>
              </a:rPr>
              <a:t>原形容严肃虔敬的样子，现用来形容举动十分谨慎，丝毫不敢疏忽。</a:t>
            </a:r>
            <a:endParaRPr lang="zh-CN" altLang="en-US" sz="280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p:cNvSpPr txBox="1"/>
          <p:nvPr/>
        </p:nvSpPr>
        <p:spPr>
          <a:xfrm>
            <a:off x="307975" y="334963"/>
            <a:ext cx="2587625" cy="1143000"/>
          </a:xfrm>
          <a:prstGeom prst="rect">
            <a:avLst/>
          </a:prstGeom>
        </p:spPr>
        <p:txBody>
          <a:bodyPr anchor="ctr">
            <a:normAutofit fontScale="80000"/>
          </a:bodyPr>
          <a:lstStyle/>
          <a:p>
            <a:pPr marR="0" algn="ctr" defTabSz="914400" rtl="0" fontAlgn="auto">
              <a:spcAft>
                <a:spcPct val="0"/>
              </a:spcAft>
              <a:buClrTx/>
              <a:buSzTx/>
              <a:buFontTx/>
              <a:buNone/>
              <a:defRPr/>
            </a:pPr>
            <a:r>
              <a:rPr kumimoji="0" lang="zh-CN" altLang="en-US" sz="5400" b="1" kern="1200" cap="none" spc="0" normalizeH="0" baseline="0" noProof="0">
                <a:solidFill>
                  <a:srgbClr val="FF0000"/>
                </a:solidFill>
                <a:latin typeface="+mj-lt"/>
                <a:ea typeface="+mj-ea"/>
                <a:cs typeface="+mj-cs"/>
              </a:rPr>
              <a:t>整体感知</a:t>
            </a:r>
            <a:endParaRPr kumimoji="0" lang="zh-CN" altLang="en-US" sz="5400" b="1" kern="1200" cap="none" spc="0" normalizeH="0" baseline="0" noProof="0">
              <a:solidFill>
                <a:srgbClr val="FF0000"/>
              </a:solidFill>
              <a:latin typeface="+mj-lt"/>
              <a:ea typeface="+mj-ea"/>
              <a:cs typeface="+mj-cs"/>
            </a:endParaRPr>
          </a:p>
        </p:txBody>
      </p:sp>
      <p:sp>
        <p:nvSpPr>
          <p:cNvPr id="13314" name="内容占位符 2"/>
          <p:cNvSpPr>
            <a:spLocks noGrp="1"/>
          </p:cNvSpPr>
          <p:nvPr>
            <p:ph idx="1"/>
          </p:nvPr>
        </p:nvSpPr>
        <p:spPr>
          <a:xfrm>
            <a:off x="1258888" y="2420938"/>
            <a:ext cx="6408737" cy="3889375"/>
          </a:xfrm>
        </p:spPr>
        <p:txBody>
          <a:bodyPr wrap="square" lIns="91440" tIns="45720" rIns="91440" bIns="45720" anchor="t" anchorCtr="0"/>
          <a:lstStyle/>
          <a:p>
            <a:pPr>
              <a:buNone/>
            </a:pPr>
            <a:r>
              <a:rPr lang="en-US" altLang="zh-CN" sz="2800" b="1"/>
              <a:t>1.</a:t>
            </a:r>
            <a:r>
              <a:rPr lang="zh-CN" altLang="en-US" sz="2800" b="1"/>
              <a:t>通读全文，本文主要记叙了一件什么事？</a:t>
            </a:r>
            <a:endParaRPr lang="en-US" altLang="zh-CN" sz="2800" b="1"/>
          </a:p>
          <a:p>
            <a:pPr>
              <a:buNone/>
            </a:pPr>
            <a:r>
              <a:rPr lang="en-US" altLang="zh-CN" sz="2800" b="1"/>
              <a:t>2.</a:t>
            </a:r>
            <a:r>
              <a:rPr lang="zh-CN" altLang="en-US" sz="2800" b="1"/>
              <a:t>居里夫妇是在哪儿发现镭的？他们的工作环境如何？</a:t>
            </a:r>
            <a:endParaRPr lang="en-US" altLang="zh-CN" sz="2800" b="1"/>
          </a:p>
          <a:p>
            <a:pPr>
              <a:buNone/>
            </a:pPr>
            <a:r>
              <a:rPr lang="en-US" altLang="zh-CN" sz="2800" b="1"/>
              <a:t>3.</a:t>
            </a:r>
            <a:r>
              <a:rPr lang="zh-CN" altLang="en-US" sz="2800" b="1"/>
              <a:t>在镭和钋的化学离析中，居里夫人的主要工作是什么？这些工作有何特点？</a:t>
            </a:r>
            <a:endParaRPr lang="zh-CN" altLang="en-US" sz="2800" b="1"/>
          </a:p>
        </p:txBody>
      </p:sp>
      <p:pic>
        <p:nvPicPr>
          <p:cNvPr id="13315" name="图片 8" descr="山底5.png"/>
          <p:cNvPicPr>
            <a:picLocks noChangeAspect="1"/>
          </p:cNvPicPr>
          <p:nvPr/>
        </p:nvPicPr>
        <p:blipFill>
          <a:blip r:embed="rId2"/>
          <a:stretch>
            <a:fillRect/>
          </a:stretch>
        </p:blipFill>
        <p:spPr>
          <a:xfrm>
            <a:off x="0" y="4751388"/>
            <a:ext cx="9144000" cy="2106612"/>
          </a:xfrm>
          <a:prstGeom prst="rect">
            <a:avLst/>
          </a:prstGeom>
          <a:noFill/>
          <a:ln w="9525">
            <a:noFill/>
          </a:ln>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内容占位符 2"/>
          <p:cNvSpPr>
            <a:spLocks noGrp="1"/>
          </p:cNvSpPr>
          <p:nvPr>
            <p:ph idx="1"/>
          </p:nvPr>
        </p:nvSpPr>
        <p:spPr>
          <a:xfrm>
            <a:off x="373063" y="1574800"/>
            <a:ext cx="8507412" cy="3556000"/>
          </a:xfrm>
        </p:spPr>
        <p:txBody>
          <a:bodyPr wrap="square" lIns="91440" tIns="45720" rIns="91440" bIns="45720" anchor="t" anchorCtr="0"/>
          <a:lstStyle/>
          <a:p>
            <a:pPr>
              <a:buNone/>
            </a:pPr>
            <a:r>
              <a:rPr lang="en-US" altLang="zh-CN" sz="2800" b="1"/>
              <a:t>1.</a:t>
            </a:r>
            <a:r>
              <a:rPr lang="zh-CN" altLang="en-US" sz="2800" b="1"/>
              <a:t>通读全文，本文主要记叙了一件什么事？</a:t>
            </a:r>
            <a:endParaRPr lang="en-US" altLang="zh-CN" sz="2800" b="1"/>
          </a:p>
          <a:p>
            <a:pPr>
              <a:buNone/>
            </a:pPr>
            <a:endParaRPr lang="en-US" altLang="zh-CN" sz="2800" b="1"/>
          </a:p>
          <a:p>
            <a:pPr>
              <a:buNone/>
            </a:pPr>
            <a:endParaRPr lang="en-US" altLang="zh-CN" sz="2800" b="1"/>
          </a:p>
          <a:p>
            <a:pPr>
              <a:buNone/>
            </a:pPr>
            <a:endParaRPr lang="en-US" altLang="zh-CN" sz="2800" b="1"/>
          </a:p>
          <a:p>
            <a:pPr>
              <a:buNone/>
            </a:pPr>
            <a:r>
              <a:rPr lang="en-US" altLang="zh-CN" sz="2800" b="1"/>
              <a:t> </a:t>
            </a:r>
            <a:endParaRPr lang="en-US" altLang="zh-CN" sz="2800" b="1"/>
          </a:p>
          <a:p>
            <a:pPr>
              <a:buNone/>
            </a:pPr>
            <a:r>
              <a:rPr lang="en-US" altLang="zh-CN" sz="2800" b="1"/>
              <a:t>2.</a:t>
            </a:r>
            <a:r>
              <a:rPr lang="zh-CN" altLang="en-US" sz="2800" b="1"/>
              <a:t>居里夫妇是在哪儿发现镭的？他们的工作环境如何？</a:t>
            </a:r>
            <a:endParaRPr lang="en-US" altLang="zh-CN" sz="2800" b="1"/>
          </a:p>
          <a:p>
            <a:pPr>
              <a:buNone/>
            </a:pPr>
            <a:endParaRPr lang="en-US" altLang="zh-CN" sz="2800" b="1"/>
          </a:p>
        </p:txBody>
      </p:sp>
      <p:sp>
        <p:nvSpPr>
          <p:cNvPr id="4" name="TextBox 3"/>
          <p:cNvSpPr txBox="1"/>
          <p:nvPr/>
        </p:nvSpPr>
        <p:spPr>
          <a:xfrm>
            <a:off x="671513" y="2365375"/>
            <a:ext cx="7920037" cy="954088"/>
          </a:xfrm>
          <a:prstGeom prst="rect">
            <a:avLst/>
          </a:prstGeom>
          <a:solidFill>
            <a:srgbClr val="FFCCFF">
              <a:alpha val="49019"/>
            </a:srgbClr>
          </a:solidFill>
          <a:ln w="9525">
            <a:noFill/>
          </a:ln>
        </p:spPr>
        <p:txBody>
          <a:bodyPr anchor="t" anchorCtr="0">
            <a:spAutoFit/>
          </a:bodyPr>
          <a:lstStyle/>
          <a:p>
            <a:r>
              <a:rPr lang="zh-CN" altLang="en-US" sz="2800" b="1">
                <a:solidFill>
                  <a:srgbClr val="FF0000"/>
                </a:solidFill>
                <a:latin typeface="Calibri" panose="020f0502020204030204" pitchFamily="34" charset="0"/>
                <a:ea typeface="宋体" panose="02010600030101010101" pitchFamily="2" charset="-122"/>
              </a:rPr>
              <a:t>本文主要记叙</a:t>
            </a:r>
            <a:r>
              <a:rPr lang="zh-CN" altLang="zh-CN" sz="2800" b="1">
                <a:solidFill>
                  <a:srgbClr val="FF0000"/>
                </a:solidFill>
                <a:latin typeface="Calibri" panose="020f0502020204030204" pitchFamily="34" charset="0"/>
                <a:ea typeface="宋体" panose="02010600030101010101" pitchFamily="2" charset="-122"/>
              </a:rPr>
              <a:t>了居里夫妇</a:t>
            </a:r>
            <a:r>
              <a:rPr lang="zh-CN" altLang="en-US" sz="2800" b="1">
                <a:solidFill>
                  <a:srgbClr val="FF0000"/>
                </a:solidFill>
                <a:latin typeface="Calibri" panose="020f0502020204030204" pitchFamily="34" charset="0"/>
                <a:ea typeface="宋体" panose="02010600030101010101" pitchFamily="2" charset="-122"/>
              </a:rPr>
              <a:t>在恶劣的环境中</a:t>
            </a:r>
            <a:r>
              <a:rPr lang="zh-CN" altLang="zh-CN" sz="2800" b="1">
                <a:solidFill>
                  <a:srgbClr val="FF0000"/>
                </a:solidFill>
                <a:latin typeface="Calibri" panose="020f0502020204030204" pitchFamily="34" charset="0"/>
                <a:ea typeface="宋体" panose="02010600030101010101" pitchFamily="2" charset="-122"/>
              </a:rPr>
              <a:t>提取镭元素的</a:t>
            </a:r>
            <a:r>
              <a:rPr lang="zh-CN" altLang="en-US" sz="2800" b="1">
                <a:solidFill>
                  <a:srgbClr val="FF0000"/>
                </a:solidFill>
                <a:latin typeface="Calibri" panose="020f0502020204030204" pitchFamily="34" charset="0"/>
                <a:ea typeface="宋体" panose="02010600030101010101" pitchFamily="2" charset="-122"/>
              </a:rPr>
              <a:t>过程。</a:t>
            </a:r>
            <a:endParaRPr lang="zh-CN" altLang="en-US" sz="2800" b="1">
              <a:solidFill>
                <a:srgbClr val="FF0000"/>
              </a:solidFill>
              <a:latin typeface="Calibri" panose="020f0502020204030204" pitchFamily="34" charset="0"/>
              <a:ea typeface="宋体" panose="02010600030101010101" pitchFamily="2" charset="-122"/>
            </a:endParaRPr>
          </a:p>
        </p:txBody>
      </p:sp>
      <p:sp>
        <p:nvSpPr>
          <p:cNvPr id="5" name="TextBox 4"/>
          <p:cNvSpPr txBox="1"/>
          <p:nvPr/>
        </p:nvSpPr>
        <p:spPr>
          <a:xfrm>
            <a:off x="655638" y="4894263"/>
            <a:ext cx="7920037" cy="954087"/>
          </a:xfrm>
          <a:prstGeom prst="rect">
            <a:avLst/>
          </a:prstGeom>
          <a:solidFill>
            <a:srgbClr val="FFCCFF">
              <a:alpha val="41176"/>
            </a:srgbClr>
          </a:solidFill>
          <a:ln w="9525">
            <a:noFill/>
          </a:ln>
        </p:spPr>
        <p:txBody>
          <a:bodyPr anchor="t" anchorCtr="0">
            <a:spAutoFit/>
          </a:bodyPr>
          <a:lstStyle/>
          <a:p>
            <a:r>
              <a:rPr lang="zh-CN" altLang="zh-CN" sz="2800" b="1">
                <a:solidFill>
                  <a:srgbClr val="FF0000"/>
                </a:solidFill>
                <a:latin typeface="Calibri" panose="020f0502020204030204" pitchFamily="34" charset="0"/>
                <a:ea typeface="宋体" panose="02010600030101010101" pitchFamily="2" charset="-122"/>
              </a:rPr>
              <a:t>娄蒙路的</a:t>
            </a:r>
            <a:r>
              <a:rPr lang="zh-CN" altLang="en-US" sz="2800" b="1">
                <a:solidFill>
                  <a:srgbClr val="FF0000"/>
                </a:solidFill>
                <a:latin typeface="Calibri" panose="020f0502020204030204" pitchFamily="34" charset="0"/>
                <a:ea typeface="宋体" panose="02010600030101010101" pitchFamily="2" charset="-122"/>
              </a:rPr>
              <a:t>简陋的旧</a:t>
            </a:r>
            <a:r>
              <a:rPr lang="zh-CN" altLang="zh-CN" sz="2800" b="1">
                <a:solidFill>
                  <a:srgbClr val="FF0000"/>
                </a:solidFill>
                <a:latin typeface="Calibri" panose="020f0502020204030204" pitchFamily="34" charset="0"/>
                <a:ea typeface="宋体" panose="02010600030101010101" pitchFamily="2" charset="-122"/>
              </a:rPr>
              <a:t>棚屋</a:t>
            </a:r>
            <a:r>
              <a:rPr lang="zh-CN" altLang="en-US" sz="2800" b="1">
                <a:solidFill>
                  <a:srgbClr val="FF0000"/>
                </a:solidFill>
                <a:latin typeface="Calibri" panose="020f0502020204030204" pitchFamily="34" charset="0"/>
                <a:ea typeface="宋体" panose="02010600030101010101" pitchFamily="2" charset="-122"/>
              </a:rPr>
              <a:t>里。他们的工作环境非常艰苦</a:t>
            </a:r>
            <a:r>
              <a:rPr lang="zh-CN" altLang="en-US" sz="2800" b="1">
                <a:solidFill>
                  <a:srgbClr val="3333FF"/>
                </a:solidFill>
                <a:latin typeface="Calibri" panose="020f0502020204030204" pitchFamily="34" charset="0"/>
                <a:ea typeface="宋体" panose="02010600030101010101" pitchFamily="2" charset="-122"/>
              </a:rPr>
              <a:t>。</a:t>
            </a:r>
            <a:endParaRPr lang="zh-CN" altLang="en-US" sz="2800" b="1">
              <a:solidFill>
                <a:srgbClr val="3333FF"/>
              </a:solidFill>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标题 1"/>
          <p:cNvSpPr>
            <a:spLocks noGrp="1"/>
          </p:cNvSpPr>
          <p:nvPr>
            <p:ph type="title"/>
          </p:nvPr>
        </p:nvSpPr>
        <p:spPr>
          <a:xfrm>
            <a:off x="127000" y="19050"/>
            <a:ext cx="2370138" cy="1584325"/>
          </a:xfrm>
        </p:spPr>
        <p:txBody>
          <a:bodyPr wrap="square" lIns="91440" tIns="45720" rIns="91440" bIns="45720" anchor="ctr" anchorCtr="0"/>
          <a:lstStyle/>
          <a:p>
            <a:pPr algn="l"/>
            <a:r>
              <a:rPr lang="zh-CN" altLang="zh-CN" sz="4000" b="1">
                <a:solidFill>
                  <a:srgbClr val="FF0000"/>
                </a:solidFill>
              </a:rPr>
              <a:t>写作思路</a:t>
            </a:r>
            <a:endParaRPr lang="zh-CN" altLang="en-US" sz="4000" b="1"/>
          </a:p>
        </p:txBody>
      </p:sp>
      <p:sp>
        <p:nvSpPr>
          <p:cNvPr id="3" name="内容占位符 2"/>
          <p:cNvSpPr>
            <a:spLocks noGrp="1"/>
          </p:cNvSpPr>
          <p:nvPr>
            <p:ph idx="1"/>
          </p:nvPr>
        </p:nvSpPr>
        <p:spPr>
          <a:xfrm>
            <a:off x="582613" y="134938"/>
            <a:ext cx="8351838" cy="403225"/>
          </a:xfrm>
          <a:solidFill>
            <a:schemeClr val="accent2">
              <a:lumMod val="40000"/>
              <a:lumOff val="60000"/>
              <a:alpha val="34117"/>
            </a:schemeClr>
          </a:solidFill>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2800" b="0" i="0" u="none" strike="noStrike" kern="1200" cap="none" spc="0" normalizeH="0" baseline="0" noProof="0">
                <a:ln>
                  <a:noFill/>
                </a:ln>
                <a:solidFill>
                  <a:srgbClr val="3333FF"/>
                </a:solidFill>
                <a:effectLst/>
                <a:uLnTx/>
                <a:uFillTx/>
                <a:latin typeface="+mn-lt"/>
                <a:ea typeface="+mn-ea"/>
                <a:cs typeface="+mn-cs"/>
              </a:rPr>
              <a:t> </a:t>
            </a:r>
            <a:r>
              <a:rPr kumimoji="0" lang="en-US" altLang="zh-CN" sz="2800" b="0" i="0" u="none" strike="noStrike" kern="1200" cap="none" spc="0" normalizeH="0" baseline="0" noProof="0" smtClean="0">
                <a:ln>
                  <a:noFill/>
                </a:ln>
                <a:solidFill>
                  <a:srgbClr val="3333FF"/>
                </a:solidFill>
                <a:effectLst/>
                <a:uLnTx/>
                <a:uFillTx/>
                <a:latin typeface="+mn-lt"/>
                <a:ea typeface="+mn-ea"/>
                <a:cs typeface="+mn-cs"/>
              </a:rPr>
              <a:t>   </a:t>
            </a:r>
            <a:endParaRPr kumimoji="0" lang="zh-CN" altLang="zh-CN" sz="2800" b="1"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lang="zh-CN" altLang="zh-CN" sz="2800" b="1" strike="noStrike" noProof="0" smtClean="0">
              <a:ln>
                <a:noFill/>
              </a:ln>
              <a:effectLst/>
              <a:uLnTx/>
              <a:uFillTx/>
              <a:sym typeface="+mn-ea"/>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lang="zh-CN" altLang="zh-CN" sz="2800" b="1" strike="noStrike" noProof="0" smtClean="0">
                <a:ln>
                  <a:noFill/>
                </a:ln>
                <a:effectLst/>
                <a:uLnTx/>
                <a:uFillTx/>
                <a:sym typeface="+mn-ea"/>
              </a:rPr>
              <a:t>第</a:t>
            </a:r>
            <a:r>
              <a:rPr lang="zh-CN" altLang="zh-CN" sz="2800" b="1" strike="noStrike" noProof="0">
                <a:ln>
                  <a:noFill/>
                </a:ln>
                <a:effectLst/>
                <a:uLnTx/>
                <a:uFillTx/>
                <a:sym typeface="+mn-ea"/>
              </a:rPr>
              <a:t>一部分（</a:t>
            </a:r>
            <a:r>
              <a:rPr lang="en-US" altLang="zh-CN" sz="2800" b="1" strike="noStrike" noProof="0">
                <a:ln>
                  <a:noFill/>
                </a:ln>
                <a:effectLst/>
                <a:uLnTx/>
                <a:uFillTx/>
                <a:sym typeface="+mn-ea"/>
              </a:rPr>
              <a:t>1</a:t>
            </a:r>
            <a:r>
              <a:rPr lang="zh-CN" altLang="en-US" sz="2800" b="1" strike="noStrike" noProof="0">
                <a:ln>
                  <a:noFill/>
                </a:ln>
                <a:effectLst/>
                <a:uLnTx/>
                <a:uFillTx/>
                <a:sym typeface="+mn-ea"/>
              </a:rPr>
              <a:t>）</a:t>
            </a:r>
            <a:r>
              <a:rPr lang="zh-CN" altLang="zh-CN" sz="2800" b="1" strike="noStrike" noProof="0">
                <a:ln>
                  <a:noFill/>
                </a:ln>
                <a:effectLst/>
                <a:uLnTx/>
                <a:uFillTx/>
                <a:sym typeface="+mn-ea"/>
              </a:rPr>
              <a:t>叙述居里夫妇面临的工作环境和实验</a:t>
            </a:r>
            <a:r>
              <a:rPr lang="zh-CN" altLang="zh-CN" sz="2800" b="1" strike="noStrike" noProof="0" smtClean="0">
                <a:ln>
                  <a:noFill/>
                </a:ln>
                <a:effectLst/>
                <a:uLnTx/>
                <a:uFillTx/>
                <a:sym typeface="+mn-ea"/>
              </a:rPr>
              <a:t>条件等</a:t>
            </a:r>
            <a:r>
              <a:rPr lang="zh-CN" altLang="zh-CN" sz="2800" b="1" strike="noStrike" noProof="0">
                <a:ln>
                  <a:noFill/>
                </a:ln>
                <a:effectLst/>
                <a:uLnTx/>
                <a:uFillTx/>
                <a:sym typeface="+mn-ea"/>
              </a:rPr>
              <a:t>方面的困难</a:t>
            </a:r>
            <a:r>
              <a:rPr lang="zh-CN" altLang="zh-CN" sz="2800" b="1" strike="noStrike" noProof="0" smtClean="0">
                <a:ln>
                  <a:noFill/>
                </a:ln>
                <a:effectLst/>
                <a:uLnTx/>
                <a:uFillTx/>
                <a:sym typeface="+mn-ea"/>
              </a:rPr>
              <a:t>；</a:t>
            </a:r>
            <a:endParaRPr kumimoji="0" lang="zh-CN" altLang="zh-CN" sz="2800" b="1"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zh-CN" sz="2800" b="1" i="0" u="none" strike="noStrike" kern="1200" cap="none" spc="0" normalizeH="0" baseline="0" noProof="0" smtClean="0">
                <a:ln>
                  <a:noFill/>
                </a:ln>
                <a:solidFill>
                  <a:schemeClr val="tx1"/>
                </a:solidFill>
                <a:effectLst/>
                <a:uLnTx/>
                <a:uFillTx/>
                <a:latin typeface="+mn-lt"/>
                <a:ea typeface="+mn-ea"/>
                <a:cs typeface="+mn-cs"/>
              </a:rPr>
              <a:t>第二</a:t>
            </a:r>
            <a:r>
              <a:rPr kumimoji="0" lang="zh-CN" altLang="zh-CN" sz="2800" b="1" i="0" u="none" strike="noStrike" kern="1200" cap="none" spc="0" normalizeH="0" baseline="0" noProof="0">
                <a:ln>
                  <a:noFill/>
                </a:ln>
                <a:solidFill>
                  <a:schemeClr val="tx1"/>
                </a:solidFill>
                <a:effectLst/>
                <a:uLnTx/>
                <a:uFillTx/>
                <a:latin typeface="+mn-lt"/>
                <a:ea typeface="+mn-ea"/>
                <a:cs typeface="+mn-cs"/>
              </a:rPr>
              <a:t>部分（</a:t>
            </a:r>
            <a:r>
              <a:rPr kumimoji="0" lang="en-US" altLang="zh-CN" sz="2800" b="1" i="0" u="none" strike="noStrike" kern="1200" cap="none" spc="0" normalizeH="0" baseline="0" noProof="0">
                <a:ln>
                  <a:noFill/>
                </a:ln>
                <a:solidFill>
                  <a:schemeClr val="tx1"/>
                </a:solidFill>
                <a:effectLst/>
                <a:uLnTx/>
                <a:uFillTx/>
                <a:latin typeface="+mn-lt"/>
                <a:ea typeface="+mn-ea"/>
                <a:cs typeface="+mn-cs"/>
              </a:rPr>
              <a:t>2-14</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zh-CN" altLang="zh-CN" sz="2800" b="1" i="0" u="none" strike="noStrike" kern="1200" cap="none" spc="0" normalizeH="0" baseline="0" noProof="0">
                <a:ln>
                  <a:noFill/>
                </a:ln>
                <a:solidFill>
                  <a:schemeClr val="tx1"/>
                </a:solidFill>
                <a:effectLst/>
                <a:uLnTx/>
                <a:uFillTx/>
                <a:latin typeface="+mn-lt"/>
                <a:ea typeface="+mn-ea"/>
                <a:cs typeface="+mn-cs"/>
              </a:rPr>
              <a:t>叙述研究过程中的繁重劳动和恶劣条件，并以居里夫妇的坚韧和乐观来与之对照；</a:t>
            </a:r>
            <a:endParaRPr kumimoji="0" lang="zh-CN" altLang="zh-CN" sz="28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28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chemeClr val="tx1"/>
                </a:solidFill>
                <a:effectLst/>
                <a:uLnTx/>
                <a:uFillTx/>
                <a:latin typeface="+mn-lt"/>
                <a:ea typeface="+mn-ea"/>
                <a:cs typeface="+mn-cs"/>
              </a:rPr>
              <a:t>第三部分（</a:t>
            </a:r>
            <a:r>
              <a:rPr kumimoji="0" lang="en-US" altLang="zh-CN" sz="2800" b="1" i="0" u="none" strike="noStrike" kern="1200" cap="none" spc="0" normalizeH="0" baseline="0" noProof="0">
                <a:ln>
                  <a:noFill/>
                </a:ln>
                <a:solidFill>
                  <a:schemeClr val="tx1"/>
                </a:solidFill>
                <a:effectLst/>
                <a:uLnTx/>
                <a:uFillTx/>
                <a:latin typeface="+mn-lt"/>
                <a:ea typeface="+mn-ea"/>
                <a:cs typeface="+mn-cs"/>
              </a:rPr>
              <a:t>15-25</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zh-CN" altLang="zh-CN" sz="2800" b="1" i="0" u="none" strike="noStrike" kern="1200" cap="none" spc="0" normalizeH="0" baseline="0" noProof="0">
                <a:ln>
                  <a:noFill/>
                </a:ln>
                <a:solidFill>
                  <a:schemeClr val="tx1"/>
                </a:solidFill>
                <a:effectLst/>
                <a:uLnTx/>
                <a:uFillTx/>
                <a:latin typeface="+mn-lt"/>
                <a:ea typeface="+mn-ea"/>
                <a:cs typeface="+mn-cs"/>
              </a:rPr>
              <a:t>描述了实验最终取得成功的经过，结尾则以一个短暂而悠闲的夜晚作结，使读者在温馨和平淡的氛围中体会居里夫妇在艰辛之后的巨大成功，感受他们的喜悦之情</a:t>
            </a:r>
            <a:r>
              <a:rPr kumimoji="0" lang="zh-CN" altLang="zh-CN" sz="2800" b="1" i="0" u="none" strike="noStrike" kern="1200" cap="none" spc="0" normalizeH="0" baseline="0" noProof="0" smtClean="0">
                <a:ln>
                  <a:noFill/>
                </a:ln>
                <a:solidFill>
                  <a:schemeClr val="tx1"/>
                </a:solidFill>
                <a:effectLst/>
                <a:uLnTx/>
                <a:uFillTx/>
                <a:latin typeface="+mn-lt"/>
                <a:ea typeface="+mn-ea"/>
                <a:cs typeface="+mn-cs"/>
              </a:rPr>
              <a:t>。</a:t>
            </a:r>
            <a:endParaRPr kumimoji="0" lang="zh-CN" altLang="zh-CN" sz="2800" b="1" i="0" u="none" strike="noStrike" kern="1200" cap="none" spc="0" normalizeH="0" baseline="0" noProof="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ox(in)">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ox(i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5" name="图片 23558" descr="view?ih=401&amp;o=png_6_0_0_166_117_623_379_892"/>
          <p:cNvPicPr>
            <a:picLocks noChangeAspect="1"/>
          </p:cNvPicPr>
          <p:nvPr/>
        </p:nvPicPr>
        <p:blipFill>
          <a:blip r:embed="rId2">
            <a:lum contrast="6000"/>
          </a:blip>
          <a:stretch>
            <a:fillRect/>
          </a:stretch>
        </p:blipFill>
        <p:spPr>
          <a:xfrm>
            <a:off x="620713" y="966788"/>
            <a:ext cx="7758112" cy="4719637"/>
          </a:xfrm>
          <a:prstGeom prst="rect">
            <a:avLst/>
          </a:prstGeom>
          <a:noFill/>
          <a:ln w="9525">
            <a:noFill/>
          </a:ln>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标题 16385"/>
          <p:cNvSpPr>
            <a:spLocks noGrp="1"/>
          </p:cNvSpPr>
          <p:nvPr>
            <p:ph type="title"/>
          </p:nvPr>
        </p:nvSpPr>
        <p:spPr>
          <a:xfrm>
            <a:off x="457200" y="274638"/>
            <a:ext cx="2654300" cy="1143000"/>
          </a:xfrm>
        </p:spPr>
        <p:txBody>
          <a:bodyPr anchor="ctr" anchorCtr="0"/>
          <a:lstStyle/>
          <a:p>
            <a:r>
              <a:rPr lang="zh-CN" altLang="en-US" sz="3600" b="1">
                <a:solidFill>
                  <a:srgbClr val="FF0000"/>
                </a:solidFill>
              </a:rPr>
              <a:t>合作探究</a:t>
            </a:r>
            <a:endParaRPr lang="zh-CN" altLang="en-US" sz="3600" b="1">
              <a:solidFill>
                <a:srgbClr val="FF0000"/>
              </a:solidFill>
            </a:endParaRPr>
          </a:p>
        </p:txBody>
      </p:sp>
      <p:sp>
        <p:nvSpPr>
          <p:cNvPr id="16387" name="内容占位符 16386"/>
          <p:cNvSpPr>
            <a:spLocks noGrp="1"/>
          </p:cNvSpPr>
          <p:nvPr>
            <p:ph idx="1"/>
          </p:nvPr>
        </p:nvSpPr>
        <p:spPr>
          <a:xfrm>
            <a:off x="-42862" y="1600200"/>
            <a:ext cx="9196387" cy="4525963"/>
          </a:xfrm>
        </p:spPr>
        <p:txBody>
          <a:bodyPr anchor="t" anchorCtr="0"/>
          <a:lstStyle/>
          <a:p>
            <a:r>
              <a:rPr lang="en-US" altLang="zh-CN" sz="3600" b="1">
                <a:solidFill>
                  <a:srgbClr val="FF0000"/>
                </a:solidFill>
              </a:rPr>
              <a:t>1</a:t>
            </a:r>
            <a:r>
              <a:rPr lang="zh-CN" altLang="en-US" sz="3600" b="1">
                <a:solidFill>
                  <a:srgbClr val="FF0000"/>
                </a:solidFill>
              </a:rPr>
              <a:t>：</a:t>
            </a:r>
            <a:r>
              <a:rPr lang="zh-CN" altLang="en-US" sz="3600" b="1"/>
              <a:t>勾画出描写居里夫人工作的环境的语句，概括环境的特点。 </a:t>
            </a:r>
            <a:endParaRPr lang="zh-CN" altLang="en-US" sz="3600" b="1"/>
          </a:p>
          <a:p>
            <a:endParaRPr lang="zh-CN" altLang="en-US" sz="3600" b="1"/>
          </a:p>
          <a:p>
            <a:r>
              <a:rPr lang="zh-CN" altLang="en-US" sz="3600" b="1"/>
              <a:t>居里夫人工作的环境是娄蒙路的棚屋，这里夏天燥热，冬天寒冷，下雨漏水，下霜可以把人冻僵。她大部分工作，要在院子的露天地里完成。由此可以看出，居里夫人工作环境</a:t>
            </a:r>
            <a:r>
              <a:rPr lang="zh-CN" altLang="en-US" sz="3600" b="1">
                <a:solidFill>
                  <a:srgbClr val="FF0000"/>
                </a:solidFill>
              </a:rPr>
              <a:t>简陋、艰苦</a:t>
            </a:r>
            <a:r>
              <a:rPr lang="zh-CN" altLang="en-US" sz="3600" b="1"/>
              <a:t>。</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ppt_x</p:attrName>
                                        </p:attrNameLst>
                                      </p:cBhvr>
                                      <p:tavLst>
                                        <p:tav tm="0">
                                          <p:val>
                                            <p:strVal val="#ppt_x"/>
                                          </p:val>
                                        </p:tav>
                                        <p:tav tm="100000">
                                          <p:val>
                                            <p:strVal val="#ppt_x"/>
                                          </p:val>
                                        </p:tav>
                                      </p:tavLst>
                                    </p:anim>
                                    <p:anim calcmode="lin" valueType="num">
                                      <p:cBhvr>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charRg st="0" end="35"/>
                                            </p:txEl>
                                          </p:spTgt>
                                        </p:tgtEl>
                                        <p:attrNameLst>
                                          <p:attrName>style.visibility</p:attrName>
                                        </p:attrNameLst>
                                      </p:cBhvr>
                                      <p:to>
                                        <p:strVal val="visible"/>
                                      </p:to>
                                    </p:set>
                                    <p:anim calcmode="lin" valueType="num">
                                      <p:cBhvr>
                                        <p:cTn id="13" dur="500" fill="hold"/>
                                        <p:tgtEl>
                                          <p:spTgt spid="16387">
                                            <p:txEl>
                                              <p:charRg st="0" end="35"/>
                                            </p:txEl>
                                          </p:spTgt>
                                        </p:tgtEl>
                                        <p:attrNameLst>
                                          <p:attrName>ppt_x</p:attrName>
                                        </p:attrNameLst>
                                      </p:cBhvr>
                                      <p:tavLst>
                                        <p:tav tm="0">
                                          <p:val>
                                            <p:strVal val="#ppt_x"/>
                                          </p:val>
                                        </p:tav>
                                        <p:tav tm="100000">
                                          <p:val>
                                            <p:strVal val="#ppt_x"/>
                                          </p:val>
                                        </p:tav>
                                      </p:tavLst>
                                    </p:anim>
                                    <p:anim calcmode="lin" valueType="num">
                                      <p:cBhvr>
                                        <p:cTn id="14" dur="500" fill="hold"/>
                                        <p:tgtEl>
                                          <p:spTgt spid="16387">
                                            <p:txEl>
                                              <p:charRg st="0" end="3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标题 17409"/>
          <p:cNvSpPr>
            <a:spLocks noGrp="1"/>
          </p:cNvSpPr>
          <p:nvPr>
            <p:ph type="title"/>
          </p:nvPr>
        </p:nvSpPr>
        <p:spPr/>
        <p:txBody>
          <a:bodyPr anchor="ctr" anchorCtr="0"/>
          <a:lstStyle/>
          <a:p>
            <a:r>
              <a:rPr lang="en-US" altLang="zh-CN" sz="3200" b="1">
                <a:solidFill>
                  <a:srgbClr val="FF33CC"/>
                </a:solidFill>
              </a:rPr>
              <a:t>2</a:t>
            </a:r>
            <a:r>
              <a:rPr lang="zh-CN" altLang="en-US" sz="3200" b="1">
                <a:solidFill>
                  <a:srgbClr val="FF33CC"/>
                </a:solidFill>
              </a:rPr>
              <a:t>：</a:t>
            </a:r>
            <a:r>
              <a:rPr lang="zh-CN" altLang="en-US" sz="3200" b="1">
                <a:solidFill>
                  <a:srgbClr val="FF0000"/>
                </a:solidFill>
              </a:rPr>
              <a:t>居里夫妇提炼镭的过程可以分为两个阶段，这两个阶段他们是怎样分工的？</a:t>
            </a:r>
            <a:r>
              <a:rPr lang="zh-CN" altLang="en-US" sz="4000">
                <a:solidFill>
                  <a:srgbClr val="FF0000"/>
                </a:solidFill>
              </a:rPr>
              <a:t> </a:t>
            </a:r>
            <a:endParaRPr lang="zh-CN" altLang="en-US" sz="4000">
              <a:solidFill>
                <a:srgbClr val="FF0000"/>
              </a:solidFill>
            </a:endParaRPr>
          </a:p>
        </p:txBody>
      </p:sp>
      <p:sp>
        <p:nvSpPr>
          <p:cNvPr id="17411" name="内容占位符 17410"/>
          <p:cNvSpPr>
            <a:spLocks noGrp="1"/>
          </p:cNvSpPr>
          <p:nvPr>
            <p:ph idx="1"/>
          </p:nvPr>
        </p:nvSpPr>
        <p:spPr/>
        <p:txBody>
          <a:bodyPr anchor="t" anchorCtr="0"/>
          <a:lstStyle/>
          <a:p>
            <a:r>
              <a:rPr lang="zh-CN" altLang="en-US" sz="4000" b="1"/>
              <a:t>第一年里，他们共同从事镭和钋的化学离析工作；</a:t>
            </a:r>
            <a:endParaRPr lang="zh-CN" altLang="en-US" sz="4000" b="1"/>
          </a:p>
          <a:p>
            <a:endParaRPr lang="zh-CN" altLang="en-US" sz="4000" b="1"/>
          </a:p>
          <a:p>
            <a:r>
              <a:rPr lang="zh-CN" altLang="en-US" sz="4000" b="1"/>
              <a:t>之后，他们进行了分工，提炼镭的工作由居里夫人一个人来完成。</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ppt_x</p:attrName>
                                        </p:attrNameLst>
                                      </p:cBhvr>
                                      <p:tavLst>
                                        <p:tav tm="0">
                                          <p:val>
                                            <p:strVal val="#ppt_x"/>
                                          </p:val>
                                        </p:tav>
                                        <p:tav tm="100000">
                                          <p:val>
                                            <p:strVal val="#ppt_x"/>
                                          </p:val>
                                        </p:tav>
                                      </p:tavLst>
                                    </p:anim>
                                    <p:anim calcmode="lin" valueType="num">
                                      <p:cBhvr>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charRg st="0" end="55"/>
                                            </p:txEl>
                                          </p:spTgt>
                                        </p:tgtEl>
                                        <p:attrNameLst>
                                          <p:attrName>style.visibility</p:attrName>
                                        </p:attrNameLst>
                                      </p:cBhvr>
                                      <p:to>
                                        <p:strVal val="visible"/>
                                      </p:to>
                                    </p:set>
                                    <p:anim calcmode="lin" valueType="num">
                                      <p:cBhvr>
                                        <p:cTn id="13" dur="500" fill="hold"/>
                                        <p:tgtEl>
                                          <p:spTgt spid="17411">
                                            <p:txEl>
                                              <p:charRg st="0" end="55"/>
                                            </p:txEl>
                                          </p:spTgt>
                                        </p:tgtEl>
                                        <p:attrNameLst>
                                          <p:attrName>ppt_x</p:attrName>
                                        </p:attrNameLst>
                                      </p:cBhvr>
                                      <p:tavLst>
                                        <p:tav tm="0">
                                          <p:val>
                                            <p:strVal val="#ppt_x"/>
                                          </p:val>
                                        </p:tav>
                                        <p:tav tm="100000">
                                          <p:val>
                                            <p:strVal val="#ppt_x"/>
                                          </p:val>
                                        </p:tav>
                                      </p:tavLst>
                                    </p:anim>
                                    <p:anim calcmode="lin" valueType="num">
                                      <p:cBhvr>
                                        <p:cTn id="14" dur="500" fill="hold"/>
                                        <p:tgtEl>
                                          <p:spTgt spid="17411">
                                            <p:txEl>
                                              <p:charRg st="0" end="5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1">
                                            <p:txEl>
                                              <p:pRg st="1" end="1"/>
                                            </p:txEl>
                                          </p:spTgt>
                                        </p:tgtEl>
                                        <p:attrNameLst>
                                          <p:attrName>style.visibility</p:attrName>
                                        </p:attrNameLst>
                                      </p:cBhvr>
                                      <p:to>
                                        <p:strVal val="visible"/>
                                      </p:to>
                                    </p:set>
                                    <p:anim calcmode="lin" valueType="num">
                                      <p:cBhvr>
                                        <p:cTn id="19"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标题 18433"/>
          <p:cNvSpPr>
            <a:spLocks noGrp="1"/>
          </p:cNvSpPr>
          <p:nvPr>
            <p:ph type="title"/>
          </p:nvPr>
        </p:nvSpPr>
        <p:spPr/>
        <p:txBody>
          <a:bodyPr anchor="ctr" anchorCtr="0"/>
          <a:lstStyle/>
          <a:p>
            <a:r>
              <a:rPr lang="en-US" altLang="zh-CN">
                <a:solidFill>
                  <a:srgbClr val="FF0000"/>
                </a:solidFill>
              </a:rPr>
              <a:t>3</a:t>
            </a:r>
            <a:r>
              <a:rPr lang="zh-CN" altLang="en-US">
                <a:solidFill>
                  <a:srgbClr val="FF0000"/>
                </a:solidFill>
              </a:rPr>
              <a:t>：居里夫人是怎样工作的？</a:t>
            </a:r>
            <a:endParaRPr lang="zh-CN" altLang="en-US">
              <a:solidFill>
                <a:srgbClr val="FF0000"/>
              </a:solidFill>
            </a:endParaRPr>
          </a:p>
        </p:txBody>
      </p:sp>
      <p:sp>
        <p:nvSpPr>
          <p:cNvPr id="18435" name="内容占位符 18434"/>
          <p:cNvSpPr>
            <a:spLocks noGrp="1"/>
          </p:cNvSpPr>
          <p:nvPr>
            <p:ph idx="1"/>
          </p:nvPr>
        </p:nvSpPr>
        <p:spPr/>
        <p:txBody>
          <a:bodyPr anchor="t" anchorCtr="0"/>
          <a:lstStyle/>
          <a:p>
            <a:r>
              <a:rPr lang="zh-CN" altLang="en-US" sz="4000" b="1"/>
              <a:t>她做的是壮工的工作，穿着满是尘污和酸渍的旧工作服，在烟的刺激下，用铁条连续几小时搅动沸腾着的材料。长年累月的工作，一个人搬运容器，移注溶液。</a:t>
            </a:r>
            <a:r>
              <a:rPr lang="zh-CN" altLang="en-US" sz="4000"/>
              <a:t> </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ppt_x</p:attrName>
                                        </p:attrNameLst>
                                      </p:cBhvr>
                                      <p:tavLst>
                                        <p:tav tm="0">
                                          <p:val>
                                            <p:strVal val="#ppt_x"/>
                                          </p:val>
                                        </p:tav>
                                        <p:tav tm="100000">
                                          <p:val>
                                            <p:strVal val="#ppt_x"/>
                                          </p:val>
                                        </p:tav>
                                      </p:tavLst>
                                    </p:anim>
                                    <p:anim calcmode="lin" valueType="num">
                                      <p:cBhvr>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charRg st="0" end="75"/>
                                            </p:txEl>
                                          </p:spTgt>
                                        </p:tgtEl>
                                        <p:attrNameLst>
                                          <p:attrName>style.visibility</p:attrName>
                                        </p:attrNameLst>
                                      </p:cBhvr>
                                      <p:to>
                                        <p:strVal val="visible"/>
                                      </p:to>
                                    </p:set>
                                    <p:anim calcmode="lin" valueType="num">
                                      <p:cBhvr>
                                        <p:cTn id="13" dur="500" fill="hold"/>
                                        <p:tgtEl>
                                          <p:spTgt spid="18435">
                                            <p:txEl>
                                              <p:charRg st="0" end="75"/>
                                            </p:txEl>
                                          </p:spTgt>
                                        </p:tgtEl>
                                        <p:attrNameLst>
                                          <p:attrName>ppt_x</p:attrName>
                                        </p:attrNameLst>
                                      </p:cBhvr>
                                      <p:tavLst>
                                        <p:tav tm="0">
                                          <p:val>
                                            <p:strVal val="#ppt_x"/>
                                          </p:val>
                                        </p:tav>
                                        <p:tav tm="100000">
                                          <p:val>
                                            <p:strVal val="#ppt_x"/>
                                          </p:val>
                                        </p:tav>
                                      </p:tavLst>
                                    </p:anim>
                                    <p:anim calcmode="lin" valueType="num">
                                      <p:cBhvr>
                                        <p:cTn id="14" dur="500" fill="hold"/>
                                        <p:tgtEl>
                                          <p:spTgt spid="18435">
                                            <p:txEl>
                                              <p:charRg st="0" end="7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标题 19457"/>
          <p:cNvSpPr>
            <a:spLocks noGrp="1"/>
          </p:cNvSpPr>
          <p:nvPr>
            <p:ph type="title"/>
          </p:nvPr>
        </p:nvSpPr>
        <p:spPr/>
        <p:txBody>
          <a:bodyPr anchor="ctr" anchorCtr="0"/>
          <a:lstStyle/>
          <a:p>
            <a:r>
              <a:rPr lang="en-US" altLang="zh-CN" sz="4000" b="1">
                <a:solidFill>
                  <a:srgbClr val="FF0000"/>
                </a:solidFill>
              </a:rPr>
              <a:t>4</a:t>
            </a:r>
            <a:r>
              <a:rPr lang="zh-CN" altLang="en-US" sz="4000" b="1">
                <a:solidFill>
                  <a:srgbClr val="FF0000"/>
                </a:solidFill>
              </a:rPr>
              <a:t>：怎样理解比埃尔说的“我希望它有很美丽的颜色”</a:t>
            </a:r>
            <a:r>
              <a:rPr lang="zh-CN" altLang="en-US" sz="4000" b="1">
                <a:solidFill>
                  <a:srgbClr val="FF33CC"/>
                </a:solidFill>
              </a:rPr>
              <a:t>？</a:t>
            </a:r>
            <a:endParaRPr lang="zh-CN" altLang="en-US" sz="4000" b="1">
              <a:solidFill>
                <a:srgbClr val="FF33CC"/>
              </a:solidFill>
            </a:endParaRPr>
          </a:p>
        </p:txBody>
      </p:sp>
      <p:sp>
        <p:nvSpPr>
          <p:cNvPr id="19459" name="内容占位符 19458"/>
          <p:cNvSpPr>
            <a:spLocks noGrp="1"/>
          </p:cNvSpPr>
          <p:nvPr>
            <p:ph idx="1"/>
          </p:nvPr>
        </p:nvSpPr>
        <p:spPr/>
        <p:txBody>
          <a:bodyPr anchor="t" anchorCtr="0"/>
          <a:lstStyle/>
          <a:p>
            <a:r>
              <a:rPr lang="zh-CN" altLang="en-US" sz="4000"/>
              <a:t>明确：指放射性物质镭，从“希望它有很美丽的颜色”可以体会到他们对科学的向往，对实验前景充满信心和希望。</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ppt_x</p:attrName>
                                        </p:attrNameLst>
                                      </p:cBhvr>
                                      <p:tavLst>
                                        <p:tav tm="0">
                                          <p:val>
                                            <p:strVal val="#ppt_x"/>
                                          </p:val>
                                        </p:tav>
                                        <p:tav tm="100000">
                                          <p:val>
                                            <p:strVal val="#ppt_x"/>
                                          </p:val>
                                        </p:tav>
                                      </p:tavLst>
                                    </p:anim>
                                    <p:anim calcmode="lin" valueType="num">
                                      <p:cBhvr>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9">
                                            <p:txEl>
                                              <p:pRg st="0" end="0"/>
                                            </p:txEl>
                                          </p:spTgt>
                                        </p:tgtEl>
                                        <p:attrNameLst>
                                          <p:attrName>style.visibility</p:attrName>
                                        </p:attrNameLst>
                                      </p:cBhvr>
                                      <p:to>
                                        <p:strVal val="visible"/>
                                      </p:to>
                                    </p:set>
                                    <p:anim calcmode="lin" valueType="num">
                                      <p:cBhvr>
                                        <p:cTn id="13"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 name="组合 1"/>
          <p:cNvGrpSpPr/>
          <p:nvPr/>
        </p:nvGrpSpPr>
        <p:grpSpPr>
          <a:xfrm>
            <a:off x="563174" y="2564904"/>
            <a:ext cx="8024812" cy="2956983"/>
            <a:chOff x="582277" y="2841110"/>
            <a:chExt cx="7510189" cy="1731818"/>
          </a:xfrm>
        </p:grpSpPr>
        <p:pic>
          <p:nvPicPr>
            <p:cNvPr id="5125" name="图片 6"/>
            <p:cNvPicPr>
              <a:picLocks noChangeAspect="1"/>
            </p:cNvPicPr>
            <p:nvPr/>
          </p:nvPicPr>
          <p:blipFill>
            <a:blip r:embed="rId2"/>
            <a:stretch>
              <a:fillRect/>
            </a:stretch>
          </p:blipFill>
          <p:spPr bwMode="auto">
            <a:xfrm>
              <a:off x="582277" y="2841110"/>
              <a:ext cx="2597727" cy="1731818"/>
            </a:xfrm>
            <a:prstGeom prst="rect">
              <a:avLst/>
            </a:prstGeom>
            <a:noFill/>
            <a:ln w="9525">
              <a:noFill/>
              <a:miter lim="800000"/>
            </a:ln>
          </p:spPr>
        </p:pic>
        <p:pic>
          <p:nvPicPr>
            <p:cNvPr id="5126" name="图片 5"/>
            <p:cNvPicPr>
              <a:picLocks noChangeAspect="1"/>
            </p:cNvPicPr>
            <p:nvPr/>
          </p:nvPicPr>
          <p:blipFill>
            <a:blip r:embed="rId3"/>
            <a:stretch>
              <a:fillRect/>
            </a:stretch>
          </p:blipFill>
          <p:spPr bwMode="auto">
            <a:xfrm>
              <a:off x="3194634" y="2841110"/>
              <a:ext cx="2385186" cy="1731818"/>
            </a:xfrm>
            <a:prstGeom prst="rect">
              <a:avLst/>
            </a:prstGeom>
            <a:noFill/>
            <a:ln w="9525">
              <a:noFill/>
              <a:miter lim="800000"/>
            </a:ln>
          </p:spPr>
        </p:pic>
        <p:pic>
          <p:nvPicPr>
            <p:cNvPr id="5127" name="图片 3"/>
            <p:cNvPicPr>
              <a:picLocks noChangeAspect="1"/>
            </p:cNvPicPr>
            <p:nvPr/>
          </p:nvPicPr>
          <p:blipFill>
            <a:blip r:embed="rId4"/>
            <a:stretch>
              <a:fillRect/>
            </a:stretch>
          </p:blipFill>
          <p:spPr bwMode="auto">
            <a:xfrm>
              <a:off x="5594450" y="2841110"/>
              <a:ext cx="2498016" cy="1731818"/>
            </a:xfrm>
            <a:prstGeom prst="rect">
              <a:avLst/>
            </a:prstGeom>
            <a:noFill/>
            <a:ln w="9525">
              <a:noFill/>
              <a:miter lim="800000"/>
            </a:ln>
          </p:spPr>
        </p:pic>
      </p:grpSp>
      <p:sp>
        <p:nvSpPr>
          <p:cNvPr id="12" name="圆角矩形 11"/>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3" name="TextBox 16"/>
          <p:cNvSpPr txBox="1">
            <a:spLocks noChangeArrowheads="1"/>
          </p:cNvSpPr>
          <p:nvPr/>
        </p:nvSpPr>
        <p:spPr bwMode="auto">
          <a:xfrm>
            <a:off x="3325317" y="1084069"/>
            <a:ext cx="1832258" cy="58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3366FF"/>
                </a:solidFill>
                <a:latin typeface="微软雅黑" panose="020b0503020204020204" charset="-122"/>
                <a:ea typeface="微软雅黑" panose="020b0503020204020204" charset="-122"/>
                <a:sym typeface="微软雅黑" panose="020b0503020204020204" charset="-122"/>
              </a:rPr>
              <a:t>新课导入</a:t>
            </a:r>
            <a:endParaRPr lang="zh-CN" altLang="en-US" sz="3200" b="1">
              <a:solidFill>
                <a:srgbClr val="3366FF"/>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标题 20481"/>
          <p:cNvSpPr>
            <a:spLocks noGrp="1"/>
          </p:cNvSpPr>
          <p:nvPr>
            <p:ph type="title"/>
          </p:nvPr>
        </p:nvSpPr>
        <p:spPr>
          <a:xfrm>
            <a:off x="457200" y="274638"/>
            <a:ext cx="9097963" cy="1143000"/>
          </a:xfrm>
        </p:spPr>
        <p:txBody>
          <a:bodyPr anchor="ctr" anchorCtr="0"/>
          <a:lstStyle/>
          <a:p>
            <a:r>
              <a:rPr lang="en-US" altLang="zh-CN" sz="4000">
                <a:solidFill>
                  <a:srgbClr val="FF33CC"/>
                </a:solidFill>
              </a:rPr>
              <a:t>5</a:t>
            </a:r>
            <a:r>
              <a:rPr lang="zh-CN" altLang="en-US" sz="4000" b="1">
                <a:solidFill>
                  <a:srgbClr val="FF0000"/>
                </a:solidFill>
              </a:rPr>
              <a:t>细读课文，分析居里夫人的形象特点。</a:t>
            </a:r>
            <a:endParaRPr lang="zh-CN" altLang="en-US" sz="4000" b="1">
              <a:solidFill>
                <a:srgbClr val="FF0000"/>
              </a:solidFill>
            </a:endParaRPr>
          </a:p>
        </p:txBody>
      </p:sp>
      <p:sp>
        <p:nvSpPr>
          <p:cNvPr id="20483" name="内容占位符 20482"/>
          <p:cNvSpPr>
            <a:spLocks noGrp="1"/>
          </p:cNvSpPr>
          <p:nvPr>
            <p:ph idx="1"/>
          </p:nvPr>
        </p:nvSpPr>
        <p:spPr/>
        <p:txBody>
          <a:bodyPr anchor="t" anchorCtr="0"/>
          <a:lstStyle/>
          <a:p>
            <a:pPr>
              <a:buNone/>
            </a:pPr>
            <a:endParaRPr lang="en-US" altLang="zh-CN" sz="4000"/>
          </a:p>
          <a:p>
            <a:r>
              <a:rPr lang="zh-CN" altLang="en-US" sz="4000"/>
              <a:t>居里夫人是一个热爱科学的人。</a:t>
            </a:r>
            <a:endParaRPr lang="zh-CN" altLang="en-US" sz="4000"/>
          </a:p>
          <a:p>
            <a:r>
              <a:rPr lang="zh-CN" altLang="en-US" sz="4000"/>
              <a:t>居里夫人是一个不怕困难的人。</a:t>
            </a:r>
            <a:endParaRPr lang="zh-CN" altLang="en-US" sz="4000"/>
          </a:p>
          <a:p>
            <a:r>
              <a:rPr lang="zh-CN" altLang="zh-CN" sz="4000"/>
              <a:t>居里夫人是一个持之以恒、不达目的誓不罢休的人</a:t>
            </a:r>
            <a:r>
              <a:rPr lang="zh-CN" altLang="en-US" sz="4000"/>
              <a:t>。</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100000">
                                          <p:val>
                                            <p:strVal val="#ppt_x"/>
                                          </p:val>
                                        </p:tav>
                                      </p:tavLst>
                                    </p:anim>
                                    <p:anim calcmode="lin" valueType="num">
                                      <p:cBhvr>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p:cTn id="13"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p:cTn id="1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pRg st="3" end="3"/>
                                            </p:txEl>
                                          </p:spTgt>
                                        </p:tgtEl>
                                        <p:attrNameLst>
                                          <p:attrName>style.visibility</p:attrName>
                                        </p:attrNameLst>
                                      </p:cBhvr>
                                      <p:to>
                                        <p:strVal val="visible"/>
                                      </p:to>
                                    </p:set>
                                    <p:anim calcmode="lin" valueType="num">
                                      <p:cBhvr>
                                        <p:cTn id="25"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标题 21505"/>
          <p:cNvSpPr>
            <a:spLocks noGrp="1"/>
          </p:cNvSpPr>
          <p:nvPr>
            <p:ph type="title"/>
          </p:nvPr>
        </p:nvSpPr>
        <p:spPr/>
        <p:txBody>
          <a:bodyPr anchor="ctr" anchorCtr="0"/>
          <a:lstStyle/>
          <a:p>
            <a:r>
              <a:rPr lang="en-US" altLang="zh-CN" sz="3600" b="1">
                <a:solidFill>
                  <a:srgbClr val="FF0000"/>
                </a:solidFill>
              </a:rPr>
              <a:t>6</a:t>
            </a:r>
            <a:r>
              <a:rPr lang="zh-CN" altLang="en-US" sz="3600" b="1">
                <a:solidFill>
                  <a:srgbClr val="FF0000"/>
                </a:solidFill>
              </a:rPr>
              <a:t>：“美丽的颜色”有什么深刻含义？</a:t>
            </a:r>
            <a:r>
              <a:rPr lang="zh-CN" altLang="en-US" sz="4000" b="1">
                <a:solidFill>
                  <a:srgbClr val="FF0000"/>
                </a:solidFill>
              </a:rPr>
              <a:t> </a:t>
            </a:r>
            <a:endParaRPr lang="zh-CN" altLang="en-US" sz="4000" b="1">
              <a:solidFill>
                <a:srgbClr val="FF0000"/>
              </a:solidFill>
            </a:endParaRPr>
          </a:p>
        </p:txBody>
      </p:sp>
      <p:sp>
        <p:nvSpPr>
          <p:cNvPr id="21507" name="内容占位符 21506"/>
          <p:cNvSpPr>
            <a:spLocks noGrp="1"/>
          </p:cNvSpPr>
          <p:nvPr>
            <p:ph idx="1"/>
          </p:nvPr>
        </p:nvSpPr>
        <p:spPr/>
        <p:txBody>
          <a:bodyPr anchor="t" anchorCtr="0"/>
          <a:lstStyle/>
          <a:p>
            <a:r>
              <a:rPr lang="zh-CN" altLang="en-US" sz="4000"/>
              <a:t>一是指文中居里夫人提炼的镭略带蓝色荧光的美丽；</a:t>
            </a:r>
            <a:endParaRPr lang="zh-CN" altLang="en-US" sz="4000"/>
          </a:p>
          <a:p>
            <a:endParaRPr lang="zh-CN" altLang="en-US" sz="4000"/>
          </a:p>
          <a:p>
            <a:r>
              <a:rPr lang="zh-CN" altLang="en-US" sz="4000"/>
              <a:t>二是指居里夫人热爱科学、不懈追求、淡泊名利的态度和精神。</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ppt_x</p:attrName>
                                        </p:attrNameLst>
                                      </p:cBhvr>
                                      <p:tavLst>
                                        <p:tav tm="0">
                                          <p:val>
                                            <p:strVal val="#ppt_x"/>
                                          </p:val>
                                        </p:tav>
                                        <p:tav tm="100000">
                                          <p:val>
                                            <p:strVal val="#ppt_x"/>
                                          </p:val>
                                        </p:tav>
                                      </p:tavLst>
                                    </p:anim>
                                    <p:anim calcmode="lin" valueType="num">
                                      <p:cBhvr>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xEl>
                                              <p:charRg st="0" end="55"/>
                                            </p:txEl>
                                          </p:spTgt>
                                        </p:tgtEl>
                                        <p:attrNameLst>
                                          <p:attrName>style.visibility</p:attrName>
                                        </p:attrNameLst>
                                      </p:cBhvr>
                                      <p:to>
                                        <p:strVal val="visible"/>
                                      </p:to>
                                    </p:set>
                                    <p:anim calcmode="lin" valueType="num">
                                      <p:cBhvr>
                                        <p:cTn id="13" dur="500" fill="hold"/>
                                        <p:tgtEl>
                                          <p:spTgt spid="21507">
                                            <p:txEl>
                                              <p:charRg st="0" end="55"/>
                                            </p:txEl>
                                          </p:spTgt>
                                        </p:tgtEl>
                                        <p:attrNameLst>
                                          <p:attrName>ppt_x</p:attrName>
                                        </p:attrNameLst>
                                      </p:cBhvr>
                                      <p:tavLst>
                                        <p:tav tm="0">
                                          <p:val>
                                            <p:strVal val="#ppt_x"/>
                                          </p:val>
                                        </p:tav>
                                        <p:tav tm="100000">
                                          <p:val>
                                            <p:strVal val="#ppt_x"/>
                                          </p:val>
                                        </p:tav>
                                      </p:tavLst>
                                    </p:anim>
                                    <p:anim calcmode="lin" valueType="num">
                                      <p:cBhvr>
                                        <p:cTn id="14" dur="500" fill="hold"/>
                                        <p:tgtEl>
                                          <p:spTgt spid="21507">
                                            <p:txEl>
                                              <p:charRg st="0" end="5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1507">
                                            <p:txEl>
                                              <p:pRg st="1" end="1"/>
                                            </p:txEl>
                                          </p:spTgt>
                                        </p:tgtEl>
                                        <p:attrNameLst>
                                          <p:attrName>style.visibility</p:attrName>
                                        </p:attrNameLst>
                                      </p:cBhvr>
                                      <p:to>
                                        <p:strVal val="visible"/>
                                      </p:to>
                                    </p:set>
                                    <p:anim calcmode="lin" valueType="num">
                                      <p:cBhvr>
                                        <p:cTn id="19"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标题 22529"/>
          <p:cNvSpPr>
            <a:spLocks noGrp="1"/>
          </p:cNvSpPr>
          <p:nvPr>
            <p:ph type="title"/>
          </p:nvPr>
        </p:nvSpPr>
        <p:spPr/>
        <p:txBody>
          <a:bodyPr anchor="ctr" anchorCtr="0"/>
          <a:lstStyle/>
          <a:p>
            <a:r>
              <a:rPr lang="en-US" altLang="zh-CN" sz="3200" b="1">
                <a:solidFill>
                  <a:srgbClr val="FF0000"/>
                </a:solidFill>
              </a:rPr>
              <a:t>7</a:t>
            </a:r>
            <a:r>
              <a:rPr lang="zh-CN" altLang="en-US" sz="3200" b="1">
                <a:solidFill>
                  <a:srgbClr val="FF0000"/>
                </a:solidFill>
              </a:rPr>
              <a:t>：课文大量引用居里夫人的话，找出来读一读，思考这样写有什么作用。</a:t>
            </a:r>
            <a:endParaRPr lang="zh-CN" altLang="en-US" sz="3200" b="1">
              <a:solidFill>
                <a:srgbClr val="FF0000"/>
              </a:solidFill>
            </a:endParaRPr>
          </a:p>
        </p:txBody>
      </p:sp>
      <p:sp>
        <p:nvSpPr>
          <p:cNvPr id="22531" name="内容占位符 22530"/>
          <p:cNvSpPr>
            <a:spLocks noGrp="1"/>
          </p:cNvSpPr>
          <p:nvPr>
            <p:ph idx="1"/>
          </p:nvPr>
        </p:nvSpPr>
        <p:spPr/>
        <p:txBody>
          <a:bodyPr anchor="t" anchorCtr="0"/>
          <a:lstStyle/>
          <a:p>
            <a:r>
              <a:rPr lang="zh-CN" altLang="en-US" sz="4000"/>
              <a:t>这样写，补充了历史细节，展示出真实的心理感受，增强了文章的真实性，使文章的叙述节奏有波澜，使行文更加生动。 </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charRg st="0" end="58"/>
                                            </p:txEl>
                                          </p:spTgt>
                                        </p:tgtEl>
                                        <p:attrNameLst>
                                          <p:attrName>style.visibility</p:attrName>
                                        </p:attrNameLst>
                                      </p:cBhvr>
                                      <p:to>
                                        <p:strVal val="visible"/>
                                      </p:to>
                                    </p:set>
                                    <p:anim calcmode="lin" valueType="num">
                                      <p:cBhvr>
                                        <p:cTn id="7" dur="500" fill="hold"/>
                                        <p:tgtEl>
                                          <p:spTgt spid="22531">
                                            <p:txEl>
                                              <p:charRg st="0" end="58"/>
                                            </p:txEl>
                                          </p:spTgt>
                                        </p:tgtEl>
                                        <p:attrNameLst>
                                          <p:attrName>ppt_x</p:attrName>
                                        </p:attrNameLst>
                                      </p:cBhvr>
                                      <p:tavLst>
                                        <p:tav tm="0">
                                          <p:val>
                                            <p:strVal val="#ppt_x"/>
                                          </p:val>
                                        </p:tav>
                                        <p:tav tm="100000">
                                          <p:val>
                                            <p:strVal val="#ppt_x"/>
                                          </p:val>
                                        </p:tav>
                                      </p:tavLst>
                                    </p:anim>
                                    <p:anim calcmode="lin" valueType="num">
                                      <p:cBhvr>
                                        <p:cTn id="8" dur="500" fill="hold"/>
                                        <p:tgtEl>
                                          <p:spTgt spid="22531">
                                            <p:txEl>
                                              <p:charRg st="0" end="5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4"/>
          <p:cNvSpPr txBox="1"/>
          <p:nvPr/>
        </p:nvSpPr>
        <p:spPr>
          <a:xfrm>
            <a:off x="539750" y="3324225"/>
            <a:ext cx="7920038" cy="1385888"/>
          </a:xfrm>
          <a:prstGeom prst="rect">
            <a:avLst/>
          </a:prstGeom>
          <a:solidFill>
            <a:srgbClr val="FFCCFF">
              <a:alpha val="41176"/>
            </a:srgbClr>
          </a:solidFill>
          <a:ln w="9525">
            <a:noFill/>
          </a:ln>
        </p:spPr>
        <p:txBody>
          <a:bodyPr anchor="t" anchorCtr="0">
            <a:spAutoFit/>
          </a:bodyPr>
          <a:lstStyle/>
          <a:p>
            <a:r>
              <a:rPr lang="zh-CN" altLang="en-US" sz="2800" b="1">
                <a:latin typeface="Arial" panose="020b0604020202020204" pitchFamily="34" charset="0"/>
                <a:ea typeface="宋体" panose="02010600030101010101" pitchFamily="2" charset="-122"/>
              </a:rPr>
              <a:t>居里夫人</a:t>
            </a:r>
            <a:r>
              <a:rPr lang="zh-CN" altLang="zh-CN" sz="2800" b="1">
                <a:latin typeface="Arial" panose="020b0604020202020204" pitchFamily="34" charset="0"/>
                <a:ea typeface="宋体" panose="02010600030101010101" pitchFamily="2" charset="-122"/>
              </a:rPr>
              <a:t>继续炼制，提取纯镭盐。</a:t>
            </a:r>
            <a:r>
              <a:rPr lang="zh-CN" altLang="en-US" sz="2800" b="1">
                <a:latin typeface="Arial" panose="020b0604020202020204" pitchFamily="34" charset="0"/>
                <a:ea typeface="宋体" panose="02010600030101010101" pitchFamily="2" charset="-122"/>
              </a:rPr>
              <a:t>她</a:t>
            </a:r>
            <a:r>
              <a:rPr lang="zh-CN" altLang="zh-CN" sz="2800" b="1">
                <a:latin typeface="Arial" panose="020b0604020202020204" pitchFamily="34" charset="0"/>
                <a:ea typeface="宋体" panose="02010600030101010101" pitchFamily="2" charset="-122"/>
              </a:rPr>
              <a:t>选了“男子的职务”， 做的是壮工的工作。</a:t>
            </a:r>
            <a:r>
              <a:rPr lang="zh-CN" altLang="en-US" sz="2800" b="1">
                <a:latin typeface="Arial" panose="020b0604020202020204" pitchFamily="34" charset="0"/>
                <a:ea typeface="宋体" panose="02010600030101010101" pitchFamily="2" charset="-122"/>
              </a:rPr>
              <a:t>她的工作繁重、辛苦，会影响健康和形象。</a:t>
            </a:r>
            <a:endParaRPr lang="zh-CN" altLang="en-US" sz="2800" b="1">
              <a:latin typeface="Arial" panose="020b0604020202020204" pitchFamily="34" charset="0"/>
              <a:ea typeface="宋体" panose="02010600030101010101" pitchFamily="2" charset="-122"/>
            </a:endParaRPr>
          </a:p>
        </p:txBody>
      </p:sp>
      <p:sp>
        <p:nvSpPr>
          <p:cNvPr id="24578" name="内容占位符 2"/>
          <p:cNvSpPr txBox="1"/>
          <p:nvPr/>
        </p:nvSpPr>
        <p:spPr>
          <a:xfrm>
            <a:off x="373063" y="1546225"/>
            <a:ext cx="8507412" cy="1778000"/>
          </a:xfrm>
          <a:prstGeom prst="rect">
            <a:avLst/>
          </a:prstGeom>
          <a:noFill/>
          <a:ln w="9525">
            <a:noFill/>
          </a:ln>
        </p:spPr>
        <p:txBody>
          <a:bodyPr anchor="t" anchorCtr="0"/>
          <a:lstStyle/>
          <a:p>
            <a:pPr marL="342900" indent="-342900">
              <a:spcBef>
                <a:spcPct val="20000"/>
              </a:spcBef>
            </a:pPr>
            <a:endParaRPr lang="en-US" altLang="zh-CN" sz="2800" b="1">
              <a:latin typeface="Calibri" panose="020f0502020204030204" pitchFamily="34" charset="0"/>
              <a:ea typeface="宋体" panose="02010600030101010101" pitchFamily="2" charset="-122"/>
            </a:endParaRPr>
          </a:p>
          <a:p>
            <a:pPr marL="342900" indent="-342900">
              <a:spcBef>
                <a:spcPct val="20000"/>
              </a:spcBef>
            </a:pPr>
            <a:r>
              <a:rPr lang="en-US" altLang="zh-CN" sz="2800" b="1">
                <a:latin typeface="Calibri" panose="020f0502020204030204" pitchFamily="34" charset="0"/>
                <a:ea typeface="宋体" panose="02010600030101010101" pitchFamily="2" charset="-122"/>
              </a:rPr>
              <a:t>3.</a:t>
            </a:r>
            <a:r>
              <a:rPr lang="zh-CN" altLang="en-US" sz="2800" b="1">
                <a:latin typeface="Calibri" panose="020f0502020204030204" pitchFamily="34" charset="0"/>
                <a:ea typeface="宋体" panose="02010600030101010101" pitchFamily="2" charset="-122"/>
              </a:rPr>
              <a:t>在镭和钋的化学离析中，居里夫人的主要工作是什么？这些工作有何特点？</a:t>
            </a:r>
            <a:endParaRPr lang="zh-CN" altLang="en-US" sz="2800" b="1">
              <a:latin typeface="Calibri" panose="020f0502020204030204" pitchFamily="34" charset="0"/>
              <a:ea typeface="宋体" panose="02010600030101010101" pitchFamily="2" charset="-122"/>
            </a:endParaRPr>
          </a:p>
          <a:p>
            <a:pPr marL="342900" indent="-342900">
              <a:spcBef>
                <a:spcPct val="20000"/>
              </a:spcBef>
            </a:pPr>
            <a:endParaRPr lang="en-US" altLang="zh-CN" sz="2800" b="1">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1" name="图片 8" descr="山底5.png"/>
          <p:cNvPicPr>
            <a:picLocks noChangeAspect="1"/>
          </p:cNvPicPr>
          <p:nvPr/>
        </p:nvPicPr>
        <p:blipFill>
          <a:blip r:embed="rId2"/>
          <a:stretch>
            <a:fillRect/>
          </a:stretch>
        </p:blipFill>
        <p:spPr>
          <a:xfrm>
            <a:off x="0" y="4751388"/>
            <a:ext cx="9144000" cy="2106612"/>
          </a:xfrm>
          <a:prstGeom prst="rect">
            <a:avLst/>
          </a:prstGeom>
          <a:noFill/>
          <a:ln w="9525">
            <a:noFill/>
          </a:ln>
        </p:spPr>
      </p:pic>
      <p:sp>
        <p:nvSpPr>
          <p:cNvPr id="18434" name="内容占位符 2"/>
          <p:cNvSpPr>
            <a:spLocks noGrp="1"/>
          </p:cNvSpPr>
          <p:nvPr>
            <p:ph idx="1"/>
          </p:nvPr>
        </p:nvSpPr>
        <p:spPr>
          <a:xfrm>
            <a:off x="611188" y="2051050"/>
            <a:ext cx="8229600" cy="4248150"/>
          </a:xfrm>
        </p:spPr>
        <p:txBody>
          <a:bodyPr vert="horz" wrap="square" lIns="91440" tIns="45720" rIns="91440" bIns="45720" numCol="1" anchor="t" anchorCtr="0" compatLnSpc="1"/>
          <a:lstStyle/>
          <a:p>
            <a:pPr marL="514350" marR="0" lvl="0" indent="-514350" algn="l" defTabSz="914400" rtl="0" eaLnBrk="1" fontAlgn="base" latinLnBrk="0" hangingPunct="1">
              <a:lnSpc>
                <a:spcPct val="100000"/>
              </a:lnSpc>
              <a:spcBef>
                <a:spcPct val="20000"/>
              </a:spcBef>
              <a:spcAft>
                <a:spcPct val="0"/>
              </a:spcAft>
              <a:buClrTx/>
              <a:buSzTx/>
              <a:buFont typeface="Arial" panose="020b0604020202020204" pitchFamily="34" charset="0"/>
              <a:buAutoNum type="arabicPeriod"/>
              <a:defRPr/>
            </a:pP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第</a:t>
            </a:r>
            <a:r>
              <a:rPr kumimoji="0" lang="en-US" altLang="zh-CN" sz="3200" b="1" i="0" u="none" strike="noStrike" kern="1200" cap="none" spc="0" normalizeH="0" baseline="0" noProof="0" smtClean="0">
                <a:ln>
                  <a:noFill/>
                </a:ln>
                <a:solidFill>
                  <a:schemeClr val="tx1"/>
                </a:solidFill>
                <a:effectLst/>
                <a:uLnTx/>
                <a:uFillTx/>
                <a:latin typeface="+mn-lt"/>
                <a:ea typeface="+mn-ea"/>
                <a:cs typeface="+mn-cs"/>
              </a:rPr>
              <a:t>1</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段中</a:t>
            </a:r>
            <a:r>
              <a:rPr kumimoji="0" lang="zh-CN" altLang="zh-CN" sz="3200" b="1" i="0" u="none" strike="noStrike" kern="1200" cap="none" spc="0" normalizeH="0" baseline="0" noProof="0" smtClean="0">
                <a:ln>
                  <a:noFill/>
                </a:ln>
                <a:solidFill>
                  <a:schemeClr val="tx1"/>
                </a:solidFill>
                <a:effectLst/>
                <a:uLnTx/>
                <a:uFillTx/>
                <a:latin typeface="+mn-lt"/>
                <a:ea typeface="+mn-ea"/>
                <a:cs typeface="+mn-cs"/>
              </a:rPr>
              <a:t>“艰苦而且微妙的快乐”</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这句话矛盾吗</a:t>
            </a:r>
            <a:r>
              <a:rPr kumimoji="0" lang="en-US" altLang="zh-CN" sz="3200" b="1" i="0" u="none" strike="noStrike" kern="1200" cap="none" spc="0" normalizeH="0" baseline="0" noProof="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为什么？</a:t>
            </a: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endParaRPr>
          </a:p>
          <a:p>
            <a:pPr marL="514350" marR="0" lvl="0" indent="-514350" algn="l" defTabSz="914400" rtl="0" eaLnBrk="1" fontAlgn="base" latinLnBrk="0" hangingPunct="1">
              <a:lnSpc>
                <a:spcPct val="100000"/>
              </a:lnSpc>
              <a:spcBef>
                <a:spcPct val="20000"/>
              </a:spcBef>
              <a:spcAft>
                <a:spcPct val="0"/>
              </a:spcAft>
              <a:buClrTx/>
              <a:buSzTx/>
              <a:buFont typeface="Arial" panose="020b0604020202020204" pitchFamily="34" charset="0"/>
              <a:buAutoNum type="arabicPeriod"/>
              <a:defRPr/>
            </a:pP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第</a:t>
            </a:r>
            <a:r>
              <a:rPr kumimoji="0" lang="en-US" altLang="zh-CN" sz="3200" b="1" i="0" u="none" strike="noStrike" kern="1200" cap="none" spc="0" normalizeH="0" baseline="0" noProof="0" smtClean="0">
                <a:ln>
                  <a:noFill/>
                </a:ln>
                <a:solidFill>
                  <a:schemeClr val="tx1"/>
                </a:solidFill>
                <a:effectLst/>
                <a:uLnTx/>
                <a:uFillTx/>
                <a:latin typeface="+mn-lt"/>
                <a:ea typeface="+mn-ea"/>
                <a:cs typeface="+mn-cs"/>
              </a:rPr>
              <a:t>12</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段“</a:t>
            </a:r>
            <a:r>
              <a:rPr kumimoji="0" lang="zh-CN" altLang="zh-CN" sz="3200" b="1" i="0" u="none" strike="noStrike" kern="1200" cap="none" spc="0" normalizeH="0" baseline="0" noProof="0" smtClean="0">
                <a:ln>
                  <a:noFill/>
                </a:ln>
                <a:solidFill>
                  <a:schemeClr val="tx1"/>
                </a:solidFill>
                <a:effectLst/>
                <a:uLnTx/>
                <a:uFillTx/>
                <a:latin typeface="+mn-lt"/>
                <a:ea typeface="+mn-ea"/>
                <a:cs typeface="+mn-cs"/>
              </a:rPr>
              <a:t>但是镭要保持它的神秘性，丝毫不希望人类认识它</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”运用了什么修辞手法？有何表达效果？</a:t>
            </a: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schemeClr val="tx1"/>
                </a:solidFill>
                <a:effectLst/>
                <a:uLnTx/>
                <a:uFillTx/>
                <a:latin typeface="+mn-lt"/>
                <a:ea typeface="+mn-ea"/>
                <a:cs typeface="+mn-cs"/>
              </a:rPr>
              <a:t>3.</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文章在叙事的同时，多次</a:t>
            </a:r>
            <a:r>
              <a:rPr kumimoji="0" lang="zh-CN" altLang="zh-CN" sz="3200" b="1" i="0" u="none" strike="noStrike" kern="1200" cap="none" spc="0" normalizeH="0" baseline="0" noProof="0" smtClean="0">
                <a:ln>
                  <a:noFill/>
                </a:ln>
                <a:solidFill>
                  <a:schemeClr val="tx1"/>
                </a:solidFill>
                <a:effectLst/>
                <a:uLnTx/>
                <a:uFillTx/>
                <a:latin typeface="+mn-lt"/>
                <a:ea typeface="+mn-ea"/>
                <a:cs typeface="+mn-cs"/>
              </a:rPr>
              <a:t>引用居里夫人的话有何作用？</a:t>
            </a: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schemeClr val="tx1"/>
                </a:solidFill>
                <a:effectLst/>
                <a:uLnTx/>
                <a:uFillTx/>
                <a:latin typeface="+mn-lt"/>
                <a:ea typeface="+mn-ea"/>
                <a:cs typeface="+mn-cs"/>
              </a:rPr>
              <a:t>4. </a:t>
            </a:r>
            <a:r>
              <a:rPr kumimoji="0" lang="zh-CN" altLang="zh-CN" sz="3200" b="1" i="0" u="none" strike="noStrike" kern="1200" cap="none" spc="0" normalizeH="0" baseline="0" noProof="0" smtClean="0">
                <a:ln>
                  <a:noFill/>
                </a:ln>
                <a:solidFill>
                  <a:schemeClr val="tx1"/>
                </a:solidFill>
                <a:effectLst/>
                <a:uLnTx/>
                <a:uFillTx/>
                <a:latin typeface="+mn-lt"/>
                <a:ea typeface="+mn-ea"/>
                <a:cs typeface="+mn-cs"/>
              </a:rPr>
              <a:t>结合文章内容，谈谈本文的写作思路。</a:t>
            </a: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8" name="标题 1"/>
          <p:cNvSpPr txBox="1"/>
          <p:nvPr/>
        </p:nvSpPr>
        <p:spPr>
          <a:xfrm>
            <a:off x="0" y="49213"/>
            <a:ext cx="3106738" cy="1143000"/>
          </a:xfrm>
          <a:prstGeom prst="rect">
            <a:avLst/>
          </a:prstGeom>
        </p:spPr>
        <p:txBody>
          <a:bodyPr anchor="ctr">
            <a:normAutofit/>
          </a:bodyPr>
          <a:lstStyle/>
          <a:p>
            <a:pPr marR="0" algn="ctr" defTabSz="914400" rtl="0" fontAlgn="auto">
              <a:spcAft>
                <a:spcPct val="0"/>
              </a:spcAft>
              <a:buClrTx/>
              <a:buSzTx/>
              <a:buFontTx/>
              <a:buNone/>
              <a:defRPr/>
            </a:pPr>
            <a:r>
              <a:rPr kumimoji="0" lang="zh-CN" altLang="en-US" sz="5400" b="1" kern="1200" cap="none" spc="0" normalizeH="0" baseline="0" noProof="0">
                <a:solidFill>
                  <a:srgbClr val="FF0000"/>
                </a:solidFill>
                <a:latin typeface="+mj-lt"/>
                <a:ea typeface="+mj-ea"/>
                <a:cs typeface="+mj-cs"/>
              </a:rPr>
              <a:t>难点突破</a:t>
            </a:r>
            <a:endParaRPr kumimoji="0" lang="zh-CN" altLang="en-US" sz="5400" b="1" kern="1200" cap="none" spc="0" normalizeH="0" baseline="0" noProof="0">
              <a:solidFill>
                <a:srgbClr val="FF0000"/>
              </a:solidFill>
              <a:latin typeface="+mj-lt"/>
              <a:ea typeface="+mj-ea"/>
              <a:cs typeface="+mj-cs"/>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标题 1"/>
          <p:cNvSpPr>
            <a:spLocks noGrp="1"/>
          </p:cNvSpPr>
          <p:nvPr>
            <p:ph type="title"/>
          </p:nvPr>
        </p:nvSpPr>
        <p:spPr>
          <a:xfrm>
            <a:off x="179388" y="1412875"/>
            <a:ext cx="8651875" cy="1439863"/>
          </a:xfrm>
        </p:spPr>
        <p:txBody>
          <a:bodyPr wrap="square" lIns="91440" tIns="45720" rIns="91440" bIns="45720" anchor="ctr" anchorCtr="0"/>
          <a:lstStyle/>
          <a:p>
            <a:pPr algn="l"/>
            <a:r>
              <a:rPr lang="en-US" altLang="zh-CN" sz="4000" b="1"/>
              <a:t>1.</a:t>
            </a:r>
            <a:r>
              <a:rPr lang="zh-CN" altLang="zh-CN" sz="4000"/>
              <a:t> </a:t>
            </a:r>
            <a:r>
              <a:rPr lang="zh-CN" altLang="en-US" sz="4000" b="1"/>
              <a:t>第</a:t>
            </a:r>
            <a:r>
              <a:rPr lang="en-US" altLang="zh-CN" sz="4000" b="1"/>
              <a:t>1</a:t>
            </a:r>
            <a:r>
              <a:rPr lang="zh-CN" altLang="en-US" sz="4000" b="1"/>
              <a:t>段中</a:t>
            </a:r>
            <a:r>
              <a:rPr lang="zh-CN" altLang="zh-CN" sz="4000" b="1"/>
              <a:t>“艰苦而且微妙的快乐”</a:t>
            </a:r>
            <a:r>
              <a:rPr lang="zh-CN" altLang="en-US" sz="4000" b="1"/>
              <a:t>这句话矛盾吗</a:t>
            </a:r>
            <a:r>
              <a:rPr lang="en-US" altLang="zh-CN" sz="4000" b="1"/>
              <a:t>?</a:t>
            </a:r>
            <a:r>
              <a:rPr lang="zh-CN" altLang="en-US" sz="4000" b="1"/>
              <a:t>为什么？</a:t>
            </a:r>
            <a:endParaRPr lang="zh-CN" altLang="en-US" b="1"/>
          </a:p>
        </p:txBody>
      </p:sp>
      <p:sp>
        <p:nvSpPr>
          <p:cNvPr id="3" name="内容占位符 2"/>
          <p:cNvSpPr>
            <a:spLocks noGrp="1"/>
          </p:cNvSpPr>
          <p:nvPr>
            <p:ph idx="1"/>
          </p:nvPr>
        </p:nvSpPr>
        <p:spPr>
          <a:xfrm>
            <a:off x="539750" y="3284538"/>
            <a:ext cx="7596188" cy="1800225"/>
          </a:xfrm>
          <a:solidFill>
            <a:srgbClr val="FFCCFF">
              <a:alpha val="45097"/>
            </a:srgbClr>
          </a:solidFill>
        </p:spPr>
        <p:txBody>
          <a:bodyPr wrap="square" lIns="91440" tIns="45720" rIns="91440" bIns="45720" anchor="t" anchorCtr="0"/>
          <a:lstStyle/>
          <a:p>
            <a:pPr>
              <a:buNone/>
            </a:pPr>
            <a:r>
              <a:rPr lang="zh-CN" altLang="en-US" b="1">
                <a:solidFill>
                  <a:srgbClr val="3333FF"/>
                </a:solidFill>
              </a:rPr>
              <a:t>   </a:t>
            </a:r>
            <a:r>
              <a:rPr lang="zh-CN" altLang="en-US" b="1"/>
              <a:t>不矛盾。</a:t>
            </a:r>
            <a:r>
              <a:rPr lang="zh-CN" altLang="zh-CN" b="1"/>
              <a:t>“艰苦”是指所处条件简陋</a:t>
            </a:r>
            <a:r>
              <a:rPr lang="zh-CN" altLang="en-US" b="1"/>
              <a:t>、环境恶劣。</a:t>
            </a:r>
            <a:r>
              <a:rPr lang="zh-CN" altLang="zh-CN" b="1"/>
              <a:t>“快乐”是指</a:t>
            </a:r>
            <a:r>
              <a:rPr lang="zh-CN" altLang="en-US" b="1"/>
              <a:t>从事</a:t>
            </a:r>
            <a:r>
              <a:rPr lang="zh-CN" altLang="zh-CN" b="1"/>
              <a:t>自己钟爱的科学研究工作能够获得精神上的满足。</a:t>
            </a:r>
            <a:endParaRPr lang="zh-CN" altLang="zh-CN"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8313" y="1557338"/>
            <a:ext cx="8207375" cy="1657350"/>
          </a:xfrm>
        </p:spPr>
        <p:txBody>
          <a:bodyPr vert="horz" wrap="square" lIns="91440" tIns="45720" rIns="91440" bIns="45720" numCol="1" rtlCol="0" anchor="ctr" anchorCtr="0" compatLnSpc="1">
            <a:normAutofit fontScale="900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smtClean="0">
                <a:ln>
                  <a:noFill/>
                </a:ln>
                <a:solidFill>
                  <a:schemeClr val="tx1"/>
                </a:solidFill>
                <a:effectLst/>
                <a:uLnTx/>
                <a:uFillTx/>
                <a:latin typeface="+mj-lt"/>
                <a:ea typeface="+mj-ea"/>
                <a:cs typeface="+mj-cs"/>
              </a:rPr>
              <a:t>2.</a:t>
            </a:r>
            <a:r>
              <a:rPr kumimoji="0" lang="zh-CN" altLang="en-US" sz="4400" b="1" i="0" u="none" strike="noStrike" kern="1200" cap="none" spc="0" normalizeH="0" baseline="0" noProof="0" smtClean="0">
                <a:ln>
                  <a:noFill/>
                </a:ln>
                <a:solidFill>
                  <a:schemeClr val="tx1"/>
                </a:solidFill>
                <a:effectLst/>
                <a:uLnTx/>
                <a:uFillTx/>
                <a:latin typeface="+mj-lt"/>
                <a:ea typeface="+mj-ea"/>
                <a:cs typeface="+mj-cs"/>
              </a:rPr>
              <a:t>第</a:t>
            </a:r>
            <a:r>
              <a:rPr kumimoji="0" lang="en-US" altLang="zh-CN" sz="4400" b="1" i="0" u="none" strike="noStrike" kern="1200" cap="none" spc="0" normalizeH="0" baseline="0" noProof="0" smtClean="0">
                <a:ln>
                  <a:noFill/>
                </a:ln>
                <a:solidFill>
                  <a:schemeClr val="tx1"/>
                </a:solidFill>
                <a:effectLst/>
                <a:uLnTx/>
                <a:uFillTx/>
                <a:latin typeface="+mj-lt"/>
                <a:ea typeface="+mj-ea"/>
                <a:cs typeface="+mj-cs"/>
              </a:rPr>
              <a:t>12</a:t>
            </a:r>
            <a:r>
              <a:rPr kumimoji="0" lang="zh-CN" altLang="en-US" sz="4400" b="1" i="0" u="none" strike="noStrike" kern="1200" cap="none" spc="0" normalizeH="0" baseline="0" noProof="0" smtClean="0">
                <a:ln>
                  <a:noFill/>
                </a:ln>
                <a:solidFill>
                  <a:schemeClr val="tx1"/>
                </a:solidFill>
                <a:effectLst/>
                <a:uLnTx/>
                <a:uFillTx/>
                <a:latin typeface="+mj-lt"/>
                <a:ea typeface="+mj-ea"/>
                <a:cs typeface="+mj-cs"/>
              </a:rPr>
              <a:t>段“</a:t>
            </a:r>
            <a:r>
              <a:rPr kumimoji="0" lang="zh-CN" altLang="zh-CN" sz="4400" b="1" i="0" u="none" strike="noStrike" kern="1200" cap="none" spc="0" normalizeH="0" baseline="0" noProof="0">
                <a:ln>
                  <a:noFill/>
                </a:ln>
                <a:solidFill>
                  <a:schemeClr val="tx1"/>
                </a:solidFill>
                <a:effectLst/>
                <a:uLnTx/>
                <a:uFillTx/>
                <a:latin typeface="+mj-lt"/>
                <a:ea typeface="+mj-ea"/>
                <a:cs typeface="+mj-cs"/>
              </a:rPr>
              <a:t>但是镭要保持它的神秘性，丝毫不希望人类认识</a:t>
            </a:r>
            <a:r>
              <a:rPr kumimoji="0" lang="zh-CN" altLang="zh-CN" sz="4400" b="1" i="0" u="none" strike="noStrike" kern="1200" cap="none" spc="0" normalizeH="0" baseline="0" noProof="0" smtClean="0">
                <a:ln>
                  <a:noFill/>
                </a:ln>
                <a:solidFill>
                  <a:schemeClr val="tx1"/>
                </a:solidFill>
                <a:effectLst/>
                <a:uLnTx/>
                <a:uFillTx/>
                <a:latin typeface="+mj-lt"/>
                <a:ea typeface="+mj-ea"/>
                <a:cs typeface="+mj-cs"/>
              </a:rPr>
              <a:t>它</a:t>
            </a:r>
            <a:r>
              <a:rPr kumimoji="0" lang="zh-CN" altLang="en-US" sz="4400" b="1" i="0" u="none" strike="noStrike" kern="1200" cap="none" spc="0" normalizeH="0" baseline="0" noProof="0" smtClean="0">
                <a:ln>
                  <a:noFill/>
                </a:ln>
                <a:solidFill>
                  <a:schemeClr val="tx1"/>
                </a:solidFill>
                <a:effectLst/>
                <a:uLnTx/>
                <a:uFillTx/>
                <a:latin typeface="+mj-lt"/>
                <a:ea typeface="+mj-ea"/>
                <a:cs typeface="+mj-cs"/>
              </a:rPr>
              <a:t>”运用了什么修辞手法？有何表达效果？</a:t>
            </a:r>
            <a:endParaRPr kumimoji="0" lang="zh-CN" altLang="en-US" sz="4400" b="1" i="0" u="none" strike="noStrike" kern="1200" cap="none" spc="0" normalizeH="0" baseline="0" noProof="0" smtClean="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a:xfrm>
            <a:off x="900113" y="4005263"/>
            <a:ext cx="7642225" cy="1871662"/>
          </a:xfrm>
          <a:solidFill>
            <a:srgbClr val="FFCCFF">
              <a:alpha val="52156"/>
            </a:srgbClr>
          </a:solidFill>
        </p:spPr>
        <p:txBody>
          <a:bodyPr wrap="square" lIns="91440" tIns="45720" rIns="91440" bIns="45720" anchor="t" anchorCtr="0"/>
          <a:lstStyle/>
          <a:p>
            <a:pPr>
              <a:buNone/>
            </a:pPr>
            <a:r>
              <a:rPr lang="en-US" altLang="zh-CN" sz="3600" b="1">
                <a:solidFill>
                  <a:srgbClr val="3333FF"/>
                </a:solidFill>
              </a:rPr>
              <a:t>  </a:t>
            </a:r>
            <a:r>
              <a:rPr lang="zh-CN" altLang="zh-CN" sz="3600" b="1"/>
              <a:t>拟人。</a:t>
            </a:r>
            <a:r>
              <a:rPr lang="zh-CN" altLang="en-US" sz="3600" b="1"/>
              <a:t>赋予“镭”人的思想感情和性格特点，</a:t>
            </a:r>
            <a:r>
              <a:rPr lang="zh-CN" altLang="zh-CN" sz="3600" b="1"/>
              <a:t>形象地说明了认识镭的过程艰难，增强了语言的生动性。</a:t>
            </a:r>
            <a:endParaRPr lang="zh-CN" altLang="zh-CN"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9750" y="1700213"/>
            <a:ext cx="8229600" cy="1143000"/>
          </a:xfrm>
        </p:spPr>
        <p:txBody>
          <a:bodyPr vert="horz" wrap="square" lIns="91440" tIns="45720" rIns="91440" bIns="45720" numCol="1" rtlCol="0" anchor="ctr" anchorCtr="0" compatLnSpc="1">
            <a:normAutofit fontScale="90000"/>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smtClean="0">
                <a:ln>
                  <a:noFill/>
                </a:ln>
                <a:solidFill>
                  <a:schemeClr val="tx1"/>
                </a:solidFill>
                <a:effectLst/>
                <a:uLnTx/>
                <a:uFillTx/>
                <a:latin typeface="+mj-lt"/>
                <a:ea typeface="+mj-ea"/>
                <a:cs typeface="+mj-cs"/>
              </a:rPr>
              <a:t>3.</a:t>
            </a:r>
            <a:r>
              <a:rPr kumimoji="0" lang="zh-CN" altLang="en-US" sz="4400" b="1" i="0" u="none" strike="noStrike" kern="1200" cap="none" spc="0" normalizeH="0" baseline="0" noProof="0" smtClean="0">
                <a:ln>
                  <a:noFill/>
                </a:ln>
                <a:solidFill>
                  <a:schemeClr val="tx1"/>
                </a:solidFill>
                <a:effectLst/>
                <a:uLnTx/>
                <a:uFillTx/>
                <a:latin typeface="+mj-lt"/>
                <a:ea typeface="+mj-ea"/>
                <a:cs typeface="+mj-cs"/>
              </a:rPr>
              <a:t>文章在叙事的同时，多</a:t>
            </a:r>
            <a:r>
              <a:rPr kumimoji="0" lang="zh-CN" altLang="en-US" sz="4400" b="1" i="0" u="none" strike="noStrike" kern="1200" cap="none" spc="0" normalizeH="0" baseline="0" noProof="0">
                <a:ln>
                  <a:noFill/>
                </a:ln>
                <a:solidFill>
                  <a:schemeClr val="tx1"/>
                </a:solidFill>
                <a:effectLst/>
                <a:uLnTx/>
                <a:uFillTx/>
                <a:latin typeface="+mj-lt"/>
                <a:ea typeface="+mj-ea"/>
                <a:cs typeface="+mj-cs"/>
              </a:rPr>
              <a:t>次</a:t>
            </a:r>
            <a:r>
              <a:rPr kumimoji="0" lang="zh-CN" altLang="zh-CN" sz="4400" b="1" i="0" u="none" strike="noStrike" kern="1200" cap="none" spc="0" normalizeH="0" baseline="0" noProof="0" smtClean="0">
                <a:ln>
                  <a:noFill/>
                </a:ln>
                <a:solidFill>
                  <a:schemeClr val="tx1"/>
                </a:solidFill>
                <a:effectLst/>
                <a:uLnTx/>
                <a:uFillTx/>
                <a:latin typeface="+mj-lt"/>
                <a:ea typeface="+mj-ea"/>
                <a:cs typeface="+mj-cs"/>
              </a:rPr>
              <a:t>引用</a:t>
            </a:r>
            <a:r>
              <a:rPr kumimoji="0" lang="zh-CN" altLang="zh-CN" sz="4400" b="1" i="0" u="none" strike="noStrike" kern="1200" cap="none" spc="0" normalizeH="0" baseline="0" noProof="0">
                <a:ln>
                  <a:noFill/>
                </a:ln>
                <a:solidFill>
                  <a:schemeClr val="tx1"/>
                </a:solidFill>
                <a:effectLst/>
                <a:uLnTx/>
                <a:uFillTx/>
                <a:latin typeface="+mj-lt"/>
                <a:ea typeface="+mj-ea"/>
                <a:cs typeface="+mj-cs"/>
              </a:rPr>
              <a:t>居里夫人的话有何作用</a:t>
            </a:r>
            <a:r>
              <a:rPr kumimoji="0" lang="zh-CN" altLang="zh-CN" sz="4400" b="1" i="0" u="none" strike="noStrike" kern="1200" cap="none" spc="0" normalizeH="0" baseline="0" noProof="0" smtClean="0">
                <a:ln>
                  <a:noFill/>
                </a:ln>
                <a:solidFill>
                  <a:schemeClr val="tx1"/>
                </a:solidFill>
                <a:effectLst/>
                <a:uLnTx/>
                <a:uFillTx/>
                <a:latin typeface="+mj-lt"/>
                <a:ea typeface="+mj-ea"/>
                <a:cs typeface="+mj-cs"/>
              </a:rPr>
              <a:t>？</a:t>
            </a:r>
            <a:endParaRPr kumimoji="0" lang="zh-CN" altLang="zh-CN" sz="4400" b="1" i="0" u="none" strike="noStrike" kern="1200" cap="none" spc="0" normalizeH="0" baseline="0" noProof="0">
              <a:ln>
                <a:noFill/>
              </a:ln>
              <a:solidFill>
                <a:schemeClr val="tx1"/>
              </a:solidFill>
              <a:effectLst/>
              <a:uLnTx/>
              <a:uFillTx/>
              <a:latin typeface="+mj-lt"/>
              <a:ea typeface="+mj-ea"/>
              <a:cs typeface="+mj-cs"/>
            </a:endParaRPr>
          </a:p>
        </p:txBody>
      </p:sp>
      <p:sp>
        <p:nvSpPr>
          <p:cNvPr id="8" name="内容占位符 2"/>
          <p:cNvSpPr>
            <a:spLocks noGrp="1"/>
          </p:cNvSpPr>
          <p:nvPr>
            <p:ph idx="1"/>
          </p:nvPr>
        </p:nvSpPr>
        <p:spPr>
          <a:xfrm>
            <a:off x="539750" y="3429000"/>
            <a:ext cx="8208963" cy="2520950"/>
          </a:xfrm>
          <a:solidFill>
            <a:srgbClr val="FFCCFF">
              <a:alpha val="52156"/>
            </a:srgbClr>
          </a:solidFill>
        </p:spPr>
        <p:txBody>
          <a:bodyPr wrap="square" lIns="91440" tIns="45720" rIns="91440" bIns="45720" anchor="t" anchorCtr="0"/>
          <a:lstStyle/>
          <a:p>
            <a:pPr>
              <a:buNone/>
            </a:pPr>
            <a:r>
              <a:rPr lang="en-US" altLang="zh-CN" sz="3600" b="1">
                <a:solidFill>
                  <a:srgbClr val="3333FF"/>
                </a:solidFill>
              </a:rPr>
              <a:t>   </a:t>
            </a:r>
            <a:r>
              <a:rPr lang="zh-CN" altLang="zh-CN" sz="3600" b="1"/>
              <a:t>补充交代历史细节；展示出居里夫人的心理感受，增强文章的真实性；变换了文章的叙述节奏，使行文更加生动。</a:t>
            </a:r>
            <a:endParaRPr lang="zh-CN" altLang="zh-CN"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ox(in)">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p:txBody>
          <a:bodyPr>
            <a:normAutofit/>
          </a:bodyPr>
          <a:lstStyle/>
          <a:p>
            <a:r>
              <a:rPr lang="zh-CN" altLang="en-US" sz="2800" smtClean="0"/>
              <a:t>说说这篇传记在写法上有哪些特点？对我们的写作有哪些启示？</a:t>
            </a:r>
            <a:endParaRPr lang="zh-CN" altLang="en-US" sz="2800"/>
          </a:p>
        </p:txBody>
      </p:sp>
      <p:sp>
        <p:nvSpPr>
          <p:cNvPr id="4" name="TextBox 3"/>
          <p:cNvSpPr txBox="1"/>
          <p:nvPr/>
        </p:nvSpPr>
        <p:spPr>
          <a:xfrm>
            <a:off x="928662" y="2714620"/>
            <a:ext cx="7572428" cy="1231106"/>
          </a:xfrm>
          <a:prstGeom prst="rect">
            <a:avLst/>
          </a:prstGeom>
          <a:noFill/>
        </p:spPr>
        <p:txBody>
          <a:bodyPr wrap="square" rtlCol="0">
            <a:spAutoFit/>
          </a:bodyPr>
          <a:lstStyle/>
          <a:p>
            <a:r>
              <a:rPr lang="en-US" altLang="zh-CN" sz="2800" smtClean="0"/>
              <a:t>1.</a:t>
            </a:r>
            <a:r>
              <a:rPr lang="zh-CN" altLang="en-US" sz="2800" smtClean="0"/>
              <a:t>成功地运用人物描写的方法刻画人物的内心世界。</a:t>
            </a:r>
            <a:endParaRPr lang="en-US" altLang="zh-CN" sz="2800" smtClean="0"/>
          </a:p>
          <a:p>
            <a:endParaRPr lang="zh-CN" altLang="en-US"/>
          </a:p>
        </p:txBody>
      </p:sp>
      <p:sp>
        <p:nvSpPr>
          <p:cNvPr id="5" name="TextBox 4"/>
          <p:cNvSpPr txBox="1"/>
          <p:nvPr/>
        </p:nvSpPr>
        <p:spPr>
          <a:xfrm>
            <a:off x="928662" y="3643314"/>
            <a:ext cx="7358114" cy="954107"/>
          </a:xfrm>
          <a:prstGeom prst="rect">
            <a:avLst/>
          </a:prstGeom>
          <a:noFill/>
        </p:spPr>
        <p:txBody>
          <a:bodyPr wrap="square" rtlCol="0">
            <a:spAutoFit/>
          </a:bodyPr>
          <a:lstStyle/>
          <a:p>
            <a:r>
              <a:rPr lang="en-US" altLang="zh-CN" sz="2800" smtClean="0"/>
              <a:t>2.</a:t>
            </a:r>
            <a:r>
              <a:rPr lang="zh-CN" altLang="en-US" sz="2800" smtClean="0"/>
              <a:t>叙述中多处引用居里夫人的笔录，增强真实性，直接揭示人物的内心世界。</a:t>
            </a:r>
            <a:endParaRPr lang="zh-CN" altLang="en-US" sz="2800"/>
          </a:p>
        </p:txBody>
      </p:sp>
      <p:sp>
        <p:nvSpPr>
          <p:cNvPr id="8" name="标题 1"/>
          <p:cNvSpPr txBox="1"/>
          <p:nvPr/>
        </p:nvSpPr>
        <p:spPr>
          <a:xfrm>
            <a:off x="0" y="49213"/>
            <a:ext cx="3106738" cy="1143000"/>
          </a:xfrm>
          <a:prstGeom prst="rect">
            <a:avLst/>
          </a:prstGeom>
        </p:spPr>
        <p:txBody>
          <a:bodyPr anchor="ctr">
            <a:normAutofit/>
          </a:bodyPr>
          <a:lstStyle/>
          <a:p>
            <a:pPr marR="0" algn="ctr" defTabSz="914400" rtl="0" fontAlgn="auto">
              <a:spcAft>
                <a:spcPct val="0"/>
              </a:spcAft>
              <a:buClrTx/>
              <a:buSzTx/>
              <a:buFontTx/>
              <a:buNone/>
              <a:defRPr/>
            </a:pPr>
            <a:r>
              <a:rPr kumimoji="0" lang="zh-CN" altLang="en-US" sz="5400" b="1" kern="1200" cap="none" spc="0" normalizeH="0" baseline="0" noProof="0">
                <a:solidFill>
                  <a:srgbClr val="FF0000"/>
                </a:solidFill>
                <a:latin typeface="+mj-lt"/>
                <a:ea typeface="+mj-ea"/>
                <a:cs typeface="+mj-cs"/>
              </a:rPr>
              <a:t>手法借鉴</a:t>
            </a:r>
            <a:endParaRPr kumimoji="0" lang="zh-CN" altLang="en-US" sz="5400" b="1" kern="1200" cap="none" spc="0" normalizeH="0" baseline="0" noProof="0">
              <a:solidFill>
                <a:srgbClr val="FF0000"/>
              </a:solidFill>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标题 1"/>
          <p:cNvSpPr>
            <a:spLocks noGrp="1"/>
          </p:cNvSpPr>
          <p:nvPr>
            <p:ph type="title"/>
          </p:nvPr>
        </p:nvSpPr>
        <p:spPr>
          <a:xfrm>
            <a:off x="312738" y="1125538"/>
            <a:ext cx="8229600" cy="1143000"/>
          </a:xfrm>
        </p:spPr>
        <p:txBody>
          <a:bodyPr wrap="square" lIns="91440" tIns="45720" rIns="91440" bIns="45720" anchor="ctr" anchorCtr="0"/>
          <a:lstStyle/>
          <a:p>
            <a:r>
              <a:rPr lang="zh-CN" altLang="en-US" sz="4000" b="1">
                <a:solidFill>
                  <a:srgbClr val="FF0000"/>
                </a:solidFill>
              </a:rPr>
              <a:t>主旨归纳</a:t>
            </a:r>
            <a:endParaRPr lang="zh-CN" altLang="en-US" sz="4000" b="1">
              <a:solidFill>
                <a:srgbClr val="FF0000"/>
              </a:solidFill>
            </a:endParaRPr>
          </a:p>
        </p:txBody>
      </p:sp>
      <p:sp>
        <p:nvSpPr>
          <p:cNvPr id="10" name="内容占位符 2"/>
          <p:cNvSpPr>
            <a:spLocks noGrp="1"/>
          </p:cNvSpPr>
          <p:nvPr>
            <p:ph idx="1"/>
          </p:nvPr>
        </p:nvSpPr>
        <p:spPr>
          <a:xfrm>
            <a:off x="467678" y="2348548"/>
            <a:ext cx="8424862" cy="2262187"/>
          </a:xfrm>
        </p:spPr>
        <p:txBody>
          <a:bodyPr wrap="square" lIns="91440" tIns="45720" rIns="91440" bIns="45720" anchor="t" anchorCtr="0"/>
          <a:lstStyle/>
          <a:p>
            <a:r>
              <a:rPr lang="zh-CN" altLang="en-US" smtClean="0">
                <a:sym typeface="+mn-ea"/>
              </a:rPr>
              <a:t>本文记述了居里夫妇在棚屋里用四年时间提取镭的过程。全文以“极端的艰苦”和“极大的快乐”贯穿始终，形象地表现出居里夫妇对于“镭”的爱恋，以及由这种爱恋所带来的“毫不妥协”“极端顽强”的工作热忱和乐观精神。</a:t>
            </a:r>
            <a:endParaRPr lang="zh-CN" altLang="zh-CN"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xEl>
                                              <p:charRg st="0" end="119"/>
                                            </p:txEl>
                                          </p:spTgt>
                                        </p:tgtEl>
                                        <p:attrNameLst>
                                          <p:attrName>style.visibility</p:attrName>
                                        </p:attrNameLst>
                                      </p:cBhvr>
                                      <p:to>
                                        <p:strVal val="visible"/>
                                      </p:to>
                                    </p:set>
                                    <p:animEffect transition="in" filter="box(in)">
                                      <p:cBhvr>
                                        <p:cTn id="7" dur="500"/>
                                        <p:tgtEl>
                                          <p:spTgt spid="10">
                                            <p:txEl>
                                              <p:charRg st="0" end="1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496888" y="1287802"/>
            <a:ext cx="8147050" cy="5133713"/>
          </a:xfrm>
          <a:prstGeom prst="rect">
            <a:avLst/>
          </a:prstGeom>
          <a:noFill/>
          <a:ln w="9525">
            <a:noFill/>
            <a:miter lim="800000"/>
          </a:ln>
        </p:spPr>
        <p:txBody>
          <a:bodyPr>
            <a:spAutoFit/>
          </a:bodyPr>
          <a:lstStyle/>
          <a:p>
            <a:pPr>
              <a:lnSpc>
                <a:spcPct val="130000"/>
              </a:lnSpc>
            </a:pPr>
            <a:r>
              <a:rPr lang="zh-CN" altLang="en-US" sz="2800" b="1">
                <a:solidFill>
                  <a:srgbClr val="000000"/>
                </a:solidFill>
                <a:latin typeface="微软雅黑" panose="020b0503020204020204" charset="-122"/>
                <a:ea typeface="微软雅黑" panose="020b0503020204020204" charset="-122"/>
                <a:sym typeface="微软雅黑" panose="020b0503020204020204" charset="-122"/>
              </a:rPr>
              <a:t>   </a:t>
            </a:r>
            <a:r>
              <a:rPr lang="zh-CN" altLang="en-US" sz="2800" b="1" smtClean="0">
                <a:solidFill>
                  <a:srgbClr val="000000"/>
                </a:solidFill>
                <a:latin typeface="微软雅黑" panose="020b0503020204020204" charset="-122"/>
                <a:ea typeface="微软雅黑" panose="020b0503020204020204" charset="-122"/>
                <a:sym typeface="微软雅黑" panose="020b0503020204020204" charset="-122"/>
              </a:rPr>
              <a:t>居里夫人曾在</a:t>
            </a:r>
            <a:r>
              <a:rPr lang="en-US" altLang="zh-CN" sz="2800" b="1" smtClean="0">
                <a:solidFill>
                  <a:srgbClr val="000000"/>
                </a:solidFill>
                <a:latin typeface="微软雅黑" panose="020b0503020204020204" charset="-122"/>
                <a:ea typeface="微软雅黑" panose="020b0503020204020204" charset="-122"/>
                <a:sym typeface="微软雅黑" panose="020b0503020204020204" charset="-122"/>
              </a:rPr>
              <a:t>《</a:t>
            </a:r>
            <a:r>
              <a:rPr lang="zh-CN" altLang="en-US" sz="2800" b="1" smtClean="0">
                <a:solidFill>
                  <a:srgbClr val="000000"/>
                </a:solidFill>
                <a:latin typeface="微软雅黑" panose="020b0503020204020204" charset="-122"/>
                <a:ea typeface="微软雅黑" panose="020b0503020204020204" charset="-122"/>
                <a:sym typeface="微软雅黑" panose="020b0503020204020204" charset="-122"/>
              </a:rPr>
              <a:t>我的信念</a:t>
            </a:r>
            <a:r>
              <a:rPr lang="en-US" altLang="zh-CN" sz="2800" b="1" smtClean="0">
                <a:solidFill>
                  <a:srgbClr val="000000"/>
                </a:solidFill>
                <a:latin typeface="微软雅黑" panose="020b0503020204020204" charset="-122"/>
                <a:ea typeface="微软雅黑" panose="020b0503020204020204" charset="-122"/>
                <a:sym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sym typeface="微软雅黑" panose="020b0503020204020204" charset="-122"/>
              </a:rPr>
              <a:t>一</a:t>
            </a:r>
            <a:r>
              <a:rPr lang="zh-CN" altLang="en-US" sz="2800" b="1" smtClean="0">
                <a:solidFill>
                  <a:srgbClr val="000000"/>
                </a:solidFill>
                <a:latin typeface="微软雅黑" panose="020b0503020204020204" charset="-122"/>
                <a:ea typeface="微软雅黑" panose="020b0503020204020204" charset="-122"/>
                <a:sym typeface="微软雅黑" panose="020b0503020204020204" charset="-122"/>
              </a:rPr>
              <a:t>文中说：</a:t>
            </a:r>
            <a:r>
              <a:rPr lang="zh-CN" altLang="en-US" sz="2800">
                <a:latin typeface="微软雅黑" panose="020b0503020204020204" charset="-122"/>
                <a:ea typeface="微软雅黑" panose="020b0503020204020204" charset="-122"/>
                <a:sym typeface="微软雅黑" panose="020b0503020204020204" charset="-122"/>
              </a:rPr>
              <a:t>“</a:t>
            </a:r>
            <a:r>
              <a:rPr lang="zh-CN" altLang="zh-CN" sz="2800">
                <a:latin typeface="微软雅黑" panose="020b0503020204020204" charset="-122"/>
                <a:ea typeface="微软雅黑" panose="020b0503020204020204" charset="-122"/>
                <a:sym typeface="微软雅黑" panose="020b0503020204020204" charset="-122"/>
              </a:rPr>
              <a:t>生活对于任何一个男女都非易事，我们必须有坚忍不拔的精神。最要紧的，还是我们自己要有信心。我们必须相信，我们对每一件事情都具有天赋的才能，并且，无论付出任何代价，都要把这件事完成。当事情结束的时候，你要能够问心无愧地说：“我已经尽我所能了。</a:t>
            </a:r>
            <a:r>
              <a:rPr lang="zh-CN" altLang="zh-CN" sz="2800" smtClean="0">
                <a:latin typeface="微软雅黑" panose="020b0503020204020204" charset="-122"/>
                <a:ea typeface="微软雅黑" panose="020b0503020204020204" charset="-122"/>
                <a:sym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en-US" altLang="zh-CN" sz="2800" b="1">
                <a:solidFill>
                  <a:srgbClr val="000000"/>
                </a:solidFill>
                <a:latin typeface="微软雅黑" panose="020b0503020204020204" charset="-122"/>
                <a:ea typeface="微软雅黑" panose="020b0503020204020204" charset="-122"/>
                <a:sym typeface="微软雅黑" panose="020b0503020204020204" charset="-122"/>
              </a:rPr>
              <a:t> </a:t>
            </a:r>
            <a:r>
              <a:rPr lang="en-US" altLang="zh-CN" sz="2800" b="1" smtClean="0">
                <a:solidFill>
                  <a:srgbClr val="000000"/>
                </a:solidFill>
                <a:latin typeface="微软雅黑" panose="020b0503020204020204" charset="-122"/>
                <a:ea typeface="微软雅黑" panose="020b0503020204020204" charset="-122"/>
                <a:sym typeface="微软雅黑" panose="020b0503020204020204" charset="-122"/>
              </a:rPr>
              <a:t>   </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阅读</a:t>
            </a:r>
            <a:r>
              <a:rPr lang="en-US" altLang="zh-CN" sz="2800" b="1">
                <a:solidFill>
                  <a:srgbClr val="FF0000"/>
                </a:solidFill>
                <a:latin typeface="微软雅黑" panose="020b0503020204020204" charset="-122"/>
                <a:ea typeface="微软雅黑" panose="020b0503020204020204" charset="-122"/>
                <a:sym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美丽的颜色</a:t>
            </a:r>
            <a:r>
              <a:rPr lang="en-US" altLang="zh-CN" sz="2800" b="1">
                <a:solidFill>
                  <a:srgbClr val="FF0000"/>
                </a:solidFill>
                <a:latin typeface="微软雅黑" panose="020b0503020204020204" charset="-122"/>
                <a:ea typeface="微软雅黑" panose="020b0503020204020204" charset="-122"/>
                <a:sym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，就是阅读居里夫人的灵魂，可以了解她那伟大的人格来自怎样伟大的心灵。</a:t>
            </a:r>
            <a:endParaRPr lang="zh-CN" altLang="en-US" sz="2800" b="1">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ChangeAspect="1"/>
          </p:cNvPicPr>
          <p:nvPr>
            <p:ph idx="1"/>
          </p:nvPr>
        </p:nvPicPr>
        <p:blipFill>
          <a:blip r:embed="rId2"/>
          <a:stretch>
            <a:fillRect/>
          </a:stretch>
        </p:blipFill>
        <p:spPr>
          <a:xfrm>
            <a:off x="1115695" y="1484630"/>
            <a:ext cx="3406775" cy="4984115"/>
          </a:xfrm>
          <a:prstGeom prst="rect">
            <a:avLst/>
          </a:prstGeom>
        </p:spPr>
      </p:pic>
      <p:pic>
        <p:nvPicPr>
          <p:cNvPr id="5" name="图片 4"/>
          <p:cNvPicPr>
            <a:picLocks noChangeAspect="1"/>
          </p:cNvPicPr>
          <p:nvPr/>
        </p:nvPicPr>
        <p:blipFill>
          <a:blip r:embed="rId3"/>
          <a:stretch>
            <a:fillRect/>
          </a:stretch>
        </p:blipFill>
        <p:spPr>
          <a:xfrm>
            <a:off x="5004435" y="1700530"/>
            <a:ext cx="3463925" cy="5085080"/>
          </a:xfrm>
          <a:prstGeom prst="rect">
            <a:avLst/>
          </a:prstGeom>
        </p:spPr>
      </p:pic>
      <p:sp>
        <p:nvSpPr>
          <p:cNvPr id="29697" name="标题 1"/>
          <p:cNvSpPr>
            <a:spLocks noGrp="1"/>
          </p:cNvSpPr>
          <p:nvPr/>
        </p:nvSpPr>
        <p:spPr>
          <a:xfrm>
            <a:off x="395288" y="764223"/>
            <a:ext cx="8229600" cy="1143000"/>
          </a:xfrm>
          <a:prstGeom prst="rect">
            <a:avLst/>
          </a:prstGeom>
          <a:noFill/>
          <a:ln w="9525">
            <a:noFill/>
          </a:ln>
        </p:spPr>
        <p:txBody>
          <a:bodyPr wrap="square" lIns="91440" tIns="45720" rIns="91440" bIns="45720" anchor="ctr" anchorCtr="0"/>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zh-CN" altLang="en-US" sz="4000" b="1">
                <a:solidFill>
                  <a:srgbClr val="FF0000"/>
                </a:solidFill>
              </a:rPr>
              <a:t>推荐阅读</a:t>
            </a:r>
            <a:endParaRPr lang="zh-CN" altLang="en-US" sz="4000" b="1">
              <a:solidFill>
                <a:srgbClr val="FF0000"/>
              </a:solidFill>
            </a:endParaRPr>
          </a:p>
        </p:txBody>
      </p:sp>
      <p:pic>
        <p:nvPicPr>
          <p:cNvPr id="29698" name="New picture"/>
          <p:cNvPicPr/>
          <p:nvPr/>
        </p:nvPicPr>
        <p:blipFill>
          <a:blip r:embed="rId4"/>
          <a:stretch>
            <a:fillRect/>
          </a:stretch>
        </p:blipFill>
        <p:spPr>
          <a:xfrm>
            <a:off x="11417300" y="11658600"/>
            <a:ext cx="317500" cy="2286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9" name="内容占位符 2"/>
          <p:cNvSpPr>
            <a:spLocks noGrp="1"/>
          </p:cNvSpPr>
          <p:nvPr>
            <p:ph idx="1"/>
          </p:nvPr>
        </p:nvSpPr>
        <p:spPr>
          <a:xfrm>
            <a:off x="468313" y="2276475"/>
            <a:ext cx="8229600" cy="3529013"/>
          </a:xfrm>
        </p:spPr>
        <p:txBody>
          <a:bodyPr wrap="square" lIns="91440" tIns="45720" rIns="91440" bIns="45720" anchor="t" anchorCtr="0"/>
          <a:lstStyle/>
          <a:p>
            <a:r>
              <a:rPr lang="en-US" altLang="zh-CN" b="1"/>
              <a:t>1. </a:t>
            </a:r>
            <a:r>
              <a:rPr lang="zh-CN" altLang="zh-CN" b="1"/>
              <a:t>了解居里夫人的相关常识；识记文中重点字词；理清文章内容。</a:t>
            </a:r>
            <a:endParaRPr lang="zh-CN" altLang="zh-CN" b="1"/>
          </a:p>
          <a:p>
            <a:r>
              <a:rPr lang="en-US" altLang="zh-CN" b="1"/>
              <a:t>2.</a:t>
            </a:r>
            <a:r>
              <a:rPr lang="zh-CN" altLang="zh-CN" b="1"/>
              <a:t>了解本文的写作特点；感受人物的人格魅力；提高阅读能力。</a:t>
            </a:r>
            <a:endParaRPr lang="zh-CN" altLang="zh-CN" b="1"/>
          </a:p>
          <a:p>
            <a:r>
              <a:rPr lang="en-US" altLang="zh-CN" b="1"/>
              <a:t>3.</a:t>
            </a:r>
            <a:r>
              <a:rPr lang="zh-CN" altLang="zh-CN" b="1"/>
              <a:t>学习居里夫妇刻苦钻研、献身科学的精神和淡泊名利的崇高境界。</a:t>
            </a:r>
            <a:endParaRPr lang="zh-CN" altLang="zh-CN" b="1"/>
          </a:p>
        </p:txBody>
      </p:sp>
      <p:sp>
        <p:nvSpPr>
          <p:cNvPr id="7170" name="标题 1"/>
          <p:cNvSpPr>
            <a:spLocks noGrp="1"/>
          </p:cNvSpPr>
          <p:nvPr>
            <p:ph type="title"/>
          </p:nvPr>
        </p:nvSpPr>
        <p:spPr>
          <a:xfrm>
            <a:off x="304800" y="836613"/>
            <a:ext cx="8229600" cy="1143000"/>
          </a:xfrm>
        </p:spPr>
        <p:txBody>
          <a:bodyPr wrap="square" lIns="91440" tIns="45720" rIns="91440" bIns="45720" anchor="ctr" anchorCtr="0"/>
          <a:lstStyle/>
          <a:p>
            <a:r>
              <a:rPr lang="zh-CN" altLang="en-US" b="1">
                <a:solidFill>
                  <a:srgbClr val="FF0000"/>
                </a:solidFill>
              </a:rPr>
              <a:t>学习目标</a:t>
            </a:r>
            <a:endParaRPr lang="zh-CN" altLang="en-US" b="1">
              <a:solidFill>
                <a:srgbClr val="FF0000"/>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a:spLocks noChangeArrowheads="1"/>
          </p:cNvSpPr>
          <p:nvPr/>
        </p:nvSpPr>
        <p:spPr bwMode="auto">
          <a:xfrm>
            <a:off x="403200" y="2350511"/>
            <a:ext cx="5135040" cy="3293209"/>
          </a:xfrm>
          <a:prstGeom prst="rect">
            <a:avLst/>
          </a:prstGeom>
          <a:noFill/>
          <a:ln w="9525">
            <a:noFill/>
            <a:miter lim="800000"/>
          </a:ln>
        </p:spPr>
        <p:txBody>
          <a:bodyPr wrap="square">
            <a:spAutoFit/>
          </a:bodyPr>
          <a:lstStyle/>
          <a:p>
            <a:pPr>
              <a:lnSpc>
                <a:spcPct val="130000"/>
              </a:lnSpc>
            </a:pPr>
            <a:r>
              <a:rPr lang="zh-CN" altLang="en-US" sz="3200" b="1">
                <a:solidFill>
                  <a:srgbClr val="FF0000"/>
                </a:solidFill>
                <a:latin typeface="微软雅黑" panose="020b0503020204020204" charset="-122"/>
                <a:ea typeface="微软雅黑" panose="020b0503020204020204" charset="-122"/>
                <a:sym typeface="微软雅黑" panose="020b0503020204020204" charset="-122"/>
              </a:rPr>
              <a:t>艾芙</a:t>
            </a:r>
            <a:r>
              <a:rPr lang="en-US" altLang="zh-CN" sz="3200" b="1">
                <a:solidFill>
                  <a:srgbClr val="FF0000"/>
                </a:solidFill>
                <a:latin typeface="微软雅黑" panose="020b0503020204020204" charset="-122"/>
                <a:ea typeface="微软雅黑" panose="020b0503020204020204" charset="-122"/>
                <a:sym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sym typeface="微软雅黑" panose="020b0503020204020204" charset="-122"/>
              </a:rPr>
              <a:t>居里</a:t>
            </a:r>
            <a:r>
              <a:rPr lang="zh-CN" altLang="en-US" sz="3200" b="1">
                <a:latin typeface="微软雅黑" panose="020b0503020204020204" charset="-122"/>
                <a:ea typeface="微软雅黑" panose="020b0503020204020204" charset="-122"/>
                <a:sym typeface="微软雅黑" panose="020b0503020204020204" charset="-122"/>
              </a:rPr>
              <a:t>（</a:t>
            </a:r>
            <a:r>
              <a:rPr lang="en-US" altLang="zh-CN" sz="3200" b="1">
                <a:latin typeface="微软雅黑" panose="020b0503020204020204" charset="-122"/>
                <a:ea typeface="微软雅黑" panose="020b0503020204020204" charset="-122"/>
                <a:sym typeface="微软雅黑" panose="020b0503020204020204" charset="-122"/>
              </a:rPr>
              <a:t>1904—2007</a:t>
            </a:r>
            <a:r>
              <a:rPr lang="zh-CN" altLang="en-US" sz="3200" b="1">
                <a:latin typeface="微软雅黑" panose="020b0503020204020204" charset="-122"/>
                <a:ea typeface="微软雅黑" panose="020b0503020204020204" charset="-122"/>
                <a:sym typeface="微软雅黑" panose="020b0503020204020204" charset="-122"/>
              </a:rPr>
              <a:t>），居里夫人的次女，法国人，优秀的音乐教育家和人物传记作家，曾为其母撰写</a:t>
            </a:r>
            <a:r>
              <a:rPr lang="en-US" altLang="zh-CN" sz="3200" b="1">
                <a:latin typeface="微软雅黑" panose="020b0503020204020204" charset="-122"/>
                <a:ea typeface="微软雅黑" panose="020b0503020204020204" charset="-122"/>
                <a:sym typeface="微软雅黑" panose="020b0503020204020204" charset="-122"/>
              </a:rPr>
              <a:t>《</a:t>
            </a:r>
            <a:r>
              <a:rPr lang="zh-CN" altLang="en-US" sz="3200" b="1">
                <a:latin typeface="微软雅黑" panose="020b0503020204020204" charset="-122"/>
                <a:ea typeface="微软雅黑" panose="020b0503020204020204" charset="-122"/>
                <a:sym typeface="微软雅黑" panose="020b0503020204020204" charset="-122"/>
              </a:rPr>
              <a:t>居里夫人传</a:t>
            </a:r>
            <a:r>
              <a:rPr lang="en-US" altLang="zh-CN" sz="3200" b="1">
                <a:latin typeface="微软雅黑" panose="020b0503020204020204" charset="-122"/>
                <a:ea typeface="微软雅黑" panose="020b0503020204020204" charset="-122"/>
                <a:sym typeface="微软雅黑" panose="020b0503020204020204" charset="-122"/>
              </a:rPr>
              <a:t>》</a:t>
            </a:r>
            <a:r>
              <a:rPr lang="zh-CN" altLang="en-US" sz="3200" b="1">
                <a:latin typeface="微软雅黑" panose="020b0503020204020204" charset="-122"/>
                <a:ea typeface="微软雅黑" panose="020b0503020204020204" charset="-122"/>
                <a:sym typeface="微软雅黑" panose="020b0503020204020204" charset="-122"/>
              </a:rPr>
              <a:t>。</a:t>
            </a:r>
            <a:endParaRPr lang="zh-CN" altLang="en-US" sz="3200" b="1">
              <a:latin typeface="微软雅黑" panose="020b0503020204020204" charset="-122"/>
              <a:ea typeface="微软雅黑" panose="020b0503020204020204" charset="-122"/>
              <a:sym typeface="微软雅黑" panose="020b0503020204020204" charset="-122"/>
            </a:endParaRPr>
          </a:p>
        </p:txBody>
      </p:sp>
      <p:sp>
        <p:nvSpPr>
          <p:cNvPr id="9" name="圆角矩形 8"/>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0"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微软雅黑" panose="020b0503020204020204" charset="-122"/>
                <a:ea typeface="微软雅黑" panose="020b0503020204020204" charset="-122"/>
                <a:sym typeface="微软雅黑" panose="020b0503020204020204" charset="-122"/>
              </a:rPr>
              <a:t>作者简介</a:t>
            </a:r>
            <a:endParaRPr lang="zh-CN" altLang="en-US" sz="3200" b="1">
              <a:solidFill>
                <a:srgbClr val="3366FF"/>
              </a:solidFill>
              <a:latin typeface="微软雅黑" panose="020b0503020204020204" charset="-122"/>
              <a:ea typeface="微软雅黑" panose="020b0503020204020204" charset="-122"/>
              <a:sym typeface="微软雅黑" panose="020b0503020204020204" charset="-122"/>
            </a:endParaRPr>
          </a:p>
        </p:txBody>
      </p:sp>
      <p:pic>
        <p:nvPicPr>
          <p:cNvPr id="1026" name="Picture 2"/>
          <p:cNvPicPr>
            <a:picLocks noChangeAspect="1" noChangeArrowheads="1"/>
          </p:cNvPicPr>
          <p:nvPr/>
        </p:nvPicPr>
        <p:blipFill>
          <a:blip r:embed="rId2"/>
          <a:stretch>
            <a:fillRect/>
          </a:stretch>
        </p:blipFill>
        <p:spPr bwMode="auto">
          <a:xfrm>
            <a:off x="5930186" y="2492896"/>
            <a:ext cx="2759918" cy="3008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Box 5"/>
          <p:cNvSpPr txBox="1">
            <a:spLocks noChangeArrowheads="1"/>
          </p:cNvSpPr>
          <p:nvPr/>
        </p:nvSpPr>
        <p:spPr bwMode="auto">
          <a:xfrm>
            <a:off x="827584" y="2348880"/>
            <a:ext cx="7531495" cy="2893100"/>
          </a:xfrm>
          <a:prstGeom prst="rect">
            <a:avLst/>
          </a:prstGeom>
          <a:noFill/>
          <a:ln w="9525">
            <a:noFill/>
            <a:miter lim="800000"/>
          </a:ln>
        </p:spPr>
        <p:txBody>
          <a:bodyPr wrap="square">
            <a:spAutoFit/>
          </a:bodyPr>
          <a:lstStyle/>
          <a:p>
            <a:pPr>
              <a:lnSpc>
                <a:spcPct val="130000"/>
              </a:lnSpc>
            </a:pPr>
            <a:r>
              <a:rPr lang="zh-CN" altLang="en-US" sz="2800" b="1" smtClean="0">
                <a:latin typeface="微软雅黑" panose="020b0503020204020204" charset="-122"/>
                <a:ea typeface="微软雅黑" panose="020b0503020204020204" charset="-122"/>
                <a:sym typeface="微软雅黑" panose="020b0503020204020204" charset="-122"/>
              </a:rPr>
              <a:t>    艾芙</a:t>
            </a:r>
            <a:r>
              <a:rPr lang="en-US" altLang="zh-CN" sz="2800" b="1">
                <a:latin typeface="微软雅黑" panose="020b0503020204020204" charset="-122"/>
                <a:ea typeface="微软雅黑" panose="020b0503020204020204" charset="-122"/>
                <a:sym typeface="微软雅黑" panose="020b0503020204020204" charset="-122"/>
              </a:rPr>
              <a:t>·</a:t>
            </a:r>
            <a:r>
              <a:rPr lang="zh-CN" altLang="en-US" sz="2800" b="1">
                <a:latin typeface="微软雅黑" panose="020b0503020204020204" charset="-122"/>
                <a:ea typeface="微软雅黑" panose="020b0503020204020204" charset="-122"/>
                <a:sym typeface="微软雅黑" panose="020b0503020204020204" charset="-122"/>
              </a:rPr>
              <a:t>居里自幼在充满浓郁学术氛围的家庭中长大，深受其母居里夫人的影响</a:t>
            </a:r>
            <a:r>
              <a:rPr lang="zh-CN" altLang="en-US" sz="2800" b="1" smtClean="0">
                <a:latin typeface="微软雅黑" panose="020b0503020204020204" charset="-122"/>
                <a:ea typeface="微软雅黑" panose="020b0503020204020204" charset="-122"/>
                <a:sym typeface="微软雅黑" panose="020b0503020204020204" charset="-122"/>
              </a:rPr>
              <a:t>。</a:t>
            </a:r>
            <a:endParaRPr lang="en-US" altLang="zh-CN" sz="2800" b="1" smtClean="0">
              <a:latin typeface="微软雅黑" panose="020b0503020204020204" charset="-122"/>
              <a:ea typeface="微软雅黑" panose="020b0503020204020204" charset="-122"/>
              <a:sym typeface="微软雅黑" panose="020b0503020204020204" charset="-122"/>
            </a:endParaRPr>
          </a:p>
          <a:p>
            <a:pPr>
              <a:lnSpc>
                <a:spcPct val="130000"/>
              </a:lnSpc>
            </a:pPr>
            <a:r>
              <a:rPr lang="en-US" altLang="zh-CN" sz="2800" b="1">
                <a:latin typeface="微软雅黑" panose="020b0503020204020204" charset="-122"/>
                <a:ea typeface="微软雅黑" panose="020b0503020204020204" charset="-122"/>
                <a:sym typeface="微软雅黑" panose="020b0503020204020204" charset="-122"/>
              </a:rPr>
              <a:t> </a:t>
            </a:r>
            <a:r>
              <a:rPr lang="en-US" altLang="zh-CN" sz="2800" b="1" smtClean="0">
                <a:latin typeface="微软雅黑" panose="020b0503020204020204" charset="-122"/>
                <a:ea typeface="微软雅黑" panose="020b0503020204020204" charset="-122"/>
                <a:sym typeface="微软雅黑" panose="020b0503020204020204" charset="-122"/>
              </a:rPr>
              <a:t>   </a:t>
            </a:r>
            <a:r>
              <a:rPr lang="zh-CN" altLang="en-US" sz="2800" b="1" smtClean="0">
                <a:latin typeface="微软雅黑" panose="020b0503020204020204" charset="-122"/>
                <a:ea typeface="微软雅黑" panose="020b0503020204020204" charset="-122"/>
                <a:sym typeface="微软雅黑" panose="020b0503020204020204" charset="-122"/>
              </a:rPr>
              <a:t>居里夫人</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a:latin typeface="微软雅黑" panose="020b0503020204020204" charset="-122"/>
                <a:ea typeface="微软雅黑" panose="020b0503020204020204" charset="-122"/>
                <a:sym typeface="微软雅黑" panose="020b0503020204020204" charset="-122"/>
              </a:rPr>
              <a:t>1867—1934</a:t>
            </a:r>
            <a:r>
              <a:rPr lang="zh-CN" altLang="en-US" sz="2800" b="1">
                <a:latin typeface="微软雅黑" panose="020b0503020204020204" charset="-122"/>
                <a:ea typeface="微软雅黑" panose="020b0503020204020204" charset="-122"/>
                <a:sym typeface="微软雅黑" panose="020b0503020204020204" charset="-122"/>
              </a:rPr>
              <a:t>），法国物理学家、化学家，原籍波兰。</a:t>
            </a:r>
            <a:r>
              <a:rPr lang="en-US" altLang="zh-CN" sz="2800" b="1">
                <a:latin typeface="微软雅黑" panose="020b0503020204020204" charset="-122"/>
                <a:ea typeface="微软雅黑" panose="020b0503020204020204" charset="-122"/>
                <a:sym typeface="微软雅黑" panose="020b0503020204020204" charset="-122"/>
              </a:rPr>
              <a:t>1895</a:t>
            </a:r>
            <a:r>
              <a:rPr lang="zh-CN" altLang="en-US" sz="2800" b="1">
                <a:latin typeface="微软雅黑" panose="020b0503020204020204" charset="-122"/>
                <a:ea typeface="微软雅黑" panose="020b0503020204020204" charset="-122"/>
                <a:sym typeface="微软雅黑" panose="020b0503020204020204" charset="-122"/>
              </a:rPr>
              <a:t>年与比埃尔</a:t>
            </a:r>
            <a:r>
              <a:rPr lang="en-US" altLang="zh-CN" sz="2800" b="1">
                <a:latin typeface="微软雅黑" panose="020b0503020204020204" charset="-122"/>
                <a:ea typeface="微软雅黑" panose="020b0503020204020204" charset="-122"/>
                <a:sym typeface="微软雅黑" panose="020b0503020204020204" charset="-122"/>
              </a:rPr>
              <a:t>·</a:t>
            </a:r>
            <a:r>
              <a:rPr lang="zh-CN" altLang="en-US" sz="2800" b="1">
                <a:latin typeface="微软雅黑" panose="020b0503020204020204" charset="-122"/>
                <a:ea typeface="微软雅黑" panose="020b0503020204020204" charset="-122"/>
                <a:sym typeface="微软雅黑" panose="020b0503020204020204" charset="-122"/>
              </a:rPr>
              <a:t>居里结婚</a:t>
            </a:r>
            <a:r>
              <a:rPr lang="zh-CN" altLang="en-US" sz="2800" b="1" smtClean="0">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p:txBody>
      </p:sp>
      <p:sp>
        <p:nvSpPr>
          <p:cNvPr id="8" name="圆角矩形 7"/>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微软雅黑" panose="020b0503020204020204" charset="-122"/>
                <a:ea typeface="微软雅黑" panose="020b0503020204020204" charset="-122"/>
                <a:sym typeface="微软雅黑" panose="020b0503020204020204" charset="-122"/>
              </a:rPr>
              <a:t>背景材料</a:t>
            </a:r>
            <a:endParaRPr lang="zh-CN" altLang="en-US" sz="3200" b="1">
              <a:solidFill>
                <a:srgbClr val="3366FF"/>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Box 5"/>
          <p:cNvSpPr txBox="1">
            <a:spLocks noChangeArrowheads="1"/>
          </p:cNvSpPr>
          <p:nvPr/>
        </p:nvSpPr>
        <p:spPr bwMode="auto">
          <a:xfrm>
            <a:off x="496887" y="1772816"/>
            <a:ext cx="8277225" cy="3453253"/>
          </a:xfrm>
          <a:prstGeom prst="rect">
            <a:avLst/>
          </a:prstGeom>
          <a:noFill/>
          <a:ln w="9525">
            <a:noFill/>
            <a:miter lim="800000"/>
          </a:ln>
        </p:spPr>
        <p:txBody>
          <a:bodyPr>
            <a:spAutoFit/>
          </a:bodyPr>
          <a:lstStyle/>
          <a:p>
            <a:pPr>
              <a:lnSpc>
                <a:spcPct val="130000"/>
              </a:lnSpc>
            </a:pPr>
            <a:r>
              <a:rPr lang="zh-CN" altLang="en-US" sz="2800" b="1" smtClean="0">
                <a:latin typeface="微软雅黑" panose="020b0503020204020204" charset="-122"/>
                <a:ea typeface="微软雅黑" panose="020b0503020204020204" charset="-122"/>
                <a:sym typeface="微软雅黑" panose="020b0503020204020204" charset="-122"/>
              </a:rPr>
              <a:t>他们</a:t>
            </a:r>
            <a:r>
              <a:rPr lang="zh-CN" altLang="en-US" sz="2800" b="1">
                <a:latin typeface="微软雅黑" panose="020b0503020204020204" charset="-122"/>
                <a:ea typeface="微软雅黑" panose="020b0503020204020204" charset="-122"/>
                <a:sym typeface="微软雅黑" panose="020b0503020204020204" charset="-122"/>
              </a:rPr>
              <a:t>共同就贝可勒尔在当时首先发现的放射性现象进行研究，先后发现钋和镭两种天然放射性元素，并因此共同获得</a:t>
            </a:r>
            <a:r>
              <a:rPr lang="en-US" altLang="zh-CN" sz="2800" b="1">
                <a:latin typeface="微软雅黑" panose="020b0503020204020204" charset="-122"/>
                <a:ea typeface="微软雅黑" panose="020b0503020204020204" charset="-122"/>
                <a:sym typeface="微软雅黑" panose="020b0503020204020204" charset="-122"/>
              </a:rPr>
              <a:t>1903</a:t>
            </a:r>
            <a:r>
              <a:rPr lang="zh-CN" altLang="en-US" sz="2800" b="1">
                <a:latin typeface="微软雅黑" panose="020b0503020204020204" charset="-122"/>
                <a:ea typeface="微软雅黑" panose="020b0503020204020204" charset="-122"/>
                <a:sym typeface="微软雅黑" panose="020b0503020204020204" charset="-122"/>
              </a:rPr>
              <a:t>年诺贝尔物理学奖。</a:t>
            </a:r>
            <a:r>
              <a:rPr lang="en-US" altLang="zh-CN" sz="2800" b="1">
                <a:latin typeface="微软雅黑" panose="020b0503020204020204" charset="-122"/>
                <a:ea typeface="微软雅黑" panose="020b0503020204020204" charset="-122"/>
                <a:sym typeface="微软雅黑" panose="020b0503020204020204" charset="-122"/>
              </a:rPr>
              <a:t>1906</a:t>
            </a:r>
            <a:r>
              <a:rPr lang="zh-CN" altLang="en-US" sz="2800" b="1">
                <a:latin typeface="微软雅黑" panose="020b0503020204020204" charset="-122"/>
                <a:ea typeface="微软雅黑" panose="020b0503020204020204" charset="-122"/>
                <a:sym typeface="微软雅黑" panose="020b0503020204020204" charset="-122"/>
              </a:rPr>
              <a:t>年，比埃尔</a:t>
            </a:r>
            <a:r>
              <a:rPr lang="en-US" altLang="zh-CN" sz="2800" b="1">
                <a:latin typeface="微软雅黑" panose="020b0503020204020204" charset="-122"/>
                <a:ea typeface="微软雅黑" panose="020b0503020204020204" charset="-122"/>
                <a:sym typeface="微软雅黑" panose="020b0503020204020204" charset="-122"/>
              </a:rPr>
              <a:t>·</a:t>
            </a:r>
            <a:r>
              <a:rPr lang="zh-CN" altLang="en-US" sz="2800" b="1">
                <a:latin typeface="微软雅黑" panose="020b0503020204020204" charset="-122"/>
                <a:ea typeface="微软雅黑" panose="020b0503020204020204" charset="-122"/>
                <a:sym typeface="微软雅黑" panose="020b0503020204020204" charset="-122"/>
              </a:rPr>
              <a:t>居里逝世后，居里夫人继续研究放射性现象，并提炼出金属态的纯粹的镭，因此获得</a:t>
            </a:r>
            <a:r>
              <a:rPr lang="en-US" altLang="zh-CN" sz="2800" b="1">
                <a:latin typeface="微软雅黑" panose="020b0503020204020204" charset="-122"/>
                <a:ea typeface="微软雅黑" panose="020b0503020204020204" charset="-122"/>
                <a:sym typeface="微软雅黑" panose="020b0503020204020204" charset="-122"/>
              </a:rPr>
              <a:t>1911</a:t>
            </a:r>
            <a:r>
              <a:rPr lang="zh-CN" altLang="en-US" sz="2800" b="1">
                <a:latin typeface="微软雅黑" panose="020b0503020204020204" charset="-122"/>
                <a:ea typeface="微软雅黑" panose="020b0503020204020204" charset="-122"/>
                <a:sym typeface="微软雅黑" panose="020b0503020204020204" charset="-122"/>
              </a:rPr>
              <a:t>年诺贝尔化学奖</a:t>
            </a:r>
            <a:r>
              <a:rPr lang="zh-CN" altLang="en-US" sz="2800" b="1" smtClean="0">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Box 5"/>
          <p:cNvSpPr txBox="1">
            <a:spLocks noChangeArrowheads="1"/>
          </p:cNvSpPr>
          <p:nvPr/>
        </p:nvSpPr>
        <p:spPr bwMode="auto">
          <a:xfrm>
            <a:off x="476176" y="1700808"/>
            <a:ext cx="8277225" cy="3453253"/>
          </a:xfrm>
          <a:prstGeom prst="rect">
            <a:avLst/>
          </a:prstGeom>
          <a:noFill/>
          <a:ln w="9525">
            <a:noFill/>
            <a:miter lim="800000"/>
          </a:ln>
        </p:spPr>
        <p:txBody>
          <a:bodyPr>
            <a:spAutoFit/>
          </a:bodyPr>
          <a:lstStyle/>
          <a:p>
            <a:pPr>
              <a:lnSpc>
                <a:spcPct val="130000"/>
              </a:lnSpc>
            </a:pPr>
            <a:r>
              <a:rPr lang="zh-CN" altLang="en-US" sz="2800" b="1" smtClean="0">
                <a:latin typeface="微软雅黑" panose="020b0503020204020204" charset="-122"/>
                <a:ea typeface="微软雅黑" panose="020b0503020204020204" charset="-122"/>
                <a:sym typeface="微软雅黑" panose="020b0503020204020204" charset="-122"/>
              </a:rPr>
              <a:t>在</a:t>
            </a:r>
            <a:r>
              <a:rPr lang="zh-CN" altLang="en-US" sz="2800" b="1">
                <a:latin typeface="微软雅黑" panose="020b0503020204020204" charset="-122"/>
                <a:ea typeface="微软雅黑" panose="020b0503020204020204" charset="-122"/>
                <a:sym typeface="微软雅黑" panose="020b0503020204020204" charset="-122"/>
              </a:rPr>
              <a:t>居里夫人去世</a:t>
            </a:r>
            <a:r>
              <a:rPr lang="en-US" altLang="zh-CN" sz="2800" b="1">
                <a:latin typeface="微软雅黑" panose="020b0503020204020204" charset="-122"/>
                <a:ea typeface="微软雅黑" panose="020b0503020204020204" charset="-122"/>
                <a:sym typeface="微软雅黑" panose="020b0503020204020204" charset="-122"/>
              </a:rPr>
              <a:t>3</a:t>
            </a:r>
            <a:r>
              <a:rPr lang="zh-CN" altLang="en-US" sz="2800" b="1">
                <a:latin typeface="微软雅黑" panose="020b0503020204020204" charset="-122"/>
                <a:ea typeface="微软雅黑" panose="020b0503020204020204" charset="-122"/>
                <a:sym typeface="微软雅黑" panose="020b0503020204020204" charset="-122"/>
              </a:rPr>
              <a:t>周年之际，艾芙</a:t>
            </a:r>
            <a:r>
              <a:rPr lang="en-US" altLang="zh-CN" sz="2800" b="1">
                <a:latin typeface="微软雅黑" panose="020b0503020204020204" charset="-122"/>
                <a:ea typeface="微软雅黑" panose="020b0503020204020204" charset="-122"/>
                <a:sym typeface="微软雅黑" panose="020b0503020204020204" charset="-122"/>
              </a:rPr>
              <a:t>·</a:t>
            </a:r>
            <a:r>
              <a:rPr lang="zh-CN" altLang="en-US" sz="2800" b="1">
                <a:latin typeface="微软雅黑" panose="020b0503020204020204" charset="-122"/>
                <a:ea typeface="微软雅黑" panose="020b0503020204020204" charset="-122"/>
                <a:sym typeface="微软雅黑" panose="020b0503020204020204" charset="-122"/>
              </a:rPr>
              <a:t>居里发表了</a:t>
            </a:r>
            <a:r>
              <a:rPr lang="en-US" altLang="zh-CN" sz="2800" b="1">
                <a:latin typeface="微软雅黑" panose="020b0503020204020204" charset="-122"/>
                <a:ea typeface="微软雅黑" panose="020b0503020204020204" charset="-122"/>
                <a:sym typeface="微软雅黑" panose="020b0503020204020204" charset="-122"/>
              </a:rPr>
              <a:t>《</a:t>
            </a:r>
            <a:r>
              <a:rPr lang="zh-CN" altLang="en-US" sz="2800" b="1">
                <a:latin typeface="微软雅黑" panose="020b0503020204020204" charset="-122"/>
                <a:ea typeface="微软雅黑" panose="020b0503020204020204" charset="-122"/>
                <a:sym typeface="微软雅黑" panose="020b0503020204020204" charset="-122"/>
              </a:rPr>
              <a:t>居里夫人传</a:t>
            </a:r>
            <a:r>
              <a:rPr lang="en-US" altLang="zh-CN" sz="2800" b="1">
                <a:latin typeface="微软雅黑" panose="020b0503020204020204" charset="-122"/>
                <a:ea typeface="微软雅黑" panose="020b0503020204020204" charset="-122"/>
                <a:sym typeface="微软雅黑" panose="020b0503020204020204" charset="-122"/>
              </a:rPr>
              <a:t>》</a:t>
            </a:r>
            <a:r>
              <a:rPr lang="zh-CN" altLang="en-US" sz="2800" b="1">
                <a:latin typeface="微软雅黑" panose="020b0503020204020204" charset="-122"/>
                <a:ea typeface="微软雅黑" panose="020b0503020204020204" charset="-122"/>
                <a:sym typeface="微软雅黑" panose="020b0503020204020204" charset="-122"/>
              </a:rPr>
              <a:t>一书，该书详细叙述了居里夫人的一生，也介绍了其丈夫比埃尔</a:t>
            </a:r>
            <a:r>
              <a:rPr lang="en-US" altLang="zh-CN" sz="2800" b="1">
                <a:latin typeface="微软雅黑" panose="020b0503020204020204" charset="-122"/>
                <a:ea typeface="微软雅黑" panose="020b0503020204020204" charset="-122"/>
                <a:sym typeface="微软雅黑" panose="020b0503020204020204" charset="-122"/>
              </a:rPr>
              <a:t>·</a:t>
            </a:r>
            <a:r>
              <a:rPr lang="zh-CN" altLang="en-US" sz="2800" b="1">
                <a:latin typeface="微软雅黑" panose="020b0503020204020204" charset="-122"/>
                <a:ea typeface="微软雅黑" panose="020b0503020204020204" charset="-122"/>
                <a:sym typeface="微软雅黑" panose="020b0503020204020204" charset="-122"/>
              </a:rPr>
              <a:t>居里的事迹，并着重描写了居里夫妇的工作精神和处事态度，让读者体会到居里夫人为科学献身的伟大精神和淡泊名利的高贵品质。</a:t>
            </a:r>
            <a:endParaRPr lang="zh-CN" altLang="en-US" sz="2800" b="1">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10177" y="2348880"/>
            <a:ext cx="7992888" cy="2677656"/>
          </a:xfrm>
          <a:prstGeom prst="rect">
            <a:avLst/>
          </a:prstGeom>
        </p:spPr>
        <p:txBody>
          <a:bodyPr wrap="square">
            <a:spAutoFit/>
          </a:bodyPr>
          <a:lstStyle/>
          <a:p>
            <a:r>
              <a:rPr lang="zh-CN" altLang="en-US" sz="2800" b="1">
                <a:latin typeface="微软雅黑" panose="020b0503020204020204" charset="-122"/>
                <a:ea typeface="微软雅黑" panose="020b0503020204020204" charset="-122"/>
                <a:sym typeface="微软雅黑" panose="020b0503020204020204" charset="-122"/>
              </a:rPr>
              <a:t>领</a:t>
            </a:r>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域</a:t>
            </a:r>
            <a:r>
              <a:rPr lang="zh-CN" altLang="en-US" sz="2800" b="1">
                <a:latin typeface="微软雅黑" panose="020b0503020204020204" charset="-122"/>
                <a:ea typeface="微软雅黑" panose="020b0503020204020204" charset="-122"/>
                <a:sym typeface="微软雅黑" panose="020b0503020204020204" charset="-122"/>
              </a:rPr>
              <a:t>（ｙ</a:t>
            </a:r>
            <a:r>
              <a:rPr lang="en-US" altLang="zh-CN" sz="2800" b="1">
                <a:latin typeface="微软雅黑" panose="020b0503020204020204" charset="-122"/>
                <a:ea typeface="微软雅黑" panose="020b0503020204020204" charset="-122"/>
                <a:sym typeface="微软雅黑" panose="020b0503020204020204" charset="-122"/>
              </a:rPr>
              <a:t>ù</a:t>
            </a:r>
            <a:r>
              <a:rPr lang="zh-CN" altLang="en-US" sz="2800" b="1" smtClean="0">
                <a:latin typeface="微软雅黑" panose="020b0503020204020204" charset="-122"/>
                <a:ea typeface="微软雅黑" panose="020b0503020204020204" charset="-122"/>
                <a:sym typeface="微软雅黑" panose="020b0503020204020204" charset="-122"/>
              </a:rPr>
              <a:t>）    </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炽</a:t>
            </a:r>
            <a:r>
              <a:rPr lang="zh-CN" altLang="en-US" sz="2800" b="1" smtClean="0">
                <a:latin typeface="微软雅黑" panose="020b0503020204020204" charset="-122"/>
                <a:ea typeface="微软雅黑" panose="020b0503020204020204" charset="-122"/>
                <a:sym typeface="微软雅黑" panose="020b0503020204020204" charset="-122"/>
              </a:rPr>
              <a:t>热</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chì</a:t>
            </a:r>
            <a:r>
              <a:rPr lang="zh-CN" altLang="en-US" sz="2800" b="1">
                <a:latin typeface="微软雅黑" panose="020b0503020204020204" charset="-122"/>
                <a:ea typeface="微软雅黑" panose="020b0503020204020204" charset="-122"/>
                <a:sym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沥</a:t>
            </a:r>
            <a:r>
              <a:rPr lang="zh-CN" altLang="en-US" sz="2800" b="1">
                <a:latin typeface="微软雅黑" panose="020b0503020204020204" charset="-122"/>
                <a:ea typeface="微软雅黑" panose="020b0503020204020204" charset="-122"/>
                <a:sym typeface="微软雅黑" panose="020b0503020204020204" charset="-122"/>
              </a:rPr>
              <a:t>青（</a:t>
            </a:r>
            <a:r>
              <a:rPr lang="en-US" altLang="zh-CN" sz="2800" b="1" err="1">
                <a:latin typeface="微软雅黑" panose="020b0503020204020204" charset="-122"/>
                <a:ea typeface="微软雅黑" panose="020b0503020204020204" charset="-122"/>
                <a:sym typeface="微软雅黑" panose="020b0503020204020204" charset="-122"/>
              </a:rPr>
              <a:t>lì</a:t>
            </a:r>
            <a:r>
              <a:rPr lang="zh-CN" altLang="en-US" sz="2800" b="1">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a:p>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骤</a:t>
            </a:r>
            <a:r>
              <a:rPr lang="zh-CN" altLang="en-US" sz="2800" b="1">
                <a:latin typeface="微软雅黑" panose="020b0503020204020204" charset="-122"/>
                <a:ea typeface="微软雅黑" panose="020b0503020204020204" charset="-122"/>
                <a:sym typeface="微软雅黑" panose="020b0503020204020204" charset="-122"/>
              </a:rPr>
              <a:t>雨（</a:t>
            </a:r>
            <a:r>
              <a:rPr lang="en-US" altLang="zh-CN" sz="2800" b="1" err="1">
                <a:latin typeface="微软雅黑" panose="020b0503020204020204" charset="-122"/>
                <a:ea typeface="微软雅黑" panose="020b0503020204020204" charset="-122"/>
                <a:sym typeface="微软雅黑" panose="020b0503020204020204" charset="-122"/>
              </a:rPr>
              <a:t>zhòu</a:t>
            </a:r>
            <a:r>
              <a:rPr lang="zh-CN" altLang="en-US" sz="2800" b="1">
                <a:latin typeface="微软雅黑" panose="020b0503020204020204" charset="-122"/>
                <a:ea typeface="微软雅黑" panose="020b0503020204020204" charset="-122"/>
                <a:sym typeface="微软雅黑" panose="020b0503020204020204" charset="-122"/>
              </a:rPr>
              <a:t>） </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猝</a:t>
            </a:r>
            <a:r>
              <a:rPr lang="zh-CN" altLang="en-US" sz="2800" b="1">
                <a:latin typeface="微软雅黑" panose="020b0503020204020204" charset="-122"/>
                <a:ea typeface="微软雅黑" panose="020b0503020204020204" charset="-122"/>
                <a:sym typeface="微软雅黑" panose="020b0503020204020204" charset="-122"/>
              </a:rPr>
              <a:t>至（</a:t>
            </a:r>
            <a:r>
              <a:rPr lang="en-US" altLang="zh-CN" sz="2800" b="1" err="1">
                <a:latin typeface="微软雅黑" panose="020b0503020204020204" charset="-122"/>
                <a:ea typeface="微软雅黑" panose="020b0503020204020204" charset="-122"/>
                <a:sym typeface="微软雅黑" panose="020b0503020204020204" charset="-122"/>
              </a:rPr>
              <a:t>cù</a:t>
            </a:r>
            <a:r>
              <a:rPr lang="zh-CN" altLang="en-US" sz="2800" b="1" smtClean="0">
                <a:latin typeface="微软雅黑" panose="020b0503020204020204" charset="-122"/>
                <a:ea typeface="微软雅黑" panose="020b0503020204020204" charset="-122"/>
                <a:sym typeface="微软雅黑" panose="020b0503020204020204" charset="-122"/>
              </a:rPr>
              <a:t>）    窒息</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zhì</a:t>
            </a:r>
            <a:r>
              <a:rPr lang="zh-CN" altLang="en-US" sz="2800" b="1">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a:p>
            <a:r>
              <a:rPr lang="zh-CN" altLang="en-US" sz="2800" b="1">
                <a:latin typeface="微软雅黑" panose="020b0503020204020204" charset="-122"/>
                <a:ea typeface="微软雅黑" panose="020b0503020204020204" charset="-122"/>
                <a:sym typeface="微软雅黑" panose="020b0503020204020204" charset="-122"/>
              </a:rPr>
              <a:t>吹</a:t>
            </a:r>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嘘</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xū</a:t>
            </a:r>
            <a:r>
              <a:rPr lang="zh-CN" altLang="en-US" sz="2800" b="1" smtClean="0">
                <a:latin typeface="微软雅黑" panose="020b0503020204020204" charset="-122"/>
                <a:ea typeface="微软雅黑" panose="020b0503020204020204" charset="-122"/>
                <a:sym typeface="微软雅黑" panose="020b0503020204020204" charset="-122"/>
              </a:rPr>
              <a:t>）     </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筋</a:t>
            </a:r>
            <a:r>
              <a:rPr lang="zh-CN" altLang="en-US" sz="2800" b="1" smtClean="0">
                <a:latin typeface="微软雅黑" panose="020b0503020204020204" charset="-122"/>
                <a:ea typeface="微软雅黑" panose="020b0503020204020204" charset="-122"/>
                <a:sym typeface="微软雅黑" panose="020b0503020204020204" charset="-122"/>
              </a:rPr>
              <a:t>疲力尽</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jīn</a:t>
            </a:r>
            <a:r>
              <a:rPr lang="zh-CN" altLang="en-US" sz="2800" b="1">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a:p>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镭</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léi</a:t>
            </a:r>
            <a:r>
              <a:rPr lang="zh-CN" altLang="en-US" sz="2800" b="1">
                <a:latin typeface="微软雅黑" panose="020b0503020204020204" charset="-122"/>
                <a:ea typeface="微软雅黑" panose="020b0503020204020204" charset="-122"/>
                <a:sym typeface="微软雅黑" panose="020b0503020204020204" charset="-122"/>
              </a:rPr>
              <a:t>） </a:t>
            </a:r>
            <a:r>
              <a:rPr lang="zh-CN" altLang="en-US" sz="2800" b="1" smtClean="0">
                <a:latin typeface="微软雅黑" panose="020b0503020204020204" charset="-122"/>
                <a:ea typeface="微软雅黑" panose="020b0503020204020204" charset="-122"/>
                <a:sym typeface="微软雅黑" panose="020b0503020204020204" charset="-122"/>
              </a:rPr>
              <a:t>       </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钋</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pō</a:t>
            </a:r>
            <a:r>
              <a:rPr lang="zh-CN" altLang="en-US" sz="2800" b="1" smtClean="0">
                <a:latin typeface="微软雅黑" panose="020b0503020204020204" charset="-122"/>
                <a:ea typeface="微软雅黑" panose="020b0503020204020204" charset="-122"/>
                <a:sym typeface="微软雅黑" panose="020b0503020204020204" charset="-122"/>
              </a:rPr>
              <a:t>）        酸</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渍</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zì</a:t>
            </a:r>
            <a:r>
              <a:rPr lang="zh-CN" altLang="en-US" sz="2800" b="1">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a:p>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踱</a:t>
            </a:r>
            <a:r>
              <a:rPr lang="zh-CN" altLang="en-US" sz="2800" b="1">
                <a:latin typeface="微软雅黑" panose="020b0503020204020204" charset="-122"/>
                <a:ea typeface="微软雅黑" panose="020b0503020204020204" charset="-122"/>
                <a:sym typeface="微软雅黑" panose="020b0503020204020204" charset="-122"/>
              </a:rPr>
              <a:t>着（</a:t>
            </a:r>
            <a:r>
              <a:rPr lang="en-US" altLang="zh-CN" sz="2800" b="1" err="1">
                <a:latin typeface="微软雅黑" panose="020b0503020204020204" charset="-122"/>
                <a:ea typeface="微软雅黑" panose="020b0503020204020204" charset="-122"/>
                <a:sym typeface="微软雅黑" panose="020b0503020204020204" charset="-122"/>
              </a:rPr>
              <a:t>duó</a:t>
            </a:r>
            <a:r>
              <a:rPr lang="zh-CN" altLang="en-US" sz="2800" b="1" smtClean="0">
                <a:latin typeface="微软雅黑" panose="020b0503020204020204" charset="-122"/>
                <a:ea typeface="微软雅黑" panose="020b0503020204020204" charset="-122"/>
                <a:sym typeface="微软雅黑" panose="020b0503020204020204" charset="-122"/>
              </a:rPr>
              <a:t>）  气</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氛</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fēn</a:t>
            </a:r>
            <a:r>
              <a:rPr lang="zh-CN" altLang="en-US" sz="2800" b="1">
                <a:latin typeface="微软雅黑" panose="020b0503020204020204" charset="-122"/>
                <a:ea typeface="微软雅黑" panose="020b0503020204020204" charset="-122"/>
                <a:sym typeface="微软雅黑" panose="020b0503020204020204" charset="-122"/>
              </a:rPr>
              <a:t>） </a:t>
            </a:r>
            <a:r>
              <a:rPr lang="zh-CN" altLang="en-US" sz="2800" b="1" smtClean="0">
                <a:latin typeface="微软雅黑" panose="020b0503020204020204" charset="-122"/>
                <a:ea typeface="微软雅黑" panose="020b0503020204020204" charset="-122"/>
                <a:sym typeface="微软雅黑" panose="020b0503020204020204" charset="-122"/>
              </a:rPr>
              <a:t>   幼</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稚</a:t>
            </a:r>
            <a:r>
              <a:rPr lang="zh-CN" altLang="en-US" sz="2800" b="1">
                <a:latin typeface="微软雅黑" panose="020b0503020204020204" charset="-122"/>
                <a:ea typeface="微软雅黑" panose="020b0503020204020204" charset="-122"/>
                <a:sym typeface="微软雅黑" panose="020b0503020204020204" charset="-122"/>
              </a:rPr>
              <a:t>（ｚｈ</a:t>
            </a:r>
            <a:r>
              <a:rPr lang="en-US" altLang="zh-CN" sz="2800" b="1">
                <a:latin typeface="微软雅黑" panose="020b0503020204020204" charset="-122"/>
                <a:ea typeface="微软雅黑" panose="020b0503020204020204" charset="-122"/>
                <a:sym typeface="微软雅黑" panose="020b0503020204020204" charset="-122"/>
              </a:rPr>
              <a:t>ì</a:t>
            </a:r>
            <a:r>
              <a:rPr lang="zh-CN" altLang="en-US" sz="2800" b="1">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a:p>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荧</a:t>
            </a:r>
            <a:r>
              <a:rPr lang="zh-CN" altLang="en-US" sz="2800" b="1">
                <a:latin typeface="微软雅黑" panose="020b0503020204020204" charset="-122"/>
                <a:ea typeface="微软雅黑" panose="020b0503020204020204" charset="-122"/>
                <a:sym typeface="微软雅黑" panose="020b0503020204020204" charset="-122"/>
              </a:rPr>
              <a:t>光（</a:t>
            </a:r>
            <a:r>
              <a:rPr lang="en-US" altLang="zh-CN" sz="2800" b="1" err="1">
                <a:latin typeface="微软雅黑" panose="020b0503020204020204" charset="-122"/>
                <a:ea typeface="微软雅黑" panose="020b0503020204020204" charset="-122"/>
                <a:sym typeface="微软雅黑" panose="020b0503020204020204" charset="-122"/>
              </a:rPr>
              <a:t>yíng</a:t>
            </a:r>
            <a:r>
              <a:rPr lang="zh-CN" altLang="en-US" sz="2800" b="1">
                <a:latin typeface="微软雅黑" panose="020b0503020204020204" charset="-122"/>
                <a:ea typeface="微软雅黑" panose="020b0503020204020204" charset="-122"/>
                <a:sym typeface="微软雅黑" panose="020b0503020204020204" charset="-122"/>
              </a:rPr>
              <a:t>） 轮</a:t>
            </a:r>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廓</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kuò</a:t>
            </a:r>
            <a:r>
              <a:rPr lang="zh-CN" altLang="en-US" sz="2800" b="1" smtClean="0">
                <a:latin typeface="微软雅黑" panose="020b0503020204020204" charset="-122"/>
                <a:ea typeface="微软雅黑" panose="020b0503020204020204" charset="-122"/>
                <a:sym typeface="微软雅黑" panose="020b0503020204020204" charset="-122"/>
              </a:rPr>
              <a:t>）   小心</a:t>
            </a:r>
            <a:r>
              <a:rPr lang="zh-CN" altLang="en-US" sz="2800" b="1" smtClean="0">
                <a:solidFill>
                  <a:srgbClr val="FF0000"/>
                </a:solidFill>
                <a:latin typeface="微软雅黑" panose="020b0503020204020204" charset="-122"/>
                <a:ea typeface="微软雅黑" panose="020b0503020204020204" charset="-122"/>
                <a:sym typeface="微软雅黑" panose="020b0503020204020204" charset="-122"/>
              </a:rPr>
              <a:t>翼</a:t>
            </a:r>
            <a:r>
              <a:rPr lang="zh-CN" altLang="en-US" sz="2800" b="1" smtClean="0">
                <a:latin typeface="微软雅黑" panose="020b0503020204020204" charset="-122"/>
                <a:ea typeface="微软雅黑" panose="020b0503020204020204" charset="-122"/>
                <a:sym typeface="微软雅黑" panose="020b0503020204020204" charset="-122"/>
              </a:rPr>
              <a:t>翼</a:t>
            </a:r>
            <a:r>
              <a:rPr lang="zh-CN" altLang="en-US" sz="2800" b="1">
                <a:latin typeface="微软雅黑" panose="020b0503020204020204" charset="-122"/>
                <a:ea typeface="微软雅黑" panose="020b0503020204020204" charset="-122"/>
                <a:sym typeface="微软雅黑" panose="020b0503020204020204" charset="-122"/>
              </a:rPr>
              <a:t>（</a:t>
            </a:r>
            <a:r>
              <a:rPr lang="en-US" altLang="zh-CN" sz="2800" b="1" err="1">
                <a:latin typeface="微软雅黑" panose="020b0503020204020204" charset="-122"/>
                <a:ea typeface="微软雅黑" panose="020b0503020204020204" charset="-122"/>
                <a:sym typeface="微软雅黑" panose="020b0503020204020204" charset="-122"/>
              </a:rPr>
              <a:t>yì</a:t>
            </a:r>
            <a:r>
              <a:rPr lang="zh-CN" altLang="en-US" sz="2800" b="1">
                <a:latin typeface="微软雅黑" panose="020b0503020204020204" charset="-122"/>
                <a:ea typeface="微软雅黑" panose="020b0503020204020204" charset="-122"/>
                <a:sym typeface="微软雅黑" panose="020b0503020204020204" charset="-122"/>
              </a:rPr>
              <a:t>）</a:t>
            </a:r>
            <a:endParaRPr lang="zh-CN" altLang="en-US" sz="2800" b="1">
              <a:latin typeface="微软雅黑" panose="020b0503020204020204" charset="-122"/>
              <a:ea typeface="微软雅黑" panose="020b0503020204020204" charset="-122"/>
              <a:sym typeface="微软雅黑" panose="020b0503020204020204" charset="-122"/>
            </a:endParaRPr>
          </a:p>
        </p:txBody>
      </p:sp>
      <p:sp>
        <p:nvSpPr>
          <p:cNvPr id="3" name="文本框 1"/>
          <p:cNvSpPr txBox="1"/>
          <p:nvPr/>
        </p:nvSpPr>
        <p:spPr>
          <a:xfrm>
            <a:off x="3046413" y="850900"/>
            <a:ext cx="2514600" cy="769938"/>
          </a:xfrm>
          <a:prstGeom prst="rect">
            <a:avLst/>
          </a:prstGeom>
          <a:noFill/>
        </p:spPr>
        <p:txBody>
          <a:bodyPr>
            <a:spAutoFit/>
          </a:bodyPr>
          <a:lstStyle/>
          <a:p>
            <a:pPr marR="0" defTabSz="914400" rtl="0">
              <a:buClrTx/>
              <a:buSzTx/>
              <a:buFont typeface="Arial" panose="020b0604020202020204" pitchFamily="34" charset="0"/>
              <a:buNone/>
              <a:defRPr/>
            </a:pPr>
            <a:r>
              <a:rPr kumimoji="0" lang="zh-CN" altLang="en-US" sz="4400" b="1" kern="1200" cap="none" spc="0" normalizeH="0" baseline="0" noProof="1">
                <a:solidFill>
                  <a:srgbClr val="FF0000"/>
                </a:solidFill>
                <a:effectLst>
                  <a:outerShdw blurRad="38100" dist="38100" dir="2700000" algn="tl">
                    <a:srgbClr val="000000">
                      <a:alpha val="43137"/>
                    </a:srgbClr>
                  </a:outerShdw>
                </a:effectLst>
                <a:latin typeface="Comic Sans MS" panose="030f0702030302020204" pitchFamily="66" charset="0"/>
                <a:ea typeface="宋体" panose="02010600030101010101" pitchFamily="2" charset="-122"/>
                <a:cs typeface="+mn-ea"/>
              </a:rPr>
              <a:t>自主学习</a:t>
            </a:r>
            <a:endParaRPr kumimoji="0" lang="zh-CN" altLang="en-US" sz="4400" b="1" kern="1200" cap="none" spc="0" normalizeH="0" baseline="0" noProof="1">
              <a:solidFill>
                <a:srgbClr val="FF0000"/>
              </a:solidFill>
              <a:effectLst>
                <a:outerShdw blurRad="38100" dist="38100" dir="2700000" algn="tl">
                  <a:srgbClr val="000000">
                    <a:alpha val="43137"/>
                  </a:srgbClr>
                </a:outerShdw>
              </a:effectLst>
              <a:latin typeface="Comic Sans MS" panose="030f0702030302020204" pitchFamily="66" charset="0"/>
              <a:ea typeface="宋体" panose="02010600030101010101" pitchFamily="2" charset="-122"/>
              <a:cs typeface="+mn-cs"/>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89</Paragraphs>
  <Slides>30</Slides>
  <Notes>1</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30</vt:i4>
      </vt:variant>
    </vt:vector>
  </HeadingPairs>
  <TitlesOfParts>
    <vt:vector baseType="lpstr" size="38">
      <vt:lpstr>Arial</vt:lpstr>
      <vt:lpstr>宋体</vt:lpstr>
      <vt:lpstr>Calibri</vt:lpstr>
      <vt:lpstr>Cambria</vt:lpstr>
      <vt:lpstr>微软雅黑</vt:lpstr>
      <vt:lpstr>Times New Roman</vt:lpstr>
      <vt:lpstr>Comic Sans MS</vt:lpstr>
      <vt:lpstr>默认设计模板</vt:lpstr>
      <vt:lpstr>PowerPoint Presentation</vt:lpstr>
      <vt:lpstr>PowerPoint Presentation</vt:lpstr>
      <vt:lpstr>PowerPoint Presentation</vt:lpstr>
      <vt:lpstr>学习目标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写作思路</vt:lpstr>
      <vt:lpstr>PowerPoint Presentation</vt:lpstr>
      <vt:lpstr>合作探究</vt:lpstr>
      <vt:lpstr>2：居里夫妇提炼镭的过程可以分为两个阶段，这两个阶段他们是怎样分工的？ </vt:lpstr>
      <vt:lpstr>3：居里夫人是怎样工作的？</vt:lpstr>
      <vt:lpstr>4：怎样理解比埃尔说的“我希望它有很美丽的颜色”？</vt:lpstr>
      <vt:lpstr>5细读课文，分析居里夫人的形象特点。</vt:lpstr>
      <vt:lpstr>6：“美丽的颜色”有什么深刻含义？ </vt:lpstr>
      <vt:lpstr>7：课文大量引用居里夫人的话，找出来读一读，思考这样写有什么作用。</vt:lpstr>
      <vt:lpstr>PowerPoint Presentation</vt:lpstr>
      <vt:lpstr>PowerPoint Presentation</vt:lpstr>
      <vt:lpstr>1. 第1段中“艰苦而且微妙的快乐”这句话矛盾吗?为什么？</vt:lpstr>
      <vt:lpstr>2.第12段“但是镭要保持它的神秘性，丝毫不希望人类认识它”运用了什么修辞手法？有何表达效果？</vt:lpstr>
      <vt:lpstr>3.文章在叙事的同时，多次引用居里夫人的话有何作用？</vt:lpstr>
      <vt:lpstr>PowerPoint Presentation</vt:lpstr>
      <vt:lpstr>主旨归纳</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2021-07-23T11:17:38.825</cp:lastPrinted>
  <dcterms:created xsi:type="dcterms:W3CDTF">2021-07-23T11:17:38Z</dcterms:created>
  <dcterms:modified xsi:type="dcterms:W3CDTF">2021-07-23T03:17:39Z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