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sldIdLst>
    <p:sldId id="306" r:id="rId3"/>
    <p:sldId id="316" r:id="rId4"/>
    <p:sldId id="307" r:id="rId5"/>
    <p:sldId id="308" r:id="rId6"/>
    <p:sldId id="309" r:id="rId7"/>
    <p:sldId id="310" r:id="rId8"/>
    <p:sldId id="311" r:id="rId9"/>
    <p:sldId id="312" r:id="rId10"/>
    <p:sldId id="262" r:id="rId11"/>
    <p:sldId id="315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285" r:id="rId46"/>
    <p:sldId id="286" r:id="rId47"/>
    <p:sldId id="287" r:id="rId48"/>
    <p:sldId id="288" r:id="rId49"/>
    <p:sldId id="289" r:id="rId50"/>
    <p:sldId id="290" r:id="rId51"/>
    <p:sldId id="291" r:id="rId52"/>
    <p:sldId id="292" r:id="rId53"/>
    <p:sldId id="293" r:id="rId54"/>
    <p:sldId id="294" r:id="rId55"/>
    <p:sldId id="295" r:id="rId56"/>
    <p:sldId id="304" r:id="rId57"/>
    <p:sldId id="296" r:id="rId58"/>
    <p:sldId id="297" r:id="rId59"/>
    <p:sldId id="298" r:id="rId60"/>
    <p:sldId id="299" r:id="rId61"/>
    <p:sldId id="300" r:id="rId62"/>
    <p:sldId id="301" r:id="rId63"/>
    <p:sldId id="302" r:id="rId64"/>
    <p:sldId id="303" r:id="rId6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9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  <a:srgbClr val="0D0D9F"/>
    <a:srgbClr val="004386"/>
    <a:srgbClr val="BC0000"/>
    <a:srgbClr val="DBF7FD"/>
    <a:srgbClr val="FFECD9"/>
    <a:srgbClr val="80008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48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notesMaster" Target="notesMasters/notesMaster1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/>
          </a:p>
        </p:txBody>
      </p:sp>
      <p:sp>
        <p:nvSpPr>
          <p:cNvPr id="3076" name="幻灯片图像占位符 3075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未知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1" name="组合 2050"/>
          <p:cNvGrpSpPr/>
          <p:nvPr/>
        </p:nvGrpSpPr>
        <p:grpSpPr>
          <a:xfrm>
            <a:off x="4572000" y="28575"/>
            <a:ext cx="4756150" cy="4338638"/>
            <a:chOff x="0" y="0"/>
            <a:chExt cx="2958" cy="2699"/>
          </a:xfrm>
        </p:grpSpPr>
        <p:sp>
          <p:nvSpPr>
            <p:cNvPr id="2052" name="未知"/>
            <p:cNvSpPr/>
            <p:nvPr/>
          </p:nvSpPr>
          <p:spPr>
            <a:xfrm>
              <a:off x="142" y="0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未知"/>
            <p:cNvSpPr>
              <a:spLocks noEditPoints="1"/>
            </p:cNvSpPr>
            <p:nvPr/>
          </p:nvSpPr>
          <p:spPr>
            <a:xfrm>
              <a:off x="0" y="0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未知"/>
            <p:cNvSpPr/>
            <p:nvPr/>
          </p:nvSpPr>
          <p:spPr>
            <a:xfrm>
              <a:off x="703" y="1269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未知"/>
            <p:cNvSpPr/>
            <p:nvPr/>
          </p:nvSpPr>
          <p:spPr>
            <a:xfrm>
              <a:off x="485" y="1385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未知"/>
            <p:cNvSpPr/>
            <p:nvPr/>
          </p:nvSpPr>
          <p:spPr>
            <a:xfrm>
              <a:off x="354" y="627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" name="未知"/>
            <p:cNvSpPr/>
            <p:nvPr/>
          </p:nvSpPr>
          <p:spPr>
            <a:xfrm>
              <a:off x="1128" y="1527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未知"/>
            <p:cNvSpPr/>
            <p:nvPr/>
          </p:nvSpPr>
          <p:spPr>
            <a:xfrm>
              <a:off x="2255" y="1006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未知"/>
            <p:cNvSpPr/>
            <p:nvPr/>
          </p:nvSpPr>
          <p:spPr>
            <a:xfrm>
              <a:off x="2422" y="986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未知"/>
            <p:cNvSpPr/>
            <p:nvPr/>
          </p:nvSpPr>
          <p:spPr>
            <a:xfrm>
              <a:off x="2407" y="1183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未知"/>
            <p:cNvSpPr/>
            <p:nvPr/>
          </p:nvSpPr>
          <p:spPr>
            <a:xfrm>
              <a:off x="2083" y="1360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未知"/>
            <p:cNvSpPr/>
            <p:nvPr/>
          </p:nvSpPr>
          <p:spPr>
            <a:xfrm>
              <a:off x="2159" y="1522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未知"/>
            <p:cNvSpPr/>
            <p:nvPr/>
          </p:nvSpPr>
          <p:spPr>
            <a:xfrm>
              <a:off x="2124" y="1638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未知"/>
            <p:cNvSpPr/>
            <p:nvPr/>
          </p:nvSpPr>
          <p:spPr>
            <a:xfrm>
              <a:off x="2503" y="1446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5" name="组合 2064"/>
          <p:cNvGrpSpPr/>
          <p:nvPr/>
        </p:nvGrpSpPr>
        <p:grpSpPr>
          <a:xfrm>
            <a:off x="554038" y="36513"/>
            <a:ext cx="7891462" cy="6821487"/>
            <a:chOff x="0" y="0"/>
            <a:chExt cx="4971" cy="4297"/>
          </a:xfrm>
        </p:grpSpPr>
        <p:sp>
          <p:nvSpPr>
            <p:cNvPr id="2066" name="矩形 2065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7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7" name="矩形 2076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8" name="矩形 2077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9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9" name="矩形 2088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90" name="矩形 2089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91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3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4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5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6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7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8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9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0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1" name="矩形 2100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02" name="矩形 2101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03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4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5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6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7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8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9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0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1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2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3" name="矩形 2112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14" name="矩形 2113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15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6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7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8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9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0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1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2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3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4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5" name="矩形 2124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26" name="矩形 2125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27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8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9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0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1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2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3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4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5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6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7" name="矩形 2136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38" name="矩形 2137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39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0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1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2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3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4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5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6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7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8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9" name="矩形 2148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0" name="矩形 2149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3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6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8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9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0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1" name="矩形 2160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62" name="矩形 2161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63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4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5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6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7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8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9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0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1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3" name="矩形 2172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74" name="矩形 2173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75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6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7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8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9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0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1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2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3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4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5" name="矩形 2184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86" name="矩形 2185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87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8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9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0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1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2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3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4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5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6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7" name="矩形 2196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98" name="矩形 2197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99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0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1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2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3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4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5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6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7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8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9" name="矩形 2208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10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" name="组合 2215"/>
          <p:cNvGrpSpPr/>
          <p:nvPr/>
        </p:nvGrpSpPr>
        <p:grpSpPr>
          <a:xfrm>
            <a:off x="152400" y="4724400"/>
            <a:ext cx="1685925" cy="1557338"/>
            <a:chOff x="0" y="0"/>
            <a:chExt cx="1062" cy="981"/>
          </a:xfrm>
        </p:grpSpPr>
        <p:sp>
          <p:nvSpPr>
            <p:cNvPr id="2212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3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4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6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7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8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9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0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1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2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3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4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211" name="标题 2210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215" name="副标题 2214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2211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221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221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25"/>
          <p:cNvGrpSpPr/>
          <p:nvPr/>
        </p:nvGrpSpPr>
        <p:grpSpPr>
          <a:xfrm>
            <a:off x="566738" y="0"/>
            <a:ext cx="7891462" cy="6821488"/>
            <a:chOff x="0" y="0"/>
            <a:chExt cx="4971" cy="4297"/>
          </a:xfrm>
        </p:grpSpPr>
        <p:sp>
          <p:nvSpPr>
            <p:cNvPr id="1027" name="矩形 1026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8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3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6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7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8" name="矩形 1037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9" name="矩形 1038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0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1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2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3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5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6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7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8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9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0" name="矩形 1049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1" name="矩形 1050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2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2" name="矩形 1061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3" name="矩形 1062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4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5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6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7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8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9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0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1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2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4" name="矩形 1073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5" name="矩形 1074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6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7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8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9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0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1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2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3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4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6" name="矩形 1085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7" name="矩形 1086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8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9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0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1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2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3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4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6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7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8" name="矩形 1097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99" name="矩形 1098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00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1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2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3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4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5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7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8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9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0" name="矩形 1109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11" name="矩形 1110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12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3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4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5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7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8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9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0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1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2" name="矩形 1121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3" name="矩形 1122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4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" name="矩形 1133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5" name="矩形 1134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6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5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" name="矩形 1145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47" name="矩形 1146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48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9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0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1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2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3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4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5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6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7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8" name="矩形 1157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9" name="矩形 1158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60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1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2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3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4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5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0" name="矩形 1169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 anchor="t"/>
            <a:p>
              <a:pPr lvl="0" indent="0"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71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72" name="组合 1171"/>
          <p:cNvGrpSpPr/>
          <p:nvPr/>
        </p:nvGrpSpPr>
        <p:grpSpPr>
          <a:xfrm>
            <a:off x="1066800" y="3444875"/>
            <a:ext cx="533400" cy="492125"/>
            <a:chOff x="0" y="0"/>
            <a:chExt cx="1062" cy="981"/>
          </a:xfrm>
        </p:grpSpPr>
        <p:sp>
          <p:nvSpPr>
            <p:cNvPr id="1173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4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5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6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0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1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2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3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4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5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86" name="组合 1185"/>
          <p:cNvGrpSpPr/>
          <p:nvPr/>
        </p:nvGrpSpPr>
        <p:grpSpPr>
          <a:xfrm>
            <a:off x="1066800" y="4552950"/>
            <a:ext cx="533400" cy="492125"/>
            <a:chOff x="0" y="0"/>
            <a:chExt cx="1062" cy="981"/>
          </a:xfrm>
        </p:grpSpPr>
        <p:sp>
          <p:nvSpPr>
            <p:cNvPr id="1187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8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9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0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1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2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3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4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5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6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7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9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00" name="组合 1199"/>
          <p:cNvGrpSpPr/>
          <p:nvPr/>
        </p:nvGrpSpPr>
        <p:grpSpPr>
          <a:xfrm>
            <a:off x="1066800" y="5562600"/>
            <a:ext cx="533400" cy="492125"/>
            <a:chOff x="0" y="0"/>
            <a:chExt cx="1062" cy="981"/>
          </a:xfrm>
        </p:grpSpPr>
        <p:sp>
          <p:nvSpPr>
            <p:cNvPr id="1201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2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3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4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5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6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7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9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0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1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2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3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14" name="组合 1213"/>
          <p:cNvGrpSpPr/>
          <p:nvPr/>
        </p:nvGrpSpPr>
        <p:grpSpPr>
          <a:xfrm>
            <a:off x="381000" y="3962400"/>
            <a:ext cx="533400" cy="492125"/>
            <a:chOff x="0" y="0"/>
            <a:chExt cx="1062" cy="981"/>
          </a:xfrm>
        </p:grpSpPr>
        <p:sp>
          <p:nvSpPr>
            <p:cNvPr id="1215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6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7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8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9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0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1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2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3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4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5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6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7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28" name="组合 1227"/>
          <p:cNvGrpSpPr/>
          <p:nvPr/>
        </p:nvGrpSpPr>
        <p:grpSpPr>
          <a:xfrm>
            <a:off x="381000" y="5070475"/>
            <a:ext cx="533400" cy="492125"/>
            <a:chOff x="0" y="0"/>
            <a:chExt cx="1062" cy="981"/>
          </a:xfrm>
        </p:grpSpPr>
        <p:sp>
          <p:nvSpPr>
            <p:cNvPr id="1229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4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5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6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7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8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0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1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42" name="组合 1241"/>
          <p:cNvGrpSpPr/>
          <p:nvPr/>
        </p:nvGrpSpPr>
        <p:grpSpPr>
          <a:xfrm>
            <a:off x="381000" y="6121400"/>
            <a:ext cx="533400" cy="492125"/>
            <a:chOff x="0" y="0"/>
            <a:chExt cx="1062" cy="981"/>
          </a:xfrm>
        </p:grpSpPr>
        <p:sp>
          <p:nvSpPr>
            <p:cNvPr id="1243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4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5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6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7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8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9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0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1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2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3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4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5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56" name="组合 1255"/>
          <p:cNvGrpSpPr/>
          <p:nvPr/>
        </p:nvGrpSpPr>
        <p:grpSpPr>
          <a:xfrm>
            <a:off x="6934200" y="-3175"/>
            <a:ext cx="2317750" cy="2058988"/>
            <a:chOff x="0" y="0"/>
            <a:chExt cx="1748" cy="1556"/>
          </a:xfrm>
        </p:grpSpPr>
        <p:sp>
          <p:nvSpPr>
            <p:cNvPr id="1257" name="未知"/>
            <p:cNvSpPr/>
            <p:nvPr userDrawn="1"/>
          </p:nvSpPr>
          <p:spPr>
            <a:xfrm>
              <a:off x="81" y="0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58" name="组合 1257"/>
            <p:cNvGrpSpPr/>
            <p:nvPr userDrawn="1"/>
          </p:nvGrpSpPr>
          <p:grpSpPr>
            <a:xfrm>
              <a:off x="0" y="5"/>
              <a:ext cx="1748" cy="1551"/>
              <a:chOff x="0" y="0"/>
              <a:chExt cx="2958" cy="2699"/>
            </a:xfrm>
          </p:grpSpPr>
          <p:sp>
            <p:nvSpPr>
              <p:cNvPr id="1259" name="未知"/>
              <p:cNvSpPr/>
              <p:nvPr/>
            </p:nvSpPr>
            <p:spPr>
              <a:xfrm>
                <a:off x="142" y="0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0" name="未知"/>
              <p:cNvSpPr>
                <a:spLocks noEditPoints="1"/>
              </p:cNvSpPr>
              <p:nvPr/>
            </p:nvSpPr>
            <p:spPr>
              <a:xfrm>
                <a:off x="0" y="0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1" name="未知"/>
              <p:cNvSpPr/>
              <p:nvPr/>
            </p:nvSpPr>
            <p:spPr>
              <a:xfrm>
                <a:off x="703" y="1269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2" name="未知"/>
              <p:cNvSpPr/>
              <p:nvPr/>
            </p:nvSpPr>
            <p:spPr>
              <a:xfrm>
                <a:off x="485" y="1385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3" name="未知"/>
              <p:cNvSpPr/>
              <p:nvPr/>
            </p:nvSpPr>
            <p:spPr>
              <a:xfrm>
                <a:off x="354" y="627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4" name="未知"/>
              <p:cNvSpPr/>
              <p:nvPr/>
            </p:nvSpPr>
            <p:spPr>
              <a:xfrm>
                <a:off x="1128" y="1527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5" name="未知"/>
              <p:cNvSpPr/>
              <p:nvPr/>
            </p:nvSpPr>
            <p:spPr>
              <a:xfrm>
                <a:off x="2255" y="1006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6" name="未知"/>
              <p:cNvSpPr/>
              <p:nvPr/>
            </p:nvSpPr>
            <p:spPr>
              <a:xfrm>
                <a:off x="2422" y="986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7" name="未知"/>
              <p:cNvSpPr/>
              <p:nvPr/>
            </p:nvSpPr>
            <p:spPr>
              <a:xfrm>
                <a:off x="2407" y="1183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8" name="未知"/>
              <p:cNvSpPr/>
              <p:nvPr/>
            </p:nvSpPr>
            <p:spPr>
              <a:xfrm>
                <a:off x="2083" y="1360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9" name="未知"/>
              <p:cNvSpPr/>
              <p:nvPr/>
            </p:nvSpPr>
            <p:spPr>
              <a:xfrm>
                <a:off x="2159" y="1522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0" name="未知"/>
              <p:cNvSpPr/>
              <p:nvPr/>
            </p:nvSpPr>
            <p:spPr>
              <a:xfrm>
                <a:off x="2124" y="1638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1" name="未知"/>
              <p:cNvSpPr/>
              <p:nvPr/>
            </p:nvSpPr>
            <p:spPr>
              <a:xfrm>
                <a:off x="2503" y="1446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272" name="标题 1271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73" name="文本占位符 1272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4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275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276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¡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¡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¡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¡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¡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¡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9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9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9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9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9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9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9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9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4097"/>
          <p:cNvSpPr txBox="1"/>
          <p:nvPr/>
        </p:nvSpPr>
        <p:spPr>
          <a:xfrm>
            <a:off x="914400" y="1066800"/>
            <a:ext cx="7488238" cy="3843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6600" b="1">
                <a:latin typeface="Arial" panose="020B0604020202020204" pitchFamily="34" charset="0"/>
                <a:ea typeface="黑体" panose="02010600030101010101" pitchFamily="1" charset="-122"/>
              </a:rPr>
              <a:t>专题复习</a:t>
            </a:r>
            <a:endParaRPr lang="zh-CN" altLang="en-US" sz="6600" b="1">
              <a:latin typeface="Arial" panose="020B0604020202020204" pitchFamily="34" charset="0"/>
              <a:ea typeface="黑体" panose="02010600030101010101" pitchFamily="1" charset="-122"/>
            </a:endParaRPr>
          </a:p>
          <a:p>
            <a:pPr algn="ctr"/>
            <a:endParaRPr lang="zh-CN" altLang="en-US" sz="48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algn="ctr"/>
            <a:r>
              <a:rPr lang="en-US" altLang="zh-CN" sz="6600" b="1">
                <a:solidFill>
                  <a:srgbClr val="800000"/>
                </a:solidFill>
                <a:latin typeface="Arial" panose="020B0604020202020204" pitchFamily="34" charset="0"/>
                <a:ea typeface="黑体" panose="02010600030101010101" pitchFamily="1" charset="-122"/>
              </a:rPr>
              <a:t>——</a:t>
            </a:r>
            <a:r>
              <a:rPr lang="zh-CN" altLang="en-US" sz="6600" b="1">
                <a:solidFill>
                  <a:srgbClr val="800000"/>
                </a:solidFill>
                <a:latin typeface="Arial" panose="020B0604020202020204" pitchFamily="34" charset="0"/>
                <a:ea typeface="黑体" panose="02010600030101010101" pitchFamily="1" charset="-122"/>
              </a:rPr>
              <a:t>正确使用熟语（包括成语）</a:t>
            </a:r>
            <a:endParaRPr lang="zh-CN" altLang="en-US" sz="6600" b="1">
              <a:solidFill>
                <a:srgbClr val="800000"/>
              </a:solidFill>
              <a:latin typeface="Arial" panose="020B0604020202020204" pitchFamily="34" charset="0"/>
              <a:ea typeface="黑体" panose="02010600030101010101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占位符 13313"/>
          <p:cNvSpPr>
            <a:spLocks noGrp="1" noRot="1"/>
          </p:cNvSpPr>
          <p:nvPr>
            <p:ph idx="1"/>
          </p:nvPr>
        </p:nvSpPr>
        <p:spPr>
          <a:xfrm>
            <a:off x="1258888" y="2708275"/>
            <a:ext cx="6769100" cy="3384550"/>
          </a:xfrm>
          <a:ln/>
        </p:spPr>
        <p:txBody>
          <a:bodyPr anchor="t"/>
          <a:p>
            <a:pPr>
              <a:buNone/>
            </a:pPr>
            <a:r>
              <a:rPr lang="zh-CN" altLang="en-US" sz="5400" b="1"/>
              <a:t>典例精讲   分门别类 </a:t>
            </a:r>
            <a:endParaRPr lang="zh-CN" altLang="en-US" sz="5400" b="1"/>
          </a:p>
          <a:p>
            <a:pPr>
              <a:buNone/>
            </a:pPr>
            <a:r>
              <a:rPr lang="zh-CN" altLang="en-US" sz="5400" b="1"/>
              <a:t>方法感悟   举一反三</a:t>
            </a:r>
            <a:endParaRPr lang="zh-CN" altLang="en-US" sz="5400" b="1"/>
          </a:p>
        </p:txBody>
      </p:sp>
      <p:sp>
        <p:nvSpPr>
          <p:cNvPr id="13314" name="标题 13314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内容占位符 14337"/>
          <p:cNvSpPr>
            <a:spLocks noGrp="1" noRot="1"/>
          </p:cNvSpPr>
          <p:nvPr>
            <p:ph idx="1"/>
          </p:nvPr>
        </p:nvSpPr>
        <p:spPr>
          <a:xfrm>
            <a:off x="684213" y="692150"/>
            <a:ext cx="7704137" cy="4032250"/>
          </a:xfrm>
          <a:ln/>
        </p:spPr>
        <p:txBody>
          <a:bodyPr anchor="t"/>
          <a:p>
            <a:pPr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一、看色彩，防止褒贬错位：</a:t>
            </a:r>
            <a:endParaRPr lang="zh-CN" altLang="en-US" sz="4000" b="1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sz="4000" b="1"/>
              <a:t>1</a:t>
            </a:r>
            <a:r>
              <a:rPr lang="zh-CN" altLang="en-US" sz="4000" b="1"/>
              <a:t>、我们来到了实习工厂，厂领导和工人们对我们的工作和生活早已做了周密安排，他们对我们的关心真是</a:t>
            </a:r>
            <a:r>
              <a:rPr lang="zh-CN" altLang="en-US" sz="4000" b="1" u="sng">
                <a:solidFill>
                  <a:srgbClr val="0000FF"/>
                </a:solidFill>
              </a:rPr>
              <a:t>无所不至</a:t>
            </a:r>
            <a:r>
              <a:rPr lang="zh-CN" altLang="en-US" sz="4000" b="1"/>
              <a:t>。</a:t>
            </a:r>
            <a:endParaRPr lang="zh-CN" altLang="en-US" sz="4000" b="1"/>
          </a:p>
          <a:p>
            <a:endParaRPr lang="zh-CN" altLang="en-US" sz="4000" b="1"/>
          </a:p>
        </p:txBody>
      </p:sp>
      <p:sp>
        <p:nvSpPr>
          <p:cNvPr id="2" name="文本框 14338"/>
          <p:cNvSpPr txBox="1"/>
          <p:nvPr/>
        </p:nvSpPr>
        <p:spPr>
          <a:xfrm>
            <a:off x="971550" y="4508500"/>
            <a:ext cx="6911975" cy="15684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无所不至：</a:t>
            </a:r>
            <a:r>
              <a:rPr lang="en-US" altLang="zh-CN" sz="3200" b="1" dirty="0">
                <a:latin typeface="Arial" panose="020B0604020202020204" pitchFamily="34" charset="0"/>
                <a:ea typeface="华文中宋" pitchFamily="2" charset="-122"/>
              </a:rPr>
              <a:t>1.</a:t>
            </a: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没有达不到的地方；</a:t>
            </a:r>
            <a:r>
              <a:rPr lang="en-US" altLang="zh-CN" sz="3200" b="1" dirty="0">
                <a:latin typeface="Arial" panose="020B0604020202020204" pitchFamily="34" charset="0"/>
                <a:ea typeface="华文中宋" pitchFamily="2" charset="-122"/>
              </a:rPr>
              <a:t>2.</a:t>
            </a: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指凡能做到的都做到了（用于坏事）。使用错误。</a:t>
            </a:r>
            <a:endParaRPr lang="zh-CN" altLang="en-US" sz="32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38">
                                            <p:txEl>
                                              <p:charRg st="14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占位符 15361"/>
          <p:cNvSpPr>
            <a:spLocks noGrp="1" noRot="1"/>
          </p:cNvSpPr>
          <p:nvPr>
            <p:ph idx="1"/>
          </p:nvPr>
        </p:nvSpPr>
        <p:spPr>
          <a:xfrm>
            <a:off x="323850" y="260350"/>
            <a:ext cx="8424863" cy="6597650"/>
          </a:xfrm>
          <a:ln/>
        </p:spPr>
        <p:txBody>
          <a:bodyPr anchor="t"/>
          <a:p>
            <a:pPr>
              <a:buNone/>
            </a:pPr>
            <a:r>
              <a:rPr lang="en-US" altLang="zh-CN" b="1"/>
              <a:t>2</a:t>
            </a:r>
            <a:r>
              <a:rPr lang="zh-CN" altLang="en-US" b="1"/>
              <a:t>、我班班长李玲同学，不仅学习成绩突出，而且乐于助人，她做的好事真是</a:t>
            </a:r>
            <a:r>
              <a:rPr lang="zh-CN" altLang="en-US" b="1" u="sng">
                <a:solidFill>
                  <a:srgbClr val="0000FF"/>
                </a:solidFill>
              </a:rPr>
              <a:t>擢发难数</a:t>
            </a:r>
            <a:r>
              <a:rPr lang="zh-CN" altLang="en-US" b="1"/>
              <a:t>。</a:t>
            </a:r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r>
              <a:rPr lang="en-US" altLang="zh-CN" sz="3600" b="1"/>
              <a:t>3</a:t>
            </a:r>
            <a:r>
              <a:rPr lang="zh-CN" altLang="en-US" sz="3600" b="1"/>
              <a:t>、向农民打白条，这种现象</a:t>
            </a:r>
            <a:r>
              <a:rPr lang="zh-CN" altLang="en-US" sz="3600" b="1" u="sng">
                <a:solidFill>
                  <a:srgbClr val="0000FF"/>
                </a:solidFill>
              </a:rPr>
              <a:t>方兴未艾</a:t>
            </a:r>
            <a:r>
              <a:rPr lang="zh-CN" altLang="en-US" sz="3600" b="1"/>
              <a:t>，对此国务院及时发出通知，在极短的时间内就收到预期的效果。</a:t>
            </a:r>
            <a:r>
              <a:rPr lang="zh-CN" altLang="en-US"/>
              <a:t> 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5362" name="文本框 15362"/>
          <p:cNvSpPr txBox="1"/>
          <p:nvPr/>
        </p:nvSpPr>
        <p:spPr>
          <a:xfrm>
            <a:off x="755650" y="1557338"/>
            <a:ext cx="7559675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擢发难数：形容罪行多得数不清。贬义词。使用错误。</a:t>
            </a:r>
            <a:endParaRPr lang="zh-CN" altLang="en-US" sz="32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363" name="文本框 15363"/>
          <p:cNvSpPr txBox="1"/>
          <p:nvPr/>
        </p:nvSpPr>
        <p:spPr>
          <a:xfrm>
            <a:off x="827088" y="5013325"/>
            <a:ext cx="7561262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方兴未艾：正在兴起、发展，一时不会终止。褒义词。这里用于贬义。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6385"/>
          <p:cNvSpPr>
            <a:spLocks noGrp="1" noRot="1"/>
          </p:cNvSpPr>
          <p:nvPr>
            <p:ph type="title"/>
          </p:nvPr>
        </p:nvSpPr>
        <p:spPr>
          <a:xfrm>
            <a:off x="0" y="188913"/>
            <a:ext cx="9144000" cy="844550"/>
          </a:xfrm>
          <a:ln/>
        </p:spPr>
        <p:txBody>
          <a:bodyPr anchor="ctr"/>
          <a:p>
            <a:pPr algn="l"/>
            <a:r>
              <a:rPr lang="zh-CN" altLang="en-US" sz="4000" b="1">
                <a:solidFill>
                  <a:srgbClr val="0000FF"/>
                </a:solidFill>
              </a:rPr>
              <a:t>二、看轻重，防止夸大其辞或大词小用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16387" name="内容占位符 16386"/>
          <p:cNvSpPr>
            <a:spLocks noGrp="1" noRot="1"/>
          </p:cNvSpPr>
          <p:nvPr>
            <p:ph idx="1"/>
          </p:nvPr>
        </p:nvSpPr>
        <p:spPr>
          <a:xfrm>
            <a:off x="611188" y="981075"/>
            <a:ext cx="7848600" cy="2159000"/>
          </a:xfrm>
          <a:ln/>
        </p:spPr>
        <p:txBody>
          <a:bodyPr anchor="t"/>
          <a:p>
            <a:pPr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1</a:t>
            </a:r>
            <a:r>
              <a:rPr lang="zh-CN" altLang="en-US" sz="3600" b="1">
                <a:solidFill>
                  <a:srgbClr val="000000"/>
                </a:solidFill>
              </a:rPr>
              <a:t>、为了出版这本画册，他</a:t>
            </a:r>
            <a:r>
              <a:rPr lang="zh-CN" altLang="en-US" sz="3600" b="1" u="sng">
                <a:solidFill>
                  <a:srgbClr val="0000FF"/>
                </a:solidFill>
              </a:rPr>
              <a:t>义无反顾</a:t>
            </a:r>
            <a:r>
              <a:rPr lang="zh-CN" altLang="en-US" sz="3600" b="1">
                <a:solidFill>
                  <a:srgbClr val="000000"/>
                </a:solidFill>
              </a:rPr>
              <a:t>地放弃了休息的时间。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  <p:sp>
        <p:nvSpPr>
          <p:cNvPr id="16388" name="矩形 16387"/>
          <p:cNvSpPr>
            <a:spLocks noRot="1"/>
          </p:cNvSpPr>
          <p:nvPr/>
        </p:nvSpPr>
        <p:spPr>
          <a:xfrm>
            <a:off x="684213" y="3500438"/>
            <a:ext cx="7704137" cy="25923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家访中我们发现，正是由于家长的</a:t>
            </a:r>
            <a:r>
              <a:rPr lang="zh-CN" altLang="en-US" sz="3600" b="1" u="sng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无为而治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，孩子才会无所顾忌，并由此走上了犯罪的道路。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6388"/>
          <p:cNvSpPr txBox="1"/>
          <p:nvPr/>
        </p:nvSpPr>
        <p:spPr>
          <a:xfrm>
            <a:off x="827088" y="2276475"/>
            <a:ext cx="7488237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义无反顾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：在道义上只有勇往直前，绝对不能退缩回头。大词小用。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89" name="文本框 16389"/>
          <p:cNvSpPr txBox="1"/>
          <p:nvPr/>
        </p:nvSpPr>
        <p:spPr>
          <a:xfrm>
            <a:off x="900113" y="5300663"/>
            <a:ext cx="7488237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无为而治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：道家哲学，指统治者什么也不做却使天下大治。大词小用。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638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38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占位符 17409"/>
          <p:cNvSpPr>
            <a:spLocks noGrp="1" noRot="1"/>
          </p:cNvSpPr>
          <p:nvPr>
            <p:ph idx="1"/>
          </p:nvPr>
        </p:nvSpPr>
        <p:spPr>
          <a:xfrm>
            <a:off x="684213" y="692150"/>
            <a:ext cx="7704137" cy="4105275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b="1"/>
              <a:t>3</a:t>
            </a:r>
            <a:r>
              <a:rPr lang="zh-CN" altLang="en-US" b="1"/>
              <a:t>、李老师当班主任</a:t>
            </a:r>
            <a:r>
              <a:rPr lang="en-US" altLang="zh-CN" b="1"/>
              <a:t>20</a:t>
            </a:r>
            <a:r>
              <a:rPr lang="zh-CN" altLang="en-US" b="1"/>
              <a:t>年，勤勤恳恳，</a:t>
            </a:r>
            <a:r>
              <a:rPr lang="zh-CN" altLang="en-US" b="1" u="sng">
                <a:solidFill>
                  <a:srgbClr val="0000FF"/>
                </a:solidFill>
              </a:rPr>
              <a:t>日理万机</a:t>
            </a:r>
            <a:r>
              <a:rPr lang="zh-CN" altLang="en-US" b="1"/>
              <a:t>，积劳成疾仍坚持工作。</a:t>
            </a:r>
            <a:endParaRPr lang="zh-CN" altLang="en-US" b="1"/>
          </a:p>
          <a:p>
            <a:pPr>
              <a:lnSpc>
                <a:spcPct val="90000"/>
              </a:lnSpc>
            </a:pPr>
            <a:endParaRPr lang="zh-CN" altLang="en-US" b="1"/>
          </a:p>
          <a:p>
            <a:pPr>
              <a:lnSpc>
                <a:spcPct val="90000"/>
              </a:lnSpc>
            </a:pPr>
            <a:endParaRPr lang="zh-CN" altLang="en-US" b="1"/>
          </a:p>
          <a:p>
            <a:pPr>
              <a:lnSpc>
                <a:spcPct val="90000"/>
              </a:lnSpc>
            </a:pPr>
            <a:endParaRPr lang="zh-CN" altLang="en-US" b="1"/>
          </a:p>
          <a:p>
            <a:pPr>
              <a:lnSpc>
                <a:spcPct val="90000"/>
              </a:lnSpc>
              <a:buNone/>
            </a:pP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4</a:t>
            </a:r>
            <a:r>
              <a:rPr lang="zh-CN" altLang="en-US" b="1"/>
              <a:t>、劳动光荣，</a:t>
            </a:r>
            <a:r>
              <a:rPr lang="zh-CN" altLang="en-US" b="1" u="sng">
                <a:solidFill>
                  <a:srgbClr val="0000FF"/>
                </a:solidFill>
              </a:rPr>
              <a:t>坐享其成</a:t>
            </a:r>
            <a:r>
              <a:rPr lang="zh-CN" altLang="en-US" b="1"/>
              <a:t>可耻，是我们新社会的观点。</a:t>
            </a:r>
            <a:endParaRPr lang="zh-CN" altLang="en-US" b="1"/>
          </a:p>
        </p:txBody>
      </p:sp>
      <p:sp>
        <p:nvSpPr>
          <p:cNvPr id="17410" name="文本框 17410"/>
          <p:cNvSpPr txBox="1"/>
          <p:nvPr/>
        </p:nvSpPr>
        <p:spPr>
          <a:xfrm>
            <a:off x="755650" y="1773238"/>
            <a:ext cx="7632700" cy="1857375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华文中宋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华文中宋" pitchFamily="2" charset="-122"/>
              </a:rPr>
              <a:t>日理万机”的意思是一天之中要处理上万件事务，常指君王或国家领导人每天忙于处理繁多的政务，这个熟语词义很重，用在“李老师”身上就犯了“大词小用”的毛病。</a:t>
            </a:r>
            <a:endParaRPr lang="zh-CN" altLang="en-US" sz="28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7411" name="文本框 17411"/>
          <p:cNvSpPr txBox="1"/>
          <p:nvPr/>
        </p:nvSpPr>
        <p:spPr>
          <a:xfrm>
            <a:off x="611188" y="4724400"/>
            <a:ext cx="7777162" cy="1857375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华文中宋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华文中宋" pitchFamily="2" charset="-122"/>
              </a:rPr>
              <a:t>坐享其成”的人其思想行为是可以通过劝导加以改正的，用在该句语义显得轻，应用“不劳而获”。“不劳而获’，用于剥削阶级思想严重的人，语义重，和该句中的“可耻”相照应。 </a:t>
            </a:r>
            <a:endParaRPr lang="zh-CN" altLang="en-US" sz="2800" b="1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8433"/>
          <p:cNvSpPr>
            <a:spLocks noGrp="1" noRot="1"/>
          </p:cNvSpPr>
          <p:nvPr>
            <p:ph type="title"/>
          </p:nvPr>
        </p:nvSpPr>
        <p:spPr>
          <a:xfrm>
            <a:off x="468313" y="0"/>
            <a:ext cx="7772400" cy="1143000"/>
          </a:xfrm>
          <a:ln/>
        </p:spPr>
        <p:txBody>
          <a:bodyPr anchor="ctr"/>
          <a:p>
            <a:r>
              <a:rPr lang="zh-CN" altLang="en-US" sz="4000" b="1">
                <a:solidFill>
                  <a:srgbClr val="0000FF"/>
                </a:solidFill>
              </a:rPr>
              <a:t>三、看对象</a:t>
            </a:r>
            <a:r>
              <a:rPr lang="en-US" altLang="zh-CN" sz="4000" b="1">
                <a:solidFill>
                  <a:srgbClr val="0000FF"/>
                </a:solidFill>
              </a:rPr>
              <a:t>,</a:t>
            </a:r>
            <a:r>
              <a:rPr lang="zh-CN" altLang="en-US" sz="4000" b="1">
                <a:solidFill>
                  <a:srgbClr val="0000FF"/>
                </a:solidFill>
              </a:rPr>
              <a:t>防止张冠李戴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18434" name="文本框 18434"/>
          <p:cNvSpPr txBox="1"/>
          <p:nvPr/>
        </p:nvSpPr>
        <p:spPr>
          <a:xfrm>
            <a:off x="1042988" y="1412875"/>
            <a:ext cx="72009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3600" b="1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、文章在对小麻雀的叙述、描写中倾注了强烈的爱憎情感，有着极强的感染力，读来真是</a:t>
            </a:r>
            <a:r>
              <a:rPr lang="zh-CN" altLang="en-US" sz="3600" b="1" u="sng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楚楚动人</a:t>
            </a: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35" name="文本框 18435"/>
          <p:cNvSpPr txBox="1"/>
          <p:nvPr/>
        </p:nvSpPr>
        <p:spPr>
          <a:xfrm>
            <a:off x="1187450" y="3500438"/>
            <a:ext cx="7129463" cy="1247775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楚楚动人</a:t>
            </a:r>
            <a:r>
              <a:rPr lang="zh-CN" altLang="en-US" sz="3600" b="1" dirty="0">
                <a:latin typeface="Arial" panose="020B0604020202020204" pitchFamily="34" charset="0"/>
                <a:ea typeface="华文中宋" pitchFamily="2" charset="-122"/>
              </a:rPr>
              <a:t>：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形容女子姿容美好，令人动心。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84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占位符 19457"/>
          <p:cNvSpPr>
            <a:spLocks noGrp="1" noRot="1"/>
          </p:cNvSpPr>
          <p:nvPr>
            <p:ph idx="1"/>
          </p:nvPr>
        </p:nvSpPr>
        <p:spPr>
          <a:xfrm>
            <a:off x="684213" y="692150"/>
            <a:ext cx="7704137" cy="5616575"/>
          </a:xfrm>
          <a:ln/>
        </p:spPr>
        <p:txBody>
          <a:bodyPr anchor="t"/>
          <a:p>
            <a:pPr>
              <a:buNone/>
            </a:pPr>
            <a:r>
              <a:rPr lang="en-US" altLang="zh-CN" b="1"/>
              <a:t>2</a:t>
            </a:r>
            <a:r>
              <a:rPr lang="zh-CN" altLang="en-US" b="1"/>
              <a:t>、老张一家三代，十年来和睦相处，互敬互爱，真可谓</a:t>
            </a:r>
            <a:r>
              <a:rPr lang="zh-CN" altLang="en-US" b="1" u="sng">
                <a:solidFill>
                  <a:srgbClr val="0000FF"/>
                </a:solidFill>
              </a:rPr>
              <a:t>举案齐眉</a:t>
            </a:r>
            <a:r>
              <a:rPr lang="zh-CN" altLang="en-US" b="1"/>
              <a:t>。</a:t>
            </a:r>
            <a:endParaRPr lang="zh-CN" altLang="en-US" b="1"/>
          </a:p>
          <a:p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r>
              <a:rPr lang="en-US" altLang="zh-CN" b="1"/>
              <a:t>3</a:t>
            </a:r>
            <a:r>
              <a:rPr lang="zh-CN" altLang="en-US" b="1"/>
              <a:t>、看好了那件款式新颖的运动服，可惜带的钱不够，只好</a:t>
            </a:r>
            <a:r>
              <a:rPr lang="zh-CN" altLang="en-US" b="1" u="sng">
                <a:solidFill>
                  <a:srgbClr val="0000FF"/>
                </a:solidFill>
              </a:rPr>
              <a:t>忍痛割爱</a:t>
            </a:r>
            <a:r>
              <a:rPr lang="zh-CN" altLang="en-US" b="1"/>
              <a:t>。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19458" name="文本框 19458"/>
          <p:cNvSpPr txBox="1"/>
          <p:nvPr/>
        </p:nvSpPr>
        <p:spPr>
          <a:xfrm>
            <a:off x="755650" y="1916113"/>
            <a:ext cx="8388350" cy="636587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举案齐眉：形容夫妻相敬相爱 。使用错误。</a:t>
            </a:r>
            <a:endParaRPr lang="zh-CN" altLang="en-US" sz="32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9459" name="文本框 19459"/>
          <p:cNvSpPr txBox="1"/>
          <p:nvPr/>
        </p:nvSpPr>
        <p:spPr>
          <a:xfrm>
            <a:off x="684213" y="4149725"/>
            <a:ext cx="7632700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忍痛割爱：不得不放弃原属于自己的东西。使用错误。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94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占位符 20481"/>
          <p:cNvSpPr>
            <a:spLocks noGrp="1" noRot="1"/>
          </p:cNvSpPr>
          <p:nvPr>
            <p:ph idx="1"/>
          </p:nvPr>
        </p:nvSpPr>
        <p:spPr>
          <a:xfrm>
            <a:off x="755650" y="765175"/>
            <a:ext cx="7632700" cy="4679950"/>
          </a:xfrm>
          <a:ln/>
        </p:spPr>
        <p:txBody>
          <a:bodyPr anchor="t"/>
          <a:p>
            <a:pPr>
              <a:buNone/>
            </a:pPr>
            <a:r>
              <a:rPr lang="en-US" altLang="zh-CN" sz="3600" b="1"/>
              <a:t>4</a:t>
            </a:r>
            <a:r>
              <a:rPr lang="zh-CN" altLang="en-US" sz="3600" b="1"/>
              <a:t>、历史如同一条长河，每一个阶段都具有</a:t>
            </a:r>
            <a:r>
              <a:rPr lang="zh-CN" altLang="en-US" sz="3600" b="1" u="sng">
                <a:solidFill>
                  <a:srgbClr val="0000FF"/>
                </a:solidFill>
              </a:rPr>
              <a:t>特立独行</a:t>
            </a:r>
            <a:r>
              <a:rPr lang="zh-CN" altLang="en-US" sz="3600" b="1"/>
              <a:t>的标志。</a:t>
            </a:r>
            <a:endParaRPr lang="zh-CN" altLang="en-US" sz="3600"/>
          </a:p>
        </p:txBody>
      </p:sp>
      <p:sp>
        <p:nvSpPr>
          <p:cNvPr id="20482" name="标题 20482"/>
          <p:cNvSpPr>
            <a:spLocks noGrp="1" noRot="1"/>
          </p:cNvSpPr>
          <p:nvPr>
            <p:ph type="title"/>
          </p:nvPr>
        </p:nvSpPr>
        <p:spPr>
          <a:xfrm>
            <a:off x="755650" y="3500438"/>
            <a:ext cx="7561263" cy="1081087"/>
          </a:xfrm>
          <a:solidFill>
            <a:srgbClr val="FFFFFF"/>
          </a:solidFill>
          <a:ln w="57150">
            <a:pattFill prst="trellis">
              <a:fgClr>
                <a:srgbClr val="FF00FF"/>
              </a:fgClr>
              <a:bgClr>
                <a:srgbClr val="FFFFFF"/>
              </a:bgClr>
            </a:pattFill>
            <a:miter/>
          </a:ln>
        </p:spPr>
        <p:txBody>
          <a:bodyPr vert="horz" wrap="square" anchor="ctr"/>
          <a:p>
            <a:pPr algn="l">
              <a:spcBef>
                <a:spcPct val="50000"/>
              </a:spcBef>
            </a:pPr>
            <a:r>
              <a:rPr lang="zh-CN" altLang="en-US" sz="3600" b="1"/>
              <a:t>特立独行：</a:t>
            </a:r>
            <a:r>
              <a:rPr lang="zh-CN" altLang="en-US" sz="3600" b="1">
                <a:solidFill>
                  <a:schemeClr val="tx1"/>
                </a:solidFill>
              </a:rPr>
              <a:t>形容人的志行高洁，不同流俗。使用错误。</a:t>
            </a:r>
            <a:endParaRPr lang="zh-CN" altLang="en-US" sz="3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04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468313" y="692150"/>
            <a:ext cx="8280400" cy="5257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6000" b="1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相关成语</a:t>
            </a:r>
            <a:endParaRPr lang="zh-CN" altLang="en-US" sz="6000" b="1">
              <a:solidFill>
                <a:srgbClr val="CC3300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CC3300"/>
                </a:solidFill>
                <a:latin typeface="华文隶书" pitchFamily="2" charset="-122"/>
                <a:ea typeface="华文隶书" pitchFamily="2" charset="-122"/>
              </a:rPr>
              <a:t>暴露无遗</a:t>
            </a: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（指缺点、问题矛盾等）</a:t>
            </a:r>
            <a:r>
              <a:rPr lang="zh-CN" altLang="en-US" sz="4000" b="1">
                <a:solidFill>
                  <a:srgbClr val="CC33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endParaRPr lang="zh-CN" altLang="en-US" sz="4000" b="1">
              <a:solidFill>
                <a:srgbClr val="CC3300"/>
              </a:solidFill>
              <a:latin typeface="华文隶书" pitchFamily="2" charset="-122"/>
              <a:ea typeface="华文隶书" pitchFamily="2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CC3300"/>
                </a:solidFill>
                <a:latin typeface="华文隶书" pitchFamily="2" charset="-122"/>
                <a:ea typeface="华文隶书" pitchFamily="2" charset="-122"/>
              </a:rPr>
              <a:t>豆蔻年华</a:t>
            </a: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（女子十三四岁）</a:t>
            </a:r>
            <a:r>
              <a:rPr lang="zh-CN" altLang="en-US" sz="4000" b="1">
                <a:solidFill>
                  <a:srgbClr val="CC3300"/>
                </a:solidFill>
                <a:latin typeface="华文隶书" pitchFamily="2" charset="-122"/>
                <a:ea typeface="华文隶书" pitchFamily="2" charset="-122"/>
              </a:rPr>
              <a:t>  </a:t>
            </a:r>
            <a:endParaRPr lang="zh-CN" altLang="en-US" sz="4000" b="1">
              <a:solidFill>
                <a:srgbClr val="CC3300"/>
              </a:solidFill>
              <a:latin typeface="华文隶书" pitchFamily="2" charset="-122"/>
              <a:ea typeface="华文隶书" pitchFamily="2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CC3300"/>
                </a:solidFill>
                <a:latin typeface="华文隶书" pitchFamily="2" charset="-122"/>
                <a:ea typeface="华文隶书" pitchFamily="2" charset="-122"/>
              </a:rPr>
              <a:t>蔚为大观</a:t>
            </a: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（盛大的景象）  </a:t>
            </a:r>
            <a:endParaRPr lang="zh-CN" altLang="en-US" sz="4000" b="1">
              <a:latin typeface="华文隶书" pitchFamily="2" charset="-122"/>
              <a:ea typeface="华文隶书" pitchFamily="2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CC3300"/>
                </a:solidFill>
                <a:latin typeface="华文隶书" pitchFamily="2" charset="-122"/>
                <a:ea typeface="华文隶书" pitchFamily="2" charset="-122"/>
              </a:rPr>
              <a:t>对簿公堂</a:t>
            </a: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（在公堂上受审）  </a:t>
            </a:r>
            <a:endParaRPr lang="zh-CN" altLang="en-US" sz="4000" b="1">
              <a:latin typeface="华文隶书" pitchFamily="2" charset="-122"/>
              <a:ea typeface="华文隶书" pitchFamily="2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CC3300"/>
                </a:solidFill>
                <a:latin typeface="华文隶书" pitchFamily="2" charset="-122"/>
                <a:ea typeface="华文隶书" pitchFamily="2" charset="-122"/>
              </a:rPr>
              <a:t>改弦更张</a:t>
            </a: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（改革制度或变换方法）</a:t>
            </a:r>
            <a:endParaRPr lang="zh-CN" altLang="en-US" sz="4000" b="1">
              <a:latin typeface="华文隶书" pitchFamily="2" charset="-122"/>
              <a:ea typeface="华文隶书" pitchFamily="2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4000" b="1">
                <a:solidFill>
                  <a:srgbClr val="CC3300"/>
                </a:solidFill>
                <a:latin typeface="华文隶书" pitchFamily="2" charset="-122"/>
                <a:ea typeface="华文隶书" pitchFamily="2" charset="-122"/>
              </a:rPr>
              <a:t>下里巴人</a:t>
            </a: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（泛指通俗的文艺作品）</a:t>
            </a:r>
            <a:endParaRPr lang="zh-CN" altLang="en-US" sz="4000" b="1">
              <a:latin typeface="华文隶书" pitchFamily="2" charset="-122"/>
              <a:ea typeface="华文隶书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sz="4000" b="1">
              <a:solidFill>
                <a:srgbClr val="CC33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3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charRg st="23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06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06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7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06">
                                            <p:txEl>
                                              <p:charRg st="67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8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06">
                                            <p:txEl>
                                              <p:charRg st="83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内容占位符 22529"/>
          <p:cNvSpPr>
            <a:spLocks noGrp="1" noRot="1"/>
          </p:cNvSpPr>
          <p:nvPr>
            <p:ph idx="1"/>
          </p:nvPr>
        </p:nvSpPr>
        <p:spPr>
          <a:xfrm>
            <a:off x="755650" y="692150"/>
            <a:ext cx="7632700" cy="4032250"/>
          </a:xfrm>
          <a:ln/>
        </p:spPr>
        <p:txBody>
          <a:bodyPr anchor="t"/>
          <a:p>
            <a:pPr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四、看谦敬</a:t>
            </a:r>
            <a:r>
              <a:rPr lang="en-US" altLang="zh-CN" sz="4000" b="1">
                <a:solidFill>
                  <a:srgbClr val="0000FF"/>
                </a:solidFill>
              </a:rPr>
              <a:t>,</a:t>
            </a:r>
            <a:r>
              <a:rPr lang="zh-CN" altLang="en-US" sz="4000" b="1">
                <a:solidFill>
                  <a:srgbClr val="0000FF"/>
                </a:solidFill>
              </a:rPr>
              <a:t>防止谦敬错位：</a:t>
            </a:r>
            <a:endParaRPr lang="zh-CN" altLang="en-US" sz="4000" b="1">
              <a:solidFill>
                <a:srgbClr val="0000FF"/>
              </a:solidFill>
            </a:endParaRPr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r>
              <a:rPr lang="en-US" altLang="zh-CN" sz="4000" b="1"/>
              <a:t>1</a:t>
            </a:r>
            <a:r>
              <a:rPr lang="zh-CN" altLang="en-US" sz="4000" b="1"/>
              <a:t>、你的这个</a:t>
            </a:r>
            <a:r>
              <a:rPr lang="zh-CN" altLang="en-US" sz="4000" b="1" u="sng">
                <a:solidFill>
                  <a:srgbClr val="FF3300"/>
                </a:solidFill>
              </a:rPr>
              <a:t>不情之请</a:t>
            </a:r>
            <a:r>
              <a:rPr lang="zh-CN" altLang="en-US" sz="4000" b="1"/>
              <a:t>让我很为难，过两天我再答复你吧。</a:t>
            </a:r>
            <a:endParaRPr lang="zh-CN" altLang="en-US" sz="4000" b="1"/>
          </a:p>
        </p:txBody>
      </p:sp>
      <p:sp>
        <p:nvSpPr>
          <p:cNvPr id="2" name="文本框 22530"/>
          <p:cNvSpPr txBox="1"/>
          <p:nvPr/>
        </p:nvSpPr>
        <p:spPr>
          <a:xfrm>
            <a:off x="1042988" y="4508500"/>
            <a:ext cx="7129462" cy="1247775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华文中宋" pitchFamily="2" charset="-122"/>
              </a:rPr>
              <a:t>不情之请：（谦辞，不合理的请求）使用错误。</a:t>
            </a:r>
            <a:endParaRPr lang="zh-CN" altLang="en-US" sz="36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1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0">
                                            <p:txEl>
                                              <p:charRg st="1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>
                                            <p:txEl>
                                              <p:charRg st="1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>
                                            <p:txEl>
                                              <p:charRg st="1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0">
                                            <p:txEl>
                                              <p:charRg st="15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6000" b="1"/>
              <a:t>第一课时</a:t>
            </a:r>
            <a:endParaRPr lang="zh-CN" altLang="en-US" sz="6000" b="1"/>
          </a:p>
        </p:txBody>
      </p:sp>
      <p:sp>
        <p:nvSpPr>
          <p:cNvPr id="5122" name="文本占位符 5122"/>
          <p:cNvSpPr>
            <a:spLocks noGrp="1" noRot="1"/>
          </p:cNvSpPr>
          <p:nvPr>
            <p:ph idx="1"/>
          </p:nvPr>
        </p:nvSpPr>
        <p:spPr>
          <a:xfrm>
            <a:off x="611188" y="2060575"/>
            <a:ext cx="8153400" cy="4498975"/>
          </a:xfrm>
          <a:ln/>
        </p:spPr>
        <p:txBody>
          <a:bodyPr anchor="t"/>
          <a:p>
            <a:pPr>
              <a:buNone/>
            </a:pPr>
            <a:r>
              <a:rPr lang="en-US" altLang="zh-CN" sz="5400" b="1">
                <a:solidFill>
                  <a:srgbClr val="FF0066"/>
                </a:solidFill>
              </a:rPr>
              <a:t>1.</a:t>
            </a:r>
            <a:r>
              <a:rPr lang="zh-CN" altLang="en-US" sz="5400" b="1">
                <a:solidFill>
                  <a:srgbClr val="FF0066"/>
                </a:solidFill>
              </a:rPr>
              <a:t>明确高考要求</a:t>
            </a:r>
            <a:endParaRPr lang="zh-CN" altLang="en-US" sz="5400" b="1">
              <a:solidFill>
                <a:srgbClr val="FF0066"/>
              </a:solidFill>
            </a:endParaRPr>
          </a:p>
          <a:p>
            <a:pPr>
              <a:buNone/>
            </a:pPr>
            <a:r>
              <a:rPr lang="en-US" altLang="zh-CN" sz="5400" b="1">
                <a:solidFill>
                  <a:srgbClr val="FF0066"/>
                </a:solidFill>
              </a:rPr>
              <a:t>2.</a:t>
            </a:r>
            <a:r>
              <a:rPr lang="zh-CN" altLang="en-US" sz="5400" b="1">
                <a:solidFill>
                  <a:srgbClr val="FF0066"/>
                </a:solidFill>
              </a:rPr>
              <a:t>考题常见类型</a:t>
            </a:r>
            <a:endParaRPr lang="zh-CN" altLang="en-US" sz="5400" b="1">
              <a:solidFill>
                <a:srgbClr val="FF0066"/>
              </a:solidFill>
            </a:endParaRPr>
          </a:p>
          <a:p>
            <a:pPr>
              <a:buNone/>
            </a:pPr>
            <a:r>
              <a:rPr lang="en-US" altLang="zh-CN" sz="5400" b="1">
                <a:solidFill>
                  <a:srgbClr val="FF0066"/>
                </a:solidFill>
              </a:rPr>
              <a:t>3.</a:t>
            </a:r>
            <a:r>
              <a:rPr lang="zh-CN" altLang="en-US" sz="5400" b="1">
                <a:solidFill>
                  <a:srgbClr val="FF0066"/>
                </a:solidFill>
              </a:rPr>
              <a:t>真题演练</a:t>
            </a:r>
            <a:endParaRPr lang="zh-CN" altLang="en-US" sz="5400" b="1">
              <a:solidFill>
                <a:srgbClr val="FF0066"/>
              </a:solidFill>
            </a:endParaRPr>
          </a:p>
          <a:p>
            <a:pPr>
              <a:buNone/>
            </a:pPr>
            <a:endParaRPr lang="zh-CN" altLang="en-US" sz="5400" b="1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占位符 23553"/>
          <p:cNvSpPr>
            <a:spLocks noGrp="1" noRot="1"/>
          </p:cNvSpPr>
          <p:nvPr>
            <p:ph idx="1"/>
          </p:nvPr>
        </p:nvSpPr>
        <p:spPr>
          <a:xfrm>
            <a:off x="755650" y="765175"/>
            <a:ext cx="7632700" cy="4103688"/>
          </a:xfrm>
          <a:ln/>
        </p:spPr>
        <p:txBody>
          <a:bodyPr anchor="t"/>
          <a:p>
            <a:pPr>
              <a:spcBef>
                <a:spcPct val="50000"/>
              </a:spcBef>
              <a:buNone/>
            </a:pPr>
            <a:r>
              <a:rPr lang="en-US" altLang="zh-CN" sz="3600" b="1">
                <a:solidFill>
                  <a:schemeClr val="tx2"/>
                </a:solidFill>
              </a:rPr>
              <a:t>2</a:t>
            </a:r>
            <a:r>
              <a:rPr lang="zh-CN" altLang="en-US" sz="3600" b="1">
                <a:solidFill>
                  <a:schemeClr val="tx2"/>
                </a:solidFill>
              </a:rPr>
              <a:t>、</a:t>
            </a:r>
            <a:r>
              <a:rPr lang="zh-CN" altLang="en-US" sz="3600" b="1">
                <a:solidFill>
                  <a:srgbClr val="000000"/>
                </a:solidFill>
              </a:rPr>
              <a:t>老师，您的好意，我只能</a:t>
            </a:r>
            <a:r>
              <a:rPr lang="zh-CN" altLang="en-US" sz="3600" b="1" u="sng">
                <a:solidFill>
                  <a:schemeClr val="tx2"/>
                </a:solidFill>
              </a:rPr>
              <a:t>敬谢不敏</a:t>
            </a:r>
            <a:r>
              <a:rPr lang="zh-CN" altLang="en-US" sz="3600" b="1">
                <a:solidFill>
                  <a:srgbClr val="000000"/>
                </a:solidFill>
              </a:rPr>
              <a:t>，因为我有自知之明，我做普通学生尚可，班长一职实难胜任</a:t>
            </a:r>
            <a:r>
              <a:rPr lang="zh-CN" altLang="en-US" sz="3600" b="1"/>
              <a:t>。</a:t>
            </a:r>
            <a:endParaRPr lang="zh-CN" altLang="en-US" sz="3600" b="1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  <a:buNone/>
            </a:pPr>
            <a:endParaRPr lang="zh-CN" altLang="en-US" sz="3600" b="1">
              <a:solidFill>
                <a:srgbClr val="FF3300"/>
              </a:solidFill>
            </a:endParaRPr>
          </a:p>
          <a:p>
            <a:endParaRPr lang="zh-CN" altLang="en-US" sz="3600" b="1"/>
          </a:p>
        </p:txBody>
      </p:sp>
      <p:sp>
        <p:nvSpPr>
          <p:cNvPr id="23554" name="文本框 23554"/>
          <p:cNvSpPr txBox="1"/>
          <p:nvPr/>
        </p:nvSpPr>
        <p:spPr>
          <a:xfrm>
            <a:off x="1042988" y="3573463"/>
            <a:ext cx="7058025" cy="17970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敬谢不敏</a:t>
            </a:r>
            <a:r>
              <a:rPr lang="zh-CN" altLang="en-US" sz="3600" b="1" dirty="0">
                <a:latin typeface="Arial" panose="020B0604020202020204" pitchFamily="34" charset="0"/>
                <a:ea typeface="华文中宋" pitchFamily="2" charset="-122"/>
              </a:rPr>
              <a:t>：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恭敬地表示能力不够或不能接受。多作推辞做某事的婉辞。使用正确。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35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250825" y="333375"/>
            <a:ext cx="8569325" cy="5557838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相关成语</a:t>
            </a:r>
            <a:endParaRPr lang="zh-CN" altLang="en-US" sz="54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忝列门墙：</a:t>
            </a:r>
            <a:r>
              <a:rPr lang="zh-CN" altLang="en-US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谦词，表示自己愧在师门。</a:t>
            </a:r>
            <a:endParaRPr lang="zh-CN" altLang="en-US" sz="3200" b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信笔涂鸦：</a:t>
            </a:r>
            <a:r>
              <a:rPr lang="zh-CN" altLang="en-US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多用作谦词</a:t>
            </a:r>
            <a:r>
              <a:rPr lang="en-US" altLang="zh-CN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形容字写得很坏。</a:t>
            </a:r>
            <a:endParaRPr lang="zh-CN" altLang="en-US" sz="3200" b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一孔之见：</a:t>
            </a:r>
            <a:r>
              <a:rPr lang="zh-CN" altLang="en-US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多用作谦词</a:t>
            </a:r>
            <a:r>
              <a:rPr lang="en-US" altLang="zh-CN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比喻狭隘片面的见解。</a:t>
            </a:r>
            <a:endParaRPr lang="zh-CN" altLang="en-US" sz="3200" b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才疏学浅：</a:t>
            </a:r>
            <a:r>
              <a:rPr lang="zh-CN" altLang="en-US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多用作自谦</a:t>
            </a:r>
            <a:r>
              <a:rPr lang="en-US" altLang="zh-CN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见识不广，学问不深。</a:t>
            </a:r>
            <a:endParaRPr lang="zh-CN" altLang="en-US" sz="3200" b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姑妄言之：</a:t>
            </a:r>
            <a:r>
              <a:rPr lang="zh-CN" altLang="en-US" sz="3200" b="1">
                <a:latin typeface="华文隶书" pitchFamily="2" charset="-122"/>
                <a:ea typeface="华文隶书" pitchFamily="2" charset="-122"/>
              </a:rPr>
              <a:t>谦词</a:t>
            </a:r>
            <a:r>
              <a:rPr lang="en-US" altLang="zh-CN" sz="3200" b="1"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姑且说说（对于自己不能深信不疑的事情，说给别人时常用此语以示保留）。</a:t>
            </a:r>
            <a:endParaRPr lang="zh-CN" altLang="en-US" sz="3200" b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24578" descr="BTN_0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8200" y="6281738"/>
            <a:ext cx="685800" cy="576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2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8">
                                            <p:txEl>
                                              <p:charRg st="23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43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8">
                                            <p:txEl>
                                              <p:charRg st="43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65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78">
                                            <p:txEl>
                                              <p:charRg st="65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87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78">
                                            <p:txEl>
                                              <p:charRg st="87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5601"/>
          <p:cNvSpPr/>
          <p:nvPr/>
        </p:nvSpPr>
        <p:spPr>
          <a:xfrm>
            <a:off x="755650" y="1341438"/>
            <a:ext cx="7704138" cy="4435475"/>
          </a:xfrm>
          <a:prstGeom prst="rect">
            <a:avLst/>
          </a:prstGeom>
          <a:noFill/>
          <a:ln w="76200" cap="flat" cmpd="tri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高抬贵手：</a:t>
            </a: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敬词</a:t>
            </a:r>
            <a:r>
              <a:rPr lang="en-US" altLang="zh-CN" sz="4000" b="1"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40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客套话，多用于请求对方饶恕或通融。</a:t>
            </a:r>
            <a:endParaRPr lang="zh-CN" altLang="en-US" sz="4000" b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不吝赐教：</a:t>
            </a:r>
            <a:r>
              <a:rPr lang="zh-CN" altLang="en-US" sz="40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敬词，用于自己向别人征求意见或请教问题。</a:t>
            </a:r>
            <a:endParaRPr lang="zh-CN" altLang="en-US" sz="4000" b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洗耳恭听：</a:t>
            </a:r>
            <a:r>
              <a:rPr lang="zh-CN" altLang="en-US" sz="4000" b="1">
                <a:latin typeface="华文隶书" pitchFamily="2" charset="-122"/>
                <a:ea typeface="华文隶书" pitchFamily="2" charset="-122"/>
              </a:rPr>
              <a:t>敬词</a:t>
            </a:r>
            <a:r>
              <a:rPr lang="en-US" altLang="zh-CN" sz="4000" b="1">
                <a:latin typeface="华文隶书" pitchFamily="2" charset="-122"/>
                <a:ea typeface="华文隶书" pitchFamily="2" charset="-122"/>
              </a:rPr>
              <a:t>,</a:t>
            </a:r>
            <a:r>
              <a:rPr lang="zh-CN" altLang="en-US" sz="4000" b="1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专心地听（请人讲话是说的客气话）。</a:t>
            </a:r>
            <a:endParaRPr lang="zh-CN" altLang="en-US" sz="4000" b="1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25602" descr="BTN_0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8200" y="6281738"/>
            <a:ext cx="685800" cy="576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2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5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2">
                                            <p:txEl>
                                              <p:charRg st="52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占位符 26625"/>
          <p:cNvSpPr>
            <a:spLocks noGrp="1" noRot="1"/>
          </p:cNvSpPr>
          <p:nvPr>
            <p:ph idx="1"/>
          </p:nvPr>
        </p:nvSpPr>
        <p:spPr>
          <a:xfrm>
            <a:off x="755650" y="692150"/>
            <a:ext cx="7993063" cy="4392613"/>
          </a:xfrm>
          <a:ln/>
        </p:spPr>
        <p:txBody>
          <a:bodyPr anchor="t"/>
          <a:p>
            <a:pPr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五、看用法，防止词性误用：</a:t>
            </a:r>
            <a:endParaRPr lang="zh-CN" altLang="en-US" sz="3600" b="1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sz="2800" b="1"/>
              <a:t>1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chemeClr val="tx2"/>
                </a:solidFill>
              </a:rPr>
              <a:t>历史上也曾有那么几位</a:t>
            </a:r>
            <a:r>
              <a:rPr lang="zh-CN" altLang="en-US" sz="2800" b="1" u="sng">
                <a:solidFill>
                  <a:srgbClr val="0000FF"/>
                </a:solidFill>
              </a:rPr>
              <a:t>文韬武略</a:t>
            </a:r>
            <a:r>
              <a:rPr lang="zh-CN" altLang="en-US" sz="2800" b="1">
                <a:solidFill>
                  <a:schemeClr val="tx2"/>
                </a:solidFill>
              </a:rPr>
              <a:t>的英雄人物，想统一天下，但是未曾实现自己的抱负。</a:t>
            </a:r>
            <a:endParaRPr lang="zh-CN" altLang="en-US" sz="2800" b="1">
              <a:solidFill>
                <a:schemeClr val="tx2"/>
              </a:solidFill>
            </a:endParaRP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pPr>
              <a:buNone/>
            </a:pPr>
            <a:r>
              <a:rPr lang="en-US" altLang="zh-CN" sz="2800" b="1"/>
              <a:t>2</a:t>
            </a:r>
            <a:r>
              <a:rPr lang="zh-CN" altLang="en-US" sz="2800" b="1"/>
              <a:t>、</a:t>
            </a:r>
            <a:r>
              <a:rPr lang="zh-CN" altLang="en-US" b="1"/>
              <a:t>我们都</a:t>
            </a:r>
            <a:r>
              <a:rPr lang="zh-CN" altLang="en-US" b="1" u="sng">
                <a:solidFill>
                  <a:srgbClr val="0000FF"/>
                </a:solidFill>
              </a:rPr>
              <a:t>司空见惯</a:t>
            </a:r>
            <a:r>
              <a:rPr lang="zh-CN" altLang="en-US" b="1"/>
              <a:t>了那种“违者罚款”的告示牌。</a:t>
            </a:r>
            <a:endParaRPr lang="zh-CN" altLang="en-US" b="1"/>
          </a:p>
        </p:txBody>
      </p:sp>
      <p:sp>
        <p:nvSpPr>
          <p:cNvPr id="26626" name="文本框 26626"/>
          <p:cNvSpPr txBox="1"/>
          <p:nvPr/>
        </p:nvSpPr>
        <p:spPr>
          <a:xfrm>
            <a:off x="755650" y="2276475"/>
            <a:ext cx="7704138" cy="1611313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文韬武略”是个并列关系的名词短语。如果要让它作“英雄人物”的定语，必须在之前加上“具有”之类的词。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27" name="文本框 26627"/>
          <p:cNvSpPr txBox="1"/>
          <p:nvPr/>
        </p:nvSpPr>
        <p:spPr>
          <a:xfrm>
            <a:off x="755650" y="4868863"/>
            <a:ext cx="7632700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司空见惯：形容经常看到、不足为奇。可作谓语，一般不能带宾语。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66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占位符 27649"/>
          <p:cNvSpPr>
            <a:spLocks noGrp="1" noRot="1"/>
          </p:cNvSpPr>
          <p:nvPr>
            <p:ph idx="1"/>
          </p:nvPr>
        </p:nvSpPr>
        <p:spPr>
          <a:xfrm>
            <a:off x="684213" y="692150"/>
            <a:ext cx="7772400" cy="4114800"/>
          </a:xfrm>
          <a:ln/>
        </p:spPr>
        <p:txBody>
          <a:bodyPr anchor="t"/>
          <a:p>
            <a:pPr>
              <a:buNone/>
            </a:pPr>
            <a:r>
              <a:rPr lang="en-US" altLang="zh-CN" sz="3600" b="1"/>
              <a:t>3</a:t>
            </a:r>
            <a:r>
              <a:rPr lang="zh-CN" altLang="en-US" sz="3600" b="1"/>
              <a:t>、成都五牛俱乐部一、二、三线球队请的主教练及外援都是清一色的德国人，其雄厚财力令其他甲Ｂ球队</a:t>
            </a:r>
            <a:r>
              <a:rPr lang="zh-CN" altLang="en-US" sz="3600" b="1" u="sng">
                <a:solidFill>
                  <a:srgbClr val="0000FF"/>
                </a:solidFill>
              </a:rPr>
              <a:t>望其项背</a:t>
            </a:r>
            <a:r>
              <a:rPr lang="zh-CN" altLang="en-US" sz="3600" b="1"/>
              <a:t>。</a:t>
            </a:r>
            <a:endParaRPr lang="zh-CN" altLang="en-US" sz="3600" b="1"/>
          </a:p>
        </p:txBody>
      </p:sp>
      <p:sp>
        <p:nvSpPr>
          <p:cNvPr id="27650" name="文本框 27650"/>
          <p:cNvSpPr txBox="1"/>
          <p:nvPr/>
        </p:nvSpPr>
        <p:spPr>
          <a:xfrm>
            <a:off x="1331913" y="4652963"/>
            <a:ext cx="6192837" cy="758825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2" charset="0"/>
                <a:ea typeface="宋体" panose="02010600030101010101" pitchFamily="2" charset="-122"/>
              </a:rPr>
              <a:t>望其项背：</a:t>
            </a:r>
            <a:r>
              <a:rPr lang="zh-CN" altLang="en-US" sz="4000" b="1">
                <a:solidFill>
                  <a:srgbClr val="001817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用于否定语</a:t>
            </a:r>
            <a:endParaRPr lang="zh-CN" altLang="en-US" sz="4000" b="1">
              <a:solidFill>
                <a:srgbClr val="001817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占位符 28673"/>
          <p:cNvSpPr>
            <a:spLocks noGrp="1" noRot="1"/>
          </p:cNvSpPr>
          <p:nvPr>
            <p:ph idx="1"/>
          </p:nvPr>
        </p:nvSpPr>
        <p:spPr>
          <a:xfrm>
            <a:off x="684213" y="692150"/>
            <a:ext cx="7772400" cy="41148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b="1"/>
              <a:t>4</a:t>
            </a:r>
            <a:r>
              <a:rPr lang="zh-CN" altLang="en-US" b="1"/>
              <a:t>、包围圈越缩越小，这群罪大恶极的歹徒已成了</a:t>
            </a:r>
            <a:r>
              <a:rPr lang="zh-CN" altLang="en-US" b="1" u="sng">
                <a:solidFill>
                  <a:srgbClr val="0000FF"/>
                </a:solidFill>
              </a:rPr>
              <a:t>瓮中捉鳖</a:t>
            </a:r>
            <a:r>
              <a:rPr lang="zh-CN" altLang="en-US" b="1"/>
              <a:t>。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endParaRPr lang="zh-CN" altLang="en-US" b="1"/>
          </a:p>
          <a:p>
            <a:pPr>
              <a:lnSpc>
                <a:spcPct val="90000"/>
              </a:lnSpc>
              <a:buNone/>
            </a:pPr>
            <a:endParaRPr lang="zh-CN" altLang="en-US" b="1"/>
          </a:p>
          <a:p>
            <a:pPr>
              <a:lnSpc>
                <a:spcPct val="90000"/>
              </a:lnSpc>
              <a:buNone/>
            </a:pP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5</a:t>
            </a:r>
            <a:r>
              <a:rPr lang="zh-CN" altLang="en-US" b="1"/>
              <a:t>、这里有良好的水土条件，又有一个团结向上的领导班子，因而人民的生活</a:t>
            </a:r>
            <a:r>
              <a:rPr lang="zh-CN" altLang="en-US" b="1" u="sng">
                <a:solidFill>
                  <a:srgbClr val="0000FF"/>
                </a:solidFill>
              </a:rPr>
              <a:t>安居乐业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28674" name="文本框 28674"/>
          <p:cNvSpPr txBox="1"/>
          <p:nvPr/>
        </p:nvSpPr>
        <p:spPr>
          <a:xfrm>
            <a:off x="755650" y="1916113"/>
            <a:ext cx="7632700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瓮中捉鳖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：是一个动词性词组，在句中应充当谓语。改为“瓮中之鳖”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75" name="文本框 28675"/>
          <p:cNvSpPr txBox="1"/>
          <p:nvPr/>
        </p:nvSpPr>
        <p:spPr>
          <a:xfrm>
            <a:off x="684213" y="5157788"/>
            <a:ext cx="7632700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安居乐业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：指安定地生活，愉快的工作。只能说“人民安居乐业”，不能说生活。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29697"/>
          <p:cNvSpPr/>
          <p:nvPr/>
        </p:nvSpPr>
        <p:spPr>
          <a:xfrm>
            <a:off x="755650" y="692150"/>
            <a:ext cx="7632700" cy="4697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2" charset="0"/>
                <a:ea typeface="华文新魏" pitchFamily="2" charset="-122"/>
              </a:rPr>
              <a:t>相关成语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2" charset="0"/>
              <a:ea typeface="华文新魏" pitchFamily="2" charset="-122"/>
            </a:endParaRPr>
          </a:p>
          <a:p>
            <a:r>
              <a:rPr lang="zh-CN" altLang="en-US" sz="3600" b="1">
                <a:solidFill>
                  <a:srgbClr val="CC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肝胆相照</a:t>
            </a: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（只能作谓语或定语，不能作状语）</a:t>
            </a:r>
            <a:endParaRPr lang="zh-CN" altLang="en-US" sz="36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3399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妄自菲薄、出奇制胜、漠不关心、接踵而至、谆谆教诲</a:t>
            </a: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（不能带宾语）</a:t>
            </a:r>
            <a:endParaRPr lang="zh-CN" altLang="en-US" sz="36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chemeClr val="accent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内容占位符 30721"/>
          <p:cNvSpPr>
            <a:spLocks noGrp="1" noRot="1"/>
          </p:cNvSpPr>
          <p:nvPr>
            <p:ph idx="1"/>
          </p:nvPr>
        </p:nvSpPr>
        <p:spPr>
          <a:xfrm>
            <a:off x="900113" y="981075"/>
            <a:ext cx="7561262" cy="3960813"/>
          </a:xfrm>
          <a:ln/>
        </p:spPr>
        <p:txBody>
          <a:bodyPr anchor="t"/>
          <a:p>
            <a:pPr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六、看词义，防止望文生义</a:t>
            </a:r>
            <a:endParaRPr lang="zh-CN" altLang="en-US" sz="3600" b="1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3600"/>
              <a:t>           </a:t>
            </a:r>
            <a:r>
              <a:rPr lang="zh-CN" altLang="en-US" sz="3600" b="1"/>
              <a:t>熟语的意义是约定俗成的，而且大多有一定的典故，加之有些熟语中的语素含有生僻义，这就造成了熟语理解上的难度。如果我们对熟语意义不仔细辨析，粗枝大叶，一瞥而过，就极易造成望文生义的错误。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1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">
                                            <p:txEl>
                                              <p:charRg st="1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2">
                                            <p:txEl>
                                              <p:charRg st="1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2">
                                            <p:txEl>
                                              <p:charRg st="1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2">
                                            <p:txEl>
                                              <p:charRg st="13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占位符 31745"/>
          <p:cNvSpPr>
            <a:spLocks noGrp="1" noRot="1"/>
          </p:cNvSpPr>
          <p:nvPr>
            <p:ph idx="1"/>
          </p:nvPr>
        </p:nvSpPr>
        <p:spPr>
          <a:xfrm>
            <a:off x="684213" y="692150"/>
            <a:ext cx="7772400" cy="41148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/>
              <a:t>1</a:t>
            </a:r>
            <a:r>
              <a:rPr lang="zh-CN" altLang="en-US" sz="4000" b="1"/>
              <a:t>、古人写文章都是</a:t>
            </a:r>
            <a:r>
              <a:rPr lang="zh-CN" altLang="en-US" sz="4000" b="1" u="sng">
                <a:solidFill>
                  <a:srgbClr val="0000FF"/>
                </a:solidFill>
              </a:rPr>
              <a:t>文不加点</a:t>
            </a:r>
            <a:r>
              <a:rPr lang="zh-CN" altLang="en-US" sz="4000" b="1"/>
              <a:t>。今天的人读起来很吃力。</a:t>
            </a:r>
            <a:endParaRPr lang="zh-CN" altLang="en-US" sz="4000"/>
          </a:p>
        </p:txBody>
      </p:sp>
      <p:sp>
        <p:nvSpPr>
          <p:cNvPr id="31746" name="文本框 31746"/>
          <p:cNvSpPr txBox="1"/>
          <p:nvPr/>
        </p:nvSpPr>
        <p:spPr>
          <a:xfrm>
            <a:off x="971550" y="2781300"/>
            <a:ext cx="7632700" cy="2098675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文不加点</a:t>
            </a: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：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指文章一气写成，无须修改。形容思维敏捷，写作技巧纯熟。作者显然是望文生义，以为“点”就是指标点符号， “点”在这里表示涂改</a:t>
            </a: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。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华文中宋" pitchFamily="2" charset="-122"/>
              </a:rPr>
              <a:t>使用错误</a:t>
            </a: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占位符 32769"/>
          <p:cNvSpPr>
            <a:spLocks noGrp="1" noRot="1"/>
          </p:cNvSpPr>
          <p:nvPr>
            <p:ph idx="1"/>
          </p:nvPr>
        </p:nvSpPr>
        <p:spPr>
          <a:xfrm>
            <a:off x="539750" y="620713"/>
            <a:ext cx="7993063" cy="6237287"/>
          </a:xfrm>
          <a:ln/>
        </p:spPr>
        <p:txBody>
          <a:bodyPr anchor="t"/>
          <a:p>
            <a:pPr>
              <a:buNone/>
            </a:pPr>
            <a:r>
              <a:rPr lang="en-US" altLang="zh-CN" b="1"/>
              <a:t>2</a:t>
            </a:r>
            <a:r>
              <a:rPr lang="zh-CN" altLang="en-US" b="1"/>
              <a:t>、曾经富庶的大西洋某岛国如今经济状况已</a:t>
            </a:r>
            <a:r>
              <a:rPr lang="zh-CN" altLang="en-US" b="1" u="sng">
                <a:solidFill>
                  <a:srgbClr val="0000FF"/>
                </a:solidFill>
              </a:rPr>
              <a:t>如履薄冰</a:t>
            </a:r>
            <a:r>
              <a:rPr lang="zh-CN" altLang="en-US" b="1"/>
              <a:t>，濒临“国家破产”的边缘。</a:t>
            </a:r>
            <a:endParaRPr lang="zh-CN" altLang="en-US" b="1"/>
          </a:p>
          <a:p>
            <a:endParaRPr lang="zh-CN" altLang="en-US" b="1"/>
          </a:p>
          <a:p>
            <a:endParaRPr lang="zh-CN" altLang="en-US" b="1"/>
          </a:p>
          <a:p>
            <a:pPr>
              <a:buNone/>
            </a:pPr>
            <a:r>
              <a:rPr lang="en-US" altLang="zh-CN" b="1"/>
              <a:t>3</a:t>
            </a:r>
            <a:r>
              <a:rPr lang="zh-CN" altLang="en-US" b="1"/>
              <a:t>、入夏以来，长江、黑龙江流域，</a:t>
            </a:r>
            <a:r>
              <a:rPr lang="zh-CN" altLang="en-US" b="1" u="sng">
                <a:solidFill>
                  <a:srgbClr val="0000FF"/>
                </a:solidFill>
              </a:rPr>
              <a:t>五风十雨</a:t>
            </a:r>
            <a:r>
              <a:rPr lang="zh-CN" altLang="en-US" b="1"/>
              <a:t>，洪峰连连，水患不断，给人民的生命财产造成了巨大的损失。</a:t>
            </a:r>
            <a:endParaRPr lang="zh-CN" altLang="en-US" b="1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2770" name="文本框 32770"/>
          <p:cNvSpPr txBox="1"/>
          <p:nvPr/>
        </p:nvSpPr>
        <p:spPr>
          <a:xfrm>
            <a:off x="755650" y="1773238"/>
            <a:ext cx="7561263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如履薄冰：象走在薄冰上一样。比喻行事极为谨慎，存有戒心。使用错误。</a:t>
            </a:r>
            <a:endParaRPr lang="zh-CN" altLang="en-US" sz="32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2771" name="文本框 32771"/>
          <p:cNvSpPr txBox="1"/>
          <p:nvPr/>
        </p:nvSpPr>
        <p:spPr>
          <a:xfrm>
            <a:off x="827088" y="4652963"/>
            <a:ext cx="7489825" cy="1247775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五风十雨：</a:t>
            </a: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形容“风调雨顺”。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句中错解其义，造成错误。</a:t>
            </a:r>
            <a:endParaRPr lang="zh-CN" altLang="en-US" sz="3600" b="1">
              <a:solidFill>
                <a:schemeClr val="tx2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27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27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395288" y="333375"/>
            <a:ext cx="8235950" cy="624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zh-CN" altLang="en-US" sz="44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明确高考要求：</a:t>
            </a:r>
            <a:endParaRPr lang="zh-CN" altLang="en-US" sz="4400" b="1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algn="just"/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高考对成语（熟语）的考查要求是“正确使用成语（熟语）”，即能够正确理解成语（熟语）的含义，并正确运用到语境中去。成语（熟语）检测是高考基础考查的重点之一，每年必考。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题型：以选择题为主，侧重辨析使用成语。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40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8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charRg st="8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94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6">
                                            <p:txEl>
                                              <p:charRg st="94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占位符 33793"/>
          <p:cNvSpPr>
            <a:spLocks noGrp="1" noRot="1"/>
          </p:cNvSpPr>
          <p:nvPr>
            <p:ph idx="1"/>
          </p:nvPr>
        </p:nvSpPr>
        <p:spPr>
          <a:xfrm>
            <a:off x="827088" y="620713"/>
            <a:ext cx="7632700" cy="5545137"/>
          </a:xfrm>
          <a:ln/>
        </p:spPr>
        <p:txBody>
          <a:bodyPr anchor="t"/>
          <a:p>
            <a:pPr>
              <a:buNone/>
            </a:pPr>
            <a:r>
              <a:rPr lang="en-US" altLang="zh-CN" b="1"/>
              <a:t>4</a:t>
            </a:r>
            <a:r>
              <a:rPr lang="zh-CN" altLang="en-US" b="1"/>
              <a:t>、初春，乍暖还寒。他身着冬装，漫步在广阔的田野中，仍然觉得</a:t>
            </a:r>
            <a:r>
              <a:rPr lang="zh-CN" altLang="en-US" b="1" u="sng">
                <a:solidFill>
                  <a:srgbClr val="0000FF"/>
                </a:solidFill>
              </a:rPr>
              <a:t>不寒而栗</a:t>
            </a:r>
            <a:r>
              <a:rPr lang="zh-CN" altLang="en-US" b="1"/>
              <a:t>。</a:t>
            </a:r>
            <a:endParaRPr lang="zh-CN" altLang="en-US" b="1"/>
          </a:p>
          <a:p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r>
              <a:rPr lang="en-US" altLang="zh-CN" b="1"/>
              <a:t>5</a:t>
            </a:r>
            <a:r>
              <a:rPr lang="zh-CN" altLang="en-US" b="1"/>
              <a:t>、三城同创是当前</a:t>
            </a:r>
            <a:r>
              <a:rPr lang="zh-CN" altLang="en-US" b="1" u="sng">
                <a:solidFill>
                  <a:srgbClr val="0000FF"/>
                </a:solidFill>
              </a:rPr>
              <a:t>首当其冲</a:t>
            </a:r>
            <a:r>
              <a:rPr lang="zh-CN" altLang="en-US" b="1"/>
              <a:t>的大事，是一切工作的重中之重。</a:t>
            </a:r>
            <a:endParaRPr lang="zh-CN" altLang="en-US" b="1"/>
          </a:p>
          <a:p>
            <a:endParaRPr lang="zh-CN" altLang="en-US" b="1"/>
          </a:p>
          <a:p>
            <a:endParaRPr lang="zh-CN" altLang="en-US" b="1"/>
          </a:p>
        </p:txBody>
      </p:sp>
      <p:sp>
        <p:nvSpPr>
          <p:cNvPr id="33794" name="文本框 33794"/>
          <p:cNvSpPr txBox="1"/>
          <p:nvPr/>
        </p:nvSpPr>
        <p:spPr>
          <a:xfrm>
            <a:off x="755650" y="1844675"/>
            <a:ext cx="7632700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不寒而栗：形容非常恐惧，不表示寒冷。使用错误。</a:t>
            </a:r>
            <a:endParaRPr lang="zh-CN" altLang="en-US" sz="32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3795" name="文本框 33795"/>
          <p:cNvSpPr txBox="1"/>
          <p:nvPr/>
        </p:nvSpPr>
        <p:spPr>
          <a:xfrm>
            <a:off x="755650" y="4797425"/>
            <a:ext cx="7632700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首当其冲</a:t>
            </a: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：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指最先受到攻击或首先蒙受灾难，使用错误。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37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37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占位符 34817"/>
          <p:cNvSpPr>
            <a:spLocks noGrp="1" noRot="1"/>
          </p:cNvSpPr>
          <p:nvPr>
            <p:ph idx="1"/>
          </p:nvPr>
        </p:nvSpPr>
        <p:spPr>
          <a:xfrm>
            <a:off x="684213" y="765175"/>
            <a:ext cx="7991475" cy="4392613"/>
          </a:xfrm>
          <a:ln/>
        </p:spPr>
        <p:txBody>
          <a:bodyPr anchor="t"/>
          <a:p>
            <a:pPr>
              <a:buNone/>
            </a:pPr>
            <a:r>
              <a:rPr lang="en-US" altLang="zh-CN" sz="3600" b="1"/>
              <a:t>6</a:t>
            </a:r>
            <a:r>
              <a:rPr lang="zh-CN" altLang="en-US" sz="3600" b="1"/>
              <a:t>、关于他的籍贯和生平，研究的人虽然很多，但一直</a:t>
            </a:r>
            <a:r>
              <a:rPr lang="zh-CN" altLang="en-US" sz="3600" b="1" u="sng">
                <a:solidFill>
                  <a:srgbClr val="0000FF"/>
                </a:solidFill>
              </a:rPr>
              <a:t>言人人殊</a:t>
            </a:r>
            <a:r>
              <a:rPr lang="zh-CN" altLang="en-US" sz="3600" b="1"/>
              <a:t>，始终没有一个定论。</a:t>
            </a:r>
            <a:endParaRPr lang="zh-CN" altLang="en-US" sz="3600" b="1"/>
          </a:p>
          <a:p>
            <a:pPr>
              <a:buNone/>
            </a:pPr>
            <a:endParaRPr lang="zh-CN" altLang="en-US" sz="3600" b="1"/>
          </a:p>
          <a:p>
            <a:pPr>
              <a:buNone/>
            </a:pPr>
            <a:endParaRPr lang="zh-CN" altLang="en-US" sz="3600" b="1"/>
          </a:p>
          <a:p>
            <a:pPr>
              <a:buNone/>
            </a:pPr>
            <a:r>
              <a:rPr lang="en-US" altLang="zh-CN" sz="3600" b="1"/>
              <a:t>7</a:t>
            </a:r>
            <a:r>
              <a:rPr lang="zh-CN" altLang="en-US" sz="3600" b="1"/>
              <a:t>、时间真如</a:t>
            </a:r>
            <a:r>
              <a:rPr lang="zh-CN" altLang="en-US" sz="3600" b="1" u="sng">
                <a:solidFill>
                  <a:srgbClr val="0000FF"/>
                </a:solidFill>
              </a:rPr>
              <a:t>行云流水</a:t>
            </a:r>
            <a:r>
              <a:rPr lang="zh-CN" altLang="en-US" sz="3600" b="1"/>
              <a:t>，申奥成功的情景仿佛就在昨天。</a:t>
            </a:r>
            <a:endParaRPr lang="zh-CN" altLang="en-US" sz="3600" b="1"/>
          </a:p>
          <a:p>
            <a:endParaRPr lang="zh-CN" altLang="en-US" sz="3600" b="1"/>
          </a:p>
          <a:p>
            <a:endParaRPr lang="zh-CN" altLang="en-US" sz="3600" b="1"/>
          </a:p>
        </p:txBody>
      </p:sp>
      <p:sp>
        <p:nvSpPr>
          <p:cNvPr id="34818" name="文本框 34818"/>
          <p:cNvSpPr txBox="1"/>
          <p:nvPr/>
        </p:nvSpPr>
        <p:spPr>
          <a:xfrm>
            <a:off x="827088" y="2636838"/>
            <a:ext cx="7777162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中宋" pitchFamily="2" charset="-122"/>
              </a:rPr>
              <a:t>言人人殊：说的话个个不同。指对同一事物各人有各人的见解。使用正确。</a:t>
            </a:r>
            <a:endParaRPr lang="zh-CN" altLang="en-US" sz="32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4819" name="文本框 34819"/>
          <p:cNvSpPr txBox="1"/>
          <p:nvPr/>
        </p:nvSpPr>
        <p:spPr>
          <a:xfrm>
            <a:off x="827088" y="5157788"/>
            <a:ext cx="7777162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行云流水</a:t>
            </a:r>
            <a:r>
              <a:rPr lang="zh-CN" altLang="en-US" sz="3200" b="1">
                <a:latin typeface="Arial" panose="020B0604020202020204" pitchFamily="34" charset="0"/>
                <a:ea typeface="华文中宋" pitchFamily="2" charset="-122"/>
              </a:rPr>
              <a:t>：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比喻自然不拘执（多指文章、唱歌等）</a:t>
            </a:r>
            <a:r>
              <a:rPr lang="zh-CN" altLang="en-US" sz="3200" b="1">
                <a:latin typeface="Arial" panose="020B0604020202020204" pitchFamily="34" charset="0"/>
                <a:ea typeface="华文中宋" pitchFamily="2" charset="-122"/>
              </a:rPr>
              <a:t>。使用错误。</a:t>
            </a:r>
            <a:endParaRPr lang="zh-CN" altLang="en-US" sz="3200" b="1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48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48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占位符 35841"/>
          <p:cNvSpPr>
            <a:spLocks noGrp="1" noRot="1"/>
          </p:cNvSpPr>
          <p:nvPr>
            <p:ph idx="1"/>
          </p:nvPr>
        </p:nvSpPr>
        <p:spPr>
          <a:xfrm>
            <a:off x="684213" y="620713"/>
            <a:ext cx="7775575" cy="6237287"/>
          </a:xfrm>
          <a:ln/>
        </p:spPr>
        <p:txBody>
          <a:bodyPr anchor="t"/>
          <a:p>
            <a:pPr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七、看差别，避免混用</a:t>
            </a:r>
            <a:endParaRPr lang="zh-CN" altLang="en-US" sz="4000" b="1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、最近一段时间，在巴基斯坦发生的一系列</a:t>
            </a:r>
            <a:r>
              <a:rPr lang="zh-CN" altLang="en-US" sz="3600" b="1" u="sng">
                <a:solidFill>
                  <a:srgbClr val="0000FF"/>
                </a:solidFill>
              </a:rPr>
              <a:t>耸人听闻</a:t>
            </a:r>
            <a:r>
              <a:rPr lang="zh-CN" altLang="en-US" sz="3600" b="1"/>
              <a:t>的恐怖事件，再次给这个饱受社会动乱之苦的国家敲响了警钟。</a:t>
            </a:r>
            <a:r>
              <a:rPr lang="zh-CN" altLang="en-US" b="1"/>
              <a:t>   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35842" name="文本框 35842"/>
          <p:cNvSpPr txBox="1"/>
          <p:nvPr/>
        </p:nvSpPr>
        <p:spPr>
          <a:xfrm>
            <a:off x="827088" y="4005263"/>
            <a:ext cx="7920037" cy="23431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骇人听闻：骇，惊吓。使人听了非常吃惊。</a:t>
            </a:r>
            <a:endParaRPr lang="zh-CN" altLang="en-US" sz="3200" b="1" dirty="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耸人听闻：耸，惊动。夸大或捏造事实， 使人听了感到惊异或 震动。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华文中宋" pitchFamily="2" charset="-122"/>
              </a:rPr>
              <a:t>使用错误</a:t>
            </a:r>
            <a:endParaRPr lang="zh-CN" altLang="en-US" sz="32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占位符 36865"/>
          <p:cNvSpPr>
            <a:spLocks noGrp="1" noRot="1"/>
          </p:cNvSpPr>
          <p:nvPr>
            <p:ph idx="1"/>
          </p:nvPr>
        </p:nvSpPr>
        <p:spPr>
          <a:xfrm>
            <a:off x="684213" y="692150"/>
            <a:ext cx="7775575" cy="4608513"/>
          </a:xfrm>
          <a:ln/>
        </p:spPr>
        <p:txBody>
          <a:bodyPr anchor="t"/>
          <a:p>
            <a:pPr>
              <a:buNone/>
            </a:pPr>
            <a:r>
              <a:rPr lang="en-US" altLang="zh-CN" b="1"/>
              <a:t> </a:t>
            </a:r>
            <a:r>
              <a:rPr lang="en-US" altLang="zh-CN" sz="4000" b="1"/>
              <a:t>2</a:t>
            </a:r>
            <a:r>
              <a:rPr lang="zh-CN" altLang="en-US" sz="4000" b="1"/>
              <a:t>、他最近的状态一直不佳，接连几次考试都不理想，</a:t>
            </a:r>
            <a:r>
              <a:rPr lang="zh-CN" altLang="en-US" sz="4000" b="1" u="sng">
                <a:solidFill>
                  <a:srgbClr val="0000FF"/>
                </a:solidFill>
              </a:rPr>
              <a:t>屡试不爽</a:t>
            </a:r>
            <a:r>
              <a:rPr lang="zh-CN" altLang="en-US" sz="4000" b="1"/>
              <a:t>，心情糟透了。</a:t>
            </a:r>
            <a:endParaRPr lang="zh-CN" altLang="en-US" sz="4000" b="1"/>
          </a:p>
          <a:p>
            <a:endParaRPr lang="zh-CN" altLang="en-US" sz="3600" b="1"/>
          </a:p>
          <a:p>
            <a:pPr>
              <a:buNone/>
            </a:pPr>
            <a:r>
              <a:rPr lang="zh-CN" altLang="en-US" sz="3600" b="1"/>
              <a:t>      </a:t>
            </a:r>
            <a:endParaRPr lang="zh-CN" altLang="en-US" sz="3600" b="1"/>
          </a:p>
          <a:p>
            <a:endParaRPr lang="zh-CN" altLang="en-US" sz="3600" b="1"/>
          </a:p>
          <a:p>
            <a:endParaRPr lang="zh-CN" altLang="en-US" sz="3600" b="1"/>
          </a:p>
        </p:txBody>
      </p:sp>
      <p:sp>
        <p:nvSpPr>
          <p:cNvPr id="36866" name="文本框 36866"/>
          <p:cNvSpPr txBox="1"/>
          <p:nvPr/>
        </p:nvSpPr>
        <p:spPr>
          <a:xfrm>
            <a:off x="755650" y="3357563"/>
            <a:ext cx="7848600" cy="2620962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华文中宋" pitchFamily="2" charset="-122"/>
              </a:rPr>
              <a:t>屡试不爽： 爽，差错。多次试验都不错。</a:t>
            </a:r>
            <a:endParaRPr lang="zh-CN" altLang="en-US" sz="3600" b="1" dirty="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华文中宋" pitchFamily="2" charset="-122"/>
              </a:rPr>
              <a:t>屡试屡爽： 爽，差错。多次试验都出现差错。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华文中宋" pitchFamily="2" charset="-122"/>
              </a:rPr>
              <a:t>使用错误。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占位符 37889"/>
          <p:cNvSpPr>
            <a:spLocks noGrp="1" noRot="1"/>
          </p:cNvSpPr>
          <p:nvPr>
            <p:ph idx="1"/>
          </p:nvPr>
        </p:nvSpPr>
        <p:spPr>
          <a:xfrm>
            <a:off x="179388" y="260350"/>
            <a:ext cx="8713787" cy="6597650"/>
          </a:xfrm>
          <a:ln/>
        </p:spPr>
        <p:txBody>
          <a:bodyPr anchor="t"/>
          <a:p>
            <a:pPr>
              <a:buNone/>
            </a:pPr>
            <a:r>
              <a:rPr lang="en-US" altLang="zh-CN" sz="3600" b="1"/>
              <a:t>3</a:t>
            </a:r>
            <a:r>
              <a:rPr lang="zh-CN" altLang="en-US" sz="3600" b="1"/>
              <a:t>、解放前，咱县里一帮官僚</a:t>
            </a:r>
            <a:r>
              <a:rPr lang="zh-CN" altLang="en-US" sz="3600" b="1" u="sng">
                <a:solidFill>
                  <a:srgbClr val="0000FF"/>
                </a:solidFill>
              </a:rPr>
              <a:t>狼狈为奸</a:t>
            </a:r>
            <a:r>
              <a:rPr lang="zh-CN" altLang="en-US" sz="3600" b="1"/>
              <a:t>，贪赃枉法，把地方财政弄得一团糟。</a:t>
            </a:r>
            <a:endParaRPr lang="zh-CN" altLang="en-US" sz="3600" b="1"/>
          </a:p>
          <a:p>
            <a:endParaRPr lang="zh-CN" altLang="en-US" sz="3600" b="1"/>
          </a:p>
          <a:p>
            <a:endParaRPr lang="zh-CN" altLang="en-US" sz="3600" b="1"/>
          </a:p>
          <a:p>
            <a:pPr>
              <a:buNone/>
            </a:pPr>
            <a:endParaRPr lang="zh-CN" altLang="en-US" sz="3600" b="1"/>
          </a:p>
          <a:p>
            <a:pPr>
              <a:buNone/>
            </a:pPr>
            <a:r>
              <a:rPr lang="en-US" altLang="zh-CN" sz="3600" b="1"/>
              <a:t>4</a:t>
            </a:r>
            <a:r>
              <a:rPr lang="zh-CN" altLang="en-US" sz="3600" b="1"/>
              <a:t>、仿制古画还有一种，决不置自己的姓名，以假乱真，</a:t>
            </a:r>
            <a:r>
              <a:rPr lang="zh-CN" altLang="en-US" sz="3600" b="1" u="sng">
                <a:solidFill>
                  <a:srgbClr val="0000FF"/>
                </a:solidFill>
              </a:rPr>
              <a:t>鱼龙混杂</a:t>
            </a:r>
            <a:r>
              <a:rPr lang="zh-CN" altLang="en-US" sz="3600" b="1"/>
              <a:t>，骗来金钱。</a:t>
            </a:r>
            <a:endParaRPr lang="zh-CN" altLang="en-US" sz="3600" b="1"/>
          </a:p>
          <a:p>
            <a:endParaRPr lang="zh-CN" altLang="en-US" sz="3600"/>
          </a:p>
          <a:p>
            <a:endParaRPr lang="zh-CN" altLang="en-US" sz="3600"/>
          </a:p>
        </p:txBody>
      </p:sp>
      <p:sp>
        <p:nvSpPr>
          <p:cNvPr id="37890" name="文本框 37890"/>
          <p:cNvSpPr txBox="1"/>
          <p:nvPr/>
        </p:nvSpPr>
        <p:spPr>
          <a:xfrm>
            <a:off x="179388" y="1773238"/>
            <a:ext cx="9217025" cy="1217612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itchFamily="2" charset="-122"/>
              </a:rPr>
              <a:t>狼狈为奸:一般用于两个或两群人，不用于一大批坏人。</a:t>
            </a:r>
            <a:endParaRPr lang="zh-CN" altLang="en-US" sz="2800" b="1" dirty="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itchFamily="2" charset="-122"/>
              </a:rPr>
              <a:t>朋比为奸:不但可用于两个坏人，也可用于一大批坏人。</a:t>
            </a:r>
            <a:endParaRPr lang="zh-CN" altLang="en-US" sz="28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7891" name="文本框 37891"/>
          <p:cNvSpPr txBox="1"/>
          <p:nvPr/>
        </p:nvSpPr>
        <p:spPr>
          <a:xfrm>
            <a:off x="684213" y="4941888"/>
            <a:ext cx="7704137" cy="1611312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en-US" altLang="zh-CN" sz="3200" b="1"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鱼龙混杂”喻“好人坏人混在一起”。句中的意思是“拿假的充当真的”，应改为“鱼目混珠”。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684213" y="0"/>
            <a:ext cx="7773987" cy="6681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2" charset="0"/>
                <a:ea typeface="华文新魏" pitchFamily="2" charset="-122"/>
              </a:rPr>
              <a:t>类似例子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2" charset="0"/>
              <a:ea typeface="华文新魏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另眼相看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与</a:t>
            </a: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刮目相看</a:t>
            </a:r>
            <a:endParaRPr lang="zh-CN" altLang="en-US" sz="3600" b="1">
              <a:latin typeface="Times New Roman" panose="02020603050405020304" pitchFamily="2" charset="0"/>
              <a:ea typeface="楷体_GB2312" panose="02010609030101010101" pitchFamily="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潜移默化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与</a:t>
            </a: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耳濡目染</a:t>
            </a:r>
            <a:endParaRPr lang="zh-CN" altLang="en-US" sz="3600" b="1">
              <a:latin typeface="Times New Roman" panose="02020603050405020304" pitchFamily="2" charset="0"/>
              <a:ea typeface="楷体_GB2312" panose="02010609030101010101" pitchFamily="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耳濡目染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与</a:t>
            </a: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耳闻目睹</a:t>
            </a:r>
            <a:endParaRPr lang="zh-CN" altLang="en-US" sz="3600" b="1">
              <a:latin typeface="Times New Roman" panose="02020603050405020304" pitchFamily="2" charset="0"/>
              <a:ea typeface="楷体_GB2312" panose="02010609030101010101" pitchFamily="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应接不暇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与</a:t>
            </a: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目不暇接</a:t>
            </a:r>
            <a:endParaRPr lang="zh-CN" altLang="en-US" sz="3600" b="1">
              <a:latin typeface="Times New Roman" panose="02020603050405020304" pitchFamily="2" charset="0"/>
              <a:ea typeface="楷体_GB2312" panose="02010609030101010101" pitchFamily="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息息相关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与</a:t>
            </a: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休戚相关</a:t>
            </a:r>
            <a:endParaRPr lang="zh-CN" altLang="en-US" sz="3600" b="1">
              <a:latin typeface="Times New Roman" panose="02020603050405020304" pitchFamily="2" charset="0"/>
              <a:ea typeface="楷体_GB2312" panose="02010609030101010101" pitchFamily="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设身处地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与</a:t>
            </a: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身临其境</a:t>
            </a:r>
            <a:endParaRPr lang="zh-CN" altLang="en-US" sz="3600" b="1">
              <a:latin typeface="Times New Roman" panose="02020603050405020304" pitchFamily="2" charset="0"/>
              <a:ea typeface="楷体_GB2312" panose="02010609030101010101" pitchFamily="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不胫而走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与</a:t>
            </a:r>
            <a:r>
              <a:rPr lang="zh-CN" altLang="en-US" sz="3600" b="1">
                <a:latin typeface="Times New Roman" panose="02020603050405020304" pitchFamily="2" charset="0"/>
                <a:ea typeface="楷体_GB2312" panose="02010609030101010101" pitchFamily="1" charset="-122"/>
              </a:rPr>
              <a:t>不翼而飞</a:t>
            </a:r>
            <a:endParaRPr lang="zh-CN" altLang="en-US" sz="3600" b="1">
              <a:latin typeface="Times New Roman" panose="02020603050405020304" pitchFamily="2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14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2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914">
                                            <p:txEl>
                                              <p:charRg st="25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914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4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914">
                                            <p:txEl>
                                              <p:charRg st="4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55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914">
                                            <p:txEl>
                                              <p:charRg st="55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charRg st="6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914">
                                            <p:txEl>
                                              <p:charRg st="65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占位符 39937"/>
          <p:cNvSpPr>
            <a:spLocks noGrp="1" noRot="1"/>
          </p:cNvSpPr>
          <p:nvPr>
            <p:ph idx="1"/>
          </p:nvPr>
        </p:nvSpPr>
        <p:spPr>
          <a:xfrm>
            <a:off x="611188" y="333375"/>
            <a:ext cx="8208962" cy="5832475"/>
          </a:xfrm>
          <a:ln/>
        </p:spPr>
        <p:txBody>
          <a:bodyPr anchor="t"/>
          <a:p>
            <a:pPr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八、看重复，防止语意累赘</a:t>
            </a:r>
            <a:endParaRPr lang="zh-CN" altLang="en-US" sz="3600" b="1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、她一语道破了他的隐私，使他好像</a:t>
            </a:r>
            <a:r>
              <a:rPr lang="zh-CN" altLang="en-US" sz="3600" b="1" u="sng"/>
              <a:t>如芒在背</a:t>
            </a:r>
            <a:r>
              <a:rPr lang="zh-CN" altLang="en-US" sz="3600" b="1"/>
              <a:t>。</a:t>
            </a:r>
            <a:endParaRPr lang="zh-CN" altLang="en-US" sz="3600" b="1"/>
          </a:p>
          <a:p>
            <a:pPr>
              <a:buNone/>
            </a:pPr>
            <a:endParaRPr lang="zh-CN" altLang="en-US" sz="3600" b="1"/>
          </a:p>
          <a:p>
            <a:endParaRPr lang="zh-CN" altLang="en-US" sz="3600" b="1"/>
          </a:p>
          <a:p>
            <a:pPr>
              <a:buNone/>
            </a:pPr>
            <a:r>
              <a:rPr lang="en-US" altLang="zh-CN" sz="3600" b="1"/>
              <a:t>2</a:t>
            </a:r>
            <a:r>
              <a:rPr lang="zh-CN" altLang="en-US" sz="3600" b="1"/>
              <a:t>、他画的画，在我们这里很有名，可一拿到大地方，就显得</a:t>
            </a:r>
            <a:r>
              <a:rPr lang="zh-CN" altLang="en-US" sz="3600" b="1" u="sng"/>
              <a:t>相形见绌</a:t>
            </a:r>
            <a:r>
              <a:rPr lang="zh-CN" altLang="en-US" sz="3600" b="1"/>
              <a:t>了。</a:t>
            </a:r>
            <a:endParaRPr lang="zh-CN" altLang="en-US" sz="3600" b="1"/>
          </a:p>
        </p:txBody>
      </p:sp>
      <p:sp>
        <p:nvSpPr>
          <p:cNvPr id="39938" name="文本框 39938"/>
          <p:cNvSpPr txBox="1"/>
          <p:nvPr/>
        </p:nvSpPr>
        <p:spPr>
          <a:xfrm>
            <a:off x="684213" y="2636838"/>
            <a:ext cx="7775575" cy="636587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华文中宋" pitchFamily="2" charset="-122"/>
              </a:rPr>
              <a:t>如芒在背：形容极度不安。 与“像”重复。</a:t>
            </a:r>
            <a:endParaRPr lang="zh-CN" altLang="en-US" sz="32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9939" name="文本框 39939"/>
          <p:cNvSpPr txBox="1"/>
          <p:nvPr/>
        </p:nvSpPr>
        <p:spPr>
          <a:xfrm>
            <a:off x="684213" y="4941888"/>
            <a:ext cx="7702550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华文中宋" pitchFamily="2" charset="-122"/>
              </a:rPr>
              <a:t>相形见绌：和同类的事物相比较，显出不足。 与“显得”重复。</a:t>
            </a:r>
            <a:endParaRPr lang="zh-CN" altLang="en-US" sz="32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占位符 40961"/>
          <p:cNvSpPr>
            <a:spLocks noGrp="1" noRot="1"/>
          </p:cNvSpPr>
          <p:nvPr>
            <p:ph idx="1"/>
          </p:nvPr>
        </p:nvSpPr>
        <p:spPr>
          <a:xfrm>
            <a:off x="684213" y="692150"/>
            <a:ext cx="7775575" cy="5473700"/>
          </a:xfrm>
          <a:ln/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en-US" altLang="zh-CN" sz="3600" b="1"/>
              <a:t>3</a:t>
            </a:r>
            <a:r>
              <a:rPr lang="zh-CN" altLang="en-US" sz="3600" b="1"/>
              <a:t>、只有密切接触社会，联系群众，才能对国家安定和人民忧乐提出具有</a:t>
            </a:r>
            <a:r>
              <a:rPr lang="zh-CN" altLang="en-US" sz="3600" b="1">
                <a:solidFill>
                  <a:srgbClr val="FF3300"/>
                </a:solidFill>
              </a:rPr>
              <a:t>真知灼见</a:t>
            </a:r>
            <a:r>
              <a:rPr lang="zh-CN" altLang="en-US" sz="3600" b="1"/>
              <a:t>的意见。</a:t>
            </a:r>
            <a:endParaRPr lang="zh-CN" altLang="en-US" b="1"/>
          </a:p>
          <a:p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r>
              <a:rPr lang="en-US" altLang="zh-CN" b="1"/>
              <a:t>4</a:t>
            </a:r>
            <a:r>
              <a:rPr lang="zh-CN" altLang="en-US" b="1"/>
              <a:t>、一个让人看不懂的店名，能招徕顾客吗？其实，只能让人</a:t>
            </a:r>
            <a:r>
              <a:rPr lang="zh-CN" altLang="en-US" b="1">
                <a:solidFill>
                  <a:srgbClr val="FF3300"/>
                </a:solidFill>
              </a:rPr>
              <a:t>贻笑大方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40962" name="文本框 40962"/>
          <p:cNvSpPr txBox="1"/>
          <p:nvPr/>
        </p:nvSpPr>
        <p:spPr>
          <a:xfrm>
            <a:off x="684213" y="2492375"/>
            <a:ext cx="7775575" cy="100330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真知灼见：灼，明白。是指正确而深刻的认识和见解。与后面的“意见”重复。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63" name="文本框 40963"/>
          <p:cNvSpPr txBox="1"/>
          <p:nvPr/>
        </p:nvSpPr>
        <p:spPr>
          <a:xfrm>
            <a:off x="684213" y="4797425"/>
            <a:ext cx="7702550" cy="100330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贻笑大方：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被内行的人笑话，前面不能再加“让人”。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占位符 41985"/>
          <p:cNvSpPr>
            <a:spLocks noGrp="1" noRot="1"/>
          </p:cNvSpPr>
          <p:nvPr>
            <p:ph idx="1"/>
          </p:nvPr>
        </p:nvSpPr>
        <p:spPr>
          <a:xfrm>
            <a:off x="323850" y="333375"/>
            <a:ext cx="8569325" cy="6048375"/>
          </a:xfrm>
          <a:ln/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en-US" altLang="zh-CN" sz="4400" b="1"/>
              <a:t>5</a:t>
            </a:r>
            <a:r>
              <a:rPr lang="zh-CN" altLang="en-US" sz="4400" b="1"/>
              <a:t>、</a:t>
            </a:r>
            <a:r>
              <a:rPr lang="zh-CN" altLang="en-US" sz="4000" b="1"/>
              <a:t>当时那激动人心的画面至今还</a:t>
            </a:r>
            <a:r>
              <a:rPr lang="zh-CN" altLang="en-US" sz="4000" b="1" u="sng">
                <a:solidFill>
                  <a:srgbClr val="0000FF"/>
                </a:solidFill>
              </a:rPr>
              <a:t>记忆犹新</a:t>
            </a:r>
            <a:r>
              <a:rPr lang="zh-CN" altLang="en-US" sz="4400" b="1"/>
              <a:t>。</a:t>
            </a:r>
            <a:endParaRPr lang="zh-CN" altLang="en-US" sz="4000" b="1"/>
          </a:p>
          <a:p>
            <a:endParaRPr lang="zh-CN" altLang="en-US" sz="4000" b="1"/>
          </a:p>
          <a:p>
            <a:pPr>
              <a:buNone/>
            </a:pPr>
            <a:endParaRPr lang="zh-CN" altLang="en-US" sz="4000" b="1"/>
          </a:p>
          <a:p>
            <a:pPr>
              <a:buNone/>
            </a:pPr>
            <a:r>
              <a:rPr lang="en-US" altLang="zh-CN" sz="4000" b="1"/>
              <a:t>6</a:t>
            </a:r>
            <a:r>
              <a:rPr lang="zh-CN" altLang="en-US" sz="4000" b="1"/>
              <a:t>、教学过程中培养学生创造性思维，是我们教育工作者</a:t>
            </a:r>
            <a:r>
              <a:rPr lang="zh-CN" altLang="en-US" sz="4000" b="1" u="sng">
                <a:solidFill>
                  <a:srgbClr val="0000FF"/>
                </a:solidFill>
              </a:rPr>
              <a:t>责无旁贷</a:t>
            </a:r>
            <a:r>
              <a:rPr lang="zh-CN" altLang="en-US" sz="4000" b="1"/>
              <a:t>的责任。</a:t>
            </a:r>
            <a:endParaRPr lang="zh-CN" altLang="en-US" sz="4000" b="1"/>
          </a:p>
        </p:txBody>
      </p:sp>
      <p:sp>
        <p:nvSpPr>
          <p:cNvPr id="41986" name="文本框 41986"/>
          <p:cNvSpPr txBox="1"/>
          <p:nvPr/>
        </p:nvSpPr>
        <p:spPr>
          <a:xfrm>
            <a:off x="611188" y="2060575"/>
            <a:ext cx="7775575" cy="100330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记忆犹新</a:t>
            </a:r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：指过去的事，至今还记得清楚，就像新近发生的一样。前面不能再用“还”。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1987" name="文本框 41987"/>
          <p:cNvSpPr txBox="1"/>
          <p:nvPr/>
        </p:nvSpPr>
        <p:spPr>
          <a:xfrm>
            <a:off x="611188" y="5229225"/>
            <a:ext cx="7702550" cy="112395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责无旁贷：</a:t>
            </a:r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指自己的责任不能推卸给别人，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与“责任”重复。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标题 43009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5400">
                <a:solidFill>
                  <a:srgbClr val="FF0000"/>
                </a:solidFill>
                <a:ea typeface="华文新魏" pitchFamily="2" charset="-122"/>
              </a:rPr>
              <a:t>类似例子</a:t>
            </a:r>
            <a:endParaRPr lang="zh-CN" altLang="en-US" sz="540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43010" name="文本占位符 43010"/>
          <p:cNvSpPr>
            <a:spLocks noGrp="1" noRot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sz="4000" b="1"/>
              <a:t>人民生灵涂炭     忍俊不禁地笑了    </a:t>
            </a:r>
            <a:endParaRPr lang="zh-CN" altLang="en-US" sz="4000" b="1"/>
          </a:p>
          <a:p>
            <a:r>
              <a:rPr lang="zh-CN" altLang="en-US" sz="4000" b="1"/>
              <a:t>难言之隐的苦衷</a:t>
            </a:r>
            <a:endParaRPr lang="zh-CN" altLang="en-US" sz="4000" b="1"/>
          </a:p>
          <a:p>
            <a:r>
              <a:rPr lang="zh-CN" altLang="en-US" sz="4000" b="1"/>
              <a:t>目前的当务之急    津津乐道地说     </a:t>
            </a:r>
            <a:endParaRPr lang="zh-CN" altLang="en-US" sz="4000" b="1"/>
          </a:p>
          <a:p>
            <a:r>
              <a:rPr lang="zh-CN" altLang="en-US" sz="4000" b="1"/>
              <a:t>海内外闻名遐迩    浑身遍体鳞伤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占位符 7169"/>
          <p:cNvSpPr>
            <a:spLocks noGrp="1" noRot="1"/>
          </p:cNvSpPr>
          <p:nvPr>
            <p:ph idx="1"/>
          </p:nvPr>
        </p:nvSpPr>
        <p:spPr>
          <a:xfrm>
            <a:off x="533400" y="1447800"/>
            <a:ext cx="8610600" cy="3810000"/>
          </a:xfrm>
          <a:ln/>
        </p:spPr>
        <p:txBody>
          <a:bodyPr vert="horz" wrap="square" anchor="ctr"/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5400">
                <a:solidFill>
                  <a:srgbClr val="CC0000"/>
                </a:solidFill>
                <a:latin typeface="Arial Black" panose="020B0A04020102020204" pitchFamily="2" charset="0"/>
                <a:ea typeface="黑体" panose="02010600030101010101" pitchFamily="1" charset="-122"/>
              </a:rPr>
              <a:t>平时要求：  </a:t>
            </a:r>
            <a:r>
              <a:rPr lang="zh-CN" altLang="en-US" sz="4400" b="1">
                <a:latin typeface="Arial Black" panose="020B0A04020102020204" pitchFamily="2" charset="0"/>
                <a:ea typeface="黑体" panose="02010600030101010101" pitchFamily="1" charset="-122"/>
              </a:rPr>
              <a:t>多积累，多运用。</a:t>
            </a:r>
            <a:endParaRPr lang="zh-CN" altLang="en-US" sz="4400" b="1">
              <a:latin typeface="Arial Black" panose="020B0A04020102020204" pitchFamily="2" charset="0"/>
              <a:ea typeface="黑体" panose="02010600030101010101" pitchFamily="1" charset="-122"/>
            </a:endParaRPr>
          </a:p>
          <a:p>
            <a:pPr marL="0" indent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4400" b="1">
                <a:latin typeface="Arial Black" panose="020B0A04020102020204" pitchFamily="2" charset="0"/>
                <a:ea typeface="黑体" panose="02010600030101010101" pitchFamily="1" charset="-122"/>
              </a:rPr>
              <a:t>              掌握词义，了解功用</a:t>
            </a:r>
            <a:r>
              <a:rPr lang="zh-CN" altLang="en-US" sz="4000">
                <a:latin typeface="Arial Black" panose="020B0A04020102020204" pitchFamily="2" charset="0"/>
                <a:ea typeface="黑体" panose="02010600030101010101" pitchFamily="1" charset="-122"/>
              </a:rPr>
              <a:t>。</a:t>
            </a:r>
            <a:endParaRPr lang="zh-CN" altLang="en-US" sz="4000">
              <a:latin typeface="Arial Black" panose="020B0A04020102020204" pitchFamily="2" charset="0"/>
              <a:ea typeface="黑体" panose="02010600030101010101" pitchFamily="1" charset="-122"/>
            </a:endParaRPr>
          </a:p>
          <a:p>
            <a:pPr marL="0" indent="0" algn="ctr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4000">
              <a:latin typeface="Arial Black" panose="020B0A04020102020204" pitchFamily="2" charset="0"/>
              <a:ea typeface="黑体" panose="02010600030101010101" pitchFamily="1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5400">
                <a:solidFill>
                  <a:srgbClr val="CC0000"/>
                </a:solidFill>
                <a:latin typeface="Arial Black" panose="020B0A04020102020204" pitchFamily="2" charset="0"/>
                <a:ea typeface="黑体" panose="02010600030101010101" pitchFamily="1" charset="-122"/>
              </a:rPr>
              <a:t>做题技巧： </a:t>
            </a:r>
            <a:r>
              <a:rPr lang="zh-CN" altLang="en-US" sz="4400" b="1">
                <a:latin typeface="Arial Black" panose="020B0A04020102020204" pitchFamily="2" charset="0"/>
                <a:ea typeface="黑体" panose="02010600030101010101" pitchFamily="1" charset="-122"/>
              </a:rPr>
              <a:t>总结误用类型，</a:t>
            </a:r>
            <a:endParaRPr lang="zh-CN" altLang="en-US" sz="4400" b="1">
              <a:latin typeface="Arial Black" panose="020B0A04020102020204" pitchFamily="2" charset="0"/>
              <a:ea typeface="黑体" panose="02010600030101010101" pitchFamily="1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4400" b="1">
                <a:latin typeface="Arial Black" panose="020B0A04020102020204" pitchFamily="2" charset="0"/>
                <a:ea typeface="黑体" panose="02010600030101010101" pitchFamily="1" charset="-122"/>
              </a:rPr>
              <a:t>                    掌握辨析方法</a:t>
            </a:r>
            <a:r>
              <a:rPr lang="zh-CN" altLang="en-US" sz="4400">
                <a:latin typeface="Arial Black" panose="020B0A04020102020204" pitchFamily="2" charset="0"/>
                <a:ea typeface="黑体" panose="02010600030101010101" pitchFamily="1" charset="-122"/>
              </a:rPr>
              <a:t>。</a:t>
            </a:r>
            <a:endParaRPr lang="zh-CN" altLang="en-US" sz="4400">
              <a:latin typeface="Arial Black" panose="020B0A04020102020204" pitchFamily="2" charset="0"/>
              <a:ea typeface="黑体" panose="02010600030101010101" pitchFamily="1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占位符 44033"/>
          <p:cNvSpPr>
            <a:spLocks noGrp="1" noRot="1"/>
          </p:cNvSpPr>
          <p:nvPr>
            <p:ph idx="1"/>
          </p:nvPr>
        </p:nvSpPr>
        <p:spPr>
          <a:xfrm>
            <a:off x="684213" y="692150"/>
            <a:ext cx="7775575" cy="5473700"/>
          </a:xfrm>
          <a:ln/>
        </p:spPr>
        <p:txBody>
          <a:bodyPr anchor="t"/>
          <a:p>
            <a:pPr>
              <a:buNone/>
            </a:pPr>
            <a:r>
              <a:rPr lang="zh-CN" altLang="en-US" sz="4000" b="1">
                <a:solidFill>
                  <a:srgbClr val="0000FF"/>
                </a:solidFill>
              </a:rPr>
              <a:t>九、看逻辑，防止前后矛盾</a:t>
            </a:r>
            <a:endParaRPr lang="zh-CN" altLang="en-US" sz="4000" b="1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sz="4000" b="1"/>
              <a:t>1</a:t>
            </a:r>
            <a:r>
              <a:rPr lang="zh-CN" altLang="en-US" sz="4000" b="1"/>
              <a:t>、</a:t>
            </a:r>
            <a:r>
              <a:rPr lang="zh-CN" altLang="en-US" sz="4000" b="1">
                <a:solidFill>
                  <a:schemeClr val="tx2"/>
                </a:solidFill>
              </a:rPr>
              <a:t>杂志社的来稿虽多，可多是</a:t>
            </a:r>
            <a:r>
              <a:rPr lang="zh-CN" altLang="en-US" sz="4000" b="1" u="sng">
                <a:solidFill>
                  <a:srgbClr val="0000FF"/>
                </a:solidFill>
              </a:rPr>
              <a:t>不刊之论</a:t>
            </a:r>
            <a:r>
              <a:rPr lang="zh-CN" altLang="en-US" sz="4000" b="1">
                <a:solidFill>
                  <a:schemeClr val="tx2"/>
                </a:solidFill>
              </a:rPr>
              <a:t>、没有份量的稿子。</a:t>
            </a:r>
            <a:endParaRPr lang="zh-CN" altLang="en-US" sz="4000" b="1">
              <a:solidFill>
                <a:schemeClr val="tx2"/>
              </a:solidFill>
            </a:endParaRPr>
          </a:p>
          <a:p>
            <a:pPr>
              <a:buNone/>
            </a:pPr>
            <a:endParaRPr lang="zh-CN" altLang="en-US" sz="4000" b="1">
              <a:solidFill>
                <a:schemeClr val="tx2"/>
              </a:solidFill>
            </a:endParaRPr>
          </a:p>
          <a:p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endParaRPr lang="zh-CN" altLang="en-US" b="1"/>
          </a:p>
          <a:p>
            <a:pPr>
              <a:buNone/>
            </a:pPr>
            <a:endParaRPr lang="zh-CN" altLang="en-US" b="1"/>
          </a:p>
        </p:txBody>
      </p:sp>
      <p:sp>
        <p:nvSpPr>
          <p:cNvPr id="44034" name="文本框 44034"/>
          <p:cNvSpPr txBox="1"/>
          <p:nvPr/>
        </p:nvSpPr>
        <p:spPr>
          <a:xfrm>
            <a:off x="900113" y="3429000"/>
            <a:ext cx="7632700" cy="2346325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2" charset="0"/>
                <a:ea typeface="宋体" panose="02010600030101010101" pitchFamily="2" charset="-122"/>
              </a:rPr>
              <a:t>不刊之论：指不必修改或不能更改的言论或著作，即非常出色的或经典性的著作。而后面又说这样的稿子没有份量。</a:t>
            </a:r>
            <a:endParaRPr lang="zh-CN" altLang="en-US" sz="36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占位符 45057"/>
          <p:cNvSpPr>
            <a:spLocks noGrp="1" noRot="1"/>
          </p:cNvSpPr>
          <p:nvPr>
            <p:ph idx="1"/>
          </p:nvPr>
        </p:nvSpPr>
        <p:spPr>
          <a:xfrm>
            <a:off x="684213" y="692150"/>
            <a:ext cx="7775575" cy="5473700"/>
          </a:xfrm>
          <a:ln/>
        </p:spPr>
        <p:txBody>
          <a:bodyPr anchor="t"/>
          <a:p>
            <a:pPr>
              <a:buNone/>
            </a:pPr>
            <a:r>
              <a:rPr lang="en-US" altLang="zh-CN" sz="2800" b="1"/>
              <a:t>2</a:t>
            </a:r>
            <a:r>
              <a:rPr lang="zh-CN" altLang="en-US" sz="2800" b="1"/>
              <a:t>、</a:t>
            </a:r>
            <a:r>
              <a:rPr lang="zh-CN" altLang="en-US" b="1"/>
              <a:t>最近到沿海地区，虽只是</a:t>
            </a:r>
            <a:r>
              <a:rPr lang="zh-CN" altLang="en-US" b="1" u="sng">
                <a:solidFill>
                  <a:srgbClr val="0000FF"/>
                </a:solidFill>
              </a:rPr>
              <a:t>浮光掠影</a:t>
            </a:r>
            <a:r>
              <a:rPr lang="zh-CN" altLang="en-US" b="1"/>
              <a:t>地看看，但那里的变化，却给我留下极深刻的印象。</a:t>
            </a:r>
            <a:endParaRPr lang="zh-CN" altLang="en-US" sz="4000" b="1"/>
          </a:p>
          <a:p>
            <a:pPr>
              <a:buNone/>
            </a:pPr>
            <a:endParaRPr lang="zh-CN" altLang="en-US" sz="2800" b="1">
              <a:solidFill>
                <a:schemeClr val="tx2"/>
              </a:solidFill>
            </a:endParaRPr>
          </a:p>
          <a:p>
            <a:endParaRPr lang="zh-CN" altLang="en-US" b="1"/>
          </a:p>
          <a:p>
            <a:pPr>
              <a:buNone/>
            </a:pPr>
            <a:r>
              <a:rPr lang="en-US" altLang="zh-CN" b="1"/>
              <a:t>3</a:t>
            </a:r>
            <a:r>
              <a:rPr lang="zh-CN" altLang="en-US" b="1"/>
              <a:t>、为了让分别多年的老同学</a:t>
            </a:r>
            <a:r>
              <a:rPr lang="zh-CN" altLang="en-US" b="1" u="sng">
                <a:solidFill>
                  <a:srgbClr val="0000FF"/>
                </a:solidFill>
              </a:rPr>
              <a:t>不期而遇</a:t>
            </a:r>
            <a:r>
              <a:rPr lang="zh-CN" altLang="en-US" b="1"/>
              <a:t>，我们精心组织了这次同学会。</a:t>
            </a:r>
            <a:endParaRPr lang="zh-CN" altLang="en-US" b="1"/>
          </a:p>
          <a:p>
            <a:pPr>
              <a:buNone/>
            </a:pPr>
            <a:endParaRPr lang="zh-CN" altLang="en-US" b="1"/>
          </a:p>
        </p:txBody>
      </p:sp>
      <p:sp>
        <p:nvSpPr>
          <p:cNvPr id="45058" name="文本框 45058"/>
          <p:cNvSpPr txBox="1"/>
          <p:nvPr/>
        </p:nvSpPr>
        <p:spPr>
          <a:xfrm>
            <a:off x="684213" y="2276475"/>
            <a:ext cx="7775575" cy="1003300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>
                <a:latin typeface="Times New Roman" panose="02020603050405020304" pitchFamily="2" charset="0"/>
                <a:ea typeface="宋体" panose="02010600030101010101" pitchFamily="2" charset="-122"/>
              </a:rPr>
              <a:t>浮光掠影：比喻观察不细致，学习不深入，印象不深刻。“浮光掠影”与“极深刻的印象”矛盾。</a:t>
            </a:r>
            <a:endParaRPr lang="zh-CN" altLang="en-US" sz="28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5059" name="文本框 45059"/>
          <p:cNvSpPr txBox="1"/>
          <p:nvPr/>
        </p:nvSpPr>
        <p:spPr>
          <a:xfrm>
            <a:off x="755650" y="4941888"/>
            <a:ext cx="7702550" cy="1611312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3200" b="1">
                <a:latin typeface="Times New Roman" panose="02020603050405020304" pitchFamily="2" charset="0"/>
                <a:ea typeface="宋体" panose="02010600030101010101" pitchFamily="2" charset="-122"/>
              </a:rPr>
              <a:t>不期而遇：没有约定而意外的相遇。与前文“精心组织”相矛盾，不合逻辑事理。</a:t>
            </a:r>
            <a:endParaRPr lang="zh-CN" altLang="en-US" sz="32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5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占位符 46081"/>
          <p:cNvSpPr>
            <a:spLocks noGrp="1" noRot="1"/>
          </p:cNvSpPr>
          <p:nvPr>
            <p:ph idx="1"/>
          </p:nvPr>
        </p:nvSpPr>
        <p:spPr>
          <a:xfrm>
            <a:off x="539750" y="188913"/>
            <a:ext cx="7920038" cy="6335712"/>
          </a:xfrm>
          <a:ln/>
        </p:spPr>
        <p:txBody>
          <a:bodyPr anchor="t"/>
          <a:p>
            <a:pPr>
              <a:buNone/>
            </a:pPr>
            <a:r>
              <a:rPr lang="zh-CN" altLang="en-US" sz="4400" b="1">
                <a:solidFill>
                  <a:srgbClr val="0000FF"/>
                </a:solidFill>
              </a:rPr>
              <a:t>十、看两可</a:t>
            </a:r>
            <a:r>
              <a:rPr lang="en-US" altLang="zh-CN" sz="4400" b="1">
                <a:solidFill>
                  <a:srgbClr val="0000FF"/>
                </a:solidFill>
              </a:rPr>
              <a:t>,</a:t>
            </a:r>
            <a:r>
              <a:rPr lang="zh-CN" altLang="en-US" sz="4400" b="1">
                <a:solidFill>
                  <a:srgbClr val="0000FF"/>
                </a:solidFill>
              </a:rPr>
              <a:t>防止片面理解</a:t>
            </a:r>
            <a:endParaRPr lang="zh-CN" altLang="en-US" sz="4400" b="1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b="1"/>
              <a:t>1</a:t>
            </a:r>
            <a:r>
              <a:rPr lang="zh-CN" altLang="en-US" b="1"/>
              <a:t>、老张今年</a:t>
            </a:r>
            <a:r>
              <a:rPr lang="en-US" altLang="zh-CN" b="1"/>
              <a:t>65 </a:t>
            </a:r>
            <a:r>
              <a:rPr lang="zh-CN" altLang="en-US" b="1"/>
              <a:t>岁，</a:t>
            </a:r>
            <a:r>
              <a:rPr lang="zh-CN" altLang="en-US" b="1" u="sng">
                <a:solidFill>
                  <a:srgbClr val="0000FF"/>
                </a:solidFill>
              </a:rPr>
              <a:t>短小精悍</a:t>
            </a:r>
            <a:r>
              <a:rPr lang="zh-CN" altLang="en-US" b="1"/>
              <a:t>，思维敏捷，干起活来一点也不比年轻人差。</a:t>
            </a:r>
            <a:endParaRPr lang="zh-CN" altLang="en-US" b="1"/>
          </a:p>
          <a:p>
            <a:pPr>
              <a:buNone/>
            </a:pPr>
            <a:endParaRPr lang="zh-CN" altLang="en-US" sz="3600" b="1"/>
          </a:p>
          <a:p>
            <a:pPr>
              <a:buNone/>
            </a:pPr>
            <a:endParaRPr lang="zh-CN" altLang="en-US" sz="3600" b="1"/>
          </a:p>
          <a:p>
            <a:pPr>
              <a:buNone/>
            </a:pPr>
            <a:r>
              <a:rPr lang="en-US" altLang="zh-CN" b="1"/>
              <a:t>2</a:t>
            </a:r>
            <a:r>
              <a:rPr lang="zh-CN" altLang="en-US" b="1"/>
              <a:t>：谈起电脑、互联网，这个孩子竟然说得头头是道，</a:t>
            </a:r>
            <a:r>
              <a:rPr lang="zh-CN" altLang="en-US" b="1" u="sng">
                <a:solidFill>
                  <a:srgbClr val="0000FF"/>
                </a:solidFill>
              </a:rPr>
              <a:t>左右逢源</a:t>
            </a:r>
            <a:r>
              <a:rPr lang="zh-CN" altLang="en-US" b="1"/>
              <a:t>，使在场的专家也惊叹不已。</a:t>
            </a:r>
            <a:endParaRPr lang="zh-CN" altLang="en-US" b="1"/>
          </a:p>
          <a:p>
            <a:pPr>
              <a:buNone/>
            </a:pPr>
            <a:endParaRPr lang="zh-CN" altLang="en-US" b="1"/>
          </a:p>
          <a:p>
            <a:endParaRPr lang="zh-CN" altLang="en-US" sz="3600" b="1"/>
          </a:p>
          <a:p>
            <a:endParaRPr lang="zh-CN" altLang="en-US" b="1"/>
          </a:p>
          <a:p>
            <a:endParaRPr lang="zh-CN" altLang="en-US" b="1"/>
          </a:p>
        </p:txBody>
      </p:sp>
      <p:sp>
        <p:nvSpPr>
          <p:cNvPr id="46082" name="文本框 46082"/>
          <p:cNvSpPr txBox="1"/>
          <p:nvPr/>
        </p:nvSpPr>
        <p:spPr>
          <a:xfrm>
            <a:off x="755650" y="2133600"/>
            <a:ext cx="7632700" cy="1063625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itchFamily="2" charset="-122"/>
              </a:rPr>
              <a:t>短小精悍：①形容人个儿矮小却精明强悍；②形容文章或发言简短而有力。使用正确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华文中宋" pitchFamily="2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6083" name="文本框 46083"/>
          <p:cNvSpPr txBox="1"/>
          <p:nvPr/>
        </p:nvSpPr>
        <p:spPr>
          <a:xfrm>
            <a:off x="611188" y="5157788"/>
            <a:ext cx="7775575" cy="1217612"/>
          </a:xfrm>
          <a:prstGeom prst="rect">
            <a:avLst/>
          </a:prstGeom>
          <a:solidFill>
            <a:srgbClr val="FFFFFF"/>
          </a:solidFill>
          <a:ln w="57150" cap="flat" cmpd="sng">
            <a:pattFill prst="trellis">
              <a:fgClr>
                <a:srgbClr val="FF00FF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itchFamily="2" charset="-122"/>
              </a:rPr>
              <a:t>左右逢源：①比喻做事得心应手，顺利无阻；</a:t>
            </a:r>
            <a:endParaRPr lang="zh-CN" altLang="en-US" sz="2800" b="1" dirty="0">
              <a:latin typeface="Arial" panose="020B0604020202020204" pitchFamily="34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华文中宋" pitchFamily="2" charset="-122"/>
              </a:rPr>
              <a:t>                  ②处事圆滑（贬）。使用错误。</a:t>
            </a:r>
            <a:endParaRPr lang="zh-CN" altLang="en-US" sz="28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60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60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Box 3"/>
          <p:cNvSpPr txBox="1"/>
          <p:nvPr/>
        </p:nvSpPr>
        <p:spPr>
          <a:xfrm>
            <a:off x="2555875" y="0"/>
            <a:ext cx="3887788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技法总结</a:t>
            </a:r>
            <a:endParaRPr lang="zh-CN" altLang="en-US" sz="480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7107" name="TextBox 3"/>
          <p:cNvSpPr txBox="1"/>
          <p:nvPr/>
        </p:nvSpPr>
        <p:spPr>
          <a:xfrm>
            <a:off x="611188" y="1557338"/>
            <a:ext cx="7345362" cy="54530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一、看色彩，防止褒贬错位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二、看轻重，防止夸大其辞或大词小用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三、看对象，防止张冠李戴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四、看谦敬，防止谦敬错位：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五、看用法，防止词性误用：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六、看词义，防止望文生义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七、看差别，避免混用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八、看重复，防止语意累赘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九、看逻辑，防止前后矛盾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十、看两可，防止片面理解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8" name="TextBox 3"/>
          <p:cNvSpPr txBox="1"/>
          <p:nvPr/>
        </p:nvSpPr>
        <p:spPr>
          <a:xfrm>
            <a:off x="1835150" y="908050"/>
            <a:ext cx="532923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辨析使用熟语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十看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0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48129"/>
          <p:cNvSpPr txBox="1"/>
          <p:nvPr/>
        </p:nvSpPr>
        <p:spPr>
          <a:xfrm>
            <a:off x="971550" y="2852738"/>
            <a:ext cx="7524750" cy="1079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5400" b="1">
                <a:solidFill>
                  <a:srgbClr val="800080"/>
                </a:solidFill>
                <a:latin typeface="经典繁颜体" pitchFamily="1" charset="-122"/>
                <a:ea typeface="经典繁颜体" pitchFamily="1" charset="-122"/>
              </a:rPr>
              <a:t>往年高考成语考题呈现</a:t>
            </a:r>
            <a:endParaRPr lang="zh-CN" altLang="en-US" sz="5400" b="1">
              <a:solidFill>
                <a:srgbClr val="800080"/>
              </a:solidFill>
              <a:latin typeface="经典繁颜体" pitchFamily="1" charset="-122"/>
              <a:ea typeface="经典繁颜体" pitchFamily="1" charset="-122"/>
            </a:endParaRPr>
          </a:p>
        </p:txBody>
      </p:sp>
      <p:pic>
        <p:nvPicPr>
          <p:cNvPr id="48130" name="图片 48130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49153"/>
          <p:cNvSpPr txBox="1"/>
          <p:nvPr/>
        </p:nvSpPr>
        <p:spPr>
          <a:xfrm>
            <a:off x="6781800" y="4445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华文彩云" pitchFamily="2" charset="-122"/>
              </a:rPr>
              <a:t>北京卷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  <a:ea typeface="华文彩云" pitchFamily="2" charset="-122"/>
            </a:endParaRPr>
          </a:p>
        </p:txBody>
      </p:sp>
      <p:sp>
        <p:nvSpPr>
          <p:cNvPr id="49154" name="文本框 49154"/>
          <p:cNvSpPr txBox="1"/>
          <p:nvPr/>
        </p:nvSpPr>
        <p:spPr>
          <a:xfrm>
            <a:off x="381000" y="381000"/>
            <a:ext cx="8382000" cy="61261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．下列句子中，加点成语使用恰当的一句是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．这些食品是交给姐姐保管的，可她并不是一个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从长计议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的人，常常领着我们将下一日的提前消耗掉，造成寅吃卯粮的局面。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．这件事对我无异于晴天霹雳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——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一块珍藏多年价值连城的璧玉，顷刻变成一块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一文不名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的瓦片。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．他最近出版了一本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文不加点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、几乎没有注释的旧体诗集子，这样的书，读起来确实累人。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．早在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30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年代，他就因创作长篇小说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梦之音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名噪一时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，成为京派作家的后起之秀。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49156" name="组合 49155"/>
          <p:cNvGrpSpPr/>
          <p:nvPr/>
        </p:nvGrpSpPr>
        <p:grpSpPr>
          <a:xfrm>
            <a:off x="381000" y="228600"/>
            <a:ext cx="2286000" cy="914400"/>
            <a:chOff x="0" y="0"/>
            <a:chExt cx="1440" cy="576"/>
          </a:xfrm>
        </p:grpSpPr>
        <p:sp>
          <p:nvSpPr>
            <p:cNvPr id="2" name="椭圆 49156"/>
            <p:cNvSpPr/>
            <p:nvPr/>
          </p:nvSpPr>
          <p:spPr>
            <a:xfrm>
              <a:off x="0" y="0"/>
              <a:ext cx="1435" cy="57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t">
              <a:flatTx/>
            </a:bodyPr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157" name="文本框 49157"/>
            <p:cNvSpPr txBox="1"/>
            <p:nvPr/>
          </p:nvSpPr>
          <p:spPr>
            <a:xfrm>
              <a:off x="144" y="48"/>
              <a:ext cx="12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答案</a:t>
              </a: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:D</a:t>
              </a:r>
              <a:endParaRPr lang="en-US" altLang="zh-CN" sz="4000" b="1">
                <a:solidFill>
                  <a:srgbClr val="FF0000"/>
                </a:solidFill>
                <a:latin typeface="Times New Roman" panose="02020603050405020304" pitchFamily="2" charset="0"/>
                <a:ea typeface="华文琥珀" pitchFamily="2" charset="-122"/>
              </a:endParaRPr>
            </a:p>
          </p:txBody>
        </p:sp>
      </p:grpSp>
      <p:sp>
        <p:nvSpPr>
          <p:cNvPr id="49159" name="文本框 49158"/>
          <p:cNvSpPr txBox="1"/>
          <p:nvPr/>
        </p:nvSpPr>
        <p:spPr>
          <a:xfrm>
            <a:off x="2819400" y="5943600"/>
            <a:ext cx="44164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形容一时之间名声很大。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49160" name="直接连接符 49159"/>
          <p:cNvSpPr/>
          <p:nvPr/>
        </p:nvSpPr>
        <p:spPr>
          <a:xfrm>
            <a:off x="1676400" y="18288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9161" name="直接连接符 49160"/>
          <p:cNvSpPr/>
          <p:nvPr/>
        </p:nvSpPr>
        <p:spPr>
          <a:xfrm>
            <a:off x="1600200" y="32766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9162" name="直接连接符 49161"/>
          <p:cNvSpPr/>
          <p:nvPr/>
        </p:nvSpPr>
        <p:spPr>
          <a:xfrm>
            <a:off x="1524000" y="60960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9163" name="直接连接符 49162"/>
          <p:cNvSpPr/>
          <p:nvPr/>
        </p:nvSpPr>
        <p:spPr>
          <a:xfrm>
            <a:off x="1524000" y="46482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9164" name="矩形 49163"/>
          <p:cNvSpPr/>
          <p:nvPr/>
        </p:nvSpPr>
        <p:spPr>
          <a:xfrm>
            <a:off x="2406650" y="1676400"/>
            <a:ext cx="60531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指慢慢地多加商量，指不急于做出决定。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49165" name="矩形 49164"/>
          <p:cNvSpPr/>
          <p:nvPr/>
        </p:nvSpPr>
        <p:spPr>
          <a:xfrm>
            <a:off x="2514600" y="3124200"/>
            <a:ext cx="59451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指一个钱也不占有。用来形容人贫穷。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49166" name="矩形 49165"/>
          <p:cNvSpPr/>
          <p:nvPr/>
        </p:nvSpPr>
        <p:spPr>
          <a:xfrm>
            <a:off x="2438400" y="4495800"/>
            <a:ext cx="60944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形容文章写得快，不用涂改就写成。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pic>
        <p:nvPicPr>
          <p:cNvPr id="3" name="图片 49166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  <p:bldP spid="49164" grpId="0"/>
      <p:bldP spid="49165" grpId="0"/>
      <p:bldP spid="4916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50177"/>
          <p:cNvSpPr txBox="1"/>
          <p:nvPr/>
        </p:nvSpPr>
        <p:spPr>
          <a:xfrm>
            <a:off x="6934200" y="228600"/>
            <a:ext cx="1905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华文彩云" pitchFamily="2" charset="-122"/>
              </a:rPr>
              <a:t>广东卷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  <a:ea typeface="华文彩云" pitchFamily="2" charset="-122"/>
            </a:endParaRPr>
          </a:p>
        </p:txBody>
      </p:sp>
      <p:sp>
        <p:nvSpPr>
          <p:cNvPr id="50178" name="文本框 50178"/>
          <p:cNvSpPr txBox="1"/>
          <p:nvPr/>
        </p:nvSpPr>
        <p:spPr>
          <a:xfrm>
            <a:off x="381000" y="381000"/>
            <a:ext cx="8077200" cy="6299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．下列各句中加点的熟语使用恰当的一句是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．老张今年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65 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岁，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短小精悍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，思维敏捷，干起活来一点也不比年轻人差。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．这种首饰的款式非常新颖、时尚，一经推出，不少爱美的女士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慷慨解囊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抢购。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．当中国女排捧回冠军奖杯时，举国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弹冠相庆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，无不佩服陈忠和教练的坚韧和勇气。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．他三天两头到厂长办公室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磨洋工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，希望厂里解决职工子女上学难的问题。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0180" name="直接连接符 50179"/>
          <p:cNvSpPr/>
          <p:nvPr/>
        </p:nvSpPr>
        <p:spPr>
          <a:xfrm>
            <a:off x="1676400" y="19812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0181" name="直接连接符 50180"/>
          <p:cNvSpPr/>
          <p:nvPr/>
        </p:nvSpPr>
        <p:spPr>
          <a:xfrm>
            <a:off x="1676400" y="35052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0182" name="直接连接符 50181"/>
          <p:cNvSpPr/>
          <p:nvPr/>
        </p:nvSpPr>
        <p:spPr>
          <a:xfrm>
            <a:off x="1676400" y="64770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0183" name="直接连接符 50182"/>
          <p:cNvSpPr/>
          <p:nvPr/>
        </p:nvSpPr>
        <p:spPr>
          <a:xfrm>
            <a:off x="1676400" y="49530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50184" name="组合 50183"/>
          <p:cNvGrpSpPr/>
          <p:nvPr/>
        </p:nvGrpSpPr>
        <p:grpSpPr>
          <a:xfrm>
            <a:off x="152400" y="228600"/>
            <a:ext cx="2286000" cy="914400"/>
            <a:chOff x="0" y="0"/>
            <a:chExt cx="1440" cy="576"/>
          </a:xfrm>
        </p:grpSpPr>
        <p:sp>
          <p:nvSpPr>
            <p:cNvPr id="2" name="椭圆 50184"/>
            <p:cNvSpPr/>
            <p:nvPr/>
          </p:nvSpPr>
          <p:spPr>
            <a:xfrm>
              <a:off x="0" y="0"/>
              <a:ext cx="1435" cy="57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t">
              <a:flatTx/>
            </a:bodyPr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185" name="文本框 50185"/>
            <p:cNvSpPr txBox="1"/>
            <p:nvPr/>
          </p:nvSpPr>
          <p:spPr>
            <a:xfrm>
              <a:off x="144" y="48"/>
              <a:ext cx="12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答案</a:t>
              </a: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:A</a:t>
              </a:r>
              <a:endParaRPr lang="en-US" altLang="zh-CN" sz="4000" b="1">
                <a:solidFill>
                  <a:srgbClr val="FF0000"/>
                </a:solidFill>
                <a:latin typeface="Times New Roman" panose="02020603050405020304" pitchFamily="2" charset="0"/>
                <a:ea typeface="华文琥珀" pitchFamily="2" charset="-122"/>
              </a:endParaRPr>
            </a:p>
          </p:txBody>
        </p:sp>
      </p:grpSp>
      <p:sp>
        <p:nvSpPr>
          <p:cNvPr id="50187" name="文本框 50186"/>
          <p:cNvSpPr txBox="1"/>
          <p:nvPr/>
        </p:nvSpPr>
        <p:spPr>
          <a:xfrm>
            <a:off x="2971800" y="1447800"/>
            <a:ext cx="56388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①</a:t>
            </a:r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形容人身体矮小而精明强干；</a:t>
            </a:r>
            <a:r>
              <a:rPr lang="en-US" altLang="zh-CN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②</a:t>
            </a:r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形容文章、戏剧等篇幅不长而有力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0188" name="矩形 50187"/>
          <p:cNvSpPr/>
          <p:nvPr/>
        </p:nvSpPr>
        <p:spPr>
          <a:xfrm>
            <a:off x="2438400" y="3224213"/>
            <a:ext cx="58054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毫不吝啬地拿出钱来帮助别人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0189" name="文本框 50188"/>
          <p:cNvSpPr txBox="1"/>
          <p:nvPr/>
        </p:nvSpPr>
        <p:spPr>
          <a:xfrm>
            <a:off x="2362200" y="4572000"/>
            <a:ext cx="64770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指一人当了官或升了官，他的同伙也互相庆贺将有官可做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0190" name="矩形 50189"/>
          <p:cNvSpPr/>
          <p:nvPr/>
        </p:nvSpPr>
        <p:spPr>
          <a:xfrm>
            <a:off x="2667000" y="6067425"/>
            <a:ext cx="6256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工作时拖延时间，也泛指工作懒散拖沓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pic>
        <p:nvPicPr>
          <p:cNvPr id="3" name="图片 50190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8713" y="6462713"/>
            <a:ext cx="395287" cy="395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7" grpId="0"/>
      <p:bldP spid="50188" grpId="0"/>
      <p:bldP spid="50189" grpId="0"/>
      <p:bldP spid="5019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51201"/>
          <p:cNvSpPr txBox="1"/>
          <p:nvPr/>
        </p:nvSpPr>
        <p:spPr>
          <a:xfrm>
            <a:off x="6781800" y="196850"/>
            <a:ext cx="21828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福建卷 </a:t>
            </a:r>
            <a:endParaRPr lang="zh-CN" altLang="en-US" sz="3600" b="1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1202" name="文本框 51202"/>
          <p:cNvSpPr txBox="1"/>
          <p:nvPr/>
        </p:nvSpPr>
        <p:spPr>
          <a:xfrm>
            <a:off x="228600" y="420688"/>
            <a:ext cx="8534400" cy="57515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．下列各句中加点的熟语使用正确的一句是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．对曾经纵横中国五百年的晋商，我们今天只能透过那些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纸醉金迷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的晋商大院来遥想他们当年踏漠北、下南洋的辉煌。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．光明村委会提出，在旅游淡季积极开展果品销售，将旅游业和果业的开发有效地结合起来，这与专家的意见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不谋而合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．近年来，一些正值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豆蔻年华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的大学生沉迷在网吧里，从而荒废了学业，浪费了青春，真让人痛惜不已。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．写文章首先要言之有物，否则，无论文字如何优美，也只是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金玉其外，败絮其中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，不能打动读者。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1204" name="组合 51203"/>
          <p:cNvGrpSpPr/>
          <p:nvPr/>
        </p:nvGrpSpPr>
        <p:grpSpPr>
          <a:xfrm>
            <a:off x="381000" y="152400"/>
            <a:ext cx="2286000" cy="914400"/>
            <a:chOff x="0" y="0"/>
            <a:chExt cx="1440" cy="576"/>
          </a:xfrm>
        </p:grpSpPr>
        <p:sp>
          <p:nvSpPr>
            <p:cNvPr id="2" name="椭圆 51204"/>
            <p:cNvSpPr/>
            <p:nvPr/>
          </p:nvSpPr>
          <p:spPr>
            <a:xfrm>
              <a:off x="0" y="0"/>
              <a:ext cx="1435" cy="57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t">
              <a:flatTx/>
            </a:bodyPr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05" name="文本框 51205"/>
            <p:cNvSpPr txBox="1"/>
            <p:nvPr/>
          </p:nvSpPr>
          <p:spPr>
            <a:xfrm>
              <a:off x="144" y="48"/>
              <a:ext cx="12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答案</a:t>
              </a: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:B</a:t>
              </a:r>
              <a:endParaRPr lang="en-US" altLang="zh-CN" sz="4000" b="1">
                <a:solidFill>
                  <a:srgbClr val="FF0000"/>
                </a:solidFill>
                <a:latin typeface="Times New Roman" panose="02020603050405020304" pitchFamily="2" charset="0"/>
                <a:ea typeface="华文琥珀" pitchFamily="2" charset="-122"/>
              </a:endParaRPr>
            </a:p>
          </p:txBody>
        </p:sp>
      </p:grpSp>
      <p:sp>
        <p:nvSpPr>
          <p:cNvPr id="51207" name="直接连接符 51206"/>
          <p:cNvSpPr/>
          <p:nvPr/>
        </p:nvSpPr>
        <p:spPr>
          <a:xfrm>
            <a:off x="685800" y="21336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208" name="直接连接符 51207"/>
          <p:cNvSpPr/>
          <p:nvPr/>
        </p:nvSpPr>
        <p:spPr>
          <a:xfrm>
            <a:off x="685800" y="35814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209" name="直接连接符 51208"/>
          <p:cNvSpPr/>
          <p:nvPr/>
        </p:nvSpPr>
        <p:spPr>
          <a:xfrm>
            <a:off x="685800" y="50292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210" name="直接连接符 51209"/>
          <p:cNvSpPr/>
          <p:nvPr/>
        </p:nvSpPr>
        <p:spPr>
          <a:xfrm>
            <a:off x="685800" y="64770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211" name="矩形 51210"/>
          <p:cNvSpPr/>
          <p:nvPr/>
        </p:nvSpPr>
        <p:spPr>
          <a:xfrm>
            <a:off x="1331913" y="1844675"/>
            <a:ext cx="7416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形容叫人沉迷的奢侈繁华的环境。（金碧辉煌）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1212" name="矩形 51211"/>
          <p:cNvSpPr/>
          <p:nvPr/>
        </p:nvSpPr>
        <p:spPr>
          <a:xfrm>
            <a:off x="1258888" y="3284538"/>
            <a:ext cx="74898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没有事先商量而彼此见解或行动完全一致。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1213" name="矩形 51212"/>
          <p:cNvSpPr/>
          <p:nvPr/>
        </p:nvSpPr>
        <p:spPr>
          <a:xfrm>
            <a:off x="1371600" y="4664075"/>
            <a:ext cx="70866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唐代杜牧</a:t>
            </a:r>
            <a:r>
              <a:rPr lang="en-US" altLang="zh-CN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《</a:t>
            </a:r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赠别</a:t>
            </a:r>
            <a:r>
              <a:rPr lang="en-US" altLang="zh-CN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》</a:t>
            </a:r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诗：“娉娉袅袅十三余，豆蔻梢头二月初。”后来称女子十三四岁的年纪为豆蔻年华。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1214" name="矩形 51213"/>
          <p:cNvSpPr/>
          <p:nvPr/>
        </p:nvSpPr>
        <p:spPr>
          <a:xfrm>
            <a:off x="1371600" y="6051550"/>
            <a:ext cx="7088188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外表像金玉，内里却像破棉絮。比喻虚有华美的外表，实质却一团糟。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pic>
        <p:nvPicPr>
          <p:cNvPr id="3" name="图片 51214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1" grpId="0"/>
      <p:bldP spid="51212" grpId="0"/>
      <p:bldP spid="51213" grpId="0"/>
      <p:bldP spid="512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52225"/>
          <p:cNvSpPr txBox="1"/>
          <p:nvPr/>
        </p:nvSpPr>
        <p:spPr>
          <a:xfrm>
            <a:off x="7380288" y="0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湖北卷 </a:t>
            </a:r>
            <a:endParaRPr lang="zh-CN" altLang="en-US" sz="3600" b="1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2226" name="文本框 52226"/>
          <p:cNvSpPr txBox="1"/>
          <p:nvPr/>
        </p:nvSpPr>
        <p:spPr>
          <a:xfrm>
            <a:off x="609600" y="152400"/>
            <a:ext cx="8077200" cy="6116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、下列各句中，加点的成语使用不恰当的一句是（     ）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、这里有我汗水浸过的土地，这里有我患难与共的亲友，这里有我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相濡以沫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的妻子，这里有我生命的根。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、他们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差强人意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的服务质量，不仅给社区居民的生活带来诸多不便，而且有损职能部门在公众中的形象。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、为了缩短时间，突击队躲开楼房林立的大院，潜入瓦房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鳞次栉比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的胡同，出其不意，取捷径，奔袭望海楼。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、木船在风浪中剧烈地摇晃着，那人却稳稳地站立着，就像一个身怀绝技的骑士，骑在一匹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桀骜不驯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的野马上，任凭野马狂奔，他却泰然自若。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2228" name="组合 52227"/>
          <p:cNvGrpSpPr/>
          <p:nvPr/>
        </p:nvGrpSpPr>
        <p:grpSpPr>
          <a:xfrm>
            <a:off x="304800" y="228600"/>
            <a:ext cx="2286000" cy="914400"/>
            <a:chOff x="0" y="0"/>
            <a:chExt cx="1440" cy="576"/>
          </a:xfrm>
        </p:grpSpPr>
        <p:sp>
          <p:nvSpPr>
            <p:cNvPr id="2" name="椭圆 52228"/>
            <p:cNvSpPr/>
            <p:nvPr/>
          </p:nvSpPr>
          <p:spPr>
            <a:xfrm>
              <a:off x="0" y="0"/>
              <a:ext cx="1435" cy="57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t">
              <a:flatTx/>
            </a:bodyPr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29" name="文本框 52229"/>
            <p:cNvSpPr txBox="1"/>
            <p:nvPr/>
          </p:nvSpPr>
          <p:spPr>
            <a:xfrm>
              <a:off x="144" y="48"/>
              <a:ext cx="12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答案</a:t>
              </a: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:B</a:t>
              </a:r>
              <a:endParaRPr lang="en-US" altLang="zh-CN" sz="4000" b="1">
                <a:solidFill>
                  <a:srgbClr val="FF0000"/>
                </a:solidFill>
                <a:latin typeface="Times New Roman" panose="02020603050405020304" pitchFamily="2" charset="0"/>
                <a:ea typeface="华文琥珀" pitchFamily="2" charset="-122"/>
              </a:endParaRPr>
            </a:p>
          </p:txBody>
        </p:sp>
      </p:grpSp>
      <p:sp>
        <p:nvSpPr>
          <p:cNvPr id="52231" name="直接连接符 52230"/>
          <p:cNvSpPr/>
          <p:nvPr/>
        </p:nvSpPr>
        <p:spPr>
          <a:xfrm>
            <a:off x="1066800" y="65532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2232" name="直接连接符 52231"/>
          <p:cNvSpPr/>
          <p:nvPr/>
        </p:nvSpPr>
        <p:spPr>
          <a:xfrm>
            <a:off x="990600" y="32766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2233" name="直接连接符 52232"/>
          <p:cNvSpPr/>
          <p:nvPr/>
        </p:nvSpPr>
        <p:spPr>
          <a:xfrm>
            <a:off x="990600" y="48006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2234" name="直接连接符 52233"/>
          <p:cNvSpPr/>
          <p:nvPr/>
        </p:nvSpPr>
        <p:spPr>
          <a:xfrm>
            <a:off x="990600" y="18288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2235" name="矩形 52234"/>
          <p:cNvSpPr/>
          <p:nvPr/>
        </p:nvSpPr>
        <p:spPr>
          <a:xfrm>
            <a:off x="1752600" y="2995613"/>
            <a:ext cx="75311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大体上还能使人满意。用在本句中与后面的意思矛盾。</a:t>
            </a:r>
            <a:endParaRPr lang="zh-CN" altLang="en-US" sz="2400" b="1">
              <a:solidFill>
                <a:srgbClr val="800080"/>
              </a:solidFill>
              <a:latin typeface="黑体" panose="02010600030101010101" pitchFamily="1" charset="-122"/>
              <a:ea typeface="黑体" panose="02010600030101010101" pitchFamily="1" charset="-122"/>
            </a:endParaRPr>
          </a:p>
        </p:txBody>
      </p:sp>
      <p:sp>
        <p:nvSpPr>
          <p:cNvPr id="52236" name="矩形 52235"/>
          <p:cNvSpPr/>
          <p:nvPr/>
        </p:nvSpPr>
        <p:spPr>
          <a:xfrm>
            <a:off x="1682750" y="1398588"/>
            <a:ext cx="708025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泉水干涸，鱼靠在一起以唾沫相互湿润（语见</a:t>
            </a:r>
            <a:r>
              <a:rPr lang="en-US" altLang="zh-CN" sz="2400" b="1">
                <a:solidFill>
                  <a:srgbClr val="800080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《</a:t>
            </a:r>
            <a:r>
              <a:rPr lang="zh-CN" altLang="en-US" sz="2400" b="1">
                <a:solidFill>
                  <a:srgbClr val="800080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庄子</a:t>
            </a:r>
            <a:r>
              <a:rPr lang="en-US" altLang="zh-CN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·</a:t>
            </a:r>
            <a:r>
              <a:rPr lang="zh-CN" altLang="en-US" sz="2400" b="1">
                <a:solidFill>
                  <a:srgbClr val="800080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大宗师</a:t>
            </a:r>
            <a:r>
              <a:rPr lang="en-US" altLang="zh-CN" sz="2400" b="1">
                <a:solidFill>
                  <a:srgbClr val="800080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》</a:t>
            </a:r>
            <a:r>
              <a:rPr lang="zh-CN" altLang="en-US" sz="2400" b="1">
                <a:solidFill>
                  <a:srgbClr val="800080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）。后比喻同处困境，相互救助。 </a:t>
            </a:r>
            <a:endParaRPr lang="zh-CN" altLang="en-US" sz="2400" b="1">
              <a:solidFill>
                <a:srgbClr val="800080"/>
              </a:solidFill>
              <a:latin typeface="黑体" panose="02010600030101010101" pitchFamily="1" charset="-122"/>
              <a:ea typeface="黑体" panose="02010600030101010101" pitchFamily="1" charset="-122"/>
            </a:endParaRPr>
          </a:p>
        </p:txBody>
      </p:sp>
      <p:sp>
        <p:nvSpPr>
          <p:cNvPr id="52237" name="矩形 52236"/>
          <p:cNvSpPr/>
          <p:nvPr/>
        </p:nvSpPr>
        <p:spPr>
          <a:xfrm>
            <a:off x="1676400" y="4367213"/>
            <a:ext cx="691832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像鱼鳞和梳子的齿一样，一个挨着一个地排列着，多用来形容房屋等密集。</a:t>
            </a:r>
            <a:endParaRPr lang="zh-CN" altLang="en-US" sz="2400" b="1">
              <a:solidFill>
                <a:srgbClr val="800080"/>
              </a:solidFill>
              <a:latin typeface="黑体" panose="02010600030101010101" pitchFamily="1" charset="-122"/>
              <a:ea typeface="黑体" panose="02010600030101010101" pitchFamily="1" charset="-122"/>
            </a:endParaRPr>
          </a:p>
        </p:txBody>
      </p:sp>
      <p:sp>
        <p:nvSpPr>
          <p:cNvPr id="52238" name="矩形 52237"/>
          <p:cNvSpPr/>
          <p:nvPr/>
        </p:nvSpPr>
        <p:spPr>
          <a:xfrm>
            <a:off x="1905000" y="6272213"/>
            <a:ext cx="36750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黑体" panose="02010600030101010101" pitchFamily="1" charset="-122"/>
                <a:ea typeface="黑体" panose="02010600030101010101" pitchFamily="1" charset="-122"/>
              </a:rPr>
              <a:t>性情倔强不驯顺。</a:t>
            </a:r>
            <a:endParaRPr lang="zh-CN" altLang="en-US" sz="2400" b="1">
              <a:solidFill>
                <a:srgbClr val="800080"/>
              </a:solidFill>
              <a:latin typeface="黑体" panose="02010600030101010101" pitchFamily="1" charset="-122"/>
              <a:ea typeface="黑体" panose="02010600030101010101" pitchFamily="1" charset="-122"/>
            </a:endParaRPr>
          </a:p>
        </p:txBody>
      </p:sp>
      <p:pic>
        <p:nvPicPr>
          <p:cNvPr id="3" name="图片 52238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5" grpId="0"/>
      <p:bldP spid="52236" grpId="0"/>
      <p:bldP spid="52237" grpId="0"/>
      <p:bldP spid="5223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53249"/>
          <p:cNvSpPr txBox="1"/>
          <p:nvPr/>
        </p:nvSpPr>
        <p:spPr>
          <a:xfrm>
            <a:off x="7315200" y="76200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华文彩云" pitchFamily="2" charset="-122"/>
              </a:rPr>
              <a:t>湖南卷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  <a:ea typeface="华文彩云" pitchFamily="2" charset="-122"/>
            </a:endParaRPr>
          </a:p>
        </p:txBody>
      </p:sp>
      <p:sp>
        <p:nvSpPr>
          <p:cNvPr id="53250" name="文本框 53250"/>
          <p:cNvSpPr txBox="1"/>
          <p:nvPr/>
        </p:nvSpPr>
        <p:spPr>
          <a:xfrm>
            <a:off x="457200" y="304800"/>
            <a:ext cx="8153400" cy="5751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．下列各句中加点的成语，使用不恰当的一句是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．他心爱的书籍，经过再三处理，还是没有地方放置，只能堆在地上或塞在床下，生活的屈辱和窘困，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无出其右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．个别民警认为工作时间饮点酒是小事一桩，就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不以为意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，结果因违犯公安部颁布的“五条禁令”而受到查处。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．要真正营造一个细胞生长的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世外桃源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也不是一件易事，除了要有合适的培养基之外，还需要许多其他条件。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．中央书记处书记到党校看望正在这里学习的纪检监察系统的学员，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不厌其详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地询问他们在基层工作的情况。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3252" name="组合 53251"/>
          <p:cNvGrpSpPr/>
          <p:nvPr/>
        </p:nvGrpSpPr>
        <p:grpSpPr>
          <a:xfrm>
            <a:off x="228600" y="152400"/>
            <a:ext cx="2286000" cy="914400"/>
            <a:chOff x="0" y="0"/>
            <a:chExt cx="1440" cy="576"/>
          </a:xfrm>
        </p:grpSpPr>
        <p:sp>
          <p:nvSpPr>
            <p:cNvPr id="2" name="椭圆 53252"/>
            <p:cNvSpPr/>
            <p:nvPr/>
          </p:nvSpPr>
          <p:spPr>
            <a:xfrm>
              <a:off x="0" y="0"/>
              <a:ext cx="1435" cy="57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t">
              <a:flatTx/>
            </a:bodyPr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53" name="文本框 53253"/>
            <p:cNvSpPr txBox="1"/>
            <p:nvPr/>
          </p:nvSpPr>
          <p:spPr>
            <a:xfrm>
              <a:off x="144" y="48"/>
              <a:ext cx="12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答案</a:t>
              </a: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:A</a:t>
              </a:r>
              <a:endParaRPr lang="en-US" altLang="zh-CN" sz="4000" b="1">
                <a:solidFill>
                  <a:srgbClr val="FF0000"/>
                </a:solidFill>
                <a:latin typeface="Times New Roman" panose="02020603050405020304" pitchFamily="2" charset="0"/>
                <a:ea typeface="华文琥珀" pitchFamily="2" charset="-122"/>
              </a:endParaRPr>
            </a:p>
          </p:txBody>
        </p:sp>
      </p:grpSp>
      <p:sp>
        <p:nvSpPr>
          <p:cNvPr id="53255" name="直接连接符 53254"/>
          <p:cNvSpPr/>
          <p:nvPr/>
        </p:nvSpPr>
        <p:spPr>
          <a:xfrm>
            <a:off x="685800" y="19812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3256" name="矩形 53255"/>
          <p:cNvSpPr/>
          <p:nvPr/>
        </p:nvSpPr>
        <p:spPr>
          <a:xfrm>
            <a:off x="1752600" y="1700213"/>
            <a:ext cx="4095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才能上没有能超过他的。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3257" name="矩形 53256"/>
          <p:cNvSpPr/>
          <p:nvPr/>
        </p:nvSpPr>
        <p:spPr>
          <a:xfrm>
            <a:off x="1447800" y="3148013"/>
            <a:ext cx="7327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不把它放在心上，表示不重视，不认真对待。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3258" name="矩形 53257"/>
          <p:cNvSpPr/>
          <p:nvPr/>
        </p:nvSpPr>
        <p:spPr>
          <a:xfrm>
            <a:off x="1524000" y="4595813"/>
            <a:ext cx="7327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指不受外界影响的地方或幻想中的美好世界。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3259" name="矩形 53258"/>
          <p:cNvSpPr/>
          <p:nvPr/>
        </p:nvSpPr>
        <p:spPr>
          <a:xfrm>
            <a:off x="1676400" y="6196013"/>
            <a:ext cx="44704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不嫌详细。指越详细越好。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3260" name="直接连接符 53259"/>
          <p:cNvSpPr/>
          <p:nvPr/>
        </p:nvSpPr>
        <p:spPr>
          <a:xfrm>
            <a:off x="685800" y="35052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3261" name="直接连接符 53260"/>
          <p:cNvSpPr/>
          <p:nvPr/>
        </p:nvSpPr>
        <p:spPr>
          <a:xfrm>
            <a:off x="762000" y="48006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3262" name="直接连接符 53261"/>
          <p:cNvSpPr/>
          <p:nvPr/>
        </p:nvSpPr>
        <p:spPr>
          <a:xfrm>
            <a:off x="762000" y="64008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3" name="图片 53262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  <p:bldP spid="53257" grpId="0"/>
      <p:bldP spid="53258" grpId="0"/>
      <p:bldP spid="532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8193"/>
          <p:cNvSpPr>
            <a:spLocks noGrp="1" noRot="1"/>
          </p:cNvSpPr>
          <p:nvPr>
            <p:ph type="title"/>
          </p:nvPr>
        </p:nvSpPr>
        <p:spPr>
          <a:xfrm>
            <a:off x="323850" y="0"/>
            <a:ext cx="8540750" cy="923925"/>
          </a:xfrm>
          <a:ln/>
        </p:spPr>
        <p:txBody>
          <a:bodyPr anchor="ctr"/>
          <a:p>
            <a:r>
              <a:rPr lang="zh-CN" altLang="en-US" b="1"/>
              <a:t>熟语的类型</a:t>
            </a:r>
            <a:endParaRPr lang="zh-CN" altLang="en-US" b="1"/>
          </a:p>
        </p:txBody>
      </p:sp>
      <p:sp>
        <p:nvSpPr>
          <p:cNvPr id="8195" name="文本占位符 8194"/>
          <p:cNvSpPr>
            <a:spLocks noGrp="1" noRot="1"/>
          </p:cNvSpPr>
          <p:nvPr>
            <p:ph idx="1"/>
          </p:nvPr>
        </p:nvSpPr>
        <p:spPr>
          <a:xfrm>
            <a:off x="209550" y="693738"/>
            <a:ext cx="8893175" cy="5472113"/>
          </a:xfrm>
        </p:spPr>
        <p:txBody>
          <a:bodyPr/>
          <a:p>
            <a:pPr fontAlgn="base">
              <a:buNone/>
            </a:pPr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包括成语、谚语、惯用语、歇后语、格言等</a:t>
            </a:r>
            <a:r>
              <a:rPr lang="en-US" altLang="zh-CN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。</a:t>
            </a:r>
            <a:endParaRPr lang="zh-CN" altLang="en-US" sz="36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fontAlgn="base"/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谚语：</a:t>
            </a:r>
            <a:r>
              <a:rPr lang="en-US" altLang="zh-CN" b="1" strike="noStrike" noProof="1" dirty="0"/>
              <a:t>“</a:t>
            </a:r>
            <a:r>
              <a:rPr lang="zh-CN" altLang="en-US" b="1" strike="noStrike" noProof="1" dirty="0"/>
              <a:t>三个臭皮匠，赛过诸葛亮”，“</a:t>
            </a:r>
            <a:r>
              <a:rPr lang="en-US" altLang="zh-CN" b="1" strike="noStrike" noProof="1" dirty="0"/>
              <a:t>三百六十行，行行出状元</a:t>
            </a:r>
            <a:r>
              <a:rPr lang="zh-CN" altLang="en-US" b="1" strike="noStrike" noProof="1" dirty="0"/>
              <a:t>”</a:t>
            </a:r>
            <a:r>
              <a:rPr lang="en-US" altLang="zh-CN" b="1" strike="noStrike" noProof="1" dirty="0"/>
              <a:t>等。</a:t>
            </a:r>
            <a:endParaRPr lang="zh-CN" altLang="en-US" b="1" strike="noStrike" noProof="1" dirty="0"/>
          </a:p>
          <a:p>
            <a:pPr fontAlgn="base"/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惯用语:</a:t>
            </a:r>
            <a:r>
              <a:rPr lang="en-US" altLang="zh-CN" b="1" strike="noStrike" noProof="1" dirty="0"/>
              <a:t>“</a:t>
            </a:r>
            <a:r>
              <a:rPr lang="zh-CN" altLang="en-US" b="1" strike="noStrike" noProof="1" dirty="0"/>
              <a:t>打预防针</a:t>
            </a:r>
            <a:r>
              <a:rPr lang="en-US" altLang="zh-CN" b="1" strike="noStrike" noProof="1" dirty="0"/>
              <a:t>”</a:t>
            </a:r>
            <a:r>
              <a:rPr lang="zh-CN" altLang="en-US" b="1" strike="noStrike" noProof="1" dirty="0"/>
              <a:t>、 “</a:t>
            </a:r>
            <a:r>
              <a:rPr lang="en-US" altLang="zh-CN" b="1" strike="noStrike" noProof="1" dirty="0"/>
              <a:t>拍马屁</a:t>
            </a:r>
            <a:r>
              <a:rPr lang="zh-CN" altLang="en-US" b="1" strike="noStrike" noProof="1" dirty="0"/>
              <a:t>”、“</a:t>
            </a:r>
            <a:r>
              <a:rPr lang="en-US" altLang="zh-CN" b="1" strike="noStrike" noProof="1" dirty="0"/>
              <a:t>穿小鞋</a:t>
            </a:r>
            <a:r>
              <a:rPr lang="zh-CN" altLang="en-US" b="1" strike="noStrike" noProof="1" dirty="0"/>
              <a:t>” 、</a:t>
            </a:r>
            <a:r>
              <a:rPr lang="en-US" altLang="zh-CN" b="1" strike="noStrike" noProof="1" dirty="0"/>
              <a:t>“</a:t>
            </a:r>
            <a:r>
              <a:rPr lang="zh-CN" altLang="en-US" b="1" strike="noStrike" noProof="1" dirty="0"/>
              <a:t>解铃还须系铃人”、“</a:t>
            </a:r>
            <a:r>
              <a:rPr lang="en-US" altLang="zh-CN" b="1" strike="noStrike" noProof="1" dirty="0"/>
              <a:t>远水救不了近火</a:t>
            </a:r>
            <a:r>
              <a:rPr lang="zh-CN" altLang="en-US" b="1" strike="noStrike" noProof="1" dirty="0"/>
              <a:t>”</a:t>
            </a:r>
            <a:r>
              <a:rPr lang="zh-CN" altLang="en-US" strike="noStrike" noProof="1" dirty="0"/>
              <a:t> </a:t>
            </a:r>
            <a:r>
              <a:rPr lang="en-US" altLang="zh-CN" b="1" strike="noStrike" noProof="1" dirty="0"/>
              <a:t>等。</a:t>
            </a:r>
            <a:endParaRPr lang="zh-CN" altLang="en-US" b="1" strike="noStrike" noProof="1" dirty="0"/>
          </a:p>
          <a:p>
            <a:pPr fontAlgn="base"/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歇后语:</a:t>
            </a:r>
            <a:r>
              <a:rPr lang="en-US" altLang="zh-CN" b="1" strike="noStrike" noProof="1" dirty="0"/>
              <a:t>“</a:t>
            </a:r>
            <a:r>
              <a:rPr lang="zh-CN" altLang="en-US" b="1" strike="noStrike" noProof="1" dirty="0"/>
              <a:t>老虎驾车</a:t>
            </a:r>
            <a:r>
              <a:rPr lang="zh-CN" altLang="en-US" b="1" strike="noStrike" noProof="1" dirty="0">
                <a:latin typeface="Arial" panose="020B0604020202020204" pitchFamily="34" charset="0"/>
              </a:rPr>
              <a:t>——</a:t>
            </a:r>
            <a:r>
              <a:rPr lang="zh-CN" altLang="en-US" b="1" strike="noStrike" noProof="1" dirty="0"/>
              <a:t>谁赶(敢)”， </a:t>
            </a:r>
            <a:r>
              <a:rPr lang="en-US" altLang="zh-CN" b="1" strike="noStrike" noProof="1" dirty="0"/>
              <a:t>“</a:t>
            </a:r>
            <a:r>
              <a:rPr lang="zh-CN" altLang="en-US" b="1" strike="noStrike" noProof="1" dirty="0"/>
              <a:t>三张纸画张脸</a:t>
            </a:r>
            <a:r>
              <a:rPr lang="zh-CN" altLang="en-US" b="1" strike="noStrike" noProof="1" dirty="0">
                <a:latin typeface="Arial" panose="020B0604020202020204" pitchFamily="34" charset="0"/>
              </a:rPr>
              <a:t>——</a:t>
            </a:r>
            <a:r>
              <a:rPr lang="zh-CN" altLang="en-US" b="1" strike="noStrike" noProof="1" dirty="0"/>
              <a:t>好大的面子</a:t>
            </a:r>
            <a:r>
              <a:rPr lang="en-US" altLang="zh-CN" b="1" strike="noStrike" noProof="1" dirty="0"/>
              <a:t>”</a:t>
            </a:r>
            <a:endParaRPr lang="zh-CN" altLang="en-US" b="1" strike="noStrike" noProof="1" dirty="0"/>
          </a:p>
          <a:p>
            <a:pPr fontAlgn="base"/>
            <a:r>
              <a:rPr lang="zh-CN" altLang="en-US" sz="36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格言:</a:t>
            </a:r>
            <a:r>
              <a:rPr lang="en-US" altLang="zh-CN" b="1" strike="noStrike" noProof="1" dirty="0"/>
              <a:t>“</a:t>
            </a:r>
            <a:r>
              <a:rPr lang="zh-CN" altLang="en-US" b="1" strike="noStrike" noProof="1" dirty="0"/>
              <a:t>知识就是力量”，“</a:t>
            </a:r>
            <a:r>
              <a:rPr lang="en-US" altLang="zh-CN" b="1" strike="noStrike" noProof="1" dirty="0"/>
              <a:t>虚心使人进步，骄傲使人落后</a:t>
            </a:r>
            <a:r>
              <a:rPr lang="zh-CN" altLang="en-US" b="1" strike="noStrike" noProof="1" dirty="0"/>
              <a:t>”</a:t>
            </a:r>
            <a:r>
              <a:rPr lang="en-US" altLang="zh-CN" b="1" strike="noStrike" noProof="1" dirty="0"/>
              <a:t>等。</a:t>
            </a:r>
            <a:endParaRPr lang="en-US" altLang="zh-CN" b="1" strike="noStrike" noProof="1" dirty="0"/>
          </a:p>
          <a:p>
            <a:pPr fontAlgn="base"/>
            <a:endParaRPr lang="zh-CN" altLang="en-US" b="1" strike="noStrike" noProof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54273"/>
          <p:cNvSpPr txBox="1"/>
          <p:nvPr/>
        </p:nvSpPr>
        <p:spPr>
          <a:xfrm>
            <a:off x="7235825" y="0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华文彩云" pitchFamily="2" charset="-122"/>
              </a:rPr>
              <a:t>江苏卷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  <a:ea typeface="华文彩云" pitchFamily="2" charset="-122"/>
            </a:endParaRPr>
          </a:p>
        </p:txBody>
      </p:sp>
      <p:sp>
        <p:nvSpPr>
          <p:cNvPr id="54274" name="文本框 54274"/>
          <p:cNvSpPr txBox="1"/>
          <p:nvPr/>
        </p:nvSpPr>
        <p:spPr>
          <a:xfrm>
            <a:off x="457200" y="76200"/>
            <a:ext cx="8382000" cy="6299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．下列各句中，加点的成语使用恰当的一项是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．我国许多城市都建立了食品质量报告制度，定期向社会公布有关部门的检验结果，从而使那些劣质食品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在劫难逃。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．交易会展览大厅里陈列的一件件色泽莹润、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玲珑剔透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的玉雕工艺品，受到了来自世界各地客商的青睐。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．只见演员手中的折扇飞快闪动，一张张生动传神的戏剧脸谱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稍纵即逝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，川剧的变脸绝技赢得了观众的一片喝彩。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．现在，许多家长望子成龙的心情过于急切，往往不切实际地对孩子提出过高的要求，其结果常常是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弄巧成拙。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4276" name="组合 54275"/>
          <p:cNvGrpSpPr/>
          <p:nvPr/>
        </p:nvGrpSpPr>
        <p:grpSpPr>
          <a:xfrm>
            <a:off x="152400" y="228600"/>
            <a:ext cx="2286000" cy="914400"/>
            <a:chOff x="0" y="0"/>
            <a:chExt cx="1440" cy="576"/>
          </a:xfrm>
        </p:grpSpPr>
        <p:sp>
          <p:nvSpPr>
            <p:cNvPr id="2" name="椭圆 54276"/>
            <p:cNvSpPr/>
            <p:nvPr/>
          </p:nvSpPr>
          <p:spPr>
            <a:xfrm>
              <a:off x="0" y="0"/>
              <a:ext cx="1435" cy="57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t">
              <a:flatTx/>
            </a:bodyPr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277" name="文本框 54277"/>
            <p:cNvSpPr txBox="1"/>
            <p:nvPr/>
          </p:nvSpPr>
          <p:spPr>
            <a:xfrm>
              <a:off x="144" y="48"/>
              <a:ext cx="12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答案</a:t>
              </a: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:B</a:t>
              </a:r>
              <a:endParaRPr lang="en-US" altLang="zh-CN" sz="4000" b="1">
                <a:solidFill>
                  <a:srgbClr val="FF0000"/>
                </a:solidFill>
                <a:latin typeface="Times New Roman" panose="02020603050405020304" pitchFamily="2" charset="0"/>
                <a:ea typeface="华文琥珀" pitchFamily="2" charset="-122"/>
              </a:endParaRPr>
            </a:p>
          </p:txBody>
        </p:sp>
      </p:grpSp>
      <p:sp>
        <p:nvSpPr>
          <p:cNvPr id="54279" name="直接连接符 54278"/>
          <p:cNvSpPr/>
          <p:nvPr/>
        </p:nvSpPr>
        <p:spPr>
          <a:xfrm>
            <a:off x="685800" y="17526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4280" name="文本框 54279"/>
          <p:cNvSpPr txBox="1"/>
          <p:nvPr/>
        </p:nvSpPr>
        <p:spPr>
          <a:xfrm>
            <a:off x="1295400" y="1355725"/>
            <a:ext cx="80010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在劫难逃：命中注定要遭受祸害，逃也逃不脱（迷信）。现在借指坏事情一定要发生，要避免也避免不了。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4281" name="文本框 54280"/>
          <p:cNvSpPr txBox="1"/>
          <p:nvPr/>
        </p:nvSpPr>
        <p:spPr>
          <a:xfrm>
            <a:off x="1219200" y="2803525"/>
            <a:ext cx="76200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①</a:t>
            </a:r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形容器物细致，孔穴明晰，结构奇巧（多指镂空的手工艺品和供玩赏的太湖石等）；</a:t>
            </a:r>
            <a:r>
              <a:rPr lang="en-US" altLang="zh-CN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②</a:t>
            </a:r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形容人聪明伶俐。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4282" name="矩形 54281"/>
          <p:cNvSpPr/>
          <p:nvPr/>
        </p:nvSpPr>
        <p:spPr>
          <a:xfrm>
            <a:off x="1600200" y="4419600"/>
            <a:ext cx="69246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稍微放松一下就消失或过去了，多指时间或时机。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4283" name="矩形 54282"/>
          <p:cNvSpPr/>
          <p:nvPr/>
        </p:nvSpPr>
        <p:spPr>
          <a:xfrm>
            <a:off x="1720850" y="5943600"/>
            <a:ext cx="5086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想耍巧妙的手段，结果反而坏了事。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4284" name="直接连接符 54283"/>
          <p:cNvSpPr/>
          <p:nvPr/>
        </p:nvSpPr>
        <p:spPr>
          <a:xfrm>
            <a:off x="685800" y="32004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4285" name="直接连接符 54284"/>
          <p:cNvSpPr/>
          <p:nvPr/>
        </p:nvSpPr>
        <p:spPr>
          <a:xfrm>
            <a:off x="762000" y="47244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4286" name="直接连接符 54285"/>
          <p:cNvSpPr/>
          <p:nvPr/>
        </p:nvSpPr>
        <p:spPr>
          <a:xfrm>
            <a:off x="838200" y="61722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3" name="图片 54286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/>
      <p:bldP spid="54281" grpId="0"/>
      <p:bldP spid="54282" grpId="0"/>
      <p:bldP spid="5428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55297"/>
          <p:cNvSpPr txBox="1"/>
          <p:nvPr/>
        </p:nvSpPr>
        <p:spPr>
          <a:xfrm>
            <a:off x="6553200" y="7620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华文彩云" pitchFamily="2" charset="-122"/>
              </a:rPr>
              <a:t>辽宁卷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  <a:ea typeface="华文彩云" pitchFamily="2" charset="-122"/>
            </a:endParaRPr>
          </a:p>
        </p:txBody>
      </p:sp>
      <p:sp>
        <p:nvSpPr>
          <p:cNvPr id="55298" name="文本框 55298"/>
          <p:cNvSpPr txBox="1"/>
          <p:nvPr/>
        </p:nvSpPr>
        <p:spPr>
          <a:xfrm>
            <a:off x="228600" y="152400"/>
            <a:ext cx="8382000" cy="5751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．下列语句中加点熟语使用最恰当的一项是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．做任何工作都不能孤军奋战，必须团结合作。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墙倒众人推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，我们只要齐心协力，互相帮助，就一定能克服工作中的种种困难。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．初春的校园，篝火晚会上，大家陶醉在这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春意阑珊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的氛围中，有的在唱着，有的在跳着，有的在谈着</a:t>
            </a: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......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欢乐围绕在每个人的身边。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．来到公司的第一天，我好像什么都不懂，什么都不会做，忙得头昏眼花。已经过了下班的时间，我还在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七手八脚地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忙乎着。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．他虽然很年轻，作品也不多，但在漫画创作方面已是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头角峥嵘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，小有名气，受到同行的普遍赞赏。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5300" name="组合 55299"/>
          <p:cNvGrpSpPr/>
          <p:nvPr/>
        </p:nvGrpSpPr>
        <p:grpSpPr>
          <a:xfrm>
            <a:off x="228600" y="228600"/>
            <a:ext cx="2286000" cy="914400"/>
            <a:chOff x="0" y="0"/>
            <a:chExt cx="1440" cy="576"/>
          </a:xfrm>
        </p:grpSpPr>
        <p:sp>
          <p:nvSpPr>
            <p:cNvPr id="2" name="椭圆 55300"/>
            <p:cNvSpPr/>
            <p:nvPr/>
          </p:nvSpPr>
          <p:spPr>
            <a:xfrm>
              <a:off x="0" y="0"/>
              <a:ext cx="1435" cy="57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t">
              <a:flatTx/>
            </a:bodyPr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01" name="文本框 55301"/>
            <p:cNvSpPr txBox="1"/>
            <p:nvPr/>
          </p:nvSpPr>
          <p:spPr>
            <a:xfrm>
              <a:off x="144" y="48"/>
              <a:ext cx="12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答案</a:t>
              </a: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:D</a:t>
              </a:r>
              <a:endParaRPr lang="en-US" altLang="zh-CN" sz="4000" b="1">
                <a:solidFill>
                  <a:srgbClr val="FF0000"/>
                </a:solidFill>
                <a:latin typeface="Times New Roman" panose="02020603050405020304" pitchFamily="2" charset="0"/>
                <a:ea typeface="华文琥珀" pitchFamily="2" charset="-122"/>
              </a:endParaRPr>
            </a:p>
          </p:txBody>
        </p:sp>
      </p:grpSp>
      <p:sp>
        <p:nvSpPr>
          <p:cNvPr id="55303" name="直接连接符 55302"/>
          <p:cNvSpPr/>
          <p:nvPr/>
        </p:nvSpPr>
        <p:spPr>
          <a:xfrm>
            <a:off x="1908175" y="1700213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5304" name="矩形 55303"/>
          <p:cNvSpPr/>
          <p:nvPr/>
        </p:nvSpPr>
        <p:spPr>
          <a:xfrm>
            <a:off x="2700338" y="1484313"/>
            <a:ext cx="554196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比喻在失势或倒霉时，备受欺负。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5305" name="矩形 55304"/>
          <p:cNvSpPr/>
          <p:nvPr/>
        </p:nvSpPr>
        <p:spPr>
          <a:xfrm>
            <a:off x="2590800" y="2770188"/>
            <a:ext cx="6616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阑珊，有“将尽，衰落”之意，和整个语境不符。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5306" name="矩形 55305"/>
          <p:cNvSpPr/>
          <p:nvPr/>
        </p:nvSpPr>
        <p:spPr>
          <a:xfrm>
            <a:off x="1851025" y="4075113"/>
            <a:ext cx="68357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“</a:t>
            </a:r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七</a:t>
            </a:r>
            <a:r>
              <a:rPr lang="en-US" altLang="zh-CN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……</a:t>
            </a:r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八</a:t>
            </a:r>
            <a:r>
              <a:rPr lang="en-US" altLang="zh-CN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……”</a:t>
            </a:r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，嵌用名词或动词，表示多而杂乱。不能指“我一个人”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5307" name="矩形 55306"/>
          <p:cNvSpPr/>
          <p:nvPr/>
        </p:nvSpPr>
        <p:spPr>
          <a:xfrm>
            <a:off x="1835150" y="5949950"/>
            <a:ext cx="69707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比喻青年的气概或才华超越寻常，不平凡。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5308" name="直接连接符 55307"/>
          <p:cNvSpPr/>
          <p:nvPr/>
        </p:nvSpPr>
        <p:spPr>
          <a:xfrm>
            <a:off x="1979613" y="29972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5309" name="直接连接符 55308"/>
          <p:cNvSpPr/>
          <p:nvPr/>
        </p:nvSpPr>
        <p:spPr>
          <a:xfrm>
            <a:off x="1066800" y="44196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5310" name="直接连接符 55309"/>
          <p:cNvSpPr/>
          <p:nvPr/>
        </p:nvSpPr>
        <p:spPr>
          <a:xfrm>
            <a:off x="1116013" y="616585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3" name="图片 55310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2813" y="6246813"/>
            <a:ext cx="611187" cy="611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4" grpId="0"/>
      <p:bldP spid="55305" grpId="0"/>
      <p:bldP spid="55306" grpId="0"/>
      <p:bldP spid="5530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56321"/>
          <p:cNvSpPr txBox="1"/>
          <p:nvPr/>
        </p:nvSpPr>
        <p:spPr>
          <a:xfrm>
            <a:off x="7239000" y="152400"/>
            <a:ext cx="2133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华文彩云" pitchFamily="2" charset="-122"/>
              </a:rPr>
              <a:t>天津卷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  <a:ea typeface="华文彩云" pitchFamily="2" charset="-122"/>
            </a:endParaRPr>
          </a:p>
        </p:txBody>
      </p:sp>
      <p:sp>
        <p:nvSpPr>
          <p:cNvPr id="56322" name="文本框 56322"/>
          <p:cNvSpPr txBox="1"/>
          <p:nvPr/>
        </p:nvSpPr>
        <p:spPr>
          <a:xfrm>
            <a:off x="533400" y="457200"/>
            <a:ext cx="8229600" cy="5751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4. 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下列各句中加点的熟语使用不恰当的一句是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  <a:buAutoNum type="alphaUcPeriod"/>
            </a:pP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我始终没来得及按照总编的要求修改这个剧本，几年来我一直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耿耿于怀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，深感有负他的嘱托。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B. 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虽然交通事故的发生率已经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每况愈下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，但我们仍不能有丝毫大意。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C. 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在现代社会生活中，电视和电脑这一对时代的宠儿，对我们来说几乎是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不可或缺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的。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D. 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这些风言风语总不会是从天上掉下来的，“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无风不起浪，无根不长草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”嘛。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6324" name="组合 56323"/>
          <p:cNvGrpSpPr/>
          <p:nvPr/>
        </p:nvGrpSpPr>
        <p:grpSpPr>
          <a:xfrm>
            <a:off x="228600" y="228600"/>
            <a:ext cx="2286000" cy="914400"/>
            <a:chOff x="0" y="0"/>
            <a:chExt cx="1440" cy="576"/>
          </a:xfrm>
        </p:grpSpPr>
        <p:sp>
          <p:nvSpPr>
            <p:cNvPr id="2" name="椭圆 56324"/>
            <p:cNvSpPr/>
            <p:nvPr/>
          </p:nvSpPr>
          <p:spPr>
            <a:xfrm>
              <a:off x="0" y="0"/>
              <a:ext cx="1435" cy="57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t">
              <a:flatTx/>
            </a:bodyPr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325" name="文本框 56325"/>
            <p:cNvSpPr txBox="1"/>
            <p:nvPr/>
          </p:nvSpPr>
          <p:spPr>
            <a:xfrm>
              <a:off x="144" y="48"/>
              <a:ext cx="12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答案</a:t>
              </a: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:B</a:t>
              </a:r>
              <a:endParaRPr lang="en-US" altLang="zh-CN" sz="4000" b="1">
                <a:solidFill>
                  <a:srgbClr val="FF0000"/>
                </a:solidFill>
                <a:latin typeface="Times New Roman" panose="02020603050405020304" pitchFamily="2" charset="0"/>
                <a:ea typeface="华文琥珀" pitchFamily="2" charset="-122"/>
              </a:endParaRPr>
            </a:p>
          </p:txBody>
        </p:sp>
      </p:grpSp>
      <p:sp>
        <p:nvSpPr>
          <p:cNvPr id="56327" name="直接连接符 56326"/>
          <p:cNvSpPr/>
          <p:nvPr/>
        </p:nvSpPr>
        <p:spPr>
          <a:xfrm>
            <a:off x="685800" y="21336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6328" name="矩形 56327"/>
          <p:cNvSpPr/>
          <p:nvPr/>
        </p:nvSpPr>
        <p:spPr>
          <a:xfrm>
            <a:off x="1600200" y="1800225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形容心里有事。</a:t>
            </a:r>
            <a:endParaRPr lang="zh-CN" altLang="en-US" sz="32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6329" name="矩形 56328"/>
          <p:cNvSpPr/>
          <p:nvPr/>
        </p:nvSpPr>
        <p:spPr>
          <a:xfrm>
            <a:off x="1676400" y="3248025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指情况越来越坏。</a:t>
            </a:r>
            <a:endParaRPr lang="zh-CN" altLang="en-US" sz="32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6330" name="矩形 56329"/>
          <p:cNvSpPr/>
          <p:nvPr/>
        </p:nvSpPr>
        <p:spPr>
          <a:xfrm>
            <a:off x="1600200" y="4695825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不可以缺少</a:t>
            </a:r>
            <a:endParaRPr lang="zh-CN" altLang="en-US" sz="32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6331" name="矩形 56330"/>
          <p:cNvSpPr/>
          <p:nvPr/>
        </p:nvSpPr>
        <p:spPr>
          <a:xfrm>
            <a:off x="1752600" y="6143625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比喻事出有因。</a:t>
            </a:r>
            <a:endParaRPr lang="zh-CN" altLang="en-US" sz="32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6332" name="直接连接符 56331"/>
          <p:cNvSpPr/>
          <p:nvPr/>
        </p:nvSpPr>
        <p:spPr>
          <a:xfrm>
            <a:off x="685800" y="35814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6333" name="直接连接符 56332"/>
          <p:cNvSpPr/>
          <p:nvPr/>
        </p:nvSpPr>
        <p:spPr>
          <a:xfrm>
            <a:off x="762000" y="50292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6334" name="直接连接符 56333"/>
          <p:cNvSpPr/>
          <p:nvPr/>
        </p:nvSpPr>
        <p:spPr>
          <a:xfrm>
            <a:off x="838200" y="64770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3" name="图片 56334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8" grpId="0"/>
      <p:bldP spid="56329" grpId="0"/>
      <p:bldP spid="56330" grpId="0"/>
      <p:bldP spid="5633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57345"/>
          <p:cNvSpPr txBox="1"/>
          <p:nvPr/>
        </p:nvSpPr>
        <p:spPr>
          <a:xfrm>
            <a:off x="6858000" y="15240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华文彩云" pitchFamily="2" charset="-122"/>
              </a:rPr>
              <a:t>浙江卷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  <a:ea typeface="华文彩云" pitchFamily="2" charset="-122"/>
            </a:endParaRPr>
          </a:p>
        </p:txBody>
      </p:sp>
      <p:sp>
        <p:nvSpPr>
          <p:cNvPr id="57346" name="文本框 57346"/>
          <p:cNvSpPr txBox="1"/>
          <p:nvPr/>
        </p:nvSpPr>
        <p:spPr>
          <a:xfrm>
            <a:off x="76200" y="381000"/>
            <a:ext cx="8763000" cy="5386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．下列各句中加点的词语使用不恰当的一句是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．这事你现在做不了，就不要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勉为其难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，以后有条件再做不迟。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．他谦虚地说：“我既不擅长唱歌，也不喜欢运动；除了画画，就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别无长物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了。”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．随着再就业工程的实施，许多下岗职工坚信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山不转水转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，自立自强，重新找到了人生的位置。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．在国企改革中，某些人“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明修栈道，暗度陈仓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”，打着企业改制的幌子，侵吞国有资产。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7348" name="组合 57347"/>
          <p:cNvGrpSpPr/>
          <p:nvPr/>
        </p:nvGrpSpPr>
        <p:grpSpPr>
          <a:xfrm>
            <a:off x="152400" y="152400"/>
            <a:ext cx="2286000" cy="914400"/>
            <a:chOff x="0" y="0"/>
            <a:chExt cx="1440" cy="576"/>
          </a:xfrm>
        </p:grpSpPr>
        <p:sp>
          <p:nvSpPr>
            <p:cNvPr id="2" name="椭圆 57348"/>
            <p:cNvSpPr/>
            <p:nvPr/>
          </p:nvSpPr>
          <p:spPr>
            <a:xfrm>
              <a:off x="0" y="0"/>
              <a:ext cx="1435" cy="57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t">
              <a:flatTx/>
            </a:bodyPr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349" name="文本框 57349"/>
            <p:cNvSpPr txBox="1"/>
            <p:nvPr/>
          </p:nvSpPr>
          <p:spPr>
            <a:xfrm>
              <a:off x="144" y="48"/>
              <a:ext cx="12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答案</a:t>
              </a: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:B</a:t>
              </a:r>
              <a:endParaRPr lang="en-US" altLang="zh-CN" sz="4000" b="1">
                <a:solidFill>
                  <a:srgbClr val="FF0000"/>
                </a:solidFill>
                <a:latin typeface="Times New Roman" panose="02020603050405020304" pitchFamily="2" charset="0"/>
                <a:ea typeface="华文琥珀" pitchFamily="2" charset="-122"/>
              </a:endParaRPr>
            </a:p>
          </p:txBody>
        </p:sp>
      </p:grpSp>
      <p:sp>
        <p:nvSpPr>
          <p:cNvPr id="57351" name="直接连接符 57350"/>
          <p:cNvSpPr/>
          <p:nvPr/>
        </p:nvSpPr>
        <p:spPr>
          <a:xfrm>
            <a:off x="323850" y="1700213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7352" name="矩形 57351"/>
          <p:cNvSpPr/>
          <p:nvPr/>
        </p:nvSpPr>
        <p:spPr>
          <a:xfrm>
            <a:off x="1187450" y="1412875"/>
            <a:ext cx="41132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勉强做能力所不及的事。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7353" name="矩形 57352"/>
          <p:cNvSpPr/>
          <p:nvPr/>
        </p:nvSpPr>
        <p:spPr>
          <a:xfrm>
            <a:off x="1116013" y="2636838"/>
            <a:ext cx="5899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没有多余的东西，形容穷困或俭朴。</a:t>
            </a:r>
            <a:endParaRPr lang="zh-CN" altLang="en-US" sz="28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7354" name="矩形 57353"/>
          <p:cNvSpPr/>
          <p:nvPr/>
        </p:nvSpPr>
        <p:spPr>
          <a:xfrm>
            <a:off x="1219200" y="4262438"/>
            <a:ext cx="7924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强调事在人为，想办法总能解决问题达到目的；亦作“山不转路转，石头不转磨砖”“山不转路转，河不弯水弯”。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7355" name="文本框 57354"/>
          <p:cNvSpPr txBox="1"/>
          <p:nvPr/>
        </p:nvSpPr>
        <p:spPr>
          <a:xfrm>
            <a:off x="971550" y="5589588"/>
            <a:ext cx="7993063" cy="1735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楚汉相争中，刘邦在进军南郑途中烧掉栈道，表示不再返回关中，用以打消项羽的顾虑；随后又暗渡陈仓，打败楚军，又回到咸阳。后比喻用假象迷惑对方以达到某种目的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7356" name="直接连接符 57355"/>
          <p:cNvSpPr/>
          <p:nvPr/>
        </p:nvSpPr>
        <p:spPr>
          <a:xfrm>
            <a:off x="323850" y="2924175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7357" name="直接连接符 57356"/>
          <p:cNvSpPr/>
          <p:nvPr/>
        </p:nvSpPr>
        <p:spPr>
          <a:xfrm>
            <a:off x="323850" y="4365625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7358" name="直接连接符 57357"/>
          <p:cNvSpPr/>
          <p:nvPr/>
        </p:nvSpPr>
        <p:spPr>
          <a:xfrm>
            <a:off x="323850" y="594995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3" name="图片 57358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/>
      <p:bldP spid="57353" grpId="0"/>
      <p:bldP spid="57354" grpId="0"/>
      <p:bldP spid="5735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文本框 58369"/>
          <p:cNvSpPr txBox="1"/>
          <p:nvPr/>
        </p:nvSpPr>
        <p:spPr>
          <a:xfrm>
            <a:off x="7086600" y="76200"/>
            <a:ext cx="2057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  <a:ea typeface="华文彩云" pitchFamily="2" charset="-122"/>
              </a:rPr>
              <a:t>重庆卷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  <a:ea typeface="华文彩云" pitchFamily="2" charset="-122"/>
            </a:endParaRPr>
          </a:p>
        </p:txBody>
      </p:sp>
      <p:sp>
        <p:nvSpPr>
          <p:cNvPr id="58370" name="文本框 58370"/>
          <p:cNvSpPr txBox="1"/>
          <p:nvPr/>
        </p:nvSpPr>
        <p:spPr>
          <a:xfrm>
            <a:off x="457200" y="404813"/>
            <a:ext cx="8153400" cy="57515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．下列选项中加点的词语使用不恰当的一项是 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A. 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离投票的日子越来越近了，虚虚实实，真真假假，凡是有损施瓦辛格形象的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陈芝麻烂谷子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都被翻出来了。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．还想让你老爸保你过关吗？老实告诉你吧，他已是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泥菩萨过河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自身难保了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，谁也救不了你！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C. 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不久前，王刚又杀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回马枪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，再返中央电视台主持节目，舍“动物”而去找“朋友”，又迅速吸引了不少观众的眼球。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2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．就你摊的那些活儿，我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三下五除二</a:t>
            </a:r>
            <a:r>
              <a:rPr lang="zh-CN" altLang="en-US" sz="2400" b="1">
                <a:latin typeface="Times New Roman" panose="02020603050405020304" pitchFamily="2" charset="0"/>
                <a:ea typeface="宋体" panose="02010600030101010101" pitchFamily="2" charset="-122"/>
              </a:rPr>
              <a:t>就可以把它弄清爽！谁像你，几天也拿不下来。</a:t>
            </a:r>
            <a:endParaRPr lang="zh-CN" altLang="en-US" sz="2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58372" name="组合 58371"/>
          <p:cNvGrpSpPr/>
          <p:nvPr/>
        </p:nvGrpSpPr>
        <p:grpSpPr>
          <a:xfrm>
            <a:off x="381000" y="152400"/>
            <a:ext cx="2286000" cy="914400"/>
            <a:chOff x="0" y="0"/>
            <a:chExt cx="1440" cy="576"/>
          </a:xfrm>
        </p:grpSpPr>
        <p:sp>
          <p:nvSpPr>
            <p:cNvPr id="2" name="椭圆 58372"/>
            <p:cNvSpPr/>
            <p:nvPr/>
          </p:nvSpPr>
          <p:spPr>
            <a:xfrm>
              <a:off x="0" y="0"/>
              <a:ext cx="1435" cy="57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/>
            <a:scene3d>
              <a:camera prst="legacyObliqueTopLeft">
                <a:rot lat="0" lon="0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anchor="t">
              <a:flatTx/>
            </a:bodyPr>
            <a:p>
              <a:pPr algn="ctr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373" name="文本框 58373"/>
            <p:cNvSpPr txBox="1"/>
            <p:nvPr/>
          </p:nvSpPr>
          <p:spPr>
            <a:xfrm>
              <a:off x="144" y="48"/>
              <a:ext cx="129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答案</a:t>
              </a: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2" charset="0"/>
                  <a:ea typeface="华文琥珀" pitchFamily="2" charset="-122"/>
                </a:rPr>
                <a:t>:C</a:t>
              </a:r>
              <a:endParaRPr lang="en-US" altLang="zh-CN" sz="4000" b="1">
                <a:solidFill>
                  <a:srgbClr val="FF0000"/>
                </a:solidFill>
                <a:latin typeface="Times New Roman" panose="02020603050405020304" pitchFamily="2" charset="0"/>
                <a:ea typeface="华文琥珀" pitchFamily="2" charset="-122"/>
              </a:endParaRPr>
            </a:p>
          </p:txBody>
        </p:sp>
      </p:grpSp>
      <p:sp>
        <p:nvSpPr>
          <p:cNvPr id="58375" name="直接连接符 58374"/>
          <p:cNvSpPr/>
          <p:nvPr/>
        </p:nvSpPr>
        <p:spPr>
          <a:xfrm>
            <a:off x="685800" y="21336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76" name="矩形 58375"/>
          <p:cNvSpPr/>
          <p:nvPr/>
        </p:nvSpPr>
        <p:spPr>
          <a:xfrm>
            <a:off x="1524000" y="1905000"/>
            <a:ext cx="47799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比喻陈旧的无关紧要的话或事物。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8377" name="矩形 58376"/>
          <p:cNvSpPr/>
          <p:nvPr/>
        </p:nvSpPr>
        <p:spPr>
          <a:xfrm>
            <a:off x="1447800" y="4724400"/>
            <a:ext cx="44735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回过头来给追击者以突然袭击。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8378" name="矩形 58377"/>
          <p:cNvSpPr/>
          <p:nvPr/>
        </p:nvSpPr>
        <p:spPr>
          <a:xfrm>
            <a:off x="1447800" y="6172200"/>
            <a:ext cx="47799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800080"/>
                </a:solidFill>
                <a:latin typeface="Times New Roman" panose="02020603050405020304" pitchFamily="2" charset="0"/>
                <a:ea typeface="黑体" panose="02010600030101010101" pitchFamily="1" charset="-122"/>
              </a:rPr>
              <a:t>常用来形容做事及动作敏捷利索。</a:t>
            </a:r>
            <a:endParaRPr lang="zh-CN" altLang="en-US" sz="2400" b="1">
              <a:solidFill>
                <a:srgbClr val="800080"/>
              </a:solidFill>
              <a:latin typeface="Times New Roman" panose="02020603050405020304" pitchFamily="2" charset="0"/>
              <a:ea typeface="黑体" panose="02010600030101010101" pitchFamily="1" charset="-122"/>
            </a:endParaRPr>
          </a:p>
        </p:txBody>
      </p:sp>
      <p:sp>
        <p:nvSpPr>
          <p:cNvPr id="58379" name="直接连接符 58378"/>
          <p:cNvSpPr/>
          <p:nvPr/>
        </p:nvSpPr>
        <p:spPr>
          <a:xfrm>
            <a:off x="685800" y="49530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80" name="直接连接符 58379"/>
          <p:cNvSpPr/>
          <p:nvPr/>
        </p:nvSpPr>
        <p:spPr>
          <a:xfrm>
            <a:off x="609600" y="6400800"/>
            <a:ext cx="6096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3" name="图片 58380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/>
      <p:bldP spid="58377" grpId="0"/>
      <p:bldP spid="5837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59393"/>
          <p:cNvSpPr txBox="1"/>
          <p:nvPr/>
        </p:nvSpPr>
        <p:spPr>
          <a:xfrm>
            <a:off x="755650" y="1989138"/>
            <a:ext cx="7632700" cy="2297112"/>
          </a:xfrm>
          <a:prstGeom prst="rect">
            <a:avLst/>
          </a:prstGeom>
          <a:noFill/>
          <a:ln w="952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endParaRPr lang="en-US" altLang="zh-CN" sz="4800">
              <a:latin typeface="Arial" panose="020B0604020202020204" pitchFamily="34" charset="0"/>
              <a:ea typeface="经典繁颜体" pitchFamily="1" charset="-122"/>
            </a:endParaRPr>
          </a:p>
          <a:p>
            <a:r>
              <a:rPr lang="zh-CN" altLang="en-US" sz="4800" b="1">
                <a:solidFill>
                  <a:srgbClr val="BC0000"/>
                </a:solidFill>
                <a:latin typeface="Arial" panose="020B0604020202020204" pitchFamily="34" charset="0"/>
                <a:ea typeface="经典繁颜体" pitchFamily="1" charset="-122"/>
              </a:rPr>
              <a:t>意义或词性多重的成语补充</a:t>
            </a:r>
            <a:endParaRPr lang="zh-CN" altLang="en-US" sz="4800" b="1">
              <a:solidFill>
                <a:srgbClr val="BC0000"/>
              </a:solidFill>
              <a:latin typeface="Arial" panose="020B0604020202020204" pitchFamily="34" charset="0"/>
              <a:ea typeface="经典繁颜体" pitchFamily="1" charset="-122"/>
            </a:endParaRPr>
          </a:p>
          <a:p>
            <a:endParaRPr lang="zh-CN" altLang="en-US" sz="4800" b="1">
              <a:latin typeface="Arial" panose="020B0604020202020204" pitchFamily="34" charset="0"/>
              <a:ea typeface="经典繁颜体" pitchFamily="1" charset="-122"/>
            </a:endParaRPr>
          </a:p>
        </p:txBody>
      </p:sp>
      <p:pic>
        <p:nvPicPr>
          <p:cNvPr id="59394" name="图片 59394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文本框 60417"/>
          <p:cNvSpPr txBox="1"/>
          <p:nvPr/>
        </p:nvSpPr>
        <p:spPr>
          <a:xfrm>
            <a:off x="323850" y="260350"/>
            <a:ext cx="8382000" cy="6392863"/>
          </a:xfrm>
          <a:prstGeom prst="rect">
            <a:avLst/>
          </a:prstGeom>
          <a:noFill/>
          <a:ln w="19050" cap="flat" cmpd="sng">
            <a:solidFill>
              <a:srgbClr val="B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．按图索骥</a:t>
            </a:r>
            <a:r>
              <a:rPr kumimoji="0" lang="zh-CN" altLang="en-US" sz="28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既比喻办事机械死板，也比喻按照线索寻找。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．暗送秋波：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既指献媚取宠，暗中勾结，也指有情人暗中眉目传情。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．不绝如缕：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既形容声音细微，也形容形势危急。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4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．灯红酒绿：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既形容寻欢作乐的腐化生活，也形容都市或娱乐场所夜晚的繁华景象。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5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．独善其身：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既指只顾自己缺乏集体精神，也指人要搞好自身修养。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</p:txBody>
      </p:sp>
      <p:pic>
        <p:nvPicPr>
          <p:cNvPr id="2" name="图片 60418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9788" y="6200775"/>
            <a:ext cx="684212" cy="684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1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28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18">
                                            <p:txEl>
                                              <p:charRg st="28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6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18">
                                            <p:txEl>
                                              <p:charRg st="6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84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0418">
                                            <p:txEl>
                                              <p:charRg st="84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123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0418">
                                            <p:txEl>
                                              <p:charRg st="123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61441"/>
          <p:cNvSpPr txBox="1"/>
          <p:nvPr/>
        </p:nvSpPr>
        <p:spPr>
          <a:xfrm>
            <a:off x="323850" y="0"/>
            <a:ext cx="8458200" cy="6870700"/>
          </a:xfrm>
          <a:prstGeom prst="rect">
            <a:avLst/>
          </a:prstGeom>
          <a:noFill/>
          <a:ln w="9525" cap="flat" cmpd="sng">
            <a:solidFill>
              <a:srgbClr val="B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6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．对牛弹琴：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比喻对不懂道理的人讲道理，对外行人说内行话，也用来讥笑说话的人不看对象。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7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．粉墨登场：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既指化装上台演戏，也讽刺某些人登上政治舞台。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8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．高山流水：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既比喻知音或者知己，也比喻乐曲高妙。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9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．顾影自怜：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既指孤独失意的样子，也指自我欣赏。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10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．规行矩步：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既比喻墨守成规，不知变通，也比喻举动合乎规矩，毫不苟且。</a:t>
            </a:r>
            <a:r>
              <a:rPr kumimoji="0" lang="zh-CN" altLang="en-US" sz="28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    </a:t>
            </a:r>
            <a:endParaRPr kumimoji="0" lang="zh-CN" altLang="en-US" sz="2800" b="1" i="0" kern="1200" cap="none" spc="0" normalizeH="0" baseline="0" noProof="1"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</p:txBody>
      </p:sp>
      <p:pic>
        <p:nvPicPr>
          <p:cNvPr id="2" name="图片 61442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5688" y="6389688"/>
            <a:ext cx="468312" cy="468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42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4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42">
                                            <p:txEl>
                                              <p:charRg st="44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7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42">
                                            <p:txEl>
                                              <p:charRg st="74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10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42">
                                            <p:txEl>
                                              <p:charRg st="100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125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442">
                                            <p:txEl>
                                              <p:charRg st="125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nimBg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62465"/>
          <p:cNvSpPr/>
          <p:nvPr/>
        </p:nvSpPr>
        <p:spPr>
          <a:xfrm>
            <a:off x="323850" y="0"/>
            <a:ext cx="8569325" cy="6870700"/>
          </a:xfrm>
          <a:prstGeom prst="rect">
            <a:avLst/>
          </a:prstGeom>
          <a:noFill/>
          <a:ln w="9525" cap="flat" cmpd="sng">
            <a:solidFill>
              <a:srgbClr val="B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11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．呼风唤雨：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既比喻进行煽动性活动，也比喻人能够支配自然。</a:t>
            </a:r>
            <a:endParaRPr kumimoji="0" lang="zh-CN" altLang="en-US" sz="3200" b="1" i="0" u="none" strike="noStrike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12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．昏天黑地：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既形容人生活荒唐颓废，也形容人神志不清。  </a:t>
            </a:r>
            <a:endParaRPr kumimoji="0" lang="zh-CN" altLang="en-US" sz="3200" b="1" i="0" u="none" strike="noStrike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13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．老气横秋：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形容人摆老资格，自以为了不起的样子，也形容人没有朝气，暮气沉沉的样子。</a:t>
            </a:r>
            <a:endParaRPr kumimoji="0" lang="zh-CN" altLang="en-US" sz="3200" b="1" i="0" u="none" strike="noStrike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14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．冷若冰霜：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既形容人不热情，不温和，也形容人态度严肃。</a:t>
            </a:r>
            <a:endParaRPr kumimoji="0" lang="zh-CN" altLang="en-US" sz="3200" b="1" i="0" u="none" strike="noStrike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15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．冷眼旁观：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既指用冷淡的态度从旁观看，不愿参加，也指用冷静的态度从旁审视。</a:t>
            </a:r>
            <a:endParaRPr kumimoji="0" lang="zh-CN" altLang="en-US" sz="3200" b="1" i="0" u="none" strike="noStrike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</p:txBody>
      </p:sp>
      <p:pic>
        <p:nvPicPr>
          <p:cNvPr id="2" name="图片 62466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6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charRg st="3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2466">
                                            <p:txEl>
                                              <p:charRg st="31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charRg st="6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466">
                                            <p:txEl>
                                              <p:charRg st="62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charRg st="106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466">
                                            <p:txEl>
                                              <p:charRg st="106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charRg st="136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2466">
                                            <p:txEl>
                                              <p:charRg st="136" end="1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nimBg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63489"/>
          <p:cNvSpPr/>
          <p:nvPr/>
        </p:nvSpPr>
        <p:spPr>
          <a:xfrm>
            <a:off x="323850" y="0"/>
            <a:ext cx="8496300" cy="6870700"/>
          </a:xfrm>
          <a:prstGeom prst="rect">
            <a:avLst/>
          </a:prstGeom>
          <a:noFill/>
          <a:ln w="9525" cap="flat" cmpd="sng">
            <a:solidFill>
              <a:srgbClr val="B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16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．例行公事：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既指只重形式，不讲实效的工作，也指按照惯例处理的公事。</a:t>
            </a:r>
            <a:endParaRPr kumimoji="0" lang="zh-CN" altLang="en-US" sz="3200" b="1" i="0" u="none" strike="noStrike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17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．另起炉灶：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既比喻脱离集体另搞一套，也比喻重新做起。  </a:t>
            </a:r>
            <a:endParaRPr kumimoji="0" lang="zh-CN" altLang="en-US" sz="3200" b="1" i="0" u="none" strike="noStrike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18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．绵里藏针：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既比喻外貌柔和，内心刻毒，也形容柔中有刚。</a:t>
            </a:r>
            <a:r>
              <a:rPr kumimoji="0" lang="zh-CN" altLang="en-US" sz="28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      </a:t>
            </a:r>
            <a:endParaRPr kumimoji="0" lang="zh-CN" altLang="en-US" sz="2800" b="1" i="0" u="none" strike="noStrike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19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．难分难解：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既指双方争吵，打斗相持不下，难以开交，也形容双方关系异常亲密离。</a:t>
            </a:r>
            <a:endParaRPr kumimoji="0" lang="zh-CN" altLang="en-US" sz="3200" b="1" i="0" u="none" strike="noStrike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zh-CN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20</a:t>
            </a:r>
            <a:r>
              <a:rPr kumimoji="0" lang="zh-CN" altLang="en-US" sz="3600" b="1" i="0" u="none" strike="noStrike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．奇文共赏：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既指把荒谬、错误的文章发表出来供大家识别和批判，也指把新奇的文章拿出来共同欣赏。</a:t>
            </a:r>
            <a:endParaRPr kumimoji="0" lang="zh-CN" altLang="en-US" sz="3200" b="1" i="0" u="none" strike="noStrike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</p:txBody>
      </p:sp>
      <p:pic>
        <p:nvPicPr>
          <p:cNvPr id="2" name="图片 63490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2813" y="6246813"/>
            <a:ext cx="611187" cy="611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0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3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490">
                                            <p:txEl>
                                              <p:charRg st="36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67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3490">
                                            <p:txEl>
                                              <p:charRg st="67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103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3490">
                                            <p:txEl>
                                              <p:charRg st="103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144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3490">
                                            <p:txEl>
                                              <p:charRg st="144" end="1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9217"/>
          <p:cNvSpPr>
            <a:spLocks noGrp="1" noRot="1"/>
          </p:cNvSpPr>
          <p:nvPr>
            <p:ph type="title"/>
          </p:nvPr>
        </p:nvSpPr>
        <p:spPr>
          <a:xfrm>
            <a:off x="298450" y="188913"/>
            <a:ext cx="8540750" cy="431800"/>
          </a:xfrm>
          <a:ln/>
        </p:spPr>
        <p:txBody>
          <a:bodyPr anchor="ctr"/>
          <a:p>
            <a:r>
              <a:rPr lang="zh-CN" altLang="en-US" sz="4000" b="1"/>
              <a:t>真题体验，实力检测</a:t>
            </a:r>
            <a:endParaRPr lang="zh-CN" altLang="en-US" sz="4000" b="1"/>
          </a:p>
        </p:txBody>
      </p:sp>
      <p:sp>
        <p:nvSpPr>
          <p:cNvPr id="9218" name="文本占位符 9218"/>
          <p:cNvSpPr>
            <a:spLocks noGrp="1" noRot="1"/>
          </p:cNvSpPr>
          <p:nvPr>
            <p:ph idx="1"/>
          </p:nvPr>
        </p:nvSpPr>
        <p:spPr>
          <a:xfrm>
            <a:off x="250825" y="692150"/>
            <a:ext cx="8893175" cy="6165850"/>
          </a:xfrm>
          <a:ln/>
        </p:spPr>
        <p:txBody>
          <a:bodyPr anchor="t"/>
          <a:p>
            <a:pPr>
              <a:buNone/>
            </a:pPr>
            <a:r>
              <a:rPr lang="zh-CN" altLang="en-US" b="1">
                <a:solidFill>
                  <a:srgbClr val="0000FF"/>
                </a:solidFill>
              </a:rPr>
              <a:t>判断下列成语使用是否恰当</a:t>
            </a:r>
            <a:endParaRPr lang="zh-CN" altLang="en-US" b="1">
              <a:solidFill>
                <a:srgbClr val="0000FF"/>
              </a:solidFill>
            </a:endParaRPr>
          </a:p>
          <a:p>
            <a:r>
              <a:rPr lang="en-US" altLang="zh-CN" b="1"/>
              <a:t>1. </a:t>
            </a:r>
            <a:r>
              <a:rPr lang="zh-CN" altLang="en-US" b="1"/>
              <a:t>凌南区虽地域狭窄，物产匮乏，但由于大力开发绿色农业，</a:t>
            </a:r>
            <a:r>
              <a:rPr lang="zh-CN" altLang="en-US" b="1">
                <a:solidFill>
                  <a:schemeClr val="tx2"/>
                </a:solidFill>
              </a:rPr>
              <a:t>方寸之地</a:t>
            </a:r>
            <a:r>
              <a:rPr lang="zh-CN" altLang="en-US" b="1"/>
              <a:t>，拓出了发展的大空间。</a:t>
            </a:r>
            <a:endParaRPr lang="zh-CN" altLang="en-US" b="1"/>
          </a:p>
          <a:p>
            <a:r>
              <a:rPr lang="en-US" altLang="zh-CN" b="1"/>
              <a:t>2. </a:t>
            </a:r>
            <a:r>
              <a:rPr lang="zh-CN" altLang="en-US" b="1"/>
              <a:t>应广大读者的要求，他为那本很受欢迎的获奖小说写了续篇，但遗憾的是。续篇</a:t>
            </a:r>
            <a:r>
              <a:rPr lang="zh-CN" altLang="en-US" b="1">
                <a:solidFill>
                  <a:schemeClr val="tx2"/>
                </a:solidFill>
              </a:rPr>
              <a:t>相形见绌</a:t>
            </a:r>
            <a:r>
              <a:rPr lang="zh-CN" altLang="en-US" b="1"/>
              <a:t>，不能让人满意。</a:t>
            </a:r>
            <a:endParaRPr lang="zh-CN" altLang="en-US" b="1"/>
          </a:p>
          <a:p>
            <a:r>
              <a:rPr lang="en-US" altLang="zh-CN" b="1"/>
              <a:t>3. </a:t>
            </a:r>
            <a:r>
              <a:rPr lang="zh-CN" altLang="en-US" b="1"/>
              <a:t>为了不让下一代输在起跑线上，年轻的父母纷纷送孩子去练钢琴，学围棋，上英语兴趣班，真是费尽心思，</a:t>
            </a:r>
            <a:r>
              <a:rPr lang="zh-CN" altLang="en-US" sz="3600" b="1">
                <a:solidFill>
                  <a:schemeClr val="tx2"/>
                </a:solidFill>
              </a:rPr>
              <a:t>无所不为</a:t>
            </a:r>
            <a:r>
              <a:rPr lang="zh-CN" altLang="en-US" b="1"/>
              <a:t>。</a:t>
            </a:r>
            <a:endParaRPr lang="zh-CN" altLang="en-US" b="1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框 64513"/>
          <p:cNvSpPr txBox="1"/>
          <p:nvPr/>
        </p:nvSpPr>
        <p:spPr>
          <a:xfrm>
            <a:off x="0" y="260350"/>
            <a:ext cx="9144000" cy="6383338"/>
          </a:xfrm>
          <a:prstGeom prst="rect">
            <a:avLst/>
          </a:prstGeom>
          <a:noFill/>
          <a:ln w="9525" cap="flat" cmpd="sng">
            <a:solidFill>
              <a:srgbClr val="B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21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．谦谦君子：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既指故作谦虚而实际虚伪的人，也指谦虚，能够严格要求自己的人。</a:t>
            </a:r>
            <a:r>
              <a:rPr kumimoji="0" lang="zh-CN" altLang="en-US" sz="28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 </a:t>
            </a:r>
            <a:endParaRPr kumimoji="0" lang="zh-CN" altLang="en-US" sz="2800" b="1" i="0" kern="1200" cap="none" spc="0" normalizeH="0" baseline="0" noProof="1">
              <a:solidFill>
                <a:srgbClr val="BC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22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．穷形尽相：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既指丑态毕露，也指描写刻画十分细致生动。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23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．如虎添翼：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比喻凶恶的势力得到帮助后更加凶恶，也比喻强大的力量得到援助后更加强大。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24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．沙里淘金：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既比喻费力大而成效小，也比喻从大量的材料中选择精华。            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25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．四平八稳：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既形容说话、做事情、写文章稳当，也指做事情只求不出差错，缺乏创新精神。   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</p:txBody>
      </p:sp>
      <p:pic>
        <p:nvPicPr>
          <p:cNvPr id="2" name="图片 64514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9788" y="6173788"/>
            <a:ext cx="684212" cy="68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框 65537"/>
          <p:cNvSpPr txBox="1"/>
          <p:nvPr/>
        </p:nvSpPr>
        <p:spPr>
          <a:xfrm>
            <a:off x="179388" y="620713"/>
            <a:ext cx="8785225" cy="5284788"/>
          </a:xfrm>
          <a:prstGeom prst="rect">
            <a:avLst/>
          </a:prstGeom>
          <a:noFill/>
          <a:ln w="9525" cap="flat" cmpd="sng">
            <a:solidFill>
              <a:srgbClr val="B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R="0" defTabSz="914400"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26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．舞文弄墨：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既指歪曲法律条文作弊，也指玩弄文字技巧。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27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．想入非非：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既指思想进入虚幻的境界，完全脱离实际</a:t>
            </a:r>
            <a:r>
              <a:rPr kumimoji="0" lang="en-US" altLang="zh-CN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(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中性</a:t>
            </a:r>
            <a:r>
              <a:rPr kumimoji="0" lang="en-US" altLang="zh-CN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)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，也指胡思乱想</a:t>
            </a:r>
            <a:r>
              <a:rPr kumimoji="0" lang="en-US" altLang="zh-CN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(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贬义</a:t>
            </a:r>
            <a:r>
              <a:rPr kumimoji="0" lang="en-US" altLang="zh-CN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)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28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．形若无事：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既指在紧急关头态度镇定自若，也指对坏人坏事听之任之，满不在乎。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29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．淋漓尽致：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既形容说话或文章表达的充分透彻，也指暴露得很彻底。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30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．引火烧身：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既比喻自讨苦吃或自取毁灭，也比喻主动暴露自己的问题，争取批评帮助。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</p:txBody>
      </p:sp>
      <p:pic>
        <p:nvPicPr>
          <p:cNvPr id="2" name="图片 65538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框 66561"/>
          <p:cNvSpPr txBox="1"/>
          <p:nvPr/>
        </p:nvSpPr>
        <p:spPr>
          <a:xfrm>
            <a:off x="179388" y="333375"/>
            <a:ext cx="8713788" cy="6259513"/>
          </a:xfrm>
          <a:prstGeom prst="rect">
            <a:avLst/>
          </a:prstGeom>
          <a:noFill/>
          <a:ln w="9525" cap="flat" cmpd="sng">
            <a:solidFill>
              <a:srgbClr val="B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R="0" defTabSz="914400"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31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．瞻前顾后：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既形容做事情以前考虑周密细致，也形容顾虑太多，犹豫不决。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32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．金玉满堂：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既指占有很多财富，也比喻人很有才学，学识丰富。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．春风得意：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既可以指进土及第后的得意心情，也可以用来形容人官场腾达或事业顺心时洋洋得意的样子。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34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．平易近人：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既比喻态度和蔼，没有架子，使人容易接近，也形容文字深入浅出，通俗易懂。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35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．洋洋洒洒：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既形容说话或写文章才思充沛，连绵不断，也形容规模盛大，气势磅礴。</a:t>
            </a:r>
            <a:r>
              <a:rPr kumimoji="0" lang="zh-CN" altLang="en-US" sz="28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    </a:t>
            </a:r>
            <a:endParaRPr kumimoji="0" lang="zh-CN" altLang="en-US" sz="28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</p:txBody>
      </p:sp>
      <p:pic>
        <p:nvPicPr>
          <p:cNvPr id="2" name="图片 66562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9788" y="6173788"/>
            <a:ext cx="684212" cy="68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框 67585"/>
          <p:cNvSpPr txBox="1"/>
          <p:nvPr/>
        </p:nvSpPr>
        <p:spPr>
          <a:xfrm>
            <a:off x="250825" y="0"/>
            <a:ext cx="8642350" cy="6870700"/>
          </a:xfrm>
          <a:prstGeom prst="rect">
            <a:avLst/>
          </a:prstGeom>
          <a:noFill/>
          <a:ln w="9525" cap="flat" cmpd="sng">
            <a:solidFill>
              <a:srgbClr val="B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36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．秀色可餐：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既可形容女性容貌漂亮，也可形容景色优美，让人迷忘饥。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37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．眉来眼去：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多用于男女示爱，也指坏人之间勾搭。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38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．处之泰然：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既形容对待紧急事情或困难，安然自得，毫不在乎，也指对事情无动于衷。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algn="just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39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．左右逢源：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既比喻做事得心应手，怎样进行都很顺利，也比喻办事圆滑。</a:t>
            </a:r>
            <a:endParaRPr kumimoji="0" lang="zh-CN" altLang="en-US" sz="3200" b="1" i="0" kern="1200" cap="none" spc="0" normalizeH="0" baseline="0" noProof="1">
              <a:solidFill>
                <a:srgbClr val="000000"/>
              </a:solidFill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  <a:p>
            <a:pPr marR="0" defTabSz="9144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kumimoji="0" lang="en-US" altLang="zh-CN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40</a:t>
            </a:r>
            <a:r>
              <a:rPr kumimoji="0" lang="zh-CN" altLang="en-US" sz="3600" b="1" i="0" kern="1200" cap="none" spc="0" normalizeH="0" baseline="0" noProof="1">
                <a:solidFill>
                  <a:srgbClr val="B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．指手画脚：</a:t>
            </a:r>
            <a:r>
              <a:rPr kumimoji="0" lang="zh-CN" altLang="en-US" sz="3200" b="1" i="0" kern="1200" cap="none" spc="0" normalizeH="0" baseline="0" noProof="1">
                <a:solidFill>
                  <a:srgbClr val="000000"/>
                </a:solidFill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既形容说话时兼用手势示意，也形容轻率的指点、批评。</a:t>
            </a:r>
            <a:r>
              <a:rPr kumimoji="0" lang="zh-CN" altLang="en-US" sz="2800" b="0" i="0" kern="1200" cap="none" spc="0" normalizeH="0" baseline="0" noProof="1">
                <a:latin typeface="黑体" panose="02010600030101010101" pitchFamily="1" charset="-122"/>
                <a:ea typeface="黑体" panose="02010600030101010101" pitchFamily="1" charset="-122"/>
                <a:cs typeface="+mn-cs"/>
                <a:sym typeface="+mn-ea"/>
              </a:rPr>
              <a:t> </a:t>
            </a:r>
            <a:endParaRPr kumimoji="0" lang="zh-CN" altLang="en-US" sz="2800" b="0" i="0" kern="1200" cap="none" spc="0" normalizeH="0" baseline="0" noProof="1">
              <a:latin typeface="黑体" panose="02010600030101010101" pitchFamily="1" charset="-122"/>
              <a:ea typeface="黑体" panose="02010600030101010101" pitchFamily="1" charset="-122"/>
              <a:cs typeface="+mn-cs"/>
              <a:sym typeface="+mn-ea"/>
            </a:endParaRPr>
          </a:p>
        </p:txBody>
      </p:sp>
      <p:pic>
        <p:nvPicPr>
          <p:cNvPr id="2" name="图片 67586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占位符 10241"/>
          <p:cNvSpPr>
            <a:spLocks noGrp="1" noRot="1"/>
          </p:cNvSpPr>
          <p:nvPr>
            <p:ph idx="1"/>
          </p:nvPr>
        </p:nvSpPr>
        <p:spPr>
          <a:xfrm>
            <a:off x="395288" y="476250"/>
            <a:ext cx="8569325" cy="5976938"/>
          </a:xfrm>
          <a:ln/>
        </p:spPr>
        <p:txBody>
          <a:bodyPr anchor="t"/>
          <a:p>
            <a:pPr>
              <a:lnSpc>
                <a:spcPct val="80000"/>
              </a:lnSpc>
            </a:pPr>
            <a:r>
              <a:rPr lang="en-US" altLang="zh-CN" sz="3600" b="1"/>
              <a:t>4.</a:t>
            </a:r>
            <a:r>
              <a:rPr lang="zh-CN" altLang="en-US" sz="3600" b="1"/>
              <a:t>电话给人们带来了莫大的方便，但打电话有时并不是最好的联系方法，有些事情非得</a:t>
            </a:r>
            <a:r>
              <a:rPr lang="zh-CN" altLang="en-US" sz="3600" b="1">
                <a:solidFill>
                  <a:schemeClr val="tx2"/>
                </a:solidFill>
              </a:rPr>
              <a:t>耳提面命</a:t>
            </a:r>
            <a:r>
              <a:rPr lang="zh-CN" altLang="en-US" sz="3600" b="1"/>
              <a:t>，一边说一边比划才能真正讲清楚。</a:t>
            </a:r>
            <a:endParaRPr lang="zh-CN" altLang="en-US" sz="3600" b="1"/>
          </a:p>
          <a:p>
            <a:pPr>
              <a:lnSpc>
                <a:spcPct val="80000"/>
              </a:lnSpc>
            </a:pPr>
            <a:r>
              <a:rPr lang="en-US" altLang="zh-CN" sz="3600" b="1"/>
              <a:t>5.</a:t>
            </a:r>
            <a:r>
              <a:rPr lang="zh-CN" altLang="en-US" sz="3600" b="1"/>
              <a:t>该产品的试用效果非常好，相信它大量投产后将</a:t>
            </a:r>
            <a:r>
              <a:rPr lang="zh-CN" altLang="en-US" sz="3600" b="1">
                <a:solidFill>
                  <a:schemeClr val="tx2"/>
                </a:solidFill>
              </a:rPr>
              <a:t>不孚众望</a:t>
            </a:r>
            <a:r>
              <a:rPr lang="zh-CN" altLang="en-US" sz="3600" b="1"/>
              <a:t>，公司一定会凭借产品的优异品质在激烈的市场竞争中取得骄人业绩。</a:t>
            </a:r>
            <a:endParaRPr lang="zh-CN" altLang="en-US" sz="3600" b="1"/>
          </a:p>
          <a:p>
            <a:pPr>
              <a:lnSpc>
                <a:spcPct val="80000"/>
              </a:lnSpc>
            </a:pPr>
            <a:r>
              <a:rPr lang="en-US" altLang="zh-CN" sz="3600" b="1"/>
              <a:t>6.</a:t>
            </a:r>
            <a:r>
              <a:rPr lang="zh-CN" altLang="en-US" sz="3600" b="1"/>
              <a:t>从长辈们</a:t>
            </a:r>
            <a:r>
              <a:rPr lang="zh-CN" altLang="en-US" sz="3600" b="1">
                <a:solidFill>
                  <a:schemeClr val="tx2"/>
                </a:solidFill>
              </a:rPr>
              <a:t>闲言碎语</a:t>
            </a:r>
            <a:r>
              <a:rPr lang="zh-CN" altLang="en-US" sz="3600" b="1"/>
              <a:t>中，他了解到父亲乔明志曾经是一位屡立奇功、威名赫赫的抗日英雄。</a:t>
            </a:r>
            <a:endParaRPr lang="zh-CN" altLang="en-US" sz="3600" b="1"/>
          </a:p>
          <a:p>
            <a:pPr>
              <a:lnSpc>
                <a:spcPct val="80000"/>
              </a:lnSpc>
              <a:buNone/>
            </a:pPr>
            <a:endParaRPr lang="zh-CN" altLang="en-US" sz="36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1265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463550"/>
          </a:xfrm>
          <a:ln/>
        </p:spPr>
        <p:txBody>
          <a:bodyPr anchor="ctr"/>
          <a:p>
            <a:r>
              <a:rPr lang="zh-CN" altLang="en-US" sz="4000" b="1"/>
              <a:t>检测分析</a:t>
            </a:r>
            <a:endParaRPr lang="zh-CN" altLang="en-US" sz="4000" b="1"/>
          </a:p>
        </p:txBody>
      </p:sp>
      <p:sp>
        <p:nvSpPr>
          <p:cNvPr id="11266" name="文本占位符 11266"/>
          <p:cNvSpPr>
            <a:spLocks noGrp="1" noRot="1"/>
          </p:cNvSpPr>
          <p:nvPr>
            <p:ph idx="1"/>
          </p:nvPr>
        </p:nvSpPr>
        <p:spPr>
          <a:xfrm>
            <a:off x="539750" y="908050"/>
            <a:ext cx="8280400" cy="5191125"/>
          </a:xfrm>
          <a:ln/>
        </p:spPr>
        <p:txBody>
          <a:bodyPr anchor="t"/>
          <a:p>
            <a:pPr>
              <a:buNone/>
            </a:pPr>
            <a:r>
              <a:rPr lang="en-US" altLang="zh-CN" sz="2800" b="1"/>
              <a:t>1.</a:t>
            </a:r>
            <a:r>
              <a:rPr lang="zh-CN" altLang="en-US" sz="2800" b="1"/>
              <a:t>错  方寸之地：方寸：指人的心；原指很小的地方，用来指人的心。</a:t>
            </a:r>
            <a:endParaRPr lang="zh-CN" altLang="en-US" sz="2800" b="1"/>
          </a:p>
          <a:p>
            <a:pPr>
              <a:buNone/>
            </a:pPr>
            <a:r>
              <a:rPr lang="en-US" altLang="zh-CN" sz="2800" b="1"/>
              <a:t>2.</a:t>
            </a:r>
            <a:r>
              <a:rPr lang="zh-CN" altLang="en-US" sz="2800" b="1"/>
              <a:t>对  相形见绌：和同类的事物相比较，显出不足。</a:t>
            </a:r>
            <a:endParaRPr lang="zh-CN" altLang="en-US" sz="2800" b="1"/>
          </a:p>
          <a:p>
            <a:pPr>
              <a:buNone/>
            </a:pPr>
            <a:r>
              <a:rPr lang="en-US" altLang="zh-CN" sz="2800" b="1"/>
              <a:t>3.</a:t>
            </a:r>
            <a:r>
              <a:rPr lang="zh-CN" altLang="en-US" sz="2800" b="1"/>
              <a:t>错  无所不为：指什么坏事都干或者干尽了坏事。 </a:t>
            </a:r>
            <a:endParaRPr lang="zh-CN" altLang="en-US" sz="2800" b="1"/>
          </a:p>
          <a:p>
            <a:pPr>
              <a:buNone/>
            </a:pPr>
            <a:r>
              <a:rPr lang="en-US" altLang="zh-CN" sz="2800" b="1"/>
              <a:t>4.</a:t>
            </a:r>
            <a:r>
              <a:rPr lang="zh-CN" altLang="en-US" sz="2800" b="1"/>
              <a:t>错  耳提面命：应指对着耳朵告诉，表示教诲的殷勤恳切。多形容长辈的教导热心恳切。</a:t>
            </a:r>
            <a:endParaRPr lang="zh-CN" altLang="en-US" sz="2800" b="1"/>
          </a:p>
          <a:p>
            <a:pPr>
              <a:buNone/>
            </a:pPr>
            <a:r>
              <a:rPr lang="en-US" altLang="zh-CN" sz="2800" b="1"/>
              <a:t>5. </a:t>
            </a:r>
            <a:r>
              <a:rPr lang="zh-CN" altLang="en-US" sz="2800" b="1"/>
              <a:t>错  不孚众望：是不使大家信服的意思；“不负众望”是不辜负大家的期望。</a:t>
            </a:r>
            <a:endParaRPr lang="zh-CN" altLang="en-US" sz="2800" b="1"/>
          </a:p>
          <a:p>
            <a:pPr>
              <a:buNone/>
            </a:pPr>
            <a:r>
              <a:rPr lang="en-US" altLang="zh-CN" sz="2800" b="1"/>
              <a:t>6. </a:t>
            </a:r>
            <a:r>
              <a:rPr lang="zh-CN" altLang="en-US" sz="2800" b="1"/>
              <a:t>错  闲言碎语：在人背后说长道短，说些搬弄是非的话。也指说闲话。 </a:t>
            </a:r>
            <a:endParaRPr lang="zh-CN" altLang="en-US" sz="2800" b="1"/>
          </a:p>
          <a:p>
            <a:pPr>
              <a:buNone/>
            </a:pPr>
            <a:endParaRPr lang="zh-CN" altLang="en-US" sz="28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占位符 12289"/>
          <p:cNvSpPr>
            <a:spLocks noGrp="1" noRot="1"/>
          </p:cNvSpPr>
          <p:nvPr>
            <p:ph idx="1"/>
          </p:nvPr>
        </p:nvSpPr>
        <p:spPr>
          <a:xfrm>
            <a:off x="2627313" y="1052513"/>
            <a:ext cx="5545137" cy="3627437"/>
          </a:xfrm>
          <a:ln/>
        </p:spPr>
        <p:txBody>
          <a:bodyPr anchor="t"/>
          <a:p>
            <a:pPr>
              <a:lnSpc>
                <a:spcPct val="90000"/>
              </a:lnSpc>
            </a:pPr>
            <a:r>
              <a:rPr lang="en-US" altLang="zh-CN" sz="3600" b="1">
                <a:latin typeface="黑体" panose="02010600030101010101" pitchFamily="1" charset="-122"/>
                <a:ea typeface="黑体" panose="02010600030101010101" pitchFamily="1" charset="-122"/>
              </a:rPr>
              <a:t>1</a:t>
            </a:r>
            <a:r>
              <a:rPr lang="zh-CN" altLang="en-US" sz="3600" b="1">
                <a:latin typeface="黑体" panose="02010600030101010101" pitchFamily="1" charset="-122"/>
                <a:ea typeface="黑体" panose="02010600030101010101" pitchFamily="1" charset="-122"/>
              </a:rPr>
              <a:t>、望文生义  舍本逐末</a:t>
            </a:r>
            <a:endParaRPr lang="zh-CN" altLang="en-US" sz="3600" b="1">
              <a:latin typeface="黑体" panose="02010600030101010101" pitchFamily="1" charset="-122"/>
              <a:ea typeface="黑体" panose="02010600030101010101" pitchFamily="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latin typeface="黑体" panose="02010600030101010101" pitchFamily="1" charset="-122"/>
                <a:ea typeface="黑体" panose="02010600030101010101" pitchFamily="1" charset="-122"/>
              </a:rPr>
              <a:t>2</a:t>
            </a:r>
            <a:r>
              <a:rPr lang="zh-CN" altLang="en-US" sz="3600" b="1">
                <a:latin typeface="黑体" panose="02010600030101010101" pitchFamily="1" charset="-122"/>
                <a:ea typeface="黑体" panose="02010600030101010101" pitchFamily="1" charset="-122"/>
              </a:rPr>
              <a:t>、错置对象  张冠李戴</a:t>
            </a:r>
            <a:endParaRPr lang="zh-CN" altLang="en-US" sz="3600" b="1">
              <a:latin typeface="黑体" panose="02010600030101010101" pitchFamily="1" charset="-122"/>
              <a:ea typeface="黑体" panose="02010600030101010101" pitchFamily="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latin typeface="黑体" panose="02010600030101010101" pitchFamily="1" charset="-122"/>
                <a:ea typeface="黑体" panose="02010600030101010101" pitchFamily="1" charset="-122"/>
              </a:rPr>
              <a:t>3</a:t>
            </a:r>
            <a:r>
              <a:rPr lang="zh-CN" altLang="en-US" sz="3600" b="1">
                <a:latin typeface="黑体" panose="02010600030101010101" pitchFamily="1" charset="-122"/>
                <a:ea typeface="黑体" panose="02010600030101010101" pitchFamily="1" charset="-122"/>
              </a:rPr>
              <a:t>、褒贬颠倒  感情失当</a:t>
            </a:r>
            <a:endParaRPr lang="zh-CN" altLang="en-US" sz="3600" b="1">
              <a:latin typeface="黑体" panose="02010600030101010101" pitchFamily="1" charset="-122"/>
              <a:ea typeface="黑体" panose="02010600030101010101" pitchFamily="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latin typeface="黑体" panose="02010600030101010101" pitchFamily="1" charset="-122"/>
                <a:ea typeface="黑体" panose="02010600030101010101" pitchFamily="1" charset="-122"/>
              </a:rPr>
              <a:t>4</a:t>
            </a:r>
            <a:r>
              <a:rPr lang="zh-CN" altLang="en-US" sz="3600" b="1">
                <a:latin typeface="黑体" panose="02010600030101010101" pitchFamily="1" charset="-122"/>
                <a:ea typeface="黑体" panose="02010600030101010101" pitchFamily="1" charset="-122"/>
              </a:rPr>
              <a:t>、敬谦误用  主客混乱</a:t>
            </a:r>
            <a:endParaRPr lang="zh-CN" altLang="en-US" sz="3600" b="1">
              <a:latin typeface="黑体" panose="02010600030101010101" pitchFamily="1" charset="-122"/>
              <a:ea typeface="黑体" panose="02010600030101010101" pitchFamily="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latin typeface="黑体" panose="02010600030101010101" pitchFamily="1" charset="-122"/>
                <a:ea typeface="黑体" panose="02010600030101010101" pitchFamily="1" charset="-122"/>
              </a:rPr>
              <a:t>5</a:t>
            </a:r>
            <a:r>
              <a:rPr lang="zh-CN" altLang="en-US" sz="3600" b="1">
                <a:latin typeface="黑体" panose="02010600030101010101" pitchFamily="1" charset="-122"/>
                <a:ea typeface="黑体" panose="02010600030101010101" pitchFamily="1" charset="-122"/>
              </a:rPr>
              <a:t>、画蛇添足  重复累赘</a:t>
            </a:r>
            <a:endParaRPr lang="zh-CN" altLang="en-US" sz="3600" b="1">
              <a:latin typeface="黑体" panose="02010600030101010101" pitchFamily="1" charset="-122"/>
              <a:ea typeface="黑体" panose="02010600030101010101" pitchFamily="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latin typeface="黑体" panose="02010600030101010101" pitchFamily="1" charset="-122"/>
                <a:ea typeface="黑体" panose="02010600030101010101" pitchFamily="1" charset="-122"/>
              </a:rPr>
              <a:t>6</a:t>
            </a:r>
            <a:r>
              <a:rPr lang="zh-CN" altLang="en-US" sz="3600" b="1">
                <a:latin typeface="黑体" panose="02010600030101010101" pitchFamily="1" charset="-122"/>
                <a:ea typeface="黑体" panose="02010600030101010101" pitchFamily="1" charset="-122"/>
              </a:rPr>
              <a:t>、功能混乱  搭配不当</a:t>
            </a:r>
            <a:endParaRPr lang="zh-CN" altLang="en-US" sz="3600" b="1">
              <a:latin typeface="黑体" panose="02010600030101010101" pitchFamily="1" charset="-122"/>
              <a:ea typeface="黑体" panose="02010600030101010101" pitchFamily="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latin typeface="黑体" panose="02010600030101010101" pitchFamily="1" charset="-122"/>
                <a:ea typeface="黑体" panose="02010600030101010101" pitchFamily="1" charset="-122"/>
              </a:rPr>
              <a:t>7</a:t>
            </a:r>
            <a:r>
              <a:rPr lang="zh-CN" altLang="en-US" sz="3600" b="1">
                <a:latin typeface="黑体" panose="02010600030101010101" pitchFamily="1" charset="-122"/>
                <a:ea typeface="黑体" panose="02010600030101010101" pitchFamily="1" charset="-122"/>
              </a:rPr>
              <a:t>、形近、义近词混用</a:t>
            </a:r>
            <a:endParaRPr lang="zh-CN" altLang="en-US" sz="3600" b="1">
              <a:latin typeface="黑体" panose="02010600030101010101" pitchFamily="1" charset="-122"/>
              <a:ea typeface="黑体" panose="02010600030101010101" pitchFamily="1" charset="-122"/>
            </a:endParaRPr>
          </a:p>
        </p:txBody>
      </p:sp>
      <p:sp>
        <p:nvSpPr>
          <p:cNvPr id="12290" name="矩形 12290"/>
          <p:cNvSpPr/>
          <p:nvPr/>
        </p:nvSpPr>
        <p:spPr>
          <a:xfrm rot="5400000">
            <a:off x="-576262" y="3176588"/>
            <a:ext cx="4464050" cy="73025"/>
          </a:xfrm>
          <a:prstGeom prst="rect">
            <a:avLst/>
          </a:prstGeom>
        </p:spPr>
        <p:txBody>
          <a:bodyPr vert="eaVert"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成语误用常见类型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1" name="图片 12291" descr="jell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3425" y="6067425"/>
            <a:ext cx="790575" cy="79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9222</Words>
  <Application>WPS 演示</Application>
  <PresentationFormat>在屏幕上显示</PresentationFormat>
  <Paragraphs>618</Paragraphs>
  <Slides>63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82" baseType="lpstr">
      <vt:lpstr>Arial</vt:lpstr>
      <vt:lpstr>宋体</vt:lpstr>
      <vt:lpstr>Wingdings</vt:lpstr>
      <vt:lpstr>Wingdings 2</vt:lpstr>
      <vt:lpstr>黑体</vt:lpstr>
      <vt:lpstr>楷体_GB2312</vt:lpstr>
      <vt:lpstr>Times New Roman</vt:lpstr>
      <vt:lpstr>Arial Black</vt:lpstr>
      <vt:lpstr>华文中宋</vt:lpstr>
      <vt:lpstr>华文新魏</vt:lpstr>
      <vt:lpstr>华文隶书</vt:lpstr>
      <vt:lpstr>Tahoma</vt:lpstr>
      <vt:lpstr>经典繁颜体</vt:lpstr>
      <vt:lpstr>华文彩云</vt:lpstr>
      <vt:lpstr>华文琥珀</vt:lpstr>
      <vt:lpstr>微软雅黑</vt:lpstr>
      <vt:lpstr>Arial Unicode MS</vt:lpstr>
      <vt:lpstr>Wingdings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芳向电脑工作室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小肖</dc:creator>
  <cp:lastModifiedBy>Administrator</cp:lastModifiedBy>
  <cp:revision>92</cp:revision>
  <dcterms:created xsi:type="dcterms:W3CDTF">2005-11-10T06:17:59Z</dcterms:created>
  <dcterms:modified xsi:type="dcterms:W3CDTF">2019-02-25T05:11:39Z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2052-10.1.0.7671</vt:lpwstr>
  </property>
</Properties>
</file>