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5" r:id="rId2"/>
    <p:sldId id="508" r:id="rId3"/>
    <p:sldId id="466" r:id="rId4"/>
    <p:sldId id="512" r:id="rId5"/>
    <p:sldId id="511" r:id="rId6"/>
    <p:sldId id="516" r:id="rId7"/>
    <p:sldId id="514" r:id="rId8"/>
    <p:sldId id="513" r:id="rId9"/>
    <p:sldId id="520" r:id="rId10"/>
    <p:sldId id="538" r:id="rId11"/>
    <p:sldId id="519" r:id="rId12"/>
    <p:sldId id="539" r:id="rId13"/>
    <p:sldId id="518" r:id="rId14"/>
    <p:sldId id="517" r:id="rId15"/>
    <p:sldId id="524" r:id="rId16"/>
    <p:sldId id="531" r:id="rId17"/>
    <p:sldId id="525" r:id="rId18"/>
    <p:sldId id="527" r:id="rId19"/>
    <p:sldId id="526" r:id="rId20"/>
    <p:sldId id="528" r:id="rId21"/>
    <p:sldId id="540" r:id="rId22"/>
    <p:sldId id="530" r:id="rId23"/>
    <p:sldId id="537" r:id="rId24"/>
  </p:sldIdLst>
  <p:sldSz cx="9144000" cy="5143500" type="screen16x9"/>
  <p:notesSz cx="9942513" cy="67611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D7"/>
    <a:srgbClr val="A50021"/>
    <a:srgbClr val="DE7538"/>
    <a:srgbClr val="A73904"/>
    <a:srgbClr val="6FB52F"/>
    <a:srgbClr val="99CA6C"/>
    <a:srgbClr val="316A2C"/>
    <a:srgbClr val="5AB430"/>
    <a:srgbClr val="B18147"/>
    <a:srgbClr val="7F4E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518" y="-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280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641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744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179295E-B0A6-4C81-B6F1-A77751C28B01}"/>
              </a:ext>
            </a:extLst>
          </p:cNvPr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518AFB5-FF02-44D5-8A70-26A5D1098360}"/>
              </a:ext>
            </a:extLst>
          </p:cNvPr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>
              <a:extLst>
                <a:ext uri="{FF2B5EF4-FFF2-40B4-BE49-F238E27FC236}">
                  <a16:creationId xmlns:a16="http://schemas.microsoft.com/office/drawing/2014/main" xmlns="" id="{4AEF47EF-F135-4636-88E9-813C31DEE478}"/>
                </a:ext>
              </a:extLst>
            </p:cNvPr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专题八</a:t>
              </a:r>
              <a:endPara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说明文阅读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0CDB0040-BE67-423A-8963-5D774797B21A}"/>
                </a:ext>
              </a:extLst>
            </p:cNvPr>
            <p:cNvCxnSpPr>
              <a:cxnSpLocks/>
            </p:cNvCxnSpPr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5">
            <a:extLst>
              <a:ext uri="{FF2B5EF4-FFF2-40B4-BE49-F238E27FC236}">
                <a16:creationId xmlns:a16="http://schemas.microsoft.com/office/drawing/2014/main" xmlns="" id="{AC661369-7F35-4FB2-A688-71209A56C55B}"/>
              </a:ext>
            </a:extLst>
          </p:cNvPr>
          <p:cNvSpPr txBox="1"/>
          <p:nvPr/>
        </p:nvSpPr>
        <p:spPr>
          <a:xfrm>
            <a:off x="6467858" y="861797"/>
            <a:ext cx="23647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　现代文阅读</a:t>
            </a:r>
            <a:endParaRPr lang="zh-CN" altLang="en-US" sz="1600" spc="100" dirty="0">
              <a:solidFill>
                <a:srgbClr val="0092D7">
                  <a:alpha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1840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30572" y="432577"/>
            <a:ext cx="8103473" cy="38318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举例子、列数字、作比较。具体说明哺乳动物的寿命不一定和体型相关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还和冬眠有关。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此题考查说明方法及其作用。题干要求指出画线句子运用的说明方法及作用。解答此类题目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首先要熟悉常用的说明方法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再根据说明方法各自的特点或标志来判断。举了“蝙蝠”一例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运用了举例子</a:t>
            </a:r>
            <a:r>
              <a:rPr lang="en-US" dirty="0" smtClean="0">
                <a:solidFill>
                  <a:srgbClr val="A50021"/>
                </a:solidFill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</a:rPr>
              <a:t>将“菊头蝠”与“老鼠”相比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运用了作比较</a:t>
            </a:r>
            <a:r>
              <a:rPr lang="en-US" dirty="0" smtClean="0">
                <a:solidFill>
                  <a:srgbClr val="A50021"/>
                </a:solidFill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</a:rPr>
              <a:t>从“三十多岁”“三四岁”可知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运用了列数字。从其作用来说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画线的句子主要是为了说明“一般来讲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哺乳动物的寿命与体型相关”的例外之处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即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哺乳动物的寿命不一定和体型相关。从文中“依然是冬眠的寿命要长很多”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可以分析出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哺乳动物的寿命与冬眠有关。</a:t>
            </a:r>
            <a:endParaRPr lang="zh-CN" altLang="en-US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6476" y="325082"/>
            <a:ext cx="78867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zh-CN" altLang="en-US" dirty="0" smtClean="0"/>
              <a:t>作者说“我们的寿命说不定可以达到</a:t>
            </a:r>
            <a:r>
              <a:rPr lang="en-US" dirty="0" smtClean="0"/>
              <a:t>800</a:t>
            </a:r>
            <a:r>
              <a:rPr lang="zh-CN" altLang="en-US" dirty="0" smtClean="0"/>
              <a:t>岁”</a:t>
            </a:r>
            <a:r>
              <a:rPr lang="en-US" dirty="0" smtClean="0"/>
              <a:t>,</a:t>
            </a:r>
            <a:r>
              <a:rPr lang="zh-CN" altLang="en-US" dirty="0" smtClean="0"/>
              <a:t>其推测依据有哪些</a:t>
            </a:r>
            <a:r>
              <a:rPr lang="en-US" dirty="0" smtClean="0"/>
              <a:t>?</a:t>
            </a:r>
            <a:r>
              <a:rPr lang="zh-CN" altLang="en-US" dirty="0" smtClean="0"/>
              <a:t>请结合</a:t>
            </a:r>
            <a:r>
              <a:rPr lang="en-US" dirty="0" smtClean="0"/>
              <a:t>④⑤</a:t>
            </a:r>
            <a:r>
              <a:rPr lang="zh-CN" altLang="en-US" dirty="0" smtClean="0"/>
              <a:t>两段简要概括。</a:t>
            </a:r>
            <a:r>
              <a:rPr lang="en-US" dirty="0" smtClean="0"/>
              <a:t>(6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筛选并概括信息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65691" y="1244703"/>
            <a:ext cx="7891447" cy="3416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①</a:t>
            </a:r>
            <a:r>
              <a:rPr lang="zh-CN" altLang="en-US" dirty="0" smtClean="0">
                <a:solidFill>
                  <a:srgbClr val="A50021"/>
                </a:solidFill>
              </a:rPr>
              <a:t>冬眠由遗传基因决定。</a:t>
            </a:r>
            <a:r>
              <a:rPr lang="en-US" dirty="0" smtClean="0">
                <a:solidFill>
                  <a:srgbClr val="A50021"/>
                </a:solidFill>
              </a:rPr>
              <a:t>②</a:t>
            </a:r>
            <a:r>
              <a:rPr lang="zh-CN" altLang="en-US" dirty="0" smtClean="0">
                <a:solidFill>
                  <a:srgbClr val="A50021"/>
                </a:solidFill>
              </a:rPr>
              <a:t>冬眠基因与长寿有关。</a:t>
            </a:r>
            <a:r>
              <a:rPr lang="en-US" dirty="0" smtClean="0">
                <a:solidFill>
                  <a:srgbClr val="A50021"/>
                </a:solidFill>
              </a:rPr>
              <a:t>③</a:t>
            </a:r>
            <a:r>
              <a:rPr lang="zh-CN" altLang="en-US" dirty="0" smtClean="0">
                <a:solidFill>
                  <a:srgbClr val="A50021"/>
                </a:solidFill>
              </a:rPr>
              <a:t>有一种猴子能冬眠。</a:t>
            </a:r>
            <a:r>
              <a:rPr lang="en-US" dirty="0" smtClean="0">
                <a:solidFill>
                  <a:srgbClr val="A50021"/>
                </a:solidFill>
              </a:rPr>
              <a:t>④</a:t>
            </a:r>
            <a:r>
              <a:rPr lang="zh-CN" altLang="en-US" dirty="0" smtClean="0">
                <a:solidFill>
                  <a:srgbClr val="A50021"/>
                </a:solidFill>
              </a:rPr>
              <a:t>人类与猴子基因相似性很高。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本题考查概括能力。题干要求结合</a:t>
            </a:r>
            <a:r>
              <a:rPr lang="en-US" dirty="0" smtClean="0">
                <a:solidFill>
                  <a:srgbClr val="A50021"/>
                </a:solidFill>
              </a:rPr>
              <a:t>④⑤</a:t>
            </a:r>
            <a:r>
              <a:rPr lang="zh-CN" altLang="en-US" dirty="0" smtClean="0">
                <a:solidFill>
                  <a:srgbClr val="A50021"/>
                </a:solidFill>
              </a:rPr>
              <a:t>段简要概括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因而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首先要回归文本之中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重点研读这两段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归纳出推测的依据。第</a:t>
            </a:r>
            <a:r>
              <a:rPr lang="en-US" dirty="0" smtClean="0">
                <a:solidFill>
                  <a:srgbClr val="A50021"/>
                </a:solidFill>
              </a:rPr>
              <a:t>④</a:t>
            </a:r>
            <a:r>
              <a:rPr lang="zh-CN" altLang="en-US" dirty="0" smtClean="0">
                <a:solidFill>
                  <a:srgbClr val="A50021"/>
                </a:solidFill>
              </a:rPr>
              <a:t>段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从“冬眠不是‘习惯养成’的问题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而是遗传基因决定的‘天赋’”一句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可归纳出第一条依据</a:t>
            </a:r>
            <a:r>
              <a:rPr lang="en-US" dirty="0" smtClean="0">
                <a:solidFill>
                  <a:srgbClr val="A50021"/>
                </a:solidFill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</a:rPr>
              <a:t>从“这种‘天赋’还与寿命的长短有联系”“依然是冬眠的寿命要长很多”两句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可归纳出第二条依据。第</a:t>
            </a:r>
            <a:r>
              <a:rPr lang="en-US" dirty="0" smtClean="0">
                <a:solidFill>
                  <a:srgbClr val="A50021"/>
                </a:solidFill>
              </a:rPr>
              <a:t>⑤</a:t>
            </a:r>
            <a:r>
              <a:rPr lang="zh-CN" altLang="en-US" dirty="0" smtClean="0">
                <a:solidFill>
                  <a:srgbClr val="A50021"/>
                </a:solidFill>
              </a:rPr>
              <a:t>段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从“居然有一种猴子能冬眠</a:t>
            </a:r>
            <a:r>
              <a:rPr lang="en-US" dirty="0" smtClean="0">
                <a:solidFill>
                  <a:srgbClr val="A50021"/>
                </a:solidFill>
              </a:rPr>
              <a:t>!</a:t>
            </a:r>
            <a:r>
              <a:rPr lang="zh-CN" altLang="en-US" dirty="0" smtClean="0">
                <a:solidFill>
                  <a:srgbClr val="A50021"/>
                </a:solidFill>
              </a:rPr>
              <a:t>而人类跟猴子同属灵长类动物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基因相似性很高”两句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可归纳出另外两条依据。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26476" y="325082"/>
            <a:ext cx="7886700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6.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</a:t>
            </a:r>
            <a:r>
              <a:rPr lang="zh-CN" altLang="en-US" dirty="0" smtClean="0">
                <a:solidFill>
                  <a:srgbClr val="0092D7"/>
                </a:solidFill>
              </a:rPr>
              <a:t>原创</a:t>
            </a:r>
            <a:r>
              <a:rPr lang="en-US" dirty="0" smtClean="0">
                <a:solidFill>
                  <a:srgbClr val="0092D7"/>
                </a:solidFill>
              </a:rPr>
              <a:t>]</a:t>
            </a:r>
            <a:r>
              <a:rPr lang="zh-CN" altLang="en-US" dirty="0" smtClean="0"/>
              <a:t>文章第</a:t>
            </a:r>
            <a:r>
              <a:rPr lang="en-US" dirty="0" smtClean="0"/>
              <a:t>①</a:t>
            </a:r>
            <a:r>
              <a:rPr lang="zh-CN" altLang="en-US" dirty="0" smtClean="0"/>
              <a:t>段说“那些冬眠的动物们</a:t>
            </a:r>
            <a:r>
              <a:rPr lang="en-US" dirty="0" smtClean="0"/>
              <a:t>,</a:t>
            </a:r>
            <a:r>
              <a:rPr lang="zh-CN" altLang="en-US" dirty="0" smtClean="0"/>
              <a:t>掌握着我们人类尚不知晓的惊天奥秘”</a:t>
            </a:r>
            <a:r>
              <a:rPr lang="en-US" dirty="0" smtClean="0"/>
              <a:t>,</a:t>
            </a:r>
            <a:r>
              <a:rPr lang="zh-CN" altLang="en-US" dirty="0" smtClean="0"/>
              <a:t>你能说出“惊天奥秘”的具体内容吗</a:t>
            </a:r>
            <a:r>
              <a:rPr lang="en-US" dirty="0" smtClean="0"/>
              <a:t>?(4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内容理解概括</a:t>
            </a:r>
            <a:r>
              <a:rPr lang="en-US" altLang="zh-CN" dirty="0" smtClean="0"/>
              <a:t>】</a:t>
            </a:r>
          </a:p>
          <a:p>
            <a:pPr algn="just"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83275" y="1315042"/>
            <a:ext cx="7891447" cy="13388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冬眠的实质、冬眠的特点、冬眠的作用。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本题考查的是对词语的理解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也是对信息的提取与筛选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解答时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要注意从文中筛选出与冬眠有关的信息并进行概括。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19553" y="1196531"/>
            <a:ext cx="7886700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[2017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6]</a:t>
            </a:r>
            <a:r>
              <a:rPr lang="zh-CN" altLang="en-US" dirty="0" smtClean="0"/>
              <a:t>阅读第</a:t>
            </a:r>
            <a:r>
              <a:rPr lang="en-US" dirty="0" smtClean="0"/>
              <a:t>×</a:t>
            </a:r>
            <a:r>
              <a:rPr lang="zh-CN" altLang="en-US" dirty="0" smtClean="0"/>
              <a:t>段</a:t>
            </a:r>
            <a:r>
              <a:rPr lang="en-US" dirty="0" smtClean="0"/>
              <a:t>,</a:t>
            </a:r>
            <a:r>
              <a:rPr lang="zh-CN" altLang="en-US" dirty="0" smtClean="0"/>
              <a:t>指出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与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的本质区别。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[2015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7]</a:t>
            </a:r>
            <a:r>
              <a:rPr lang="zh-CN" altLang="en-US" dirty="0" smtClean="0"/>
              <a:t>从第</a:t>
            </a:r>
            <a:r>
              <a:rPr lang="en-US" dirty="0" smtClean="0"/>
              <a:t>×</a:t>
            </a:r>
            <a:r>
              <a:rPr lang="zh-CN" altLang="en-US" dirty="0" smtClean="0"/>
              <a:t>段看</a:t>
            </a:r>
            <a:r>
              <a:rPr lang="en-US" dirty="0" smtClean="0"/>
              <a:t>,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的主要特点是什么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[2013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6]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都很有特点</a:t>
            </a:r>
            <a:r>
              <a:rPr lang="en-US" dirty="0" smtClean="0"/>
              <a:t>,</a:t>
            </a:r>
            <a:r>
              <a:rPr lang="zh-CN" altLang="en-US" dirty="0" smtClean="0"/>
              <a:t>请你根据文章内容</a:t>
            </a:r>
            <a:r>
              <a:rPr lang="en-US" dirty="0" smtClean="0"/>
              <a:t>,</a:t>
            </a:r>
            <a:r>
              <a:rPr lang="zh-CN" altLang="en-US" dirty="0" smtClean="0"/>
              <a:t>完成下面的表格。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[2011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5]</a:t>
            </a:r>
            <a:r>
              <a:rPr lang="zh-CN" altLang="en-US" dirty="0" smtClean="0"/>
              <a:t>第</a:t>
            </a:r>
            <a:r>
              <a:rPr lang="en-US" dirty="0" smtClean="0"/>
              <a:t>×</a:t>
            </a:r>
            <a:r>
              <a:rPr lang="zh-CN" altLang="en-US" dirty="0" smtClean="0"/>
              <a:t>段除了指出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外</a:t>
            </a:r>
            <a:r>
              <a:rPr lang="en-US" dirty="0" smtClean="0"/>
              <a:t>,</a:t>
            </a:r>
            <a:r>
              <a:rPr lang="zh-CN" altLang="en-US" dirty="0" smtClean="0"/>
              <a:t>还介绍了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哪四个特点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5. </a:t>
            </a:r>
            <a:r>
              <a:rPr lang="en-US" dirty="0" smtClean="0">
                <a:solidFill>
                  <a:srgbClr val="0092D7"/>
                </a:solidFill>
              </a:rPr>
              <a:t>[2009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11]</a:t>
            </a:r>
            <a:r>
              <a:rPr lang="zh-CN" altLang="en-US" dirty="0" smtClean="0"/>
              <a:t>根据第</a:t>
            </a:r>
            <a:r>
              <a:rPr lang="en-US" dirty="0" smtClean="0"/>
              <a:t>×</a:t>
            </a:r>
            <a:r>
              <a:rPr lang="zh-CN" altLang="en-US" dirty="0" smtClean="0"/>
              <a:t>段内容</a:t>
            </a:r>
            <a:r>
              <a:rPr lang="en-US" dirty="0" smtClean="0"/>
              <a:t>,</a:t>
            </a:r>
            <a:r>
              <a:rPr lang="zh-CN" altLang="en-US" dirty="0" smtClean="0"/>
              <a:t>概括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的特点。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5CE02DD-70B6-497F-B0BD-8BA8DBE969A4}"/>
              </a:ext>
            </a:extLst>
          </p:cNvPr>
          <p:cNvGrpSpPr/>
          <p:nvPr/>
        </p:nvGrpSpPr>
        <p:grpSpPr>
          <a:xfrm>
            <a:off x="4165541" y="353685"/>
            <a:ext cx="1197805" cy="439278"/>
            <a:chOff x="4149152" y="706582"/>
            <a:chExt cx="1025921" cy="439278"/>
          </a:xfrm>
        </p:grpSpPr>
        <p:sp>
          <p:nvSpPr>
            <p:cNvPr id="4" name="文本框 14">
              <a:extLst>
                <a:ext uri="{FF2B5EF4-FFF2-40B4-BE49-F238E27FC236}">
                  <a16:creationId xmlns:a16="http://schemas.microsoft.com/office/drawing/2014/main" xmlns="" id="{0E212731-39CB-4A88-BE94-BB6F287DDC6F}"/>
                </a:ext>
              </a:extLst>
            </p:cNvPr>
            <p:cNvSpPr txBox="1"/>
            <p:nvPr/>
          </p:nvSpPr>
          <p:spPr>
            <a:xfrm>
              <a:off x="4149152" y="706582"/>
              <a:ext cx="853103" cy="439278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0092D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精讲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箭头连接符 4">
              <a:extLst>
                <a:ext uri="{FF2B5EF4-FFF2-40B4-BE49-F238E27FC236}">
                  <a16:creationId xmlns:a16="http://schemas.microsoft.com/office/drawing/2014/main" xmlns="" id="{DA0F7700-D1EE-4F7C-93E3-F781CEB61530}"/>
                </a:ext>
              </a:extLst>
            </p:cNvPr>
            <p:cNvCxnSpPr>
              <a:cxnSpLocks/>
            </p:cNvCxnSpPr>
            <p:nvPr/>
          </p:nvCxnSpPr>
          <p:spPr>
            <a:xfrm>
              <a:off x="5020377" y="921218"/>
              <a:ext cx="154696" cy="140733"/>
            </a:xfrm>
            <a:prstGeom prst="straightConnector1">
              <a:avLst/>
            </a:prstGeom>
            <a:ln w="25400">
              <a:solidFill>
                <a:srgbClr val="0092D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919430" y="800022"/>
            <a:ext cx="3685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考点五　说明对象及其特征</a:t>
            </a:r>
            <a:r>
              <a:rPr lang="en-US" sz="1600" dirty="0" smtClean="0"/>
              <a:t>5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4</a:t>
            </a:r>
            <a:r>
              <a:rPr lang="zh-CN" altLang="en-US" sz="1600" dirty="0" smtClean="0"/>
              <a:t>考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430590"/>
            <a:ext cx="78867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如何把握说明对象</a:t>
            </a:r>
            <a:r>
              <a:rPr lang="en-US" b="1" dirty="0" smtClean="0"/>
              <a:t>?</a:t>
            </a:r>
            <a:endParaRPr lang="zh-CN" altLang="en-US" b="1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①</a:t>
            </a:r>
            <a:r>
              <a:rPr lang="zh-CN" altLang="en-US" dirty="0" smtClean="0"/>
              <a:t>确定文章说明的事物或事理。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dirty="0" smtClean="0"/>
              <a:t>看文章说明了事物或事理的哪方面。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dirty="0" smtClean="0"/>
              <a:t>明确说明对象可以从标题入手</a:t>
            </a:r>
            <a:r>
              <a:rPr lang="en-US" dirty="0" smtClean="0"/>
              <a:t>,</a:t>
            </a:r>
            <a:r>
              <a:rPr lang="zh-CN" altLang="en-US" dirty="0" smtClean="0"/>
              <a:t>也可以从材料中归纳。很多时候根据标题就可以判断出说明文的类型。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④</a:t>
            </a:r>
            <a:r>
              <a:rPr lang="zh-CN" altLang="en-US" dirty="0" smtClean="0"/>
              <a:t>事理说明文只能通过阅读全文去概括。一般要找准开头结尾的总结句</a:t>
            </a:r>
            <a:r>
              <a:rPr lang="en-US" dirty="0" smtClean="0"/>
              <a:t>,</a:t>
            </a:r>
            <a:r>
              <a:rPr lang="zh-CN" altLang="en-US" dirty="0" smtClean="0"/>
              <a:t>没有明显总结句的</a:t>
            </a:r>
            <a:r>
              <a:rPr lang="en-US" dirty="0" smtClean="0"/>
              <a:t>,</a:t>
            </a:r>
            <a:r>
              <a:rPr lang="zh-CN" altLang="en-US" dirty="0" smtClean="0"/>
              <a:t>要结合各段的中心进行归纳。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47547" y="283648"/>
            <a:ext cx="8035967" cy="461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如何归纳说明对象的特征</a:t>
            </a:r>
            <a:r>
              <a:rPr lang="en-US" b="1" dirty="0" smtClean="0"/>
              <a:t>?</a:t>
            </a:r>
            <a:endParaRPr lang="zh-CN" altLang="en-US" b="1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①</a:t>
            </a:r>
            <a:r>
              <a:rPr lang="zh-CN" altLang="en-US" dirty="0" smtClean="0"/>
              <a:t>抓住标题中的修饰语。有的标题在指出文章说明对象的同时</a:t>
            </a:r>
            <a:r>
              <a:rPr lang="en-US" dirty="0" smtClean="0"/>
              <a:t>,</a:t>
            </a:r>
            <a:r>
              <a:rPr lang="zh-CN" altLang="en-US" dirty="0" smtClean="0"/>
              <a:t>还会指出其特征</a:t>
            </a:r>
            <a:r>
              <a:rPr lang="en-US" dirty="0" smtClean="0"/>
              <a:t>(</a:t>
            </a:r>
            <a:r>
              <a:rPr lang="zh-CN" altLang="en-US" dirty="0" smtClean="0"/>
              <a:t>即对象前的修饰语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dirty="0" smtClean="0"/>
              <a:t>从中心句、关键句中整理。在一篇说明文中</a:t>
            </a:r>
            <a:r>
              <a:rPr lang="en-US" dirty="0" smtClean="0"/>
              <a:t>,</a:t>
            </a:r>
            <a:r>
              <a:rPr lang="zh-CN" altLang="en-US" dirty="0" smtClean="0"/>
              <a:t>事物的特征有时集中在一两句话中</a:t>
            </a:r>
            <a:r>
              <a:rPr lang="en-US" dirty="0" smtClean="0"/>
              <a:t>(</a:t>
            </a:r>
            <a:r>
              <a:rPr lang="zh-CN" altLang="en-US" dirty="0" smtClean="0"/>
              <a:t>“关键句”或“中心句”</a:t>
            </a:r>
            <a:r>
              <a:rPr lang="en-US" dirty="0" smtClean="0"/>
              <a:t>),</a:t>
            </a:r>
            <a:r>
              <a:rPr lang="zh-CN" altLang="en-US" dirty="0" smtClean="0"/>
              <a:t>这些句子可能出现在文章的开头</a:t>
            </a:r>
            <a:r>
              <a:rPr lang="en-US" dirty="0" smtClean="0"/>
              <a:t>,</a:t>
            </a:r>
            <a:r>
              <a:rPr lang="zh-CN" altLang="en-US" dirty="0" smtClean="0"/>
              <a:t>也可能出现在文章的结尾或中间。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dirty="0" smtClean="0"/>
              <a:t>从各段中提炼。不是所有说明文都能找到中心句</a:t>
            </a:r>
            <a:r>
              <a:rPr lang="en-US" dirty="0" smtClean="0"/>
              <a:t>,</a:t>
            </a:r>
            <a:r>
              <a:rPr lang="zh-CN" altLang="en-US" dirty="0" smtClean="0"/>
              <a:t>一般每一个自然段都是某一方面特征</a:t>
            </a:r>
            <a:r>
              <a:rPr lang="en-US" dirty="0" smtClean="0"/>
              <a:t>,</a:t>
            </a:r>
            <a:r>
              <a:rPr lang="zh-CN" altLang="en-US" dirty="0" smtClean="0"/>
              <a:t>因此我们提炼各段中心即可</a:t>
            </a:r>
            <a:r>
              <a:rPr lang="en-US" dirty="0" smtClean="0"/>
              <a:t>(</a:t>
            </a:r>
            <a:r>
              <a:rPr lang="zh-CN" altLang="en-US" dirty="0" smtClean="0"/>
              <a:t>很多情况下</a:t>
            </a:r>
            <a:r>
              <a:rPr lang="en-US" dirty="0" smtClean="0"/>
              <a:t>,</a:t>
            </a:r>
            <a:r>
              <a:rPr lang="zh-CN" altLang="en-US" dirty="0" smtClean="0"/>
              <a:t>开头第一句话即为该段中心句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④</a:t>
            </a:r>
            <a:r>
              <a:rPr lang="zh-CN" altLang="en-US" dirty="0" smtClean="0"/>
              <a:t>从一些过渡句中整理。注意一些连接词</a:t>
            </a:r>
            <a:r>
              <a:rPr lang="en-US" dirty="0" smtClean="0"/>
              <a:t>:</a:t>
            </a:r>
            <a:r>
              <a:rPr lang="zh-CN" altLang="en-US" dirty="0" smtClean="0"/>
              <a:t>不但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而且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、首先、其次、还、也、此外等。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5880" y="3717313"/>
            <a:ext cx="795522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八</a:t>
            </a:r>
            <a:r>
              <a:rPr lang="en-US" dirty="0" smtClean="0"/>
              <a:t>):</a:t>
            </a:r>
            <a:r>
              <a:rPr lang="zh-CN" altLang="en-US" dirty="0" smtClean="0"/>
              <a:t>第五题</a:t>
            </a:r>
            <a:r>
              <a:rPr lang="en-US" dirty="0" smtClean="0"/>
              <a:t>3</a:t>
            </a:r>
            <a:r>
              <a:rPr lang="zh-CN" altLang="en-US" dirty="0" smtClean="0"/>
              <a:t>小题、第六题</a:t>
            </a:r>
            <a:r>
              <a:rPr lang="en-US" dirty="0" smtClean="0"/>
              <a:t>5</a:t>
            </a:r>
            <a:r>
              <a:rPr lang="zh-CN" altLang="en-US" dirty="0" smtClean="0"/>
              <a:t>小题、第八题</a:t>
            </a:r>
            <a:r>
              <a:rPr lang="en-US" dirty="0" smtClean="0"/>
              <a:t>5</a:t>
            </a:r>
            <a:r>
              <a:rPr lang="zh-CN" altLang="en-US" dirty="0" smtClean="0"/>
              <a:t>小题</a:t>
            </a:r>
          </a:p>
        </p:txBody>
      </p:sp>
      <p:sp>
        <p:nvSpPr>
          <p:cNvPr id="4" name="矩形 3"/>
          <p:cNvSpPr/>
          <p:nvPr/>
        </p:nvSpPr>
        <p:spPr>
          <a:xfrm>
            <a:off x="764930" y="347023"/>
            <a:ext cx="78603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      除此之外</a:t>
            </a:r>
            <a:r>
              <a:rPr lang="en-US" dirty="0" smtClean="0"/>
              <a:t>,</a:t>
            </a:r>
            <a:r>
              <a:rPr lang="zh-CN" altLang="en-US" dirty="0" smtClean="0"/>
              <a:t>最有效的万能方法就是代入法。请记住</a:t>
            </a:r>
            <a:r>
              <a:rPr lang="en-US" dirty="0" smtClean="0"/>
              <a:t>:</a:t>
            </a:r>
            <a:r>
              <a:rPr lang="zh-CN" altLang="en-US" dirty="0" smtClean="0"/>
              <a:t>几乎所有问题的答案都在文章中。我们要学会用代入法</a:t>
            </a:r>
            <a:r>
              <a:rPr lang="en-US" dirty="0" smtClean="0"/>
              <a:t>,</a:t>
            </a:r>
            <a:r>
              <a:rPr lang="zh-CN" altLang="en-US" dirty="0" smtClean="0"/>
              <a:t>即</a:t>
            </a:r>
            <a:r>
              <a:rPr lang="en-US" dirty="0" smtClean="0"/>
              <a:t>:</a:t>
            </a:r>
            <a:r>
              <a:rPr lang="zh-CN" altLang="en-US" dirty="0" smtClean="0"/>
              <a:t>找到问题所在的位置</a:t>
            </a:r>
            <a:r>
              <a:rPr lang="en-US" dirty="0" smtClean="0"/>
              <a:t>,</a:t>
            </a:r>
            <a:r>
              <a:rPr lang="zh-CN" altLang="en-US" dirty="0" smtClean="0"/>
              <a:t>把题目代入原文</a:t>
            </a:r>
            <a:r>
              <a:rPr lang="en-US" dirty="0" smtClean="0"/>
              <a:t>,</a:t>
            </a:r>
            <a:r>
              <a:rPr lang="zh-CN" altLang="en-US" dirty="0" smtClean="0"/>
              <a:t>前后检索提炼答案。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注意</a:t>
            </a:r>
            <a:r>
              <a:rPr lang="en-US" dirty="0" smtClean="0"/>
              <a:t>:</a:t>
            </a:r>
            <a:r>
              <a:rPr lang="zh-CN" altLang="en-US" dirty="0" smtClean="0"/>
              <a:t>不同类型的说明文寻找其特征的方法是不同的。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①</a:t>
            </a:r>
            <a:r>
              <a:rPr lang="zh-CN" altLang="en-US" dirty="0" smtClean="0"/>
              <a:t>事物说明文</a:t>
            </a:r>
            <a:r>
              <a:rPr lang="en-US" dirty="0" smtClean="0"/>
              <a:t>:</a:t>
            </a:r>
            <a:r>
              <a:rPr lang="zh-CN" altLang="en-US" dirty="0" smtClean="0"/>
              <a:t>要注意寻找修饰限制类的词语</a:t>
            </a:r>
            <a:r>
              <a:rPr lang="en-US" dirty="0" smtClean="0"/>
              <a:t>,</a:t>
            </a:r>
            <a:r>
              <a:rPr lang="zh-CN" altLang="en-US" dirty="0" smtClean="0"/>
              <a:t>一般是形容词。事物类说明文常从事物的形状、性质、方位、构造、类别、功能等方面进行说明。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dirty="0" smtClean="0"/>
              <a:t>事理说明文</a:t>
            </a:r>
            <a:r>
              <a:rPr lang="en-US" dirty="0" smtClean="0"/>
              <a:t>:</a:t>
            </a:r>
            <a:r>
              <a:rPr lang="zh-CN" altLang="en-US" dirty="0" smtClean="0"/>
              <a:t>其特征往往体现在概念、原理、成因、规律、联系等方面。要寻找解释说明事物内部原理的语句。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89740" y="787942"/>
            <a:ext cx="7886700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 </a:t>
            </a:r>
            <a:r>
              <a:rPr lang="en-US" dirty="0" smtClean="0">
                <a:solidFill>
                  <a:srgbClr val="0092D7"/>
                </a:solidFill>
              </a:rPr>
              <a:t>[2018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8]</a:t>
            </a:r>
            <a:r>
              <a:rPr lang="zh-CN" altLang="en-US" dirty="0" smtClean="0"/>
              <a:t>请用平实的语言概述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在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方面的作用。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[2017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9]</a:t>
            </a:r>
            <a:r>
              <a:rPr lang="zh-CN" altLang="en-US" dirty="0" smtClean="0"/>
              <a:t>作者说</a:t>
            </a:r>
            <a:r>
              <a:rPr lang="en-US" altLang="zh-CN" dirty="0" smtClean="0"/>
              <a:t>……</a:t>
            </a:r>
            <a:r>
              <a:rPr lang="en-US" dirty="0" smtClean="0"/>
              <a:t>,</a:t>
            </a:r>
            <a:r>
              <a:rPr lang="zh-CN" altLang="en-US" dirty="0" smtClean="0"/>
              <a:t>其推测依据有哪些</a:t>
            </a:r>
            <a:r>
              <a:rPr lang="en-US" dirty="0" smtClean="0"/>
              <a:t>?</a:t>
            </a:r>
            <a:r>
              <a:rPr lang="zh-CN" altLang="en-US" dirty="0" smtClean="0"/>
              <a:t>请结合</a:t>
            </a:r>
            <a:r>
              <a:rPr lang="en-US" dirty="0" smtClean="0"/>
              <a:t>④⑤</a:t>
            </a:r>
            <a:r>
              <a:rPr lang="zh-CN" altLang="en-US" dirty="0" smtClean="0"/>
              <a:t>两段简要概括。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 </a:t>
            </a:r>
            <a:r>
              <a:rPr lang="en-US" dirty="0" smtClean="0">
                <a:solidFill>
                  <a:srgbClr val="0092D7"/>
                </a:solidFill>
              </a:rPr>
              <a:t>[2015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9]</a:t>
            </a:r>
            <a:r>
              <a:rPr lang="zh-CN" altLang="en-US" dirty="0" smtClean="0"/>
              <a:t>从全文看</a:t>
            </a:r>
            <a:r>
              <a:rPr lang="en-US" dirty="0" smtClean="0"/>
              <a:t>,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有什么作用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[2011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7] 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要解决哪些问题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zh-CN" altLang="en-US" dirty="0" smtClean="0"/>
              <a:t>下列分析和理解</a:t>
            </a:r>
            <a:r>
              <a:rPr lang="en-US" dirty="0" smtClean="0"/>
              <a:t>,</a:t>
            </a:r>
            <a:r>
              <a:rPr lang="zh-CN" altLang="en-US" dirty="0" smtClean="0"/>
              <a:t>说法正确的一项是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85217" y="369099"/>
            <a:ext cx="3454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考点六　筛选并概括信息</a:t>
            </a:r>
            <a:r>
              <a:rPr lang="en-US" sz="1600" dirty="0" smtClean="0"/>
              <a:t>5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4</a:t>
            </a:r>
            <a:r>
              <a:rPr lang="zh-CN" altLang="en-US" sz="1600" dirty="0" smtClean="0"/>
              <a:t>考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430590"/>
            <a:ext cx="7886700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用万能的代入法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将问题代入原文</a:t>
            </a:r>
            <a:r>
              <a:rPr lang="en-US" dirty="0" smtClean="0"/>
              <a:t>,</a:t>
            </a:r>
            <a:r>
              <a:rPr lang="zh-CN" altLang="en-US" dirty="0" smtClean="0"/>
              <a:t>找准答题区间。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前后检索</a:t>
            </a:r>
            <a:r>
              <a:rPr lang="en-US" dirty="0" smtClean="0"/>
              <a:t>,</a:t>
            </a:r>
            <a:r>
              <a:rPr lang="zh-CN" altLang="en-US" dirty="0" smtClean="0"/>
              <a:t>提炼整理关键词的含义或问题答案。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查看分值</a:t>
            </a:r>
            <a:r>
              <a:rPr lang="en-US" dirty="0" smtClean="0"/>
              <a:t>,</a:t>
            </a:r>
            <a:r>
              <a:rPr lang="zh-CN" altLang="en-US" dirty="0" smtClean="0"/>
              <a:t>考查答案是否完整</a:t>
            </a:r>
            <a:r>
              <a:rPr lang="en-US" dirty="0" smtClean="0"/>
              <a:t>,</a:t>
            </a:r>
            <a:r>
              <a:rPr lang="zh-CN" altLang="en-US" dirty="0" smtClean="0"/>
              <a:t>有必要时要纵观全文</a:t>
            </a:r>
            <a:r>
              <a:rPr lang="en-US" dirty="0" smtClean="0"/>
              <a:t>,</a:t>
            </a:r>
            <a:r>
              <a:rPr lang="zh-CN" altLang="en-US" dirty="0" smtClean="0"/>
              <a:t>不要遗漏。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不同的文章</a:t>
            </a:r>
            <a:r>
              <a:rPr lang="en-US" dirty="0" smtClean="0"/>
              <a:t>,</a:t>
            </a:r>
            <a:r>
              <a:rPr lang="zh-CN" altLang="en-US" dirty="0" smtClean="0"/>
              <a:t>针对不同内容</a:t>
            </a:r>
            <a:r>
              <a:rPr lang="en-US" dirty="0" smtClean="0"/>
              <a:t>,</a:t>
            </a:r>
            <a:r>
              <a:rPr lang="zh-CN" altLang="en-US" dirty="0" smtClean="0"/>
              <a:t>出题者会从不同角度提出各种问题</a:t>
            </a:r>
            <a:r>
              <a:rPr lang="en-US" dirty="0" smtClean="0"/>
              <a:t>,</a:t>
            </a:r>
            <a:r>
              <a:rPr lang="zh-CN" altLang="en-US" dirty="0" smtClean="0"/>
              <a:t>这里不能给出更具体的答题套路。但有一点是肯定的</a:t>
            </a:r>
            <a:r>
              <a:rPr lang="en-US" dirty="0" smtClean="0"/>
              <a:t>:</a:t>
            </a:r>
            <a:r>
              <a:rPr lang="zh-CN" altLang="en-US" dirty="0" smtClean="0"/>
              <a:t>答案就在文章中</a:t>
            </a:r>
            <a:r>
              <a:rPr lang="en-US" dirty="0" smtClean="0"/>
              <a:t>,</a:t>
            </a:r>
            <a:r>
              <a:rPr lang="zh-CN" altLang="en-US" dirty="0" smtClean="0"/>
              <a:t>大家只要认真阅读、分析</a:t>
            </a:r>
            <a:r>
              <a:rPr lang="en-US" dirty="0" smtClean="0"/>
              <a:t>,</a:t>
            </a:r>
            <a:r>
              <a:rPr lang="zh-CN" altLang="en-US" dirty="0" smtClean="0"/>
              <a:t>细心查找</a:t>
            </a:r>
            <a:r>
              <a:rPr lang="en-US" dirty="0" smtClean="0"/>
              <a:t>,</a:t>
            </a:r>
            <a:r>
              <a:rPr lang="zh-CN" altLang="en-US" dirty="0" smtClean="0"/>
              <a:t>都能找准答案。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02322" y="3763039"/>
            <a:ext cx="78515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八</a:t>
            </a:r>
            <a:r>
              <a:rPr lang="en-US" dirty="0" smtClean="0"/>
              <a:t>):</a:t>
            </a:r>
            <a:r>
              <a:rPr lang="zh-CN" altLang="en-US" dirty="0" smtClean="0"/>
              <a:t>第一题</a:t>
            </a:r>
            <a:r>
              <a:rPr lang="en-US" dirty="0" smtClean="0"/>
              <a:t>4</a:t>
            </a:r>
            <a:r>
              <a:rPr lang="zh-CN" altLang="en-US" dirty="0" smtClean="0"/>
              <a:t>小题、第二题</a:t>
            </a:r>
            <a:r>
              <a:rPr lang="en-US" dirty="0" smtClean="0"/>
              <a:t>3</a:t>
            </a:r>
            <a:r>
              <a:rPr lang="zh-CN" altLang="en-US" dirty="0" smtClean="0"/>
              <a:t>小题、第三题</a:t>
            </a:r>
            <a:r>
              <a:rPr lang="en-US" dirty="0" smtClean="0"/>
              <a:t>1</a:t>
            </a:r>
            <a:r>
              <a:rPr lang="zh-CN" altLang="en-US" dirty="0" smtClean="0"/>
              <a:t>小题、第四题</a:t>
            </a:r>
            <a:r>
              <a:rPr lang="en-US" dirty="0" smtClean="0"/>
              <a:t>4</a:t>
            </a:r>
            <a:r>
              <a:rPr lang="zh-CN" altLang="en-US" dirty="0" smtClean="0"/>
              <a:t>小题、第七题</a:t>
            </a:r>
            <a:r>
              <a:rPr lang="en-US" dirty="0" smtClean="0"/>
              <a:t>4</a:t>
            </a:r>
            <a:r>
              <a:rPr lang="zh-CN" altLang="en-US" dirty="0" smtClean="0"/>
              <a:t>小题、第九题</a:t>
            </a:r>
            <a:r>
              <a:rPr lang="en-US" dirty="0" smtClean="0"/>
              <a:t>1</a:t>
            </a:r>
            <a:r>
              <a:rPr lang="zh-CN" altLang="en-US" dirty="0" smtClean="0"/>
              <a:t>小题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05607" y="843829"/>
            <a:ext cx="7886700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endParaRPr lang="zh-CN" altLang="en-US" b="1" dirty="0" smtClean="0">
              <a:solidFill>
                <a:srgbClr val="0092D7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[2017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7]</a:t>
            </a:r>
            <a:r>
              <a:rPr lang="zh-CN" altLang="en-US" dirty="0" smtClean="0"/>
              <a:t>第</a:t>
            </a:r>
            <a:r>
              <a:rPr lang="en-US" dirty="0" smtClean="0"/>
              <a:t>×</a:t>
            </a:r>
            <a:r>
              <a:rPr lang="zh-CN" altLang="en-US" dirty="0" smtClean="0"/>
              <a:t>段加点词语“</a:t>
            </a:r>
            <a:r>
              <a:rPr lang="en-US" dirty="0" smtClean="0"/>
              <a:t>××</a:t>
            </a:r>
            <a:r>
              <a:rPr lang="zh-CN" altLang="en-US" dirty="0" smtClean="0"/>
              <a:t>”能否删去</a:t>
            </a:r>
            <a:r>
              <a:rPr lang="en-US" dirty="0" smtClean="0"/>
              <a:t>?</a:t>
            </a:r>
            <a:r>
              <a:rPr lang="zh-CN" altLang="en-US" dirty="0" smtClean="0"/>
              <a:t>为什么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 </a:t>
            </a:r>
            <a:r>
              <a:rPr lang="en-US" dirty="0" smtClean="0">
                <a:solidFill>
                  <a:srgbClr val="0092D7"/>
                </a:solidFill>
              </a:rPr>
              <a:t>[2013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8]</a:t>
            </a:r>
            <a:r>
              <a:rPr lang="zh-CN" altLang="en-US" dirty="0" smtClean="0"/>
              <a:t>下面句子中</a:t>
            </a:r>
            <a:r>
              <a:rPr lang="en-US" dirty="0" smtClean="0"/>
              <a:t>,</a:t>
            </a:r>
            <a:r>
              <a:rPr lang="zh-CN" altLang="en-US" dirty="0" smtClean="0"/>
              <a:t>两个“</a:t>
            </a:r>
            <a:r>
              <a:rPr lang="en-US" dirty="0" smtClean="0"/>
              <a:t>×</a:t>
            </a:r>
            <a:r>
              <a:rPr lang="zh-CN" altLang="en-US" dirty="0" smtClean="0"/>
              <a:t>”字有什么表达效果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en-US" dirty="0" smtClean="0"/>
              <a:t> </a:t>
            </a:r>
            <a:r>
              <a:rPr lang="zh-CN" altLang="en-US" dirty="0" smtClean="0"/>
              <a:t>请结合词语运用</a:t>
            </a:r>
            <a:r>
              <a:rPr lang="en-US" dirty="0" smtClean="0"/>
              <a:t>,</a:t>
            </a:r>
            <a:r>
              <a:rPr lang="zh-CN" altLang="en-US" dirty="0" smtClean="0"/>
              <a:t>具体分析下面两个句子语言的准确性。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4. </a:t>
            </a:r>
            <a:r>
              <a:rPr lang="zh-CN" altLang="en-US" dirty="0" smtClean="0"/>
              <a:t>说一说</a:t>
            </a:r>
            <a:r>
              <a:rPr lang="en-US" dirty="0" smtClean="0"/>
              <a:t>,</a:t>
            </a:r>
            <a:r>
              <a:rPr lang="zh-CN" altLang="en-US" dirty="0" smtClean="0"/>
              <a:t>如果把下边句子中加点的词语去掉</a:t>
            </a:r>
            <a:r>
              <a:rPr lang="en-US" dirty="0" smtClean="0"/>
              <a:t>,</a:t>
            </a:r>
            <a:r>
              <a:rPr lang="zh-CN" altLang="en-US" dirty="0" smtClean="0"/>
              <a:t>表达的意思有什么变化。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en-US" dirty="0" smtClean="0"/>
              <a:t> </a:t>
            </a:r>
            <a:r>
              <a:rPr lang="zh-CN" altLang="en-US" dirty="0" smtClean="0"/>
              <a:t>分析第</a:t>
            </a:r>
            <a:r>
              <a:rPr lang="en-US" dirty="0" smtClean="0"/>
              <a:t>×</a:t>
            </a:r>
            <a:r>
              <a:rPr lang="zh-CN" altLang="en-US" dirty="0" smtClean="0"/>
              <a:t>段加点词语“</a:t>
            </a:r>
            <a:r>
              <a:rPr lang="en-US" dirty="0" smtClean="0"/>
              <a:t>××</a:t>
            </a:r>
            <a:r>
              <a:rPr lang="zh-CN" altLang="en-US" dirty="0" smtClean="0"/>
              <a:t>”的妙处</a:t>
            </a:r>
            <a:r>
              <a:rPr lang="en-US" dirty="0" smtClean="0"/>
              <a:t>,</a:t>
            </a:r>
            <a:r>
              <a:rPr lang="zh-CN" altLang="en-US" dirty="0" smtClean="0"/>
              <a:t>并概括出选文的语言特点。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74683" y="391230"/>
            <a:ext cx="3685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考点七　品味说明文的语言</a:t>
            </a:r>
            <a:r>
              <a:rPr lang="en-US" sz="1600" dirty="0" smtClean="0"/>
              <a:t>5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2</a:t>
            </a:r>
            <a:r>
              <a:rPr lang="zh-CN" altLang="en-US" sz="1600" dirty="0" smtClean="0"/>
              <a:t>考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>
            <a:extLst>
              <a:ext uri="{FF2B5EF4-FFF2-40B4-BE49-F238E27FC236}">
                <a16:creationId xmlns:a16="http://schemas.microsoft.com/office/drawing/2014/main" xmlns="" id="{641BDB65-E442-4DE9-BC6B-C7A97B0F5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5" y="352238"/>
            <a:ext cx="7898396" cy="442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讲</a:t>
            </a:r>
            <a:r>
              <a:rPr lang="zh-CN" altLang="en-US" sz="2400" b="1" dirty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说明对象　筛选信息　品味语言　理解内容</a:t>
            </a:r>
            <a:endParaRPr lang="zh-CN" altLang="en-US" sz="2400" b="1" dirty="0">
              <a:solidFill>
                <a:srgbClr val="0092D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5269" y="995310"/>
            <a:ext cx="7895492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0092D7"/>
                </a:solidFill>
              </a:rPr>
              <a:t>[2017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安徽</a:t>
            </a:r>
            <a:r>
              <a:rPr lang="en-US" dirty="0" smtClean="0">
                <a:solidFill>
                  <a:srgbClr val="0092D7"/>
                </a:solidFill>
              </a:rPr>
              <a:t>5~9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+</a:t>
            </a:r>
            <a:r>
              <a:rPr lang="zh-CN" altLang="en-US" dirty="0" smtClean="0">
                <a:solidFill>
                  <a:srgbClr val="0092D7"/>
                </a:solidFill>
              </a:rPr>
              <a:t>原创题</a:t>
            </a:r>
            <a:r>
              <a:rPr lang="en-US" dirty="0" smtClean="0">
                <a:solidFill>
                  <a:srgbClr val="0092D7"/>
                </a:solidFill>
              </a:rPr>
              <a:t>]</a:t>
            </a:r>
            <a:r>
              <a:rPr lang="zh-CN" altLang="en-US" dirty="0" smtClean="0"/>
              <a:t>阅读下面的文本</a:t>
            </a:r>
            <a:r>
              <a:rPr lang="en-US" dirty="0" smtClean="0"/>
              <a:t>,</a:t>
            </a:r>
            <a:r>
              <a:rPr lang="zh-CN" altLang="en-US" dirty="0" smtClean="0"/>
              <a:t>回答下面的问题。</a:t>
            </a:r>
            <a:r>
              <a:rPr lang="en-US" dirty="0" smtClean="0"/>
              <a:t>(19</a:t>
            </a:r>
            <a:r>
              <a:rPr lang="zh-CN" altLang="en-US" dirty="0" smtClean="0"/>
              <a:t>分</a:t>
            </a:r>
            <a:r>
              <a:rPr lang="en-US" dirty="0" smtClean="0"/>
              <a:t>+4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ctr">
              <a:lnSpc>
                <a:spcPct val="150000"/>
              </a:lnSpc>
            </a:pPr>
            <a:r>
              <a:rPr lang="zh-CN" altLang="en-US" dirty="0" smtClean="0"/>
              <a:t>冬眠的奥秘</a:t>
            </a:r>
          </a:p>
          <a:p>
            <a:pPr algn="ctr">
              <a:lnSpc>
                <a:spcPct val="150000"/>
              </a:lnSpc>
            </a:pPr>
            <a:r>
              <a:rPr lang="zh-CN" altLang="en-US" dirty="0" smtClean="0"/>
              <a:t>张劲硕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      ①</a:t>
            </a:r>
            <a:r>
              <a:rPr lang="zh-CN" altLang="en-US" dirty="0" smtClean="0"/>
              <a:t>严寒的冬天</a:t>
            </a:r>
            <a:r>
              <a:rPr lang="en-US" dirty="0" smtClean="0"/>
              <a:t>,</a:t>
            </a:r>
            <a:r>
              <a:rPr lang="zh-CN" altLang="en-US" dirty="0" smtClean="0"/>
              <a:t>我们总是向往着在被窝里长眠一冬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能像狗熊和青蛙那样冬眠就好了。然而我们大都不知道</a:t>
            </a:r>
            <a:r>
              <a:rPr lang="en-US" dirty="0" smtClean="0"/>
              <a:t>:</a:t>
            </a:r>
            <a:r>
              <a:rPr lang="zh-CN" altLang="en-US" dirty="0" smtClean="0"/>
              <a:t>那些冬眠的动物们</a:t>
            </a:r>
            <a:r>
              <a:rPr lang="en-US" dirty="0" smtClean="0"/>
              <a:t>,</a:t>
            </a:r>
            <a:r>
              <a:rPr lang="zh-CN" altLang="en-US" dirty="0" smtClean="0"/>
              <a:t>掌握着我们人类尚不知晓的惊天奥秘。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01" y="346507"/>
            <a:ext cx="78867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加点字词有何作用</a:t>
            </a:r>
            <a:r>
              <a:rPr lang="en-US" dirty="0" smtClean="0"/>
              <a:t>:</a:t>
            </a:r>
            <a:r>
              <a:rPr lang="zh-CN" altLang="en-US" dirty="0" smtClean="0"/>
              <a:t>抓住“说明文语言准确”这一特点答题。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答题格式</a:t>
            </a:r>
            <a:r>
              <a:rPr lang="en-US" dirty="0" smtClean="0"/>
              <a:t>:××</a:t>
            </a:r>
            <a:r>
              <a:rPr lang="zh-CN" altLang="en-US" dirty="0" smtClean="0"/>
              <a:t>词是</a:t>
            </a:r>
            <a:r>
              <a:rPr lang="en-US" dirty="0" smtClean="0"/>
              <a:t>××</a:t>
            </a:r>
            <a:r>
              <a:rPr lang="zh-CN" altLang="en-US" dirty="0" smtClean="0"/>
              <a:t>的意思</a:t>
            </a:r>
            <a:r>
              <a:rPr lang="en-US" dirty="0" smtClean="0"/>
              <a:t>,</a:t>
            </a:r>
            <a:r>
              <a:rPr lang="zh-CN" altLang="en-US" dirty="0" smtClean="0"/>
              <a:t>表示</a:t>
            </a:r>
            <a:r>
              <a:rPr lang="en-US" dirty="0" smtClean="0"/>
              <a:t>××,</a:t>
            </a:r>
            <a:r>
              <a:rPr lang="zh-CN" altLang="en-US" dirty="0" smtClean="0"/>
              <a:t>说明了</a:t>
            </a:r>
            <a:r>
              <a:rPr lang="en-US" dirty="0" smtClean="0"/>
              <a:t>×××,</a:t>
            </a:r>
            <a:r>
              <a:rPr lang="zh-CN" altLang="en-US" dirty="0" smtClean="0"/>
              <a:t>准确地说明了事物“</a:t>
            </a:r>
            <a:r>
              <a:rPr lang="en-US" altLang="zh-CN" dirty="0" smtClean="0"/>
              <a:t>……”</a:t>
            </a:r>
            <a:r>
              <a:rPr lang="zh-CN" altLang="en-US" dirty="0" smtClean="0"/>
              <a:t>的特征</a:t>
            </a:r>
            <a:r>
              <a:rPr lang="en-US" dirty="0" smtClean="0"/>
              <a:t>/</a:t>
            </a:r>
            <a:r>
              <a:rPr lang="zh-CN" altLang="en-US" dirty="0" smtClean="0"/>
              <a:t>事理。体现了说明文语言的准确性。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能否替换为另一个词语</a:t>
            </a:r>
            <a:r>
              <a:rPr lang="en-US" dirty="0" smtClean="0"/>
              <a:t>?</a:t>
            </a:r>
            <a:r>
              <a:rPr lang="zh-CN" altLang="en-US" dirty="0" smtClean="0"/>
              <a:t>并说明理由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答题格式</a:t>
            </a:r>
            <a:r>
              <a:rPr lang="en-US" dirty="0" smtClean="0"/>
              <a:t>:</a:t>
            </a:r>
            <a:r>
              <a:rPr lang="zh-CN" altLang="en-US" dirty="0" smtClean="0"/>
              <a:t>第一</a:t>
            </a:r>
            <a:r>
              <a:rPr lang="en-US" dirty="0" smtClean="0"/>
              <a:t>,</a:t>
            </a:r>
            <a:r>
              <a:rPr lang="zh-CN" altLang="en-US" dirty="0" smtClean="0"/>
              <a:t>先表态</a:t>
            </a:r>
            <a:r>
              <a:rPr lang="en-US" dirty="0" smtClean="0"/>
              <a:t>(</a:t>
            </a:r>
            <a:r>
              <a:rPr lang="zh-CN" altLang="en-US" dirty="0" smtClean="0"/>
              <a:t>一般回答“不能删、换”</a:t>
            </a:r>
            <a:r>
              <a:rPr lang="en-US" dirty="0" smtClean="0"/>
              <a:t>)</a:t>
            </a:r>
            <a:r>
              <a:rPr lang="zh-CN" altLang="en-US" dirty="0" smtClean="0"/>
              <a:t>。第二</a:t>
            </a:r>
            <a:r>
              <a:rPr lang="en-US" dirty="0" smtClean="0"/>
              <a:t>,</a:t>
            </a:r>
            <a:r>
              <a:rPr lang="zh-CN" altLang="en-US" dirty="0" smtClean="0"/>
              <a:t>分析加点词是表示程度</a:t>
            </a:r>
            <a:r>
              <a:rPr lang="en-US" dirty="0" smtClean="0"/>
              <a:t>(</a:t>
            </a:r>
            <a:r>
              <a:rPr lang="zh-CN" altLang="en-US" dirty="0" smtClean="0"/>
              <a:t>或约数、范围等等</a:t>
            </a:r>
            <a:r>
              <a:rPr lang="en-US" dirty="0" smtClean="0"/>
              <a:t>),</a:t>
            </a:r>
            <a:r>
              <a:rPr lang="zh-CN" altLang="en-US" dirty="0" smtClean="0"/>
              <a:t>意思是</a:t>
            </a:r>
            <a:r>
              <a:rPr lang="en-US" altLang="zh-CN" dirty="0" smtClean="0"/>
              <a:t>……</a:t>
            </a:r>
            <a:r>
              <a:rPr lang="en-US" dirty="0" smtClean="0"/>
              <a:t>,</a:t>
            </a:r>
            <a:r>
              <a:rPr lang="zh-CN" altLang="en-US" dirty="0" smtClean="0"/>
              <a:t>全句的意思或内容是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第三</a:t>
            </a:r>
            <a:r>
              <a:rPr lang="en-US" dirty="0" smtClean="0"/>
              <a:t>,</a:t>
            </a:r>
            <a:r>
              <a:rPr lang="zh-CN" altLang="en-US" dirty="0" smtClean="0"/>
              <a:t>若删去或替换</a:t>
            </a:r>
            <a:r>
              <a:rPr lang="en-US" dirty="0" smtClean="0"/>
              <a:t>,</a:t>
            </a:r>
            <a:r>
              <a:rPr lang="zh-CN" altLang="en-US" dirty="0" smtClean="0"/>
              <a:t>原来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的意思就变成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的意思了</a:t>
            </a:r>
            <a:r>
              <a:rPr lang="en-US" dirty="0" smtClean="0"/>
              <a:t>,</a:t>
            </a:r>
            <a:r>
              <a:rPr lang="zh-CN" altLang="en-US" dirty="0" smtClean="0"/>
              <a:t>不符合实际</a:t>
            </a:r>
            <a:r>
              <a:rPr lang="en-US" dirty="0" smtClean="0"/>
              <a:t>,</a:t>
            </a:r>
            <a:r>
              <a:rPr lang="zh-CN" altLang="en-US" dirty="0" smtClean="0"/>
              <a:t>太绝对了。第四</a:t>
            </a:r>
            <a:r>
              <a:rPr lang="en-US" dirty="0" smtClean="0"/>
              <a:t>,××</a:t>
            </a:r>
            <a:r>
              <a:rPr lang="zh-CN" altLang="en-US" dirty="0" smtClean="0"/>
              <a:t>词准确地说明了</a:t>
            </a:r>
            <a:r>
              <a:rPr lang="en-US" altLang="zh-CN" dirty="0" smtClean="0"/>
              <a:t>……</a:t>
            </a:r>
            <a:r>
              <a:rPr lang="en-US" dirty="0" smtClean="0"/>
              <a:t>,</a:t>
            </a:r>
            <a:r>
              <a:rPr lang="zh-CN" altLang="en-US" dirty="0" smtClean="0"/>
              <a:t>符合实际情况</a:t>
            </a:r>
            <a:r>
              <a:rPr lang="en-US" dirty="0" smtClean="0"/>
              <a:t>,</a:t>
            </a:r>
            <a:r>
              <a:rPr lang="zh-CN" altLang="en-US" dirty="0" smtClean="0"/>
              <a:t>体现了说明文语言的准确性、周密性、科学性</a:t>
            </a:r>
            <a:r>
              <a:rPr lang="en-US" dirty="0" smtClean="0"/>
              <a:t>,</a:t>
            </a:r>
            <a:r>
              <a:rPr lang="zh-CN" altLang="en-US" dirty="0" smtClean="0"/>
              <a:t>所以不能删</a:t>
            </a:r>
            <a:r>
              <a:rPr lang="en-US" dirty="0" smtClean="0"/>
              <a:t>(</a:t>
            </a:r>
            <a:r>
              <a:rPr lang="zh-CN" altLang="en-US" dirty="0" smtClean="0"/>
              <a:t>换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01" y="346507"/>
            <a:ext cx="78867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“</a:t>
            </a:r>
            <a:r>
              <a:rPr lang="en-US" dirty="0" smtClean="0"/>
              <a:t>××</a:t>
            </a:r>
            <a:r>
              <a:rPr lang="zh-CN" altLang="en-US" dirty="0" smtClean="0"/>
              <a:t>”词</a:t>
            </a:r>
            <a:r>
              <a:rPr lang="en-US" dirty="0" smtClean="0"/>
              <a:t>(</a:t>
            </a:r>
            <a:r>
              <a:rPr lang="zh-CN" altLang="en-US" dirty="0" smtClean="0"/>
              <a:t>几乎、大约、一般、之一等</a:t>
            </a:r>
            <a:r>
              <a:rPr lang="en-US" dirty="0" smtClean="0"/>
              <a:t>)</a:t>
            </a:r>
            <a:r>
              <a:rPr lang="zh-CN" altLang="en-US" dirty="0" smtClean="0"/>
              <a:t>能不能删掉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答题格式</a:t>
            </a:r>
            <a:r>
              <a:rPr lang="en-US" dirty="0" smtClean="0"/>
              <a:t>:</a:t>
            </a:r>
            <a:r>
              <a:rPr lang="zh-CN" altLang="en-US" dirty="0" smtClean="0"/>
              <a:t>如文中的</a:t>
            </a:r>
            <a:r>
              <a:rPr lang="en-US" altLang="zh-CN" dirty="0" smtClean="0"/>
              <a:t>……</a:t>
            </a:r>
            <a:r>
              <a:rPr lang="en-US" dirty="0" smtClean="0"/>
              <a:t>(</a:t>
            </a:r>
            <a:r>
              <a:rPr lang="zh-CN" altLang="en-US" dirty="0" smtClean="0"/>
              <a:t>找出相应的语句</a:t>
            </a:r>
            <a:r>
              <a:rPr lang="en-US" dirty="0" smtClean="0"/>
              <a:t>),</a:t>
            </a:r>
            <a:r>
              <a:rPr lang="zh-CN" altLang="en-US" dirty="0" smtClean="0"/>
              <a:t>这句话中</a:t>
            </a:r>
            <a:r>
              <a:rPr lang="en-US" dirty="0" smtClean="0"/>
              <a:t>××</a:t>
            </a:r>
            <a:r>
              <a:rPr lang="zh-CN" altLang="en-US" dirty="0" smtClean="0"/>
              <a:t>词是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意思</a:t>
            </a:r>
            <a:r>
              <a:rPr lang="en-US" dirty="0" smtClean="0"/>
              <a:t>,</a:t>
            </a:r>
            <a:r>
              <a:rPr lang="zh-CN" altLang="en-US" dirty="0" smtClean="0"/>
              <a:t>说明了</a:t>
            </a:r>
            <a:r>
              <a:rPr lang="en-US" altLang="zh-CN" dirty="0" smtClean="0"/>
              <a:t>……</a:t>
            </a:r>
            <a:r>
              <a:rPr lang="en-US" dirty="0" smtClean="0"/>
              <a:t>,</a:t>
            </a:r>
            <a:r>
              <a:rPr lang="zh-CN" altLang="en-US" dirty="0" smtClean="0"/>
              <a:t>体现了说明文语言的准确性。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从文章中找出一个能体现说明文语言“准确”特点的词句</a:t>
            </a:r>
            <a:r>
              <a:rPr lang="en-US" dirty="0" smtClean="0"/>
              <a:t>,</a:t>
            </a:r>
            <a:r>
              <a:rPr lang="zh-CN" altLang="en-US" dirty="0" smtClean="0"/>
              <a:t>并体会。答题方法同</a:t>
            </a:r>
            <a:r>
              <a:rPr lang="en-US" dirty="0" smtClean="0"/>
              <a:t>1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40828" y="2575035"/>
            <a:ext cx="78827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0092D7"/>
                </a:solidFill>
                <a:effectLst/>
                <a:latin typeface="+mn-ea"/>
                <a:cs typeface="Times New Roman" pitchFamily="18" charset="0"/>
              </a:rPr>
              <a:t>【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0092D7"/>
                </a:solidFill>
                <a:effectLst/>
                <a:latin typeface="+mn-ea"/>
                <a:cs typeface="Times New Roman" pitchFamily="18" charset="0"/>
              </a:rPr>
              <a:t>考点专练</a:t>
            </a: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0092D7"/>
                </a:solidFill>
                <a:effectLst/>
                <a:latin typeface="+mn-ea"/>
                <a:cs typeface="Times New Roman" pitchFamily="18" charset="0"/>
              </a:rPr>
              <a:t>】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满分训练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(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八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):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第一题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3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小题、第二题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2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小题、第三题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2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小题、第四题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2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小题、第五题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5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小题、第六题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4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小题、第八题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3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小题、第九题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2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小题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8210" y="241404"/>
            <a:ext cx="788670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92D7"/>
                </a:solidFill>
              </a:rPr>
              <a:t>考点八　内容理解概括</a:t>
            </a:r>
            <a:r>
              <a:rPr lang="en-US" sz="1600" dirty="0" smtClean="0"/>
              <a:t>5</a:t>
            </a:r>
            <a:r>
              <a:rPr lang="zh-CN" altLang="en-US" sz="1600" dirty="0" smtClean="0"/>
              <a:t>年</a:t>
            </a:r>
            <a:r>
              <a:rPr lang="en-US" sz="1600" dirty="0" smtClean="0"/>
              <a:t>2</a:t>
            </a:r>
            <a:r>
              <a:rPr lang="zh-CN" altLang="en-US" sz="1600" dirty="0" smtClean="0"/>
              <a:t>考</a:t>
            </a:r>
            <a:endParaRPr lang="zh-CN" altLang="en-US" sz="1600" dirty="0"/>
          </a:p>
        </p:txBody>
      </p:sp>
      <p:sp>
        <p:nvSpPr>
          <p:cNvPr id="3" name="矩形 2"/>
          <p:cNvSpPr/>
          <p:nvPr/>
        </p:nvSpPr>
        <p:spPr>
          <a:xfrm>
            <a:off x="846081" y="586591"/>
            <a:ext cx="7845973" cy="419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[2015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5]</a:t>
            </a:r>
            <a:r>
              <a:rPr lang="zh-CN" altLang="en-US" dirty="0" smtClean="0"/>
              <a:t>阅读</a:t>
            </a:r>
            <a:r>
              <a:rPr lang="en-US" dirty="0" smtClean="0"/>
              <a:t>①~④</a:t>
            </a:r>
            <a:r>
              <a:rPr lang="zh-CN" altLang="en-US" dirty="0" smtClean="0"/>
              <a:t>段</a:t>
            </a:r>
            <a:r>
              <a:rPr lang="en-US" dirty="0" smtClean="0"/>
              <a:t>,</a:t>
            </a:r>
            <a:r>
              <a:rPr lang="zh-CN" altLang="en-US" dirty="0" smtClean="0"/>
              <a:t>用文中的词语填空。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92D7"/>
                </a:solidFill>
              </a:rPr>
              <a:t>[2011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en-US" dirty="0" smtClean="0">
                <a:solidFill>
                  <a:srgbClr val="0092D7"/>
                </a:solidFill>
              </a:rPr>
              <a:t>8]</a:t>
            </a:r>
            <a:r>
              <a:rPr lang="zh-CN" altLang="en-US" dirty="0" smtClean="0"/>
              <a:t>从全文看</a:t>
            </a:r>
            <a:r>
              <a:rPr lang="en-US" dirty="0" smtClean="0"/>
              <a:t>,</a:t>
            </a:r>
            <a:r>
              <a:rPr lang="zh-CN" altLang="en-US" dirty="0" smtClean="0"/>
              <a:t>为什么说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是“</a:t>
            </a:r>
            <a:r>
              <a:rPr lang="en-US" altLang="zh-CN" dirty="0" smtClean="0"/>
              <a:t>……”</a:t>
            </a:r>
            <a:r>
              <a:rPr lang="zh-CN" altLang="en-US" dirty="0" smtClean="0"/>
              <a:t>的、“</a:t>
            </a:r>
            <a:r>
              <a:rPr lang="en-US" altLang="zh-CN" dirty="0" smtClean="0"/>
              <a:t>……”</a:t>
            </a:r>
            <a:r>
              <a:rPr lang="zh-CN" altLang="en-US" dirty="0" smtClean="0"/>
              <a:t>的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 </a:t>
            </a:r>
            <a:r>
              <a:rPr lang="zh-CN" altLang="en-US" dirty="0" smtClean="0"/>
              <a:t>根据原文内容</a:t>
            </a:r>
            <a:r>
              <a:rPr lang="en-US" dirty="0" smtClean="0"/>
              <a:t>,</a:t>
            </a:r>
            <a:r>
              <a:rPr lang="zh-CN" altLang="en-US" dirty="0" smtClean="0"/>
              <a:t>用简洁的语言概括什么叫“</a:t>
            </a:r>
            <a:r>
              <a:rPr lang="en-US" altLang="zh-CN" dirty="0" smtClean="0"/>
              <a:t>……”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判断文段的说明中心</a:t>
            </a:r>
            <a:r>
              <a:rPr lang="en-US" dirty="0" smtClean="0"/>
              <a:t>(</a:t>
            </a:r>
            <a:r>
              <a:rPr lang="zh-CN" altLang="en-US" dirty="0" smtClean="0"/>
              <a:t>说明内容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答题方式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事物说明文</a:t>
            </a:r>
            <a:r>
              <a:rPr lang="en-US" dirty="0" smtClean="0"/>
              <a:t>:</a:t>
            </a:r>
            <a:r>
              <a:rPr lang="zh-CN" altLang="en-US" dirty="0" smtClean="0"/>
              <a:t>说明对象</a:t>
            </a:r>
            <a:r>
              <a:rPr lang="en-US" dirty="0" smtClean="0"/>
              <a:t>+</a:t>
            </a:r>
            <a:r>
              <a:rPr lang="zh-CN" altLang="en-US" dirty="0" smtClean="0"/>
              <a:t>对象的特征。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事理说明文</a:t>
            </a:r>
            <a:r>
              <a:rPr lang="en-US" dirty="0" smtClean="0"/>
              <a:t>:</a:t>
            </a:r>
            <a:r>
              <a:rPr lang="zh-CN" altLang="en-US" dirty="0" smtClean="0"/>
              <a:t>关于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或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的道理</a:t>
            </a:r>
            <a:r>
              <a:rPr lang="en-US" dirty="0" smtClean="0"/>
              <a:t>(</a:t>
            </a:r>
            <a:r>
              <a:rPr lang="zh-CN" altLang="en-US" dirty="0" smtClean="0"/>
              <a:t>原因、方法、原理等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程序说明文</a:t>
            </a:r>
            <a:r>
              <a:rPr lang="en-US" dirty="0" smtClean="0"/>
              <a:t>: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的操作或实验或制作的过程。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35268" y="463746"/>
            <a:ext cx="7904285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答题模式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本句用了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的说明方法</a:t>
            </a:r>
            <a:r>
              <a:rPr lang="en-US" dirty="0" smtClean="0"/>
              <a:t>,</a:t>
            </a:r>
            <a:r>
              <a:rPr lang="zh-CN" altLang="en-US" dirty="0" smtClean="0"/>
              <a:t>生动形象、具体直观、深入浅出</a:t>
            </a:r>
            <a:r>
              <a:rPr lang="en-US" dirty="0" smtClean="0"/>
              <a:t>(</a:t>
            </a:r>
            <a:r>
              <a:rPr lang="zh-CN" altLang="en-US" dirty="0" smtClean="0"/>
              <a:t>科学准确</a:t>
            </a:r>
            <a:r>
              <a:rPr lang="en-US" dirty="0" smtClean="0"/>
              <a:t>)</a:t>
            </a:r>
            <a:r>
              <a:rPr lang="zh-CN" altLang="en-US" dirty="0" smtClean="0"/>
              <a:t>地说明了</a:t>
            </a:r>
            <a:r>
              <a:rPr lang="en-US" altLang="zh-CN" dirty="0" smtClean="0"/>
              <a:t>……</a:t>
            </a:r>
            <a:r>
              <a:rPr lang="en-US" dirty="0" smtClean="0"/>
              <a:t>(</a:t>
            </a:r>
            <a:r>
              <a:rPr lang="zh-CN" altLang="en-US" dirty="0" smtClean="0"/>
              <a:t>说明内容</a:t>
            </a:r>
            <a:r>
              <a:rPr lang="en-US" dirty="0" smtClean="0"/>
              <a:t>),</a:t>
            </a:r>
            <a:r>
              <a:rPr lang="zh-CN" altLang="en-US" dirty="0" smtClean="0"/>
              <a:t>使读者</a:t>
            </a:r>
            <a:r>
              <a:rPr lang="en-US" altLang="zh-CN" dirty="0" smtClean="0"/>
              <a:t>……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2.</a:t>
            </a:r>
            <a:r>
              <a:rPr lang="zh-CN" altLang="en-US" dirty="0" smtClean="0"/>
              <a:t>概括内容要点的方法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从文中的关键语句中找出事物的特征。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从文中概括、提炼出事物的特征。文中如没有明确交代事物的特征</a:t>
            </a:r>
            <a:r>
              <a:rPr lang="en-US" dirty="0" smtClean="0"/>
              <a:t>,</a:t>
            </a:r>
            <a:r>
              <a:rPr lang="zh-CN" altLang="en-US" dirty="0" smtClean="0"/>
              <a:t>需要用概括、提炼的方法。概括、提炼事物的特征要采取逐层、逐段归纳概括的方法。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 满分训练</a:t>
            </a:r>
            <a:r>
              <a:rPr lang="en-US" dirty="0" smtClean="0"/>
              <a:t>(</a:t>
            </a:r>
            <a:r>
              <a:rPr lang="zh-CN" altLang="en-US" dirty="0" smtClean="0"/>
              <a:t>八</a:t>
            </a:r>
            <a:r>
              <a:rPr lang="en-US" dirty="0" smtClean="0"/>
              <a:t>):</a:t>
            </a:r>
            <a:r>
              <a:rPr lang="zh-CN" altLang="en-US" dirty="0" smtClean="0"/>
              <a:t>第二题</a:t>
            </a:r>
            <a:r>
              <a:rPr lang="en-US" dirty="0" smtClean="0"/>
              <a:t>5</a:t>
            </a:r>
            <a:r>
              <a:rPr lang="zh-CN" altLang="en-US" dirty="0" smtClean="0"/>
              <a:t>小题、第五题</a:t>
            </a:r>
            <a:r>
              <a:rPr lang="en-US" dirty="0" smtClean="0"/>
              <a:t>2</a:t>
            </a:r>
            <a:r>
              <a:rPr lang="zh-CN" altLang="en-US" dirty="0" smtClean="0"/>
              <a:t>小题、第七题</a:t>
            </a:r>
            <a:r>
              <a:rPr lang="en-US" dirty="0" smtClean="0"/>
              <a:t>2</a:t>
            </a:r>
            <a:r>
              <a:rPr lang="zh-CN" altLang="en-US" dirty="0" smtClean="0"/>
              <a:t>小题、第十一题</a:t>
            </a:r>
            <a:r>
              <a:rPr lang="en-US" dirty="0" smtClean="0"/>
              <a:t>5</a:t>
            </a:r>
            <a:r>
              <a:rPr lang="zh-CN" altLang="en-US" dirty="0" smtClean="0"/>
              <a:t>小题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64929" y="360252"/>
            <a:ext cx="8018585" cy="378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②</a:t>
            </a:r>
            <a:r>
              <a:rPr lang="zh-CN" altLang="en-US" dirty="0" smtClean="0"/>
              <a:t>冬眠是动物应对恶劣环境的一种策略</a:t>
            </a:r>
            <a:r>
              <a:rPr lang="en-US" dirty="0" smtClean="0"/>
              <a:t>,</a:t>
            </a:r>
            <a:r>
              <a:rPr lang="zh-CN" altLang="en-US" dirty="0" smtClean="0"/>
              <a:t>科学上叫“蛰伏”。有人会问</a:t>
            </a:r>
            <a:r>
              <a:rPr lang="en-US" dirty="0" smtClean="0"/>
              <a:t>,</a:t>
            </a:r>
            <a:r>
              <a:rPr lang="zh-CN" altLang="en-US" dirty="0" smtClean="0"/>
              <a:t>冬天里睡得多、睡得久</a:t>
            </a:r>
            <a:r>
              <a:rPr lang="en-US" dirty="0" smtClean="0"/>
              <a:t>,</a:t>
            </a:r>
            <a:r>
              <a:rPr lang="zh-CN" altLang="en-US" dirty="0" smtClean="0"/>
              <a:t>不就是冬眠吗</a:t>
            </a:r>
            <a:r>
              <a:rPr lang="en-US" dirty="0" smtClean="0"/>
              <a:t>?</a:t>
            </a:r>
            <a:r>
              <a:rPr lang="zh-CN" altLang="en-US" dirty="0" smtClean="0"/>
              <a:t>它们还真不是一回事儿</a:t>
            </a:r>
            <a:r>
              <a:rPr lang="en-US" dirty="0" smtClean="0"/>
              <a:t>,</a:t>
            </a:r>
            <a:r>
              <a:rPr lang="zh-CN" altLang="en-US" dirty="0" smtClean="0"/>
              <a:t>只是二者的区别不太容易看出来。拿鱼来说</a:t>
            </a:r>
            <a:r>
              <a:rPr lang="en-US" dirty="0" smtClean="0"/>
              <a:t>,</a:t>
            </a:r>
            <a:r>
              <a:rPr lang="zh-CN" altLang="en-US" dirty="0" smtClean="0"/>
              <a:t>有几类鱼是会冬眠的</a:t>
            </a:r>
            <a:r>
              <a:rPr lang="en-US" dirty="0" smtClean="0"/>
              <a:t>,</a:t>
            </a:r>
            <a:r>
              <a:rPr lang="zh-CN" altLang="en-US" dirty="0" smtClean="0"/>
              <a:t>包括我们熟悉的鲤鱼、乌鳢</a:t>
            </a:r>
            <a:r>
              <a:rPr lang="en-US" dirty="0" smtClean="0"/>
              <a:t>,</a:t>
            </a:r>
            <a:r>
              <a:rPr lang="zh-CN" altLang="en-US" dirty="0" smtClean="0"/>
              <a:t>还有海里的鳗鲡。每当冬天来临</a:t>
            </a:r>
            <a:r>
              <a:rPr lang="en-US" dirty="0" smtClean="0"/>
              <a:t>,</a:t>
            </a:r>
            <a:r>
              <a:rPr lang="zh-CN" altLang="en-US" dirty="0" smtClean="0"/>
              <a:t>它们就把自己调到冬眠档</a:t>
            </a:r>
            <a:r>
              <a:rPr lang="en-US" dirty="0" smtClean="0"/>
              <a:t>:</a:t>
            </a:r>
            <a:r>
              <a:rPr lang="zh-CN" altLang="en-US" dirty="0" smtClean="0"/>
              <a:t>不吃、不喝、不游动。这看似与正常档的睡觉并无二致</a:t>
            </a:r>
            <a:r>
              <a:rPr lang="en-US" dirty="0" smtClean="0"/>
              <a:t>,</a:t>
            </a:r>
            <a:r>
              <a:rPr lang="zh-CN" altLang="en-US" dirty="0" smtClean="0"/>
              <a:t>但请注意它们的鳃</a:t>
            </a:r>
            <a:r>
              <a:rPr lang="en-US" dirty="0" smtClean="0"/>
              <a:t>!</a:t>
            </a:r>
            <a:r>
              <a:rPr lang="zh-CN" altLang="en-US" dirty="0" smtClean="0"/>
              <a:t>鱼类靠鳃呼吸</a:t>
            </a:r>
            <a:r>
              <a:rPr lang="en-US" dirty="0" smtClean="0"/>
              <a:t>,</a:t>
            </a:r>
            <a:r>
              <a:rPr lang="zh-CN" altLang="en-US" dirty="0" smtClean="0"/>
              <a:t>平时就算身体静止不动</a:t>
            </a:r>
            <a:r>
              <a:rPr lang="en-US" dirty="0" smtClean="0"/>
              <a:t>,</a:t>
            </a:r>
            <a:r>
              <a:rPr lang="zh-CN" altLang="en-US" dirty="0" smtClean="0"/>
              <a:t>鳃也会轻轻开合扇动。而进入冬眠的鱼</a:t>
            </a:r>
            <a:r>
              <a:rPr lang="en-US" dirty="0" smtClean="0"/>
              <a:t>,</a:t>
            </a:r>
            <a:r>
              <a:rPr lang="zh-CN" altLang="en-US" dirty="0" smtClean="0"/>
              <a:t>鳃也几乎不动</a:t>
            </a:r>
            <a:r>
              <a:rPr lang="en-US" dirty="0" smtClean="0"/>
              <a:t>,</a:t>
            </a:r>
            <a:r>
              <a:rPr lang="zh-CN" altLang="en-US" dirty="0" smtClean="0"/>
              <a:t>完全处于麻痹状态。除了呼吸</a:t>
            </a:r>
            <a:r>
              <a:rPr lang="en-US" dirty="0" smtClean="0"/>
              <a:t>,</a:t>
            </a:r>
            <a:r>
              <a:rPr lang="zh-CN" altLang="en-US" dirty="0" smtClean="0"/>
              <a:t>冬眠动物的体温、心跳等生命指征也都降到极低的水平</a:t>
            </a:r>
            <a:r>
              <a:rPr lang="en-US" dirty="0" smtClean="0"/>
              <a:t>,</a:t>
            </a:r>
            <a:r>
              <a:rPr lang="zh-CN" altLang="en-US" dirty="0" smtClean="0"/>
              <a:t>新陈代谢速率变得非常缓慢</a:t>
            </a:r>
            <a:r>
              <a:rPr lang="en-US" dirty="0" smtClean="0"/>
              <a:t>,</a:t>
            </a:r>
            <a:r>
              <a:rPr lang="zh-CN" altLang="en-US" dirty="0" smtClean="0"/>
              <a:t>与休克和死亡标准只差那么一点点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这就是冬眠与睡觉的本质区别。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44061" y="360252"/>
            <a:ext cx="7886700" cy="419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③</a:t>
            </a:r>
            <a:r>
              <a:rPr lang="zh-CN" altLang="en-US" dirty="0" smtClean="0"/>
              <a:t>冬眠的意义在于</a:t>
            </a:r>
            <a:r>
              <a:rPr lang="en-US" dirty="0" smtClean="0"/>
              <a:t>,</a:t>
            </a:r>
            <a:r>
              <a:rPr lang="zh-CN" altLang="en-US" dirty="0" smtClean="0"/>
              <a:t>尽量减少身体内外的生命活动</a:t>
            </a:r>
            <a:r>
              <a:rPr lang="en-US" dirty="0" smtClean="0"/>
              <a:t>,</a:t>
            </a:r>
            <a:r>
              <a:rPr lang="zh-CN" altLang="en-US" dirty="0" smtClean="0"/>
              <a:t>将能量消耗降到最低</a:t>
            </a:r>
            <a:r>
              <a:rPr lang="en-US" dirty="0" smtClean="0"/>
              <a:t>,</a:t>
            </a:r>
            <a:r>
              <a:rPr lang="zh-CN" altLang="en-US" dirty="0" smtClean="0"/>
              <a:t>以挨过环境严酷的时间段。动物冬眠时</a:t>
            </a:r>
            <a:r>
              <a:rPr lang="en-US" dirty="0" smtClean="0"/>
              <a:t>,</a:t>
            </a:r>
            <a:r>
              <a:rPr lang="zh-CN" altLang="en-US" dirty="0" smtClean="0"/>
              <a:t>能把生命的时钟调得极慢。比如生活在北美洲的普通箱龟</a:t>
            </a:r>
            <a:r>
              <a:rPr lang="en-US" dirty="0" smtClean="0"/>
              <a:t>,</a:t>
            </a:r>
            <a:r>
              <a:rPr lang="zh-CN" altLang="en-US" dirty="0" smtClean="0"/>
              <a:t>冬眠时心脏</a:t>
            </a:r>
            <a:r>
              <a:rPr lang="en-US" dirty="0" smtClean="0"/>
              <a:t>5~10</a:t>
            </a:r>
            <a:r>
              <a:rPr lang="zh-CN" altLang="en-US" dirty="0" smtClean="0"/>
              <a:t>分钟才跳</a:t>
            </a:r>
            <a:r>
              <a:rPr lang="en-US" dirty="0" smtClean="0"/>
              <a:t>1</a:t>
            </a:r>
            <a:r>
              <a:rPr lang="zh-CN" altLang="en-US" dirty="0" smtClean="0"/>
              <a:t>次</a:t>
            </a:r>
            <a:r>
              <a:rPr lang="en-US" dirty="0" smtClean="0"/>
              <a:t>,</a:t>
            </a:r>
            <a:r>
              <a:rPr lang="zh-CN" altLang="en-US" dirty="0" smtClean="0"/>
              <a:t>实在让人惊叹。更夸张的是</a:t>
            </a:r>
            <a:r>
              <a:rPr lang="en-US" dirty="0" smtClean="0"/>
              <a:t>,</a:t>
            </a:r>
            <a:r>
              <a:rPr lang="zh-CN" altLang="en-US" dirty="0" smtClean="0"/>
              <a:t>它们几乎完全不呼吸</a:t>
            </a:r>
            <a:r>
              <a:rPr lang="en-US" dirty="0" smtClean="0"/>
              <a:t>,</a:t>
            </a:r>
            <a:r>
              <a:rPr lang="zh-CN" altLang="en-US" dirty="0" smtClean="0"/>
              <a:t>只靠皮肤吸入少许氧气</a:t>
            </a:r>
            <a:r>
              <a:rPr lang="en-US" dirty="0" smtClean="0"/>
              <a:t>!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       ④</a:t>
            </a:r>
            <a:r>
              <a:rPr lang="zh-CN" altLang="en-US" dirty="0" smtClean="0"/>
              <a:t>科学家还发现</a:t>
            </a:r>
            <a:r>
              <a:rPr lang="en-US" dirty="0" smtClean="0"/>
              <a:t>,</a:t>
            </a:r>
            <a:r>
              <a:rPr lang="zh-CN" altLang="en-US" dirty="0" smtClean="0"/>
              <a:t>冬眠不是“习惯养成”的问题</a:t>
            </a:r>
            <a:r>
              <a:rPr lang="en-US" dirty="0" smtClean="0"/>
              <a:t>,</a:t>
            </a:r>
            <a:r>
              <a:rPr lang="zh-CN" altLang="en-US" dirty="0" smtClean="0"/>
              <a:t>而是遗传基因决定的“天赋”。这种“天赋”还与寿命的长短有联系。一般来讲</a:t>
            </a:r>
            <a:r>
              <a:rPr lang="en-US" dirty="0" smtClean="0"/>
              <a:t>,</a:t>
            </a:r>
            <a:r>
              <a:rPr lang="zh-CN" altLang="en-US" dirty="0" smtClean="0"/>
              <a:t>哺乳动物的寿命与体型相关</a:t>
            </a:r>
            <a:r>
              <a:rPr lang="en-US" dirty="0" smtClean="0"/>
              <a:t>,</a:t>
            </a:r>
            <a:r>
              <a:rPr lang="zh-CN" altLang="en-US" dirty="0" smtClean="0"/>
              <a:t>体型小的新陈代谢快</a:t>
            </a:r>
            <a:r>
              <a:rPr lang="en-US" dirty="0" smtClean="0"/>
              <a:t>,</a:t>
            </a:r>
            <a:r>
              <a:rPr lang="zh-CN" altLang="en-US" dirty="0" smtClean="0"/>
              <a:t>寿命短</a:t>
            </a:r>
            <a:r>
              <a:rPr lang="en-US" dirty="0" smtClean="0"/>
              <a:t>;</a:t>
            </a:r>
            <a:r>
              <a:rPr lang="zh-CN" altLang="en-US" dirty="0" smtClean="0"/>
              <a:t>体型大的新陈代谢慢</a:t>
            </a:r>
            <a:r>
              <a:rPr lang="en-US" dirty="0" smtClean="0"/>
              <a:t>,</a:t>
            </a:r>
            <a:r>
              <a:rPr lang="zh-CN" altLang="en-US" dirty="0" smtClean="0"/>
              <a:t>寿命长。比如大象就活</a:t>
            </a:r>
            <a:r>
              <a:rPr lang="en-US" dirty="0" smtClean="0"/>
              <a:t>80</a:t>
            </a:r>
            <a:r>
              <a:rPr lang="zh-CN" altLang="en-US" dirty="0" smtClean="0"/>
              <a:t>年</a:t>
            </a:r>
            <a:r>
              <a:rPr lang="en-US" dirty="0" smtClean="0"/>
              <a:t>,</a:t>
            </a:r>
            <a:r>
              <a:rPr lang="zh-CN" altLang="en-US" dirty="0" smtClean="0"/>
              <a:t>兔子七八岁就算高寿。</a:t>
            </a:r>
            <a:r>
              <a:rPr lang="zh-CN" altLang="en-US" u="sng" dirty="0" smtClean="0"/>
              <a:t>而蝙蝠打破了这个规律</a:t>
            </a:r>
            <a:r>
              <a:rPr lang="en-US" altLang="zh-CN" u="sng" dirty="0" smtClean="0"/>
              <a:t>——</a:t>
            </a:r>
            <a:r>
              <a:rPr lang="zh-CN" altLang="en-US" u="sng" dirty="0" smtClean="0"/>
              <a:t>冬眠的菊头蝠和同体型的、不冬眠的老鼠相比</a:t>
            </a:r>
            <a:r>
              <a:rPr lang="en-US" u="sng" dirty="0" smtClean="0"/>
              <a:t>,</a:t>
            </a:r>
            <a:r>
              <a:rPr lang="zh-CN" altLang="en-US" u="sng" dirty="0" smtClean="0"/>
              <a:t>前者可以活到三十多岁</a:t>
            </a:r>
            <a:r>
              <a:rPr lang="en-US" u="sng" dirty="0" smtClean="0"/>
              <a:t>,</a:t>
            </a:r>
            <a:r>
              <a:rPr lang="zh-CN" altLang="en-US" u="sng" dirty="0" smtClean="0"/>
              <a:t>后者却只有三四岁。</a:t>
            </a:r>
            <a:r>
              <a:rPr lang="zh-CN" altLang="en-US" dirty="0" smtClean="0"/>
              <a:t>如果在同一物种中比较</a:t>
            </a:r>
            <a:r>
              <a:rPr lang="en-US" dirty="0" smtClean="0"/>
              <a:t>,</a:t>
            </a:r>
            <a:r>
              <a:rPr lang="zh-CN" altLang="en-US" dirty="0" smtClean="0"/>
              <a:t>如蝙蝠或者棕熊</a:t>
            </a:r>
            <a:r>
              <a:rPr lang="en-US" dirty="0" smtClean="0"/>
              <a:t>,</a:t>
            </a:r>
            <a:r>
              <a:rPr lang="zh-CN" altLang="en-US" dirty="0" smtClean="0"/>
              <a:t>依然是冬眠的寿命要长很多。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0438" y="413005"/>
            <a:ext cx="7886700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⑤</a:t>
            </a:r>
            <a:r>
              <a:rPr lang="zh-CN" altLang="en-US" dirty="0" smtClean="0"/>
              <a:t>冬眠是当下的热门研究领域。如果人类能像动物们一样冬眠</a:t>
            </a:r>
            <a:r>
              <a:rPr lang="en-US" dirty="0" smtClean="0"/>
              <a:t>,</a:t>
            </a:r>
            <a:r>
              <a:rPr lang="zh-CN" altLang="en-US" dirty="0" smtClean="0"/>
              <a:t>收获的就绝不仅仅是睡大觉的幸福感</a:t>
            </a:r>
            <a:r>
              <a:rPr lang="en-US" dirty="0" smtClean="0"/>
              <a:t>,</a:t>
            </a:r>
            <a:r>
              <a:rPr lang="zh-CN" altLang="en-US" dirty="0" smtClean="0"/>
              <a:t>也许还能长生不老。虽然对蝙蝠和棕熊等冬眠动物的研究能确定冬眠基因与长寿有关</a:t>
            </a:r>
            <a:r>
              <a:rPr lang="en-US" dirty="0" smtClean="0"/>
              <a:t>,</a:t>
            </a:r>
            <a:r>
              <a:rPr lang="zh-CN" altLang="en-US" dirty="0" smtClean="0"/>
              <a:t>但这些动物毕竟与我们人类相差太远。不过</a:t>
            </a:r>
            <a:r>
              <a:rPr lang="en-US" dirty="0" smtClean="0"/>
              <a:t>,</a:t>
            </a:r>
            <a:r>
              <a:rPr lang="zh-CN" altLang="en-US" dirty="0" smtClean="0"/>
              <a:t>在</a:t>
            </a:r>
            <a:r>
              <a:rPr lang="en-US" dirty="0" smtClean="0"/>
              <a:t>2004</a:t>
            </a:r>
            <a:r>
              <a:rPr lang="zh-CN" altLang="en-US" dirty="0" smtClean="0"/>
              <a:t>年</a:t>
            </a:r>
            <a:r>
              <a:rPr lang="en-US" dirty="0" smtClean="0"/>
              <a:t>,</a:t>
            </a:r>
            <a:r>
              <a:rPr lang="zh-CN" altLang="en-US" dirty="0" smtClean="0"/>
              <a:t>有个轰动科学界的发现</a:t>
            </a:r>
            <a:r>
              <a:rPr lang="en-US" dirty="0" smtClean="0"/>
              <a:t>:</a:t>
            </a:r>
            <a:r>
              <a:rPr lang="zh-CN" altLang="en-US" dirty="0" smtClean="0"/>
              <a:t>居然有一种猴子能冬眠</a:t>
            </a:r>
            <a:r>
              <a:rPr lang="en-US" dirty="0" smtClean="0"/>
              <a:t>!</a:t>
            </a:r>
            <a:r>
              <a:rPr lang="zh-CN" altLang="en-US" dirty="0" smtClean="0"/>
              <a:t>而人类跟猴子同属灵长类动物</a:t>
            </a:r>
            <a:r>
              <a:rPr lang="en-US" dirty="0" smtClean="0"/>
              <a:t>,</a:t>
            </a:r>
            <a:r>
              <a:rPr lang="zh-CN" altLang="en-US" dirty="0" smtClean="0"/>
              <a:t>基因相似性很高。如果猴子能冬眠</a:t>
            </a:r>
            <a:r>
              <a:rPr lang="en-US" dirty="0" smtClean="0"/>
              <a:t>,</a:t>
            </a:r>
            <a:r>
              <a:rPr lang="zh-CN" altLang="en-US" dirty="0" smtClean="0"/>
              <a:t>这意味着我们人类也有可能做到。到那时</a:t>
            </a:r>
            <a:r>
              <a:rPr lang="en-US" dirty="0" smtClean="0"/>
              <a:t>,</a:t>
            </a:r>
            <a:r>
              <a:rPr lang="zh-CN" altLang="en-US" dirty="0" smtClean="0"/>
              <a:t>我们的寿命说不定可以达到</a:t>
            </a:r>
            <a:r>
              <a:rPr lang="en-US" dirty="0" smtClean="0"/>
              <a:t>800</a:t>
            </a:r>
            <a:r>
              <a:rPr lang="zh-CN" altLang="en-US" dirty="0" smtClean="0"/>
              <a:t>岁</a:t>
            </a:r>
            <a:r>
              <a:rPr lang="en-US" dirty="0" smtClean="0"/>
              <a:t>!</a:t>
            </a:r>
            <a:endParaRPr lang="zh-CN" altLang="en-US" dirty="0" smtClean="0"/>
          </a:p>
          <a:p>
            <a:pPr algn="r">
              <a:lnSpc>
                <a:spcPct val="150000"/>
              </a:lnSpc>
            </a:pPr>
            <a:r>
              <a:rPr lang="en-US" dirty="0" smtClean="0"/>
              <a:t>(</a:t>
            </a:r>
            <a:r>
              <a:rPr lang="zh-CN" altLang="en-US" dirty="0" smtClean="0"/>
              <a:t>选自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博物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总第</a:t>
            </a:r>
            <a:r>
              <a:rPr lang="en-US" dirty="0" smtClean="0"/>
              <a:t>146</a:t>
            </a:r>
            <a:r>
              <a:rPr lang="zh-CN" altLang="en-US" dirty="0" smtClean="0"/>
              <a:t>期</a:t>
            </a:r>
            <a:r>
              <a:rPr lang="en-US" dirty="0" smtClean="0"/>
              <a:t>,</a:t>
            </a:r>
            <a:r>
              <a:rPr lang="zh-CN" altLang="en-US" dirty="0" smtClean="0"/>
              <a:t>有删减</a:t>
            </a:r>
            <a:r>
              <a:rPr lang="en-US" dirty="0" smtClean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2853" y="395421"/>
            <a:ext cx="42994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1.</a:t>
            </a:r>
            <a:r>
              <a:rPr lang="zh-CN" altLang="en-US" dirty="0" smtClean="0"/>
              <a:t>第</a:t>
            </a:r>
            <a:r>
              <a:rPr lang="en-US" dirty="0" smtClean="0"/>
              <a:t>①</a:t>
            </a:r>
            <a:r>
              <a:rPr lang="zh-CN" altLang="en-US" dirty="0" smtClean="0"/>
              <a:t>段在文中有什么作用</a:t>
            </a:r>
            <a:r>
              <a:rPr lang="en-US" dirty="0" smtClean="0"/>
              <a:t>?(3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61645" y="849047"/>
            <a:ext cx="7921871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点明说明对象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引出下文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激发读者阅读兴趣。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本题考查语段在文中的作用。说明文语段在文中不同位置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有不同的作用。在第一段的作用有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引出下文</a:t>
            </a:r>
            <a:r>
              <a:rPr lang="en-US" dirty="0" smtClean="0">
                <a:solidFill>
                  <a:srgbClr val="A50021"/>
                </a:solidFill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</a:rPr>
              <a:t>引出说明对象</a:t>
            </a:r>
            <a:r>
              <a:rPr lang="en-US" dirty="0" smtClean="0">
                <a:solidFill>
                  <a:srgbClr val="A50021"/>
                </a:solidFill>
              </a:rPr>
              <a:t>/</a:t>
            </a:r>
            <a:r>
              <a:rPr lang="zh-CN" altLang="en-US" dirty="0" smtClean="0">
                <a:solidFill>
                  <a:srgbClr val="A50021"/>
                </a:solidFill>
              </a:rPr>
              <a:t>说明事理</a:t>
            </a:r>
            <a:r>
              <a:rPr lang="en-US" dirty="0" smtClean="0">
                <a:solidFill>
                  <a:srgbClr val="A50021"/>
                </a:solidFill>
              </a:rPr>
              <a:t>;(</a:t>
            </a:r>
            <a:r>
              <a:rPr lang="zh-CN" altLang="en-US" dirty="0" smtClean="0">
                <a:solidFill>
                  <a:srgbClr val="A50021"/>
                </a:solidFill>
              </a:rPr>
              <a:t>设置悬念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</a:rPr>
              <a:t>激发读者阅读兴趣。语段在文章中间的作用有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承上启下的过渡作用</a:t>
            </a:r>
            <a:r>
              <a:rPr lang="en-US" dirty="0" smtClean="0">
                <a:solidFill>
                  <a:srgbClr val="A50021"/>
                </a:solidFill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</a:rPr>
              <a:t>为下文做铺垫、埋伏笔。语段在文章末段的作用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总结全文。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2853" y="377836"/>
            <a:ext cx="78867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阅读第</a:t>
            </a:r>
            <a:r>
              <a:rPr lang="en-US" dirty="0" smtClean="0"/>
              <a:t>②</a:t>
            </a:r>
            <a:r>
              <a:rPr lang="zh-CN" altLang="en-US" dirty="0" smtClean="0"/>
              <a:t>段</a:t>
            </a:r>
            <a:r>
              <a:rPr lang="en-US" dirty="0" smtClean="0"/>
              <a:t>,</a:t>
            </a:r>
            <a:r>
              <a:rPr lang="zh-CN" altLang="en-US" dirty="0" smtClean="0"/>
              <a:t>指出动物冬眠与睡觉的本质区别。</a:t>
            </a:r>
            <a:r>
              <a:rPr lang="en-US" dirty="0" smtClean="0"/>
              <a:t>(2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说明对象及其特征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93583" y="1346572"/>
            <a:ext cx="7809186" cy="30008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生命指征水平极低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新陈代谢速率非常缓慢。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本题考查对主要内容的理解能力。题干明确指出“阅读第</a:t>
            </a:r>
            <a:r>
              <a:rPr lang="en-US" dirty="0" smtClean="0">
                <a:solidFill>
                  <a:srgbClr val="A50021"/>
                </a:solidFill>
              </a:rPr>
              <a:t>②</a:t>
            </a:r>
            <a:r>
              <a:rPr lang="zh-CN" altLang="en-US" dirty="0" smtClean="0">
                <a:solidFill>
                  <a:srgbClr val="A50021"/>
                </a:solidFill>
              </a:rPr>
              <a:t>段”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因此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重点阅读第</a:t>
            </a:r>
            <a:r>
              <a:rPr lang="en-US" dirty="0" smtClean="0">
                <a:solidFill>
                  <a:srgbClr val="A50021"/>
                </a:solidFill>
              </a:rPr>
              <a:t>②</a:t>
            </a:r>
            <a:r>
              <a:rPr lang="zh-CN" altLang="en-US" dirty="0" smtClean="0">
                <a:solidFill>
                  <a:srgbClr val="A50021"/>
                </a:solidFill>
              </a:rPr>
              <a:t>段内容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分析出“动物冬眠与睡觉的本质区别”。第</a:t>
            </a:r>
            <a:r>
              <a:rPr lang="en-US" dirty="0" smtClean="0">
                <a:solidFill>
                  <a:srgbClr val="A50021"/>
                </a:solidFill>
              </a:rPr>
              <a:t>②</a:t>
            </a:r>
            <a:r>
              <a:rPr lang="zh-CN" altLang="en-US" dirty="0" smtClean="0">
                <a:solidFill>
                  <a:srgbClr val="A50021"/>
                </a:solidFill>
              </a:rPr>
              <a:t>段中最后一句起到提示作用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即“这就是冬眠与睡觉的本质区别”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要找到答案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还需要看前面句子“除了呼吸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冬眠动物的体温、心跳等生命指征也都降到极低的水平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新陈代谢速率变得非常缓慢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与休克和死亡标准只差那么一点点”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该句讲到了动物冬眠与睡觉两点本质区别。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0438" y="360251"/>
            <a:ext cx="79306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第</a:t>
            </a:r>
            <a:r>
              <a:rPr lang="en-US" dirty="0" smtClean="0"/>
              <a:t>③</a:t>
            </a:r>
            <a:r>
              <a:rPr lang="zh-CN" altLang="en-US" dirty="0" smtClean="0"/>
              <a:t>段加点词语“几乎”能否删去</a:t>
            </a:r>
            <a:r>
              <a:rPr lang="en-US" dirty="0" smtClean="0"/>
              <a:t>?</a:t>
            </a:r>
            <a:r>
              <a:rPr lang="zh-CN" altLang="en-US" dirty="0" smtClean="0"/>
              <a:t>为什么</a:t>
            </a:r>
            <a:r>
              <a:rPr lang="en-US" dirty="0" smtClean="0"/>
              <a:t>?(3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品味说明文的语言</a:t>
            </a:r>
            <a:r>
              <a:rPr lang="en-US" altLang="zh-CN" dirty="0" smtClean="0"/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更夸张的是</a:t>
            </a:r>
            <a:r>
              <a:rPr lang="en-US" dirty="0" smtClean="0"/>
              <a:t>,</a:t>
            </a:r>
            <a:r>
              <a:rPr lang="zh-CN" altLang="en-US" dirty="0" smtClean="0"/>
              <a:t>它们几乎完全不呼吸</a:t>
            </a:r>
            <a:r>
              <a:rPr lang="en-US" dirty="0" smtClean="0"/>
              <a:t>,</a:t>
            </a:r>
            <a:r>
              <a:rPr lang="zh-CN" altLang="en-US" dirty="0" smtClean="0"/>
              <a:t>只靠皮肤吸入少许氧气</a:t>
            </a:r>
            <a:r>
              <a:rPr lang="en-US" dirty="0" smtClean="0"/>
              <a:t>!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84791" y="1285026"/>
            <a:ext cx="7809186" cy="3416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不能。如删去“几乎”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表达过于绝对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不符合箱龟冬眠的实际情况。体现了说明文语言准确严密的特点。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本题考查说明文语言特点的把握。说明文语言以准确严谨为主要特点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“几乎”“大约”“左右”等一类表示模糊概念的词语准确表达了作者要表达的意思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与客观实际相符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若删去则语气过于绝对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反而不能准确反映客观事实了。作答时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一定要注意结合具体内容来分析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“几乎”主要是为了说明某一具体内容或强调了所要说明某一方面的特点。最后要注意补上说明文语言运用的特点。</a:t>
            </a:r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94944" y="423718"/>
            <a:ext cx="804132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第</a:t>
            </a:r>
            <a:r>
              <a:rPr lang="en-US" dirty="0" smtClean="0"/>
              <a:t>④</a:t>
            </a:r>
            <a:r>
              <a:rPr lang="zh-CN" altLang="en-US" dirty="0" smtClean="0"/>
              <a:t>段画线句子运用了哪几种说明方法</a:t>
            </a:r>
            <a:r>
              <a:rPr lang="en-US" dirty="0" smtClean="0"/>
              <a:t>?</a:t>
            </a:r>
            <a:r>
              <a:rPr lang="zh-CN" altLang="en-US" dirty="0" smtClean="0"/>
              <a:t>有什么作用</a:t>
            </a:r>
            <a:r>
              <a:rPr lang="en-US" dirty="0" smtClean="0"/>
              <a:t>?(5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而蝙蝠打破了这个规律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冬眠的菊头蝠和同体型的、不冬眠的老鼠相比</a:t>
            </a:r>
            <a:r>
              <a:rPr lang="en-US" dirty="0" smtClean="0"/>
              <a:t>,</a:t>
            </a:r>
            <a:r>
              <a:rPr lang="zh-CN" altLang="en-US" dirty="0" smtClean="0"/>
              <a:t>前者可以活到三十多岁</a:t>
            </a:r>
            <a:r>
              <a:rPr lang="en-US" dirty="0" smtClean="0"/>
              <a:t>,</a:t>
            </a:r>
            <a:r>
              <a:rPr lang="zh-CN" altLang="en-US" dirty="0" smtClean="0"/>
              <a:t>后者却只有三四岁。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课件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36000" rIns="36000" bIns="36000" rtlCol="0">
        <a:spAutoFit/>
      </a:bodyPr>
      <a:lstStyle>
        <a:defPPr>
          <a:lnSpc>
            <a:spcPct val="15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2972</TotalTime>
  <Words>2312</Words>
  <Application>Microsoft Office PowerPoint</Application>
  <PresentationFormat>全屏显示(16:9)</PresentationFormat>
  <Paragraphs>104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</cp:lastModifiedBy>
  <cp:revision>476</cp:revision>
  <cp:lastPrinted>2019-07-27T07:43:24Z</cp:lastPrinted>
  <dcterms:created xsi:type="dcterms:W3CDTF">2018-08-24T06:22:56Z</dcterms:created>
  <dcterms:modified xsi:type="dcterms:W3CDTF">2020-03-25T02:00:53Z</dcterms:modified>
</cp:coreProperties>
</file>