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70" r:id="rId13"/>
    <p:sldId id="269" r:id="rId14"/>
    <p:sldId id="266" r:id="rId15"/>
    <p:sldId id="268" r:id="rId16"/>
    <p:sldId id="271" r:id="rId17"/>
    <p:sldId id="272" r:id="rId18"/>
    <p:sldId id="273" r:id="rId19"/>
    <p:sldId id="274" r:id="rId20"/>
    <p:sldId id="275" r:id="rId21"/>
    <p:sldId id="278" r:id="rId22"/>
    <p:sldId id="276" r:id="rId23"/>
    <p:sldId id="277" r:id="rId24"/>
    <p:sldId id="279" r:id="rId25"/>
    <p:sldId id="281" r:id="rId26"/>
    <p:sldId id="280" r:id="rId27"/>
    <p:sldId id="267" r:id="rId28"/>
    <p:sldId id="282" r:id="rId29"/>
    <p:sldId id="283" r:id="rId30"/>
    <p:sldId id="292" r:id="rId31"/>
    <p:sldId id="293" r:id="rId32"/>
    <p:sldId id="284" r:id="rId33"/>
    <p:sldId id="294" r:id="rId34"/>
    <p:sldId id="285" r:id="rId35"/>
    <p:sldId id="295" r:id="rId36"/>
    <p:sldId id="286" r:id="rId37"/>
    <p:sldId id="287" r:id="rId38"/>
    <p:sldId id="296" r:id="rId39"/>
    <p:sldId id="288" r:id="rId40"/>
    <p:sldId id="297" r:id="rId41"/>
    <p:sldId id="290" r:id="rId42"/>
    <p:sldId id="289" r:id="rId43"/>
    <p:sldId id="298" r:id="rId44"/>
    <p:sldId id="299" r:id="rId45"/>
    <p:sldId id="300" r:id="rId46"/>
    <p:sldId id="301" r:id="rId47"/>
    <p:sldId id="302" r:id="rId48"/>
    <p:sldId id="303" r:id="rId49"/>
    <p:sldId id="304" r:id="rId50"/>
    <p:sldId id="306" r:id="rId51"/>
    <p:sldId id="305" r:id="rId52"/>
    <p:sldId id="307" r:id="rId53"/>
    <p:sldId id="308"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4"/>
        <p:guide pos="384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31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image" Target="../media/image7.jpeg"/><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image" Target="309YW9.TIF" TargetMode="Externa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tags" Target="../tags/tag9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tags" Target="../tags/tag9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8.xml"/><Relationship Id="rId1" Type="http://schemas.openxmlformats.org/officeDocument/2006/relationships/tags" Target="../tags/tag10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jiao"/>
          <p:cNvPicPr>
            <a:picLocks noChangeAspect="1"/>
          </p:cNvPicPr>
          <p:nvPr/>
        </p:nvPicPr>
        <p:blipFill>
          <a:blip r:embed="rId1"/>
          <a:stretch>
            <a:fillRect/>
          </a:stretch>
        </p:blipFill>
        <p:spPr>
          <a:xfrm>
            <a:off x="6526530" y="-145415"/>
            <a:ext cx="6307455" cy="7163435"/>
          </a:xfrm>
          <a:prstGeom prst="rect">
            <a:avLst/>
          </a:prstGeom>
        </p:spPr>
      </p:pic>
      <p:pic>
        <p:nvPicPr>
          <p:cNvPr id="4" name="图片 3" descr="p4YBAFuI2oSASdv7AARWt_oVIeo411_b"/>
          <p:cNvPicPr>
            <a:picLocks noChangeAspect="1"/>
          </p:cNvPicPr>
          <p:nvPr/>
        </p:nvPicPr>
        <p:blipFill>
          <a:blip r:embed="rId2"/>
          <a:stretch>
            <a:fillRect/>
          </a:stretch>
        </p:blipFill>
        <p:spPr>
          <a:xfrm>
            <a:off x="635" y="-145415"/>
            <a:ext cx="6525260" cy="7004050"/>
          </a:xfrm>
          <a:prstGeom prst="rect">
            <a:avLst/>
          </a:prstGeom>
        </p:spPr>
      </p:pic>
      <p:sp>
        <p:nvSpPr>
          <p:cNvPr id="2" name="标题 1"/>
          <p:cNvSpPr>
            <a:spLocks noGrp="1"/>
          </p:cNvSpPr>
          <p:nvPr>
            <p:ph type="ctrTitle"/>
            <p:custDataLst>
              <p:tags r:id="rId3"/>
            </p:custDataLst>
          </p:nvPr>
        </p:nvSpPr>
        <p:spPr>
          <a:xfrm>
            <a:off x="405130" y="156210"/>
            <a:ext cx="5996305" cy="5840730"/>
          </a:xfrm>
        </p:spPr>
        <p:txBody>
          <a:bodyPr/>
          <a:p>
            <a:pPr algn="ctr"/>
            <a:r>
              <a:rPr lang="zh-CN" altLang="zh-CN" sz="7200">
                <a:solidFill>
                  <a:srgbClr val="FF0000"/>
                </a:solidFill>
              </a:rPr>
              <a:t>第</a:t>
            </a:r>
            <a:r>
              <a:rPr lang="en-US" altLang="zh-CN" sz="7200">
                <a:solidFill>
                  <a:srgbClr val="FF0000"/>
                </a:solidFill>
              </a:rPr>
              <a:t>3</a:t>
            </a:r>
            <a:r>
              <a:rPr lang="zh-CN" altLang="zh-CN" sz="7200">
                <a:solidFill>
                  <a:srgbClr val="FF0000"/>
                </a:solidFill>
              </a:rPr>
              <a:t>课</a:t>
            </a:r>
            <a:br>
              <a:rPr lang="zh-CN" altLang="zh-CN" sz="7200">
                <a:solidFill>
                  <a:srgbClr val="FF0000"/>
                </a:solidFill>
              </a:rPr>
            </a:br>
            <a:br>
              <a:rPr lang="zh-CN" altLang="zh-CN" sz="7200">
                <a:solidFill>
                  <a:srgbClr val="FF0000"/>
                </a:solidFill>
              </a:rPr>
            </a:br>
            <a:r>
              <a:rPr lang="zh-CN" altLang="zh-CN" sz="7200">
                <a:solidFill>
                  <a:srgbClr val="FF0000"/>
                </a:solidFill>
              </a:rPr>
              <a:t>别了，</a:t>
            </a:r>
            <a:br>
              <a:rPr lang="zh-CN" altLang="zh-CN" sz="7200">
                <a:solidFill>
                  <a:srgbClr val="FF0000"/>
                </a:solidFill>
              </a:rPr>
            </a:br>
            <a:r>
              <a:rPr lang="en-US" altLang="zh-CN" sz="7200">
                <a:solidFill>
                  <a:srgbClr val="FF0000"/>
                </a:solidFill>
              </a:rPr>
              <a:t>“</a:t>
            </a:r>
            <a:r>
              <a:rPr lang="zh-CN" altLang="zh-CN" sz="7200">
                <a:solidFill>
                  <a:srgbClr val="FF0000"/>
                </a:solidFill>
              </a:rPr>
              <a:t>不列颠尼亚</a:t>
            </a:r>
            <a:r>
              <a:rPr lang="en-US" altLang="zh-CN">
                <a:solidFill>
                  <a:srgbClr val="FF0000"/>
                </a:solidFill>
              </a:rPr>
              <a:t>”</a:t>
            </a:r>
            <a:endParaRPr lang="en-US" altLang="zh-CN">
              <a:solidFill>
                <a:srgbClr val="FF0000"/>
              </a:solidFill>
            </a:endParaRPr>
          </a:p>
        </p:txBody>
      </p:sp>
      <p:sp>
        <p:nvSpPr>
          <p:cNvPr id="3" name="副标题 2"/>
          <p:cNvSpPr>
            <a:spLocks noGrp="1"/>
          </p:cNvSpPr>
          <p:nvPr>
            <p:ph type="subTitle" idx="1"/>
            <p:custDataLst>
              <p:tags r:id="rId4"/>
            </p:custDataLst>
          </p:nvPr>
        </p:nvSpPr>
        <p:spPr>
          <a:xfrm>
            <a:off x="7292975" y="2208530"/>
            <a:ext cx="3730625" cy="3470275"/>
          </a:xfrm>
        </p:spPr>
        <p:txBody>
          <a:bodyPr>
            <a:noAutofit/>
          </a:bodyPr>
          <a:p>
            <a:r>
              <a:rPr lang="en-US" altLang="zh-CN" sz="6000" b="1">
                <a:solidFill>
                  <a:srgbClr val="FF0000"/>
                </a:solidFill>
              </a:rPr>
              <a:t>* </a:t>
            </a:r>
            <a:r>
              <a:rPr lang="zh-CN" altLang="en-US" sz="6000" b="1">
                <a:solidFill>
                  <a:srgbClr val="FF0000"/>
                </a:solidFill>
              </a:rPr>
              <a:t>县委</a:t>
            </a:r>
            <a:endParaRPr lang="zh-CN" altLang="en-US" sz="6000" b="1">
              <a:solidFill>
                <a:srgbClr val="FF0000"/>
              </a:solidFill>
            </a:endParaRPr>
          </a:p>
          <a:p>
            <a:r>
              <a:rPr lang="zh-CN" altLang="en-US" sz="6000" b="1">
                <a:solidFill>
                  <a:srgbClr val="FF0000"/>
                </a:solidFill>
              </a:rPr>
              <a:t>书记的榜样</a:t>
            </a:r>
            <a:r>
              <a:rPr lang="en-US" altLang="zh-CN" sz="6000" b="1">
                <a:solidFill>
                  <a:srgbClr val="FF0000"/>
                </a:solidFill>
              </a:rPr>
              <a:t>——</a:t>
            </a:r>
            <a:endParaRPr lang="en-US" altLang="zh-CN" sz="6000" b="1">
              <a:solidFill>
                <a:srgbClr val="FF0000"/>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5035" y="825555"/>
            <a:ext cx="10969200" cy="4759200"/>
          </a:xfrm>
        </p:spPr>
        <p:txBody>
          <a:bodyPr>
            <a:noAutofit/>
          </a:bodyPr>
          <a:p>
            <a:r>
              <a:rPr lang="zh-CN" altLang="en-US" sz="2800">
                <a:sym typeface="+mn-ea"/>
              </a:rPr>
              <a:t>通讯常见的结构有：按照时间顺序、事物发展的过程安排层次的纵式结构和按照逻辑顺序、事物发展的性质安排层次的横式结构。</a:t>
            </a:r>
            <a:endParaRPr lang="zh-CN" altLang="en-US" sz="2800">
              <a:sym typeface="+mn-ea"/>
            </a:endParaRPr>
          </a:p>
          <a:p>
            <a:r>
              <a:rPr lang="zh-CN" altLang="en-US" sz="2800">
                <a:sym typeface="+mn-ea"/>
              </a:rPr>
              <a:t>通讯的特点有：(1)严格的真实性；(2)报道的客观性；(3)较弱的时间性(相对新闻消息而言)；(4)描写的形象性；(5)较浓的议论色彩。</a:t>
            </a:r>
            <a:endParaRPr lang="zh-CN" altLang="en-US" sz="2800"/>
          </a:p>
          <a:p>
            <a:r>
              <a:rPr lang="zh-CN" altLang="en-US" sz="2800">
                <a:sym typeface="+mn-ea"/>
              </a:rPr>
              <a:t>通讯的种类：(1)按内容分，通讯一般分为人物通讯、事件通讯、概貌通讯、工作通讯等。(2)按形式分，通讯一般分为记事通讯、访问记、小故事、集纳、巡礼、纪实、见闻、特写、速写、侧记、散记、采访札记等。</a:t>
            </a:r>
            <a:endParaRPr lang="zh-CN" altLang="en-US" sz="2800"/>
          </a:p>
          <a:p>
            <a:endParaRPr lang="zh-CN" altLang="en-US" sz="28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50640" y="2366080"/>
            <a:ext cx="10969200" cy="705600"/>
          </a:xfrm>
        </p:spPr>
        <p:txBody>
          <a:bodyPr>
            <a:noAutofit/>
          </a:bodyPr>
          <a:p>
            <a:pPr algn="ctr"/>
            <a:r>
              <a:rPr lang="zh-CN" altLang="en-US" sz="6000"/>
              <a:t>别了</a:t>
            </a:r>
            <a:r>
              <a:rPr lang="en-US" altLang="zh-CN" sz="6000"/>
              <a:t>“</a:t>
            </a:r>
            <a:r>
              <a:rPr lang="zh-CN" altLang="en-US" sz="6000"/>
              <a:t>不列颠尼亚</a:t>
            </a:r>
            <a:r>
              <a:rPr lang="en-US" altLang="zh-CN" sz="6000"/>
              <a:t>”</a:t>
            </a:r>
            <a:endParaRPr lang="en-US" altLang="zh-CN" sz="60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2955" y="2176145"/>
            <a:ext cx="10968990" cy="1877060"/>
          </a:xfrm>
        </p:spPr>
        <p:txBody>
          <a:bodyPr>
            <a:normAutofit/>
          </a:bodyPr>
          <a:p>
            <a:r>
              <a:rPr lang="zh-CN" altLang="en-US" sz="4400">
                <a:sym typeface="+mn-ea"/>
              </a:rPr>
              <a:t>学习任务群二　  概括内容    理清思路</a:t>
            </a:r>
            <a:br>
              <a:rPr lang="zh-CN" altLang="en-US" sz="4400"/>
            </a:br>
            <a:endParaRPr lang="zh-CN" altLang="en-US" sz="44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47482609" name="内容占位符 -2147482610"/>
          <p:cNvPicPr>
            <a:picLocks noChangeAspect="1"/>
          </p:cNvPicPr>
          <p:nvPr>
            <p:ph idx="1"/>
          </p:nvPr>
        </p:nvPicPr>
        <p:blipFill>
          <a:blip r:embed="rId1"/>
          <a:stretch>
            <a:fillRect/>
          </a:stretch>
        </p:blipFill>
        <p:spPr>
          <a:xfrm>
            <a:off x="746125" y="553085"/>
            <a:ext cx="10834370" cy="5969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47482609"/>
                                        </p:tgtEl>
                                        <p:attrNameLst>
                                          <p:attrName>style.visibility</p:attrName>
                                        </p:attrNameLst>
                                      </p:cBhvr>
                                      <p:to>
                                        <p:strVal val="visible"/>
                                      </p:to>
                                    </p:set>
                                    <p:anim calcmode="lin" valueType="num">
                                      <p:cBhvr additive="base">
                                        <p:cTn id="7" dur="500" fill="hold"/>
                                        <p:tgtEl>
                                          <p:spTgt spid="-2147482609"/>
                                        </p:tgtEl>
                                        <p:attrNameLst>
                                          <p:attrName>ppt_x</p:attrName>
                                        </p:attrNameLst>
                                      </p:cBhvr>
                                      <p:tavLst>
                                        <p:tav tm="0">
                                          <p:val>
                                            <p:strVal val="#ppt_x"/>
                                          </p:val>
                                        </p:tav>
                                        <p:tav tm="100000">
                                          <p:val>
                                            <p:strVal val="#ppt_x"/>
                                          </p:val>
                                        </p:tav>
                                      </p:tavLst>
                                    </p:anim>
                                    <p:anim calcmode="lin" valueType="num">
                                      <p:cBhvr additive="base">
                                        <p:cTn id="8" dur="500" fill="hold"/>
                                        <p:tgtEl>
                                          <p:spTgt spid="-21474826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93445" y="1841500"/>
            <a:ext cx="10968990" cy="1940560"/>
          </a:xfrm>
        </p:spPr>
        <p:txBody>
          <a:bodyPr/>
          <a:p>
            <a:r>
              <a:rPr lang="zh-CN" altLang="en-US" sz="4400"/>
              <a:t>学习任务群三    理解句子 体会主旨    </a:t>
            </a:r>
            <a:endParaRPr lang="zh-CN" altLang="en-US" sz="44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1965" y="513080"/>
            <a:ext cx="10968990" cy="1513205"/>
          </a:xfrm>
        </p:spPr>
        <p:txBody>
          <a:bodyPr>
            <a:normAutofit fontScale="90000"/>
          </a:bodyPr>
          <a:p>
            <a:r>
              <a:rPr lang="zh-CN" altLang="en-US"/>
              <a:t>1．“停泊在港湾中的皇家游轮‘不列颠尼亚’号和邻近大厦上悬挂的巨幅紫荆花图案，恰好构成这个‘日落仪式’的背景。”该如何理解这句话的含意？</a:t>
            </a:r>
            <a:endParaRPr lang="zh-CN" altLang="en-US"/>
          </a:p>
        </p:txBody>
      </p:sp>
      <p:sp>
        <p:nvSpPr>
          <p:cNvPr id="3" name="内容占位符 2"/>
          <p:cNvSpPr>
            <a:spLocks noGrp="1"/>
          </p:cNvSpPr>
          <p:nvPr>
            <p:ph idx="1"/>
          </p:nvPr>
        </p:nvSpPr>
        <p:spPr>
          <a:xfrm>
            <a:off x="608330" y="2424430"/>
            <a:ext cx="10968990" cy="3825240"/>
          </a:xfrm>
        </p:spPr>
        <p:txBody>
          <a:bodyPr/>
          <a:p>
            <a:r>
              <a:rPr lang="zh-CN" altLang="en-US" sz="3600"/>
              <a:t>答案　象征英国统治的“不列颠尼亚”号与象征香港回归祖国的特别行政区区旗，构成了鲜明的对比，启示人们发现这一仪式的深厚内涵。</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0840" y="418465"/>
            <a:ext cx="11380470" cy="1607820"/>
          </a:xfrm>
        </p:spPr>
        <p:txBody>
          <a:bodyPr>
            <a:normAutofit fontScale="90000"/>
          </a:bodyPr>
          <a:p>
            <a:r>
              <a:rPr lang="en-US" altLang="zh-CN">
                <a:sym typeface="+mn-ea"/>
              </a:rPr>
              <a:t>2.</a:t>
            </a:r>
            <a:r>
              <a:rPr lang="zh-CN" altLang="en-US">
                <a:sym typeface="+mn-ea"/>
              </a:rPr>
              <a:t>“根据传统，每一位港督离任时，都举行降旗仪式。但这一次不同：永远都不会有另一面港督旗帜从这里升起。”这句话用了什么手法？如何理解这句话的含意？</a:t>
            </a:r>
            <a:br>
              <a:rPr lang="zh-CN" altLang="en-US"/>
            </a:br>
            <a:endParaRPr lang="zh-CN" altLang="en-US"/>
          </a:p>
        </p:txBody>
      </p:sp>
      <p:sp>
        <p:nvSpPr>
          <p:cNvPr id="3" name="内容占位符 2"/>
          <p:cNvSpPr>
            <a:spLocks noGrp="1"/>
          </p:cNvSpPr>
          <p:nvPr>
            <p:ph idx="1"/>
          </p:nvPr>
        </p:nvSpPr>
        <p:spPr>
          <a:xfrm>
            <a:off x="370910" y="2098730"/>
            <a:ext cx="10969200" cy="4759200"/>
          </a:xfrm>
        </p:spPr>
        <p:txBody>
          <a:bodyPr/>
          <a:p>
            <a:r>
              <a:rPr lang="zh-CN" altLang="en-US" sz="3200"/>
              <a:t>答案　这是作者在记叙末任港督离开港督府时举行降旗仪式之后发表的论述，作者巧妙地运用对比手法，强调这次降旗不再是以往港督换任的重复，而是具有标志意义的最后一次。它既回答了彭定康面色凝重的原因，又写出了中国人民收回香港时的无比兴奋。</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782955"/>
            <a:ext cx="10968990" cy="1670050"/>
          </a:xfrm>
        </p:spPr>
        <p:txBody>
          <a:bodyPr>
            <a:normAutofit/>
          </a:bodyPr>
          <a:p>
            <a:r>
              <a:rPr lang="en-US" altLang="zh-CN"/>
              <a:t>3.</a:t>
            </a:r>
            <a:r>
              <a:rPr lang="zh-CN" altLang="en-US" sz="4445"/>
              <a:t>如何理解“大英帝国从海上来，又从海上去”这句话在文中的深刻意蕴？</a:t>
            </a:r>
            <a:endParaRPr lang="zh-CN" altLang="en-US" sz="4445"/>
          </a:p>
        </p:txBody>
      </p:sp>
      <p:sp>
        <p:nvSpPr>
          <p:cNvPr id="3" name="内容占位符 2"/>
          <p:cNvSpPr>
            <a:spLocks noGrp="1"/>
          </p:cNvSpPr>
          <p:nvPr>
            <p:ph idx="1"/>
          </p:nvPr>
        </p:nvSpPr>
        <p:spPr>
          <a:xfrm>
            <a:off x="434410" y="3105205"/>
            <a:ext cx="10969200" cy="4759200"/>
          </a:xfrm>
        </p:spPr>
        <p:txBody>
          <a:bodyPr/>
          <a:p>
            <a:r>
              <a:rPr lang="zh-CN" altLang="en-US" sz="4000"/>
              <a:t>答案：短短的十三个字，运用对比手法，包含着无穷的意蕴：当年英国殖民者从海上耀武扬威地来，今天从海上黯然落寞地离去。中国人民胜利的自豪之情，溢于言表。</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77640" y="2745810"/>
            <a:ext cx="10969200" cy="705600"/>
          </a:xfrm>
        </p:spPr>
        <p:txBody>
          <a:bodyPr>
            <a:noAutofit/>
          </a:bodyPr>
          <a:p>
            <a:r>
              <a:rPr lang="zh-CN" altLang="en-US" sz="4800"/>
              <a:t>学习任务群四     探究问题     </a:t>
            </a:r>
            <a:endParaRPr lang="zh-CN" altLang="en-US" sz="48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1585" y="370910"/>
            <a:ext cx="10969200" cy="705600"/>
          </a:xfrm>
        </p:spPr>
        <p:txBody>
          <a:bodyPr/>
          <a:p>
            <a:r>
              <a:rPr lang="en-US" altLang="zh-CN"/>
              <a:t>1.</a:t>
            </a:r>
            <a:r>
              <a:rPr lang="zh-CN" altLang="en-US"/>
              <a:t>文中描写了哪三次降旗？有何象征意义？</a:t>
            </a:r>
            <a:endParaRPr lang="zh-CN" altLang="en-US"/>
          </a:p>
        </p:txBody>
      </p:sp>
      <p:sp>
        <p:nvSpPr>
          <p:cNvPr id="3" name="内容占位符 2"/>
          <p:cNvSpPr>
            <a:spLocks noGrp="1"/>
          </p:cNvSpPr>
          <p:nvPr>
            <p:ph idx="1"/>
          </p:nvPr>
        </p:nvSpPr>
        <p:spPr>
          <a:xfrm>
            <a:off x="418465" y="5321300"/>
            <a:ext cx="11241405" cy="1308100"/>
          </a:xfrm>
        </p:spPr>
        <p:txBody>
          <a:bodyPr>
            <a:noAutofit/>
          </a:bodyPr>
          <a:p>
            <a:r>
              <a:rPr lang="zh-CN" altLang="en-US" sz="3200"/>
              <a:t>象征意义：英国殖民主义者结束在香港的统治权，中国恢复对香港行使主权。</a:t>
            </a:r>
            <a:endParaRPr lang="zh-CN" altLang="en-US" sz="3200"/>
          </a:p>
        </p:txBody>
      </p:sp>
      <p:graphicFrame>
        <p:nvGraphicFramePr>
          <p:cNvPr id="4" name="表格 3"/>
          <p:cNvGraphicFramePr/>
          <p:nvPr>
            <p:custDataLst>
              <p:tags r:id="rId1"/>
            </p:custDataLst>
          </p:nvPr>
        </p:nvGraphicFramePr>
        <p:xfrm>
          <a:off x="172720" y="1132078"/>
          <a:ext cx="11754485" cy="3999865"/>
        </p:xfrm>
        <a:graphic>
          <a:graphicData uri="http://schemas.openxmlformats.org/drawingml/2006/table">
            <a:tbl>
              <a:tblPr firstRow="1" bandRow="1">
                <a:tableStyleId>{5940675A-B579-460E-94D1-54222C63F5DA}</a:tableStyleId>
              </a:tblPr>
              <a:tblGrid>
                <a:gridCol w="1673225"/>
                <a:gridCol w="3813810"/>
                <a:gridCol w="6267450"/>
              </a:tblGrid>
              <a:tr h="623570">
                <a:tc>
                  <a:txBody>
                    <a:bodyPr/>
                    <a:p>
                      <a:pPr indent="0" algn="ctr">
                        <a:buNone/>
                      </a:pPr>
                      <a:r>
                        <a:rPr lang="en-US" sz="3200" b="1">
                          <a:latin typeface="Times New Roman" panose="02020603050405020304" charset="0"/>
                          <a:cs typeface="Times New Roman" panose="02020603050405020304" charset="0"/>
                        </a:rPr>
                        <a:t>场景</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时间</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三次降旗</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3795">
                <a:tc>
                  <a:txBody>
                    <a:bodyPr/>
                    <a:p>
                      <a:pPr indent="0" algn="ctr">
                        <a:buNone/>
                      </a:pPr>
                      <a:r>
                        <a:rPr lang="en-US" sz="3200" b="1">
                          <a:latin typeface="Times New Roman" panose="02020603050405020304" charset="0"/>
                          <a:cs typeface="Times New Roman" panose="02020603050405020304" charset="0"/>
                        </a:rPr>
                        <a:t>场景一</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6月30日下午4时30分</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末任港督告别港督府，降港督旗帜</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7425">
                <a:tc>
                  <a:txBody>
                    <a:bodyPr/>
                    <a:p>
                      <a:pPr indent="0" algn="ctr">
                        <a:buNone/>
                      </a:pPr>
                      <a:r>
                        <a:rPr lang="en-US" sz="3200" b="1">
                          <a:latin typeface="Times New Roman" panose="02020603050405020304" charset="0"/>
                          <a:cs typeface="Times New Roman" panose="02020603050405020304" charset="0"/>
                        </a:rPr>
                        <a:t>场景二</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下午6时15分</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添马舰东面广场降英国国旗</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35075">
                <a:tc>
                  <a:txBody>
                    <a:bodyPr/>
                    <a:p>
                      <a:pPr indent="0" algn="ctr">
                        <a:buNone/>
                      </a:pPr>
                      <a:r>
                        <a:rPr lang="en-US" sz="3200" b="1">
                          <a:latin typeface="Times New Roman" panose="02020603050405020304" charset="0"/>
                          <a:cs typeface="Times New Roman" panose="02020603050405020304" charset="0"/>
                        </a:rPr>
                        <a:t>场景三</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6月30日最后一分钟</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200" b="1">
                          <a:latin typeface="Times New Roman" panose="02020603050405020304" charset="0"/>
                          <a:cs typeface="Times New Roman" panose="02020603050405020304" charset="0"/>
                        </a:rPr>
                        <a:t>中英交接仪式，最后一次降米字旗</a:t>
                      </a:r>
                      <a:endParaRPr lang="en-US" altLang="en-US" sz="32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3235" y="217805"/>
            <a:ext cx="10968990" cy="1111885"/>
          </a:xfrm>
        </p:spPr>
        <p:txBody>
          <a:bodyPr>
            <a:noAutofit/>
          </a:bodyPr>
          <a:p>
            <a:pPr algn="ctr"/>
            <a:r>
              <a:rPr lang="zh-CN" altLang="en-US" sz="5400"/>
              <a:t>任务情境</a:t>
            </a:r>
            <a:endParaRPr lang="zh-CN" altLang="en-US" sz="5400"/>
          </a:p>
        </p:txBody>
      </p:sp>
      <p:sp>
        <p:nvSpPr>
          <p:cNvPr id="3" name="内容占位符 2"/>
          <p:cNvSpPr>
            <a:spLocks noGrp="1"/>
          </p:cNvSpPr>
          <p:nvPr>
            <p:ph idx="1"/>
          </p:nvPr>
        </p:nvSpPr>
        <p:spPr/>
        <p:txBody>
          <a:bodyPr>
            <a:normAutofit fontScale="90000"/>
          </a:bodyPr>
          <a:p>
            <a:pPr marL="0" indent="0">
              <a:buNone/>
            </a:pPr>
            <a:r>
              <a:rPr lang="en-US" altLang="zh-CN" sz="2800"/>
              <a:t>     </a:t>
            </a:r>
            <a:r>
              <a:rPr lang="zh-CN" altLang="en-US" sz="2800" b="1"/>
              <a:t>《</a:t>
            </a:r>
            <a:r>
              <a:rPr lang="zh-CN" altLang="en-US" sz="3200" b="1"/>
              <a:t>别了，“不列颠尼亚”》是消息，报道的是香港历经沧桑之后回归祖国这一重大历史事件，反映了中国人民对维护国家主权、民族尊严和领土完整的不懈追求；《县委书记的榜样——焦裕禄》是通讯，记述的是一位“党的好干部”全心全意为人民服务的光荣事迹，展示了我国社会主义建设的艰苦历程和中国共产党人改天换地的伟大信念。学习时可以借助以前学过的有关新闻的知识，进一步把握这两种新闻体裁的不同特点，体会两篇作品的历史价值和现实意义。</a:t>
            </a:r>
            <a:endParaRPr lang="zh-CN" altLang="en-US" sz="32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4340" y="592455"/>
            <a:ext cx="11142980" cy="1717675"/>
          </a:xfrm>
        </p:spPr>
        <p:txBody>
          <a:bodyPr>
            <a:normAutofit fontScale="90000"/>
          </a:bodyPr>
          <a:p>
            <a:pPr>
              <a:lnSpc>
                <a:spcPct val="150000"/>
              </a:lnSpc>
            </a:pPr>
            <a:r>
              <a:rPr lang="en-US" altLang="zh-CN" sz="4000">
                <a:sym typeface="+mn-ea"/>
              </a:rPr>
              <a:t>2.</a:t>
            </a:r>
            <a:r>
              <a:rPr lang="zh-CN" altLang="en-US" sz="4000">
                <a:sym typeface="+mn-ea"/>
              </a:rPr>
              <a:t>《别了，“不列颠尼亚”》的标题十分新颖，你认为该标题好在哪里？</a:t>
            </a:r>
            <a:br>
              <a:rPr lang="zh-CN" altLang="en-US" sz="4000"/>
            </a:br>
            <a:endParaRPr lang="zh-CN" altLang="en-US" sz="4000"/>
          </a:p>
        </p:txBody>
      </p:sp>
      <p:sp>
        <p:nvSpPr>
          <p:cNvPr id="3" name="内容占位符 2"/>
          <p:cNvSpPr>
            <a:spLocks noGrp="1"/>
          </p:cNvSpPr>
          <p:nvPr>
            <p:ph idx="1"/>
          </p:nvPr>
        </p:nvSpPr>
        <p:spPr>
          <a:xfrm>
            <a:off x="608330" y="2423795"/>
            <a:ext cx="10968990" cy="3556635"/>
          </a:xfrm>
        </p:spPr>
        <p:txBody>
          <a:bodyPr>
            <a:noAutofit/>
          </a:bodyPr>
          <a:p>
            <a:pPr marL="0" indent="0">
              <a:buNone/>
            </a:pPr>
            <a:r>
              <a:rPr lang="zh-CN" altLang="en-US" sz="3200"/>
              <a:t>答案　这一标题有两层含意：一方面，指参加完交接仪式的查尔斯王子和末任港督彭定康乘坐的英国皇家游轮“不列颠尼亚”号离开香港，消失在茫茫海面上；另一方面，“不列颠尼亚”号的离去，象征着英国对香港长达一个半世纪的殖民统治宣告结束。标题寓虚境于实境，独具匠心又了无痕迹。</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330" y="402590"/>
            <a:ext cx="10968990" cy="1401445"/>
          </a:xfrm>
        </p:spPr>
        <p:txBody>
          <a:bodyPr>
            <a:normAutofit/>
          </a:bodyPr>
          <a:p>
            <a:r>
              <a:rPr lang="en-US" altLang="zh-CN" sz="4000"/>
              <a:t>3.本文组织材料的突出特点是什么？这样组织有何好处？</a:t>
            </a:r>
            <a:endParaRPr lang="en-US" altLang="zh-CN" sz="4000"/>
          </a:p>
        </p:txBody>
      </p:sp>
      <p:sp>
        <p:nvSpPr>
          <p:cNvPr id="3" name="内容占位符 2"/>
          <p:cNvSpPr>
            <a:spLocks noGrp="1"/>
          </p:cNvSpPr>
          <p:nvPr>
            <p:ph idx="1"/>
          </p:nvPr>
        </p:nvSpPr>
        <p:spPr>
          <a:xfrm>
            <a:off x="611505" y="2012315"/>
            <a:ext cx="10968990" cy="4585970"/>
          </a:xfrm>
        </p:spPr>
        <p:txBody>
          <a:bodyPr>
            <a:normAutofit lnSpcReduction="10000"/>
          </a:bodyPr>
          <a:p>
            <a:pPr marL="0" indent="0">
              <a:buNone/>
            </a:pPr>
            <a:r>
              <a:rPr lang="zh-CN" altLang="en-US" sz="3200"/>
              <a:t>答案　(1)特点：以时间闪回的方式组织材料。写港督府告别仪式时，加入对港督府历史的追述；写广场告别仪式时，插入156年前英国殖民者踏上香港的首次升旗。</a:t>
            </a:r>
            <a:endParaRPr lang="zh-CN" altLang="en-US" sz="3200"/>
          </a:p>
          <a:p>
            <a:pPr marL="0" indent="0">
              <a:buNone/>
            </a:pPr>
            <a:r>
              <a:rPr lang="zh-CN" altLang="en-US" sz="3200"/>
              <a:t>(2)好处：这样一来，文章就像电影中的闪回一样，历史与现实以镜头的方式交错出现，画面感很强，突出了英国在香港150多年统治的终结。历史的回顾更强化了英国殖民统治永不再来的意味。</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7975" y="232410"/>
            <a:ext cx="11269345" cy="1431290"/>
          </a:xfrm>
        </p:spPr>
        <p:txBody>
          <a:bodyPr>
            <a:normAutofit fontScale="90000"/>
          </a:bodyPr>
          <a:p>
            <a:r>
              <a:rPr lang="en-US" altLang="zh-CN">
                <a:sym typeface="+mn-ea"/>
              </a:rPr>
              <a:t>4.</a:t>
            </a:r>
            <a:r>
              <a:rPr lang="zh-CN" altLang="en-US">
                <a:sym typeface="+mn-ea"/>
              </a:rPr>
              <a:t>《别了，“不列颠尼亚”》在1998年第八届“中国新闻奖”评选中荣获一等奖。请探究它获奖的原因。</a:t>
            </a:r>
            <a:endParaRPr lang="zh-CN" altLang="en-US">
              <a:sym typeface="+mn-ea"/>
            </a:endParaRPr>
          </a:p>
        </p:txBody>
      </p:sp>
      <p:sp>
        <p:nvSpPr>
          <p:cNvPr id="3" name="内容占位符 2"/>
          <p:cNvSpPr>
            <a:spLocks noGrp="1"/>
          </p:cNvSpPr>
          <p:nvPr>
            <p:ph idx="1"/>
          </p:nvPr>
        </p:nvSpPr>
        <p:spPr>
          <a:xfrm>
            <a:off x="212090" y="1490345"/>
            <a:ext cx="11602085" cy="4759325"/>
          </a:xfrm>
        </p:spPr>
        <p:txBody>
          <a:bodyPr>
            <a:noAutofit/>
          </a:bodyPr>
          <a:p>
            <a:endParaRPr lang="zh-CN" altLang="en-US"/>
          </a:p>
          <a:p>
            <a:pPr marL="0" indent="0">
              <a:buNone/>
            </a:pPr>
            <a:r>
              <a:rPr lang="zh-CN" altLang="en-US" sz="2800"/>
              <a:t>【参考示例】①清晰的可视性。作者善于捕捉精彩的镜头、典型的场景，并将其形象地再现。如文中写的“在蒙蒙细雨中，末任港督告别了这个曾居住过25任港督的庭院”“面色凝重的彭定康注视着港督旗帜在‘日落余音’的号角声中降下旗杆”，这些简洁的笔法，为读者勾勒出一个个场景，一幅幅画面，使新闻具有清晰的可视性，让读者加深了对香港回归这一重大历史性事件意义的理解。</a:t>
            </a:r>
            <a:endParaRPr lang="zh-CN" altLang="en-US" sz="2800"/>
          </a:p>
          <a:p>
            <a:pPr marL="0" indent="0">
              <a:buNone/>
            </a:pP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688340"/>
            <a:ext cx="10968990" cy="5170170"/>
          </a:xfrm>
        </p:spPr>
        <p:txBody>
          <a:bodyPr>
            <a:normAutofit fontScale="90000"/>
          </a:bodyPr>
          <a:p>
            <a:r>
              <a:rPr lang="zh-CN" altLang="en-US" b="0">
                <a:sym typeface="+mn-ea"/>
              </a:rPr>
              <a:t>②生动的可听性。文章用富有个性化的语言、形象感强的环境描写，增强了新闻的可听性。如“面色凝重的彭定康注视着港督旗帜在‘日落余音’的号角声中降下旗杆”“五星红旗伴着《义勇军进行曲》冉冉升起”等，这些描述，让人好像亲临新闻发生的现场，听到降旗和升旗的乐曲声，从而受到强烈的感染。</a:t>
            </a:r>
            <a:br>
              <a:rPr lang="zh-CN" altLang="en-US" b="0"/>
            </a:br>
            <a:r>
              <a:rPr lang="zh-CN" altLang="en-US" b="0">
                <a:sym typeface="+mn-ea"/>
              </a:rPr>
              <a:t>③鲜明的色彩感。如“绿树丛中”“白色建筑”等，这些多彩的画面，给读者以色彩明快的深刻印象。</a:t>
            </a:r>
            <a:br>
              <a:rPr lang="zh-CN" altLang="en-US" b="0"/>
            </a:br>
            <a:endParaRPr lang="zh-CN" altLang="en-US" b="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jiao"/>
          <p:cNvPicPr>
            <a:picLocks noChangeAspect="1"/>
          </p:cNvPicPr>
          <p:nvPr/>
        </p:nvPicPr>
        <p:blipFill>
          <a:blip r:embed="rId1"/>
          <a:stretch>
            <a:fillRect/>
          </a:stretch>
        </p:blipFill>
        <p:spPr>
          <a:xfrm>
            <a:off x="7080250" y="-133350"/>
            <a:ext cx="7134860" cy="7143750"/>
          </a:xfrm>
          <a:prstGeom prst="rect">
            <a:avLst/>
          </a:prstGeom>
        </p:spPr>
      </p:pic>
      <p:pic>
        <p:nvPicPr>
          <p:cNvPr id="4" name="图片 3" descr="a4nefg242803584520"/>
          <p:cNvPicPr>
            <a:picLocks noChangeAspect="1"/>
          </p:cNvPicPr>
          <p:nvPr/>
        </p:nvPicPr>
        <p:blipFill>
          <a:blip r:embed="rId2"/>
          <a:stretch>
            <a:fillRect/>
          </a:stretch>
        </p:blipFill>
        <p:spPr>
          <a:xfrm>
            <a:off x="0" y="-133350"/>
            <a:ext cx="7265670" cy="7346315"/>
          </a:xfrm>
          <a:prstGeom prst="rect">
            <a:avLst/>
          </a:prstGeom>
        </p:spPr>
      </p:pic>
      <p:sp>
        <p:nvSpPr>
          <p:cNvPr id="3" name="内容占位符 2"/>
          <p:cNvSpPr/>
          <p:nvPr>
            <p:ph idx="1"/>
          </p:nvPr>
        </p:nvSpPr>
        <p:spPr>
          <a:xfrm>
            <a:off x="611505" y="477520"/>
            <a:ext cx="10968990" cy="3793490"/>
          </a:xfrm>
        </p:spPr>
        <p:txBody>
          <a:bodyPr/>
          <a:p>
            <a:pPr marL="0" indent="0" algn="ctr">
              <a:buNone/>
            </a:pPr>
            <a:r>
              <a:rPr lang="zh-CN" altLang="en-US" sz="5400" b="1">
                <a:solidFill>
                  <a:srgbClr val="FF0000"/>
                </a:solidFill>
              </a:rPr>
              <a:t>县委书记的榜样</a:t>
            </a:r>
            <a:r>
              <a:rPr lang="en-US" altLang="zh-CN" sz="5400" b="1">
                <a:solidFill>
                  <a:srgbClr val="FF0000"/>
                </a:solidFill>
              </a:rPr>
              <a:t>——</a:t>
            </a:r>
            <a:r>
              <a:rPr lang="zh-CN" altLang="en-US" sz="5400" b="1">
                <a:solidFill>
                  <a:srgbClr val="FF0000"/>
                </a:solidFill>
              </a:rPr>
              <a:t>焦裕禄</a:t>
            </a:r>
            <a:endParaRPr lang="zh-CN" altLang="en-US" sz="5400" b="1">
              <a:solidFill>
                <a:srgbClr val="FF0000"/>
              </a:solidFill>
            </a:endParaRPr>
          </a:p>
        </p:txBody>
      </p:sp>
    </p:spTree>
    <p:custDataLst>
      <p:tags r:id="rId3"/>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jiao1"/>
          <p:cNvPicPr>
            <a:picLocks noChangeAspect="1"/>
          </p:cNvPicPr>
          <p:nvPr/>
        </p:nvPicPr>
        <p:blipFill>
          <a:blip r:embed="rId1"/>
          <a:stretch>
            <a:fillRect/>
          </a:stretch>
        </p:blipFill>
        <p:spPr>
          <a:xfrm>
            <a:off x="154305" y="185420"/>
            <a:ext cx="7307580" cy="6475730"/>
          </a:xfrm>
          <a:prstGeom prst="rect">
            <a:avLst/>
          </a:prstGeom>
        </p:spPr>
      </p:pic>
      <p:sp>
        <p:nvSpPr>
          <p:cNvPr id="2" name="标题 1"/>
          <p:cNvSpPr>
            <a:spLocks noGrp="1"/>
          </p:cNvSpPr>
          <p:nvPr>
            <p:ph type="title"/>
          </p:nvPr>
        </p:nvSpPr>
        <p:spPr>
          <a:xfrm>
            <a:off x="7574915" y="356870"/>
            <a:ext cx="4429760" cy="6087745"/>
          </a:xfrm>
        </p:spPr>
        <p:txBody>
          <a:bodyPr>
            <a:normAutofit/>
          </a:bodyPr>
          <a:p>
            <a:r>
              <a:rPr lang="zh-CN" altLang="en-US" sz="4400">
                <a:sym typeface="+mn-ea"/>
              </a:rPr>
              <a:t>学习任务群二　  </a:t>
            </a:r>
            <a:br>
              <a:rPr lang="zh-CN" altLang="en-US" sz="4400">
                <a:sym typeface="+mn-ea"/>
              </a:rPr>
            </a:br>
            <a:br>
              <a:rPr lang="zh-CN" altLang="en-US" sz="4400">
                <a:sym typeface="+mn-ea"/>
              </a:rPr>
            </a:br>
            <a:r>
              <a:rPr lang="zh-CN" altLang="en-US" sz="4400">
                <a:sym typeface="+mn-ea"/>
              </a:rPr>
              <a:t> 概括内容   </a:t>
            </a:r>
            <a:br>
              <a:rPr lang="zh-CN" altLang="en-US" sz="4400">
                <a:sym typeface="+mn-ea"/>
              </a:rPr>
            </a:br>
            <a:r>
              <a:rPr lang="zh-CN" altLang="en-US" sz="4400">
                <a:sym typeface="+mn-ea"/>
              </a:rPr>
              <a:t>  </a:t>
            </a:r>
            <a:br>
              <a:rPr lang="zh-CN" altLang="en-US" sz="4400">
                <a:sym typeface="+mn-ea"/>
              </a:rPr>
            </a:br>
            <a:r>
              <a:rPr lang="zh-CN" altLang="en-US" sz="4400">
                <a:sym typeface="+mn-ea"/>
              </a:rPr>
              <a:t> 理清思路</a:t>
            </a:r>
            <a:br>
              <a:rPr lang="zh-CN" altLang="en-US" sz="4400"/>
            </a:br>
            <a:endParaRPr lang="zh-CN" altLang="en-US" sz="4400"/>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2147482614" name="内容占位符 -2147482615" descr="309YW9.TIF"/>
          <p:cNvPicPr>
            <a:picLocks noChangeAspect="1"/>
          </p:cNvPicPr>
          <p:nvPr>
            <p:ph idx="1"/>
          </p:nvPr>
        </p:nvPicPr>
        <p:blipFill>
          <a:blip r:embed="rId1" r:link="rId2"/>
          <a:stretch>
            <a:fillRect/>
          </a:stretch>
        </p:blipFill>
        <p:spPr>
          <a:xfrm>
            <a:off x="872490" y="710565"/>
            <a:ext cx="9885680" cy="5463540"/>
          </a:xfrm>
          <a:prstGeom prst="rect">
            <a:avLst/>
          </a:prstGeom>
          <a:noFill/>
          <a:ln w="9525">
            <a:noFill/>
          </a:ln>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93445" y="1841500"/>
            <a:ext cx="10968990" cy="1940560"/>
          </a:xfrm>
        </p:spPr>
        <p:txBody>
          <a:bodyPr/>
          <a:p>
            <a:r>
              <a:rPr lang="zh-CN" altLang="en-US" sz="4400"/>
              <a:t>学习任务群三    理解内容  体会主旨    </a:t>
            </a:r>
            <a:endParaRPr lang="zh-CN" altLang="en-US" sz="44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1320" y="354965"/>
            <a:ext cx="11327765" cy="1513205"/>
          </a:xfrm>
        </p:spPr>
        <p:txBody>
          <a:bodyPr>
            <a:normAutofit fontScale="90000"/>
          </a:bodyPr>
          <a:p>
            <a:r>
              <a:rPr lang="zh-CN" altLang="en-US"/>
              <a:t>1．</a:t>
            </a:r>
            <a:r>
              <a:rPr lang="zh-CN" altLang="en-US" sz="4000"/>
              <a:t>文章有两条线索，一条是焦裕禄的工作，另一条是焦裕禄的病情。请阅读课文，把下面的表格补充完整。</a:t>
            </a:r>
            <a:endParaRPr lang="zh-CN" altLang="en-US" sz="4000"/>
          </a:p>
        </p:txBody>
      </p:sp>
      <p:graphicFrame>
        <p:nvGraphicFramePr>
          <p:cNvPr id="4" name="表格 3"/>
          <p:cNvGraphicFramePr/>
          <p:nvPr>
            <p:custDataLst>
              <p:tags r:id="rId1"/>
            </p:custDataLst>
          </p:nvPr>
        </p:nvGraphicFramePr>
        <p:xfrm>
          <a:off x="510858" y="2127885"/>
          <a:ext cx="11201400" cy="4290695"/>
        </p:xfrm>
        <a:graphic>
          <a:graphicData uri="http://schemas.openxmlformats.org/drawingml/2006/table">
            <a:tbl>
              <a:tblPr firstRow="1" bandRow="1">
                <a:tableStyleId>{5940675A-B579-460E-94D1-54222C63F5DA}</a:tableStyleId>
              </a:tblPr>
              <a:tblGrid>
                <a:gridCol w="2072005"/>
                <a:gridCol w="4147185"/>
                <a:gridCol w="4982210"/>
              </a:tblGrid>
              <a:tr h="674370">
                <a:tc>
                  <a:txBody>
                    <a:bodyPr/>
                    <a:p>
                      <a:pPr indent="0" algn="ctr">
                        <a:buNone/>
                      </a:pPr>
                      <a:r>
                        <a:rPr lang="en-US" sz="2800" b="0">
                          <a:latin typeface="Times New Roman" panose="02020603050405020304" charset="0"/>
                          <a:cs typeface="Times New Roman" panose="02020603050405020304" charset="0"/>
                        </a:rPr>
                        <a:t>工作</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病情发展</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焦裕禄对待病情的态度、做法</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8740">
                <a:tc>
                  <a:txBody>
                    <a:bodyPr/>
                    <a:p>
                      <a:pPr indent="0">
                        <a:buNone/>
                      </a:pPr>
                      <a:r>
                        <a:rPr lang="en-US" sz="2800" b="0">
                          <a:latin typeface="Times New Roman" panose="02020603050405020304" charset="0"/>
                          <a:cs typeface="Times New Roman" panose="02020603050405020304" charset="0"/>
                        </a:rPr>
                        <a:t>调研</a:t>
                      </a:r>
                      <a:r>
                        <a:rPr lang="en-US" sz="2800" b="0">
                          <a:latin typeface="华文细黑" charset="0"/>
                          <a:cs typeface="华文细黑" charset="0"/>
                        </a:rPr>
                        <a:t>“</a:t>
                      </a:r>
                      <a:r>
                        <a:rPr lang="en-US" sz="2800" b="0">
                          <a:latin typeface="Times New Roman" panose="02020603050405020304" charset="0"/>
                          <a:cs typeface="Times New Roman" panose="02020603050405020304" charset="0"/>
                        </a:rPr>
                        <a:t>三害</a:t>
                      </a:r>
                      <a:r>
                        <a:rPr lang="en-US" sz="2800" b="0">
                          <a:latin typeface="宋体" panose="02010600030101010101" pitchFamily="2" charset="-122"/>
                          <a:ea typeface="宋体" panose="02010600030101010101" pitchFamily="2" charset="-122"/>
                          <a:cs typeface="宋体" panose="02010600030101010101" pitchFamily="2" charset="-122"/>
                        </a:rPr>
                        <a:t>”</a:t>
                      </a:r>
                      <a:r>
                        <a:rPr lang="en-US" sz="2800" b="0">
                          <a:latin typeface="Times New Roman" panose="02020603050405020304" charset="0"/>
                          <a:cs typeface="Times New Roman" panose="02020603050405020304" charset="0"/>
                        </a:rPr>
                        <a:t>情况</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①</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Times New Roman" panose="02020603050405020304" charset="0"/>
                          <a:cs typeface="Times New Roman" panose="02020603050405020304" charset="0"/>
                        </a:rPr>
                        <a:t>时时弯下身子用左手按着肝部；别人恳求他休息</a:t>
                      </a:r>
                      <a:r>
                        <a:rPr lang="en-US" sz="2800" b="0">
                          <a:latin typeface="华文细黑" charset="0"/>
                          <a:cs typeface="华文细黑" charset="0"/>
                        </a:rPr>
                        <a:t>，</a:t>
                      </a:r>
                      <a:r>
                        <a:rPr lang="en-US" sz="2800" b="0">
                          <a:latin typeface="Times New Roman" panose="02020603050405020304" charset="0"/>
                          <a:cs typeface="Times New Roman" panose="02020603050405020304" charset="0"/>
                        </a:rPr>
                        <a:t>他也不肯</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6780">
                <a:tc>
                  <a:txBody>
                    <a:bodyPr/>
                    <a:p>
                      <a:pPr indent="0" algn="ctr">
                        <a:buNone/>
                      </a:pPr>
                      <a:r>
                        <a:rPr lang="en-US" sz="2800" b="0">
                          <a:latin typeface="华文细黑" charset="0"/>
                          <a:cs typeface="华文细黑" charset="0"/>
                        </a:rPr>
                        <a:t>②</a:t>
                      </a:r>
                      <a:endParaRPr lang="en-US" altLang="en-US" sz="2800" b="0">
                        <a:latin typeface="华文细黑" charset="0"/>
                        <a:ea typeface="华文细黑" charset="0"/>
                        <a:cs typeface="华文细黑"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Times New Roman" panose="02020603050405020304" charset="0"/>
                          <a:cs typeface="Times New Roman" panose="02020603050405020304" charset="0"/>
                        </a:rPr>
                        <a:t>肝痛常常发作</a:t>
                      </a:r>
                      <a:r>
                        <a:rPr lang="en-US" sz="2800" b="0">
                          <a:latin typeface="华文细黑" charset="0"/>
                          <a:cs typeface="华文细黑" charset="0"/>
                        </a:rPr>
                        <a:t>，</a:t>
                      </a:r>
                      <a:r>
                        <a:rPr lang="en-US" sz="2800" b="0">
                          <a:latin typeface="Times New Roman" panose="02020603050405020304" charset="0"/>
                          <a:cs typeface="Times New Roman" panose="02020603050405020304" charset="0"/>
                        </a:rPr>
                        <a:t>有时痛得厉害</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③</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60805">
                <a:tc>
                  <a:txBody>
                    <a:bodyPr/>
                    <a:p>
                      <a:pPr indent="0">
                        <a:buNone/>
                      </a:pPr>
                      <a:r>
                        <a:rPr lang="en-US" sz="2800" b="0">
                          <a:latin typeface="Times New Roman" panose="02020603050405020304" charset="0"/>
                          <a:cs typeface="Times New Roman" panose="02020603050405020304" charset="0"/>
                        </a:rPr>
                        <a:t>与</a:t>
                      </a:r>
                      <a:r>
                        <a:rPr lang="en-US" sz="2800" b="0">
                          <a:latin typeface="宋体" panose="02010600030101010101" pitchFamily="2" charset="-122"/>
                          <a:ea typeface="宋体" panose="02010600030101010101" pitchFamily="2" charset="-122"/>
                          <a:cs typeface="宋体" panose="02010600030101010101" pitchFamily="2" charset="-122"/>
                        </a:rPr>
                        <a:t>“</a:t>
                      </a:r>
                      <a:r>
                        <a:rPr lang="en-US" sz="2800" b="0">
                          <a:latin typeface="Times New Roman" panose="02020603050405020304" charset="0"/>
                          <a:cs typeface="Times New Roman" panose="02020603050405020304" charset="0"/>
                        </a:rPr>
                        <a:t>三害</a:t>
                      </a:r>
                      <a:r>
                        <a:rPr lang="en-US" sz="2800" b="0">
                          <a:latin typeface="宋体" panose="02010600030101010101" pitchFamily="2" charset="-122"/>
                          <a:ea typeface="宋体" panose="02010600030101010101" pitchFamily="2" charset="-122"/>
                          <a:cs typeface="宋体" panose="02010600030101010101" pitchFamily="2" charset="-122"/>
                        </a:rPr>
                        <a:t>”</a:t>
                      </a:r>
                      <a:r>
                        <a:rPr lang="en-US" sz="2800" b="0">
                          <a:latin typeface="Times New Roman" panose="02020603050405020304" charset="0"/>
                          <a:cs typeface="Times New Roman" panose="02020603050405020304" charset="0"/>
                        </a:rPr>
                        <a:t>斗争胜利前进</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④</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Times New Roman" panose="02020603050405020304" charset="0"/>
                          <a:cs typeface="Times New Roman" panose="02020603050405020304" charset="0"/>
                        </a:rPr>
                        <a:t>不在意；采用压迫止疼法；别人劝他治疗</a:t>
                      </a:r>
                      <a:r>
                        <a:rPr lang="en-US" sz="2800" b="0">
                          <a:latin typeface="华文细黑" charset="0"/>
                          <a:cs typeface="华文细黑" charset="0"/>
                        </a:rPr>
                        <a:t>，</a:t>
                      </a:r>
                      <a:r>
                        <a:rPr lang="en-US" sz="2800" b="0">
                          <a:latin typeface="Times New Roman" panose="02020603050405020304" charset="0"/>
                          <a:cs typeface="Times New Roman" panose="02020603050405020304" charset="0"/>
                        </a:rPr>
                        <a:t>他因药贵而拒绝治疗</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415608" y="707390"/>
          <a:ext cx="11264900" cy="5394960"/>
        </p:xfrm>
        <a:graphic>
          <a:graphicData uri="http://schemas.openxmlformats.org/drawingml/2006/table">
            <a:tbl>
              <a:tblPr firstRow="1" bandRow="1">
                <a:tableStyleId>{5940675A-B579-460E-94D1-54222C63F5DA}</a:tableStyleId>
              </a:tblPr>
              <a:tblGrid>
                <a:gridCol w="1601470"/>
                <a:gridCol w="5577205"/>
                <a:gridCol w="4086225"/>
              </a:tblGrid>
              <a:tr h="1349375">
                <a:tc>
                  <a:txBody>
                    <a:bodyPr/>
                    <a:p>
                      <a:pPr indent="0" algn="ctr">
                        <a:buNone/>
                      </a:pPr>
                      <a:r>
                        <a:rPr lang="en-US" sz="3600" b="0">
                          <a:latin typeface="Times New Roman" panose="02020603050405020304" charset="0"/>
                          <a:cs typeface="Times New Roman" panose="02020603050405020304" charset="0"/>
                        </a:rPr>
                        <a:t>工作</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0">
                          <a:latin typeface="Times New Roman" panose="02020603050405020304" charset="0"/>
                          <a:cs typeface="Times New Roman" panose="02020603050405020304" charset="0"/>
                        </a:rPr>
                        <a:t>病情发展</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0">
                          <a:latin typeface="Times New Roman" panose="02020603050405020304" charset="0"/>
                          <a:cs typeface="Times New Roman" panose="02020603050405020304" charset="0"/>
                        </a:rPr>
                        <a:t>焦裕禄对待病情的态度、做法</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97480">
                <a:tc>
                  <a:txBody>
                    <a:bodyPr/>
                    <a:p>
                      <a:pPr indent="0">
                        <a:buNone/>
                      </a:pPr>
                      <a:r>
                        <a:rPr lang="en-US" sz="3600" b="0">
                          <a:latin typeface="Times New Roman" panose="02020603050405020304" charset="0"/>
                          <a:cs typeface="Times New Roman" panose="02020603050405020304" charset="0"/>
                        </a:rPr>
                        <a:t>去三义寨公社</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0">
                          <a:latin typeface="Times New Roman" panose="02020603050405020304" charset="0"/>
                          <a:cs typeface="Times New Roman" panose="02020603050405020304" charset="0"/>
                        </a:rPr>
                        <a:t>肝痛发作</a:t>
                      </a:r>
                      <a:r>
                        <a:rPr lang="en-US" sz="3600" b="0">
                          <a:latin typeface="华文细黑" charset="0"/>
                          <a:cs typeface="华文细黑" charset="0"/>
                        </a:rPr>
                        <a:t>，</a:t>
                      </a:r>
                      <a:r>
                        <a:rPr lang="en-US" sz="3600" b="0">
                          <a:latin typeface="Times New Roman" panose="02020603050405020304" charset="0"/>
                          <a:cs typeface="Times New Roman" panose="02020603050405020304" charset="0"/>
                        </a:rPr>
                        <a:t>痛得骑不动自行车；作笔记时</a:t>
                      </a:r>
                      <a:r>
                        <a:rPr lang="en-US" sz="3600" b="0">
                          <a:latin typeface="华文细黑" charset="0"/>
                          <a:cs typeface="华文细黑" charset="0"/>
                        </a:rPr>
                        <a:t>，</a:t>
                      </a:r>
                      <a:r>
                        <a:rPr lang="en-US" sz="3600" b="0">
                          <a:latin typeface="Times New Roman" panose="02020603050405020304" charset="0"/>
                          <a:cs typeface="Times New Roman" panose="02020603050405020304" charset="0"/>
                        </a:rPr>
                        <a:t>肝痛得使手指发抖</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0">
                          <a:latin typeface="宋体" panose="02010600030101010101" pitchFamily="2" charset="-122"/>
                          <a:ea typeface="宋体" panose="02010600030101010101" pitchFamily="2" charset="-122"/>
                          <a:cs typeface="宋体" panose="02010600030101010101" pitchFamily="2" charset="-122"/>
                        </a:rPr>
                        <a:t>⑤</a:t>
                      </a:r>
                      <a:endParaRPr lang="en-US" altLang="en-US" sz="3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8105">
                <a:tc>
                  <a:txBody>
                    <a:bodyPr/>
                    <a:p>
                      <a:pPr indent="0" algn="ctr">
                        <a:buNone/>
                      </a:pPr>
                      <a:r>
                        <a:rPr lang="en-US" sz="3600" b="0">
                          <a:latin typeface="华文细黑" charset="0"/>
                          <a:cs typeface="华文细黑" charset="0"/>
                        </a:rPr>
                        <a:t>⑥</a:t>
                      </a:r>
                      <a:endParaRPr lang="en-US" altLang="en-US" sz="3600" b="0">
                        <a:latin typeface="华文细黑" charset="0"/>
                        <a:ea typeface="华文细黑" charset="0"/>
                        <a:cs typeface="华文细黑"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0">
                          <a:latin typeface="华文细黑" charset="0"/>
                          <a:cs typeface="华文细黑" charset="0"/>
                        </a:rPr>
                        <a:t>⑦</a:t>
                      </a:r>
                      <a:endParaRPr lang="en-US" altLang="en-US" sz="3600" b="0">
                        <a:latin typeface="华文细黑" charset="0"/>
                        <a:ea typeface="华文细黑" charset="0"/>
                        <a:cs typeface="华文细黑"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0">
                          <a:latin typeface="Times New Roman" panose="02020603050405020304" charset="0"/>
                          <a:cs typeface="Times New Roman" panose="02020603050405020304" charset="0"/>
                        </a:rPr>
                        <a:t>不得不放下工作前去治疗</a:t>
                      </a:r>
                      <a:endParaRPr lang="en-US" altLang="en-US" sz="3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092905" y="2765495"/>
            <a:ext cx="10969200" cy="705600"/>
          </a:xfrm>
        </p:spPr>
        <p:txBody>
          <a:bodyPr>
            <a:noAutofit/>
          </a:bodyPr>
          <a:lstStyle/>
          <a:p>
            <a:r>
              <a:rPr lang="zh-CN" altLang="en-US" sz="5400"/>
              <a:t>学习任务群一    </a:t>
            </a:r>
            <a:r>
              <a:rPr lang="zh-CN" altLang="en-US" sz="5400">
                <a:sym typeface="+mn-ea"/>
              </a:rPr>
              <a:t>常识</a:t>
            </a:r>
            <a:r>
              <a:rPr lang="zh-CN" altLang="en-US" sz="5400"/>
              <a:t>积累</a:t>
            </a:r>
            <a:endParaRPr lang="zh-CN" altLang="en-US" sz="5400"/>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829945"/>
            <a:ext cx="10968990" cy="5169535"/>
          </a:xfrm>
        </p:spPr>
        <p:txBody>
          <a:bodyPr>
            <a:normAutofit/>
          </a:bodyPr>
          <a:p>
            <a:r>
              <a:rPr lang="zh-CN" altLang="en-US"/>
              <a:t>答案　①一阵阵肝痛　②风雪天关心困难群众　③用一支钢笔硬顶着肝部　④肝病越来越重　⑤拒绝休息的提议，看起来神情自若　⑥除“三害”斗争达到高潮　⑦肝病到了严重关头</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5760" y="273685"/>
            <a:ext cx="11380470" cy="1607820"/>
          </a:xfrm>
        </p:spPr>
        <p:txBody>
          <a:bodyPr>
            <a:normAutofit/>
          </a:bodyPr>
          <a:p>
            <a:r>
              <a:t>2</a:t>
            </a:r>
            <a:r>
              <a:rPr lang="en-US"/>
              <a:t>.</a:t>
            </a:r>
            <a:r>
              <a:t>总结概括文章中体现的焦裕禄同志的品质，完成下表。</a:t>
            </a:r>
          </a:p>
        </p:txBody>
      </p:sp>
      <p:graphicFrame>
        <p:nvGraphicFramePr>
          <p:cNvPr id="5" name="表格 4"/>
          <p:cNvGraphicFramePr/>
          <p:nvPr>
            <p:custDataLst>
              <p:tags r:id="rId1"/>
            </p:custDataLst>
          </p:nvPr>
        </p:nvGraphicFramePr>
        <p:xfrm>
          <a:off x="277495" y="1691640"/>
          <a:ext cx="11546205" cy="4663440"/>
        </p:xfrm>
        <a:graphic>
          <a:graphicData uri="http://schemas.openxmlformats.org/drawingml/2006/table">
            <a:tbl>
              <a:tblPr firstRow="1" bandRow="1">
                <a:tableStyleId>{5940675A-B579-460E-94D1-54222C63F5DA}</a:tableStyleId>
              </a:tblPr>
              <a:tblGrid>
                <a:gridCol w="9608185"/>
                <a:gridCol w="1938020"/>
              </a:tblGrid>
              <a:tr h="732155">
                <a:tc>
                  <a:txBody>
                    <a:bodyPr/>
                    <a:p>
                      <a:pPr indent="0" algn="ctr">
                        <a:buNone/>
                      </a:pPr>
                      <a:r>
                        <a:rPr lang="en-US" sz="2800" b="0">
                          <a:latin typeface="Times New Roman" panose="02020603050405020304" charset="0"/>
                          <a:cs typeface="Times New Roman" panose="02020603050405020304" charset="0"/>
                        </a:rPr>
                        <a:t>小标题</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品质</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a:p>
                      <a:pPr indent="0" algn="l">
                        <a:buNone/>
                      </a:pPr>
                      <a:r>
                        <a:rPr lang="en-US" sz="3200" b="0">
                          <a:latin typeface="Times New Roman" panose="02020603050405020304" charset="0"/>
                          <a:cs typeface="Times New Roman" panose="02020603050405020304" charset="0"/>
                        </a:rPr>
                        <a:t>别人嚼过的馍没味道</a:t>
                      </a:r>
                      <a:endParaRPr lang="en-US" altLang="en-US" sz="3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①</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8045">
                <a:tc>
                  <a:txBody>
                    <a:bodyPr/>
                    <a:p>
                      <a:pPr indent="0" algn="l">
                        <a:buNone/>
                      </a:pPr>
                      <a:r>
                        <a:rPr lang="en-US" sz="3200" b="0">
                          <a:latin typeface="Times New Roman" panose="02020603050405020304" charset="0"/>
                          <a:cs typeface="Times New Roman" panose="02020603050405020304" charset="0"/>
                        </a:rPr>
                        <a:t>当群众最困难的时候</a:t>
                      </a:r>
                      <a:r>
                        <a:rPr lang="en-US" sz="3200" b="0">
                          <a:latin typeface="华文细黑" charset="0"/>
                          <a:cs typeface="华文细黑" charset="0"/>
                        </a:rPr>
                        <a:t>，</a:t>
                      </a:r>
                      <a:r>
                        <a:rPr lang="en-US" sz="3200" b="0">
                          <a:latin typeface="Times New Roman" panose="02020603050405020304" charset="0"/>
                          <a:cs typeface="Times New Roman" panose="02020603050405020304" charset="0"/>
                        </a:rPr>
                        <a:t>共产党员要出现在群众面前</a:t>
                      </a:r>
                      <a:endParaRPr lang="en-US" altLang="en-US" sz="3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②</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2155">
                <a:tc>
                  <a:txBody>
                    <a:bodyPr/>
                    <a:p>
                      <a:pPr indent="0" algn="l">
                        <a:buNone/>
                      </a:pPr>
                      <a:r>
                        <a:rPr lang="en-US" sz="3200" b="0">
                          <a:latin typeface="Times New Roman" panose="02020603050405020304" charset="0"/>
                          <a:cs typeface="Times New Roman" panose="02020603050405020304" charset="0"/>
                        </a:rPr>
                        <a:t>他心里装着全体人民</a:t>
                      </a:r>
                      <a:r>
                        <a:rPr lang="en-US" sz="3200" b="0">
                          <a:latin typeface="华文细黑" charset="0"/>
                          <a:cs typeface="华文细黑" charset="0"/>
                        </a:rPr>
                        <a:t>，</a:t>
                      </a:r>
                      <a:r>
                        <a:rPr lang="en-US" sz="3200" b="0">
                          <a:latin typeface="Times New Roman" panose="02020603050405020304" charset="0"/>
                          <a:cs typeface="Times New Roman" panose="02020603050405020304" charset="0"/>
                        </a:rPr>
                        <a:t>唯独没有他自己</a:t>
                      </a:r>
                      <a:endParaRPr lang="en-US" altLang="en-US" sz="3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③</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7410">
                <a:tc>
                  <a:txBody>
                    <a:bodyPr/>
                    <a:p>
                      <a:pPr indent="0" algn="l">
                        <a:buNone/>
                      </a:pPr>
                      <a:r>
                        <a:rPr lang="en-US" sz="3200" b="0">
                          <a:latin typeface="Times New Roman" panose="02020603050405020304" charset="0"/>
                          <a:cs typeface="Times New Roman" panose="02020603050405020304" charset="0"/>
                        </a:rPr>
                        <a:t>活着我</a:t>
                      </a:r>
                      <a:r>
                        <a:rPr lang="en-US" sz="3200" b="0">
                          <a:latin typeface="华文细黑" charset="0"/>
                          <a:cs typeface="华文细黑" charset="0"/>
                        </a:rPr>
                        <a:t>没有治好沙丘，死了也要看着你们把沙丘治好</a:t>
                      </a:r>
                      <a:endParaRPr lang="en-US" altLang="en-US" sz="3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④</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2155">
                <a:tc>
                  <a:txBody>
                    <a:bodyPr/>
                    <a:p>
                      <a:pPr indent="0" algn="l">
                        <a:buNone/>
                      </a:pPr>
                      <a:r>
                        <a:rPr lang="en-US" sz="3200" b="0">
                          <a:latin typeface="Times New Roman" panose="02020603050405020304" charset="0"/>
                          <a:cs typeface="Times New Roman" panose="02020603050405020304" charset="0"/>
                        </a:rPr>
                        <a:t>他没有死</a:t>
                      </a:r>
                      <a:r>
                        <a:rPr lang="en-US" sz="3200" b="0">
                          <a:latin typeface="华文细黑" charset="0"/>
                          <a:cs typeface="华文细黑" charset="0"/>
                        </a:rPr>
                        <a:t>，</a:t>
                      </a:r>
                      <a:r>
                        <a:rPr lang="en-US" sz="3200" b="0">
                          <a:latin typeface="Times New Roman" panose="02020603050405020304" charset="0"/>
                          <a:cs typeface="Times New Roman" panose="02020603050405020304" charset="0"/>
                        </a:rPr>
                        <a:t>他还活着</a:t>
                      </a:r>
                      <a:endParaRPr lang="en-US" altLang="en-US" sz="3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⑤</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1193800"/>
            <a:ext cx="10968990" cy="3888105"/>
          </a:xfrm>
        </p:spPr>
        <p:txBody>
          <a:bodyPr>
            <a:normAutofit/>
          </a:bodyPr>
          <a:p>
            <a:r>
              <a:rPr lang="zh-CN" altLang="en-US"/>
              <a:t>答案　①亲临一线，身先士卒　②心系群众，忘我工作　③热爱群众，无私奉献　④鞠躬尽瘁，死而后已　⑤肉体虽死，精神永存</a:t>
            </a:r>
            <a:endParaRPr lang="zh-CN" altLang="en-US"/>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34340" y="260350"/>
            <a:ext cx="10968990" cy="1670050"/>
          </a:xfrm>
        </p:spPr>
        <p:txBody>
          <a:bodyPr>
            <a:normAutofit/>
          </a:bodyPr>
          <a:p>
            <a:r>
              <a:rPr lang="en-US" altLang="zh-CN"/>
              <a:t>3.</a:t>
            </a:r>
            <a:r>
              <a:rPr lang="zh-CN" altLang="en-US" sz="4445">
                <a:sym typeface="+mn-ea"/>
              </a:rPr>
              <a:t>如何理解文章中的几个小节之间的关系？</a:t>
            </a:r>
            <a:endParaRPr lang="zh-CN" altLang="en-US" sz="4445"/>
          </a:p>
        </p:txBody>
      </p:sp>
      <p:sp>
        <p:nvSpPr>
          <p:cNvPr id="3" name="内容占位符 2"/>
          <p:cNvSpPr>
            <a:spLocks noGrp="1"/>
          </p:cNvSpPr>
          <p:nvPr>
            <p:ph idx="1"/>
          </p:nvPr>
        </p:nvSpPr>
        <p:spPr>
          <a:xfrm>
            <a:off x="276225" y="1677670"/>
            <a:ext cx="11649710" cy="4917440"/>
          </a:xfrm>
        </p:spPr>
        <p:txBody>
          <a:bodyPr>
            <a:noAutofit/>
          </a:bodyPr>
          <a:p>
            <a:pPr marL="0" indent="0">
              <a:buNone/>
            </a:pPr>
            <a:r>
              <a:rPr lang="zh-CN" altLang="en-US" sz="3100"/>
              <a:t>答案　文章开头写焦裕禄受到党的委派，到兰考县上任，意在强调党的领导的重要性，这是战胜困难的组织保障。第一、二两节写焦裕禄战胜困难的思想基础，其中第二节还涉及了焦裕禄战胜困难的群众基础。第三、四节写焦裕禄忍受病痛折磨、舍身忘我、爱民亲民的工作态度，这是战胜困难的主观因素。最后一节写焦裕禄病逝后的工作成效以及兰考人民对焦裕禄的怀念。文章以时间为经，空间为纬，为读者展现了焦裕禄在兰考县的工作，照应了文章题目中的“榜样”二字。</a:t>
            </a:r>
            <a:endParaRPr lang="zh-CN" altLang="en-US" sz="31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323215"/>
            <a:ext cx="10968990" cy="1341755"/>
          </a:xfrm>
        </p:spPr>
        <p:txBody>
          <a:bodyPr>
            <a:normAutofit fontScale="90000"/>
          </a:bodyPr>
          <a:p>
            <a:r>
              <a:rPr lang="en-US" altLang="zh-CN" sz="4000"/>
              <a:t>4.</a:t>
            </a:r>
            <a:r>
              <a:rPr lang="zh-CN" altLang="en-US" sz="4000"/>
              <a:t>“他没有死，他还活着”，焦裕禄的精神永远流传，带给人民无穷的精神力量。“他还活着”有几层含义？</a:t>
            </a:r>
            <a:endParaRPr lang="zh-CN" altLang="en-US" sz="4000"/>
          </a:p>
        </p:txBody>
      </p:sp>
      <p:sp>
        <p:nvSpPr>
          <p:cNvPr id="3" name="内容占位符 2"/>
          <p:cNvSpPr>
            <a:spLocks noGrp="1"/>
          </p:cNvSpPr>
          <p:nvPr>
            <p:ph idx="1"/>
          </p:nvPr>
        </p:nvSpPr>
        <p:spPr>
          <a:xfrm>
            <a:off x="465525" y="1949505"/>
            <a:ext cx="10969200" cy="4759200"/>
          </a:xfrm>
        </p:spPr>
        <p:txBody>
          <a:bodyPr/>
          <a:p>
            <a:r>
              <a:rPr lang="zh-CN" altLang="en-US" sz="3600"/>
              <a:t>答案　①焦裕禄虽然去世了，但他在兰考土地上播下的自力更生的革命种子正在发芽成长。②他带给兰考人民的毛泽东思想的红灯，仍在发出耀眼的光芒。③焦裕禄同志一心为公、无私奉献的精神永远铭刻在人民心中，人们以焦裕禄同志为榜样，不断开创新的奇迹。</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77640" y="2745810"/>
            <a:ext cx="10969200" cy="705600"/>
          </a:xfrm>
        </p:spPr>
        <p:txBody>
          <a:bodyPr>
            <a:noAutofit/>
          </a:bodyPr>
          <a:p>
            <a:r>
              <a:rPr lang="zh-CN" altLang="en-US" sz="4800"/>
              <a:t>学习任务群四     探究人物形象    </a:t>
            </a:r>
            <a:endParaRPr lang="zh-CN" altLang="en-US" sz="4800"/>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1515" y="370840"/>
            <a:ext cx="10968990" cy="1420495"/>
          </a:xfrm>
        </p:spPr>
        <p:txBody>
          <a:bodyPr>
            <a:normAutofit fontScale="90000"/>
          </a:bodyPr>
          <a:p>
            <a:r>
              <a:rPr lang="en-US" altLang="zh-CN">
                <a:sym typeface="+mn-ea"/>
              </a:rPr>
              <a:t>1.</a:t>
            </a:r>
            <a:r>
              <a:rPr lang="zh-CN" altLang="en-US">
                <a:sym typeface="+mn-ea"/>
              </a:rPr>
              <a:t>焦裕禄是县委书记的榜样，更是全体共产党员的榜样。文章塑造了他怎样的形象？请结合文章内容简要分析。</a:t>
            </a:r>
            <a:endParaRPr lang="zh-CN" altLang="en-US"/>
          </a:p>
        </p:txBody>
      </p:sp>
      <p:sp>
        <p:nvSpPr>
          <p:cNvPr id="3" name="内容占位符 2"/>
          <p:cNvSpPr>
            <a:spLocks noGrp="1"/>
          </p:cNvSpPr>
          <p:nvPr>
            <p:ph idx="1"/>
          </p:nvPr>
        </p:nvSpPr>
        <p:spPr>
          <a:xfrm>
            <a:off x="419100" y="1790700"/>
            <a:ext cx="11241405" cy="4759960"/>
          </a:xfrm>
        </p:spPr>
        <p:txBody>
          <a:bodyPr>
            <a:noAutofit/>
          </a:bodyPr>
          <a:p>
            <a:pPr marL="0" indent="0">
              <a:buNone/>
            </a:pPr>
            <a:r>
              <a:rPr lang="zh-CN" altLang="en-US" sz="3200"/>
              <a:t>答案　①亲民爱民。实地调研洪水流向时，他考虑到群众雨天缺烧火的干柴而拒绝当地派饭；雪灾来临，他首先想到的是关心群众、帮助群众，走访生活困难的群众，一整天，没烤群众一把火，没喝群众一口水。</a:t>
            </a:r>
            <a:endParaRPr lang="zh-CN" altLang="en-US" sz="3200"/>
          </a:p>
          <a:p>
            <a:pPr marL="0" indent="0">
              <a:buNone/>
            </a:pPr>
            <a:r>
              <a:rPr lang="zh-CN" altLang="en-US" sz="3200"/>
              <a:t>②艰苦奋斗。为实地调研，他和调查队的同志们经常在截腰深的水里吃干粮，有时夜晚蹲在泥水处歇息；担心大风雪给群众生活带来困难，他顶风冒雪，走访困难户。</a:t>
            </a:r>
            <a:endParaRPr lang="zh-CN" altLang="en-US" sz="3200"/>
          </a:p>
          <a:p>
            <a:pPr marL="0" indent="0">
              <a:buNone/>
            </a:pP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1352550"/>
            <a:ext cx="10968990" cy="4394835"/>
          </a:xfrm>
        </p:spPr>
        <p:txBody>
          <a:bodyPr>
            <a:normAutofit fontScale="90000"/>
          </a:bodyPr>
          <a:p>
            <a:r>
              <a:rPr lang="zh-CN" altLang="en-US">
                <a:sym typeface="+mn-ea"/>
              </a:rPr>
              <a:t>③科学求实。为详尽掌握灾害的底细，了解灾害的来龙去脉，患有慢性肝病的焦裕禄没有听从同事的劝告，坚持实地调研，坚持一切从实际出发，以作出科学的判断和部署。</a:t>
            </a:r>
            <a:br>
              <a:rPr lang="zh-CN" altLang="en-US"/>
            </a:br>
            <a:r>
              <a:rPr lang="zh-CN" altLang="en-US">
                <a:sym typeface="+mn-ea"/>
              </a:rPr>
              <a:t>④迎难而上。面对兰考严重的灾荒景象，焦裕禄不怕困难、不惧风险，具有“在困难面前逞英雄”的大无畏的革命精神。</a:t>
            </a:r>
            <a:br>
              <a:rPr lang="zh-CN" altLang="en-US"/>
            </a:br>
            <a:r>
              <a:rPr lang="zh-CN" altLang="en-US">
                <a:sym typeface="+mn-ea"/>
              </a:rPr>
              <a:t>⑤无私奉献。肝病严重，他依旧坚持工作；坐火车去看病，在火车开动前的几分钟，他还在布置工作；在病床上，面对来看望他的同志，他总是不谈病情，先问兰考的情况。他将一生都奉献给了人民群众。</a:t>
            </a:r>
            <a:br>
              <a:rPr lang="zh-CN" altLang="en-US"/>
            </a:br>
            <a:endParaRPr lang="zh-CN" altLang="en-US"/>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5145" y="164465"/>
            <a:ext cx="11142980" cy="1717675"/>
          </a:xfrm>
        </p:spPr>
        <p:txBody>
          <a:bodyPr>
            <a:normAutofit fontScale="90000"/>
          </a:bodyPr>
          <a:p>
            <a:pPr>
              <a:lnSpc>
                <a:spcPct val="150000"/>
              </a:lnSpc>
            </a:pPr>
            <a:r>
              <a:rPr lang="en-US" altLang="zh-CN" sz="4000">
                <a:sym typeface="+mn-ea"/>
              </a:rPr>
              <a:t>2.</a:t>
            </a:r>
            <a:r>
              <a:rPr lang="zh-CN" altLang="en-US" sz="4000">
                <a:sym typeface="+mn-ea"/>
              </a:rPr>
              <a:t>文章是如何在激烈的矛盾冲突中刻画焦裕禄的形象的？这样做有什么好处？</a:t>
            </a:r>
            <a:endParaRPr lang="zh-CN" altLang="en-US" sz="4000"/>
          </a:p>
        </p:txBody>
      </p:sp>
      <p:sp>
        <p:nvSpPr>
          <p:cNvPr id="3" name="内容占位符 2"/>
          <p:cNvSpPr>
            <a:spLocks noGrp="1"/>
          </p:cNvSpPr>
          <p:nvPr>
            <p:ph idx="1"/>
            <p:custDataLst>
              <p:tags r:id="rId1"/>
            </p:custDataLst>
          </p:nvPr>
        </p:nvSpPr>
        <p:spPr>
          <a:xfrm>
            <a:off x="208280" y="1359535"/>
            <a:ext cx="11776075" cy="5452745"/>
          </a:xfrm>
        </p:spPr>
        <p:txBody>
          <a:bodyPr>
            <a:noAutofit/>
          </a:bodyPr>
          <a:p>
            <a:pPr marL="0" indent="0">
              <a:buNone/>
            </a:pPr>
            <a:r>
              <a:rPr lang="zh-CN" altLang="en-US" sz="3200"/>
              <a:t>　　　　　　　　　　　　　　　　　　　　　　　　　　　　　　　答案　(1)矛盾冲突主要表现在两个方面：一是与严重的自然灾害内涝、风沙、盐碱作斗争；二是同自己的病痛作斗争。文章正是在十分尖锐的斗争中显示出了焦裕禄“在困难面前逞英雄”的革命性格。</a:t>
            </a:r>
            <a:endParaRPr lang="zh-CN" altLang="en-US" sz="3200"/>
          </a:p>
          <a:p>
            <a:pPr marL="0" indent="0">
              <a:buNone/>
            </a:pPr>
            <a:r>
              <a:rPr lang="zh-CN" altLang="en-US" sz="3200"/>
              <a:t>(2)人物思想在矛盾冲突激烈的时候最容易显现出来。把典型人物放在矛盾斗争中去写，通过人物的言行来揭示人物思想，能够使文章波澜起伏、精彩纷呈、引人入胜。</a:t>
            </a:r>
            <a:endParaRPr lang="zh-CN" altLang="en-US" sz="320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330" y="608330"/>
            <a:ext cx="10968990" cy="3792220"/>
          </a:xfrm>
        </p:spPr>
        <p:txBody>
          <a:bodyPr/>
          <a:p>
            <a:r>
              <a:rPr lang="zh-CN" altLang="en-US" sz="4800"/>
              <a:t>学习任务五      探究活动     学习写法</a:t>
            </a:r>
            <a:endParaRPr lang="zh-CN" altLang="en-US" sz="48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75" y="248355"/>
            <a:ext cx="10969200" cy="705600"/>
          </a:xfrm>
        </p:spPr>
        <p:txBody>
          <a:bodyPr/>
          <a:p>
            <a:r>
              <a:rPr lang="zh-CN" altLang="en-US"/>
              <a:t>任务一：了解背景</a:t>
            </a:r>
            <a:endParaRPr lang="zh-CN" altLang="en-US"/>
          </a:p>
        </p:txBody>
      </p:sp>
      <p:sp>
        <p:nvSpPr>
          <p:cNvPr id="3" name="内容占位符 2"/>
          <p:cNvSpPr>
            <a:spLocks noGrp="1"/>
          </p:cNvSpPr>
          <p:nvPr>
            <p:ph idx="1"/>
          </p:nvPr>
        </p:nvSpPr>
        <p:spPr>
          <a:xfrm>
            <a:off x="229235" y="1049655"/>
            <a:ext cx="11734165" cy="4759325"/>
          </a:xfrm>
        </p:spPr>
        <p:txBody>
          <a:bodyPr>
            <a:noAutofit/>
          </a:bodyPr>
          <a:p>
            <a:pPr marL="0" indent="0" algn="ctr">
              <a:buNone/>
            </a:pPr>
            <a:r>
              <a:rPr lang="en-US" altLang="zh-CN" sz="2800"/>
              <a:t>      </a:t>
            </a:r>
            <a:r>
              <a:rPr lang="en-US" altLang="zh-CN" sz="3600" b="1"/>
              <a:t> </a:t>
            </a:r>
            <a:r>
              <a:rPr lang="zh-CN" altLang="en-US" sz="3600" b="1"/>
              <a:t>别了，</a:t>
            </a:r>
            <a:r>
              <a:rPr lang="en-US" altLang="zh-CN" sz="3600" b="1"/>
              <a:t>“</a:t>
            </a:r>
            <a:r>
              <a:rPr lang="zh-CN" altLang="en-US" sz="3600" b="1"/>
              <a:t>不列颠尼亚</a:t>
            </a:r>
            <a:r>
              <a:rPr lang="en-US" altLang="zh-CN" sz="3600" b="1"/>
              <a:t>”</a:t>
            </a:r>
            <a:r>
              <a:rPr lang="zh-CN" altLang="en-US" sz="3600" b="1"/>
              <a:t>（背景）</a:t>
            </a:r>
            <a:endParaRPr lang="en-US" altLang="zh-CN" sz="3600" b="1"/>
          </a:p>
          <a:p>
            <a:pPr marL="0" indent="0">
              <a:buNone/>
            </a:pPr>
            <a:r>
              <a:rPr lang="en-US" altLang="zh-CN" sz="2800"/>
              <a:t>      </a:t>
            </a:r>
            <a:r>
              <a:rPr lang="zh-CN" altLang="en-US" sz="2800"/>
              <a:t>香港(包括香港岛、九龙和新界)自古以来就是中国的领土。十九世纪，英商来华进行鸦片贸易，赚取大笔财富，换取中国的白银、丝绸、茶叶和香料。清廷担心老百姓受到鸦片烟毒影响，决定禁止鸦片的进口。英商方面，渴望在港口加强地位，不受满清朝廷控制，因此导致鸦片战争(1840—1842年)的爆发。英国船坚炮利，中国战败。香港岛就在1842年所签订的《南京条约》中，永久割让给英国。1856年英法联军发动第二次鸦片战争，1860年英国迫使清政府缔结《北京条约》，永久割让九龙半岛尖端。</a:t>
            </a:r>
            <a:endParaRPr lang="zh-CN" altLang="en-US" sz="2800"/>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8460" y="612775"/>
            <a:ext cx="11269345" cy="1684020"/>
          </a:xfrm>
        </p:spPr>
        <p:txBody>
          <a:bodyPr>
            <a:normAutofit fontScale="90000"/>
          </a:bodyPr>
          <a:p>
            <a:r>
              <a:rPr lang="en-US" altLang="zh-CN">
                <a:sym typeface="+mn-ea"/>
              </a:rPr>
              <a:t>1.</a:t>
            </a:r>
            <a:r>
              <a:rPr lang="zh-CN" altLang="en-US" sz="4000">
                <a:sym typeface="+mn-ea"/>
              </a:rPr>
              <a:t>这篇文章是写焦裕禄的，那么写到他去世就结束也是完全可以的。作者却写了焦裕禄去世后的许多事情，这样写的作用是什么？</a:t>
            </a:r>
            <a:br>
              <a:rPr lang="zh-CN" altLang="en-US" sz="4000"/>
            </a:br>
            <a:endParaRPr lang="zh-CN" altLang="en-US" sz="4000">
              <a:sym typeface="+mn-ea"/>
            </a:endParaRPr>
          </a:p>
        </p:txBody>
      </p:sp>
      <p:sp>
        <p:nvSpPr>
          <p:cNvPr id="3" name="内容占位符 2"/>
          <p:cNvSpPr>
            <a:spLocks noGrp="1"/>
          </p:cNvSpPr>
          <p:nvPr>
            <p:ph idx="1"/>
          </p:nvPr>
        </p:nvSpPr>
        <p:spPr>
          <a:xfrm>
            <a:off x="212090" y="2060575"/>
            <a:ext cx="11602085" cy="4173220"/>
          </a:xfrm>
        </p:spPr>
        <p:txBody>
          <a:bodyPr>
            <a:noAutofit/>
          </a:bodyPr>
          <a:p>
            <a:pPr marL="0" indent="0">
              <a:buNone/>
            </a:pPr>
            <a:r>
              <a:rPr lang="zh-CN" altLang="en-US" sz="3200"/>
              <a:t>答案　焦裕禄去世后，兰考的干部群众继续同自然灾害作斗争，并取得了非凡的成果：生产也搞好了，实现了粮食自给。兰考发生的巨大变化，是广大干部群众在焦裕禄精神的感召下继承焦裕禄遗志取得的成就。文章交代这些内容，更能让我们体会到焦裕禄精神的伟大之处：虽然他人已经去世了，精神却长留人间，永远激励着人们不断前进。</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330" y="402590"/>
            <a:ext cx="10968990" cy="1401445"/>
          </a:xfrm>
        </p:spPr>
        <p:txBody>
          <a:bodyPr>
            <a:normAutofit fontScale="90000"/>
          </a:bodyPr>
          <a:p>
            <a:r>
              <a:rPr lang="en-US" altLang="zh-CN" sz="4000"/>
              <a:t>2.这篇文章虽是一篇人物通讯，却具有明显的散文化特点。请分析一下文章的散文化体现在什么地方。</a:t>
            </a:r>
            <a:endParaRPr lang="en-US" altLang="zh-CN" sz="4000"/>
          </a:p>
        </p:txBody>
      </p:sp>
      <p:sp>
        <p:nvSpPr>
          <p:cNvPr id="3" name="内容占位符 2"/>
          <p:cNvSpPr>
            <a:spLocks noGrp="1"/>
          </p:cNvSpPr>
          <p:nvPr>
            <p:ph idx="1"/>
          </p:nvPr>
        </p:nvSpPr>
        <p:spPr>
          <a:xfrm>
            <a:off x="462280" y="1932940"/>
            <a:ext cx="11365230" cy="4585970"/>
          </a:xfrm>
        </p:spPr>
        <p:txBody>
          <a:bodyPr>
            <a:noAutofit/>
          </a:bodyPr>
          <a:p>
            <a:pPr marL="0" indent="0">
              <a:buNone/>
            </a:pPr>
            <a:r>
              <a:rPr lang="zh-CN" altLang="en-US" sz="2700"/>
              <a:t>答案　①形散神聚，“榜样”是贯穿全文始终的红线。文章由多个部分组成，每一部分都有各自的中心，可以独立成篇。但每一个小主题无不是围绕“榜样”的大主题来展开的，它们都是大主题的一个方面和表现。②表达方式灵活，多用散文常用的记叙、抒情、议论、描写等表达方式。文章主要运用记叙的行文方式，但也适时恰当地综合运用了多种表达方式。如文章开头就用数字来记叙兰考的受灾程度，并用白描的手法描绘出灾区面貌，用抒情的笔触表达对文中主人公的深情。多种表达方式的运用，使文章富有波澜与感染力。</a:t>
            </a:r>
            <a:endParaRPr lang="zh-CN" altLang="en-US" sz="27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82035" y="777930"/>
            <a:ext cx="10969200" cy="4759200"/>
          </a:xfrm>
        </p:spPr>
        <p:txBody>
          <a:bodyPr>
            <a:noAutofit/>
          </a:bodyPr>
          <a:p>
            <a:r>
              <a:rPr lang="zh-CN" altLang="en-US" sz="2800">
                <a:sym typeface="+mn-ea"/>
              </a:rPr>
              <a:t>③时间跨度大，空间转换广，所叙事情多。全文时间跨度从1962年冬直到1965年春，从焦裕禄到兰考上任、工作，这期间他患慢性肝病、逝世，到兰考老百姓的祭奠等。空间则从兰考县城、兰考火车站、兰考下辖的公社和大队，到北京医院等地方。所叙的事情更多，诸如到灾情最重的公社和大队去了解灾情，风雪夜召开别开生面的会议，亲自带领“三害”调查队在风沙等等，这些事情多而不杂，每件事都有不同的代表性、典型性，都是焦裕禄感人形象的一个侧面和表现。这些也是散文和人物通讯可以共同采用的表达方式。</a:t>
            </a:r>
            <a:endParaRPr lang="zh-CN" altLang="en-US" sz="2800"/>
          </a:p>
          <a:p>
            <a:endParaRPr lang="zh-CN" altLang="en-US" sz="2800"/>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3080" y="1368425"/>
            <a:ext cx="10968990" cy="4394835"/>
          </a:xfrm>
        </p:spPr>
        <p:txBody>
          <a:bodyPr>
            <a:normAutofit/>
          </a:bodyPr>
          <a:p>
            <a:r>
              <a:rPr lang="en-US" altLang="zh-CN">
                <a:sym typeface="+mn-ea"/>
              </a:rPr>
              <a:t>3.</a:t>
            </a:r>
            <a:r>
              <a:rPr lang="zh-CN" altLang="en-US">
                <a:sym typeface="+mn-ea"/>
              </a:rPr>
              <a:t>2014年，习近平在调研指导兰考县党的群众路线教育实践活动时强调“大力学习弘扬焦裕禄精神”。结合课文内容思考并讨论，学习焦裕禄精神的实质是什么？对青少年来说，学习焦裕禄精神，有何现实意义？</a:t>
            </a:r>
            <a:br>
              <a:rPr lang="zh-CN" altLang="en-US"/>
            </a:br>
            <a:endParaRPr lang="zh-CN" alt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2895" y="548640"/>
            <a:ext cx="11586210" cy="6309360"/>
          </a:xfrm>
        </p:spPr>
        <p:txBody>
          <a:bodyPr>
            <a:noAutofit/>
          </a:bodyPr>
          <a:p>
            <a:pPr marL="0" indent="0">
              <a:buNone/>
            </a:pPr>
            <a:r>
              <a:rPr lang="zh-CN" altLang="en-US" sz="2700">
                <a:sym typeface="+mn-ea"/>
              </a:rPr>
              <a:t>【参考示例】(观点一)学习他科学求实、实事求是的精神。为了掌握兰考县“三害”情况，焦裕禄本着“没有调查就没有发言权”的原则，亲自进行了大规模的实地调研，为之后的治理工作打下了坚实的基础。这启示青少年，一切从实际出发，不急不躁，从眼前做起，从小事做起，一步一个脚印，实现人生价值。</a:t>
            </a:r>
            <a:endParaRPr lang="zh-CN" altLang="en-US" sz="2700"/>
          </a:p>
          <a:p>
            <a:pPr marL="0" indent="0">
              <a:buNone/>
            </a:pPr>
            <a:r>
              <a:rPr lang="zh-CN" altLang="en-US" sz="2700">
                <a:sym typeface="+mn-ea"/>
              </a:rPr>
              <a:t>(观点二)学习他不忘初心的精神。即使是在生命的最后时刻，焦裕禄惦念的依旧是兰考县灾害治理的情况以及兰考县百姓的生活。这种不忘初心的精神，启示青少年在前进的道路上，要始终记得自己为什么而出发，为什么而坚持。</a:t>
            </a:r>
            <a:endParaRPr lang="zh-CN" altLang="en-US" sz="2700"/>
          </a:p>
          <a:p>
            <a:pPr marL="0" indent="0">
              <a:buNone/>
            </a:pPr>
            <a:endParaRPr lang="zh-CN" altLang="en-US" sz="1600"/>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1922780"/>
            <a:ext cx="10968990" cy="4030345"/>
          </a:xfrm>
        </p:spPr>
        <p:txBody>
          <a:bodyPr>
            <a:normAutofit fontScale="90000"/>
          </a:bodyPr>
          <a:p>
            <a:r>
              <a:rPr lang="zh-CN" altLang="en-US">
                <a:sym typeface="+mn-ea"/>
              </a:rPr>
              <a:t>(观点三)学习他自强不息的精神、坚忍不拔的意志。即使身患重病，焦裕禄依旧奔走在除“三害”斗争的一线，蹲在泥水里歇息，冒着大风雪走访，不论自然条件多么恶劣，身体状况多么糟糕，他始终不退缩，从来不放弃。这启示青少年，在学习和生活中，为了实现理想和目标，要不怕困难，不贪图安逸，坚忍不拔，奋发有为。</a:t>
            </a:r>
            <a:br>
              <a:rPr lang="zh-CN" altLang="en-US"/>
            </a:br>
            <a:br>
              <a:rPr lang="zh-CN" altLang="en-US"/>
            </a:br>
            <a:endParaRPr lang="zh-CN" altLang="en-US"/>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sz="4445"/>
              <a:t>4.</a:t>
            </a:r>
            <a:r>
              <a:rPr lang="zh-CN" altLang="en-US" sz="4445"/>
              <a:t>比较本文与《别了，“不列颠尼亚”》，总结通讯与消息的文体特征的异同。</a:t>
            </a:r>
            <a:endParaRPr lang="zh-CN" altLang="en-US" sz="4445"/>
          </a:p>
        </p:txBody>
      </p:sp>
      <p:sp>
        <p:nvSpPr>
          <p:cNvPr id="3" name="内容占位符 2"/>
          <p:cNvSpPr>
            <a:spLocks noGrp="1"/>
          </p:cNvSpPr>
          <p:nvPr>
            <p:ph idx="1"/>
          </p:nvPr>
        </p:nvSpPr>
        <p:spPr>
          <a:xfrm>
            <a:off x="611505" y="2329180"/>
            <a:ext cx="10968990" cy="4269105"/>
          </a:xfrm>
        </p:spPr>
        <p:txBody>
          <a:bodyPr>
            <a:noAutofit/>
          </a:bodyPr>
          <a:p>
            <a:r>
              <a:rPr lang="zh-CN" altLang="en-US" sz="2800"/>
              <a:t>【</a:t>
            </a:r>
            <a:r>
              <a:rPr lang="zh-CN" altLang="en-US" sz="3600"/>
              <a:t>参考示例】相同点：两者都是新闻体裁，都具有真实性。《别了，“不列颠尼亚”》真实报道了香港回归事件，而《县委书记的榜样——焦裕禄》则真实回顾了焦裕禄同志的先进事迹。</a:t>
            </a:r>
            <a:endParaRPr lang="zh-CN" altLang="en-US" sz="3600"/>
          </a:p>
          <a:p>
            <a:pPr marL="0" indent="0">
              <a:buNone/>
            </a:pPr>
            <a:endParaRPr lang="zh-CN" altLang="en-US" sz="2800"/>
          </a:p>
          <a:p>
            <a:endParaRPr lang="zh-CN" altLang="en-US" sz="2800"/>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1155065"/>
            <a:ext cx="10968990" cy="4464050"/>
          </a:xfrm>
        </p:spPr>
        <p:txBody>
          <a:bodyPr>
            <a:normAutofit fontScale="90000"/>
          </a:bodyPr>
          <a:p>
            <a:r>
              <a:rPr lang="zh-CN" altLang="en-US">
                <a:sym typeface="+mn-ea"/>
              </a:rPr>
              <a:t>不同点：①从内容上看，消息内容广泛，但多是高度概括的报道，较少作细节探究。如《别了，“不列颠尼亚”》按照时间顺序，集中记录了香港回归的数个“瞬间”。通讯报道的是有影响、有特点的人和事，可以选择典型的事例，全面深入地报道事物的来龙去脉，反映事物的本质。如《县委书记的榜样——焦裕禄》记录了焦裕禄自任兰考县委书记直至最终生病去世之间的多个场景，时间跨度长，通过不同事件细致而充分地展现了焦裕禄的品质。</a:t>
            </a:r>
            <a:endParaRPr lang="zh-CN" altLang="en-US"/>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2"/>
          <p:cNvSpPr>
            <a:spLocks noGrp="1"/>
          </p:cNvSpPr>
          <p:nvPr/>
        </p:nvSpPr>
        <p:spPr>
          <a:xfrm>
            <a:off x="295910" y="398780"/>
            <a:ext cx="11631930" cy="621538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ym typeface="+mn-ea"/>
              </a:rPr>
              <a:t>②从表达上看，消息多用叙述，语言简洁明快。如《别了，“不列颠尼亚”》一文虽然中间也穿插了景物描写，但文章还是以简洁的记叙为主。通讯虽也以记叙为主，但是可以灵活运用描写、抒情、议论等表达方式，以及比喻、拟人、排比、反问等修辞手法来增强语言表现力。如《县委书记的榜样——焦裕禄》通过大量细节描写、富有个性的人物语言，塑造了立体鲜活的人物形象。同时，文章除了记叙之外，还通过大量议论和抒情的句子，表现了人民对焦裕禄的深厚感情。</a:t>
            </a:r>
            <a:endParaRPr lang="zh-CN" altLang="en-US" sz="2800"/>
          </a:p>
          <a:p>
            <a:r>
              <a:rPr lang="zh-CN" altLang="en-US" sz="2800">
                <a:sym typeface="+mn-ea"/>
              </a:rPr>
              <a:t>③从时效性上看，消息对时效性的要求更高，它应该比通讯来得更快。《别了，“不列颠尼亚”》发表于香港回归当天，而《县委书记的榜样——焦裕禄》一文发表于焦裕禄同志去世两年后。</a:t>
            </a:r>
            <a:endParaRPr lang="zh-CN" altLang="en-US" sz="2800"/>
          </a:p>
          <a:p>
            <a:endParaRPr lang="zh-CN" altLang="en-US" sz="2800"/>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72890" y="2841060"/>
            <a:ext cx="10969200" cy="705600"/>
          </a:xfrm>
        </p:spPr>
        <p:txBody>
          <a:bodyPr>
            <a:noAutofit/>
          </a:bodyPr>
          <a:p>
            <a:pPr algn="ctr"/>
            <a:r>
              <a:rPr lang="zh-CN" altLang="en-US" sz="4800"/>
              <a:t>学习任务群六  迁移运用</a:t>
            </a:r>
            <a:endParaRPr lang="zh-CN" altLang="en-US" sz="48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1075" y="380420"/>
            <a:ext cx="10969200" cy="4759200"/>
          </a:xfrm>
        </p:spPr>
        <p:txBody>
          <a:bodyPr>
            <a:noAutofit/>
          </a:bodyPr>
          <a:p>
            <a:pPr marL="0" indent="0">
              <a:buNone/>
            </a:pPr>
            <a:r>
              <a:rPr lang="zh-CN" altLang="en-US" sz="2800">
                <a:sym typeface="+mn-ea"/>
              </a:rPr>
              <a:t>1898年英国又趁列强在中国划分势力范围之机，逼迫清政府签订《展拓香港界址专条》，强行租借九龙半岛界限街以北的大片土地以及附近200多个岛屿，租期99年，1997年6月30日期满。           1984年，邓小平同志在接见时任英国首相的撒切尔夫人的时候，明确地表达了中国政府将收回香港主权的意愿，同时，这也是国家主权神圣不可侵犯的体现。</a:t>
            </a:r>
            <a:endParaRPr lang="zh-CN" altLang="en-US" sz="2800"/>
          </a:p>
          <a:p>
            <a:pPr marL="0" indent="0">
              <a:buNone/>
            </a:pPr>
            <a:r>
              <a:rPr lang="zh-CN" altLang="en-US" sz="2800">
                <a:sym typeface="+mn-ea"/>
              </a:rPr>
              <a:t>       1997年7月1日零点，中华人民共和国国旗和香港特别行政区区旗在香港升起，经历了百年沧桑的香港终于回到祖国的怀抱，中国政府开始对香港恢复行使主权，这是中华民族的大事，也是世界历史上的一件大事。</a:t>
            </a:r>
            <a:endParaRPr lang="zh-CN" altLang="en-US" sz="2800"/>
          </a:p>
          <a:p>
            <a:endParaRPr lang="zh-CN" altLang="en-US" sz="2800"/>
          </a:p>
        </p:txBody>
      </p:sp>
      <p:pic>
        <p:nvPicPr>
          <p:cNvPr id="4" name="图片 3" descr="0604_109799"/>
          <p:cNvPicPr>
            <a:picLocks noChangeAspect="1"/>
          </p:cNvPicPr>
          <p:nvPr/>
        </p:nvPicPr>
        <p:blipFill>
          <a:blip r:embed="rId1"/>
          <a:stretch>
            <a:fillRect/>
          </a:stretch>
        </p:blipFill>
        <p:spPr>
          <a:xfrm>
            <a:off x="-635" y="-137160"/>
            <a:ext cx="12192635" cy="736727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2778195"/>
            <a:ext cx="10969200" cy="705600"/>
          </a:xfrm>
        </p:spPr>
        <p:txBody>
          <a:bodyPr>
            <a:normAutofit fontScale="90000"/>
          </a:bodyPr>
          <a:p>
            <a:r>
              <a:rPr lang="en-US" altLang="zh-CN"/>
              <a:t>     </a:t>
            </a:r>
            <a:r>
              <a:rPr lang="zh-CN" altLang="en-US"/>
              <a:t>排比句，是指把三个或三个以上意义相关或相近、结构相同或相似、语气相同的词组或句子并排在一起组成的句子。用排比来说理，可使说理充分透彻；用排比来抒情，节奏和谐，显得感情洋溢、气势更为强烈；用排比来叙事写景，能起到层次清楚、描写细腻、形象生动之效。</a:t>
            </a:r>
            <a:endParaRPr lang="zh-CN" altLang="en-US"/>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6020" y="212160"/>
            <a:ext cx="10969200" cy="705600"/>
          </a:xfrm>
        </p:spPr>
        <p:txBody>
          <a:bodyPr/>
          <a:p>
            <a:r>
              <a:rPr lang="zh-CN" altLang="en-US">
                <a:sym typeface="+mn-ea"/>
              </a:rPr>
              <a:t>怎样写好排比句？有以下思路供借鉴：</a:t>
            </a:r>
            <a:endParaRPr lang="zh-CN" altLang="en-US">
              <a:sym typeface="+mn-ea"/>
            </a:endParaRPr>
          </a:p>
        </p:txBody>
      </p:sp>
      <p:sp>
        <p:nvSpPr>
          <p:cNvPr id="3" name="内容占位符 2"/>
          <p:cNvSpPr>
            <a:spLocks noGrp="1"/>
          </p:cNvSpPr>
          <p:nvPr>
            <p:ph idx="1"/>
          </p:nvPr>
        </p:nvSpPr>
        <p:spPr>
          <a:xfrm>
            <a:off x="292100" y="856615"/>
            <a:ext cx="11616690" cy="5812790"/>
          </a:xfrm>
        </p:spPr>
        <p:txBody>
          <a:bodyPr>
            <a:noAutofit/>
          </a:bodyPr>
          <a:p>
            <a:pPr marL="0" indent="0">
              <a:buNone/>
            </a:pPr>
            <a:r>
              <a:rPr lang="zh-CN" altLang="en-US" sz="2700"/>
              <a:t>1．排比＋各种句式(修辞)</a:t>
            </a:r>
            <a:endParaRPr lang="zh-CN" altLang="en-US" sz="2700"/>
          </a:p>
          <a:p>
            <a:pPr marL="0" indent="0">
              <a:buNone/>
            </a:pPr>
            <a:r>
              <a:rPr lang="zh-CN" altLang="en-US" sz="2700"/>
              <a:t>(1)判断句式</a:t>
            </a:r>
            <a:endParaRPr lang="zh-CN" altLang="en-US" sz="2700"/>
          </a:p>
          <a:p>
            <a:pPr marL="0" indent="0">
              <a:buNone/>
            </a:pPr>
            <a:r>
              <a:rPr lang="zh-CN" altLang="en-US" sz="2700"/>
              <a:t>青春是用意志的血滴和拼搏的汗水酿成的琼浆，历久弥香；青春是用不凋的希望和不灭的向往编织的彩虹，绚丽辉煌；青春是用永恒的执着和顽强的韧劲筑起的城墙，固若金汤。</a:t>
            </a:r>
            <a:endParaRPr lang="zh-CN" altLang="en-US" sz="2700"/>
          </a:p>
          <a:p>
            <a:pPr marL="0" indent="0">
              <a:buNone/>
            </a:pPr>
            <a:r>
              <a:rPr lang="zh-CN" altLang="en-US" sz="2700"/>
              <a:t>(2)设问句式</a:t>
            </a:r>
            <a:endParaRPr lang="zh-CN" altLang="en-US" sz="2700"/>
          </a:p>
          <a:p>
            <a:pPr marL="0" indent="0">
              <a:buNone/>
            </a:pPr>
            <a:r>
              <a:rPr lang="zh-CN" altLang="en-US" sz="2700"/>
              <a:t>尝试是什么？尝试是乌云蔽日时能直上云霄的英勇无畏的鸟儿，尝试是大浪迭起的海面上勇往直前的一叶扁舟，尝试是风雨欲来时收获者手中不辍的镰刀。对于勇者，尝试是一条崭新的生活之路；对于弱者，尝试则是一座难以逾越的高墙。</a:t>
            </a:r>
            <a:endParaRPr lang="zh-CN" altLang="en-US" sz="2700"/>
          </a:p>
          <a:p>
            <a:pPr marL="0" indent="0">
              <a:buNone/>
            </a:pPr>
            <a:endParaRPr lang="zh-CN" altLang="en-US" sz="1300"/>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65455" y="561340"/>
            <a:ext cx="10968990" cy="5899150"/>
          </a:xfrm>
        </p:spPr>
        <p:txBody>
          <a:bodyPr>
            <a:normAutofit fontScale="90000"/>
          </a:bodyPr>
          <a:p>
            <a:r>
              <a:rPr lang="zh-CN" altLang="en-US">
                <a:sym typeface="+mn-ea"/>
              </a:rPr>
              <a:t>2．排比＋诗文名句</a:t>
            </a:r>
            <a:br>
              <a:rPr lang="zh-CN" altLang="en-US"/>
            </a:br>
            <a:r>
              <a:rPr lang="zh-CN" altLang="en-US">
                <a:sym typeface="+mn-ea"/>
              </a:rPr>
              <a:t>幸福是“临行密密缝，意恐迟迟归”的牵挂，是“春种一粒粟，秋收万颗子”的收获；幸福是“但愿人长久，千里共婵娟”的祝愿，是“常记溪亭日暮，沉醉不知归路”的回忆；幸福更是“衣带渐宽终不悔，为伊消得人憔悴”的追求，是“执子之手，与子偕老”的浪漫。</a:t>
            </a:r>
            <a:br>
              <a:rPr lang="zh-CN" altLang="en-US"/>
            </a:br>
            <a:r>
              <a:rPr lang="zh-CN" altLang="en-US">
                <a:sym typeface="+mn-ea"/>
              </a:rPr>
              <a:t>3．排比＋名人事例</a:t>
            </a:r>
            <a:br>
              <a:rPr lang="zh-CN" altLang="en-US"/>
            </a:br>
            <a:r>
              <a:rPr lang="zh-CN" altLang="en-US">
                <a:sym typeface="+mn-ea"/>
              </a:rPr>
              <a:t>命运就是项羽英雄末路自刎乌江时的那一声声仰天的长叹，命运就是屈原留在汨罗江畔的那一串串沉痛的叩问，命运就是贝多芬在双耳失聪后指尖下所击出的那一曲曲悲壮的交响，命运就是奥斯特洛夫斯基双目失明后写下的那一页页感人的华章。</a:t>
            </a:r>
            <a:br>
              <a:rPr lang="zh-CN" altLang="en-US"/>
            </a:b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9525" y="228670"/>
            <a:ext cx="10969200" cy="705600"/>
          </a:xfrm>
        </p:spPr>
        <p:txBody>
          <a:bodyPr/>
          <a:p>
            <a:r>
              <a:rPr lang="zh-CN" altLang="en-US"/>
              <a:t>县委书记的榜样</a:t>
            </a:r>
            <a:r>
              <a:rPr lang="en-US" altLang="zh-CN"/>
              <a:t>——</a:t>
            </a:r>
            <a:r>
              <a:rPr lang="zh-CN" altLang="en-US"/>
              <a:t>焦裕禄（背景）</a:t>
            </a:r>
            <a:endParaRPr lang="zh-CN" altLang="en-US"/>
          </a:p>
        </p:txBody>
      </p:sp>
      <p:sp>
        <p:nvSpPr>
          <p:cNvPr id="3" name="内容占位符 2"/>
          <p:cNvSpPr>
            <a:spLocks noGrp="1"/>
          </p:cNvSpPr>
          <p:nvPr>
            <p:ph idx="1"/>
          </p:nvPr>
        </p:nvSpPr>
        <p:spPr>
          <a:xfrm>
            <a:off x="247650" y="1189990"/>
            <a:ext cx="11616690" cy="4759325"/>
          </a:xfrm>
        </p:spPr>
        <p:txBody>
          <a:bodyPr>
            <a:noAutofit/>
          </a:bodyPr>
          <a:p>
            <a:pPr marL="0" indent="0">
              <a:buNone/>
            </a:pPr>
            <a:r>
              <a:rPr lang="en-US" altLang="zh-CN" sz="2800"/>
              <a:t>      </a:t>
            </a:r>
            <a:r>
              <a:rPr lang="zh-CN" altLang="en-US" sz="2800"/>
              <a:t>1</a:t>
            </a:r>
            <a:r>
              <a:rPr lang="zh-CN" altLang="en-US" sz="2800"/>
              <a:t>965年春，穆青考察调研期间途经河南，当听到焦裕禄的事迹时，顿感主题重大。当即拍板决定，把焦裕禄的事迹作为重大报道推出。之后，穆青、冯健、周原深入兰考田间地头、农户家中采访了解情况，掌握了焦裕禄大量的感人事迹。通讯写成后，数易其稿，最后由穆青审定并请示中央领导后由新华社播发。1966年2月7日，《人民日报》发表了穆青、冯健、周原采写的长篇通讯《县委书记的榜样——焦裕禄》。通讯介绍了焦裕禄同志如何对待群众、对待贫困、对待严酷的自然条件，“忘我”“完全”“彻底”为兰考人民服务的事迹。通讯发表后立即在全国引起了强烈反响。</a:t>
            </a:r>
            <a:endParaRPr lang="zh-CN" altLang="en-US" sz="28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009015" y="629285"/>
            <a:ext cx="9799320" cy="640080"/>
          </a:xfrm>
        </p:spPr>
        <p:txBody>
          <a:bodyPr>
            <a:normAutofit fontScale="90000"/>
          </a:bodyPr>
          <a:p>
            <a:pPr algn="l"/>
            <a:r>
              <a:rPr lang="zh-CN" altLang="en-US" sz="4445"/>
              <a:t>任务二       了解常识</a:t>
            </a:r>
            <a:endParaRPr lang="zh-CN" altLang="en-US" sz="4445"/>
          </a:p>
        </p:txBody>
      </p:sp>
      <p:sp>
        <p:nvSpPr>
          <p:cNvPr id="3" name="副标题 2"/>
          <p:cNvSpPr>
            <a:spLocks noGrp="1"/>
          </p:cNvSpPr>
          <p:nvPr>
            <p:ph type="subTitle" idx="1"/>
          </p:nvPr>
        </p:nvSpPr>
        <p:spPr>
          <a:xfrm>
            <a:off x="249555" y="1372870"/>
            <a:ext cx="11942445" cy="5384800"/>
          </a:xfrm>
        </p:spPr>
        <p:txBody>
          <a:bodyPr>
            <a:normAutofit/>
          </a:bodyPr>
          <a:p>
            <a:pPr algn="l"/>
            <a:r>
              <a:rPr lang="zh-CN" altLang="en-US" sz="2800"/>
              <a:t>1．新闻</a:t>
            </a:r>
            <a:endParaRPr lang="zh-CN" altLang="en-US" sz="2800"/>
          </a:p>
          <a:p>
            <a:pPr algn="l"/>
            <a:r>
              <a:rPr lang="zh-CN" altLang="en-US" sz="2800"/>
              <a:t>(1)概念：是报社、通讯社、广播电台、电视台等新闻机构对当前政治事件和社会事件所作的报道，要求迅速及时、真实简明、用事实说话。</a:t>
            </a:r>
            <a:endParaRPr lang="zh-CN" altLang="en-US" sz="2800"/>
          </a:p>
          <a:p>
            <a:pPr algn="l"/>
            <a:r>
              <a:rPr lang="zh-CN" altLang="en-US" sz="2800"/>
              <a:t>(2)新闻的结构一般包括标题、导语、主体、背景、结语五部分。</a:t>
            </a:r>
            <a:endParaRPr lang="zh-CN" altLang="en-US" sz="2800"/>
          </a:p>
          <a:p>
            <a:pPr algn="l"/>
            <a:r>
              <a:rPr lang="zh-CN" altLang="en-US" sz="2800">
                <a:latin typeface="Calibri" panose="020F0502020204030204" charset="0"/>
              </a:rPr>
              <a:t>①</a:t>
            </a:r>
            <a:r>
              <a:rPr lang="zh-CN" altLang="en-US" sz="2800"/>
              <a:t>标题。标题是新闻的“眼睛”，有主标题和副标题之分。</a:t>
            </a:r>
            <a:endParaRPr lang="zh-CN" altLang="en-US" sz="2800"/>
          </a:p>
          <a:p>
            <a:pPr algn="l"/>
            <a:r>
              <a:rPr lang="zh-CN" altLang="en-US" sz="2800">
                <a:latin typeface="Calibri" panose="020F0502020204030204" charset="0"/>
              </a:rPr>
              <a:t>②</a:t>
            </a:r>
            <a:r>
              <a:rPr lang="zh-CN" altLang="en-US" sz="2800"/>
              <a:t>导语。导语是新闻的纲领和中心所在，要求简明扼要，重点突出，概括性强。常见的导语写法有叙述式、描写式和结论式等。（</a:t>
            </a:r>
            <a:r>
              <a:rPr lang="zh-CN" altLang="en-US" sz="2800">
                <a:sym typeface="+mn-ea"/>
              </a:rPr>
              <a:t>导语：谁(Who)＋何时(When)＋何地(Where)＋何事(What)＋为何(Why)＋结果如何(How)。）</a:t>
            </a:r>
            <a:endParaRPr lang="zh-CN" altLang="en-US" sz="2800"/>
          </a:p>
          <a:p>
            <a:pPr algn="l"/>
            <a:endParaRPr lang="zh-CN" altLang="en-US" sz="28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lgn="l">
              <a:buNone/>
            </a:pPr>
            <a:r>
              <a:rPr lang="zh-CN" altLang="en-US" sz="3200">
                <a:latin typeface="Calibri" panose="020F0502020204030204" charset="0"/>
                <a:sym typeface="+mn-ea"/>
              </a:rPr>
              <a:t>③</a:t>
            </a:r>
            <a:r>
              <a:rPr lang="zh-CN" altLang="en-US" sz="3200">
                <a:sym typeface="+mn-ea"/>
              </a:rPr>
              <a:t>主体。新闻的主体部分自然要有时间、地点、人物、事件(包括经过、结果)、原因五个要素。</a:t>
            </a:r>
            <a:endParaRPr lang="zh-CN" altLang="en-US" sz="3200"/>
          </a:p>
          <a:p>
            <a:pPr marL="0" indent="0" algn="l">
              <a:buNone/>
            </a:pPr>
            <a:r>
              <a:rPr lang="zh-CN" altLang="en-US" sz="3200">
                <a:latin typeface="微软雅黑" panose="020B0503020204020204" pitchFamily="34" charset="-122"/>
                <a:sym typeface="+mn-ea"/>
              </a:rPr>
              <a:t>④</a:t>
            </a:r>
            <a:r>
              <a:rPr lang="zh-CN" altLang="en-US" sz="3200">
                <a:sym typeface="+mn-ea"/>
              </a:rPr>
              <a:t>背景。背景指的是新闻发生的社会环境和自然环境。</a:t>
            </a:r>
            <a:endParaRPr lang="zh-CN" altLang="en-US" sz="3200"/>
          </a:p>
          <a:p>
            <a:pPr marL="0" indent="0" algn="l">
              <a:buNone/>
            </a:pPr>
            <a:r>
              <a:rPr lang="zh-CN" altLang="en-US" sz="3200">
                <a:latin typeface="微软雅黑" panose="020B0503020204020204" pitchFamily="34" charset="-122"/>
                <a:sym typeface="+mn-ea"/>
              </a:rPr>
              <a:t>⑤</a:t>
            </a:r>
            <a:r>
              <a:rPr lang="zh-CN" altLang="en-US" sz="3200">
                <a:sym typeface="+mn-ea"/>
              </a:rPr>
              <a:t>结语。结语(有时可无)是整个新闻的结束语，它主要用于揭示事实的本质。</a:t>
            </a:r>
            <a:endParaRPr lang="zh-CN" altLang="en-US" sz="3200"/>
          </a:p>
          <a:p>
            <a:endParaRPr lang="zh-CN" altLang="en-US" sz="320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2270" y="375920"/>
            <a:ext cx="11428095" cy="6105525"/>
          </a:xfrm>
        </p:spPr>
        <p:txBody>
          <a:bodyPr>
            <a:noAutofit/>
          </a:bodyPr>
          <a:p>
            <a:pPr marL="0" indent="0">
              <a:buNone/>
            </a:pPr>
            <a:r>
              <a:rPr lang="en-US" altLang="zh-CN" sz="2700"/>
              <a:t>2.</a:t>
            </a:r>
            <a:r>
              <a:rPr lang="zh-CN" altLang="en-US" sz="2700"/>
              <a:t>通讯</a:t>
            </a:r>
            <a:endParaRPr lang="zh-CN" altLang="en-US" sz="2700"/>
          </a:p>
          <a:p>
            <a:r>
              <a:rPr lang="zh-CN" altLang="en-US" sz="2700"/>
              <a:t>通讯是一种较为详细地报道客观事物或典型人物的新闻体裁，是一种综合运用叙述、描写、议论、抒情等多种手法，具体、形象地报道人物、事件或问题的新闻报道形式。它是记叙文的一种，是报纸、广播电台、通讯社常用的文体。它和消息一样，要求及时、准确地报道生活中有意义的人和事，但报道的内容比消息更具体、更系统。它所报道的内容在时间的跨度上比较大，要选择现实生活中具有典型意义的人和事，掌握丰富的材料，提炼具有重要意义的主题，并围绕主题，抓住矛盾，展开情节，同时注意细节的描写，所以常常波澜起伏，引人入胜。</a:t>
            </a:r>
            <a:endParaRPr lang="zh-CN" altLang="en-US" sz="2700"/>
          </a:p>
          <a:p>
            <a:endParaRPr lang="zh-CN" altLang="en-US" sz="2700"/>
          </a:p>
          <a:p>
            <a:endParaRPr lang="zh-CN" altLang="en-US" sz="2400"/>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9362046052_1_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5081_13*a*1"/>
  <p:tag name="KSO_WM_TEMPLATE_CATEGORY" val="custom"/>
  <p:tag name="KSO_WM_TEMPLATE_INDEX" val="20205081"/>
  <p:tag name="KSO_WM_UNIT_LAYERLEVEL" val="1"/>
  <p:tag name="KSO_WM_TAG_VERSION" val="1.0"/>
  <p:tag name="KSO_WM_BEAUTIFY_FLAG" val="#wm#"/>
  <p:tag name="KSO_WM_UNIT_ISNUMDGMTITLE" val="0"/>
</p:tagLst>
</file>

<file path=ppt/tags/tag68.xml><?xml version="1.0" encoding="utf-8"?>
<p:tagLst xmlns:p="http://schemas.openxmlformats.org/presentationml/2006/main">
  <p:tag name="KSO_WM_BEAUTIFY_FLAG" val="#wm#"/>
  <p:tag name="KSO_WM_TEMPLATE_CATEGORY" val="custom"/>
  <p:tag name="KSO_WM_TEMPLATE_INDEX" val="20205081"/>
  <p:tag name="KSO_WM_SLIDE_ID" val="custom20205081_13"/>
  <p:tag name="KSO_WM_TEMPLATE_SUBCATEGORY" val="19"/>
  <p:tag name="KSO_WM_TEMPLATE_MASTER_TYPE" val="0"/>
  <p:tag name="KSO_WM_TEMPLATE_COLOR_TYPE" val="1"/>
  <p:tag name="KSO_WM_SLIDE_ITEM_CNT" val="0"/>
  <p:tag name="KSO_WM_SLIDE_INDEX" val="13"/>
  <p:tag name="KSO_WM_TAG_VERSION" val="1.0"/>
  <p:tag name="KSO_WM_SLIDE_TYPE" val="text"/>
  <p:tag name="KSO_WM_SLIDE_SUBTYPE" val="pureTxt"/>
  <p:tag name="KSO_WM_SLIDE_SIZE" val="863*444"/>
  <p:tag name="KSO_WM_SLIDE_POSITION" val="47*47"/>
  <p:tag name="KSO_WM_SLIDE_LAYOUT" val="a_f"/>
  <p:tag name="KSO_WM_SLIDE_LAYOUT_CNT" val="1_1"/>
  <p:tag name="KSO_WM_UNIT_SHOW_EDIT_AREA_INDICATION" val="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UNIT_TABLE_BEAUTIFY" val="smartTable{57cde4aa-ad38-430e-866f-54ab1dfa38c2}"/>
  <p:tag name="TABLE_ENDDRAG_ORIGIN_RECT" val="925*314"/>
  <p:tag name="TABLE_ENDDRAG_RECT" val="22*101*925*314"/>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UNIT_TABLE_BEAUTIFY" val="smartTable{06ed3b43-71e6-44c9-86f0-d7f7d2d8611d}"/>
  <p:tag name="TABLE_ENDDRAG_ORIGIN_RECT" val="882*337"/>
  <p:tag name="TABLE_ENDDRAG_RECT" val="41*156*882*337"/>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UNIT_TABLE_BEAUTIFY" val="smartTable{37351a8d-fbb8-438d-9ec4-e589b8851c08}"/>
  <p:tag name="TABLE_ENDDRAG_ORIGIN_RECT" val="887*424"/>
  <p:tag name="TABLE_ENDDRAG_RECT" val="32*55*887*424"/>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UNIT_TABLE_BEAUTIFY" val="smartTable{e4944e99-0710-4b4b-b06f-f012ea14281c}"/>
  <p:tag name="TABLE_ENDDRAG_ORIGIN_RECT" val="909*367"/>
  <p:tag name="TABLE_ENDDRAG_RECT" val="12*133*909*3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7398</Words>
  <Application>WPS 演示</Application>
  <PresentationFormat>宽屏</PresentationFormat>
  <Paragraphs>263</Paragraphs>
  <Slides>52</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Arial</vt:lpstr>
      <vt:lpstr>宋体</vt:lpstr>
      <vt:lpstr>Wingdings</vt:lpstr>
      <vt:lpstr>微软雅黑</vt:lpstr>
      <vt:lpstr>Wingdings</vt:lpstr>
      <vt:lpstr>Arial Unicode MS</vt:lpstr>
      <vt:lpstr>Calibri</vt:lpstr>
      <vt:lpstr>Times New Roman</vt:lpstr>
      <vt:lpstr>华文细黑</vt:lpstr>
      <vt:lpstr>Office 主题​​</vt:lpstr>
      <vt:lpstr>第3课  别了， “不列颠尼亚”</vt:lpstr>
      <vt:lpstr>任务情境</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学习任务群二　  概括内容    理清思路 </vt:lpstr>
      <vt:lpstr>PowerPoint 演示文稿</vt:lpstr>
      <vt:lpstr>学习任务群三    理解句子 体会主旨    </vt:lpstr>
      <vt:lpstr>1．“停泊在港湾中的皇家游轮‘不列颠尼亚’号和邻近大厦上悬挂的巨幅紫荆花图案，恰好构成这个‘日落仪式’的背景。”该如何理解这句话的含意？</vt:lpstr>
      <vt:lpstr>PowerPoint 演示文稿</vt:lpstr>
      <vt:lpstr>PowerPoint 演示文稿</vt:lpstr>
      <vt:lpstr>2.“根据传统，每一位港督离任时，都举行降旗仪式。但这一次不同：永远都不会有另一面港督旗帜从这里升起。”这句话用了什么手法？如何理解这句话的含意？ </vt:lpstr>
      <vt:lpstr>PowerPoint 演示文稿</vt:lpstr>
      <vt:lpstr>3.如何理解“大英帝国从海上来，又从海上去”这句话在文中的深刻意蕴？</vt:lpstr>
      <vt:lpstr>PowerPoint 演示文稿</vt:lpstr>
      <vt:lpstr>学习任务群四     探究问题     </vt:lpstr>
      <vt:lpstr>1.文中描写了哪三次降旗？有何象征意义？</vt:lpstr>
      <vt:lpstr>PowerPoint 演示文稿</vt:lpstr>
      <vt:lpstr>2.《别了，“不列颠尼亚”》的标题十分新颖，你认为该标题好在哪里？ </vt:lpstr>
      <vt:lpstr>PowerPoint 演示文稿</vt:lpstr>
      <vt:lpstr>4.《别了，“不列颠尼亚”》在1998年第八届“中国新闻奖”评选中荣获一等奖。请探究它获奖的原因。</vt:lpstr>
      <vt:lpstr>3.本文组织材料的突出特点是什么？这样组织有何好处？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明亮如云</cp:lastModifiedBy>
  <cp:revision>161</cp:revision>
  <dcterms:created xsi:type="dcterms:W3CDTF">2019-06-19T02:08:00Z</dcterms:created>
  <dcterms:modified xsi:type="dcterms:W3CDTF">2021-08-19T08:56:43Z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4B6521F69F1741E19B34492B2CD71D56</vt:lpwstr>
  </property>
</Properties>
</file>