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61" r:id="rId4"/>
    <p:sldId id="258" r:id="rId5"/>
    <p:sldId id="259" r:id="rId6"/>
    <p:sldId id="260" r:id="rId7"/>
    <p:sldId id="266" r:id="rId8"/>
    <p:sldId id="267" r:id="rId9"/>
    <p:sldId id="268" r:id="rId10"/>
    <p:sldId id="265" r:id="rId11"/>
    <p:sldId id="262" r:id="rId12"/>
    <p:sldId id="263" r:id="rId13"/>
    <p:sldId id="264" r:id="rId14"/>
    <p:sldId id="297"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6" r:id="rId31"/>
    <p:sldId id="289" r:id="rId32"/>
    <p:sldId id="288" r:id="rId33"/>
    <p:sldId id="290" r:id="rId34"/>
    <p:sldId id="293" r:id="rId35"/>
    <p:sldId id="291" r:id="rId36"/>
    <p:sldId id="292" r:id="rId37"/>
    <p:sldId id="294" r:id="rId38"/>
    <p:sldId id="295" r:id="rId39"/>
    <p:sldId id="285" r:id="rId40"/>
    <p:sldId id="284" r:id="rId41"/>
    <p:sldId id="296" r:id="rId4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8" d="100"/>
          <a:sy n="108" d="100"/>
        </p:scale>
        <p:origin x="-1704"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5" Type="http://schemas.openxmlformats.org/officeDocument/2006/relationships/tableStyles" Target="tableStyles.xml"/><Relationship Id="rId44" Type="http://schemas.openxmlformats.org/officeDocument/2006/relationships/viewProps" Target="viewProps.xml"/><Relationship Id="rId43" Type="http://schemas.openxmlformats.org/officeDocument/2006/relationships/presProps" Target="presProps.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14" name="标题 13"/>
          <p:cNvSpPr>
            <a:spLocks noGrp="1"/>
          </p:cNvSpPr>
          <p:nvPr>
            <p:ph type="ctrTitle"/>
          </p:nvPr>
        </p:nvSpPr>
        <p:spPr>
          <a:xfrm>
            <a:off x="1432560" y="359898"/>
            <a:ext cx="7406640" cy="1472184"/>
          </a:xfrm>
        </p:spPr>
        <p:txBody>
          <a:bodyPr anchor="b"/>
          <a:lstStyle>
            <a:lvl1pPr algn="l">
              <a:defRPr/>
            </a:lvl1pPr>
          </a:lstStyle>
          <a:p>
            <a:r>
              <a:rPr kumimoji="0" lang="zh-CN" altLang="en-US" smtClean="0"/>
              <a:t>单击此处编辑母版标题样式</a:t>
            </a:r>
            <a:endParaRPr kumimoji="0" lang="en-US"/>
          </a:p>
        </p:txBody>
      </p:sp>
      <p:sp>
        <p:nvSpPr>
          <p:cNvPr id="22" name="副标题 21"/>
          <p:cNvSpPr>
            <a:spLocks noGrp="1"/>
          </p:cNvSpPr>
          <p:nvPr>
            <p:ph type="subTitle" idx="1"/>
          </p:nvPr>
        </p:nvSpPr>
        <p:spPr>
          <a:xfrm>
            <a:off x="1432560" y="1850064"/>
            <a:ext cx="7406640" cy="1752600"/>
          </a:xfrm>
        </p:spPr>
        <p:txBody>
          <a:bodyPr tIns="0"/>
          <a:lstStyle>
            <a:lvl1pPr marL="27305"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7" name="日期占位符 6"/>
          <p:cNvSpPr>
            <a:spLocks noGrp="1"/>
          </p:cNvSpPr>
          <p:nvPr>
            <p:ph type="dt" sz="half" idx="10"/>
          </p:nvPr>
        </p:nvSpPr>
        <p:spPr/>
        <p:txBody>
          <a:bodyPr/>
          <a:lstStyle/>
          <a:p>
            <a:fld id="{F432B4A3-5DC9-45CC-9DCE-C5CA76B366FD}" type="datetimeFigureOut">
              <a:rPr lang="zh-CN" altLang="en-US" smtClean="0"/>
            </a:fld>
            <a:endParaRPr lang="zh-CN" altLang="en-US"/>
          </a:p>
        </p:txBody>
      </p:sp>
      <p:sp>
        <p:nvSpPr>
          <p:cNvPr id="20" name="页脚占位符 19"/>
          <p:cNvSpPr>
            <a:spLocks noGrp="1"/>
          </p:cNvSpPr>
          <p:nvPr>
            <p:ph type="ftr" sz="quarter" idx="11"/>
          </p:nvPr>
        </p:nvSpPr>
        <p:spPr/>
        <p:txBody>
          <a:bodyPr/>
          <a:lstStyle/>
          <a:p>
            <a:endParaRPr lang="zh-CN" altLang="en-US"/>
          </a:p>
        </p:txBody>
      </p:sp>
      <p:sp>
        <p:nvSpPr>
          <p:cNvPr id="10" name="灯片编号占位符 9"/>
          <p:cNvSpPr>
            <a:spLocks noGrp="1"/>
          </p:cNvSpPr>
          <p:nvPr>
            <p:ph type="sldNum" sz="quarter" idx="12"/>
          </p:nvPr>
        </p:nvSpPr>
        <p:spPr/>
        <p:txBody>
          <a:bodyPr/>
          <a:lstStyle/>
          <a:p>
            <a:fld id="{1BC14E2F-6750-4901-9482-C85EBB4AE348}" type="slidenum">
              <a:rPr lang="zh-CN" altLang="en-US" smtClean="0"/>
            </a:fld>
            <a:endParaRPr lang="zh-CN" altLang="en-US"/>
          </a:p>
        </p:txBody>
      </p:sp>
      <p:sp>
        <p:nvSpPr>
          <p:cNvPr id="8" name="椭圆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latinLnBrk="0" hangingPunct="1"/>
            <a:endParaRPr kumimoji="0" lang="en-US"/>
          </a:p>
        </p:txBody>
      </p:sp>
      <p:sp>
        <p:nvSpPr>
          <p:cNvPr id="9" name="椭圆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F432B4A3-5DC9-45CC-9DCE-C5CA76B366F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BC14E2F-6750-4901-9482-C85EBB4AE348}"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58000" y="274639"/>
            <a:ext cx="1828800" cy="5851525"/>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1143000" y="274640"/>
            <a:ext cx="5562600" cy="5851525"/>
          </a:xfrm>
        </p:spPr>
        <p:txBody>
          <a:bodyPr vert="eaVert"/>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F432B4A3-5DC9-45CC-9DCE-C5CA76B366F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BC14E2F-6750-4901-9482-C85EBB4AE348}"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F432B4A3-5DC9-45CC-9DCE-C5CA76B366F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BC14E2F-6750-4901-9482-C85EBB4AE348}"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7" name="矩形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标题 1"/>
          <p:cNvSpPr>
            <a:spLocks noGrp="1"/>
          </p:cNvSpPr>
          <p:nvPr>
            <p:ph type="title"/>
          </p:nvPr>
        </p:nvSpPr>
        <p:spPr>
          <a:xfrm>
            <a:off x="2578392" y="2600325"/>
            <a:ext cx="6400800" cy="2286000"/>
          </a:xfrm>
        </p:spPr>
        <p:txBody>
          <a:bodyPr anchor="t"/>
          <a:lstStyle>
            <a:lvl1pPr algn="l">
              <a:lnSpc>
                <a:spcPts val="4500"/>
              </a:lnSpc>
              <a:buNone/>
              <a:defRPr sz="4000" b="1" cap="all"/>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2578392" y="1066800"/>
            <a:ext cx="6400800" cy="1509712"/>
          </a:xfrm>
        </p:spPr>
        <p:txBody>
          <a:bodyPr anchor="b"/>
          <a:lstStyle>
            <a:lvl1pPr marL="18415"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endParaRPr kumimoji="0" lang="zh-CN" altLang="en-US" smtClean="0"/>
          </a:p>
        </p:txBody>
      </p:sp>
      <p:sp>
        <p:nvSpPr>
          <p:cNvPr id="4" name="日期占位符 3"/>
          <p:cNvSpPr>
            <a:spLocks noGrp="1"/>
          </p:cNvSpPr>
          <p:nvPr>
            <p:ph type="dt" sz="half" idx="10"/>
          </p:nvPr>
        </p:nvSpPr>
        <p:spPr/>
        <p:txBody>
          <a:bodyPr/>
          <a:lstStyle/>
          <a:p>
            <a:fld id="{F432B4A3-5DC9-45CC-9DCE-C5CA76B366F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BC14E2F-6750-4901-9482-C85EBB4AE348}" type="slidenum">
              <a:rPr lang="zh-CN" altLang="en-US" smtClean="0"/>
            </a:fld>
            <a:endParaRPr lang="zh-CN" altLang="en-US"/>
          </a:p>
        </p:txBody>
      </p:sp>
      <p:sp>
        <p:nvSpPr>
          <p:cNvPr id="10" name="矩形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椭圆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latinLnBrk="0" hangingPunct="1"/>
            <a:endParaRPr kumimoji="0" lang="en-US"/>
          </a:p>
        </p:txBody>
      </p:sp>
      <p:sp>
        <p:nvSpPr>
          <p:cNvPr id="9" name="椭圆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1435608" y="274320"/>
            <a:ext cx="7498080" cy="1143000"/>
          </a:xfrm>
        </p:spPr>
        <p:txBody>
          <a:bodyPr/>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F432B4A3-5DC9-45CC-9DCE-C5CA76B366F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BC14E2F-6750-4901-9482-C85EBB4AE348}"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5160336"/>
            <a:ext cx="8229600" cy="1143000"/>
          </a:xfrm>
        </p:spPr>
        <p:txBody>
          <a:bodyPr anchor="ctr"/>
          <a:lstStyle>
            <a:lvl1pPr algn="ctr">
              <a:defRPr sz="4500" b="1" cap="none" baseline="0"/>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135"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endParaRPr kumimoji="0" lang="zh-CN" altLang="en-US" smtClean="0"/>
          </a:p>
        </p:txBody>
      </p:sp>
      <p:sp>
        <p:nvSpPr>
          <p:cNvPr id="4" name="文本占位符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135"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endParaRPr kumimoji="0" lang="zh-CN" altLang="en-US" smtClean="0"/>
          </a:p>
        </p:txBody>
      </p:sp>
      <p:sp>
        <p:nvSpPr>
          <p:cNvPr id="5" name="内容占位符 4"/>
          <p:cNvSpPr>
            <a:spLocks noGrp="1"/>
          </p:cNvSpPr>
          <p:nvPr>
            <p:ph sz="quarter" idx="2"/>
          </p:nvPr>
        </p:nvSpPr>
        <p:spPr>
          <a:xfrm>
            <a:off x="457200" y="969336"/>
            <a:ext cx="4023360" cy="4114800"/>
          </a:xfrm>
          <a:ln w="10795">
            <a:solidFill>
              <a:schemeClr val="bg1"/>
            </a:solidFill>
            <a:prstDash val="dash"/>
            <a:miter lim="800000"/>
          </a:ln>
        </p:spPr>
        <p:txBody>
          <a:bodyPr/>
          <a:lstStyle>
            <a:lvl1pPr marL="393065"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6" name="内容占位符 5"/>
          <p:cNvSpPr>
            <a:spLocks noGrp="1"/>
          </p:cNvSpPr>
          <p:nvPr>
            <p:ph sz="quarter" idx="4"/>
          </p:nvPr>
        </p:nvSpPr>
        <p:spPr>
          <a:xfrm>
            <a:off x="4663440" y="969336"/>
            <a:ext cx="4023360" cy="4114800"/>
          </a:xfrm>
          <a:ln w="10795">
            <a:solidFill>
              <a:schemeClr val="bg1"/>
            </a:solidFill>
            <a:prstDash val="dash"/>
            <a:miter lim="800000"/>
          </a:ln>
        </p:spPr>
        <p:txBody>
          <a:bodyPr/>
          <a:lstStyle>
            <a:lvl1pPr marL="393065"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p>
            <a:fld id="{F432B4A3-5DC9-45CC-9DCE-C5CA76B366FD}"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BC14E2F-6750-4901-9482-C85EBB4AE348}"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1435608" y="274320"/>
            <a:ext cx="7498080" cy="1143000"/>
          </a:xfrm>
        </p:spPr>
        <p:txBody>
          <a:bodyPr anchor="ct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F432B4A3-5DC9-45CC-9DCE-C5CA76B366FD}"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BC14E2F-6750-4901-9482-C85EBB4AE348}"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5" name="矩形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日期占位符 1"/>
          <p:cNvSpPr>
            <a:spLocks noGrp="1"/>
          </p:cNvSpPr>
          <p:nvPr>
            <p:ph type="dt" sz="half" idx="10"/>
          </p:nvPr>
        </p:nvSpPr>
        <p:spPr/>
        <p:txBody>
          <a:bodyPr/>
          <a:lstStyle/>
          <a:p>
            <a:fld id="{F432B4A3-5DC9-45CC-9DCE-C5CA76B366FD}"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BC14E2F-6750-4901-9482-C85EBB4AE348}" type="slidenum">
              <a:rPr lang="zh-CN" altLang="en-US" smtClean="0"/>
            </a:fld>
            <a:endParaRPr lang="zh-CN" altLang="en-US"/>
          </a:p>
        </p:txBody>
      </p:sp>
      <p:sp>
        <p:nvSpPr>
          <p:cNvPr id="6" name="矩形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lstStyle>
          <a:p>
            <a:pPr lvl="0" eaLnBrk="1" latinLnBrk="0" hangingPunct="1"/>
            <a:r>
              <a:rPr kumimoji="0" lang="zh-CN" altLang="en-US" smtClean="0"/>
              <a:t>单击此处编辑母版文本样式</a:t>
            </a:r>
            <a:endParaRPr kumimoji="0" lang="zh-CN" altLang="en-US" smtClean="0"/>
          </a:p>
        </p:txBody>
      </p:sp>
      <p:sp>
        <p:nvSpPr>
          <p:cNvPr id="4" name="内容占位符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F432B4A3-5DC9-45CC-9DCE-C5CA76B366F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BC14E2F-6750-4901-9482-C85EBB4AE348}"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5886896" y="1066800"/>
            <a:ext cx="2743200" cy="1981200"/>
          </a:xfrm>
        </p:spPr>
        <p:txBody>
          <a:bodyPr anchor="b">
            <a:noAutofit/>
          </a:bodyPr>
          <a:lstStyle>
            <a:lvl1pPr algn="l">
              <a:buNone/>
              <a:defRPr sz="2100" b="1">
                <a:effectLst/>
              </a:defRPr>
            </a:lvl1pPr>
          </a:lstStyle>
          <a:p>
            <a:r>
              <a:rPr kumimoji="0" lang="zh-CN" altLang="en-US" smtClean="0"/>
              <a:t>单击此处编辑母版标题样式</a:t>
            </a:r>
            <a:endParaRPr kumimoji="0" lang="en-US"/>
          </a:p>
        </p:txBody>
      </p:sp>
      <p:sp>
        <p:nvSpPr>
          <p:cNvPr id="5" name="日期占位符 4"/>
          <p:cNvSpPr>
            <a:spLocks noGrp="1"/>
          </p:cNvSpPr>
          <p:nvPr>
            <p:ph type="dt" sz="half" idx="10"/>
          </p:nvPr>
        </p:nvSpPr>
        <p:spPr/>
        <p:txBody>
          <a:bodyPr/>
          <a:lstStyle/>
          <a:p>
            <a:fld id="{F432B4A3-5DC9-45CC-9DCE-C5CA76B366F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BC14E2F-6750-4901-9482-C85EBB4AE348}" type="slidenum">
              <a:rPr lang="zh-CN" altLang="en-US" smtClean="0"/>
            </a:fld>
            <a:endParaRPr lang="zh-CN" altLang="en-US"/>
          </a:p>
        </p:txBody>
      </p:sp>
      <p:sp>
        <p:nvSpPr>
          <p:cNvPr id="8" name="矩形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p>
            <a:pPr marL="0" indent="-283210"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图片占位符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lstStyle>
          <a:p>
            <a:pPr marL="0" algn="l" eaLnBrk="1" latinLnBrk="0" hangingPunct="1"/>
            <a:r>
              <a:rPr kumimoji="0" lang="zh-CN" altLang="en-US" smtClean="0"/>
              <a:t>单击图标添加图片</a:t>
            </a:r>
            <a:endParaRPr kumimoji="0" lang="en-US" dirty="0"/>
          </a:p>
        </p:txBody>
      </p:sp>
      <p:sp>
        <p:nvSpPr>
          <p:cNvPr id="9" name="流程图: 过程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流程图: 过程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4" name="文本占位符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endParaRPr kumimoji="0" lang="zh-CN" altLang="en-US" smtClean="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饼形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椭圆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同心圆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矩形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5" name="标题占位符 4"/>
          <p:cNvSpPr>
            <a:spLocks noGrp="1"/>
          </p:cNvSpPr>
          <p:nvPr>
            <p:ph type="title"/>
          </p:nvPr>
        </p:nvSpPr>
        <p:spPr>
          <a:xfrm>
            <a:off x="1435608" y="274638"/>
            <a:ext cx="7498080" cy="1143000"/>
          </a:xfrm>
          <a:prstGeom prst="rect">
            <a:avLst/>
          </a:prstGeom>
        </p:spPr>
        <p:txBody>
          <a:bodyPr anchor="ctr">
            <a:normAutofit/>
          </a:bodyPr>
          <a:lstStyle/>
          <a:p>
            <a:r>
              <a:rPr kumimoji="0" lang="zh-CN" altLang="en-US" smtClean="0"/>
              <a:t>单击此处编辑母版标题样式</a:t>
            </a:r>
            <a:endParaRPr kumimoji="0" lang="en-US"/>
          </a:p>
        </p:txBody>
      </p:sp>
      <p:sp>
        <p:nvSpPr>
          <p:cNvPr id="9" name="文本占位符 8"/>
          <p:cNvSpPr>
            <a:spLocks noGrp="1"/>
          </p:cNvSpPr>
          <p:nvPr>
            <p:ph type="body" idx="1"/>
          </p:nvPr>
        </p:nvSpPr>
        <p:spPr>
          <a:xfrm>
            <a:off x="1435608" y="1447800"/>
            <a:ext cx="7498080" cy="4800600"/>
          </a:xfrm>
          <a:prstGeom prst="rect">
            <a:avLst/>
          </a:prstGeom>
        </p:spPr>
        <p:txBody>
          <a:bodyPr>
            <a:normAutofit/>
          </a:bodyPr>
          <a:lstStyle/>
          <a:p>
            <a:pPr lvl="0" eaLnBrk="1" latinLnBrk="0" hangingPunct="1"/>
            <a:r>
              <a:rPr kumimoji="0" lang="zh-CN" altLang="en-US" smtClean="0"/>
              <a:t>单击此处编辑母版文本样式</a:t>
            </a:r>
            <a:endParaRPr kumimoji="0" lang="zh-CN" altLang="en-US" smtClean="0"/>
          </a:p>
          <a:p>
            <a:pPr lvl="1" eaLnBrk="1" latinLnBrk="0" hangingPunct="1"/>
            <a:r>
              <a:rPr kumimoji="0" lang="zh-CN" altLang="en-US" smtClean="0"/>
              <a:t>第二级</a:t>
            </a:r>
            <a:endParaRPr kumimoji="0" lang="zh-CN" altLang="en-US" smtClean="0"/>
          </a:p>
          <a:p>
            <a:pPr lvl="2" eaLnBrk="1" latinLnBrk="0" hangingPunct="1"/>
            <a:r>
              <a:rPr kumimoji="0" lang="zh-CN" altLang="en-US" smtClean="0"/>
              <a:t>第三级</a:t>
            </a:r>
            <a:endParaRPr kumimoji="0" lang="zh-CN" altLang="en-US" smtClean="0"/>
          </a:p>
          <a:p>
            <a:pPr lvl="3" eaLnBrk="1" latinLnBrk="0" hangingPunct="1"/>
            <a:r>
              <a:rPr kumimoji="0" lang="zh-CN" altLang="en-US" smtClean="0"/>
              <a:t>第四级</a:t>
            </a:r>
            <a:endParaRPr kumimoji="0" lang="zh-CN" altLang="en-US" smtClean="0"/>
          </a:p>
          <a:p>
            <a:pPr lvl="4" eaLnBrk="1" latinLnBrk="0" hangingPunct="1"/>
            <a:r>
              <a:rPr kumimoji="0" lang="zh-CN" altLang="en-US" smtClean="0"/>
              <a:t>第五级</a:t>
            </a:r>
            <a:endParaRPr kumimoji="0" lang="en-US"/>
          </a:p>
        </p:txBody>
      </p:sp>
      <p:sp>
        <p:nvSpPr>
          <p:cNvPr id="24" name="日期占位符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lstStyle>
          <a:p>
            <a:fld id="{F432B4A3-5DC9-45CC-9DCE-C5CA76B366FD}" type="datetimeFigureOut">
              <a:rPr lang="zh-CN" altLang="en-US" smtClean="0"/>
            </a:fld>
            <a:endParaRPr lang="zh-CN" altLang="en-US"/>
          </a:p>
        </p:txBody>
      </p:sp>
      <p:sp>
        <p:nvSpPr>
          <p:cNvPr id="10" name="页脚占位符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lstStyle>
          <a:p>
            <a:endParaRPr lang="zh-CN" altLang="en-US"/>
          </a:p>
        </p:txBody>
      </p:sp>
      <p:sp>
        <p:nvSpPr>
          <p:cNvPr id="22" name="灯片编号占位符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lstStyle>
          <a:p>
            <a:fld id="{1BC14E2F-6750-4901-9482-C85EBB4AE348}" type="slidenum">
              <a:rPr lang="zh-CN" altLang="en-US" smtClean="0"/>
            </a:fld>
            <a:endParaRPr lang="zh-CN" altLang="en-US"/>
          </a:p>
        </p:txBody>
      </p:sp>
      <p:sp>
        <p:nvSpPr>
          <p:cNvPr id="15" name="矩形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p:titleStyle>
    <p:bodyStyle>
      <a:lvl1pPr marL="365760" indent="-283210"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490" algn="l" rtl="0" eaLnBrk="1" latinLnBrk="0" hangingPunct="1">
        <a:lnSpc>
          <a:spcPct val="100000"/>
        </a:lnSpc>
        <a:spcBef>
          <a:spcPts val="550"/>
        </a:spcBef>
        <a:buClr>
          <a:schemeClr val="accent1"/>
        </a:buClr>
        <a:buFont typeface="Verdana" panose="020B0604030504040204"/>
        <a:buChar char="◦"/>
        <a:defRPr kumimoji="0" sz="2800" kern="1200">
          <a:solidFill>
            <a:schemeClr val="tx1"/>
          </a:solidFill>
          <a:latin typeface="+mn-lt"/>
          <a:ea typeface="+mn-ea"/>
          <a:cs typeface="+mn-cs"/>
        </a:defRPr>
      </a:lvl2pPr>
      <a:lvl3pPr marL="887095"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990"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575"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8945"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425"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1.jpeg"/><Relationship Id="rId1" Type="http://schemas.openxmlformats.org/officeDocument/2006/relationships/image" Target="../media/image10.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hiphotos.baidu.com/phq1124/pic/item/b4f133477de509126a63e536.jpg"/>
          <p:cNvPicPr>
            <a:picLocks noChangeAspect="1" noChangeArrowheads="1"/>
          </p:cNvPicPr>
          <p:nvPr/>
        </p:nvPicPr>
        <p:blipFill>
          <a:blip r:embed="rId1">
            <a:extLst>
              <a:ext uri="{28A0092B-C50C-407E-A947-70E740481C1C}">
                <a14:useLocalDpi xmlns:a14="http://schemas.microsoft.com/office/drawing/2010/main" val="0"/>
              </a:ext>
            </a:extLst>
          </a:blip>
          <a:srcRect l="49492" r="11873"/>
          <a:stretch>
            <a:fillRect/>
          </a:stretch>
        </p:blipFill>
        <p:spPr bwMode="auto">
          <a:xfrm>
            <a:off x="107504" y="238556"/>
            <a:ext cx="9036496" cy="6430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ctrTitle"/>
          </p:nvPr>
        </p:nvSpPr>
        <p:spPr>
          <a:xfrm>
            <a:off x="1336732" y="238556"/>
            <a:ext cx="7406640" cy="1472184"/>
          </a:xfrm>
        </p:spPr>
        <p:txBody>
          <a:bodyPr>
            <a:normAutofit/>
          </a:bodyPr>
          <a:lstStyle/>
          <a:p>
            <a:r>
              <a:rPr lang="zh-CN" altLang="en-US" sz="4800" dirty="0" smtClean="0"/>
              <a:t>如何在作文中生动描写</a:t>
            </a:r>
            <a:endParaRPr lang="zh-CN" altLang="en-US" sz="48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71600" y="232373"/>
            <a:ext cx="7560840" cy="6247864"/>
          </a:xfrm>
          <a:prstGeom prst="rect">
            <a:avLst/>
          </a:prstGeom>
          <a:noFill/>
        </p:spPr>
        <p:txBody>
          <a:bodyPr wrap="square" rtlCol="0">
            <a:spAutoFit/>
          </a:bodyPr>
          <a:lstStyle/>
          <a:p>
            <a:r>
              <a:rPr lang="zh-CN" altLang="en-US" sz="4000" dirty="0" smtClean="0"/>
              <a:t>例：下列选项既有正面描写，又有侧面描写的是</a:t>
            </a:r>
            <a:r>
              <a:rPr lang="zh-CN" altLang="en-US" sz="4000" dirty="0" smtClean="0">
                <a:sym typeface="Wingdings" panose="05000000000000000000" pitchFamily="2" charset="2"/>
              </a:rPr>
              <a:t>（        ）</a:t>
            </a:r>
            <a:endParaRPr lang="en-US" altLang="zh-CN" sz="4000" dirty="0" smtClean="0"/>
          </a:p>
          <a:p>
            <a:r>
              <a:rPr lang="en-US" altLang="zh-CN" sz="4000" dirty="0" smtClean="0"/>
              <a:t>       A</a:t>
            </a:r>
            <a:r>
              <a:rPr lang="zh-CN" altLang="en-US" sz="4000" dirty="0" smtClean="0"/>
              <a:t>、一道残阳铺水中，半江瑟瑟半江红</a:t>
            </a:r>
            <a:endParaRPr lang="zh-CN" altLang="en-US" sz="4000" dirty="0" smtClean="0"/>
          </a:p>
          <a:p>
            <a:r>
              <a:rPr lang="en-US" altLang="zh-CN" sz="4000" dirty="0" smtClean="0"/>
              <a:t>       B</a:t>
            </a:r>
            <a:r>
              <a:rPr lang="zh-CN" altLang="en-US" sz="4000" dirty="0" smtClean="0"/>
              <a:t>、大漠风尘日色昏，红旗半卷出辕门</a:t>
            </a:r>
            <a:endParaRPr lang="zh-CN" altLang="en-US" sz="4000" dirty="0" smtClean="0"/>
          </a:p>
          <a:p>
            <a:r>
              <a:rPr lang="en-US" altLang="zh-CN" sz="4000" dirty="0" smtClean="0"/>
              <a:t>       C</a:t>
            </a:r>
            <a:r>
              <a:rPr lang="zh-CN" altLang="en-US" sz="4000" dirty="0" smtClean="0"/>
              <a:t>、天姥连天向天横，势拔五岳掩赤城</a:t>
            </a:r>
            <a:endParaRPr lang="zh-CN" altLang="en-US" sz="4000" dirty="0" smtClean="0"/>
          </a:p>
          <a:p>
            <a:r>
              <a:rPr lang="en-US" altLang="zh-CN" sz="4000" dirty="0" smtClean="0"/>
              <a:t>       D</a:t>
            </a:r>
            <a:r>
              <a:rPr lang="zh-CN" altLang="en-US" sz="4000" dirty="0" smtClean="0"/>
              <a:t>、千里莺啼绿映红，水村山郭酒旗风</a:t>
            </a:r>
            <a:endParaRPr lang="zh-CN" altLang="en-US" sz="4000" dirty="0"/>
          </a:p>
        </p:txBody>
      </p:sp>
      <p:sp>
        <p:nvSpPr>
          <p:cNvPr id="3" name="TextBox 2"/>
          <p:cNvSpPr txBox="1"/>
          <p:nvPr/>
        </p:nvSpPr>
        <p:spPr>
          <a:xfrm>
            <a:off x="5508104" y="836712"/>
            <a:ext cx="504056" cy="707886"/>
          </a:xfrm>
          <a:prstGeom prst="rect">
            <a:avLst/>
          </a:prstGeom>
          <a:noFill/>
        </p:spPr>
        <p:txBody>
          <a:bodyPr wrap="square" rtlCol="0">
            <a:spAutoFit/>
          </a:bodyPr>
          <a:lstStyle/>
          <a:p>
            <a:r>
              <a:rPr lang="en-US" altLang="zh-CN" sz="4000" dirty="0" smtClean="0">
                <a:solidFill>
                  <a:srgbClr val="FF0000"/>
                </a:solidFill>
              </a:rPr>
              <a:t>C</a:t>
            </a:r>
            <a:endParaRPr lang="zh-CN" altLang="en-US" sz="4000"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744594" y="41858"/>
            <a:ext cx="4014852" cy="707886"/>
          </a:xfrm>
          <a:prstGeom prst="rect">
            <a:avLst/>
          </a:prstGeom>
          <a:noFill/>
        </p:spPr>
        <p:txBody>
          <a:bodyPr wrap="square" rtlCol="0">
            <a:spAutoFit/>
          </a:bodyPr>
          <a:lstStyle/>
          <a:p>
            <a:r>
              <a:rPr lang="zh-CN" altLang="en-US" sz="4000" dirty="0" smtClean="0">
                <a:solidFill>
                  <a:srgbClr val="FF0000"/>
                </a:solidFill>
              </a:rPr>
              <a:t>描写的种类</a:t>
            </a:r>
            <a:endParaRPr lang="zh-CN" altLang="en-US" sz="4000" dirty="0">
              <a:solidFill>
                <a:srgbClr val="FF0000"/>
              </a:solidFill>
            </a:endParaRPr>
          </a:p>
        </p:txBody>
      </p:sp>
      <p:sp>
        <p:nvSpPr>
          <p:cNvPr id="3" name="TextBox 2"/>
          <p:cNvSpPr txBox="1"/>
          <p:nvPr/>
        </p:nvSpPr>
        <p:spPr>
          <a:xfrm>
            <a:off x="37696" y="768860"/>
            <a:ext cx="6721749" cy="707886"/>
          </a:xfrm>
          <a:prstGeom prst="rect">
            <a:avLst/>
          </a:prstGeom>
          <a:noFill/>
        </p:spPr>
        <p:txBody>
          <a:bodyPr wrap="square" rtlCol="0">
            <a:spAutoFit/>
          </a:bodyPr>
          <a:lstStyle/>
          <a:p>
            <a:r>
              <a:rPr lang="en-US" altLang="zh-CN" sz="4000" dirty="0" smtClean="0">
                <a:solidFill>
                  <a:srgbClr val="FF0000"/>
                </a:solidFill>
              </a:rPr>
              <a:t>2</a:t>
            </a:r>
            <a:r>
              <a:rPr lang="zh-CN" altLang="en-US" sz="4000" dirty="0" smtClean="0">
                <a:solidFill>
                  <a:srgbClr val="FF0000"/>
                </a:solidFill>
              </a:rPr>
              <a:t>、描写手法分白描和细描</a:t>
            </a:r>
            <a:endParaRPr lang="zh-CN" altLang="en-US" sz="4000" dirty="0">
              <a:solidFill>
                <a:srgbClr val="FF0000"/>
              </a:solidFill>
            </a:endParaRPr>
          </a:p>
        </p:txBody>
      </p:sp>
      <p:sp>
        <p:nvSpPr>
          <p:cNvPr id="4" name="矩形 3"/>
          <p:cNvSpPr/>
          <p:nvPr/>
        </p:nvSpPr>
        <p:spPr>
          <a:xfrm>
            <a:off x="4752020" y="1506269"/>
            <a:ext cx="4140460" cy="3785652"/>
          </a:xfrm>
          <a:prstGeom prst="rect">
            <a:avLst/>
          </a:prstGeom>
        </p:spPr>
        <p:txBody>
          <a:bodyPr wrap="square">
            <a:spAutoFit/>
          </a:bodyPr>
          <a:lstStyle/>
          <a:p>
            <a:r>
              <a:rPr lang="zh-CN" altLang="en-US" sz="4000" dirty="0" smtClean="0">
                <a:solidFill>
                  <a:srgbClr val="FF0000"/>
                </a:solidFill>
              </a:rPr>
              <a:t>白描，是指单用笔勾勒线条而不设色或渲染水墨来描绘景物或形象的一种中国绘画形式</a:t>
            </a:r>
            <a:r>
              <a:rPr lang="zh-CN" altLang="en-US" dirty="0" smtClean="0"/>
              <a:t>。</a:t>
            </a:r>
            <a:endParaRPr lang="zh-CN" altLang="en-US" dirty="0"/>
          </a:p>
        </p:txBody>
      </p:sp>
      <p:pic>
        <p:nvPicPr>
          <p:cNvPr id="1026" name="Picture 2" descr="C:\Users\Administrator.CN-20160804SRIT\Desktop\t01225f9c758d1922b2.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51520" y="1476747"/>
            <a:ext cx="4320480" cy="526462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87624" y="404664"/>
            <a:ext cx="7848872" cy="1938992"/>
          </a:xfrm>
          <a:prstGeom prst="rect">
            <a:avLst/>
          </a:prstGeom>
          <a:noFill/>
        </p:spPr>
        <p:txBody>
          <a:bodyPr wrap="square" rtlCol="0">
            <a:spAutoFit/>
          </a:bodyPr>
          <a:lstStyle/>
          <a:p>
            <a:r>
              <a:rPr lang="zh-CN" altLang="en-US" sz="4000" dirty="0" smtClean="0"/>
              <a:t>       白描又叫粗笔勾勒也是文学表现手法之一，主要用朴素简练的文字寥寥几笔勾勒人物形象。</a:t>
            </a:r>
            <a:endParaRPr lang="zh-CN" altLang="en-US" sz="4000" dirty="0"/>
          </a:p>
        </p:txBody>
      </p:sp>
      <p:sp>
        <p:nvSpPr>
          <p:cNvPr id="3" name="TextBox 2"/>
          <p:cNvSpPr txBox="1"/>
          <p:nvPr/>
        </p:nvSpPr>
        <p:spPr>
          <a:xfrm>
            <a:off x="971600" y="2318185"/>
            <a:ext cx="7920880" cy="3785652"/>
          </a:xfrm>
          <a:prstGeom prst="rect">
            <a:avLst/>
          </a:prstGeom>
          <a:noFill/>
        </p:spPr>
        <p:txBody>
          <a:bodyPr wrap="square" rtlCol="0">
            <a:spAutoFit/>
          </a:bodyPr>
          <a:lstStyle/>
          <a:p>
            <a:r>
              <a:rPr lang="zh-CN" altLang="en-US" sz="4000" dirty="0" smtClean="0">
                <a:solidFill>
                  <a:srgbClr val="FF0000"/>
                </a:solidFill>
              </a:rPr>
              <a:t>       特点就是不用浓丽的形容词和繁复的修辞语，也不精雕细刻、大加渲染，而是抓住描写对象的特征，用准确有力的笔触，</a:t>
            </a:r>
            <a:r>
              <a:rPr lang="zh-CN" altLang="en-US" sz="4000" dirty="0" smtClean="0"/>
              <a:t>简炼的语言</a:t>
            </a:r>
            <a:r>
              <a:rPr lang="zh-CN" altLang="en-US" sz="4000" dirty="0" smtClean="0">
                <a:solidFill>
                  <a:srgbClr val="FF0000"/>
                </a:solidFill>
              </a:rPr>
              <a:t>，寥寥数笔就写出活生生的形象来，表现出自己对事物的感受。</a:t>
            </a:r>
            <a:endParaRPr lang="zh-CN" altLang="en-US" sz="4000"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3" name="Picture 3" descr="C:\Users\Administrator.CN-20160804SRIT\Desktop\孔2.jpe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012680" y="260648"/>
            <a:ext cx="4131320" cy="6393780"/>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1043608" y="1124744"/>
            <a:ext cx="3312368" cy="4401205"/>
          </a:xfrm>
          <a:prstGeom prst="rect">
            <a:avLst/>
          </a:prstGeom>
        </p:spPr>
        <p:txBody>
          <a:bodyPr wrap="square">
            <a:spAutoFit/>
          </a:bodyPr>
          <a:lstStyle/>
          <a:p>
            <a:pPr lvl="0"/>
            <a:r>
              <a:rPr lang="zh-CN" altLang="en-US" sz="4000" dirty="0" smtClean="0">
                <a:solidFill>
                  <a:prstClr val="black"/>
                </a:solidFill>
              </a:rPr>
              <a:t>       身材</a:t>
            </a:r>
            <a:r>
              <a:rPr lang="zh-CN" altLang="en-US" sz="4000" dirty="0">
                <a:solidFill>
                  <a:prstClr val="black"/>
                </a:solidFill>
              </a:rPr>
              <a:t>很高大；青白脸色，皱纹间时常夹些伤痕；一部乱蓬蓬的花白的胡子。</a:t>
            </a:r>
            <a:r>
              <a:rPr lang="en-US" altLang="zh-CN" sz="4000" dirty="0">
                <a:solidFill>
                  <a:prstClr val="black"/>
                </a:solidFill>
              </a:rPr>
              <a:t>——</a:t>
            </a:r>
            <a:r>
              <a:rPr lang="zh-CN" altLang="en-US" sz="4000" dirty="0">
                <a:solidFill>
                  <a:prstClr val="black"/>
                </a:solidFill>
              </a:rPr>
              <a:t>孔乙己</a:t>
            </a:r>
            <a:endParaRPr lang="zh-CN" altLang="en-US" sz="4000" dirty="0">
              <a:solidFill>
                <a:prstClr val="black"/>
              </a:solidFill>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70092" y="135035"/>
            <a:ext cx="8094396" cy="707886"/>
          </a:xfrm>
          <a:prstGeom prst="rect">
            <a:avLst/>
          </a:prstGeom>
          <a:noFill/>
        </p:spPr>
        <p:txBody>
          <a:bodyPr wrap="square" rtlCol="0">
            <a:spAutoFit/>
          </a:bodyPr>
          <a:lstStyle/>
          <a:p>
            <a:r>
              <a:rPr lang="en-US" altLang="zh-CN" sz="4000" dirty="0" smtClean="0"/>
              <a:t>       </a:t>
            </a:r>
            <a:endParaRPr lang="zh-CN" altLang="en-US" sz="4000" dirty="0"/>
          </a:p>
        </p:txBody>
      </p:sp>
      <p:sp>
        <p:nvSpPr>
          <p:cNvPr id="3" name="TextBox 2"/>
          <p:cNvSpPr txBox="1"/>
          <p:nvPr/>
        </p:nvSpPr>
        <p:spPr>
          <a:xfrm>
            <a:off x="5292080" y="980728"/>
            <a:ext cx="3312368" cy="3170099"/>
          </a:xfrm>
          <a:prstGeom prst="rect">
            <a:avLst/>
          </a:prstGeom>
          <a:noFill/>
        </p:spPr>
        <p:txBody>
          <a:bodyPr wrap="square" rtlCol="0">
            <a:spAutoFit/>
          </a:bodyPr>
          <a:lstStyle/>
          <a:p>
            <a:r>
              <a:rPr lang="en-US" altLang="zh-CN" sz="4000" dirty="0" smtClean="0"/>
              <a:t>        </a:t>
            </a:r>
            <a:r>
              <a:rPr lang="zh-CN" altLang="en-US" sz="4000" dirty="0" smtClean="0"/>
              <a:t>卖炭翁，伐薪烧炭南山中。满面尘灰烟火色，两鬓苍苍十指黑。</a:t>
            </a:r>
            <a:endParaRPr lang="zh-CN" altLang="en-US" sz="4000" dirty="0"/>
          </a:p>
        </p:txBody>
      </p:sp>
      <p:pic>
        <p:nvPicPr>
          <p:cNvPr id="6146" name="Picture 2" descr="C:\Users\Administrator.CN-20160804SRIT\Desktop\卖.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79511" y="332656"/>
            <a:ext cx="4227709" cy="626469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3658" y="138839"/>
            <a:ext cx="8638822" cy="1938992"/>
          </a:xfrm>
          <a:prstGeom prst="rect">
            <a:avLst/>
          </a:prstGeom>
          <a:noFill/>
        </p:spPr>
        <p:txBody>
          <a:bodyPr wrap="square" rtlCol="0">
            <a:spAutoFit/>
          </a:bodyPr>
          <a:lstStyle/>
          <a:p>
            <a:r>
              <a:rPr lang="zh-CN" altLang="en-US" sz="4000" dirty="0" smtClean="0">
                <a:solidFill>
                  <a:srgbClr val="FF0000"/>
                </a:solidFill>
              </a:rPr>
              <a:t>       细描又叫工笔，就是使用大量生动、贴切的比喻，绚丽的文字，斑斓的色彩，进行浓笔涂沫，精雕细刻。</a:t>
            </a:r>
            <a:endParaRPr lang="zh-CN" altLang="en-US" sz="4000" dirty="0">
              <a:solidFill>
                <a:srgbClr val="FF0000"/>
              </a:solidFill>
            </a:endParaRPr>
          </a:p>
        </p:txBody>
      </p:sp>
      <p:sp>
        <p:nvSpPr>
          <p:cNvPr id="3" name="TextBox 2"/>
          <p:cNvSpPr txBox="1"/>
          <p:nvPr/>
        </p:nvSpPr>
        <p:spPr>
          <a:xfrm>
            <a:off x="325069" y="2034842"/>
            <a:ext cx="8711427" cy="4401205"/>
          </a:xfrm>
          <a:prstGeom prst="rect">
            <a:avLst/>
          </a:prstGeom>
          <a:noFill/>
        </p:spPr>
        <p:txBody>
          <a:bodyPr wrap="square" rtlCol="0">
            <a:spAutoFit/>
          </a:bodyPr>
          <a:lstStyle/>
          <a:p>
            <a:r>
              <a:rPr lang="zh-CN" altLang="en-US" sz="4000" dirty="0" smtClean="0"/>
              <a:t>       沿着荷塘，是一条曲折的小煤屑路。这是一条幽僻的路；白天也少人走，夜晚更加寂寞。荷塘四周，长着许多树，蓊蓊郁郁的。路的一旁，是些杨柳，和一些不知道名字的树。没有月光的晚上，这路上阴森森的，有些怕人</a:t>
            </a:r>
            <a:r>
              <a:rPr lang="zh-CN" altLang="en-US" sz="4000" dirty="0" smtClean="0"/>
              <a:t>。</a:t>
            </a:r>
            <a:r>
              <a:rPr lang="en-US" altLang="zh-CN" sz="4000" dirty="0" smtClean="0"/>
              <a:t>《</a:t>
            </a:r>
            <a:r>
              <a:rPr lang="zh-CN" altLang="en-US" sz="4000" dirty="0" smtClean="0"/>
              <a:t>荷塘月色</a:t>
            </a:r>
            <a:r>
              <a:rPr lang="en-US" altLang="zh-CN" sz="4000" dirty="0" smtClean="0"/>
              <a:t>》</a:t>
            </a:r>
            <a:endParaRPr lang="zh-CN" altLang="en-US" sz="4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1520" y="0"/>
            <a:ext cx="8892480" cy="6863417"/>
          </a:xfrm>
          <a:prstGeom prst="rect">
            <a:avLst/>
          </a:prstGeom>
          <a:noFill/>
        </p:spPr>
        <p:txBody>
          <a:bodyPr wrap="square" rtlCol="0">
            <a:spAutoFit/>
          </a:bodyPr>
          <a:lstStyle/>
          <a:p>
            <a:r>
              <a:rPr lang="zh-CN" altLang="en-US" sz="4000" dirty="0" smtClean="0"/>
              <a:t>       只见一群媳妇丫环围拥着一个人从后房门进来。这个人打扮与众姑娘不同，彩绣辉煌，恍若神妃仙子：头上戴着金丝八宝攒珠髻，绾着朝阳五凤挂珠钗；项上带着金盘螭璎珞圈；裙边系着豆绿宫绦，双衡比目玫瑰佩；身上穿着缕金百蝶穿花大红洋缎窄裉袄，外罩五彩刻丝石青银鼠褂；下着翡翠撒花洋绉裙。一双丹凤三角眼，两弯柳叶吊梢眉，身量苗条， 体格风骚，粉面含春威不露，丹唇未启笑先闻。”</a:t>
            </a:r>
            <a:r>
              <a:rPr lang="en-US" altLang="zh-CN" sz="4000" dirty="0" smtClean="0"/>
              <a:t>——</a:t>
            </a:r>
            <a:r>
              <a:rPr lang="zh-CN" altLang="en-US" sz="4000" dirty="0" smtClean="0"/>
              <a:t>王熙凤</a:t>
            </a:r>
            <a:endParaRPr lang="zh-CN" altLang="en-US" sz="4000"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87624" y="332656"/>
            <a:ext cx="5688632" cy="4401205"/>
          </a:xfrm>
          <a:prstGeom prst="rect">
            <a:avLst/>
          </a:prstGeom>
          <a:noFill/>
        </p:spPr>
        <p:txBody>
          <a:bodyPr wrap="square" rtlCol="0">
            <a:spAutoFit/>
          </a:bodyPr>
          <a:lstStyle/>
          <a:p>
            <a:r>
              <a:rPr lang="zh-CN" altLang="en-US" sz="4000" dirty="0" smtClean="0">
                <a:solidFill>
                  <a:srgbClr val="FF0000"/>
                </a:solidFill>
              </a:rPr>
              <a:t>        运用工笔描绘的技法，既求“形”似，又求“神”似，以“形”传“神”，形神兼备。这就是要抓住事物的特点来描绘，切不可平均使用笔墨。</a:t>
            </a:r>
            <a:endParaRPr lang="zh-CN" altLang="en-US" sz="4000" dirty="0">
              <a:solidFill>
                <a:srgbClr val="FF0000"/>
              </a:solidFill>
            </a:endParaRPr>
          </a:p>
        </p:txBody>
      </p:sp>
      <p:pic>
        <p:nvPicPr>
          <p:cNvPr id="3" name="Picture 2" descr="http://t2.baidu.com/it/u=2710520601,1810021193&amp;fm=0&amp;gp=20.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708030" y="4149080"/>
            <a:ext cx="2352675" cy="247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744594" y="41858"/>
            <a:ext cx="4014852" cy="707886"/>
          </a:xfrm>
          <a:prstGeom prst="rect">
            <a:avLst/>
          </a:prstGeom>
          <a:noFill/>
        </p:spPr>
        <p:txBody>
          <a:bodyPr wrap="square" rtlCol="0">
            <a:spAutoFit/>
          </a:bodyPr>
          <a:lstStyle/>
          <a:p>
            <a:r>
              <a:rPr lang="zh-CN" altLang="en-US" sz="4000" dirty="0" smtClean="0">
                <a:solidFill>
                  <a:srgbClr val="FF0000"/>
                </a:solidFill>
              </a:rPr>
              <a:t>描写的种类</a:t>
            </a:r>
            <a:endParaRPr lang="zh-CN" altLang="en-US" sz="4000" dirty="0">
              <a:solidFill>
                <a:srgbClr val="FF0000"/>
              </a:solidFill>
            </a:endParaRPr>
          </a:p>
        </p:txBody>
      </p:sp>
      <p:sp>
        <p:nvSpPr>
          <p:cNvPr id="3" name="TextBox 2"/>
          <p:cNvSpPr txBox="1"/>
          <p:nvPr/>
        </p:nvSpPr>
        <p:spPr>
          <a:xfrm>
            <a:off x="1150577" y="749744"/>
            <a:ext cx="8028384" cy="1323439"/>
          </a:xfrm>
          <a:prstGeom prst="rect">
            <a:avLst/>
          </a:prstGeom>
          <a:noFill/>
        </p:spPr>
        <p:txBody>
          <a:bodyPr wrap="square" rtlCol="0">
            <a:spAutoFit/>
          </a:bodyPr>
          <a:lstStyle/>
          <a:p>
            <a:r>
              <a:rPr lang="en-US" altLang="zh-CN" sz="4000" dirty="0" smtClean="0">
                <a:solidFill>
                  <a:srgbClr val="FF0000"/>
                </a:solidFill>
              </a:rPr>
              <a:t>3</a:t>
            </a:r>
            <a:r>
              <a:rPr lang="zh-CN" altLang="en-US" sz="4000" dirty="0" smtClean="0">
                <a:solidFill>
                  <a:srgbClr val="FF0000"/>
                </a:solidFill>
              </a:rPr>
              <a:t>、描写对象分人物描写、环境描写、场面描写</a:t>
            </a:r>
            <a:endParaRPr lang="zh-CN" altLang="en-US" sz="4000" dirty="0">
              <a:solidFill>
                <a:srgbClr val="FF0000"/>
              </a:solidFill>
            </a:endParaRPr>
          </a:p>
        </p:txBody>
      </p:sp>
      <p:sp>
        <p:nvSpPr>
          <p:cNvPr id="4" name="TextBox 3"/>
          <p:cNvSpPr txBox="1"/>
          <p:nvPr/>
        </p:nvSpPr>
        <p:spPr>
          <a:xfrm>
            <a:off x="1331640" y="2492896"/>
            <a:ext cx="6552728" cy="3170099"/>
          </a:xfrm>
          <a:prstGeom prst="rect">
            <a:avLst/>
          </a:prstGeom>
          <a:noFill/>
        </p:spPr>
        <p:txBody>
          <a:bodyPr wrap="square" rtlCol="0">
            <a:spAutoFit/>
          </a:bodyPr>
          <a:lstStyle/>
          <a:p>
            <a:r>
              <a:rPr lang="zh-CN" altLang="en-US" sz="4000" dirty="0" smtClean="0"/>
              <a:t>人物的描写方法有：</a:t>
            </a:r>
            <a:endParaRPr lang="en-US" altLang="zh-CN" sz="4000" dirty="0" smtClean="0"/>
          </a:p>
          <a:p>
            <a:r>
              <a:rPr lang="zh-CN" altLang="en-US" sz="4000" dirty="0" smtClean="0"/>
              <a:t>        外貌描写</a:t>
            </a:r>
            <a:endParaRPr lang="en-US" altLang="zh-CN" sz="4000" dirty="0" smtClean="0"/>
          </a:p>
          <a:p>
            <a:r>
              <a:rPr lang="zh-CN" altLang="en-US" sz="4000" dirty="0" smtClean="0"/>
              <a:t>        语言描写</a:t>
            </a:r>
            <a:endParaRPr lang="en-US" altLang="zh-CN" sz="4000" dirty="0" smtClean="0"/>
          </a:p>
          <a:p>
            <a:r>
              <a:rPr lang="zh-CN" altLang="en-US" sz="4000" dirty="0" smtClean="0"/>
              <a:t>        动作描写</a:t>
            </a:r>
            <a:endParaRPr lang="en-US" altLang="zh-CN" sz="4000" dirty="0" smtClean="0"/>
          </a:p>
          <a:p>
            <a:r>
              <a:rPr lang="zh-CN" altLang="en-US" sz="4000" dirty="0" smtClean="0"/>
              <a:t>        心理描写</a:t>
            </a:r>
            <a:endParaRPr lang="zh-CN" altLang="en-US" sz="4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71600" y="404663"/>
            <a:ext cx="8064896" cy="1323439"/>
          </a:xfrm>
          <a:prstGeom prst="rect">
            <a:avLst/>
          </a:prstGeom>
          <a:noFill/>
        </p:spPr>
        <p:txBody>
          <a:bodyPr wrap="square" rtlCol="0">
            <a:spAutoFit/>
          </a:bodyPr>
          <a:lstStyle/>
          <a:p>
            <a:r>
              <a:rPr lang="en-US" altLang="zh-CN" sz="4000" dirty="0" smtClean="0">
                <a:solidFill>
                  <a:srgbClr val="FF0000"/>
                </a:solidFill>
              </a:rPr>
              <a:t>        A</a:t>
            </a:r>
            <a:r>
              <a:rPr lang="zh-CN" altLang="en-US" sz="4000" dirty="0" smtClean="0">
                <a:solidFill>
                  <a:srgbClr val="FF0000"/>
                </a:solidFill>
              </a:rPr>
              <a:t>、抓住人物的外表特征描写，表现人物的品质和个性</a:t>
            </a:r>
            <a:endParaRPr lang="zh-CN" altLang="en-US" sz="4000" dirty="0">
              <a:solidFill>
                <a:srgbClr val="FF0000"/>
              </a:solidFill>
            </a:endParaRPr>
          </a:p>
        </p:txBody>
      </p:sp>
      <p:sp>
        <p:nvSpPr>
          <p:cNvPr id="3" name="TextBox 2"/>
          <p:cNvSpPr txBox="1"/>
          <p:nvPr/>
        </p:nvSpPr>
        <p:spPr>
          <a:xfrm>
            <a:off x="971600" y="2276872"/>
            <a:ext cx="7848872" cy="3785652"/>
          </a:xfrm>
          <a:prstGeom prst="rect">
            <a:avLst/>
          </a:prstGeom>
          <a:noFill/>
        </p:spPr>
        <p:txBody>
          <a:bodyPr wrap="square" rtlCol="0">
            <a:spAutoFit/>
          </a:bodyPr>
          <a:lstStyle/>
          <a:p>
            <a:r>
              <a:rPr lang="zh-CN" altLang="en-US" dirty="0" smtClean="0"/>
              <a:t>                </a:t>
            </a:r>
            <a:r>
              <a:rPr lang="zh-CN" altLang="en-US" sz="4000" dirty="0" smtClean="0"/>
              <a:t>人物的外表包括外貌（包括容貌、衣着等）、神情、体态等，往往反映人物的个性与内心活动。写人，常常要描写他的外貌。描写人物的外貌，要抓住最突出、给人印象最深刻的特征。</a:t>
            </a:r>
            <a:endParaRPr lang="zh-CN" altLang="en-US" sz="4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1520" y="476672"/>
            <a:ext cx="8424936" cy="6247864"/>
          </a:xfrm>
          <a:prstGeom prst="rect">
            <a:avLst/>
          </a:prstGeom>
          <a:noFill/>
        </p:spPr>
        <p:txBody>
          <a:bodyPr wrap="square" rtlCol="0">
            <a:spAutoFit/>
          </a:bodyPr>
          <a:lstStyle/>
          <a:p>
            <a:r>
              <a:rPr lang="zh-CN" altLang="en-US" sz="4000" dirty="0" smtClean="0"/>
              <a:t>       我们面对的生活，是多姿多彩的，生活中的人也是各具形色</a:t>
            </a:r>
            <a:r>
              <a:rPr lang="en-US" altLang="zh-CN" sz="4000" dirty="0" smtClean="0"/>
              <a:t>:</a:t>
            </a:r>
            <a:r>
              <a:rPr lang="zh-CN" altLang="en-US" sz="4000" dirty="0" smtClean="0"/>
              <a:t>有的刚正耿直</a:t>
            </a:r>
            <a:r>
              <a:rPr lang="en-US" altLang="zh-CN" sz="4000" dirty="0" smtClean="0"/>
              <a:t>;</a:t>
            </a:r>
            <a:r>
              <a:rPr lang="zh-CN" altLang="en-US" sz="4000" dirty="0" smtClean="0"/>
              <a:t>有的能言善辩</a:t>
            </a:r>
            <a:r>
              <a:rPr lang="en-US" altLang="zh-CN" sz="4000" dirty="0" smtClean="0"/>
              <a:t>;</a:t>
            </a:r>
            <a:r>
              <a:rPr lang="zh-CN" altLang="en-US" sz="4000" dirty="0" smtClean="0"/>
              <a:t>有的乐观豁达</a:t>
            </a:r>
            <a:r>
              <a:rPr lang="en-US" altLang="zh-CN" sz="4000" dirty="0" smtClean="0"/>
              <a:t>;</a:t>
            </a:r>
            <a:r>
              <a:rPr lang="zh-CN" altLang="en-US" sz="4000" dirty="0" smtClean="0"/>
              <a:t>有的多愁善感。生活中的事更是千奇百怪</a:t>
            </a:r>
            <a:r>
              <a:rPr lang="en-US" altLang="zh-CN" sz="4000" dirty="0" smtClean="0"/>
              <a:t>:</a:t>
            </a:r>
            <a:r>
              <a:rPr lang="zh-CN" altLang="en-US" sz="4000" dirty="0" smtClean="0"/>
              <a:t>有的令人刻骨铭心</a:t>
            </a:r>
            <a:r>
              <a:rPr lang="en-US" altLang="zh-CN" sz="4000" dirty="0" smtClean="0"/>
              <a:t>;</a:t>
            </a:r>
            <a:r>
              <a:rPr lang="zh-CN" altLang="en-US" sz="4000" dirty="0" smtClean="0"/>
              <a:t>有的令人匪夷莫测</a:t>
            </a:r>
            <a:r>
              <a:rPr lang="en-US" altLang="zh-CN" sz="4000" dirty="0" smtClean="0"/>
              <a:t>;</a:t>
            </a:r>
            <a:r>
              <a:rPr lang="zh-CN" altLang="en-US" sz="4000" dirty="0" smtClean="0"/>
              <a:t>有的令人欢呼雀跃。面对如此美丽的生活，我们该如何拿起手中的笔，把它们形象地呈现在人们面前，以触动人们的心灵，唤起人们的情感，昭示人生的真谛呢</a:t>
            </a:r>
            <a:r>
              <a:rPr lang="en-US" altLang="zh-CN" sz="4000" dirty="0" smtClean="0"/>
              <a:t>?</a:t>
            </a:r>
            <a:endParaRPr lang="zh-CN" altLang="en-US" sz="4000"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71600" y="260648"/>
            <a:ext cx="7884368" cy="6247864"/>
          </a:xfrm>
          <a:prstGeom prst="rect">
            <a:avLst/>
          </a:prstGeom>
          <a:noFill/>
        </p:spPr>
        <p:txBody>
          <a:bodyPr wrap="square" rtlCol="0">
            <a:spAutoFit/>
          </a:bodyPr>
          <a:lstStyle/>
          <a:p>
            <a:r>
              <a:rPr lang="zh-CN" altLang="en-US" sz="4000" dirty="0" smtClean="0"/>
              <a:t>       他生就一副多毛的脸庞，植被多于空地，浓密的胡髭使人难以看清他的内心世界。长髯覆盖了两颊，遮住了嘴唇，遮住了皱似树皮的黝黑脸膛，一根根迎风飘动，颇有长者风度。宽约一指的眉毛像纠缠不清的树根，朝上倒竖。一绺绺灰白的鬈发像泡沫一样堆在额头上。不管从哪个角度看，你都能见到热带森林般茂密的须发。</a:t>
            </a:r>
            <a:r>
              <a:rPr lang="en-US" altLang="zh-CN" sz="4000" dirty="0" smtClean="0"/>
              <a:t>——</a:t>
            </a:r>
            <a:r>
              <a:rPr lang="zh-CN" altLang="en-US" sz="4000" dirty="0" smtClean="0"/>
              <a:t>托尔斯泰</a:t>
            </a:r>
            <a:endParaRPr lang="zh-CN" altLang="en-US" sz="4000"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59632" y="332656"/>
            <a:ext cx="7704856" cy="1323439"/>
          </a:xfrm>
          <a:prstGeom prst="rect">
            <a:avLst/>
          </a:prstGeom>
          <a:noFill/>
        </p:spPr>
        <p:txBody>
          <a:bodyPr wrap="square" rtlCol="0">
            <a:spAutoFit/>
          </a:bodyPr>
          <a:lstStyle/>
          <a:p>
            <a:r>
              <a:rPr lang="en-US" altLang="zh-CN" sz="4000" dirty="0" smtClean="0">
                <a:solidFill>
                  <a:srgbClr val="FF0000"/>
                </a:solidFill>
              </a:rPr>
              <a:t>       B</a:t>
            </a:r>
            <a:r>
              <a:rPr lang="zh-CN" altLang="en-US" sz="4000" dirty="0" smtClean="0">
                <a:solidFill>
                  <a:srgbClr val="FF0000"/>
                </a:solidFill>
              </a:rPr>
              <a:t>、对人物内心的思想活动、情感活动进行传神描写</a:t>
            </a:r>
            <a:endParaRPr lang="zh-CN" altLang="en-US" sz="4000" dirty="0">
              <a:solidFill>
                <a:srgbClr val="FF0000"/>
              </a:solidFill>
            </a:endParaRPr>
          </a:p>
        </p:txBody>
      </p:sp>
      <p:sp>
        <p:nvSpPr>
          <p:cNvPr id="3" name="TextBox 2"/>
          <p:cNvSpPr txBox="1"/>
          <p:nvPr/>
        </p:nvSpPr>
        <p:spPr>
          <a:xfrm>
            <a:off x="1043608" y="1656095"/>
            <a:ext cx="8100392" cy="4401205"/>
          </a:xfrm>
          <a:prstGeom prst="rect">
            <a:avLst/>
          </a:prstGeom>
          <a:noFill/>
        </p:spPr>
        <p:txBody>
          <a:bodyPr wrap="square" rtlCol="0">
            <a:spAutoFit/>
          </a:bodyPr>
          <a:lstStyle/>
          <a:p>
            <a:r>
              <a:rPr lang="zh-CN" altLang="en-US" sz="4000" dirty="0" smtClean="0"/>
              <a:t>        </a:t>
            </a:r>
            <a:r>
              <a:rPr lang="zh-CN" altLang="en-US" sz="4000" dirty="0" smtClean="0">
                <a:solidFill>
                  <a:srgbClr val="FF0000"/>
                </a:solidFill>
              </a:rPr>
              <a:t>直接的心理描写</a:t>
            </a:r>
            <a:r>
              <a:rPr lang="zh-CN" altLang="en-US" sz="4000" dirty="0" smtClean="0"/>
              <a:t>：人在不同的心理状态下会讲不同的话，这不同的话就能反映人物不同的心理状态。把特定状态下讲的话详尽地描写下来，也就是我们常说的直接的心理独白，就能生动地表现出人物的心理。</a:t>
            </a:r>
            <a:endParaRPr lang="zh-CN" altLang="en-US" sz="4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03648" y="476672"/>
            <a:ext cx="7560840" cy="5632311"/>
          </a:xfrm>
          <a:prstGeom prst="rect">
            <a:avLst/>
          </a:prstGeom>
          <a:noFill/>
        </p:spPr>
        <p:txBody>
          <a:bodyPr wrap="square" rtlCol="0">
            <a:spAutoFit/>
          </a:bodyPr>
          <a:lstStyle/>
          <a:p>
            <a:r>
              <a:rPr lang="zh-CN" altLang="en-US" sz="4000" dirty="0" smtClean="0">
                <a:solidFill>
                  <a:srgbClr val="FF0000"/>
                </a:solidFill>
              </a:rPr>
              <a:t>       例：我不停地在心里念叨：“阿弥陀佛，上帝啊，保佑我吧！我再也不听</a:t>
            </a:r>
            <a:r>
              <a:rPr lang="en-US" altLang="zh-CN" sz="4000" dirty="0" smtClean="0">
                <a:solidFill>
                  <a:srgbClr val="FF0000"/>
                </a:solidFill>
              </a:rPr>
              <a:t>mp3</a:t>
            </a:r>
            <a:r>
              <a:rPr lang="zh-CN" altLang="en-US" sz="4000" dirty="0" smtClean="0">
                <a:solidFill>
                  <a:srgbClr val="FF0000"/>
                </a:solidFill>
              </a:rPr>
              <a:t>，不看电视，不玩游戏了。唉！都怪我自己，老想着玩游戏，而且考试前一天还趁父母不在家偷看了一个小时的电视。老师啊，发发慈悲，手下留情，我以后上课一定好好听讲，千万别让我不及格啊！” </a:t>
            </a:r>
            <a:endParaRPr lang="zh-CN" altLang="en-US" sz="4000" dirty="0">
              <a:solidFill>
                <a:srgbClr val="FF0000"/>
              </a:solidFill>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52631" y="476672"/>
            <a:ext cx="8280920" cy="5632311"/>
          </a:xfrm>
          <a:prstGeom prst="rect">
            <a:avLst/>
          </a:prstGeom>
          <a:noFill/>
        </p:spPr>
        <p:txBody>
          <a:bodyPr wrap="square" rtlCol="0">
            <a:spAutoFit/>
          </a:bodyPr>
          <a:lstStyle/>
          <a:p>
            <a:r>
              <a:rPr lang="zh-CN" altLang="en-US" sz="4000" dirty="0" smtClean="0">
                <a:solidFill>
                  <a:srgbClr val="FF0000"/>
                </a:solidFill>
              </a:rPr>
              <a:t>        环境描写渗透人物心理</a:t>
            </a:r>
            <a:r>
              <a:rPr lang="zh-CN" altLang="en-US" sz="4000" dirty="0" smtClean="0"/>
              <a:t>。 一个人在不同的心情时看相同的景物，会产生不同的感受，因为人对使自己心灵产生感应的事物特别敏感，因此人的眼睛能根据自己的心情选择景物，并伴随着强烈的主观感受。</a:t>
            </a:r>
            <a:r>
              <a:rPr lang="zh-CN" altLang="zh-CN" sz="4000" dirty="0"/>
              <a:t>把这些经过眼睛选择过的在特定感受笼罩下的景物描写下来就能充分地表现人物的</a:t>
            </a:r>
            <a:r>
              <a:rPr lang="zh-CN" altLang="zh-CN" sz="4000" dirty="0" smtClean="0"/>
              <a:t>精神状态</a:t>
            </a:r>
            <a:r>
              <a:rPr lang="zh-CN" altLang="en-US" sz="4000" dirty="0" smtClean="0"/>
              <a:t>。</a:t>
            </a:r>
            <a:endParaRPr lang="zh-CN" altLang="en-US" sz="4000"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27584" y="620688"/>
            <a:ext cx="8064896" cy="5632311"/>
          </a:xfrm>
          <a:prstGeom prst="rect">
            <a:avLst/>
          </a:prstGeom>
          <a:noFill/>
        </p:spPr>
        <p:txBody>
          <a:bodyPr wrap="square" rtlCol="0">
            <a:spAutoFit/>
          </a:bodyPr>
          <a:lstStyle/>
          <a:p>
            <a:r>
              <a:rPr lang="zh-CN" altLang="en-US" sz="4000" dirty="0" smtClean="0">
                <a:solidFill>
                  <a:srgbClr val="FF0000"/>
                </a:solidFill>
              </a:rPr>
              <a:t>       例：天阴沉沉的，不时刮来阵阵冷风。风刮到我身上，我就不由自主地打颤。教室里静悄悄的，只听见“沙沙”的发试卷的声音，“哗啦！”我的心随之猛跳了一下，一个同学不小心把书碰到了地下。同桌的试卷已发下来了，</a:t>
            </a:r>
            <a:r>
              <a:rPr lang="en-US" altLang="zh-CN" sz="4000" dirty="0" smtClean="0">
                <a:solidFill>
                  <a:srgbClr val="FF0000"/>
                </a:solidFill>
              </a:rPr>
              <a:t>72</a:t>
            </a:r>
            <a:r>
              <a:rPr lang="zh-CN" altLang="en-US" sz="4000" dirty="0" smtClean="0">
                <a:solidFill>
                  <a:srgbClr val="FF0000"/>
                </a:solidFill>
              </a:rPr>
              <a:t>分，看着同桌哭丧的脸，我不由得心里直打鼓。</a:t>
            </a:r>
            <a:endParaRPr lang="zh-CN" altLang="en-US" sz="4000" dirty="0">
              <a:solidFill>
                <a:srgbClr val="FF0000"/>
              </a:solidFill>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87624" y="1412776"/>
            <a:ext cx="7128792" cy="3785652"/>
          </a:xfrm>
          <a:prstGeom prst="rect">
            <a:avLst/>
          </a:prstGeom>
          <a:noFill/>
        </p:spPr>
        <p:txBody>
          <a:bodyPr wrap="square" rtlCol="0">
            <a:spAutoFit/>
          </a:bodyPr>
          <a:lstStyle/>
          <a:p>
            <a:r>
              <a:rPr lang="zh-CN" altLang="en-US" sz="4000" dirty="0" smtClean="0"/>
              <a:t>       人物的每一行动都是受其思想、性格制约的，具体细致地描写某一人物在某一情况下所作出的反应──主要是动作，就势必显示出了这一人物的内心活动、处世态度、思想品质。</a:t>
            </a:r>
            <a:endParaRPr lang="zh-CN" altLang="en-US" sz="4000" dirty="0"/>
          </a:p>
        </p:txBody>
      </p:sp>
      <p:sp>
        <p:nvSpPr>
          <p:cNvPr id="3" name="TextBox 2"/>
          <p:cNvSpPr txBox="1"/>
          <p:nvPr/>
        </p:nvSpPr>
        <p:spPr>
          <a:xfrm>
            <a:off x="1155870" y="114280"/>
            <a:ext cx="7416824" cy="1323439"/>
          </a:xfrm>
          <a:prstGeom prst="rect">
            <a:avLst/>
          </a:prstGeom>
          <a:noFill/>
        </p:spPr>
        <p:txBody>
          <a:bodyPr wrap="square" rtlCol="0">
            <a:spAutoFit/>
          </a:bodyPr>
          <a:lstStyle/>
          <a:p>
            <a:r>
              <a:rPr lang="en-US" altLang="zh-CN" sz="4000" dirty="0" smtClean="0">
                <a:solidFill>
                  <a:srgbClr val="FF0000"/>
                </a:solidFill>
              </a:rPr>
              <a:t>C</a:t>
            </a:r>
            <a:r>
              <a:rPr lang="zh-CN" altLang="en-US" sz="4000" dirty="0" smtClean="0">
                <a:solidFill>
                  <a:srgbClr val="FF0000"/>
                </a:solidFill>
              </a:rPr>
              <a:t>、细致入微、各具特点的动作描写</a:t>
            </a:r>
            <a:endParaRPr lang="zh-CN" altLang="en-US" sz="4000"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491880" y="0"/>
            <a:ext cx="5652120" cy="6247864"/>
          </a:xfrm>
          <a:prstGeom prst="rect">
            <a:avLst/>
          </a:prstGeom>
        </p:spPr>
        <p:txBody>
          <a:bodyPr wrap="square">
            <a:spAutoFit/>
          </a:bodyPr>
          <a:lstStyle/>
          <a:p>
            <a:r>
              <a:rPr lang="zh-CN" altLang="en-US" sz="4000" dirty="0" smtClean="0"/>
              <a:t>        屠户把银子</a:t>
            </a:r>
            <a:r>
              <a:rPr lang="zh-CN" altLang="en-US" sz="4000" dirty="0" smtClean="0">
                <a:solidFill>
                  <a:srgbClr val="FF0000"/>
                </a:solidFill>
              </a:rPr>
              <a:t>攥</a:t>
            </a:r>
            <a:r>
              <a:rPr lang="zh-CN" altLang="en-US" sz="4000" dirty="0" smtClean="0"/>
              <a:t>在手里紧紧的，把拳头</a:t>
            </a:r>
            <a:r>
              <a:rPr lang="zh-CN" altLang="en-US" sz="4000" dirty="0" smtClean="0">
                <a:solidFill>
                  <a:srgbClr val="FF0000"/>
                </a:solidFill>
              </a:rPr>
              <a:t>伸</a:t>
            </a:r>
            <a:r>
              <a:rPr lang="zh-CN" altLang="en-US" sz="4000" dirty="0" smtClean="0"/>
              <a:t>过来，道：“这个，你且收着。我原是贺你的，怎好又拿了回去</a:t>
            </a:r>
            <a:r>
              <a:rPr lang="en-US" altLang="zh-CN" sz="4000" dirty="0" smtClean="0"/>
              <a:t>?”</a:t>
            </a:r>
            <a:r>
              <a:rPr lang="zh-CN" altLang="en-US" sz="4000" dirty="0" smtClean="0"/>
              <a:t>范进道：“眼见得我这里还有这几两银子，若用完了，再来问老爹讨来用。”屠户连忙把拳头</a:t>
            </a:r>
            <a:r>
              <a:rPr lang="zh-CN" altLang="en-US" sz="4000" dirty="0" smtClean="0">
                <a:solidFill>
                  <a:srgbClr val="FF0000"/>
                </a:solidFill>
              </a:rPr>
              <a:t>缩</a:t>
            </a:r>
            <a:r>
              <a:rPr lang="zh-CN" altLang="en-US" sz="4000" dirty="0" smtClean="0"/>
              <a:t>了回去，往腰里</a:t>
            </a:r>
            <a:r>
              <a:rPr lang="zh-CN" altLang="en-US" sz="4000" dirty="0" smtClean="0">
                <a:solidFill>
                  <a:srgbClr val="FF0000"/>
                </a:solidFill>
              </a:rPr>
              <a:t>揣</a:t>
            </a:r>
            <a:r>
              <a:rPr lang="zh-CN" altLang="en-US" sz="4000" dirty="0" smtClean="0"/>
              <a:t>。</a:t>
            </a:r>
            <a:endParaRPr lang="zh-CN" altLang="en-US" sz="4000" dirty="0"/>
          </a:p>
        </p:txBody>
      </p:sp>
      <p:pic>
        <p:nvPicPr>
          <p:cNvPr id="2050" name="Picture 2" descr="C:\Users\Administrator.CN-20160804SRIT\Desktop\t01fbf2216245e9fecc.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3491880"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15616" y="188640"/>
            <a:ext cx="8028384" cy="1323439"/>
          </a:xfrm>
          <a:prstGeom prst="rect">
            <a:avLst/>
          </a:prstGeom>
          <a:noFill/>
        </p:spPr>
        <p:txBody>
          <a:bodyPr wrap="square" rtlCol="0">
            <a:spAutoFit/>
          </a:bodyPr>
          <a:lstStyle/>
          <a:p>
            <a:r>
              <a:rPr lang="en-US" altLang="zh-CN" sz="4000" dirty="0" smtClean="0">
                <a:solidFill>
                  <a:srgbClr val="FF0000"/>
                </a:solidFill>
              </a:rPr>
              <a:t>D</a:t>
            </a:r>
            <a:r>
              <a:rPr lang="zh-CN" altLang="en-US" sz="4000" dirty="0" smtClean="0">
                <a:solidFill>
                  <a:srgbClr val="FF0000"/>
                </a:solidFill>
              </a:rPr>
              <a:t>、成功的语言描写鲜明地展示人物的性格</a:t>
            </a:r>
            <a:endParaRPr lang="zh-CN" altLang="en-US" sz="4000" dirty="0">
              <a:solidFill>
                <a:srgbClr val="FF0000"/>
              </a:solidFill>
            </a:endParaRPr>
          </a:p>
        </p:txBody>
      </p:sp>
      <p:sp>
        <p:nvSpPr>
          <p:cNvPr id="3" name="TextBox 2"/>
          <p:cNvSpPr txBox="1"/>
          <p:nvPr/>
        </p:nvSpPr>
        <p:spPr>
          <a:xfrm>
            <a:off x="1043608" y="1772816"/>
            <a:ext cx="7704856" cy="3785652"/>
          </a:xfrm>
          <a:prstGeom prst="rect">
            <a:avLst/>
          </a:prstGeom>
          <a:noFill/>
        </p:spPr>
        <p:txBody>
          <a:bodyPr wrap="square" rtlCol="0">
            <a:spAutoFit/>
          </a:bodyPr>
          <a:lstStyle/>
          <a:p>
            <a:r>
              <a:rPr lang="zh-CN" altLang="en-US" dirty="0" smtClean="0"/>
              <a:t>          </a:t>
            </a:r>
            <a:r>
              <a:rPr lang="zh-CN" altLang="en-US" sz="4000" dirty="0" smtClean="0"/>
              <a:t>“言为心声”，不同思想，不同经历，不同地位，不同性格的人，其语言也是不同的。能够让读者从“各人有特色的谈话”中来“推见每个说话人”，这便是成功的语言描写。</a:t>
            </a:r>
            <a:endParaRPr lang="zh-CN" altLang="en-US" sz="4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9512" y="116632"/>
            <a:ext cx="8964488" cy="6863417"/>
          </a:xfrm>
          <a:prstGeom prst="rect">
            <a:avLst/>
          </a:prstGeom>
          <a:noFill/>
        </p:spPr>
        <p:txBody>
          <a:bodyPr wrap="square" rtlCol="0">
            <a:spAutoFit/>
          </a:bodyPr>
          <a:lstStyle/>
          <a:p>
            <a:pPr indent="457200"/>
            <a:r>
              <a:rPr lang="zh-CN" altLang="en-US" sz="4000" dirty="0" smtClean="0"/>
              <a:t>   韩麦尔先生站起来，脸色惨白，我觉得他从来没有这么高大。</a:t>
            </a:r>
            <a:endParaRPr lang="zh-CN" altLang="en-US" sz="4000" dirty="0" smtClean="0"/>
          </a:p>
          <a:p>
            <a:pPr indent="457200"/>
            <a:r>
              <a:rPr lang="zh-CN" altLang="en-US" sz="4000" dirty="0" smtClean="0"/>
              <a:t>“我的朋友们啊，”他说，“我──我──”</a:t>
            </a:r>
            <a:endParaRPr lang="zh-CN" altLang="en-US" sz="4000" dirty="0" smtClean="0"/>
          </a:p>
          <a:p>
            <a:pPr indent="457200"/>
            <a:r>
              <a:rPr lang="zh-CN" altLang="en-US" sz="4000" dirty="0" smtClean="0"/>
              <a:t>但是他哽住了，他说不下去了。</a:t>
            </a:r>
            <a:endParaRPr lang="zh-CN" altLang="en-US" sz="4000" dirty="0" smtClean="0"/>
          </a:p>
          <a:p>
            <a:pPr indent="457200"/>
            <a:r>
              <a:rPr lang="zh-CN" altLang="en-US" sz="4000" dirty="0" smtClean="0"/>
              <a:t>他转身朝着黑板，拿起一支粉笔，使出全身的力量，写了两个大字</a:t>
            </a:r>
            <a:r>
              <a:rPr lang="en-US" altLang="zh-CN" sz="4000" dirty="0" smtClean="0"/>
              <a:t>:</a:t>
            </a:r>
            <a:endParaRPr lang="en-US" altLang="zh-CN" sz="4000" dirty="0" smtClean="0"/>
          </a:p>
          <a:p>
            <a:pPr indent="457200"/>
            <a:r>
              <a:rPr lang="en-US" altLang="zh-CN" sz="4000" dirty="0" smtClean="0"/>
              <a:t>“</a:t>
            </a:r>
            <a:r>
              <a:rPr lang="zh-CN" altLang="en-US" sz="4000" dirty="0" smtClean="0"/>
              <a:t>法兰西万岁</a:t>
            </a:r>
            <a:r>
              <a:rPr lang="en-US" altLang="zh-CN" sz="4000" dirty="0" smtClean="0"/>
              <a:t>!”</a:t>
            </a:r>
            <a:endParaRPr lang="en-US" altLang="zh-CN" sz="4000" dirty="0" smtClean="0"/>
          </a:p>
          <a:p>
            <a:pPr indent="457200"/>
            <a:r>
              <a:rPr lang="zh-CN" altLang="en-US" sz="4000" dirty="0" smtClean="0"/>
              <a:t>然后他呆在那儿，头靠着墙壁，话也不说，只向我们做了一个手势</a:t>
            </a:r>
            <a:r>
              <a:rPr lang="en-US" altLang="zh-CN" sz="4000" dirty="0" smtClean="0"/>
              <a:t>:“</a:t>
            </a:r>
            <a:r>
              <a:rPr lang="zh-CN" altLang="en-US" sz="4000" dirty="0" smtClean="0"/>
              <a:t>散学了，──你们走吧。”</a:t>
            </a:r>
            <a:r>
              <a:rPr lang="en-US" altLang="zh-CN" sz="4000" dirty="0" smtClean="0"/>
              <a:t>——《</a:t>
            </a:r>
            <a:r>
              <a:rPr lang="zh-CN" altLang="en-US" sz="4000" dirty="0" smtClean="0"/>
              <a:t>最后一课</a:t>
            </a:r>
            <a:r>
              <a:rPr lang="en-US" altLang="zh-CN" sz="4000" dirty="0" smtClean="0"/>
              <a:t>》</a:t>
            </a:r>
            <a:endParaRPr lang="zh-CN" altLang="en-US" sz="4000"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59632" y="332656"/>
            <a:ext cx="7704856" cy="5632311"/>
          </a:xfrm>
          <a:prstGeom prst="rect">
            <a:avLst/>
          </a:prstGeom>
          <a:noFill/>
        </p:spPr>
        <p:txBody>
          <a:bodyPr wrap="square" rtlCol="0">
            <a:spAutoFit/>
          </a:bodyPr>
          <a:lstStyle/>
          <a:p>
            <a:r>
              <a:rPr lang="zh-CN" altLang="en-US" sz="4000" dirty="0" smtClean="0"/>
              <a:t>       </a:t>
            </a:r>
            <a:r>
              <a:rPr lang="zh-CN" altLang="en-US" sz="4000" dirty="0" smtClean="0">
                <a:solidFill>
                  <a:srgbClr val="FF0000"/>
                </a:solidFill>
              </a:rPr>
              <a:t>环境描写</a:t>
            </a:r>
            <a:r>
              <a:rPr lang="zh-CN" altLang="en-US" sz="4000" dirty="0" smtClean="0"/>
              <a:t>是指对人物所处的具体的社会环境和自然环境的描写。</a:t>
            </a:r>
            <a:endParaRPr lang="en-US" altLang="zh-CN" sz="4000" dirty="0"/>
          </a:p>
          <a:p>
            <a:r>
              <a:rPr lang="en-US" altLang="zh-CN" sz="4000" dirty="0" smtClean="0"/>
              <a:t>       </a:t>
            </a:r>
            <a:r>
              <a:rPr lang="zh-CN" altLang="en-US" sz="4000" dirty="0" smtClean="0"/>
              <a:t>社会环境是指能反映社会、时代特征的建筑、场所、陈设等景物以及民俗民风等。</a:t>
            </a:r>
            <a:endParaRPr lang="en-US" altLang="zh-CN" sz="4000" dirty="0" smtClean="0"/>
          </a:p>
          <a:p>
            <a:r>
              <a:rPr lang="en-US" altLang="zh-CN" sz="4000" dirty="0"/>
              <a:t> </a:t>
            </a:r>
            <a:r>
              <a:rPr lang="en-US" altLang="zh-CN" sz="4000" dirty="0" smtClean="0"/>
              <a:t>      </a:t>
            </a:r>
            <a:r>
              <a:rPr lang="zh-CN" altLang="en-US" sz="4000" dirty="0" smtClean="0"/>
              <a:t>自然环境是指自然界的景物</a:t>
            </a:r>
            <a:r>
              <a:rPr lang="en-US" altLang="zh-CN" sz="4000" dirty="0" smtClean="0"/>
              <a:t>,</a:t>
            </a:r>
            <a:r>
              <a:rPr lang="zh-CN" altLang="en-US" sz="4000" dirty="0" smtClean="0"/>
              <a:t>如季节变化、风霜雨雪、山川湖海、森林原野等</a:t>
            </a:r>
            <a:r>
              <a:rPr lang="en-US" altLang="zh-CN" sz="4000" dirty="0" smtClean="0"/>
              <a:t>.</a:t>
            </a:r>
            <a:endParaRPr lang="zh-CN" altLang="en-US" sz="40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99592" y="371453"/>
            <a:ext cx="7488832" cy="707886"/>
          </a:xfrm>
          <a:prstGeom prst="rect">
            <a:avLst/>
          </a:prstGeom>
          <a:noFill/>
        </p:spPr>
        <p:txBody>
          <a:bodyPr wrap="square" rtlCol="0">
            <a:spAutoFit/>
          </a:bodyPr>
          <a:lstStyle/>
          <a:p>
            <a:r>
              <a:rPr lang="zh-CN" altLang="en-US" sz="4000" dirty="0" smtClean="0">
                <a:solidFill>
                  <a:srgbClr val="FF0000"/>
                </a:solidFill>
              </a:rPr>
              <a:t>什么是叙述性语言？什么是描写？</a:t>
            </a:r>
            <a:endParaRPr lang="zh-CN" altLang="en-US" sz="4000" dirty="0">
              <a:solidFill>
                <a:srgbClr val="FF0000"/>
              </a:solidFill>
            </a:endParaRPr>
          </a:p>
        </p:txBody>
      </p:sp>
      <p:sp>
        <p:nvSpPr>
          <p:cNvPr id="3" name="TextBox 2"/>
          <p:cNvSpPr txBox="1"/>
          <p:nvPr/>
        </p:nvSpPr>
        <p:spPr>
          <a:xfrm>
            <a:off x="1086775" y="1556792"/>
            <a:ext cx="7704856" cy="1938992"/>
          </a:xfrm>
          <a:prstGeom prst="rect">
            <a:avLst/>
          </a:prstGeom>
          <a:noFill/>
        </p:spPr>
        <p:txBody>
          <a:bodyPr wrap="square" rtlCol="0">
            <a:spAutoFit/>
          </a:bodyPr>
          <a:lstStyle/>
          <a:p>
            <a:r>
              <a:rPr lang="zh-CN" altLang="en-US" sz="4000" dirty="0" smtClean="0"/>
              <a:t>叙述：叙述就是将事情的前后经过记述下来。其基本特点是在于陈述“</a:t>
            </a:r>
            <a:r>
              <a:rPr lang="zh-CN" altLang="en-US" sz="4000" dirty="0" smtClean="0">
                <a:solidFill>
                  <a:srgbClr val="FF0000"/>
                </a:solidFill>
              </a:rPr>
              <a:t>过程</a:t>
            </a:r>
            <a:r>
              <a:rPr lang="zh-CN" altLang="en-US" sz="4000" dirty="0" smtClean="0"/>
              <a:t>”。</a:t>
            </a:r>
            <a:endParaRPr lang="zh-CN" altLang="en-US" sz="4000" dirty="0"/>
          </a:p>
        </p:txBody>
      </p:sp>
      <p:sp>
        <p:nvSpPr>
          <p:cNvPr id="4" name="TextBox 3"/>
          <p:cNvSpPr txBox="1"/>
          <p:nvPr/>
        </p:nvSpPr>
        <p:spPr>
          <a:xfrm>
            <a:off x="1043608" y="3495784"/>
            <a:ext cx="7992888" cy="2554545"/>
          </a:xfrm>
          <a:prstGeom prst="rect">
            <a:avLst/>
          </a:prstGeom>
          <a:noFill/>
        </p:spPr>
        <p:txBody>
          <a:bodyPr wrap="square" rtlCol="0">
            <a:spAutoFit/>
          </a:bodyPr>
          <a:lstStyle/>
          <a:p>
            <a:r>
              <a:rPr lang="zh-CN" altLang="en-US" sz="4000" dirty="0" smtClean="0"/>
              <a:t>描写：描写就是用</a:t>
            </a:r>
            <a:r>
              <a:rPr lang="zh-CN" altLang="en-US" sz="4000" dirty="0" smtClean="0">
                <a:solidFill>
                  <a:srgbClr val="FF0000"/>
                </a:solidFill>
              </a:rPr>
              <a:t>色彩鲜明、立体感强、生动形象</a:t>
            </a:r>
            <a:r>
              <a:rPr lang="zh-CN" altLang="en-US" sz="4000" dirty="0" smtClean="0"/>
              <a:t>的文字语言把表述对象的</a:t>
            </a:r>
            <a:r>
              <a:rPr lang="zh-CN" altLang="en-US" sz="4000" dirty="0" smtClean="0"/>
              <a:t>状态生动</a:t>
            </a:r>
            <a:r>
              <a:rPr lang="zh-CN" altLang="en-US" sz="4000" dirty="0" smtClean="0"/>
              <a:t>、具体地描绘出来，给人以栩栩如生、身临其境之感。</a:t>
            </a:r>
            <a:endParaRPr lang="zh-CN" altLang="en-US" sz="4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1000"/>
                                        <p:tgtEl>
                                          <p:spTgt spid="4"/>
                                        </p:tgtEl>
                                      </p:cBhvr>
                                    </p:animEffect>
                                    <p:anim calcmode="lin" valueType="num">
                                      <p:cBhvr>
                                        <p:cTn id="21" dur="1000" fill="hold"/>
                                        <p:tgtEl>
                                          <p:spTgt spid="4"/>
                                        </p:tgtEl>
                                        <p:attrNameLst>
                                          <p:attrName>ppt_x</p:attrName>
                                        </p:attrNameLst>
                                      </p:cBhvr>
                                      <p:tavLst>
                                        <p:tav tm="0">
                                          <p:val>
                                            <p:strVal val="#ppt_x"/>
                                          </p:val>
                                        </p:tav>
                                        <p:tav tm="100000">
                                          <p:val>
                                            <p:strVal val="#ppt_x"/>
                                          </p:val>
                                        </p:tav>
                                      </p:tavLst>
                                    </p:anim>
                                    <p:anim calcmode="lin" valueType="num">
                                      <p:cBhvr>
                                        <p:cTn id="22"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319389" y="246761"/>
            <a:ext cx="7344816" cy="1323439"/>
          </a:xfrm>
          <a:prstGeom prst="rect">
            <a:avLst/>
          </a:prstGeom>
        </p:spPr>
        <p:txBody>
          <a:bodyPr wrap="square">
            <a:spAutoFit/>
          </a:bodyPr>
          <a:lstStyle/>
          <a:p>
            <a:r>
              <a:rPr lang="zh-CN" altLang="en-US" sz="4000" dirty="0" smtClean="0">
                <a:solidFill>
                  <a:srgbClr val="FF0000"/>
                </a:solidFill>
              </a:rPr>
              <a:t>交代事情发生的地点或背景，增加事情的真实性。</a:t>
            </a:r>
            <a:endParaRPr lang="zh-CN" altLang="en-US" sz="4000" dirty="0">
              <a:solidFill>
                <a:srgbClr val="FF0000"/>
              </a:solidFill>
            </a:endParaRPr>
          </a:p>
        </p:txBody>
      </p:sp>
      <p:sp>
        <p:nvSpPr>
          <p:cNvPr id="3" name="TextBox 2"/>
          <p:cNvSpPr txBox="1"/>
          <p:nvPr/>
        </p:nvSpPr>
        <p:spPr>
          <a:xfrm>
            <a:off x="107504" y="246762"/>
            <a:ext cx="936104" cy="1323439"/>
          </a:xfrm>
          <a:prstGeom prst="rect">
            <a:avLst/>
          </a:prstGeom>
          <a:noFill/>
        </p:spPr>
        <p:txBody>
          <a:bodyPr wrap="square" rtlCol="0">
            <a:spAutoFit/>
          </a:bodyPr>
          <a:lstStyle/>
          <a:p>
            <a:r>
              <a:rPr lang="zh-CN" altLang="en-US" sz="4000" dirty="0" smtClean="0">
                <a:solidFill>
                  <a:srgbClr val="FF0000"/>
                </a:solidFill>
              </a:rPr>
              <a:t>作用</a:t>
            </a:r>
            <a:endParaRPr lang="zh-CN" altLang="en-US" sz="4000" dirty="0">
              <a:solidFill>
                <a:srgbClr val="FF0000"/>
              </a:solidFill>
            </a:endParaRPr>
          </a:p>
        </p:txBody>
      </p:sp>
      <p:sp>
        <p:nvSpPr>
          <p:cNvPr id="4" name="矩形 3"/>
          <p:cNvSpPr/>
          <p:nvPr/>
        </p:nvSpPr>
        <p:spPr>
          <a:xfrm>
            <a:off x="170530" y="1570200"/>
            <a:ext cx="8973469" cy="5016758"/>
          </a:xfrm>
          <a:prstGeom prst="rect">
            <a:avLst/>
          </a:prstGeom>
        </p:spPr>
        <p:txBody>
          <a:bodyPr wrap="square">
            <a:spAutoFit/>
          </a:bodyPr>
          <a:lstStyle/>
          <a:p>
            <a:r>
              <a:rPr lang="zh-CN" altLang="en-US" sz="4000" dirty="0" smtClean="0"/>
              <a:t>       当汽车在望不到边际的高原上奔驰，扑入你的视野的，是黄绿错综的一条大毯子；黄的，那是土，未开垦的处女土，几百万年前由伟大的自然力所堆积成功的黄土高原的外壳；绿的呢，是人类劳力战胜自然的成果，是麦田，和风吹送，翻起了一轮一轮的绿波</a:t>
            </a:r>
            <a:r>
              <a:rPr lang="en-US" altLang="zh-CN" sz="4000" dirty="0" smtClean="0"/>
              <a:t>——</a:t>
            </a:r>
            <a:r>
              <a:rPr lang="zh-CN" altLang="en-US" sz="4000" dirty="0" smtClean="0"/>
              <a:t>这时你会真心佩服昔人所造的两个字“麦浪”</a:t>
            </a:r>
            <a:r>
              <a:rPr lang="en-US" altLang="zh-CN" sz="4000" dirty="0" smtClean="0"/>
              <a:t>……</a:t>
            </a:r>
            <a:endParaRPr lang="zh-CN" altLang="en-US" sz="4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788024" y="734101"/>
            <a:ext cx="4248472" cy="6247864"/>
          </a:xfrm>
          <a:prstGeom prst="rect">
            <a:avLst/>
          </a:prstGeom>
        </p:spPr>
        <p:txBody>
          <a:bodyPr wrap="square">
            <a:spAutoFit/>
          </a:bodyPr>
          <a:lstStyle/>
          <a:p>
            <a:r>
              <a:rPr lang="zh-CN" altLang="en-US" sz="4000" dirty="0" smtClean="0"/>
              <a:t>        渐近故乡时，天气又阴晦了，冷风吹进船舱中，呜呜的响，从篷隙向外一望，苍黄的天底下，远近横着几个萧索的荒村，没有一些活气。我的心禁不住悲凉起来了。</a:t>
            </a:r>
            <a:endParaRPr lang="zh-CN" altLang="en-US" sz="4000" dirty="0"/>
          </a:p>
        </p:txBody>
      </p:sp>
      <p:pic>
        <p:nvPicPr>
          <p:cNvPr id="3074" name="Picture 2" descr="C:\Users\Administrator.CN-20160804SRIT\Desktop\故.jpe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5749" y="876732"/>
            <a:ext cx="4618259" cy="5864636"/>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a:xfrm>
            <a:off x="1618179" y="26362"/>
            <a:ext cx="6051657" cy="707886"/>
          </a:xfrm>
          <a:prstGeom prst="rect">
            <a:avLst/>
          </a:prstGeom>
        </p:spPr>
        <p:txBody>
          <a:bodyPr wrap="none">
            <a:spAutoFit/>
          </a:bodyPr>
          <a:lstStyle/>
          <a:p>
            <a:r>
              <a:rPr lang="zh-CN" altLang="en-US" sz="4000" dirty="0" smtClean="0">
                <a:solidFill>
                  <a:srgbClr val="FF0000"/>
                </a:solidFill>
              </a:rPr>
              <a:t>渲染气氛</a:t>
            </a:r>
            <a:r>
              <a:rPr lang="en-US" altLang="zh-CN" sz="4000" dirty="0" smtClean="0">
                <a:solidFill>
                  <a:srgbClr val="FF0000"/>
                </a:solidFill>
              </a:rPr>
              <a:t>,</a:t>
            </a:r>
            <a:r>
              <a:rPr lang="zh-CN" altLang="en-US" sz="4000" dirty="0" smtClean="0">
                <a:solidFill>
                  <a:srgbClr val="FF0000"/>
                </a:solidFill>
              </a:rPr>
              <a:t>烘托人物的心情</a:t>
            </a:r>
            <a:r>
              <a:rPr lang="en-US" altLang="zh-CN" sz="4000" dirty="0" smtClean="0">
                <a:solidFill>
                  <a:srgbClr val="FF0000"/>
                </a:solidFill>
              </a:rPr>
              <a:t>.</a:t>
            </a:r>
            <a:endParaRPr lang="zh-CN" altLang="en-US" sz="4000"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187624" y="1225689"/>
            <a:ext cx="7776864" cy="3785652"/>
          </a:xfrm>
          <a:prstGeom prst="rect">
            <a:avLst/>
          </a:prstGeom>
        </p:spPr>
        <p:txBody>
          <a:bodyPr wrap="square">
            <a:spAutoFit/>
          </a:bodyPr>
          <a:lstStyle/>
          <a:p>
            <a:r>
              <a:rPr lang="zh-CN" altLang="en-US" sz="4000" dirty="0" smtClean="0"/>
              <a:t>        一个假日，我挟着一本书来到这个小公园，坐在花丛中间的长椅上。这是我最爱坐的长椅，因为我喜欢那几丛花，在春天的北京，这样的花是最经常见到的。</a:t>
            </a:r>
            <a:r>
              <a:rPr lang="en-US" altLang="zh-CN" sz="4000" dirty="0" smtClean="0"/>
              <a:t>《</a:t>
            </a:r>
            <a:r>
              <a:rPr lang="zh-CN" altLang="en-US" sz="4000" dirty="0" smtClean="0"/>
              <a:t>心愿</a:t>
            </a:r>
            <a:r>
              <a:rPr lang="en-US" altLang="zh-CN" sz="4000" dirty="0" smtClean="0"/>
              <a:t>》</a:t>
            </a:r>
            <a:endParaRPr lang="zh-CN" altLang="en-US" sz="4000" dirty="0"/>
          </a:p>
        </p:txBody>
      </p:sp>
      <p:sp>
        <p:nvSpPr>
          <p:cNvPr id="4" name="矩形 3"/>
          <p:cNvSpPr/>
          <p:nvPr/>
        </p:nvSpPr>
        <p:spPr>
          <a:xfrm>
            <a:off x="1979712" y="26215"/>
            <a:ext cx="5832648" cy="707886"/>
          </a:xfrm>
          <a:prstGeom prst="rect">
            <a:avLst/>
          </a:prstGeom>
        </p:spPr>
        <p:txBody>
          <a:bodyPr wrap="square">
            <a:spAutoFit/>
          </a:bodyPr>
          <a:lstStyle/>
          <a:p>
            <a:pPr lvl="0"/>
            <a:r>
              <a:rPr lang="zh-CN" altLang="en-US" sz="4000" dirty="0">
                <a:solidFill>
                  <a:srgbClr val="FF0000"/>
                </a:solidFill>
              </a:rPr>
              <a:t>寄托人物的思想感情</a:t>
            </a:r>
            <a:endParaRPr lang="zh-CN" altLang="en-US" sz="4000"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267744" y="476672"/>
            <a:ext cx="5314275" cy="707886"/>
          </a:xfrm>
          <a:prstGeom prst="rect">
            <a:avLst/>
          </a:prstGeom>
        </p:spPr>
        <p:txBody>
          <a:bodyPr wrap="none">
            <a:spAutoFit/>
          </a:bodyPr>
          <a:lstStyle/>
          <a:p>
            <a:r>
              <a:rPr lang="zh-CN" altLang="en-US" sz="4000" dirty="0" smtClean="0">
                <a:solidFill>
                  <a:srgbClr val="FF0000"/>
                </a:solidFill>
              </a:rPr>
              <a:t>反映人物的性格或品质</a:t>
            </a:r>
            <a:endParaRPr lang="zh-CN" altLang="en-US" sz="4000" dirty="0">
              <a:solidFill>
                <a:srgbClr val="FF0000"/>
              </a:solidFill>
            </a:endParaRPr>
          </a:p>
        </p:txBody>
      </p:sp>
      <p:sp>
        <p:nvSpPr>
          <p:cNvPr id="3" name="矩形 2"/>
          <p:cNvSpPr/>
          <p:nvPr/>
        </p:nvSpPr>
        <p:spPr>
          <a:xfrm>
            <a:off x="899592" y="1484784"/>
            <a:ext cx="7848872" cy="5016758"/>
          </a:xfrm>
          <a:prstGeom prst="rect">
            <a:avLst/>
          </a:prstGeom>
        </p:spPr>
        <p:txBody>
          <a:bodyPr wrap="square">
            <a:spAutoFit/>
          </a:bodyPr>
          <a:lstStyle/>
          <a:p>
            <a:pPr indent="539750"/>
            <a:r>
              <a:rPr lang="zh-CN" altLang="en-US" sz="4000" dirty="0" smtClean="0"/>
              <a:t>一弯新月升起了，我们借助淡淡的月光，在忽明忽暗的梨树林里走着。山间的夜风吹得人脸上凉凉的，梨花的白色花瓣轻轻飘落在我们身上。</a:t>
            </a:r>
            <a:endParaRPr lang="zh-CN" altLang="en-US" sz="4000" dirty="0" smtClean="0"/>
          </a:p>
          <a:p>
            <a:pPr indent="539750"/>
            <a:r>
              <a:rPr lang="zh-CN" altLang="en-US" sz="4000" dirty="0" smtClean="0"/>
              <a:t>“快看，有人家了。”</a:t>
            </a:r>
            <a:endParaRPr lang="zh-CN" altLang="en-US" sz="4000" dirty="0" smtClean="0"/>
          </a:p>
          <a:p>
            <a:pPr indent="539750"/>
            <a:r>
              <a:rPr lang="zh-CN" altLang="en-US" sz="4000" dirty="0" smtClean="0"/>
              <a:t>一座草顶、竹篾泥墙的小屋出现在梨树林边。</a:t>
            </a:r>
            <a:r>
              <a:rPr lang="en-US" altLang="zh-CN" sz="4000" dirty="0" smtClean="0"/>
              <a:t>——《</a:t>
            </a:r>
            <a:r>
              <a:rPr lang="zh-CN" altLang="en-US" sz="4000" dirty="0" smtClean="0"/>
              <a:t>驿路梨花</a:t>
            </a:r>
            <a:r>
              <a:rPr lang="en-US" altLang="zh-CN" sz="4000" dirty="0" smtClean="0"/>
              <a:t>》</a:t>
            </a:r>
            <a:endParaRPr lang="zh-CN" altLang="en-US" sz="4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483768" y="404664"/>
            <a:ext cx="3775393" cy="707886"/>
          </a:xfrm>
          <a:prstGeom prst="rect">
            <a:avLst/>
          </a:prstGeom>
        </p:spPr>
        <p:txBody>
          <a:bodyPr wrap="none">
            <a:spAutoFit/>
          </a:bodyPr>
          <a:lstStyle/>
          <a:p>
            <a:r>
              <a:rPr lang="zh-CN" altLang="en-US" sz="4000" dirty="0" smtClean="0">
                <a:solidFill>
                  <a:srgbClr val="FF0000"/>
                </a:solidFill>
              </a:rPr>
              <a:t>推动情节的发展</a:t>
            </a:r>
            <a:endParaRPr lang="zh-CN" altLang="en-US" sz="4000" dirty="0">
              <a:solidFill>
                <a:srgbClr val="FF0000"/>
              </a:solidFill>
            </a:endParaRPr>
          </a:p>
        </p:txBody>
      </p:sp>
      <p:sp>
        <p:nvSpPr>
          <p:cNvPr id="3" name="矩形 2"/>
          <p:cNvSpPr/>
          <p:nvPr/>
        </p:nvSpPr>
        <p:spPr>
          <a:xfrm>
            <a:off x="971600" y="1112550"/>
            <a:ext cx="7992888" cy="5632311"/>
          </a:xfrm>
          <a:prstGeom prst="rect">
            <a:avLst/>
          </a:prstGeom>
        </p:spPr>
        <p:txBody>
          <a:bodyPr wrap="square">
            <a:spAutoFit/>
          </a:bodyPr>
          <a:lstStyle/>
          <a:p>
            <a:r>
              <a:rPr lang="zh-CN" altLang="en-US" sz="4000" dirty="0" smtClean="0"/>
              <a:t>        天已快夜</a:t>
            </a:r>
            <a:r>
              <a:rPr lang="en-US" altLang="zh-CN" sz="4000" dirty="0" smtClean="0"/>
              <a:t>,</a:t>
            </a:r>
            <a:r>
              <a:rPr lang="zh-CN" altLang="en-US" sz="4000" dirty="0" smtClean="0"/>
              <a:t>别的雀子似乎都休息了</a:t>
            </a:r>
            <a:r>
              <a:rPr lang="en-US" altLang="zh-CN" sz="4000" dirty="0" smtClean="0"/>
              <a:t>,</a:t>
            </a:r>
            <a:r>
              <a:rPr lang="zh-CN" altLang="en-US" sz="4000" dirty="0" smtClean="0"/>
              <a:t>只杜鹃叫个不息</a:t>
            </a:r>
            <a:r>
              <a:rPr lang="en-US" altLang="zh-CN" sz="4000" dirty="0" smtClean="0"/>
              <a:t>.</a:t>
            </a:r>
            <a:r>
              <a:rPr lang="zh-CN" altLang="en-US" sz="4000" dirty="0" smtClean="0"/>
              <a:t>石头泥土为白日晒了一整天</a:t>
            </a:r>
            <a:r>
              <a:rPr lang="en-US" altLang="zh-CN" sz="4000" dirty="0" smtClean="0"/>
              <a:t>,</a:t>
            </a:r>
            <a:r>
              <a:rPr lang="zh-CN" altLang="en-US" sz="4000" dirty="0" smtClean="0"/>
              <a:t>草木为白日晒了一整天</a:t>
            </a:r>
            <a:r>
              <a:rPr lang="en-US" altLang="zh-CN" sz="4000" dirty="0" smtClean="0"/>
              <a:t>,</a:t>
            </a:r>
            <a:r>
              <a:rPr lang="zh-CN" altLang="en-US" sz="4000" dirty="0" smtClean="0"/>
              <a:t>到这时节各放散出一种热气</a:t>
            </a:r>
            <a:r>
              <a:rPr lang="zh-CN" altLang="en-US" sz="4000" dirty="0"/>
              <a:t>。</a:t>
            </a:r>
            <a:r>
              <a:rPr lang="zh-CN" altLang="en-US" sz="4000" dirty="0" smtClean="0"/>
              <a:t>空气中有泥土气味</a:t>
            </a:r>
            <a:r>
              <a:rPr lang="en-US" altLang="zh-CN" sz="4000" dirty="0" smtClean="0"/>
              <a:t>,</a:t>
            </a:r>
            <a:r>
              <a:rPr lang="zh-CN" altLang="en-US" sz="4000" dirty="0" smtClean="0"/>
              <a:t>有草木气味还有各种甲虫类气味</a:t>
            </a:r>
            <a:r>
              <a:rPr lang="zh-CN" altLang="en-US" sz="4000" dirty="0"/>
              <a:t>。</a:t>
            </a:r>
            <a:r>
              <a:rPr lang="zh-CN" altLang="en-US" sz="4000" dirty="0" smtClean="0"/>
              <a:t>翠翠看着天上的红云</a:t>
            </a:r>
            <a:r>
              <a:rPr lang="en-US" altLang="zh-CN" sz="4000" dirty="0" smtClean="0"/>
              <a:t>,</a:t>
            </a:r>
            <a:r>
              <a:rPr lang="zh-CN" altLang="en-US" sz="4000" dirty="0" smtClean="0"/>
              <a:t>听着渡口飘来生意人的杂乱声音</a:t>
            </a:r>
            <a:r>
              <a:rPr lang="en-US" altLang="zh-CN" sz="4000" dirty="0" smtClean="0"/>
              <a:t>,</a:t>
            </a:r>
            <a:r>
              <a:rPr lang="zh-CN" altLang="en-US" sz="4000" dirty="0" smtClean="0"/>
              <a:t>心中有些儿薄薄的凄凉。</a:t>
            </a:r>
            <a:r>
              <a:rPr lang="en-US" altLang="zh-CN" sz="4000" dirty="0" smtClean="0"/>
              <a:t>——《</a:t>
            </a:r>
            <a:r>
              <a:rPr lang="zh-CN" altLang="en-US" sz="4000" dirty="0" smtClean="0"/>
              <a:t>边城</a:t>
            </a:r>
            <a:r>
              <a:rPr lang="en-US" altLang="zh-CN" sz="4000" dirty="0" smtClean="0"/>
              <a:t>》</a:t>
            </a:r>
            <a:endParaRPr lang="zh-CN" altLang="en-US" sz="4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7618" y="116632"/>
            <a:ext cx="3262432" cy="984885"/>
          </a:xfrm>
          <a:prstGeom prst="rect">
            <a:avLst/>
          </a:prstGeom>
        </p:spPr>
        <p:txBody>
          <a:bodyPr wrap="none">
            <a:spAutoFit/>
          </a:bodyPr>
          <a:lstStyle/>
          <a:p>
            <a:r>
              <a:rPr lang="zh-CN" altLang="en-US" sz="4000" dirty="0" smtClean="0">
                <a:solidFill>
                  <a:srgbClr val="FF0000"/>
                </a:solidFill>
              </a:rPr>
              <a:t>深化作品主题</a:t>
            </a:r>
            <a:endParaRPr lang="zh-CN" altLang="en-US" sz="4000" dirty="0" smtClean="0">
              <a:solidFill>
                <a:srgbClr val="FF0000"/>
              </a:solidFill>
            </a:endParaRPr>
          </a:p>
          <a:p>
            <a:endParaRPr lang="zh-CN" altLang="en-US" dirty="0"/>
          </a:p>
        </p:txBody>
      </p:sp>
      <p:sp>
        <p:nvSpPr>
          <p:cNvPr id="3" name="矩形 2"/>
          <p:cNvSpPr/>
          <p:nvPr/>
        </p:nvSpPr>
        <p:spPr>
          <a:xfrm>
            <a:off x="331618" y="980728"/>
            <a:ext cx="8704878" cy="5509200"/>
          </a:xfrm>
          <a:prstGeom prst="rect">
            <a:avLst/>
          </a:prstGeom>
        </p:spPr>
        <p:txBody>
          <a:bodyPr wrap="square">
            <a:spAutoFit/>
          </a:bodyPr>
          <a:lstStyle/>
          <a:p>
            <a:r>
              <a:rPr lang="zh-CN" altLang="en-US" sz="3200" dirty="0" smtClean="0"/>
              <a:t>       云还没铺满了天，地上已经很黑，极亮极热的晴午忽然变成黑夜了似的。风带着雨星，像在地上寻找什么似的，东一头西一头的乱撞。北边远处一个红闪，像把黑云掀开一块，露出一大片血似的。风小了，可是利飕有劲，使人颤抖。一阵这样的风过去，一切都不知怎好似的，连柳树都惊疑不定的等着点什么。又一个闪，正在头上，白亮亮的雨点紧跟着落下来，极硬的砸起许多尘土，土里微带着雨气。大雨点砸在祥子的背上几个，他哆嗦了两下。</a:t>
            </a:r>
            <a:r>
              <a:rPr lang="en-US" altLang="zh-CN" sz="3200" dirty="0" smtClean="0"/>
              <a:t>——《</a:t>
            </a:r>
            <a:r>
              <a:rPr lang="zh-CN" altLang="en-US" sz="3200" dirty="0" smtClean="0"/>
              <a:t>在烈日和暴雨下</a:t>
            </a:r>
            <a:r>
              <a:rPr lang="en-US" altLang="zh-CN" sz="3200" dirty="0" smtClean="0"/>
              <a:t>》</a:t>
            </a:r>
            <a:endParaRPr lang="zh-CN" altLang="en-US"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832197" y="404664"/>
            <a:ext cx="3816424" cy="707886"/>
          </a:xfrm>
          <a:prstGeom prst="rect">
            <a:avLst/>
          </a:prstGeom>
          <a:noFill/>
        </p:spPr>
        <p:txBody>
          <a:bodyPr wrap="square" rtlCol="0">
            <a:spAutoFit/>
          </a:bodyPr>
          <a:lstStyle/>
          <a:p>
            <a:r>
              <a:rPr lang="zh-CN" altLang="en-US" sz="4000" dirty="0" smtClean="0">
                <a:solidFill>
                  <a:srgbClr val="FF0000"/>
                </a:solidFill>
              </a:rPr>
              <a:t>场面描写</a:t>
            </a:r>
            <a:endParaRPr lang="zh-CN" altLang="en-US" sz="4000" dirty="0">
              <a:solidFill>
                <a:srgbClr val="FF0000"/>
              </a:solidFill>
            </a:endParaRPr>
          </a:p>
        </p:txBody>
      </p:sp>
      <p:sp>
        <p:nvSpPr>
          <p:cNvPr id="3" name="矩形 2"/>
          <p:cNvSpPr/>
          <p:nvPr/>
        </p:nvSpPr>
        <p:spPr>
          <a:xfrm>
            <a:off x="1259632" y="1484784"/>
            <a:ext cx="7704856" cy="1938992"/>
          </a:xfrm>
          <a:prstGeom prst="rect">
            <a:avLst/>
          </a:prstGeom>
        </p:spPr>
        <p:txBody>
          <a:bodyPr wrap="square">
            <a:spAutoFit/>
          </a:bodyPr>
          <a:lstStyle/>
          <a:p>
            <a:r>
              <a:rPr lang="zh-CN" altLang="en-US" sz="4000" dirty="0" smtClean="0"/>
              <a:t>       场面描写是一个特定的时间与地点内许多人物活动的总体情况的描写。</a:t>
            </a:r>
            <a:endParaRPr lang="zh-CN" altLang="en-US" sz="4000" dirty="0"/>
          </a:p>
        </p:txBody>
      </p:sp>
      <p:sp>
        <p:nvSpPr>
          <p:cNvPr id="4" name="矩形 3"/>
          <p:cNvSpPr/>
          <p:nvPr/>
        </p:nvSpPr>
        <p:spPr>
          <a:xfrm>
            <a:off x="1304100" y="3513202"/>
            <a:ext cx="7854641" cy="707886"/>
          </a:xfrm>
          <a:prstGeom prst="rect">
            <a:avLst/>
          </a:prstGeom>
        </p:spPr>
        <p:txBody>
          <a:bodyPr wrap="square">
            <a:spAutoFit/>
          </a:bodyPr>
          <a:lstStyle/>
          <a:p>
            <a:r>
              <a:rPr lang="zh-CN" altLang="en-US" sz="4000" dirty="0" smtClean="0">
                <a:solidFill>
                  <a:srgbClr val="FF0000"/>
                </a:solidFill>
              </a:rPr>
              <a:t>以人物活动为中心的</a:t>
            </a:r>
            <a:r>
              <a:rPr lang="en-US" altLang="zh-CN" sz="4000" dirty="0" smtClean="0">
                <a:solidFill>
                  <a:srgbClr val="FF0000"/>
                </a:solidFill>
              </a:rPr>
              <a:t>"</a:t>
            </a:r>
            <a:r>
              <a:rPr lang="zh-CN" altLang="en-US" sz="4000" dirty="0" smtClean="0">
                <a:solidFill>
                  <a:srgbClr val="FF0000"/>
                </a:solidFill>
              </a:rPr>
              <a:t>动态</a:t>
            </a:r>
            <a:r>
              <a:rPr lang="en-US" altLang="zh-CN" sz="4000" dirty="0" smtClean="0">
                <a:solidFill>
                  <a:srgbClr val="FF0000"/>
                </a:solidFill>
              </a:rPr>
              <a:t>"</a:t>
            </a:r>
            <a:r>
              <a:rPr lang="zh-CN" altLang="en-US" sz="4000" dirty="0" smtClean="0">
                <a:solidFill>
                  <a:srgbClr val="FF0000"/>
                </a:solidFill>
              </a:rPr>
              <a:t>的描写。</a:t>
            </a:r>
            <a:endParaRPr lang="zh-CN" altLang="en-US" sz="4000" dirty="0">
              <a:solidFill>
                <a:srgbClr val="FF0000"/>
              </a:solidFill>
            </a:endParaRPr>
          </a:p>
        </p:txBody>
      </p:sp>
      <p:sp>
        <p:nvSpPr>
          <p:cNvPr id="5" name="矩形 4"/>
          <p:cNvSpPr/>
          <p:nvPr/>
        </p:nvSpPr>
        <p:spPr>
          <a:xfrm>
            <a:off x="2339752" y="4509120"/>
            <a:ext cx="4801314" cy="707886"/>
          </a:xfrm>
          <a:prstGeom prst="rect">
            <a:avLst/>
          </a:prstGeom>
        </p:spPr>
        <p:txBody>
          <a:bodyPr wrap="none">
            <a:spAutoFit/>
          </a:bodyPr>
          <a:lstStyle/>
          <a:p>
            <a:r>
              <a:rPr lang="zh-CN" altLang="en-US" sz="4000" dirty="0" smtClean="0"/>
              <a:t>塑造人物，表现主题</a:t>
            </a:r>
            <a:endParaRPr lang="zh-CN" altLang="en-US" sz="4000" dirty="0"/>
          </a:p>
        </p:txBody>
      </p:sp>
      <p:sp>
        <p:nvSpPr>
          <p:cNvPr id="6" name="矩形 5"/>
          <p:cNvSpPr/>
          <p:nvPr/>
        </p:nvSpPr>
        <p:spPr>
          <a:xfrm>
            <a:off x="2339752" y="5783235"/>
            <a:ext cx="4801314" cy="707886"/>
          </a:xfrm>
          <a:prstGeom prst="rect">
            <a:avLst/>
          </a:prstGeom>
        </p:spPr>
        <p:txBody>
          <a:bodyPr wrap="none">
            <a:spAutoFit/>
          </a:bodyPr>
          <a:lstStyle/>
          <a:p>
            <a:r>
              <a:rPr lang="zh-CN" altLang="en-US" sz="4000" dirty="0" smtClean="0"/>
              <a:t>渲染气氛，烘托事物</a:t>
            </a:r>
            <a:endParaRPr lang="zh-CN" altLang="en-US" sz="4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anim calcmode="lin" valueType="num">
                                      <p:cBhvr>
                                        <p:cTn id="19" dur="1000" fill="hold"/>
                                        <p:tgtEl>
                                          <p:spTgt spid="4"/>
                                        </p:tgtEl>
                                        <p:attrNameLst>
                                          <p:attrName>ppt_x</p:attrName>
                                        </p:attrNameLst>
                                      </p:cBhvr>
                                      <p:tavLst>
                                        <p:tav tm="0">
                                          <p:val>
                                            <p:strVal val="#ppt_x"/>
                                          </p:val>
                                        </p:tav>
                                        <p:tav tm="100000">
                                          <p:val>
                                            <p:strVal val="#ppt_x"/>
                                          </p:val>
                                        </p:tav>
                                      </p:tavLst>
                                    </p:anim>
                                    <p:anim calcmode="lin" valueType="num">
                                      <p:cBhvr>
                                        <p:cTn id="20"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1000"/>
                                        <p:tgtEl>
                                          <p:spTgt spid="5"/>
                                        </p:tgtEl>
                                      </p:cBhvr>
                                    </p:animEffect>
                                    <p:anim calcmode="lin" valueType="num">
                                      <p:cBhvr>
                                        <p:cTn id="26" dur="1000" fill="hold"/>
                                        <p:tgtEl>
                                          <p:spTgt spid="5"/>
                                        </p:tgtEl>
                                        <p:attrNameLst>
                                          <p:attrName>ppt_x</p:attrName>
                                        </p:attrNameLst>
                                      </p:cBhvr>
                                      <p:tavLst>
                                        <p:tav tm="0">
                                          <p:val>
                                            <p:strVal val="#ppt_x"/>
                                          </p:val>
                                        </p:tav>
                                        <p:tav tm="100000">
                                          <p:val>
                                            <p:strVal val="#ppt_x"/>
                                          </p:val>
                                        </p:tav>
                                      </p:tavLst>
                                    </p:anim>
                                    <p:anim calcmode="lin" valueType="num">
                                      <p:cBhvr>
                                        <p:cTn id="27"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1000"/>
                                        <p:tgtEl>
                                          <p:spTgt spid="6"/>
                                        </p:tgtEl>
                                      </p:cBhvr>
                                    </p:animEffect>
                                    <p:anim calcmode="lin" valueType="num">
                                      <p:cBhvr>
                                        <p:cTn id="33" dur="1000" fill="hold"/>
                                        <p:tgtEl>
                                          <p:spTgt spid="6"/>
                                        </p:tgtEl>
                                        <p:attrNameLst>
                                          <p:attrName>ppt_x</p:attrName>
                                        </p:attrNameLst>
                                      </p:cBhvr>
                                      <p:tavLst>
                                        <p:tav tm="0">
                                          <p:val>
                                            <p:strVal val="#ppt_x"/>
                                          </p:val>
                                        </p:tav>
                                        <p:tav tm="100000">
                                          <p:val>
                                            <p:strVal val="#ppt_x"/>
                                          </p:val>
                                        </p:tav>
                                      </p:tavLst>
                                    </p:anim>
                                    <p:anim calcmode="lin" valueType="num">
                                      <p:cBhvr>
                                        <p:cTn id="3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16632"/>
            <a:ext cx="9144000" cy="4401205"/>
          </a:xfrm>
          <a:prstGeom prst="rect">
            <a:avLst/>
          </a:prstGeom>
        </p:spPr>
        <p:txBody>
          <a:bodyPr wrap="square">
            <a:spAutoFit/>
          </a:bodyPr>
          <a:lstStyle/>
          <a:p>
            <a:r>
              <a:rPr lang="zh-CN" altLang="en-US" sz="4000" dirty="0" smtClean="0"/>
              <a:t>       街上人流如潮，人人笑容满面。年轻人三个一伙，五个一群地走在大街上。他们戴着</a:t>
            </a:r>
            <a:r>
              <a:rPr lang="en-US" altLang="zh-CN" sz="4000" dirty="0" smtClean="0"/>
              <a:t>MP3</a:t>
            </a:r>
            <a:r>
              <a:rPr lang="zh-CN" altLang="en-US" sz="4000" dirty="0" smtClean="0"/>
              <a:t>，听着音乐，情不自禁地跟着音乐唱了起来。也有的年轻人在说说笑笑，街上一直回荡着他们的笑声。老年人拄着拐杖，静静地坐在长椅子上，沐浴着那温暖的阳光，真是舒服极了！</a:t>
            </a:r>
            <a:endParaRPr lang="zh-CN" altLang="en-US" sz="4000"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96585" y="1556792"/>
            <a:ext cx="7560840" cy="1323439"/>
          </a:xfrm>
          <a:prstGeom prst="rect">
            <a:avLst/>
          </a:prstGeom>
          <a:noFill/>
        </p:spPr>
        <p:txBody>
          <a:bodyPr wrap="square" rtlCol="0">
            <a:spAutoFit/>
          </a:bodyPr>
          <a:lstStyle/>
          <a:p>
            <a:r>
              <a:rPr lang="en-US" altLang="zh-CN" sz="4000" dirty="0" smtClean="0">
                <a:solidFill>
                  <a:srgbClr val="FF0000"/>
                </a:solidFill>
              </a:rPr>
              <a:t>1</a:t>
            </a:r>
            <a:r>
              <a:rPr lang="zh-CN" altLang="en-US" sz="4000" dirty="0" smtClean="0">
                <a:solidFill>
                  <a:srgbClr val="FF0000"/>
                </a:solidFill>
              </a:rPr>
              <a:t>、学会积累优秀文学作品中的描写</a:t>
            </a:r>
            <a:endParaRPr lang="zh-CN" altLang="en-US" sz="4000" dirty="0">
              <a:solidFill>
                <a:srgbClr val="FF0000"/>
              </a:solidFill>
            </a:endParaRPr>
          </a:p>
        </p:txBody>
      </p:sp>
      <p:sp>
        <p:nvSpPr>
          <p:cNvPr id="3" name="矩形 2"/>
          <p:cNvSpPr/>
          <p:nvPr/>
        </p:nvSpPr>
        <p:spPr>
          <a:xfrm>
            <a:off x="1496585" y="3206879"/>
            <a:ext cx="7109639" cy="707886"/>
          </a:xfrm>
          <a:prstGeom prst="rect">
            <a:avLst/>
          </a:prstGeom>
        </p:spPr>
        <p:txBody>
          <a:bodyPr wrap="none">
            <a:spAutoFit/>
          </a:bodyPr>
          <a:lstStyle/>
          <a:p>
            <a:r>
              <a:rPr lang="en-US" altLang="zh-CN" sz="4000" dirty="0" smtClean="0">
                <a:solidFill>
                  <a:srgbClr val="FF0000"/>
                </a:solidFill>
              </a:rPr>
              <a:t>2</a:t>
            </a:r>
            <a:r>
              <a:rPr lang="zh-CN" altLang="en-US" sz="4000" dirty="0" smtClean="0">
                <a:solidFill>
                  <a:srgbClr val="FF0000"/>
                </a:solidFill>
              </a:rPr>
              <a:t>、学会观察生活，体会情感。</a:t>
            </a:r>
            <a:endParaRPr lang="zh-CN" altLang="en-US" sz="4000" dirty="0">
              <a:solidFill>
                <a:srgbClr val="FF0000"/>
              </a:solidFill>
            </a:endParaRPr>
          </a:p>
        </p:txBody>
      </p:sp>
      <p:sp>
        <p:nvSpPr>
          <p:cNvPr id="4" name="矩形 3"/>
          <p:cNvSpPr/>
          <p:nvPr/>
        </p:nvSpPr>
        <p:spPr>
          <a:xfrm>
            <a:off x="1560323" y="4388087"/>
            <a:ext cx="7109639" cy="707886"/>
          </a:xfrm>
          <a:prstGeom prst="rect">
            <a:avLst/>
          </a:prstGeom>
        </p:spPr>
        <p:txBody>
          <a:bodyPr wrap="none">
            <a:spAutoFit/>
          </a:bodyPr>
          <a:lstStyle/>
          <a:p>
            <a:r>
              <a:rPr lang="en-US" altLang="zh-CN" sz="4000" dirty="0" smtClean="0">
                <a:solidFill>
                  <a:srgbClr val="FF0000"/>
                </a:solidFill>
              </a:rPr>
              <a:t>3</a:t>
            </a:r>
            <a:r>
              <a:rPr lang="zh-CN" altLang="en-US" sz="4000" dirty="0" smtClean="0">
                <a:solidFill>
                  <a:srgbClr val="FF0000"/>
                </a:solidFill>
              </a:rPr>
              <a:t>、总结生动的人物描写的方法</a:t>
            </a:r>
            <a:endParaRPr lang="zh-CN" altLang="en-US" sz="4000" dirty="0">
              <a:solidFill>
                <a:srgbClr val="FF0000"/>
              </a:solidFill>
            </a:endParaRPr>
          </a:p>
        </p:txBody>
      </p:sp>
      <p:sp>
        <p:nvSpPr>
          <p:cNvPr id="5" name="TextBox 4"/>
          <p:cNvSpPr txBox="1"/>
          <p:nvPr/>
        </p:nvSpPr>
        <p:spPr>
          <a:xfrm>
            <a:off x="1496585" y="260648"/>
            <a:ext cx="6751316" cy="707886"/>
          </a:xfrm>
          <a:prstGeom prst="rect">
            <a:avLst/>
          </a:prstGeom>
          <a:noFill/>
        </p:spPr>
        <p:txBody>
          <a:bodyPr wrap="square" rtlCol="0">
            <a:spAutoFit/>
          </a:bodyPr>
          <a:lstStyle/>
          <a:p>
            <a:r>
              <a:rPr lang="zh-CN" altLang="en-US" sz="4000" dirty="0" smtClean="0"/>
              <a:t>怎样让自己的作文生动形象？</a:t>
            </a:r>
            <a:endParaRPr lang="zh-CN" altLang="en-US" sz="4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1000"/>
                                        <p:tgtEl>
                                          <p:spTgt spid="3"/>
                                        </p:tgtEl>
                                      </p:cBhvr>
                                    </p:animEffect>
                                    <p:anim calcmode="lin" valueType="num">
                                      <p:cBhvr>
                                        <p:cTn id="21" dur="1000" fill="hold"/>
                                        <p:tgtEl>
                                          <p:spTgt spid="3"/>
                                        </p:tgtEl>
                                        <p:attrNameLst>
                                          <p:attrName>ppt_x</p:attrName>
                                        </p:attrNameLst>
                                      </p:cBhvr>
                                      <p:tavLst>
                                        <p:tav tm="0">
                                          <p:val>
                                            <p:strVal val="#ppt_x"/>
                                          </p:val>
                                        </p:tav>
                                        <p:tav tm="100000">
                                          <p:val>
                                            <p:strVal val="#ppt_x"/>
                                          </p:val>
                                        </p:tav>
                                      </p:tavLst>
                                    </p:anim>
                                    <p:anim calcmode="lin" valueType="num">
                                      <p:cBhvr>
                                        <p:cTn id="22"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1000"/>
                                        <p:tgtEl>
                                          <p:spTgt spid="4"/>
                                        </p:tgtEl>
                                      </p:cBhvr>
                                    </p:animEffect>
                                    <p:anim calcmode="lin" valueType="num">
                                      <p:cBhvr>
                                        <p:cTn id="28" dur="1000" fill="hold"/>
                                        <p:tgtEl>
                                          <p:spTgt spid="4"/>
                                        </p:tgtEl>
                                        <p:attrNameLst>
                                          <p:attrName>ppt_x</p:attrName>
                                        </p:attrNameLst>
                                      </p:cBhvr>
                                      <p:tavLst>
                                        <p:tav tm="0">
                                          <p:val>
                                            <p:strVal val="#ppt_x"/>
                                          </p:val>
                                        </p:tav>
                                        <p:tav tm="100000">
                                          <p:val>
                                            <p:strVal val="#ppt_x"/>
                                          </p:val>
                                        </p:tav>
                                      </p:tavLst>
                                    </p:anim>
                                    <p:anim calcmode="lin" valueType="num">
                                      <p:cBhvr>
                                        <p:cTn id="2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86209" y="188640"/>
            <a:ext cx="5184576" cy="830997"/>
          </a:xfrm>
          <a:prstGeom prst="rect">
            <a:avLst/>
          </a:prstGeom>
          <a:noFill/>
        </p:spPr>
        <p:txBody>
          <a:bodyPr wrap="square" rtlCol="0">
            <a:spAutoFit/>
          </a:bodyPr>
          <a:lstStyle/>
          <a:p>
            <a:r>
              <a:rPr lang="zh-CN" altLang="en-US" sz="4800" dirty="0" smtClean="0">
                <a:solidFill>
                  <a:srgbClr val="FF0000"/>
                </a:solidFill>
              </a:rPr>
              <a:t>人物描写的方法</a:t>
            </a:r>
            <a:endParaRPr lang="zh-CN" altLang="en-US" sz="4800" dirty="0">
              <a:solidFill>
                <a:srgbClr val="FF0000"/>
              </a:solidFill>
            </a:endParaRPr>
          </a:p>
        </p:txBody>
      </p:sp>
      <p:sp>
        <p:nvSpPr>
          <p:cNvPr id="3" name="TextBox 2"/>
          <p:cNvSpPr txBox="1"/>
          <p:nvPr/>
        </p:nvSpPr>
        <p:spPr>
          <a:xfrm>
            <a:off x="1619672" y="1163653"/>
            <a:ext cx="5616624" cy="5632311"/>
          </a:xfrm>
          <a:prstGeom prst="rect">
            <a:avLst/>
          </a:prstGeom>
          <a:noFill/>
        </p:spPr>
        <p:txBody>
          <a:bodyPr wrap="square" rtlCol="0">
            <a:spAutoFit/>
          </a:bodyPr>
          <a:lstStyle/>
          <a:p>
            <a:r>
              <a:rPr lang="en-US" altLang="zh-CN" sz="4000" dirty="0" smtClean="0">
                <a:solidFill>
                  <a:srgbClr val="FF0000"/>
                </a:solidFill>
              </a:rPr>
              <a:t>1</a:t>
            </a:r>
            <a:r>
              <a:rPr lang="zh-CN" altLang="en-US" sz="4000" dirty="0" smtClean="0">
                <a:solidFill>
                  <a:srgbClr val="FF0000"/>
                </a:solidFill>
              </a:rPr>
              <a:t>、抓住人物特征</a:t>
            </a:r>
            <a:endParaRPr lang="zh-CN" altLang="en-US" sz="4000" dirty="0" smtClean="0">
              <a:solidFill>
                <a:srgbClr val="FF0000"/>
              </a:solidFill>
            </a:endParaRPr>
          </a:p>
          <a:p>
            <a:endParaRPr lang="en-US" altLang="zh-CN" sz="4000" dirty="0" smtClean="0">
              <a:solidFill>
                <a:srgbClr val="FF0000"/>
              </a:solidFill>
            </a:endParaRPr>
          </a:p>
          <a:p>
            <a:r>
              <a:rPr lang="en-US" altLang="zh-CN" sz="4000" dirty="0" smtClean="0">
                <a:solidFill>
                  <a:srgbClr val="FF0000"/>
                </a:solidFill>
              </a:rPr>
              <a:t>2</a:t>
            </a:r>
            <a:r>
              <a:rPr lang="zh-CN" altLang="en-US" sz="4000" dirty="0" smtClean="0">
                <a:solidFill>
                  <a:srgbClr val="FF0000"/>
                </a:solidFill>
              </a:rPr>
              <a:t>、细节描写突出</a:t>
            </a:r>
            <a:endParaRPr lang="zh-CN" altLang="en-US" sz="4000" dirty="0" smtClean="0">
              <a:solidFill>
                <a:srgbClr val="FF0000"/>
              </a:solidFill>
            </a:endParaRPr>
          </a:p>
          <a:p>
            <a:endParaRPr lang="en-US" altLang="zh-CN" sz="4000" dirty="0" smtClean="0">
              <a:solidFill>
                <a:srgbClr val="FF0000"/>
              </a:solidFill>
            </a:endParaRPr>
          </a:p>
          <a:p>
            <a:r>
              <a:rPr lang="en-US" altLang="zh-CN" sz="4000" dirty="0" smtClean="0">
                <a:solidFill>
                  <a:srgbClr val="FF0000"/>
                </a:solidFill>
              </a:rPr>
              <a:t>3</a:t>
            </a:r>
            <a:r>
              <a:rPr lang="zh-CN" altLang="en-US" sz="4000" dirty="0" smtClean="0">
                <a:solidFill>
                  <a:srgbClr val="FF0000"/>
                </a:solidFill>
              </a:rPr>
              <a:t>、善用修辞方法</a:t>
            </a:r>
            <a:endParaRPr lang="zh-CN" altLang="en-US" sz="4000" dirty="0" smtClean="0">
              <a:solidFill>
                <a:srgbClr val="FF0000"/>
              </a:solidFill>
            </a:endParaRPr>
          </a:p>
          <a:p>
            <a:endParaRPr lang="en-US" altLang="zh-CN" sz="4000" dirty="0" smtClean="0">
              <a:solidFill>
                <a:srgbClr val="FF0000"/>
              </a:solidFill>
            </a:endParaRPr>
          </a:p>
          <a:p>
            <a:r>
              <a:rPr lang="en-US" altLang="zh-CN" sz="4000" dirty="0" smtClean="0">
                <a:solidFill>
                  <a:srgbClr val="FF0000"/>
                </a:solidFill>
              </a:rPr>
              <a:t>4</a:t>
            </a:r>
            <a:r>
              <a:rPr lang="zh-CN" altLang="en-US" sz="4000" dirty="0" smtClean="0">
                <a:solidFill>
                  <a:srgbClr val="FF0000"/>
                </a:solidFill>
              </a:rPr>
              <a:t>、巧妙运用修饰语</a:t>
            </a:r>
            <a:endParaRPr lang="zh-CN" altLang="en-US" sz="4000" dirty="0" smtClean="0">
              <a:solidFill>
                <a:srgbClr val="FF0000"/>
              </a:solidFill>
            </a:endParaRPr>
          </a:p>
          <a:p>
            <a:endParaRPr lang="en-US" altLang="zh-CN" sz="4000" dirty="0" smtClean="0">
              <a:solidFill>
                <a:srgbClr val="FF0000"/>
              </a:solidFill>
            </a:endParaRPr>
          </a:p>
          <a:p>
            <a:r>
              <a:rPr lang="en-US" altLang="zh-CN" sz="4000" dirty="0" smtClean="0">
                <a:solidFill>
                  <a:srgbClr val="FF0000"/>
                </a:solidFill>
              </a:rPr>
              <a:t>5</a:t>
            </a:r>
            <a:r>
              <a:rPr lang="zh-CN" altLang="en-US" sz="4000" dirty="0" smtClean="0">
                <a:solidFill>
                  <a:srgbClr val="FF0000"/>
                </a:solidFill>
              </a:rPr>
              <a:t>、善用联想和想象</a:t>
            </a:r>
            <a:endParaRPr lang="zh-CN" altLang="en-US" sz="4000"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43608" y="260648"/>
            <a:ext cx="7812360" cy="1938992"/>
          </a:xfrm>
          <a:prstGeom prst="rect">
            <a:avLst/>
          </a:prstGeom>
          <a:noFill/>
        </p:spPr>
        <p:txBody>
          <a:bodyPr wrap="square" rtlCol="0">
            <a:spAutoFit/>
          </a:bodyPr>
          <a:lstStyle/>
          <a:p>
            <a:r>
              <a:rPr lang="zh-CN" altLang="en-US" sz="4000" dirty="0" smtClean="0"/>
              <a:t>叙述：下午，放学后，我们正在教室上课。小明把我叫出去接了一个电话。</a:t>
            </a:r>
            <a:endParaRPr lang="zh-CN" altLang="en-US" sz="4000" dirty="0"/>
          </a:p>
        </p:txBody>
      </p:sp>
      <p:sp>
        <p:nvSpPr>
          <p:cNvPr id="3" name="TextBox 2"/>
          <p:cNvSpPr txBox="1"/>
          <p:nvPr/>
        </p:nvSpPr>
        <p:spPr>
          <a:xfrm>
            <a:off x="1043608" y="2708920"/>
            <a:ext cx="7812360" cy="3170099"/>
          </a:xfrm>
          <a:prstGeom prst="rect">
            <a:avLst/>
          </a:prstGeom>
          <a:noFill/>
        </p:spPr>
        <p:txBody>
          <a:bodyPr wrap="square" rtlCol="0">
            <a:spAutoFit/>
          </a:bodyPr>
          <a:lstStyle/>
          <a:p>
            <a:r>
              <a:rPr lang="zh-CN" altLang="en-US" sz="4000" dirty="0" smtClean="0">
                <a:solidFill>
                  <a:srgbClr val="FF0000"/>
                </a:solidFill>
              </a:rPr>
              <a:t>描写：“下午，放学后，我们正在教室上辅导课”改写为“夕阳西下，喧闹的操场已经渐渐平静了下来。我们班教室里依然灯火通明，只听见“沙沙”的写字声。”</a:t>
            </a:r>
            <a:endParaRPr lang="zh-CN" altLang="en-US" sz="4000"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4"/>
          <p:cNvSpPr>
            <a:spLocks noChangeArrowheads="1"/>
          </p:cNvSpPr>
          <p:nvPr/>
        </p:nvSpPr>
        <p:spPr bwMode="auto">
          <a:xfrm>
            <a:off x="1357313" y="214313"/>
            <a:ext cx="2271712"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5400" b="1" dirty="0">
                <a:solidFill>
                  <a:srgbClr val="000000"/>
                </a:solidFill>
                <a:latin typeface="Franklin Gothic Book" pitchFamily="34" charset="0"/>
                <a:ea typeface="黑体" panose="02010609060101010101" pitchFamily="49" charset="-122"/>
                <a:sym typeface="黑体" panose="02010609060101010101" pitchFamily="49" charset="-122"/>
              </a:rPr>
              <a:t>小练笔</a:t>
            </a:r>
            <a:endParaRPr lang="zh-CN" altLang="en-US" sz="5400" b="1" dirty="0">
              <a:solidFill>
                <a:srgbClr val="000000"/>
              </a:solidFill>
              <a:latin typeface="Franklin Gothic Book" pitchFamily="34" charset="0"/>
              <a:ea typeface="黑体" panose="02010609060101010101" pitchFamily="49" charset="-122"/>
              <a:sym typeface="黑体" panose="02010609060101010101" pitchFamily="49" charset="-122"/>
            </a:endParaRPr>
          </a:p>
        </p:txBody>
      </p:sp>
      <p:pic>
        <p:nvPicPr>
          <p:cNvPr id="3" name="Picture 3" descr="WW_030"/>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1395413" cy="1214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2" descr="http://www.wanshi168.com/gif/%E7%88%B6%E4%BA%B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379030"/>
            <a:ext cx="4643438" cy="54789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5364088" y="2348880"/>
            <a:ext cx="2952328" cy="3170099"/>
          </a:xfrm>
          <a:prstGeom prst="rect">
            <a:avLst/>
          </a:prstGeom>
          <a:noFill/>
        </p:spPr>
        <p:txBody>
          <a:bodyPr wrap="square" rtlCol="0">
            <a:spAutoFit/>
          </a:bodyPr>
          <a:lstStyle/>
          <a:p>
            <a:r>
              <a:rPr lang="zh-CN" altLang="en-US" sz="4000" dirty="0" smtClean="0"/>
              <a:t>       仔细观察，用自己的话描绘并写一个小片断。</a:t>
            </a:r>
            <a:endParaRPr lang="zh-CN" altLang="en-US" sz="40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79304" y="116632"/>
            <a:ext cx="3348372" cy="707886"/>
          </a:xfrm>
          <a:prstGeom prst="rect">
            <a:avLst/>
          </a:prstGeom>
          <a:noFill/>
        </p:spPr>
        <p:txBody>
          <a:bodyPr wrap="square" rtlCol="0">
            <a:spAutoFit/>
          </a:bodyPr>
          <a:lstStyle/>
          <a:p>
            <a:r>
              <a:rPr lang="zh-CN" altLang="en-US" sz="4000" dirty="0" smtClean="0">
                <a:solidFill>
                  <a:srgbClr val="FF0000"/>
                </a:solidFill>
              </a:rPr>
              <a:t>描写的种类</a:t>
            </a:r>
            <a:endParaRPr lang="zh-CN" altLang="en-US" sz="4000" dirty="0">
              <a:solidFill>
                <a:srgbClr val="FF0000"/>
              </a:solidFill>
            </a:endParaRPr>
          </a:p>
        </p:txBody>
      </p:sp>
      <p:sp>
        <p:nvSpPr>
          <p:cNvPr id="3" name="TextBox 2"/>
          <p:cNvSpPr txBox="1"/>
          <p:nvPr/>
        </p:nvSpPr>
        <p:spPr>
          <a:xfrm>
            <a:off x="1403648" y="1196752"/>
            <a:ext cx="7056784" cy="1323439"/>
          </a:xfrm>
          <a:prstGeom prst="rect">
            <a:avLst/>
          </a:prstGeom>
          <a:noFill/>
        </p:spPr>
        <p:txBody>
          <a:bodyPr wrap="square" rtlCol="0">
            <a:spAutoFit/>
          </a:bodyPr>
          <a:lstStyle/>
          <a:p>
            <a:r>
              <a:rPr lang="en-US" altLang="zh-CN" sz="4000" dirty="0"/>
              <a:t>1</a:t>
            </a:r>
            <a:r>
              <a:rPr lang="zh-CN" altLang="en-US" sz="4000" dirty="0" smtClean="0"/>
              <a:t>、</a:t>
            </a:r>
            <a:r>
              <a:rPr lang="zh-CN" altLang="en-US" sz="4000" dirty="0" smtClean="0"/>
              <a:t>从描写的角度分，可分为</a:t>
            </a:r>
            <a:r>
              <a:rPr lang="zh-CN" altLang="en-US" sz="4000" dirty="0" smtClean="0">
                <a:solidFill>
                  <a:srgbClr val="FF0000"/>
                </a:solidFill>
              </a:rPr>
              <a:t>正面</a:t>
            </a:r>
            <a:r>
              <a:rPr lang="zh-CN" altLang="en-US" sz="4000" dirty="0" smtClean="0"/>
              <a:t>描写和</a:t>
            </a:r>
            <a:r>
              <a:rPr lang="zh-CN" altLang="en-US" sz="4000" dirty="0" smtClean="0">
                <a:solidFill>
                  <a:srgbClr val="FF0000"/>
                </a:solidFill>
              </a:rPr>
              <a:t>侧面</a:t>
            </a:r>
            <a:r>
              <a:rPr lang="zh-CN" altLang="en-US" sz="4000" dirty="0" smtClean="0"/>
              <a:t>描写。</a:t>
            </a:r>
            <a:endParaRPr lang="zh-CN" altLang="en-US" sz="4000" dirty="0"/>
          </a:p>
        </p:txBody>
      </p:sp>
      <p:sp>
        <p:nvSpPr>
          <p:cNvPr id="4" name="TextBox 3"/>
          <p:cNvSpPr txBox="1"/>
          <p:nvPr/>
        </p:nvSpPr>
        <p:spPr>
          <a:xfrm>
            <a:off x="959106" y="2636912"/>
            <a:ext cx="8102121" cy="1938992"/>
          </a:xfrm>
          <a:prstGeom prst="rect">
            <a:avLst/>
          </a:prstGeom>
          <a:noFill/>
        </p:spPr>
        <p:txBody>
          <a:bodyPr wrap="square" rtlCol="0">
            <a:spAutoFit/>
          </a:bodyPr>
          <a:lstStyle/>
          <a:p>
            <a:r>
              <a:rPr lang="zh-CN" altLang="en-US" sz="4000" dirty="0" smtClean="0"/>
              <a:t>       正面描写是指直接展现景物、环境的特点或通过描写人物的外貌、心理和行动来体现人物的个性特征。</a:t>
            </a:r>
            <a:endParaRPr lang="zh-CN" altLang="en-US" sz="4000" dirty="0"/>
          </a:p>
        </p:txBody>
      </p:sp>
      <p:sp>
        <p:nvSpPr>
          <p:cNvPr id="5" name="TextBox 4"/>
          <p:cNvSpPr txBox="1"/>
          <p:nvPr/>
        </p:nvSpPr>
        <p:spPr>
          <a:xfrm>
            <a:off x="977719" y="4725144"/>
            <a:ext cx="8064896" cy="1938992"/>
          </a:xfrm>
          <a:prstGeom prst="rect">
            <a:avLst/>
          </a:prstGeom>
          <a:noFill/>
        </p:spPr>
        <p:txBody>
          <a:bodyPr wrap="square" rtlCol="0">
            <a:spAutoFit/>
          </a:bodyPr>
          <a:lstStyle/>
          <a:p>
            <a:r>
              <a:rPr lang="zh-CN" altLang="en-US" sz="4000" dirty="0" smtClean="0"/>
              <a:t>       侧面描写又叫间接描写，是从侧面的角度烘托人物形象、景物特征或相关事态。</a:t>
            </a:r>
            <a:endParaRPr lang="zh-CN" altLang="en-US" sz="4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anim calcmode="lin" valueType="num">
                                      <p:cBhvr>
                                        <p:cTn id="19" dur="1000" fill="hold"/>
                                        <p:tgtEl>
                                          <p:spTgt spid="4"/>
                                        </p:tgtEl>
                                        <p:attrNameLst>
                                          <p:attrName>ppt_x</p:attrName>
                                        </p:attrNameLst>
                                      </p:cBhvr>
                                      <p:tavLst>
                                        <p:tav tm="0">
                                          <p:val>
                                            <p:strVal val="#ppt_x"/>
                                          </p:val>
                                        </p:tav>
                                        <p:tav tm="100000">
                                          <p:val>
                                            <p:strVal val="#ppt_x"/>
                                          </p:val>
                                        </p:tav>
                                      </p:tavLst>
                                    </p:anim>
                                    <p:anim calcmode="lin" valueType="num">
                                      <p:cBhvr>
                                        <p:cTn id="20"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1000"/>
                                        <p:tgtEl>
                                          <p:spTgt spid="5"/>
                                        </p:tgtEl>
                                      </p:cBhvr>
                                    </p:animEffect>
                                    <p:anim calcmode="lin" valueType="num">
                                      <p:cBhvr>
                                        <p:cTn id="26" dur="1000" fill="hold"/>
                                        <p:tgtEl>
                                          <p:spTgt spid="5"/>
                                        </p:tgtEl>
                                        <p:attrNameLst>
                                          <p:attrName>ppt_x</p:attrName>
                                        </p:attrNameLst>
                                      </p:cBhvr>
                                      <p:tavLst>
                                        <p:tav tm="0">
                                          <p:val>
                                            <p:strVal val="#ppt_x"/>
                                          </p:val>
                                        </p:tav>
                                        <p:tav tm="100000">
                                          <p:val>
                                            <p:strVal val="#ppt_x"/>
                                          </p:val>
                                        </p:tav>
                                      </p:tavLst>
                                    </p:anim>
                                    <p:anim calcmode="lin" valueType="num">
                                      <p:cBhvr>
                                        <p:cTn id="27"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95936" y="188640"/>
            <a:ext cx="4968552" cy="6247864"/>
          </a:xfrm>
          <a:prstGeom prst="rect">
            <a:avLst/>
          </a:prstGeom>
          <a:noFill/>
        </p:spPr>
        <p:txBody>
          <a:bodyPr wrap="square" rtlCol="0">
            <a:spAutoFit/>
          </a:bodyPr>
          <a:lstStyle/>
          <a:p>
            <a:r>
              <a:rPr lang="zh-CN" altLang="en-US" sz="4000" dirty="0" smtClean="0"/>
              <a:t>       青丝为笼系，桂枝为笼钩。头上倭堕髻，耳中明月珠。缃绮为下裙，紫绮为上襦。行者见罗敷，下担捋髭须。少年见罗敷，脱帽著帩头。耕者忘其犁，锄者忘其锄。来归相怨怒，但坐观罗敷。</a:t>
            </a:r>
            <a:endParaRPr lang="zh-CN" altLang="en-US" sz="4000" dirty="0"/>
          </a:p>
        </p:txBody>
      </p:sp>
      <p:pic>
        <p:nvPicPr>
          <p:cNvPr id="4098" name="Picture 2" descr="C:\Users\Administrator.CN-20160804SRIT\Desktop\罗.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9050" y="0"/>
            <a:ext cx="3976886"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87624" y="404664"/>
            <a:ext cx="7200800" cy="5016758"/>
          </a:xfrm>
          <a:prstGeom prst="rect">
            <a:avLst/>
          </a:prstGeom>
          <a:noFill/>
        </p:spPr>
        <p:txBody>
          <a:bodyPr wrap="square" rtlCol="0">
            <a:spAutoFit/>
          </a:bodyPr>
          <a:lstStyle/>
          <a:p>
            <a:r>
              <a:rPr lang="zh-CN" altLang="en-US" sz="4000" dirty="0" smtClean="0">
                <a:solidFill>
                  <a:srgbClr val="FF0000"/>
                </a:solidFill>
              </a:rPr>
              <a:t>       先写罗敷采桑的用具和她装束打扮的鲜艳夺目，而人物之美已从衣饰等的铺叙中映现出来。</a:t>
            </a:r>
            <a:endParaRPr lang="en-US" altLang="zh-CN" sz="4000" dirty="0" smtClean="0">
              <a:solidFill>
                <a:srgbClr val="FF0000"/>
              </a:solidFill>
            </a:endParaRPr>
          </a:p>
          <a:p>
            <a:r>
              <a:rPr lang="en-US" altLang="zh-CN" sz="4000" dirty="0">
                <a:solidFill>
                  <a:srgbClr val="FF0000"/>
                </a:solidFill>
              </a:rPr>
              <a:t> </a:t>
            </a:r>
            <a:r>
              <a:rPr lang="en-US" altLang="zh-CN" sz="4000" dirty="0" smtClean="0">
                <a:solidFill>
                  <a:srgbClr val="FF0000"/>
                </a:solidFill>
              </a:rPr>
              <a:t>       </a:t>
            </a:r>
            <a:r>
              <a:rPr lang="zh-CN" altLang="en-US" sz="4000" dirty="0" smtClean="0">
                <a:solidFill>
                  <a:srgbClr val="FF0000"/>
                </a:solidFill>
              </a:rPr>
              <a:t>接着诗人通过描摹路旁观者的种种神态动作，使罗敷的美貌得到了强烈而又极为鲜明、生动的烘托。</a:t>
            </a:r>
            <a:endParaRPr lang="zh-CN" altLang="en-US" sz="4000"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1000"/>
                                        <p:tgtEl>
                                          <p:spTgt spid="2">
                                            <p:txEl>
                                              <p:pRg st="1" end="1"/>
                                            </p:txEl>
                                          </p:spTgt>
                                        </p:tgtEl>
                                      </p:cBhvr>
                                    </p:animEffect>
                                    <p:anim calcmode="lin" valueType="num">
                                      <p:cBhvr>
                                        <p:cTn id="14"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5"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043608" y="476672"/>
            <a:ext cx="6120680" cy="4062651"/>
          </a:xfrm>
          <a:prstGeom prst="rect">
            <a:avLst/>
          </a:prstGeom>
          <a:noFill/>
        </p:spPr>
        <p:txBody>
          <a:bodyPr wrap="square" rtlCol="0">
            <a:spAutoFit/>
          </a:bodyPr>
          <a:lstStyle/>
          <a:p>
            <a:r>
              <a:rPr lang="zh-CN" altLang="en-US" sz="4000" dirty="0" smtClean="0">
                <a:solidFill>
                  <a:srgbClr val="FF0000"/>
                </a:solidFill>
              </a:rPr>
              <a:t>       这样来塑造人物形象，比借助比喻等手段正面进行摹写显得更加富有情趣；而且由于加入了旁观者的反应，使作品的艺术容量也得到了增加。</a:t>
            </a:r>
            <a:endParaRPr lang="zh-CN" altLang="en-US" sz="4000" dirty="0" smtClean="0">
              <a:solidFill>
                <a:srgbClr val="FF0000"/>
              </a:solidFill>
            </a:endParaRPr>
          </a:p>
          <a:p>
            <a:endParaRPr lang="zh-CN" altLang="en-US" dirty="0"/>
          </a:p>
        </p:txBody>
      </p:sp>
      <p:pic>
        <p:nvPicPr>
          <p:cNvPr id="4" name="Picture 2" descr="http://t2.baidu.com/it/u=2710520601,1810021193&amp;fm=0&amp;gp=20.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708030" y="4149080"/>
            <a:ext cx="2352675" cy="247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59632" y="404664"/>
            <a:ext cx="7272808" cy="1938992"/>
          </a:xfrm>
          <a:prstGeom prst="rect">
            <a:avLst/>
          </a:prstGeom>
          <a:noFill/>
        </p:spPr>
        <p:txBody>
          <a:bodyPr wrap="square" rtlCol="0">
            <a:spAutoFit/>
          </a:bodyPr>
          <a:lstStyle/>
          <a:p>
            <a:r>
              <a:rPr lang="zh-CN" altLang="en-US" sz="4000" dirty="0" smtClean="0"/>
              <a:t>       水皆缥碧，千丈见底。游鱼细石，直视无碍。急湍甚箭，猛浪若奔。</a:t>
            </a:r>
            <a:endParaRPr lang="zh-CN" altLang="en-US" sz="4000" dirty="0"/>
          </a:p>
        </p:txBody>
      </p:sp>
      <p:sp>
        <p:nvSpPr>
          <p:cNvPr id="3" name="TextBox 2"/>
          <p:cNvSpPr txBox="1"/>
          <p:nvPr/>
        </p:nvSpPr>
        <p:spPr>
          <a:xfrm>
            <a:off x="1043608" y="2379270"/>
            <a:ext cx="7920880" cy="4401205"/>
          </a:xfrm>
          <a:prstGeom prst="rect">
            <a:avLst/>
          </a:prstGeom>
          <a:noFill/>
        </p:spPr>
        <p:txBody>
          <a:bodyPr wrap="square" rtlCol="0">
            <a:spAutoFit/>
          </a:bodyPr>
          <a:lstStyle/>
          <a:p>
            <a:r>
              <a:rPr lang="zh-CN" altLang="en-US" sz="4000" dirty="0" smtClean="0">
                <a:solidFill>
                  <a:srgbClr val="FF0000"/>
                </a:solidFill>
              </a:rPr>
              <a:t>       先抓住其“缥碧”的特点，正面写出了其晶莹清澈的</a:t>
            </a:r>
            <a:r>
              <a:rPr lang="zh-CN" altLang="en-US" sz="4000" dirty="0" smtClean="0"/>
              <a:t>静态美</a:t>
            </a:r>
            <a:r>
              <a:rPr lang="zh-CN" altLang="en-US" sz="4000" dirty="0" smtClean="0">
                <a:solidFill>
                  <a:srgbClr val="FF0000"/>
                </a:solidFill>
              </a:rPr>
              <a:t>：这水仿佛透明似的，可以一眼见底，连</a:t>
            </a:r>
            <a:r>
              <a:rPr lang="zh-CN" altLang="en-US" sz="4000" dirty="0" smtClean="0">
                <a:solidFill>
                  <a:srgbClr val="FF0000"/>
                </a:solidFill>
              </a:rPr>
              <a:t>那</a:t>
            </a:r>
            <a:r>
              <a:rPr lang="zh-CN" altLang="en-US" sz="4000" dirty="0" smtClean="0">
                <a:solidFill>
                  <a:srgbClr val="FF0000"/>
                </a:solidFill>
              </a:rPr>
              <a:t>游</a:t>
            </a:r>
            <a:r>
              <a:rPr lang="zh-CN" altLang="en-US" sz="4000" dirty="0" smtClean="0">
                <a:solidFill>
                  <a:srgbClr val="FF0000"/>
                </a:solidFill>
              </a:rPr>
              <a:t>来游去</a:t>
            </a:r>
            <a:r>
              <a:rPr lang="zh-CN" altLang="en-US" sz="4000" dirty="0" smtClean="0">
                <a:solidFill>
                  <a:srgbClr val="FF0000"/>
                </a:solidFill>
              </a:rPr>
              <a:t>的游鱼，</a:t>
            </a:r>
            <a:r>
              <a:rPr lang="zh-CN" altLang="en-US" sz="4000" dirty="0" smtClean="0">
                <a:solidFill>
                  <a:srgbClr val="FF0000"/>
                </a:solidFill>
              </a:rPr>
              <a:t>水底</a:t>
            </a:r>
            <a:r>
              <a:rPr lang="zh-CN" altLang="en-US" sz="4000" dirty="0">
                <a:solidFill>
                  <a:srgbClr val="FF0000"/>
                </a:solidFill>
              </a:rPr>
              <a:t>细小</a:t>
            </a:r>
            <a:r>
              <a:rPr lang="zh-CN" altLang="en-US" sz="4000" dirty="0" smtClean="0">
                <a:solidFill>
                  <a:srgbClr val="FF0000"/>
                </a:solidFill>
              </a:rPr>
              <a:t>的石子，</a:t>
            </a:r>
            <a:r>
              <a:rPr lang="zh-CN" altLang="en-US" sz="4000" dirty="0" smtClean="0">
                <a:solidFill>
                  <a:srgbClr val="FF0000"/>
                </a:solidFill>
              </a:rPr>
              <a:t>都可以一览无余。然后以侧面描写，</a:t>
            </a:r>
            <a:r>
              <a:rPr lang="zh-CN" altLang="en-US" sz="4000" dirty="0" smtClean="0">
                <a:solidFill>
                  <a:srgbClr val="FF0000"/>
                </a:solidFill>
              </a:rPr>
              <a:t>勾勒江水急湍</a:t>
            </a:r>
            <a:r>
              <a:rPr lang="zh-CN" altLang="en-US" sz="4000" dirty="0" smtClean="0">
                <a:solidFill>
                  <a:srgbClr val="FF0000"/>
                </a:solidFill>
              </a:rPr>
              <a:t>猛浪的</a:t>
            </a:r>
            <a:r>
              <a:rPr lang="zh-CN" altLang="en-US" sz="4000" dirty="0" smtClean="0"/>
              <a:t>动态美</a:t>
            </a:r>
            <a:r>
              <a:rPr lang="zh-CN" altLang="en-US" sz="4000" dirty="0" smtClean="0">
                <a:solidFill>
                  <a:srgbClr val="FF0000"/>
                </a:solidFill>
              </a:rPr>
              <a:t>。 </a:t>
            </a:r>
            <a:endParaRPr lang="zh-CN" altLang="en-US" sz="4000"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夏至">
  <a:themeElements>
    <a:clrScheme name="夏至">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夏至">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夏至">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Solstice</Template>
  <TotalTime>0</TotalTime>
  <Words>4390</Words>
  <Application>WPS 演示</Application>
  <PresentationFormat>全屏显示(4:3)</PresentationFormat>
  <Paragraphs>178</Paragraphs>
  <Slides>40</Slides>
  <Notes>0</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40</vt:i4>
      </vt:variant>
    </vt:vector>
  </HeadingPairs>
  <TitlesOfParts>
    <vt:vector size="54" baseType="lpstr">
      <vt:lpstr>Arial</vt:lpstr>
      <vt:lpstr>宋体</vt:lpstr>
      <vt:lpstr>Wingdings</vt:lpstr>
      <vt:lpstr>Wingdings 2</vt:lpstr>
      <vt:lpstr>Wingdings</vt:lpstr>
      <vt:lpstr>Verdana</vt:lpstr>
      <vt:lpstr>Gill Sans MT</vt:lpstr>
      <vt:lpstr>华文中宋</vt:lpstr>
      <vt:lpstr>微软雅黑</vt:lpstr>
      <vt:lpstr>Arial Unicode MS</vt:lpstr>
      <vt:lpstr>Calibri</vt:lpstr>
      <vt:lpstr>Franklin Gothic Book</vt:lpstr>
      <vt:lpstr>黑体</vt:lpstr>
      <vt:lpstr>夏至</vt:lpstr>
      <vt:lpstr>如何在作文中生动描写</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如何在作文中生动描写</dc:title>
  <dc:creator>Microsoft</dc:creator>
  <cp:lastModifiedBy>Administrator</cp:lastModifiedBy>
  <cp:revision>24</cp:revision>
  <dcterms:created xsi:type="dcterms:W3CDTF">2021-10-24T01:48:00Z</dcterms:created>
  <dcterms:modified xsi:type="dcterms:W3CDTF">2021-12-18T09:54:57Z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858908692B0E4E06A8CE94D401D040C0</vt:lpwstr>
  </property>
  <property fmtid="{D5CDD505-2E9C-101B-9397-08002B2CF9AE}" pid="3" name="KSOProductBuildVer">
    <vt:lpwstr>2052-11.1.0.11115</vt:lpwstr>
  </property>
</Properties>
</file>