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</p:sldMasterIdLst>
  <p:notesMasterIdLst>
    <p:notesMasterId r:id="rId15"/>
  </p:notesMasterIdLst>
  <p:sldIdLst>
    <p:sldId id="257" r:id="rId3"/>
    <p:sldId id="261" r:id="rId4"/>
    <p:sldId id="263" r:id="rId5"/>
    <p:sldId id="267" r:id="rId6"/>
    <p:sldId id="268" r:id="rId7"/>
    <p:sldId id="258" r:id="rId8"/>
    <p:sldId id="259" r:id="rId9"/>
    <p:sldId id="260" r:id="rId10"/>
    <p:sldId id="265" r:id="rId11"/>
    <p:sldId id="271" r:id="rId12"/>
    <p:sldId id="269" r:id="rId13"/>
    <p:sldId id="27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5B56A5-51AA-4589-9FAB-A8EBE2FC86A9}" type="datetimeFigureOut">
              <a:rPr lang="zh-CN" altLang="en-US" smtClean="0"/>
              <a:t>2020/4/22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783955-6B97-4F96-9164-C3F3B4963F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76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89FCF3-82EA-4104-B4D0-AFB4F6A6DD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14058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71AF0E-49C3-4803-80E4-F81E0B7DBD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6293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8684DE3-5A69-4B42-B277-64D91EC325F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4852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78E655-2281-42C3-B3D7-B209F2C5BDD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2014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18C6A3-A689-41CF-A3D3-5642FDA7B3D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2821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A434187-4F40-4688-8422-4107838364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88787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D2CB37-642C-48F4-885D-CC4F680409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4921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146EDA-7CFD-4E32-A1C1-7010878C82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7756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65CFB33-DCE0-4037-9C06-0B05DAD3E3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3516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719D50-28E4-4145-B08D-15CDAA8A360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49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1791E-FAF7-4D14-A827-19A7B44B9ABD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DFF1C-6CF4-4C63-93C7-97F7D28E883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998260"/>
      </p:ext>
    </p:extLst>
  </p:cSld>
  <p:clrMapOvr>
    <a:masterClrMapping/>
  </p:clrMapOvr>
  <p:transition spd="slow" advTm="4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A1221-0033-42D8-A90C-74377D71316E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75A281-564B-4E24-BBA2-FBCED82C0B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867859"/>
      </p:ext>
    </p:extLst>
  </p:cSld>
  <p:clrMapOvr>
    <a:masterClrMapping/>
  </p:clrMapOvr>
  <p:transition spd="slow" advTm="4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35091-D026-4391-A508-9EC44BEBA375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E1EF9C-78EC-421B-9538-12685991C4D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621252"/>
      </p:ext>
    </p:extLst>
  </p:cSld>
  <p:clrMapOvr>
    <a:masterClrMapping/>
  </p:clrMapOvr>
  <p:transition spd="slow" advTm="4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1791E-FAF7-4D14-A827-19A7B44B9ABD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DFF1C-6CF4-4C63-93C7-97F7D28E883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152317"/>
      </p:ext>
    </p:extLst>
  </p:cSld>
  <p:clrMapOvr>
    <a:masterClrMapping/>
  </p:clrMapOvr>
  <p:transition spd="slow" advTm="4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EF6C8-62FF-41C2-9B75-979028898E8E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C2A5F-09AE-491D-A01D-D2D6163CDD4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70311"/>
      </p:ext>
    </p:extLst>
  </p:cSld>
  <p:clrMapOvr>
    <a:masterClrMapping/>
  </p:clrMapOvr>
  <p:transition spd="slow" advTm="400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E49CA-16CB-4B33-85AF-9E5B0C5736CE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643FAB-B742-4821-9A61-14E0C037384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725933"/>
      </p:ext>
    </p:extLst>
  </p:cSld>
  <p:clrMapOvr>
    <a:masterClrMapping/>
  </p:clrMapOvr>
  <p:transition spd="slow" advTm="400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70117-8706-4F36-8C65-F72EA475296B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DFAE63-FCE3-464C-9E14-BDBAC053C16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400250"/>
      </p:ext>
    </p:extLst>
  </p:cSld>
  <p:clrMapOvr>
    <a:masterClrMapping/>
  </p:clrMapOvr>
  <p:transition spd="slow" advTm="400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7"/>
          <p:cNvSpPr>
            <a:spLocks noChangeArrowheads="1"/>
          </p:cNvSpPr>
          <p:nvPr userDrawn="1"/>
        </p:nvSpPr>
        <p:spPr bwMode="auto">
          <a:xfrm>
            <a:off x="8324850" y="5707063"/>
            <a:ext cx="776288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www.1ppt.com/hangye/ </a:t>
            </a:r>
          </a:p>
          <a:p>
            <a:pPr eaLnBrk="1" hangingPunct="1"/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素材：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www.1ppt.com/sucai/</a:t>
            </a:r>
          </a:p>
          <a:p>
            <a:pPr eaLnBrk="1" hangingPunct="1"/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图表：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www.1ppt.com/tubiao/      </a:t>
            </a:r>
          </a:p>
          <a:p>
            <a:pPr eaLnBrk="1" hangingPunct="1"/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精美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www.1ppt.com/powerpoint/      </a:t>
            </a:r>
          </a:p>
          <a:p>
            <a:pPr eaLnBrk="1" hangingPunct="1"/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课件：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字体下载：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www.1ppt.com/ziti/</a:t>
            </a:r>
          </a:p>
          <a:p>
            <a:pPr eaLnBrk="1" hangingPunct="1"/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工作总结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工作计划：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www.1ppt.com/xiazai/jihua/</a:t>
            </a:r>
          </a:p>
          <a:p>
            <a:pPr eaLnBrk="1" hangingPunct="1"/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商务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个人简历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www.1ppt.com/xiazai/jianli/  </a:t>
            </a:r>
          </a:p>
          <a:p>
            <a:pPr eaLnBrk="1" hangingPunct="1"/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毕业答辩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工作汇报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www.1ppt.com/xiazai/huibao/    </a:t>
            </a:r>
          </a:p>
          <a:p>
            <a:pPr eaLnBrk="1" hangingPunct="1"/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D4F35-B503-41E1-84CA-2A35206DA50D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33A4AE-3718-4B42-9D25-0BD2697439A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5324"/>
      </p:ext>
    </p:extLst>
  </p:cSld>
  <p:clrMapOvr>
    <a:masterClrMapping/>
  </p:clrMapOvr>
  <p:transition spd="slow" advTm="400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AA4C3-0BF4-4FE7-8472-8891CA853CAC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19389F-8F29-42F2-B849-AC9D4311C7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315688"/>
      </p:ext>
    </p:extLst>
  </p:cSld>
  <p:clrMapOvr>
    <a:masterClrMapping/>
  </p:clrMapOvr>
  <p:transition spd="slow" advTm="4000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B6BDB-56D0-4A61-9B13-D177424AF2A6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D5215B-B0B2-4AB4-B4D3-27894165E4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543470"/>
      </p:ext>
    </p:extLst>
  </p:cSld>
  <p:clrMapOvr>
    <a:masterClrMapping/>
  </p:clrMapOvr>
  <p:transition spd="slow" advTm="400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42204-35FE-45BC-8014-9F1E172DC3F7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E8B3E-842E-4527-93FA-A9B84DDFB63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938717"/>
      </p:ext>
    </p:extLst>
  </p:cSld>
  <p:clrMapOvr>
    <a:masterClrMapping/>
  </p:clrMapOvr>
  <p:transition spd="slow" advTm="4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EF6C8-62FF-41C2-9B75-979028898E8E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C2A5F-09AE-491D-A01D-D2D6163CDD4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811985"/>
      </p:ext>
    </p:extLst>
  </p:cSld>
  <p:clrMapOvr>
    <a:masterClrMapping/>
  </p:clrMapOvr>
  <p:transition spd="slow" advTm="4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5A389-D5F7-42B8-AE04-F4FCDABDA392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7098FD-81F6-4DBD-8600-FD068EB69E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735007"/>
      </p:ext>
    </p:extLst>
  </p:cSld>
  <p:clrMapOvr>
    <a:masterClrMapping/>
  </p:clrMapOvr>
  <p:transition spd="slow" advTm="400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A1221-0033-42D8-A90C-74377D71316E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75A281-564B-4E24-BBA2-FBCED82C0B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722835"/>
      </p:ext>
    </p:extLst>
  </p:cSld>
  <p:clrMapOvr>
    <a:masterClrMapping/>
  </p:clrMapOvr>
  <p:transition spd="slow" advTm="4000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35091-D026-4391-A508-9EC44BEBA375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E1EF9C-78EC-421B-9538-12685991C4D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675733"/>
      </p:ext>
    </p:extLst>
  </p:cSld>
  <p:clrMapOvr>
    <a:masterClrMapping/>
  </p:clrMapOvr>
  <p:transition spd="slow" advTm="4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E49CA-16CB-4B33-85AF-9E5B0C5736CE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643FAB-B742-4821-9A61-14E0C037384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723606"/>
      </p:ext>
    </p:extLst>
  </p:cSld>
  <p:clrMapOvr>
    <a:masterClrMapping/>
  </p:clrMapOvr>
  <p:transition spd="slow" advTm="4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70117-8706-4F36-8C65-F72EA475296B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DFAE63-FCE3-464C-9E14-BDBAC053C16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273898"/>
      </p:ext>
    </p:extLst>
  </p:cSld>
  <p:clrMapOvr>
    <a:masterClrMapping/>
  </p:clrMapOvr>
  <p:transition spd="slow" advTm="4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7"/>
          <p:cNvSpPr>
            <a:spLocks noChangeArrowheads="1"/>
          </p:cNvSpPr>
          <p:nvPr userDrawn="1"/>
        </p:nvSpPr>
        <p:spPr bwMode="auto">
          <a:xfrm>
            <a:off x="8324850" y="5707063"/>
            <a:ext cx="776288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www.1ppt.com/hangye/ </a:t>
            </a:r>
          </a:p>
          <a:p>
            <a:pPr eaLnBrk="1" hangingPunct="1"/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素材：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www.1ppt.com/sucai/</a:t>
            </a:r>
          </a:p>
          <a:p>
            <a:pPr eaLnBrk="1" hangingPunct="1"/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图表：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www.1ppt.com/tubiao/      </a:t>
            </a:r>
          </a:p>
          <a:p>
            <a:pPr eaLnBrk="1" hangingPunct="1"/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精美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www.1ppt.com/powerpoint/      </a:t>
            </a:r>
          </a:p>
          <a:p>
            <a:pPr eaLnBrk="1" hangingPunct="1"/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课件：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字体下载：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www.1ppt.com/ziti/</a:t>
            </a:r>
          </a:p>
          <a:p>
            <a:pPr eaLnBrk="1" hangingPunct="1"/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工作总结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工作计划：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www.1ppt.com/xiazai/jihua/</a:t>
            </a:r>
          </a:p>
          <a:p>
            <a:pPr eaLnBrk="1" hangingPunct="1"/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商务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个人简历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www.1ppt.com/xiazai/jianli/  </a:t>
            </a:r>
          </a:p>
          <a:p>
            <a:pPr eaLnBrk="1" hangingPunct="1"/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毕业答辩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工作汇报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www.1ppt.com/xiazai/huibao/    </a:t>
            </a:r>
          </a:p>
          <a:p>
            <a:pPr eaLnBrk="1" hangingPunct="1"/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D4F35-B503-41E1-84CA-2A35206DA50D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33A4AE-3718-4B42-9D25-0BD2697439A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589829"/>
      </p:ext>
    </p:extLst>
  </p:cSld>
  <p:clrMapOvr>
    <a:masterClrMapping/>
  </p:clrMapOvr>
  <p:transition spd="slow" advTm="4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AA4C3-0BF4-4FE7-8472-8891CA853CAC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19389F-8F29-42F2-B849-AC9D4311C7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151260"/>
      </p:ext>
    </p:extLst>
  </p:cSld>
  <p:clrMapOvr>
    <a:masterClrMapping/>
  </p:clrMapOvr>
  <p:transition spd="slow" advTm="4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B6BDB-56D0-4A61-9B13-D177424AF2A6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D5215B-B0B2-4AB4-B4D3-27894165E4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157998"/>
      </p:ext>
    </p:extLst>
  </p:cSld>
  <p:clrMapOvr>
    <a:masterClrMapping/>
  </p:clrMapOvr>
  <p:transition spd="slow" advTm="4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42204-35FE-45BC-8014-9F1E172DC3F7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E8B3E-842E-4527-93FA-A9B84DDFB63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151324"/>
      </p:ext>
    </p:extLst>
  </p:cSld>
  <p:clrMapOvr>
    <a:masterClrMapping/>
  </p:clrMapOvr>
  <p:transition spd="slow" advTm="4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5A389-D5F7-42B8-AE04-F4FCDABDA392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7098FD-81F6-4DBD-8600-FD068EB69E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61641"/>
      </p:ext>
    </p:extLst>
  </p:cSld>
  <p:clrMapOvr>
    <a:masterClrMapping/>
  </p:clrMapOvr>
  <p:transition spd="slow" advTm="4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05B27C0-CE24-4F1F-884C-23C235D263E5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CA5BC8C5-BF13-49F9-8422-41971014B08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178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Tm="400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05B27C0-CE24-4F1F-884C-23C235D263E5}" type="datetimeFigureOut">
              <a:rPr lang="zh-CN" altLang="en-US"/>
              <a:pPr>
                <a:defRPr/>
              </a:pPr>
              <a:t>2020/4/22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CA5BC8C5-BF13-49F9-8422-41971014B08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037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 spd="slow" advTm="400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hyperlink" Target="file:///C:\Users\admin-pc\Desktop\4.&#12298;&#23385;&#26435;&#21149;&#23398;&#12299;\4%20&#23385;&#21149;&#21149;&#23398;.mp3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hyperlink" Target="4%20&#23385;&#21149;&#21149;&#23398;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9" name=" 219"/>
          <p:cNvSpPr/>
          <p:nvPr/>
        </p:nvSpPr>
        <p:spPr>
          <a:xfrm>
            <a:off x="5373688" y="4051300"/>
            <a:ext cx="1754187" cy="29686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45644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195888"/>
            <a:ext cx="12192001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638" y="4303713"/>
            <a:ext cx="24653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4763" y="276225"/>
            <a:ext cx="300990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矩形 5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75" y="384175"/>
            <a:ext cx="10929938" cy="477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72144149"/>
      </p:ext>
    </p:extLst>
  </p:cSld>
  <p:clrMapOvr>
    <a:masterClrMapping/>
  </p:clrMapOvr>
  <p:transition spd="slow" advTm="4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400" dirty="0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孙权是英雄识英雄，鲁肃是英雄敬英雄，而吕蒙则通过自己的刻苦努力把自己塑造为一个英雄。</a:t>
            </a:r>
            <a:endParaRPr lang="zh-CN" altLang="en-US" sz="440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6009662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3175000" y="2325688"/>
            <a:ext cx="6267450" cy="2101850"/>
          </a:xfrm>
          <a:prstGeom prst="rect">
            <a:avLst/>
          </a:prstGeom>
          <a:noFill/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927F66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pic>
        <p:nvPicPr>
          <p:cNvPr id="15363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3925"/>
            <a:ext cx="62896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225" y="5689600"/>
            <a:ext cx="1560513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矩形 1"/>
          <p:cNvSpPr>
            <a:spLocks noChangeArrowheads="1"/>
          </p:cNvSpPr>
          <p:nvPr/>
        </p:nvSpPr>
        <p:spPr bwMode="auto">
          <a:xfrm>
            <a:off x="4787900" y="974725"/>
            <a:ext cx="7123113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资治通鉴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是</a:t>
            </a:r>
            <a:r>
              <a:rPr kumimoji="0" lang="zh-CN" altLang="en-US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司马光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主持编纂的一部</a:t>
            </a:r>
            <a:r>
              <a:rPr kumimoji="0" lang="zh-CN" altLang="en-US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编年体通史</a:t>
            </a:r>
            <a:r>
              <a:rPr kumimoji="0" lang="zh-CN" altLang="en-US" sz="36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（以时间为中心，按年、月、日顺序记述史事）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记载了从</a:t>
            </a:r>
            <a:r>
              <a:rPr kumimoji="0" lang="zh-CN" altLang="en-US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战国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到</a:t>
            </a:r>
            <a:r>
              <a:rPr kumimoji="0" lang="zh-CN" altLang="en-US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五代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共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1362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年间的史事。当代皇帝宋神宗以其“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鉴于往事，有资于治道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”命名为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资治通鉴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。该书以政治、军事为主，涉及经济、文化等，在中国官修史书中占有极重要的地位。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07080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366" name="矩形 2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0525" y="-249238"/>
            <a:ext cx="4486275" cy="185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2405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93324525"/>
      </p:ext>
    </p:extLst>
  </p:cSld>
  <p:clrMapOvr>
    <a:masterClrMapping/>
  </p:clrMapOvr>
  <p:transition spd="slow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资治通鉴</a:t>
            </a:r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是一部气势恢宏的史书，可为什么要选取这么一个历史的小插曲、小故事来记录呢？</a:t>
            </a:r>
            <a:br>
              <a:rPr lang="zh-CN" altLang="en-US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、从小故事发现大道理。</a:t>
            </a:r>
            <a:r>
              <a:rPr lang="zh-CN" altLang="en-US" dirty="0" smtClean="0">
                <a:solidFill>
                  <a:srgbClr val="FF0000"/>
                </a:solidFill>
              </a:rPr>
              <a:t>比如不要以固定的眼光看别人。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、从小事件中看见大英雄的品质。</a:t>
            </a:r>
            <a:r>
              <a:rPr lang="zh-CN" altLang="en-US" dirty="0" smtClean="0">
                <a:solidFill>
                  <a:srgbClr val="FF0000"/>
                </a:solidFill>
              </a:rPr>
              <a:t>比如孙权、鲁肃、吕蒙的英雄之处，就体现在一些历史小细节上。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、这个小事情，说明了读书对人的真实改变，一介武夫最后成为历史上的名将。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881414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4 孙劝劝学.mp3">
            <a:hlinkClick r:id="rId5" action="ppaction://program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038" y="11176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extBox 1"/>
          <p:cNvSpPr txBox="1">
            <a:spLocks noChangeArrowheads="1"/>
          </p:cNvSpPr>
          <p:nvPr/>
        </p:nvSpPr>
        <p:spPr bwMode="auto">
          <a:xfrm>
            <a:off x="15875" y="889843"/>
            <a:ext cx="11845925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>
                <a:solidFill>
                  <a:prstClr val="black"/>
                </a:solidFill>
              </a:rPr>
              <a:t>再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读文本</a:t>
            </a:r>
            <a:endParaRPr lang="en-US" altLang="zh-CN" sz="3600" b="1" dirty="0" smtClean="0">
              <a:solidFill>
                <a:prstClr val="black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/>
            </a:r>
            <a:b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b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　　初，权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谓吕蒙曰：“卿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今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当涂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掌事，不可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不学！”蒙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辞以军中多务。权曰：“孤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岂欲卿／治经为博士邪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! 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但当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涉猎，见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往事耳。 卿言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多务，孰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若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孤？孤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常读书，自以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为大有所益。”蒙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乃始就学。及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鲁肃过寻阳，与蒙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论议，大惊曰：“卿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今者才略，非复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吴下阿蒙！”蒙曰：“士别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三日，即更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刮目相待，大兄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何见事之晚乎！”肃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遂拜蒙母，结友而别。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6916827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17463"/>
            <a:ext cx="121888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矩形 62"/>
          <p:cNvSpPr/>
          <p:nvPr/>
        </p:nvSpPr>
        <p:spPr>
          <a:xfrm>
            <a:off x="0" y="0"/>
            <a:ext cx="3705726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文本把握</a:t>
            </a:r>
            <a:endParaRPr kumimoji="0" lang="en-US" altLang="zh-CN" sz="66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30724" name="Text Box 1026"/>
          <p:cNvSpPr txBox="1">
            <a:spLocks noChangeArrowheads="1"/>
          </p:cNvSpPr>
          <p:nvPr/>
        </p:nvSpPr>
        <p:spPr bwMode="auto">
          <a:xfrm>
            <a:off x="581025" y="1258888"/>
            <a:ext cx="10375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朗读课文，注意人物对话的语气，分析人物形象。</a:t>
            </a:r>
          </a:p>
        </p:txBody>
      </p:sp>
      <p:sp>
        <p:nvSpPr>
          <p:cNvPr id="30725" name="Sound">
            <a:hlinkClick r:id="rId4" action="ppaction://hlinkfile"/>
          </p:cNvPr>
          <p:cNvSpPr>
            <a:spLocks noEditPoints="1" noChangeArrowheads="1"/>
          </p:cNvSpPr>
          <p:nvPr/>
        </p:nvSpPr>
        <p:spPr bwMode="auto">
          <a:xfrm>
            <a:off x="4799013" y="203200"/>
            <a:ext cx="904875" cy="904875"/>
          </a:xfrm>
          <a:custGeom>
            <a:avLst/>
            <a:gdLst>
              <a:gd name="T0" fmla="*/ 820774870 w 21600"/>
              <a:gd name="T1" fmla="*/ 1555605341 h 21600"/>
              <a:gd name="T2" fmla="*/ 820774870 w 21600"/>
              <a:gd name="T3" fmla="*/ 0 h 21600"/>
              <a:gd name="T4" fmla="*/ 0 w 21600"/>
              <a:gd name="T5" fmla="*/ 794015077 h 21600"/>
              <a:gd name="T6" fmla="*/ 1588028395 w 21600"/>
              <a:gd name="T7" fmla="*/ 794015077 h 21600"/>
              <a:gd name="T8" fmla="*/ 0 60000 65536"/>
              <a:gd name="T9" fmla="*/ 0 60000 65536"/>
              <a:gd name="T10" fmla="*/ 0 60000 65536"/>
              <a:gd name="T11" fmla="*/ 0 60000 65536"/>
              <a:gd name="T12" fmla="*/ 761 w 21600"/>
              <a:gd name="T13" fmla="*/ 22454 h 21600"/>
              <a:gd name="T14" fmla="*/ 21069 w 21600"/>
              <a:gd name="T15" fmla="*/ 282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26" name="矩形 2"/>
          <p:cNvSpPr>
            <a:spLocks noChangeArrowheads="1"/>
          </p:cNvSpPr>
          <p:nvPr/>
        </p:nvSpPr>
        <p:spPr bwMode="auto">
          <a:xfrm>
            <a:off x="581025" y="2147888"/>
            <a:ext cx="10777538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初，权谓吕蒙曰：“卿今当涂掌事，不可不学！”蒙辞以军中多务。权曰：“孤岂欲卿治经为博士邪！但当涉猎，见往事耳。卿言多务，孰若孤？孤常读书，自以为大有所益。”蒙乃始就学。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及鲁肃过寻阳，与蒙论议，大惊曰：“卿今者才略，非复吴下阿蒙！”蒙曰：“士别三日，即更刮目相待，大兄何见事之晚乎！”肃遂拜蒙母，结友而别。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8137933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矩形 62"/>
          <p:cNvSpPr/>
          <p:nvPr/>
        </p:nvSpPr>
        <p:spPr>
          <a:xfrm>
            <a:off x="0" y="0"/>
            <a:ext cx="3705726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文本把握</a:t>
            </a:r>
            <a:endParaRPr kumimoji="0" lang="en-US" altLang="zh-CN" sz="66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31748" name="Text Box 1026"/>
          <p:cNvSpPr txBox="1">
            <a:spLocks noChangeArrowheads="1"/>
          </p:cNvSpPr>
          <p:nvPr/>
        </p:nvSpPr>
        <p:spPr bwMode="auto">
          <a:xfrm>
            <a:off x="581025" y="1066800"/>
            <a:ext cx="10375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朗读课文，注意人物对话的语气，分析人物形象。</a:t>
            </a:r>
          </a:p>
        </p:txBody>
      </p:sp>
      <p:sp>
        <p:nvSpPr>
          <p:cNvPr id="31749" name="Text Box 1027"/>
          <p:cNvSpPr txBox="1">
            <a:spLocks noChangeArrowheads="1"/>
          </p:cNvSpPr>
          <p:nvPr/>
        </p:nvSpPr>
        <p:spPr bwMode="auto">
          <a:xfrm>
            <a:off x="80963" y="1755775"/>
            <a:ext cx="10434637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孙权：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卿今当涂掌事，不可不学！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2.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孤岂欲卿治经为博士邪！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3.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卿言多务，孰若孤？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4.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孤常读书，自以为大有所益。</a:t>
            </a:r>
          </a:p>
        </p:txBody>
      </p:sp>
      <p:sp>
        <p:nvSpPr>
          <p:cNvPr id="31750" name="Sound"/>
          <p:cNvSpPr>
            <a:spLocks noEditPoints="1" noChangeArrowheads="1"/>
          </p:cNvSpPr>
          <p:nvPr/>
        </p:nvSpPr>
        <p:spPr bwMode="auto">
          <a:xfrm>
            <a:off x="5299075" y="327025"/>
            <a:ext cx="482600" cy="452438"/>
          </a:xfrm>
          <a:custGeom>
            <a:avLst/>
            <a:gdLst>
              <a:gd name="T0" fmla="*/ 124526797 w 21600"/>
              <a:gd name="T1" fmla="*/ 194451527 h 21600"/>
              <a:gd name="T2" fmla="*/ 124526797 w 21600"/>
              <a:gd name="T3" fmla="*/ 0 h 21600"/>
              <a:gd name="T4" fmla="*/ 0 w 21600"/>
              <a:gd name="T5" fmla="*/ 99252099 h 21600"/>
              <a:gd name="T6" fmla="*/ 240933246 w 21600"/>
              <a:gd name="T7" fmla="*/ 99252099 h 21600"/>
              <a:gd name="T8" fmla="*/ 0 60000 65536"/>
              <a:gd name="T9" fmla="*/ 0 60000 65536"/>
              <a:gd name="T10" fmla="*/ 0 60000 65536"/>
              <a:gd name="T11" fmla="*/ 0 60000 65536"/>
              <a:gd name="T12" fmla="*/ 761 w 21600"/>
              <a:gd name="T13" fmla="*/ 22454 h 21600"/>
              <a:gd name="T14" fmla="*/ 21069 w 21600"/>
              <a:gd name="T15" fmla="*/ 282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Text Box 1028"/>
          <p:cNvSpPr txBox="1">
            <a:spLocks noChangeArrowheads="1"/>
          </p:cNvSpPr>
          <p:nvPr/>
        </p:nvSpPr>
        <p:spPr bwMode="auto">
          <a:xfrm>
            <a:off x="796925" y="2355850"/>
            <a:ext cx="10531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语重心长、谆谆告诫，指出学习的必要性。</a:t>
            </a:r>
          </a:p>
        </p:txBody>
      </p:sp>
      <p:sp>
        <p:nvSpPr>
          <p:cNvPr id="9" name="Text Box 1028"/>
          <p:cNvSpPr txBox="1">
            <a:spLocks noChangeArrowheads="1"/>
          </p:cNvSpPr>
          <p:nvPr/>
        </p:nvSpPr>
        <p:spPr bwMode="auto">
          <a:xfrm>
            <a:off x="385763" y="3881438"/>
            <a:ext cx="9744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反问句，不悦，强调并不是要吕蒙研究儒家经典。</a:t>
            </a:r>
          </a:p>
        </p:txBody>
      </p:sp>
      <p:sp>
        <p:nvSpPr>
          <p:cNvPr id="10" name="Text Box 1028"/>
          <p:cNvSpPr txBox="1">
            <a:spLocks noChangeArrowheads="1"/>
          </p:cNvSpPr>
          <p:nvPr/>
        </p:nvSpPr>
        <p:spPr bwMode="auto">
          <a:xfrm>
            <a:off x="430213" y="5345113"/>
            <a:ext cx="9556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反问句，否定吕蒙辞以多务的理由。要重读强调。</a:t>
            </a:r>
          </a:p>
        </p:txBody>
      </p:sp>
      <p:sp>
        <p:nvSpPr>
          <p:cNvPr id="12" name="Text Box 1028"/>
          <p:cNvSpPr txBox="1">
            <a:spLocks noChangeArrowheads="1"/>
          </p:cNvSpPr>
          <p:nvPr/>
        </p:nvSpPr>
        <p:spPr bwMode="auto">
          <a:xfrm>
            <a:off x="6915150" y="6130925"/>
            <a:ext cx="47767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现身说法，言辞恳切。</a:t>
            </a:r>
          </a:p>
        </p:txBody>
      </p:sp>
    </p:spTree>
    <p:extLst>
      <p:ext uri="{BB962C8B-B14F-4D97-AF65-F5344CB8AC3E}">
        <p14:creationId xmlns:p14="http://schemas.microsoft.com/office/powerpoint/2010/main" val="1928635333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矩形 62"/>
          <p:cNvSpPr/>
          <p:nvPr/>
        </p:nvSpPr>
        <p:spPr>
          <a:xfrm>
            <a:off x="0" y="0"/>
            <a:ext cx="3705726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文本把握</a:t>
            </a:r>
            <a:endParaRPr kumimoji="0" lang="en-US" altLang="zh-CN" sz="66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32772" name="Text Box 1026"/>
          <p:cNvSpPr txBox="1">
            <a:spLocks noChangeArrowheads="1"/>
          </p:cNvSpPr>
          <p:nvPr/>
        </p:nvSpPr>
        <p:spPr bwMode="auto">
          <a:xfrm>
            <a:off x="581025" y="1066800"/>
            <a:ext cx="10375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朗读课文，注意人物对话的语气，分析人物形象。</a:t>
            </a:r>
          </a:p>
        </p:txBody>
      </p:sp>
      <p:sp>
        <p:nvSpPr>
          <p:cNvPr id="32773" name="Text Box 1027"/>
          <p:cNvSpPr txBox="1">
            <a:spLocks noChangeArrowheads="1"/>
          </p:cNvSpPr>
          <p:nvPr/>
        </p:nvSpPr>
        <p:spPr bwMode="auto">
          <a:xfrm>
            <a:off x="923925" y="2019300"/>
            <a:ext cx="104346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鲁肃：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卿今者才略，非复吴下阿蒙！ </a:t>
            </a:r>
          </a:p>
        </p:txBody>
      </p:sp>
      <p:sp>
        <p:nvSpPr>
          <p:cNvPr id="32774" name="Sound"/>
          <p:cNvSpPr>
            <a:spLocks noEditPoints="1" noChangeArrowheads="1"/>
          </p:cNvSpPr>
          <p:nvPr/>
        </p:nvSpPr>
        <p:spPr bwMode="auto">
          <a:xfrm>
            <a:off x="5299075" y="327025"/>
            <a:ext cx="482600" cy="452438"/>
          </a:xfrm>
          <a:custGeom>
            <a:avLst/>
            <a:gdLst>
              <a:gd name="T0" fmla="*/ 124526797 w 21600"/>
              <a:gd name="T1" fmla="*/ 194451527 h 21600"/>
              <a:gd name="T2" fmla="*/ 124526797 w 21600"/>
              <a:gd name="T3" fmla="*/ 0 h 21600"/>
              <a:gd name="T4" fmla="*/ 0 w 21600"/>
              <a:gd name="T5" fmla="*/ 99252099 h 21600"/>
              <a:gd name="T6" fmla="*/ 240933246 w 21600"/>
              <a:gd name="T7" fmla="*/ 99252099 h 21600"/>
              <a:gd name="T8" fmla="*/ 0 60000 65536"/>
              <a:gd name="T9" fmla="*/ 0 60000 65536"/>
              <a:gd name="T10" fmla="*/ 0 60000 65536"/>
              <a:gd name="T11" fmla="*/ 0 60000 65536"/>
              <a:gd name="T12" fmla="*/ 761 w 21600"/>
              <a:gd name="T13" fmla="*/ 22454 h 21600"/>
              <a:gd name="T14" fmla="*/ 21069 w 21600"/>
              <a:gd name="T15" fmla="*/ 282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Text Box 1028"/>
          <p:cNvSpPr txBox="1">
            <a:spLocks noChangeArrowheads="1"/>
          </p:cNvSpPr>
          <p:nvPr/>
        </p:nvSpPr>
        <p:spPr bwMode="auto">
          <a:xfrm>
            <a:off x="2646363" y="2697163"/>
            <a:ext cx="4621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感叹句，吃惊、赞叹。</a:t>
            </a:r>
          </a:p>
        </p:txBody>
      </p:sp>
      <p:sp>
        <p:nvSpPr>
          <p:cNvPr id="32776" name="Text Box 1027"/>
          <p:cNvSpPr txBox="1">
            <a:spLocks noChangeArrowheads="1"/>
          </p:cNvSpPr>
          <p:nvPr/>
        </p:nvSpPr>
        <p:spPr bwMode="auto">
          <a:xfrm>
            <a:off x="931863" y="3519488"/>
            <a:ext cx="104346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吕蒙：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士别三日，即更刮目相待，大兄何见事之晚乎！</a:t>
            </a:r>
          </a:p>
        </p:txBody>
      </p:sp>
      <p:sp>
        <p:nvSpPr>
          <p:cNvPr id="13" name="Text Box 1028"/>
          <p:cNvSpPr txBox="1">
            <a:spLocks noChangeArrowheads="1"/>
          </p:cNvSpPr>
          <p:nvPr/>
        </p:nvSpPr>
        <p:spPr bwMode="auto">
          <a:xfrm>
            <a:off x="2654300" y="4197350"/>
            <a:ext cx="71389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反问句，指责中带有自豪的语气。</a:t>
            </a:r>
          </a:p>
        </p:txBody>
      </p:sp>
    </p:spTree>
    <p:extLst>
      <p:ext uri="{BB962C8B-B14F-4D97-AF65-F5344CB8AC3E}">
        <p14:creationId xmlns:p14="http://schemas.microsoft.com/office/powerpoint/2010/main" val="3289870034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3175000" y="2325688"/>
            <a:ext cx="6267450" cy="2101850"/>
          </a:xfrm>
          <a:prstGeom prst="rect">
            <a:avLst/>
          </a:prstGeom>
          <a:noFill/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927F66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0"/>
            <a:ext cx="3705726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资料链接</a:t>
            </a:r>
            <a:endParaRPr kumimoji="0" lang="en-US" altLang="zh-CN" sz="66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pic>
        <p:nvPicPr>
          <p:cNvPr id="18436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1677988"/>
            <a:ext cx="2882900" cy="401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矩形 10"/>
          <p:cNvSpPr>
            <a:spLocks noChangeArrowheads="1"/>
          </p:cNvSpPr>
          <p:nvPr/>
        </p:nvSpPr>
        <p:spPr bwMode="auto">
          <a:xfrm>
            <a:off x="3952875" y="1955800"/>
            <a:ext cx="776605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孙权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，字仲谋，英武果断，胆略过人。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19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岁继承其兄孙策之位，力据江东，后联合刘备，在赤壁之战中大败曹操。三国时吴国的建立者。其最大功绩就是开发了东南地区，促进了东南地区经济的繁荣发展。</a:t>
            </a:r>
            <a:b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8" name="矩形 1"/>
          <p:cNvSpPr>
            <a:spLocks noChangeArrowheads="1"/>
          </p:cNvSpPr>
          <p:nvPr/>
        </p:nvSpPr>
        <p:spPr bwMode="auto">
          <a:xfrm>
            <a:off x="4904619" y="5184677"/>
            <a:ext cx="5056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曹操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:“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生子当如孙仲谋。” 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4287632"/>
      </p:ext>
    </p:extLst>
  </p:cSld>
  <p:clrMapOvr>
    <a:masterClrMapping/>
  </p:clrMapOvr>
  <p:transition spd="slow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3175000" y="2325688"/>
            <a:ext cx="6267450" cy="2101850"/>
          </a:xfrm>
          <a:prstGeom prst="rect">
            <a:avLst/>
          </a:prstGeom>
          <a:noFill/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927F66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0"/>
            <a:ext cx="3705726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资料链接</a:t>
            </a:r>
            <a:endParaRPr kumimoji="0" lang="en-US" altLang="zh-CN" sz="66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pic>
        <p:nvPicPr>
          <p:cNvPr id="19460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5463" y="1114425"/>
            <a:ext cx="3429000" cy="473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矩形 11"/>
          <p:cNvSpPr>
            <a:spLocks noChangeArrowheads="1"/>
          </p:cNvSpPr>
          <p:nvPr/>
        </p:nvSpPr>
        <p:spPr bwMode="auto">
          <a:xfrm>
            <a:off x="581025" y="1711325"/>
            <a:ext cx="6902450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鲁肃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，字子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敬，他少有大志，轻财好施，喜欢习武骑射。治军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有方，虑深思远，见解超人，继周瑜之后掌管吴军。他一生的最大功绩是倡导、促成并终身不易地竭力维护孙刘联盟，使三足鼎立之势能够形成，为孙权所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敬重。三国时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吴国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政治家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、军事家、外交家。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6010877"/>
      </p:ext>
    </p:extLst>
  </p:cSld>
  <p:clrMapOvr>
    <a:masterClrMapping/>
  </p:clrMapOvr>
  <p:transition spd="slow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3705726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资料链接</a:t>
            </a:r>
            <a:endParaRPr kumimoji="0" lang="en-US" altLang="zh-CN" sz="66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pic>
        <p:nvPicPr>
          <p:cNvPr id="20483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113" y="1403350"/>
            <a:ext cx="3060700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矩形 6"/>
          <p:cNvSpPr>
            <a:spLocks noChangeArrowheads="1"/>
          </p:cNvSpPr>
          <p:nvPr/>
        </p:nvSpPr>
        <p:spPr bwMode="auto">
          <a:xfrm>
            <a:off x="5153025" y="1547813"/>
            <a:ext cx="5964238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吕蒙，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字子明，三国时吴国名将。“早年果敢有胆”，后在孙权的劝说下多读兵书、史书，学识渊博、智勇双全。跟随孙权打仗有功，官拜虎威将军，倍受孙权、鲁肃的信赖。三国时期吴国军事家。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1496494"/>
      </p:ext>
    </p:extLst>
  </p:cSld>
  <p:clrMapOvr>
    <a:masterClrMapping/>
  </p:clrMapOvr>
  <p:transition spd="slow" advTm="4000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90488"/>
            <a:ext cx="12190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矩形 6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0525" y="-249238"/>
            <a:ext cx="4486275" cy="185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 Box 1026"/>
          <p:cNvSpPr txBox="1">
            <a:spLocks noChangeArrowheads="1"/>
          </p:cNvSpPr>
          <p:nvPr/>
        </p:nvSpPr>
        <p:spPr bwMode="auto">
          <a:xfrm>
            <a:off x="833438" y="1073150"/>
            <a:ext cx="1176636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在这个小故事当中，你能看出他们是英雄吗？能从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07080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 smtClean="0">
                <a:solidFill>
                  <a:srgbClr val="07080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故事中看到他们有能成为英雄的品质吗？请从文中找出，</a:t>
            </a:r>
            <a:endParaRPr lang="en-US" altLang="zh-CN" sz="3600" b="1" dirty="0" smtClean="0">
              <a:solidFill>
                <a:srgbClr val="07080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80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从句子里、词语里找并分析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07080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07080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07080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07080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833438" y="3519488"/>
            <a:ext cx="105251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明确：孙权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——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会识人、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会用人、会培养人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           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吕蒙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——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谦虚好学、豪爽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           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鲁肃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——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友善、敬才、爱才</a:t>
            </a:r>
          </a:p>
        </p:txBody>
      </p:sp>
    </p:spTree>
    <p:extLst>
      <p:ext uri="{BB962C8B-B14F-4D97-AF65-F5344CB8AC3E}">
        <p14:creationId xmlns:p14="http://schemas.microsoft.com/office/powerpoint/2010/main" val="3049675235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4|1.1|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4|1.1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4|1.1|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4|1.1|1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837</Words>
  <Application>Microsoft Office PowerPoint</Application>
  <PresentationFormat>宽屏</PresentationFormat>
  <Paragraphs>55</Paragraphs>
  <Slides>12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等线</vt:lpstr>
      <vt:lpstr>等线 Light</vt:lpstr>
      <vt:lpstr>华文行楷</vt:lpstr>
      <vt:lpstr>华文新魏</vt:lpstr>
      <vt:lpstr>华文中宋</vt:lpstr>
      <vt:lpstr>楷体</vt:lpstr>
      <vt:lpstr>楷体_GB2312</vt:lpstr>
      <vt:lpstr>宋体</vt:lpstr>
      <vt:lpstr>Arial</vt:lpstr>
      <vt:lpstr>Calibri</vt:lpstr>
      <vt:lpstr>Times New Roman</vt:lpstr>
      <vt:lpstr>第一PPT，www.1ppt.com</vt:lpstr>
      <vt:lpstr>1_第一PPT，www.1ppt.com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《资治通鉴》是一部气势恢宏的史书，可为什么要选取这么一个历史的小插曲、小故事来记录呢？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</dc:creator>
  <cp:lastModifiedBy>c</cp:lastModifiedBy>
  <cp:revision>17</cp:revision>
  <dcterms:created xsi:type="dcterms:W3CDTF">2020-04-22T02:09:53Z</dcterms:created>
  <dcterms:modified xsi:type="dcterms:W3CDTF">2020-04-22T10:18:44Z</dcterms:modified>
</cp:coreProperties>
</file>