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sldIdLst>
    <p:sldId id="275" r:id="rId3"/>
    <p:sldId id="276" r:id="rId4"/>
    <p:sldId id="289" r:id="rId5"/>
    <p:sldId id="299" r:id="rId6"/>
    <p:sldId id="300" r:id="rId7"/>
    <p:sldId id="301" r:id="rId8"/>
    <p:sldId id="303" r:id="rId9"/>
    <p:sldId id="304" r:id="rId10"/>
    <p:sldId id="325" r:id="rId11"/>
    <p:sldId id="305" r:id="rId12"/>
    <p:sldId id="326" r:id="rId13"/>
    <p:sldId id="327" r:id="rId14"/>
    <p:sldId id="328" r:id="rId15"/>
    <p:sldId id="329" r:id="rId16"/>
    <p:sldId id="330" r:id="rId17"/>
    <p:sldId id="309" r:id="rId18"/>
    <p:sldId id="310" r:id="rId19"/>
    <p:sldId id="311" r:id="rId20"/>
    <p:sldId id="312" r:id="rId21"/>
    <p:sldId id="313" r:id="rId22"/>
    <p:sldId id="317" r:id="rId23"/>
    <p:sldId id="323" r:id="rId24"/>
    <p:sldId id="321" r:id="rId25"/>
    <p:sldId id="322" r:id="rId26"/>
    <p:sldId id="324" r:id="rId27"/>
    <p:sldId id="318" r:id="rId28"/>
    <p:sldId id="319"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31" autoAdjust="0"/>
    <p:restoredTop sz="94660"/>
  </p:normalViewPr>
  <p:slideViewPr>
    <p:cSldViewPr snapToGrid="0" showGuides="1">
      <p:cViewPr varScale="1">
        <p:scale>
          <a:sx n="113" d="100"/>
          <a:sy n="113" d="100"/>
        </p:scale>
        <p:origin x="-354" y="-108"/>
      </p:cViewPr>
      <p:guideLst>
        <p:guide orient="horz" pos="2168"/>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07505" y="6559326"/>
            <a:ext cx="1800200" cy="118430"/>
          </a:xfrm>
          <a:prstGeom prst="rect">
            <a:avLst/>
          </a:prstGeom>
          <a:noFill/>
        </p:spPr>
        <p:txBody>
          <a:bodyPr wrap="square" rtlCol="0">
            <a:spAutoFit/>
          </a:bodyPr>
          <a:lstStyle/>
          <a:p>
            <a:pPr>
              <a:lnSpc>
                <a:spcPct val="200000"/>
              </a:lnSpc>
            </a:pPr>
            <a:r>
              <a:rPr lang="en-US" altLang="zh-CN" sz="100">
                <a:solidFill>
                  <a:prstClr val="black"/>
                </a:solidFill>
                <a:ea typeface="微软雅黑" panose="020B0503020204020204" pitchFamily="34" charset="-122"/>
                <a:hlinkClick r:id="rId2"/>
              </a:rPr>
              <a:t>PPT</a:t>
            </a:r>
            <a:r>
              <a:rPr lang="zh-CN" altLang="en-US" sz="100">
                <a:solidFill>
                  <a:prstClr val="black"/>
                </a:solidFill>
                <a:ea typeface="微软雅黑" panose="020B0503020204020204" pitchFamily="34" charset="-122"/>
                <a:hlinkClick r:id="rId2"/>
              </a:rPr>
              <a:t>模板</a:t>
            </a:r>
            <a:r>
              <a:rPr lang="zh-CN" altLang="en-US" sz="100">
                <a:solidFill>
                  <a:prstClr val="black"/>
                </a:solidFill>
                <a:ea typeface="微软雅黑" panose="020B0503020204020204" pitchFamily="34" charset="-122"/>
              </a:rPr>
              <a:t> </a:t>
            </a:r>
            <a:r>
              <a:rPr lang="en-US" altLang="zh-CN" sz="100">
                <a:solidFill>
                  <a:prstClr val="black"/>
                </a:solidFill>
                <a:ea typeface="微软雅黑" panose="020B0503020204020204" pitchFamily="34" charset="-122"/>
              </a:rPr>
              <a:t>http://www.1ppt.com/moban/</a:t>
            </a:r>
            <a:r>
              <a:rPr lang="zh-CN" altLang="en-US" sz="100">
                <a:solidFill>
                  <a:prstClr val="black"/>
                </a:solidFill>
                <a:ea typeface="微软雅黑" panose="020B0503020204020204" pitchFamily="34" charset="-122"/>
              </a:rPr>
              <a:t> </a:t>
            </a:r>
            <a:endParaRPr lang="en-US" altLang="zh-CN" sz="100">
              <a:solidFill>
                <a:prstClr val="black"/>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2022/8/19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2022/8/19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file:///D:\qq&#25991;&#20214;\712321467\Image\C2C\Image2\%7b75232B38-A165-1FB7-499C-2E1C792CACB5%7d.pn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file:///D:\qq&#25991;&#20214;\712321467\Image\C2C\Image2\%7b75232B38-A165-1FB7-499C-2E1C792CACB5%7d.png" TargetMode="Externa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stretch>
            <a:fillRect/>
          </a:stretch>
        </p:blipFill>
        <p:spPr>
          <a:xfrm>
            <a:off x="0" y="0"/>
            <a:ext cx="12192000" cy="6858000"/>
          </a:xfrm>
          <a:prstGeom prst="rect">
            <a:avLst/>
          </a:prstGeom>
        </p:spPr>
      </p:pic>
      <p:pic>
        <p:nvPicPr>
          <p:cNvPr id="8" name="图片 1073743875" descr="学科网 zxxk.com"/>
          <p:cNvPicPr>
            <a:picLocks noChangeAspect="1"/>
          </p:cNvPicPr>
          <p:nvPr/>
        </p:nvPicPr>
        <p:blipFill>
          <a:blip r:embed="rId17"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5"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12187646" cy="6858000"/>
          </a:xfrm>
          <a:prstGeom prst="rect">
            <a:avLst/>
          </a:prstGeom>
        </p:spPr>
      </p:pic>
      <p:sp>
        <p:nvSpPr>
          <p:cNvPr id="25" name="文本框 24"/>
          <p:cNvSpPr txBox="1"/>
          <p:nvPr/>
        </p:nvSpPr>
        <p:spPr>
          <a:xfrm>
            <a:off x="2657475" y="2222500"/>
            <a:ext cx="6921500" cy="768350"/>
          </a:xfrm>
          <a:prstGeom prst="rect">
            <a:avLst/>
          </a:prstGeom>
          <a:noFill/>
        </p:spPr>
        <p:txBody>
          <a:bodyPr wrap="square" rtlCol="0">
            <a:spAutoFit/>
          </a:bodyPr>
          <a:lstStyle/>
          <a:p>
            <a:pPr algn="dist"/>
            <a:r>
              <a:rPr lang="zh-CN" altLang="en-US" sz="4400" b="1">
                <a:solidFill>
                  <a:srgbClr val="3B5C5B"/>
                </a:solidFill>
                <a:latin typeface="+mj-lt"/>
                <a:ea typeface="三极春联字体简" panose="00000500000000000000" pitchFamily="2" charset="-122"/>
                <a:cs typeface="+mn-ea"/>
                <a:sym typeface="+mn-lt"/>
              </a:rPr>
              <a:t>狂飙突进，奏响时代最强音</a:t>
            </a:r>
            <a:endParaRPr lang="zh-CN" altLang="en-US" sz="4800" b="1">
              <a:solidFill>
                <a:srgbClr val="3B5C5B"/>
              </a:solidFill>
              <a:latin typeface="+mj-lt"/>
              <a:ea typeface="三极春联字体简" panose="00000500000000000000" pitchFamily="2" charset="-122"/>
              <a:cs typeface="+mn-ea"/>
              <a:sym typeface="+mn-lt"/>
            </a:endParaRPr>
          </a:p>
        </p:txBody>
      </p:sp>
      <p:sp>
        <p:nvSpPr>
          <p:cNvPr id="2" name="文本框 1"/>
          <p:cNvSpPr txBox="1"/>
          <p:nvPr/>
        </p:nvSpPr>
        <p:spPr>
          <a:xfrm>
            <a:off x="3347085" y="3360420"/>
            <a:ext cx="5610225" cy="460375"/>
          </a:xfrm>
          <a:prstGeom prst="rect">
            <a:avLst/>
          </a:prstGeom>
          <a:noFill/>
        </p:spPr>
        <p:txBody>
          <a:bodyPr wrap="square" rtlCol="0">
            <a:spAutoFit/>
          </a:bodyPr>
          <a:lstStyle/>
          <a:p>
            <a:r>
              <a:rPr lang="en-US" altLang="zh-CN" sz="2400" b="1">
                <a:solidFill>
                  <a:srgbClr val="3B5C5B"/>
                </a:solidFill>
                <a:latin typeface="+mj-lt"/>
                <a:ea typeface="三极春联字体简" panose="00000500000000000000" pitchFamily="2" charset="-122"/>
                <a:cs typeface="+mn-ea"/>
                <a:sym typeface="+mn-lt"/>
              </a:rPr>
              <a:t>——《</a:t>
            </a:r>
            <a:r>
              <a:rPr sz="2400" b="1">
                <a:solidFill>
                  <a:srgbClr val="3B5C5B"/>
                </a:solidFill>
                <a:latin typeface="+mj-lt"/>
                <a:ea typeface="三极春联字体简" panose="00000500000000000000" pitchFamily="2" charset="-122"/>
                <a:cs typeface="+mn-ea"/>
                <a:sym typeface="+mn-lt"/>
              </a:rPr>
              <a:t>立在地球边上放号</a:t>
            </a:r>
            <a:r>
              <a:rPr lang="en-US" altLang="zh-CN" sz="2400" b="1">
                <a:solidFill>
                  <a:srgbClr val="3B5C5B"/>
                </a:solidFill>
                <a:latin typeface="+mj-lt"/>
                <a:ea typeface="三极春联字体简" panose="00000500000000000000" pitchFamily="2" charset="-122"/>
                <a:cs typeface="+mn-ea"/>
                <a:sym typeface="+mn-lt"/>
              </a:rPr>
              <a:t>》</a:t>
            </a:r>
            <a:r>
              <a:rPr lang="zh-CN" altLang="en-US" sz="2400" b="1">
                <a:solidFill>
                  <a:srgbClr val="3B5C5B"/>
                </a:solidFill>
                <a:latin typeface="+mj-lt"/>
                <a:ea typeface="三极春联字体简" panose="00000500000000000000" pitchFamily="2" charset="-122"/>
                <a:cs typeface="+mn-ea"/>
                <a:sym typeface="+mn-lt"/>
              </a:rPr>
              <a:t>素材锦集</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07280" y="60960"/>
            <a:ext cx="7000875" cy="6770370"/>
          </a:xfrm>
          <a:prstGeom prst="rect">
            <a:avLst/>
          </a:prstGeom>
          <a:noFill/>
        </p:spPr>
        <p:txBody>
          <a:bodyPr wrap="square" rtlCol="0">
            <a:spAutoFit/>
          </a:bodyPr>
          <a:lstStyle/>
          <a:p>
            <a:pPr marL="0" marR="0" algn="l">
              <a:lnSpc>
                <a:spcPct val="150000"/>
              </a:lnSpc>
              <a:spcBef>
                <a:spcPct val="0"/>
              </a:spcBef>
              <a:spcAft>
                <a:spcPct val="0"/>
              </a:spcAft>
            </a:pP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2.</a:t>
            </a: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改诗救少女 </a:t>
            </a:r>
          </a:p>
          <a:p>
            <a:pPr marL="0" marR="0" indent="304800" algn="l">
              <a:spcBef>
                <a:spcPct val="0"/>
              </a:spcBef>
              <a:spcAft>
                <a:spcPct val="0"/>
              </a:spcAft>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1963年秋天，郭沫若到南海普陀山游览。他在梵音洞观赏时，拾到一个笔记本，打开一看，扉页上题有一联，曰：</a:t>
            </a:r>
          </a:p>
          <a:p>
            <a:pPr marL="0" marR="0" indent="304800" algn="l">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  年年失望年年望</a:t>
            </a:r>
            <a:r>
              <a:rPr lang="zh-CN" sz="2800" kern="100">
                <a:effectLst/>
                <a:latin typeface="楷体" panose="02010609060101010101" pitchFamily="49" charset="-122"/>
                <a:ea typeface="楷体" panose="02010609060101010101" pitchFamily="49" charset="-122"/>
                <a:cs typeface="Times New Roman" panose="02020603050405020304" pitchFamily="18" charset="0"/>
              </a:rPr>
              <a:t>，</a:t>
            </a:r>
            <a:r>
              <a:rPr sz="2800" kern="100">
                <a:effectLst/>
                <a:latin typeface="楷体" panose="02010609060101010101" pitchFamily="49" charset="-122"/>
                <a:ea typeface="楷体" panose="02010609060101010101" pitchFamily="49" charset="-122"/>
                <a:cs typeface="Times New Roman" panose="02020603050405020304" pitchFamily="18" charset="0"/>
              </a:rPr>
              <a:t>处处难寻处处寻</a:t>
            </a:r>
          </a:p>
          <a:p>
            <a:pPr marL="0" marR="0" indent="304800" algn="l">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  横批：春在哪里。</a:t>
            </a:r>
          </a:p>
          <a:p>
            <a:pPr marL="0" marR="0" indent="304800" algn="l">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  再翻一页，见一首绝命诗，署着当天日期。人命关天，事不宜迟！郭沫若马上叫人寻找失主。原来写绝命诗者是一位神色忧郁、行为失常的姑娘。她考大学三次落榜，爱情也遭挫折，处处不顺心，事事不如意，只身来到此地，决心“魂归普陀”。郭老耐心开导她说：“这副对联表明你有一定的文化，不过下联和横批太消沉了，这不好！我替你改一改，你看如何？”</a:t>
            </a:r>
            <a:r>
              <a:rPr lang="zh-CN" altLang="en-US" sz="2800" kern="10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2800" kern="1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83235" y="735330"/>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3545" y="608330"/>
            <a:ext cx="7814310" cy="461581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lang="en-US" altLang="zh-CN" sz="2800" b="1" kern="100">
                <a:latin typeface="宋体" panose="02010600030101010101" pitchFamily="2" charset="-122"/>
                <a:ea typeface="宋体" panose="02010600030101010101" pitchFamily="2" charset="-122"/>
                <a:cs typeface="Times New Roman" panose="02020603050405020304" pitchFamily="18" charset="0"/>
              </a:rPr>
              <a:t>2.</a:t>
            </a: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sym typeface="+mn-ea"/>
              </a:rPr>
              <a:t>改诗救少女 </a:t>
            </a:r>
            <a:endParaRPr lang="zh-CN" altLang="en-US"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姑娘点头应允，郭老将联改成：</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年年失望年年望，事事难成事事成</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横批：春在心中。</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姑娘感佩不已，她向郭老表示：永记教诲，在人生道路上奋勇前进！</a:t>
            </a:r>
          </a:p>
        </p:txBody>
      </p:sp>
      <p:sp>
        <p:nvSpPr>
          <p:cNvPr id="5" name="文本框 4"/>
          <p:cNvSpPr txBox="1"/>
          <p:nvPr/>
        </p:nvSpPr>
        <p:spPr>
          <a:xfrm>
            <a:off x="4354460" y="5799674"/>
            <a:ext cx="6984507" cy="521970"/>
          </a:xfrm>
          <a:prstGeom prst="rect">
            <a:avLst/>
          </a:prstGeom>
          <a:noFill/>
        </p:spPr>
        <p:txBody>
          <a:bodyPr wrap="square" rtlCol="0">
            <a:spAutoFit/>
          </a:bodyPr>
          <a:lstStyle/>
          <a:p>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适用话题</a:t>
            </a: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希望、乐观、心态等</a:t>
            </a:r>
          </a:p>
        </p:txBody>
      </p:sp>
      <p:pic>
        <p:nvPicPr>
          <p:cNvPr id="2" name="图片 1"/>
          <p:cNvPicPr>
            <a:picLocks noChangeAspect="1"/>
          </p:cNvPicPr>
          <p:nvPr/>
        </p:nvPicPr>
        <p:blipFill>
          <a:blip r:embed="rId2"/>
          <a:stretch>
            <a:fillRect/>
          </a:stretch>
        </p:blipFill>
        <p:spPr>
          <a:xfrm>
            <a:off x="342265" y="534035"/>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62425" y="619125"/>
            <a:ext cx="7967345" cy="5477510"/>
          </a:xfrm>
          <a:prstGeom prst="rect">
            <a:avLst/>
          </a:prstGeom>
          <a:noFill/>
        </p:spPr>
        <p:txBody>
          <a:bodyPr wrap="square" rtlCol="0">
            <a:spAutoFit/>
          </a:bodyPr>
          <a:lstStyle/>
          <a:p>
            <a:pPr marL="0" marR="0" algn="l">
              <a:lnSpc>
                <a:spcPct val="150000"/>
              </a:lnSpc>
              <a:spcBef>
                <a:spcPct val="0"/>
              </a:spcBef>
              <a:spcAft>
                <a:spcPct val="0"/>
              </a:spcAft>
            </a:pP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3.</a:t>
            </a: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成绩单</a:t>
            </a:r>
          </a:p>
          <a:p>
            <a:pPr marL="0" marR="0" algn="l" fontAlgn="auto">
              <a:lnSpc>
                <a:spcPct val="100000"/>
              </a:lnSpc>
              <a:spcBef>
                <a:spcPct val="0"/>
              </a:spcBef>
              <a:spcAft>
                <a:spcPct val="0"/>
              </a:spcAft>
            </a:pP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四川乐山郭沫若故居保存着两张郭沫若的成绩报告单。一张系嘉定府官立中学堂于宣统元年五月二十八日所发，郭沫若时年16岁，读完了中学二年级。成绩单上的成绩是：修身35，算术100，经学96，几何85，国文55，植物78，英语98，生理98，历史87，图画35，地理92，体操85。另一张成绩单为四川官立高等中学堂所发。郭沫若当时18岁，读完了该校三年级第一学期的课程。成绩是：试验80，品行73，作文90，习字69，国文88，英语98，地理75，代数92，几何97，植物80，图画67，体操60。</a:t>
            </a:r>
          </a:p>
        </p:txBody>
      </p:sp>
      <p:pic>
        <p:nvPicPr>
          <p:cNvPr id="3" name="图片 2"/>
          <p:cNvPicPr>
            <a:picLocks noChangeAspect="1"/>
          </p:cNvPicPr>
          <p:nvPr/>
        </p:nvPicPr>
        <p:blipFill>
          <a:blip r:embed="rId2"/>
          <a:stretch>
            <a:fillRect/>
          </a:stretch>
        </p:blipFill>
        <p:spPr>
          <a:xfrm>
            <a:off x="241300" y="725170"/>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42105" y="4445"/>
            <a:ext cx="7967345" cy="6339205"/>
          </a:xfrm>
          <a:prstGeom prst="rect">
            <a:avLst/>
          </a:prstGeom>
          <a:noFill/>
        </p:spPr>
        <p:txBody>
          <a:bodyPr wrap="square" rtlCol="0">
            <a:spAutoFit/>
          </a:bodyPr>
          <a:lstStyle/>
          <a:p>
            <a:pPr marL="0" marR="0" algn="l">
              <a:lnSpc>
                <a:spcPct val="150000"/>
              </a:lnSpc>
              <a:spcBef>
                <a:spcPct val="0"/>
              </a:spcBef>
              <a:spcAft>
                <a:spcPct val="0"/>
              </a:spcAft>
            </a:pP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3.</a:t>
            </a: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成绩单</a:t>
            </a:r>
          </a:p>
          <a:p>
            <a:pPr marL="0" marR="0" algn="l" fontAlgn="auto">
              <a:lnSpc>
                <a:spcPct val="100000"/>
              </a:lnSpc>
              <a:spcBef>
                <a:spcPct val="0"/>
              </a:spcBef>
              <a:spcAft>
                <a:spcPct val="0"/>
              </a:spcAft>
            </a:pPr>
            <a:r>
              <a:rPr lang="zh-CN" altLang="en-US" sz="2800" b="1"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从两张成绩单上的成绩看，郭沫若当时显然算不上优等生。第一张成绩单平均成绩79分，包括国文、图画在内的3门功课不及格，最差的仅35分。第二张成绩单上。图画、习字的成绩也很一般，倒是理科成绩如几何、代数、生理等反而高。不过，郭沫若后来终究没有成为数学家或医学教授，却成了诗人、书法家。令那些信奉“从小看到老”者大跌眼镜。郭沫若倘“其生也晚”，参加今日的中考高考，这样的成绩单怕是很难捧进家门的，屁股上留下严父“望子成龙”的掌印不说，单是慈母那“恨铁不成钢”的悲叹便足以令学子心重如山。</a:t>
            </a:r>
          </a:p>
          <a:p>
            <a:pPr marL="0" marR="0" algn="l" fontAlgn="auto">
              <a:lnSpc>
                <a:spcPct val="10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因材施教、教育、成长</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p:txBody>
      </p:sp>
      <p:pic>
        <p:nvPicPr>
          <p:cNvPr id="3" name="图片 2"/>
          <p:cNvPicPr>
            <a:picLocks noChangeAspect="1"/>
          </p:cNvPicPr>
          <p:nvPr/>
        </p:nvPicPr>
        <p:blipFill>
          <a:blip r:embed="rId2"/>
          <a:stretch>
            <a:fillRect/>
          </a:stretch>
        </p:blipFill>
        <p:spPr>
          <a:xfrm>
            <a:off x="241300" y="725170"/>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42105" y="4445"/>
            <a:ext cx="7967345" cy="6770370"/>
          </a:xfrm>
          <a:prstGeom prst="rect">
            <a:avLst/>
          </a:prstGeom>
          <a:noFill/>
        </p:spPr>
        <p:txBody>
          <a:bodyPr wrap="square" rtlCol="0">
            <a:spAutoFit/>
          </a:bodyPr>
          <a:lstStyle/>
          <a:p>
            <a:pPr marL="0" marR="0" algn="l">
              <a:lnSpc>
                <a:spcPct val="150000"/>
              </a:lnSpc>
              <a:spcBef>
                <a:spcPct val="0"/>
              </a:spcBef>
              <a:spcAft>
                <a:spcPct val="0"/>
              </a:spcAft>
            </a:pPr>
            <a:r>
              <a:rPr sz="28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4.研究甲骨文</a:t>
            </a:r>
            <a:endParaRPr sz="2800" kern="100">
              <a:effectLst/>
              <a:latin typeface="宋体" panose="02010600030101010101" pitchFamily="2" charset="-122"/>
              <a:ea typeface="宋体" panose="02010600030101010101" pitchFamily="2" charset="-122"/>
              <a:cs typeface="Times New Roman" panose="02020603050405020304" pitchFamily="18" charset="0"/>
            </a:endParaRPr>
          </a:p>
          <a:p>
            <a:pPr marL="0" marR="0" algn="l" fontAlgn="auto">
              <a:lnSpc>
                <a:spcPct val="100000"/>
              </a:lnSpc>
              <a:spcBef>
                <a:spcPct val="0"/>
              </a:spcBef>
              <a:spcAft>
                <a:spcPct val="0"/>
              </a:spcAft>
            </a:pPr>
            <a:r>
              <a:rPr sz="2800" kern="100">
                <a:effectLst/>
                <a:latin typeface="楷体" panose="02010609060101010101" pitchFamily="49" charset="-122"/>
                <a:ea typeface="楷体" panose="02010609060101010101" pitchFamily="49" charset="-122"/>
                <a:cs typeface="楷体" panose="02010609060101010101" pitchFamily="49" charset="-122"/>
              </a:rPr>
              <a:t>   郭沫若最初在日本是没钱买书的，他只有每天去书店借书看。不过，在图书馆他颇有收获。1928年6月，他在东京的书店看到王国维写下的《殷墟书契考释》，对于历史研究十分有兴趣的他注意到了，他认为研究这本书对研究历史有很大帮助。之后，他就拿着这本书开始研究甲骨文，要知道，郭沫若对甲骨文是一个字也不认识，也没有人指导，他可以说是无师自通。为了养活生计，郭沫若在日本还经常写一些文章，或者搞点翻译等。后来，在朋友的帮助下，他与东洋文库主任石田干之助联系，得到了两个月的阅读允许。就在这两个月，他几乎把中国考古学上发现甲骨文的记载全都翻阅了一遍，同时几乎拜访了日本所有的甲骨文收藏者。</a:t>
            </a:r>
          </a:p>
        </p:txBody>
      </p:sp>
      <p:pic>
        <p:nvPicPr>
          <p:cNvPr id="3" name="图片 2"/>
          <p:cNvPicPr>
            <a:picLocks noChangeAspect="1"/>
          </p:cNvPicPr>
          <p:nvPr/>
        </p:nvPicPr>
        <p:blipFill>
          <a:blip r:embed="rId2"/>
          <a:stretch>
            <a:fillRect/>
          </a:stretch>
        </p:blipFill>
        <p:spPr>
          <a:xfrm>
            <a:off x="241300" y="725170"/>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1630" y="835025"/>
            <a:ext cx="7967345" cy="5046345"/>
          </a:xfrm>
          <a:prstGeom prst="rect">
            <a:avLst/>
          </a:prstGeom>
          <a:noFill/>
        </p:spPr>
        <p:txBody>
          <a:bodyPr wrap="square" rtlCol="0">
            <a:spAutoFit/>
          </a:bodyPr>
          <a:lstStyle/>
          <a:p>
            <a:pPr marL="0" marR="0" algn="l">
              <a:lnSpc>
                <a:spcPct val="150000"/>
              </a:lnSpc>
              <a:spcBef>
                <a:spcPct val="0"/>
              </a:spcBef>
              <a:spcAft>
                <a:spcPct val="0"/>
              </a:spcAft>
            </a:pPr>
            <a:r>
              <a:rPr sz="28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4.研究甲骨文</a:t>
            </a:r>
            <a:endParaRPr sz="2800" kern="100">
              <a:effectLst/>
              <a:latin typeface="宋体" panose="02010600030101010101" pitchFamily="2" charset="-122"/>
              <a:ea typeface="宋体" panose="02010600030101010101" pitchFamily="2" charset="-122"/>
              <a:cs typeface="Times New Roman" panose="02020603050405020304" pitchFamily="18" charset="0"/>
            </a:endParaRPr>
          </a:p>
          <a:p>
            <a:pPr marL="0" marR="0" algn="l" fontAlgn="auto">
              <a:lnSpc>
                <a:spcPct val="100000"/>
              </a:lnSpc>
              <a:spcBef>
                <a:spcPct val="0"/>
              </a:spcBef>
              <a:spcAft>
                <a:spcPct val="0"/>
              </a:spcAft>
            </a:pPr>
            <a:r>
              <a:rPr sz="2800" kern="100">
                <a:effectLst/>
                <a:latin typeface="楷体" panose="02010609060101010101" pitchFamily="49" charset="-122"/>
                <a:ea typeface="楷体" panose="02010609060101010101" pitchFamily="49" charset="-122"/>
                <a:cs typeface="楷体" panose="02010609060101010101" pitchFamily="49" charset="-122"/>
              </a:rPr>
              <a:t>   功夫不负有心人，在十年之间，他在甲骨文上就有了很大的成就。他在流亡日本的十年间不断地研究，写作，写下了《卜辞通纂》、《殷契粹编》《甲骨文字研究》《殷周青铜器铭文研究》以及《中国古代社会研究》等书。据说他的《释支干》一篇是在发烧的时候写下来的。在吃饭的时候，他经常把骨片摆在饭桌上，让全家人一起来辨认。就这样，10年过去了，郭沫若已经成为了一代甲骨文研究大家。</a:t>
            </a:r>
          </a:p>
          <a:p>
            <a:pPr marL="0" marR="0" algn="l" fontAlgn="auto">
              <a:lnSpc>
                <a:spcPct val="100000"/>
              </a:lnSpc>
              <a:spcBef>
                <a:spcPct val="0"/>
              </a:spcBef>
              <a:spcAft>
                <a:spcPct val="0"/>
              </a:spcAft>
            </a:pPr>
            <a:r>
              <a:rPr sz="2800" kern="100">
                <a:effectLst/>
                <a:latin typeface="楷体" panose="02010609060101010101" pitchFamily="49" charset="-122"/>
                <a:ea typeface="楷体" panose="02010609060101010101" pitchFamily="49" charset="-122"/>
                <a:cs typeface="楷体" panose="02010609060101010101" pitchFamily="49" charset="-122"/>
              </a:rPr>
              <a:t>【适用话题】</a:t>
            </a:r>
            <a:r>
              <a:rPr sz="2800" kern="100">
                <a:solidFill>
                  <a:srgbClr val="FF0000"/>
                </a:solidFill>
                <a:effectLst/>
                <a:latin typeface="楷体" panose="02010609060101010101" pitchFamily="49" charset="-122"/>
                <a:ea typeface="楷体" panose="02010609060101010101" pitchFamily="49" charset="-122"/>
                <a:cs typeface="楷体" panose="02010609060101010101" pitchFamily="49" charset="-122"/>
              </a:rPr>
              <a:t>科研精神、执着、坚持</a:t>
            </a:r>
            <a:r>
              <a:rPr sz="2800" kern="100">
                <a:effectLst/>
                <a:latin typeface="楷体" panose="02010609060101010101" pitchFamily="49" charset="-122"/>
                <a:ea typeface="楷体" panose="02010609060101010101" pitchFamily="49" charset="-122"/>
                <a:cs typeface="楷体" panose="02010609060101010101" pitchFamily="49" charset="-122"/>
              </a:rPr>
              <a:t>等。</a:t>
            </a:r>
          </a:p>
        </p:txBody>
      </p:sp>
      <p:pic>
        <p:nvPicPr>
          <p:cNvPr id="3" name="图片 2"/>
          <p:cNvPicPr>
            <a:picLocks noChangeAspect="1"/>
          </p:cNvPicPr>
          <p:nvPr/>
        </p:nvPicPr>
        <p:blipFill>
          <a:blip r:embed="rId2"/>
          <a:stretch>
            <a:fillRect/>
          </a:stretch>
        </p:blipFill>
        <p:spPr>
          <a:xfrm>
            <a:off x="241300" y="725170"/>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6342" y="550185"/>
            <a:ext cx="10921055" cy="3969385"/>
          </a:xfrm>
          <a:prstGeom prst="rect">
            <a:avLst/>
          </a:prstGeom>
          <a:noFill/>
        </p:spPr>
        <p:txBody>
          <a:bodyPr wrap="square">
            <a:spAutoFit/>
          </a:bodyPr>
          <a:lstStyle/>
          <a:p>
            <a:pPr marR="0" lvl="0" algn="ctr">
              <a:lnSpc>
                <a:spcPct val="150000"/>
              </a:lnSpc>
              <a:spcBef>
                <a:spcPct val="0"/>
              </a:spcBef>
              <a:spcAft>
                <a:spcPct val="0"/>
              </a:spcAft>
            </a:pPr>
            <a:r>
              <a:rPr lang="zh-CN" altLang="en-US" sz="2800" kern="100">
                <a:effectLst/>
                <a:latin typeface="宋体" panose="02010600030101010101" pitchFamily="2" charset="-122"/>
                <a:ea typeface="宋体" panose="02010600030101010101" pitchFamily="2" charset="-122"/>
                <a:cs typeface="Times New Roman" panose="02020603050405020304" pitchFamily="18" charset="0"/>
              </a:rPr>
              <a:t>名句</a:t>
            </a:r>
            <a:endParaRPr lang="zh-CN" altLang="en-US" sz="2800" kern="100">
              <a:effectLst/>
              <a:latin typeface="Calibri" panose="020F0502020204030204" pitchFamily="34" charset="0"/>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1.读一切深邃的书都应该如是：第一，要用自己的能力去理解；第二，要用自己的能力去批评。</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读书、理解、批评</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2.一万个口惠而实不至的泛交，抵不过一个同生死共患难的知心。</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知己、友情、社交</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p:txBody>
      </p:sp>
      <p:pic>
        <p:nvPicPr>
          <p:cNvPr id="5" name="图片 4"/>
          <p:cNvPicPr>
            <a:picLocks noChangeAspect="1"/>
          </p:cNvPicPr>
          <p:nvPr/>
        </p:nvPicPr>
        <p:blipFill>
          <a:blip r:embed="rId2"/>
          <a:stretch>
            <a:fillRect/>
          </a:stretch>
        </p:blipFill>
        <p:spPr>
          <a:xfrm>
            <a:off x="248488" y="4519373"/>
            <a:ext cx="4078940" cy="21738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5006" y="164740"/>
            <a:ext cx="11638625" cy="5262245"/>
          </a:xfrm>
          <a:prstGeom prst="rect">
            <a:avLst/>
          </a:prstGeom>
          <a:noFill/>
        </p:spPr>
        <p:txBody>
          <a:bodyPr wrap="square">
            <a:spAutoFit/>
          </a:bodyPr>
          <a:lstStyle/>
          <a:p>
            <a:pPr marR="0" lvl="0" algn="ctr">
              <a:lnSpc>
                <a:spcPct val="150000"/>
              </a:lnSpc>
              <a:spcBef>
                <a:spcPct val="0"/>
              </a:spcBef>
              <a:spcAft>
                <a:spcPct val="0"/>
              </a:spcAft>
            </a:pP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名句</a:t>
            </a:r>
            <a:endParaRPr lang="zh-CN" altLang="en-US" sz="2800" b="1" kern="100">
              <a:effectLst/>
              <a:latin typeface="Calibri" panose="020F0502020204030204" pitchFamily="34" charset="0"/>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3.一个人最伤心的事情无过于良心的死灭，一个社会最伤心的现象无过于正义的沦亡。</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良心、正义、社会公德</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4.多读名家著作，多向有经验的人请教，同样是必要的。</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读书、经典、请教</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5.沧海横流，方显出，英雄本色。</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a:t>
            </a:r>
            <a:r>
              <a:rPr sz="2800"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苦难、英雄、气魄</a:t>
            </a:r>
            <a:r>
              <a:rPr sz="2800" kern="100">
                <a:effectLst/>
                <a:latin typeface="楷体" panose="02010609060101010101" pitchFamily="49" charset="-122"/>
                <a:ea typeface="楷体" panose="02010609060101010101" pitchFamily="49" charset="-122"/>
                <a:cs typeface="Times New Roman" panose="02020603050405020304" pitchFamily="18" charset="0"/>
              </a:rPr>
              <a:t>等。</a:t>
            </a:r>
          </a:p>
        </p:txBody>
      </p:sp>
      <p:pic>
        <p:nvPicPr>
          <p:cNvPr id="5" name="图片 4"/>
          <p:cNvPicPr>
            <a:picLocks noChangeAspect="1"/>
          </p:cNvPicPr>
          <p:nvPr/>
        </p:nvPicPr>
        <p:blipFill>
          <a:blip r:embed="rId2"/>
          <a:stretch>
            <a:fillRect/>
          </a:stretch>
        </p:blipFill>
        <p:spPr>
          <a:xfrm>
            <a:off x="8113060" y="4306309"/>
            <a:ext cx="4078940" cy="21738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学以致用：片段示例</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三</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208" y="1109707"/>
            <a:ext cx="8966447" cy="5262245"/>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五四”的发展和功绩，根本不能不论或忽略时代号子的摇旗呐喊。没有精神支撑的任何一种行为，都将是软弱和失败的！而郭沫若，无疑是时代的号手，精神的战士！时代的前行，历史的前行，需要力！这个力当然是以人民革命的巨力为核心，但无可置疑地也需要号子的声威、号子的传力、号子的感召！试想如果没有一个时代号子在前面和着时代的脉搏，放号呐喊，那么，有什么能够把历史的车轮更快地向前推进呢？</a:t>
            </a:r>
          </a:p>
        </p:txBody>
      </p:sp>
      <p:pic>
        <p:nvPicPr>
          <p:cNvPr id="4" name="图片 3"/>
          <p:cNvPicPr>
            <a:picLocks noChangeAspect="1"/>
          </p:cNvPicPr>
          <p:nvPr/>
        </p:nvPicPr>
        <p:blipFill>
          <a:blip r:embed="rId2"/>
          <a:stretch>
            <a:fillRect/>
          </a:stretch>
        </p:blipFill>
        <p:spPr>
          <a:xfrm>
            <a:off x="8851038" y="3959215"/>
            <a:ext cx="3275860" cy="2831678"/>
          </a:xfrm>
          <a:prstGeom prst="rect">
            <a:avLst/>
          </a:prstGeom>
        </p:spPr>
      </p:pic>
      <p:sp>
        <p:nvSpPr>
          <p:cNvPr id="5" name="文本框 4"/>
          <p:cNvSpPr txBox="1"/>
          <p:nvPr/>
        </p:nvSpPr>
        <p:spPr>
          <a:xfrm>
            <a:off x="2104008" y="319596"/>
            <a:ext cx="5353235" cy="523220"/>
          </a:xfrm>
          <a:prstGeom prst="rect">
            <a:avLst/>
          </a:prstGeom>
          <a:noFill/>
        </p:spPr>
        <p:txBody>
          <a:bodyPr wrap="square" rtlCol="0">
            <a:spAutoFit/>
          </a:bodyPr>
          <a:lstStyle/>
          <a:p>
            <a:pPr algn="ctr"/>
            <a:r>
              <a:rPr lang="zh-CN" altLang="en-US" sz="2800" b="1"/>
              <a:t>片段</a:t>
            </a:r>
            <a:r>
              <a:rPr lang="en-US" altLang="zh-CN" sz="2800" b="1"/>
              <a:t>1</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895991" y="1461741"/>
            <a:ext cx="5700007" cy="743558"/>
            <a:chOff x="3234024" y="1781928"/>
            <a:chExt cx="5681376" cy="743558"/>
          </a:xfrm>
        </p:grpSpPr>
        <p:grpSp>
          <p:nvGrpSpPr>
            <p:cNvPr id="18" name="组合 17"/>
            <p:cNvGrpSpPr/>
            <p:nvPr/>
          </p:nvGrpSpPr>
          <p:grpSpPr>
            <a:xfrm>
              <a:off x="3234024" y="1781928"/>
              <a:ext cx="5681376" cy="743558"/>
              <a:chOff x="3234024" y="1781928"/>
              <a:chExt cx="5681376" cy="743558"/>
            </a:xfrm>
          </p:grpSpPr>
          <p:sp>
            <p:nvSpPr>
              <p:cNvPr id="14" name="缺角矩形 13"/>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缺角矩形 14"/>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矩形 8"/>
            <p:cNvSpPr/>
            <p:nvPr/>
          </p:nvSpPr>
          <p:spPr>
            <a:xfrm>
              <a:off x="3756162" y="1892097"/>
              <a:ext cx="4637100" cy="523220"/>
            </a:xfrm>
            <a:prstGeom prst="rect">
              <a:avLst/>
            </a:prstGeom>
            <a:noFill/>
          </p:spPr>
          <p:txBody>
            <a:bodyPr wrap="square" rtlCol="0">
              <a:spAutoFit/>
            </a:bodyPr>
            <a:lstStyle/>
            <a:p>
              <a:pPr algn="dist"/>
              <a:r>
                <a:rPr lang="zh-CN" altLang="en-US" sz="2800">
                  <a:solidFill>
                    <a:schemeClr val="bg1"/>
                  </a:solidFill>
                  <a:cs typeface="+mn-ea"/>
                  <a:sym typeface="+mn-lt"/>
                </a:rPr>
                <a:t>一、源头活水：课文素材</a:t>
              </a:r>
            </a:p>
          </p:txBody>
        </p:sp>
      </p:grpSp>
      <p:grpSp>
        <p:nvGrpSpPr>
          <p:cNvPr id="29" name="组合 28"/>
          <p:cNvGrpSpPr/>
          <p:nvPr/>
        </p:nvGrpSpPr>
        <p:grpSpPr>
          <a:xfrm>
            <a:off x="2895991" y="2524658"/>
            <a:ext cx="5700007" cy="743558"/>
            <a:chOff x="3312896" y="2772742"/>
            <a:chExt cx="5681376" cy="743558"/>
          </a:xfrm>
        </p:grpSpPr>
        <p:grpSp>
          <p:nvGrpSpPr>
            <p:cNvPr id="22" name="组合 21"/>
            <p:cNvGrpSpPr/>
            <p:nvPr/>
          </p:nvGrpSpPr>
          <p:grpSpPr>
            <a:xfrm>
              <a:off x="3312896" y="2772742"/>
              <a:ext cx="5681376" cy="743558"/>
              <a:chOff x="3234024" y="1781928"/>
              <a:chExt cx="5681376" cy="743558"/>
            </a:xfrm>
          </p:grpSpPr>
          <p:sp>
            <p:nvSpPr>
              <p:cNvPr id="23" name="缺角矩形 22"/>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缺角矩形 23"/>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3835034" y="2882911"/>
              <a:ext cx="4637101" cy="523220"/>
            </a:xfrm>
            <a:prstGeom prst="rect">
              <a:avLst/>
            </a:prstGeom>
            <a:noFill/>
          </p:spPr>
          <p:txBody>
            <a:bodyPr wrap="square" rtlCol="0">
              <a:spAutoFit/>
            </a:bodyPr>
            <a:lstStyle/>
            <a:p>
              <a:pPr algn="dist"/>
              <a:r>
                <a:rPr lang="zh-CN" altLang="en-US" sz="2800">
                  <a:solidFill>
                    <a:schemeClr val="bg1"/>
                  </a:solidFill>
                  <a:cs typeface="+mn-ea"/>
                  <a:sym typeface="+mn-lt"/>
                </a:rPr>
                <a:t>二、旁征博引：课外资源</a:t>
              </a:r>
            </a:p>
          </p:txBody>
        </p:sp>
      </p:grpSp>
      <p:grpSp>
        <p:nvGrpSpPr>
          <p:cNvPr id="30" name="组合 29"/>
          <p:cNvGrpSpPr/>
          <p:nvPr/>
        </p:nvGrpSpPr>
        <p:grpSpPr>
          <a:xfrm>
            <a:off x="2895991" y="3587575"/>
            <a:ext cx="5700007" cy="743558"/>
            <a:chOff x="3273460" y="3918460"/>
            <a:chExt cx="5681376" cy="743558"/>
          </a:xfrm>
        </p:grpSpPr>
        <p:grpSp>
          <p:nvGrpSpPr>
            <p:cNvPr id="19" name="组合 18"/>
            <p:cNvGrpSpPr/>
            <p:nvPr/>
          </p:nvGrpSpPr>
          <p:grpSpPr>
            <a:xfrm>
              <a:off x="3273460" y="3918460"/>
              <a:ext cx="5681376" cy="743558"/>
              <a:chOff x="3234024" y="1781928"/>
              <a:chExt cx="5681376" cy="743558"/>
            </a:xfrm>
          </p:grpSpPr>
          <p:sp>
            <p:nvSpPr>
              <p:cNvPr id="20" name="缺角矩形 19"/>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缺角矩形 20"/>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矩形 10"/>
            <p:cNvSpPr/>
            <p:nvPr/>
          </p:nvSpPr>
          <p:spPr>
            <a:xfrm>
              <a:off x="3795598" y="4028629"/>
              <a:ext cx="4637101" cy="523220"/>
            </a:xfrm>
            <a:prstGeom prst="rect">
              <a:avLst/>
            </a:prstGeom>
            <a:noFill/>
          </p:spPr>
          <p:txBody>
            <a:bodyPr wrap="square" rtlCol="0">
              <a:spAutoFit/>
            </a:bodyPr>
            <a:lstStyle/>
            <a:p>
              <a:pPr algn="dist"/>
              <a:r>
                <a:rPr lang="zh-CN" altLang="en-US" sz="2800">
                  <a:solidFill>
                    <a:schemeClr val="bg1"/>
                  </a:solidFill>
                  <a:cs typeface="+mn-ea"/>
                  <a:sym typeface="+mn-lt"/>
                </a:rPr>
                <a:t>三、学以致用：片段示例</a:t>
              </a:r>
            </a:p>
          </p:txBody>
        </p:sp>
      </p:grpSp>
      <p:grpSp>
        <p:nvGrpSpPr>
          <p:cNvPr id="31" name="组合 30"/>
          <p:cNvGrpSpPr/>
          <p:nvPr/>
        </p:nvGrpSpPr>
        <p:grpSpPr>
          <a:xfrm>
            <a:off x="2895991" y="4650493"/>
            <a:ext cx="5700007" cy="743558"/>
            <a:chOff x="3312896" y="4970680"/>
            <a:chExt cx="5681376" cy="743558"/>
          </a:xfrm>
        </p:grpSpPr>
        <p:grpSp>
          <p:nvGrpSpPr>
            <p:cNvPr id="25" name="组合 24"/>
            <p:cNvGrpSpPr/>
            <p:nvPr/>
          </p:nvGrpSpPr>
          <p:grpSpPr>
            <a:xfrm>
              <a:off x="3312896" y="4970680"/>
              <a:ext cx="5681376" cy="743558"/>
              <a:chOff x="3234024" y="1781928"/>
              <a:chExt cx="5681376" cy="743558"/>
            </a:xfrm>
          </p:grpSpPr>
          <p:sp>
            <p:nvSpPr>
              <p:cNvPr id="26" name="缺角矩形 25"/>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缺角矩形 26"/>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矩形 11"/>
            <p:cNvSpPr/>
            <p:nvPr/>
          </p:nvSpPr>
          <p:spPr>
            <a:xfrm>
              <a:off x="3835033" y="5080849"/>
              <a:ext cx="4637102" cy="523220"/>
            </a:xfrm>
            <a:prstGeom prst="rect">
              <a:avLst/>
            </a:prstGeom>
            <a:noFill/>
          </p:spPr>
          <p:txBody>
            <a:bodyPr wrap="square" rtlCol="0">
              <a:spAutoFit/>
            </a:bodyPr>
            <a:lstStyle/>
            <a:p>
              <a:pPr algn="dist"/>
              <a:r>
                <a:rPr lang="zh-CN" altLang="en-US" sz="2800">
                  <a:solidFill>
                    <a:schemeClr val="bg1"/>
                  </a:solidFill>
                  <a:cs typeface="+mn-ea"/>
                  <a:sym typeface="+mn-lt"/>
                </a:rPr>
                <a:t>四、沙场练兵：链接高考</a:t>
              </a:r>
            </a:p>
          </p:txBody>
        </p:sp>
      </p:grpSp>
      <p:grpSp>
        <p:nvGrpSpPr>
          <p:cNvPr id="42" name="组合 41"/>
          <p:cNvGrpSpPr/>
          <p:nvPr/>
        </p:nvGrpSpPr>
        <p:grpSpPr>
          <a:xfrm>
            <a:off x="912387" y="1833520"/>
            <a:ext cx="1538883" cy="2928257"/>
            <a:chOff x="5976423" y="1162259"/>
            <a:chExt cx="5111524" cy="1323439"/>
          </a:xfrm>
        </p:grpSpPr>
        <p:sp>
          <p:nvSpPr>
            <p:cNvPr id="4" name="文本框 3"/>
            <p:cNvSpPr txBox="1"/>
            <p:nvPr/>
          </p:nvSpPr>
          <p:spPr>
            <a:xfrm>
              <a:off x="5976423" y="1162259"/>
              <a:ext cx="5111524" cy="1323439"/>
            </a:xfrm>
            <a:prstGeom prst="rect">
              <a:avLst/>
            </a:prstGeom>
            <a:noFill/>
          </p:spPr>
          <p:txBody>
            <a:bodyPr vert="eaVert" wrap="square" rtlCol="0">
              <a:spAutoFit/>
            </a:bodyPr>
            <a:lstStyle>
              <a:defPPr>
                <a:defRPr lang="zh-CN"/>
              </a:defPPr>
              <a:lvl1pPr algn="dist">
                <a:defRPr sz="13800">
                  <a:gradFill flip="none" rotWithShape="1">
                    <a:gsLst>
                      <a:gs pos="0">
                        <a:srgbClr val="F6D33C"/>
                      </a:gs>
                      <a:gs pos="100000">
                        <a:srgbClr val="FADF5C"/>
                      </a:gs>
                    </a:gsLst>
                    <a:lin ang="5400000" scaled="1"/>
                  </a:gradFill>
                  <a:latin typeface="汉仪大宋简" panose="02010600000101010101" pitchFamily="2" charset="-122"/>
                  <a:ea typeface="汉仪大宋简" panose="02010600000101010101" pitchFamily="2" charset="-122"/>
                </a:defRPr>
              </a:lvl1pPr>
            </a:lstStyle>
            <a:p>
              <a:r>
                <a:rPr lang="zh-CN" altLang="en-US" sz="8800">
                  <a:solidFill>
                    <a:schemeClr val="accent1">
                      <a:lumMod val="50000"/>
                    </a:schemeClr>
                  </a:solidFill>
                  <a:latin typeface="+mn-lt"/>
                  <a:ea typeface="+mn-ea"/>
                  <a:cs typeface="+mn-ea"/>
                  <a:sym typeface="+mn-lt"/>
                </a:rPr>
                <a:t>目录</a:t>
              </a:r>
            </a:p>
          </p:txBody>
        </p:sp>
        <p:sp>
          <p:nvSpPr>
            <p:cNvPr id="41" name="文本框 40"/>
            <p:cNvSpPr txBox="1"/>
            <p:nvPr/>
          </p:nvSpPr>
          <p:spPr>
            <a:xfrm>
              <a:off x="5976423" y="1162259"/>
              <a:ext cx="5111524" cy="1323439"/>
            </a:xfrm>
            <a:prstGeom prst="rect">
              <a:avLst/>
            </a:prstGeom>
            <a:noFill/>
          </p:spPr>
          <p:txBody>
            <a:bodyPr vert="eaVert" wrap="square">
              <a:spAutoFit/>
            </a:bodyPr>
            <a:lstStyle>
              <a:defPPr>
                <a:defRPr lang="zh-CN"/>
              </a:defPPr>
              <a:lvl1pPr algn="dist">
                <a:defRPr sz="6600">
                  <a:blipFill dpi="0" rotWithShape="1">
                    <a:blip r:embed="rId2">
                      <a:alphaModFix amt="45000"/>
                    </a:blip>
                    <a:tile tx="0" ty="0" sx="100000" sy="100000" flip="none" algn="br"/>
                  </a:blipFill>
                  <a:latin typeface="汉仪大宋简" panose="02010600000101010101" pitchFamily="2" charset="-122"/>
                  <a:ea typeface="汉仪大宋简" panose="02010600000101010101" pitchFamily="2" charset="-122"/>
                </a:defRPr>
              </a:lvl1pPr>
            </a:lstStyle>
            <a:p>
              <a:r>
                <a:rPr lang="zh-CN" altLang="en-US" sz="8800">
                  <a:solidFill>
                    <a:srgbClr val="3B5C5B"/>
                  </a:solidFill>
                  <a:latin typeface="+mn-lt"/>
                  <a:ea typeface="+mn-ea"/>
                  <a:cs typeface="+mn-ea"/>
                  <a:sym typeface="+mn-lt"/>
                </a:rPr>
                <a:t>目录</a:t>
              </a:r>
            </a:p>
          </p:txBody>
        </p:sp>
      </p:grpSp>
      <p:pic>
        <p:nvPicPr>
          <p:cNvPr id="2" name="图片 1"/>
          <p:cNvPicPr>
            <a:picLocks noChangeAspect="1"/>
          </p:cNvPicPr>
          <p:nvPr/>
        </p:nvPicPr>
        <p:blipFill>
          <a:blip r:embed="rId3"/>
          <a:stretch>
            <a:fillRect/>
          </a:stretch>
        </p:blipFill>
        <p:spPr>
          <a:xfrm>
            <a:off x="7426251" y="-1524711"/>
            <a:ext cx="457157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nodeType="afterGroup">
                            <p:stCondLst>
                              <p:cond delay="2000"/>
                            </p:stCondLst>
                            <p:childTnLst>
                              <p:par>
                                <p:cTn id="19" presetID="2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nodeType="afterGroup">
                            <p:stCondLst>
                              <p:cond delay="250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250" y="955675"/>
            <a:ext cx="11283315" cy="5262245"/>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五四运动的到来和继续，使郭沫若深受触动。他跃然而起，站在历史的高度，鸟瞰乾坤，洞若观火，用一种超越现实的浪漫激情，热情歌颂了五四运动对黑暗如漆的旧社会的荡涤，呼唤出了一个时代号子最高亢激越的探索创造的无畏精神。郭沫若把五四运动的激情汇入创造历史的人民运动的大涛大浪，用永世不绝而恢宏博大的浪涛作为承载，让自我的博大胸襟和爱国情操纵情于人民革命的浪潮中。这种烈焰般不可抵挡的豪情壮志直冲霄汉，振聋发聩，而又不绝于耳。这种代表时代新生、民族自强的呼号成为一把摧枯拉朽的利剑，锋芒毕露。</a:t>
            </a:r>
          </a:p>
        </p:txBody>
      </p:sp>
      <p:sp>
        <p:nvSpPr>
          <p:cNvPr id="5" name="文本框 4"/>
          <p:cNvSpPr txBox="1"/>
          <p:nvPr/>
        </p:nvSpPr>
        <p:spPr>
          <a:xfrm>
            <a:off x="3419728" y="359601"/>
            <a:ext cx="5353235" cy="523220"/>
          </a:xfrm>
          <a:prstGeom prst="rect">
            <a:avLst/>
          </a:prstGeom>
          <a:noFill/>
        </p:spPr>
        <p:txBody>
          <a:bodyPr wrap="square" rtlCol="0">
            <a:spAutoFit/>
          </a:bodyPr>
          <a:lstStyle/>
          <a:p>
            <a:pPr algn="ctr"/>
            <a:r>
              <a:rPr lang="zh-CN" altLang="en-US" sz="2800" b="1"/>
              <a:t>片段</a:t>
            </a:r>
            <a:r>
              <a:rPr lang="en-US" altLang="zh-CN" sz="2800" b="1"/>
              <a:t>2</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marL="0" marR="0" algn="just">
              <a:spcBef>
                <a:spcPct val="0"/>
              </a:spcBef>
              <a:spcAft>
                <a:spcPct val="0"/>
              </a:spcAft>
            </a:pPr>
            <a:r>
              <a:rPr lang="zh-CN" altLang="en-US" sz="4800" b="1" kern="100">
                <a:effectLst/>
                <a:latin typeface="宋体" panose="02010600030101010101" pitchFamily="2" charset="-122"/>
                <a:ea typeface="宋体" panose="02010600030101010101" pitchFamily="2" charset="-122"/>
                <a:cs typeface="Times New Roman" panose="02020603050405020304" pitchFamily="18" charset="0"/>
              </a:rPr>
              <a:t>沙场练兵：链接高考</a:t>
            </a:r>
            <a:endParaRPr lang="zh-CN" altLang="en-US" sz="40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7495" y="884555"/>
            <a:ext cx="11637645" cy="5692775"/>
          </a:xfrm>
          <a:prstGeom prst="rect">
            <a:avLst/>
          </a:prstGeom>
          <a:noFill/>
          <a:ln w="9525">
            <a:noFill/>
          </a:ln>
        </p:spPr>
        <p:txBody>
          <a:bodyPr wrap="square">
            <a:spAutoFit/>
          </a:bodyPr>
          <a:lstStyle/>
          <a:p>
            <a:pPr indent="0"/>
            <a:r>
              <a:rPr lang="zh-CN" sz="2800" b="0">
                <a:latin typeface="楷体" panose="02010609060101010101" pitchFamily="49" charset="-122"/>
                <a:ea typeface="楷体" panose="02010609060101010101" pitchFamily="49" charset="-122"/>
                <a:cs typeface="楷体" panose="02010609060101010101" pitchFamily="49" charset="-122"/>
              </a:rPr>
              <a:t>（2019·全国Ⅱ卷）阅读下面的材料，根据要求写作。1919年，民族危亡之际，中国青年学生掀起了一场彻底反帝反封建的伟大爱国革命运动。1949年，中国人从此站立起来了！新中国青年投身于祖国建设的新征程。1979年，“科学的春天”生机勃勃，莘莘学子胸怀报国之志，汇入改革开放的时代洪流。2019年，青春中国凯歌前行，新时代青年奋勇接棒，宣誓“强国有我”。2049年，中华民族实现伟大复兴，中国青年接续奋斗……请从下列任务中任选一个，以青年学生当事人的身份完成写作。① 1919年5月4日，在学生集会上的演讲稿。② 1949年10月1日，参加开国大典庆祝游行后写给家人的信。③ 1979年9月15日，参加新生开学典礼后写给同学的信。④ 2019年4月30日，收看“纪念五四运动100周年大会”后的观后感。⑤ 2049年9月30日，写给某位“百年中国功勋人物”的国庆节慰问信。
</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3066469" y="283159"/>
            <a:ext cx="5353235" cy="523220"/>
          </a:xfrm>
          <a:prstGeom prst="rect">
            <a:avLst/>
          </a:prstGeom>
          <a:noFill/>
        </p:spPr>
        <p:txBody>
          <a:bodyPr wrap="square" rtlCol="0">
            <a:spAutoFit/>
          </a:bodyPr>
          <a:lstStyle/>
          <a:p>
            <a:pPr algn="ctr"/>
            <a:r>
              <a:rPr lang="zh-CN" altLang="en-US" sz="2800" b="1"/>
              <a:t>（一）真题回顾</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161" y="1539358"/>
            <a:ext cx="11780668" cy="4246245"/>
          </a:xfrm>
          <a:prstGeom prst="rect">
            <a:avLst/>
          </a:prstGeom>
          <a:noFill/>
        </p:spPr>
        <p:txBody>
          <a:bodyPr wrap="square" rtlCol="0">
            <a:spAutoFit/>
          </a:bodyPr>
          <a:lstStyle/>
          <a:p>
            <a:pPr marL="0" marR="0" indent="304800" algn="l">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上午，我们七九届全体新生在操场上举行了隆重的开学典礼。作为刚刚恢复高考第三年的入学新生，我真的是太幸运了！我的耳边现在还回响着老院长讲话中，着重引用并反复强调的那几句话——</a:t>
            </a:r>
            <a:r>
              <a:rPr lang="zh-CN" altLang="en-US" sz="2800" b="1"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其实就是去年春天郭沫若同志在全国科学大会闭幕式上的讲话的结尾：春分刚刚过去，清明即将到来。“日出江花红胜火，春来江水绿如蓝”。这是革命的春天，这是人民的春天，这是科学的春天！让我们张开双臂，热烈地拥抱这个春天吧！</a:t>
            </a:r>
          </a:p>
          <a:p>
            <a:pPr marL="0" marR="0" indent="304800" algn="r">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——节选自2019年全国Ⅱ卷满分作文《科学的春天真来了——开学典礼后写给同学的一封信》</a:t>
            </a:r>
          </a:p>
          <a:p>
            <a:endParaRPr lang="zh-CN" altLang="en-US"/>
          </a:p>
        </p:txBody>
      </p:sp>
      <p:sp>
        <p:nvSpPr>
          <p:cNvPr id="3" name="文本框 2"/>
          <p:cNvSpPr txBox="1"/>
          <p:nvPr/>
        </p:nvSpPr>
        <p:spPr>
          <a:xfrm>
            <a:off x="2885244" y="470516"/>
            <a:ext cx="5069149" cy="523220"/>
          </a:xfrm>
          <a:prstGeom prst="rect">
            <a:avLst/>
          </a:prstGeom>
          <a:noFill/>
        </p:spPr>
        <p:txBody>
          <a:bodyPr wrap="square" rtlCol="0">
            <a:spAutoFit/>
          </a:bodyPr>
          <a:lstStyle/>
          <a:p>
            <a:pPr algn="ctr"/>
            <a:r>
              <a:rPr lang="zh-CN" altLang="en-US" sz="2800" b="1" kern="100">
                <a:effectLst/>
                <a:latin typeface="+mj-lt"/>
                <a:ea typeface="宋体" panose="02010600030101010101" pitchFamily="2" charset="-122"/>
                <a:cs typeface="Times New Roman" panose="02020603050405020304" pitchFamily="18" charset="0"/>
              </a:rPr>
              <a:t>（二）作文片段</a:t>
            </a:r>
          </a:p>
        </p:txBody>
      </p:sp>
      <p:pic>
        <p:nvPicPr>
          <p:cNvPr id="4" name="图片 3"/>
          <p:cNvPicPr>
            <a:picLocks noChangeAspect="1"/>
          </p:cNvPicPr>
          <p:nvPr/>
        </p:nvPicPr>
        <p:blipFill>
          <a:blip r:embed="rId2"/>
          <a:stretch>
            <a:fillRect/>
          </a:stretch>
        </p:blipFill>
        <p:spPr>
          <a:xfrm>
            <a:off x="109491" y="4842768"/>
            <a:ext cx="2636668" cy="2015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8755" y="1149985"/>
            <a:ext cx="11795125" cy="3969385"/>
          </a:xfrm>
          <a:prstGeom prst="rect">
            <a:avLst/>
          </a:prstGeom>
          <a:noFill/>
        </p:spPr>
        <p:txBody>
          <a:bodyPr wrap="square" rtlCol="0">
            <a:spAutoFit/>
          </a:bodyPr>
          <a:lstStyle/>
          <a:p>
            <a:pPr fontAlgn="auto">
              <a:lnSpc>
                <a:spcPct val="10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（2015·浙江卷）阅读下面的文字，根据要求作文。</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    古人说：“言为心声”“文如其人”。性情褊急则为文局促，品性澄淡则下笔悠远。这意味着作品的格调趣味与作者人品应该是一致的。</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金代元好问《论诗绝句》却认为“心画心声总失真，文章宁复见为人”。艺术家笔下的高雅不能证明其为人的脱俗。这意味着作品的格调趣味与作者人品有可能是背离的。</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    对此你有什么看法？写一篇文章阐明你的观点。</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注意：①题目自拟，观点自定。②明确文体，不得写成诗歌。③不得少于800字。④不得抄袭、套作。</a:t>
            </a:r>
          </a:p>
        </p:txBody>
      </p:sp>
      <p:sp>
        <p:nvSpPr>
          <p:cNvPr id="5" name="文本框 4"/>
          <p:cNvSpPr txBox="1"/>
          <p:nvPr/>
        </p:nvSpPr>
        <p:spPr>
          <a:xfrm>
            <a:off x="2447344" y="253314"/>
            <a:ext cx="5353235" cy="523220"/>
          </a:xfrm>
          <a:prstGeom prst="rect">
            <a:avLst/>
          </a:prstGeom>
          <a:noFill/>
        </p:spPr>
        <p:txBody>
          <a:bodyPr wrap="square" rtlCol="0">
            <a:spAutoFit/>
          </a:bodyPr>
          <a:lstStyle/>
          <a:p>
            <a:pPr algn="ctr"/>
            <a:r>
              <a:rPr lang="zh-CN" altLang="en-US" sz="2800" b="1"/>
              <a:t>（一）真题回顾</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161" y="1539358"/>
            <a:ext cx="11780668" cy="3815080"/>
          </a:xfrm>
          <a:prstGeom prst="rect">
            <a:avLst/>
          </a:prstGeom>
          <a:noFill/>
        </p:spPr>
        <p:txBody>
          <a:bodyPr wrap="square" rtlCol="0">
            <a:spAutoFit/>
          </a:bodyPr>
          <a:lstStyle/>
          <a:p>
            <a:pPr marL="0" marR="0" indent="304800" algn="l">
              <a:spcBef>
                <a:spcPct val="0"/>
              </a:spcBef>
              <a:spcAft>
                <a:spcPct val="0"/>
              </a:spcAft>
            </a:pPr>
            <a:r>
              <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rPr>
              <a:t>  文章是抒发人性的途径，而有时这条道路会被外界因素阻隔，让我们看不真实，文章本身也沦为了工具。</a:t>
            </a:r>
            <a:r>
              <a:rPr lang="zh-CN" altLang="en-US" sz="2800" kern="100"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郭沫若以一首《天上的街市》成为中国现代诗史上一位举足轻重的诗人，当革命的烈火蔓延整个中国大地时，他的诗便成为了配合革命形势的产物，毫无立场的歌颂与批判，是成为“御用文人”的悲哀。也许在郭老的骨子里是崇尚自由的浪漫主义，但他的心被拷上政治的枷锁时，所有艺术的美感就消失殆尽了。曾经歌颂出《女神》这样唯美诗篇的人，湮没在革命的浪潮中，我们只能扼腕叹息了。</a:t>
            </a:r>
            <a:endPar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endParaRPr>
          </a:p>
          <a:p>
            <a:pPr marL="0" marR="0" indent="304800" algn="r">
              <a:spcBef>
                <a:spcPct val="0"/>
              </a:spcBef>
              <a:spcAft>
                <a:spcPct val="0"/>
              </a:spcAft>
            </a:pPr>
            <a:r>
              <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rPr>
              <a:t>——节选自2015年浙江卷满分作文《文显其品动人心》</a:t>
            </a:r>
          </a:p>
          <a:p>
            <a:endParaRPr lang="zh-CN" altLang="en-US" dirty="0"/>
          </a:p>
        </p:txBody>
      </p:sp>
      <p:sp>
        <p:nvSpPr>
          <p:cNvPr id="3" name="文本框 2"/>
          <p:cNvSpPr txBox="1"/>
          <p:nvPr/>
        </p:nvSpPr>
        <p:spPr>
          <a:xfrm>
            <a:off x="2885244" y="470516"/>
            <a:ext cx="5069149" cy="523220"/>
          </a:xfrm>
          <a:prstGeom prst="rect">
            <a:avLst/>
          </a:prstGeom>
          <a:noFill/>
        </p:spPr>
        <p:txBody>
          <a:bodyPr wrap="square" rtlCol="0">
            <a:spAutoFit/>
          </a:bodyPr>
          <a:lstStyle/>
          <a:p>
            <a:pPr algn="ctr"/>
            <a:r>
              <a:rPr lang="zh-CN" altLang="en-US" sz="2800" b="1" kern="100">
                <a:effectLst/>
                <a:latin typeface="+mj-lt"/>
                <a:ea typeface="宋体" panose="02010600030101010101" pitchFamily="2" charset="-122"/>
                <a:cs typeface="Times New Roman" panose="02020603050405020304" pitchFamily="18" charset="0"/>
              </a:rPr>
              <a:t>（二）作文片段</a:t>
            </a:r>
          </a:p>
        </p:txBody>
      </p:sp>
      <p:pic>
        <p:nvPicPr>
          <p:cNvPr id="4" name="图片 3"/>
          <p:cNvPicPr>
            <a:picLocks noChangeAspect="1"/>
          </p:cNvPicPr>
          <p:nvPr/>
        </p:nvPicPr>
        <p:blipFill>
          <a:blip r:embed="rId2"/>
          <a:stretch>
            <a:fillRect/>
          </a:stretch>
        </p:blipFill>
        <p:spPr>
          <a:xfrm>
            <a:off x="109491" y="4842768"/>
            <a:ext cx="2636668" cy="2015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8755" y="948055"/>
            <a:ext cx="11795125" cy="5692775"/>
          </a:xfrm>
          <a:prstGeom prst="rect">
            <a:avLst/>
          </a:prstGeom>
          <a:noFill/>
        </p:spPr>
        <p:txBody>
          <a:bodyPr wrap="square" rtlCol="0">
            <a:spAutoFit/>
          </a:bodyPr>
          <a:lstStyle/>
          <a:p>
            <a:pPr fontAlgn="auto">
              <a:lnSpc>
                <a:spcPct val="10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（2012·浙江卷）阅读下面的文字，根据要求作文。</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台湾女作家刘继荣在博文上说，她上中学的女儿成绩一直中等，但是却被全班学生全票推选为“最欣赏的同学”，理由是乐观幽默、热心助人、守信用、好相处等。她开玩笑地对女儿说：“你快要成为英雄了。”女儿却认真地说：“我不想成为英雄，我想成为坐在路边鼓掌的人。”博文引发了广大网民的热议。</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网民甲：坐在路边鼓掌，其实也挺好。</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网民乙：人人都在路边鼓掌，谁在路上跑呢？</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网民丙：路边鼓掌与路上奔跑，都应该肯定。</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从上述网民的议论中，选取一种看法，写一篇文章。你可以讲述故事，抒发情感，也可以发表议论。</a:t>
            </a:r>
          </a:p>
          <a:p>
            <a:pPr fontAlgn="auto">
              <a:lnSpc>
                <a:spcPct val="100000"/>
              </a:lnSpc>
            </a:pPr>
            <a:r>
              <a:rPr sz="2800" kern="100">
                <a:effectLst/>
                <a:latin typeface="楷体" panose="02010609060101010101" pitchFamily="49" charset="-122"/>
                <a:ea typeface="楷体" panose="02010609060101010101" pitchFamily="49" charset="-122"/>
                <a:cs typeface="Times New Roman" panose="02020603050405020304" pitchFamily="18" charset="0"/>
              </a:rPr>
              <a:t>注意：①角度自选，立意自定，题目自拟。②不得脱离材料内容及含意的范围作文。③除诗歌外，文体不限。④不得少于800字。⑤不得抄袭、套作。</a:t>
            </a:r>
          </a:p>
        </p:txBody>
      </p:sp>
      <p:sp>
        <p:nvSpPr>
          <p:cNvPr id="5" name="文本框 4"/>
          <p:cNvSpPr txBox="1"/>
          <p:nvPr/>
        </p:nvSpPr>
        <p:spPr>
          <a:xfrm>
            <a:off x="2447344" y="253314"/>
            <a:ext cx="5353235" cy="523220"/>
          </a:xfrm>
          <a:prstGeom prst="rect">
            <a:avLst/>
          </a:prstGeom>
          <a:noFill/>
        </p:spPr>
        <p:txBody>
          <a:bodyPr wrap="square" rtlCol="0">
            <a:spAutoFit/>
          </a:bodyPr>
          <a:lstStyle/>
          <a:p>
            <a:pPr algn="ctr"/>
            <a:r>
              <a:rPr lang="zh-CN" altLang="en-US" sz="2800" b="1"/>
              <a:t>（一）真题回顾</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161" y="1539358"/>
            <a:ext cx="11780668" cy="3384550"/>
          </a:xfrm>
          <a:prstGeom prst="rect">
            <a:avLst/>
          </a:prstGeom>
          <a:noFill/>
        </p:spPr>
        <p:txBody>
          <a:bodyPr wrap="square" rtlCol="0">
            <a:spAutoFit/>
          </a:bodyPr>
          <a:lstStyle/>
          <a:p>
            <a:pPr marL="0" marR="0" indent="304800" algn="l">
              <a:spcBef>
                <a:spcPct val="0"/>
              </a:spcBef>
              <a:spcAft>
                <a:spcPct val="0"/>
              </a:spcAft>
            </a:pPr>
            <a:r>
              <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rPr>
              <a:t> 他们都在这条光荣的荆棘路上奔跑，不做路边鼓掌的人。他们都勇挑社会的大梁，建立了自己的赫赫功名。其中有沈从文对湘西文化的诗情礼赞，有巴金对旧式礼教的深切控诉，有茅盾对社会经济的深刻剖析，</a:t>
            </a:r>
            <a:r>
              <a:rPr lang="zh-CN" altLang="en-US" sz="2800" b="1" kern="100"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有郭沫若凤凰涅磐的呐喊</a:t>
            </a:r>
            <a:r>
              <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rPr>
              <a:t>……他们都勇敢参与了这场战斗，才最终开辟了一个崭新时代。倘若人人只是鼓掌，那么谈何进步与复兴？我们都应该勇敢地踏上这一条荆棘路。</a:t>
            </a:r>
          </a:p>
          <a:p>
            <a:pPr marL="0" marR="0" indent="304800" algn="r">
              <a:spcBef>
                <a:spcPct val="0"/>
              </a:spcBef>
              <a:spcAft>
                <a:spcPct val="0"/>
              </a:spcAft>
            </a:pPr>
            <a:r>
              <a:rPr lang="zh-CN" altLang="en-US" sz="2800" kern="100" dirty="0">
                <a:effectLst/>
                <a:latin typeface="楷体" panose="02010609060101010101" pitchFamily="49" charset="-122"/>
                <a:ea typeface="楷体" panose="02010609060101010101" pitchFamily="49" charset="-122"/>
                <a:cs typeface="Times New Roman" panose="02020603050405020304" pitchFamily="18" charset="0"/>
              </a:rPr>
              <a:t>——节选自2012年浙江卷满分作文《光荣的荆棘路》</a:t>
            </a:r>
          </a:p>
          <a:p>
            <a:endParaRPr lang="zh-CN" altLang="en-US" dirty="0"/>
          </a:p>
        </p:txBody>
      </p:sp>
      <p:sp>
        <p:nvSpPr>
          <p:cNvPr id="3" name="文本框 2"/>
          <p:cNvSpPr txBox="1"/>
          <p:nvPr/>
        </p:nvSpPr>
        <p:spPr>
          <a:xfrm>
            <a:off x="2885244" y="470516"/>
            <a:ext cx="5069149" cy="523220"/>
          </a:xfrm>
          <a:prstGeom prst="rect">
            <a:avLst/>
          </a:prstGeom>
          <a:noFill/>
        </p:spPr>
        <p:txBody>
          <a:bodyPr wrap="square" rtlCol="0">
            <a:spAutoFit/>
          </a:bodyPr>
          <a:lstStyle/>
          <a:p>
            <a:pPr algn="ctr"/>
            <a:r>
              <a:rPr lang="zh-CN" altLang="en-US" sz="2800" b="1" kern="100">
                <a:effectLst/>
                <a:latin typeface="+mj-lt"/>
                <a:ea typeface="宋体" panose="02010600030101010101" pitchFamily="2" charset="-122"/>
                <a:cs typeface="Times New Roman" panose="02020603050405020304" pitchFamily="18" charset="0"/>
              </a:rPr>
              <a:t>（二）作文片段</a:t>
            </a:r>
          </a:p>
        </p:txBody>
      </p:sp>
      <p:pic>
        <p:nvPicPr>
          <p:cNvPr id="4" name="图片 3"/>
          <p:cNvPicPr>
            <a:picLocks noChangeAspect="1"/>
          </p:cNvPicPr>
          <p:nvPr/>
        </p:nvPicPr>
        <p:blipFill>
          <a:blip r:embed="rId2"/>
          <a:stretch>
            <a:fillRect/>
          </a:stretch>
        </p:blipFill>
        <p:spPr>
          <a:xfrm>
            <a:off x="109491" y="4842768"/>
            <a:ext cx="2636668" cy="2015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源头活水：课文素材</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一</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69707" y="582517"/>
            <a:ext cx="6607946" cy="5692775"/>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rPr>
              <a:t>知人论世</a:t>
            </a:r>
          </a:p>
          <a:p>
            <a:r>
              <a:rPr lang="en-US" altLang="zh-CN" sz="2800" b="0" i="0">
                <a:solidFill>
                  <a:srgbClr val="333333"/>
                </a:solidFill>
                <a:effectLst/>
                <a:latin typeface="楷体" panose="02010609060101010101" pitchFamily="49" charset="-122"/>
                <a:ea typeface="楷体" panose="02010609060101010101" pitchFamily="49" charset="-122"/>
              </a:rPr>
              <a:t>    </a:t>
            </a:r>
            <a:r>
              <a:rPr sz="2800" b="0" i="0">
                <a:solidFill>
                  <a:srgbClr val="333333"/>
                </a:solidFill>
                <a:effectLst/>
                <a:latin typeface="楷体" panose="02010609060101010101" pitchFamily="49" charset="-122"/>
                <a:ea typeface="楷体" panose="02010609060101010101" pitchFamily="49" charset="-122"/>
              </a:rPr>
              <a:t>《立在地球边上放号》是郭沫若于1919年9、10月间写的一首新诗。这首诗一方面通过对自然景观的真实反映，展示了大自然雄伟和壮丽的景色；另一方面，自然形象成为社会现实和时代精神的鲜明反映，是五四时期那种时代狂飙的象征，是那种向旧世界、旧文化、旧传统猛烈冲击的时代精神的象征。作者借这首诗想要告诉人们：科学的文明，人民的觉醒，终将彻底推翻旧世界，创造一个新世界。这首诗意境壮阔，充斥着浪漫主义色彩，具有强烈的时代感。</a:t>
            </a:r>
          </a:p>
        </p:txBody>
      </p:sp>
      <p:pic>
        <p:nvPicPr>
          <p:cNvPr id="2" name="图片 1"/>
          <p:cNvPicPr>
            <a:picLocks noChangeAspect="1"/>
          </p:cNvPicPr>
          <p:nvPr/>
        </p:nvPicPr>
        <p:blipFill>
          <a:blip r:embed="rId2"/>
          <a:stretch>
            <a:fillRect/>
          </a:stretch>
        </p:blipFill>
        <p:spPr>
          <a:xfrm>
            <a:off x="1218565" y="588010"/>
            <a:ext cx="3810000" cy="5570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11395" y="151765"/>
            <a:ext cx="7228205" cy="6554470"/>
          </a:xfrm>
          <a:prstGeom prst="rect">
            <a:avLst/>
          </a:prstGeom>
          <a:noFill/>
        </p:spPr>
        <p:txBody>
          <a:bodyPr wrap="square">
            <a:spAutoFit/>
          </a:bodyPr>
          <a:lstStyle/>
          <a:p>
            <a:pPr marL="0" marR="0" algn="ctr" fontAlgn="auto">
              <a:lnSpc>
                <a:spcPct val="100000"/>
              </a:lnSpc>
              <a:spcBef>
                <a:spcPct val="0"/>
              </a:spcBef>
              <a:spcAft>
                <a:spcPct val="0"/>
              </a:spcAft>
            </a:pP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effectLst/>
                <a:latin typeface="+mj-lt"/>
                <a:ea typeface="宋体" panose="02010600030101010101" pitchFamily="2" charset="-122"/>
                <a:cs typeface="Times New Roman" panose="02020603050405020304" pitchFamily="18" charset="0"/>
              </a:rPr>
              <a:t>文本解读</a:t>
            </a: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p>
          <a:p>
            <a:pPr marL="0" marR="0" fontAlgn="auto">
              <a:lnSpc>
                <a:spcPct val="10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这首诗展现在读者面前的，是一个巨人的形象。他站在地球边上，站在“全方位”俯瞰地球的立足点上，吹响一声声响彻寰宇的号角。他的号角声欢呼在怒涌的白云、壮丽的北冰洋，也欢呼在要把地球推倒的太平洋——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排山倒海般的洪涛既具有巨大的破坏力，又蕴藏着同样巨大的创造力。</a:t>
            </a:r>
          </a:p>
        </p:txBody>
      </p:sp>
      <p:pic>
        <p:nvPicPr>
          <p:cNvPr id="2" name="图片 1"/>
          <p:cNvPicPr>
            <a:picLocks noChangeAspect="1"/>
          </p:cNvPicPr>
          <p:nvPr/>
        </p:nvPicPr>
        <p:blipFill>
          <a:blip r:embed="rId2"/>
          <a:stretch>
            <a:fillRect/>
          </a:stretch>
        </p:blipFill>
        <p:spPr>
          <a:xfrm>
            <a:off x="335915" y="151765"/>
            <a:ext cx="3994785" cy="62096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97064" y="375477"/>
            <a:ext cx="5835588" cy="5908040"/>
          </a:xfrm>
          <a:prstGeom prst="rect">
            <a:avLst/>
          </a:prstGeom>
          <a:noFill/>
        </p:spPr>
        <p:txBody>
          <a:bodyPr wrap="square" rtlCol="0">
            <a:spAutoFit/>
          </a:bodyPr>
          <a:lstStyle/>
          <a:p>
            <a:pPr marL="0" marR="0" algn="l">
              <a:lnSpc>
                <a:spcPct val="150000"/>
              </a:lnSpc>
              <a:spcBef>
                <a:spcPct val="0"/>
              </a:spcBef>
              <a:spcAft>
                <a:spcPct val="0"/>
              </a:spcAft>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经典名句</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啊啊！我眼前来了的滚滚的洪涛哟！</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啊啊！不断的毁坏，不断的创造，不断的努力哟！</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啊啊！力哟！力哟！</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力的绘画，力的舞蹈，力的音乐，力的诗歌，力的律吕哟！</a:t>
            </a:r>
          </a:p>
          <a:p>
            <a:pPr marL="0" marR="0" algn="l">
              <a:lnSpc>
                <a:spcPct val="150000"/>
              </a:lnSpc>
              <a:spcBef>
                <a:spcPct val="0"/>
              </a:spcBef>
              <a:spcAft>
                <a:spcPct val="0"/>
              </a:spcAft>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适用话题</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p>
          <a:p>
            <a:pPr marL="0" marR="0" algn="l">
              <a:lnSpc>
                <a:spcPct val="150000"/>
              </a:lnSpc>
              <a:spcBef>
                <a:spcPct val="0"/>
              </a:spcBef>
              <a:spcAft>
                <a:spcPct val="0"/>
              </a:spcAft>
            </a:pPr>
            <a:r>
              <a:rPr lang="zh-CN" altLang="en-US" sz="2800" b="1"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青年、激情、创造力、生命力等。</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70840" y="647065"/>
            <a:ext cx="4789170" cy="537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旁征博引：课外资源</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二</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77690" y="-4445"/>
            <a:ext cx="7814310" cy="633920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lang="en-US" altLang="zh-CN" sz="2800" b="1" kern="100">
                <a:latin typeface="宋体" panose="02010600030101010101" pitchFamily="2" charset="-122"/>
                <a:ea typeface="宋体" panose="02010600030101010101" pitchFamily="2" charset="-122"/>
                <a:cs typeface="Times New Roman" panose="02020603050405020304" pitchFamily="18" charset="0"/>
              </a:rPr>
              <a:t>1.</a:t>
            </a:r>
            <a:r>
              <a:rPr lang="zh-CN" altLang="en-US"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母亲与芭蕉花</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郭沫若的母亲长期过于劳累，犯有“晕病”，身体异常衰弱。每年交春的时候总要晕倒一回。他的母亲“晕病”发作时，终日呻吟呕吐。芭蕉花的故事和这晕病关连。在郭沫若四川的乡下，相传芭蕉花是治晕病的良药。</a:t>
            </a:r>
          </a:p>
          <a:p>
            <a:pPr marL="0" marR="0" indent="304800" algn="l">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在郭沫若五六岁的时候，他母亲“晕病”又发。郭沫若同他的二哥商量摘取天后宫种植的芭蕉花，郭沫若不但没有得到母亲的嘉许，反而挨了掌心。</a:t>
            </a:r>
          </a:p>
        </p:txBody>
      </p:sp>
      <p:pic>
        <p:nvPicPr>
          <p:cNvPr id="2" name="图片 1"/>
          <p:cNvPicPr>
            <a:picLocks noChangeAspect="1"/>
          </p:cNvPicPr>
          <p:nvPr/>
        </p:nvPicPr>
        <p:blipFill>
          <a:blip r:embed="rId2"/>
          <a:stretch>
            <a:fillRect/>
          </a:stretch>
        </p:blipFill>
        <p:spPr>
          <a:xfrm>
            <a:off x="342265" y="534035"/>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83710" y="951230"/>
            <a:ext cx="7814310" cy="332295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lang="en-US" altLang="zh-CN" sz="2800" b="1" kern="100">
                <a:latin typeface="宋体" panose="02010600030101010101" pitchFamily="2" charset="-122"/>
                <a:ea typeface="宋体" panose="02010600030101010101" pitchFamily="2" charset="-122"/>
                <a:cs typeface="Times New Roman" panose="02020603050405020304" pitchFamily="18" charset="0"/>
              </a:rPr>
              <a:t>1.</a:t>
            </a:r>
            <a:r>
              <a:rPr lang="zh-CN" altLang="en-US"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母亲与芭蕉花</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郭沫若离家十二三年了，这样一段故事，他一思念到母亲，就一阵阵鼻酸眼胀。郭沫若感慨遥寄，在日本写下美文《芭蕉花》。</a:t>
            </a:r>
          </a:p>
        </p:txBody>
      </p:sp>
      <p:sp>
        <p:nvSpPr>
          <p:cNvPr id="5" name="文本框 4"/>
          <p:cNvSpPr txBox="1"/>
          <p:nvPr/>
        </p:nvSpPr>
        <p:spPr>
          <a:xfrm>
            <a:off x="4377955" y="4565869"/>
            <a:ext cx="6984507" cy="521970"/>
          </a:xfrm>
          <a:prstGeom prst="rect">
            <a:avLst/>
          </a:prstGeom>
          <a:noFill/>
        </p:spPr>
        <p:txBody>
          <a:bodyPr wrap="square" rtlCol="0">
            <a:spAutoFit/>
          </a:bodyPr>
          <a:lstStyle/>
          <a:p>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适用话题</a:t>
            </a: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孝顺、诚信、品质等</a:t>
            </a:r>
          </a:p>
        </p:txBody>
      </p:sp>
      <p:pic>
        <p:nvPicPr>
          <p:cNvPr id="2" name="图片 1"/>
          <p:cNvPicPr>
            <a:picLocks noChangeAspect="1"/>
          </p:cNvPicPr>
          <p:nvPr/>
        </p:nvPicPr>
        <p:blipFill>
          <a:blip r:embed="rId2"/>
          <a:stretch>
            <a:fillRect/>
          </a:stretch>
        </p:blipFill>
        <p:spPr>
          <a:xfrm>
            <a:off x="342265" y="534035"/>
            <a:ext cx="3810000" cy="5265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q2u1ybn">
      <a:majorFont>
        <a:latin typeface="微软雅黑"/>
        <a:ea typeface="义启小魏楷"/>
        <a:cs typeface="Arial"/>
      </a:majorFont>
      <a:minorFont>
        <a:latin typeface="微软雅黑"/>
        <a:ea typeface="义启小魏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1987</Words>
  <Application>Microsoft Office PowerPoint</Application>
  <PresentationFormat>自定义</PresentationFormat>
  <Paragraphs>98</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2022-08-08T10:01:45Z</cp:lastPrinted>
  <dcterms:created xsi:type="dcterms:W3CDTF">2022-08-08T10:01:45Z</dcterms:created>
  <dcterms:modified xsi:type="dcterms:W3CDTF">2022-08-19T01:10:54Z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