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593" r:id="rId4"/>
    <p:sldId id="320" r:id="rId5"/>
    <p:sldId id="514" r:id="rId6"/>
    <p:sldId id="321" r:id="rId7"/>
    <p:sldId id="322" r:id="rId8"/>
    <p:sldId id="502" r:id="rId9"/>
    <p:sldId id="503" r:id="rId10"/>
    <p:sldId id="492" r:id="rId11"/>
    <p:sldId id="494" r:id="rId13"/>
    <p:sldId id="509" r:id="rId14"/>
    <p:sldId id="505" r:id="rId15"/>
    <p:sldId id="324" r:id="rId16"/>
    <p:sldId id="325" r:id="rId17"/>
    <p:sldId id="427" r:id="rId18"/>
    <p:sldId id="432" r:id="rId19"/>
    <p:sldId id="602" r:id="rId20"/>
    <p:sldId id="600" r:id="rId21"/>
    <p:sldId id="597" r:id="rId22"/>
    <p:sldId id="598" r:id="rId23"/>
    <p:sldId id="599" r:id="rId2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32ee8ac-8f9c-4de0-bdb4-6bceba517575}">
          <p14:sldIdLst>
            <p14:sldId id="256"/>
            <p14:sldId id="593"/>
            <p14:sldId id="320"/>
            <p14:sldId id="514"/>
            <p14:sldId id="321"/>
            <p14:sldId id="322"/>
            <p14:sldId id="502"/>
            <p14:sldId id="503"/>
            <p14:sldId id="492"/>
            <p14:sldId id="494"/>
            <p14:sldId id="509"/>
            <p14:sldId id="505"/>
            <p14:sldId id="325"/>
            <p14:sldId id="427"/>
            <p14:sldId id="432"/>
            <p14:sldId id="600"/>
            <p14:sldId id="597"/>
            <p14:sldId id="598"/>
            <p14:sldId id="599"/>
            <p14:sldId id="324"/>
            <p14:sldId id="602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01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10"/>
        <p:guide pos="29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fld id="{BB962C8B-B14F-4D97-AF65-F5344CB8AC3E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199683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19968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F0E1139-61C9-4A44-B8C9-3D251F952F4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301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627784" y="149163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7C452-C2D4-4FF9-AC9B-163A9ED3774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5DAE3-A684-43F2-93CA-26319DC79C6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3CD2A-B997-4628-BA62-5566806198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19A7A-708C-483F-BCA6-723989D3CDC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F84EA-7723-4648-BCCD-94EE5876E17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83E5D-4922-44D0-BFC1-6703F1422EC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BF306-7973-4281-8585-F3A152760F9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44575-DD5F-45E1-98CF-C2B7FEADFFF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63A75-F460-4919-AEDF-C30AEC06331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8B91A-A20B-4C6F-9946-5EEBB5E7DD2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BF9D8-D5B4-493B-A1B0-149B3BAB3F5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F496D-076B-4E98-BBF8-EFD4FBB7ABF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08BFA52-C099-468A-A81D-A4E2B62CBB68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821" y="1273633"/>
            <a:ext cx="3024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卖油翁</a:t>
            </a:r>
            <a:endParaRPr lang="zh-CN" altLang="en-US" sz="4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1062" y="196850"/>
            <a:ext cx="5664200" cy="47498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左大括号 6"/>
          <p:cNvSpPr/>
          <p:nvPr/>
        </p:nvSpPr>
        <p:spPr>
          <a:xfrm>
            <a:off x="971550" y="758190"/>
            <a:ext cx="250190" cy="186753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41986" name="文本框 8"/>
          <p:cNvSpPr txBox="1"/>
          <p:nvPr/>
        </p:nvSpPr>
        <p:spPr>
          <a:xfrm>
            <a:off x="1115616" y="627460"/>
            <a:ext cx="4636294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但微颔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以我酌油知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徐以杓酌油沥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笑而遣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19475" y="627380"/>
            <a:ext cx="2424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指陈尧咨射箭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57625" y="1489075"/>
            <a:ext cx="4566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指射箭也凭手熟的道理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71550" y="3363595"/>
            <a:ext cx="250190" cy="81851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41990" name="文本框 4"/>
          <p:cNvSpPr txBox="1"/>
          <p:nvPr/>
        </p:nvSpPr>
        <p:spPr>
          <a:xfrm>
            <a:off x="1115854" y="3296444"/>
            <a:ext cx="4636294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发矢十中八九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以钱覆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0762" y="3291602"/>
            <a:ext cx="2246709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代陈尧咨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1000" y="3727450"/>
            <a:ext cx="1731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代葫芦的</a:t>
            </a:r>
            <a:endParaRPr lang="zh-CN" sz="2800" b="1">
              <a:solidFill>
                <a:srgbClr val="FF0000"/>
              </a:solidFill>
              <a:uFillTx/>
              <a:ea typeface="SimSun-ExtB" panose="02010609060101010101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5037" y="1923654"/>
            <a:ext cx="144899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指葫芦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05037" y="2355056"/>
            <a:ext cx="1902619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指卖油翁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6010" y="1059180"/>
            <a:ext cx="5297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指陈尧咨射箭十中八九的情况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6" grpId="0"/>
      <p:bldP spid="8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9" name="矩形 13"/>
          <p:cNvSpPr>
            <a:spLocks noChangeArrowheads="1"/>
          </p:cNvSpPr>
          <p:nvPr/>
        </p:nvSpPr>
        <p:spPr bwMode="auto">
          <a:xfrm>
            <a:off x="2197100" y="1858567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但微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颔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824289" y="1889523"/>
            <a:ext cx="3141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名词用作动词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859530" y="2430145"/>
            <a:ext cx="52844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动词用作名词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指射箭的本领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7814" y="2400300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尔安敢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924300" y="3024505"/>
            <a:ext cx="39706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形容词用作动词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轻视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47814" y="2989660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尔安敢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文本框 1"/>
          <p:cNvSpPr txBox="1"/>
          <p:nvPr/>
        </p:nvSpPr>
        <p:spPr>
          <a:xfrm>
            <a:off x="322898" y="843360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词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类活用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7814" y="3546555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 eaLnBrk="0" hangingPunct="0"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康肃笑而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1" name="文本框 9"/>
          <p:cNvSpPr txBox="1"/>
          <p:nvPr/>
        </p:nvSpPr>
        <p:spPr>
          <a:xfrm>
            <a:off x="4003675" y="3546475"/>
            <a:ext cx="4474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使动用法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走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打发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2253853" y="1203484"/>
            <a:ext cx="4636294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陈康肃公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43755" y="1275080"/>
            <a:ext cx="39706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形容词用作动词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擅长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3" grpId="0"/>
      <p:bldP spid="39941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1"/>
          <p:cNvSpPr>
            <a:spLocks noChangeArrowheads="1"/>
          </p:cNvSpPr>
          <p:nvPr/>
        </p:nvSpPr>
        <p:spPr bwMode="auto">
          <a:xfrm>
            <a:off x="714376" y="1607344"/>
            <a:ext cx="192881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省略句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0" name="矩形 15"/>
          <p:cNvSpPr>
            <a:spLocks noChangeArrowheads="1"/>
          </p:cNvSpPr>
          <p:nvPr/>
        </p:nvSpPr>
        <p:spPr bwMode="auto">
          <a:xfrm>
            <a:off x="714375" y="2571750"/>
            <a:ext cx="167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倒装句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928938" y="3107531"/>
            <a:ext cx="56435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状语后置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应为“尝于家圃射”</a:t>
            </a:r>
            <a:endParaRPr lang="zh-CN" altLang="en-US" sz="2800" b="1">
              <a:solidFill>
                <a:srgbClr val="FF0000"/>
              </a:solidFill>
              <a:uFillTx/>
              <a:ea typeface="SimSun-ExtB" panose="02010609060101010101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4286" name="矩形 19"/>
          <p:cNvSpPr>
            <a:spLocks noChangeArrowheads="1"/>
          </p:cNvSpPr>
          <p:nvPr/>
        </p:nvSpPr>
        <p:spPr bwMode="auto">
          <a:xfrm>
            <a:off x="785813" y="2035969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自钱孔入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627630" y="2037080"/>
            <a:ext cx="62598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句首省略主语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sym typeface="Arial" panose="020B0604020202020204" pitchFamily="34" charset="0"/>
              </a:rPr>
              <a:t>“油”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句末省略宾语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sym typeface="Arial" panose="020B0604020202020204" pitchFamily="34" charset="0"/>
              </a:rPr>
              <a:t>“葫芦”</a:t>
            </a:r>
            <a:endParaRPr lang="zh-CN" altLang="en-US" sz="2800" b="1">
              <a:solidFill>
                <a:srgbClr val="FF0000"/>
              </a:solidFill>
              <a:uFillTx/>
              <a:ea typeface="SimSun-ExtB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4288" name="矩形 21"/>
          <p:cNvSpPr>
            <a:spLocks noChangeArrowheads="1"/>
          </p:cNvSpPr>
          <p:nvPr/>
        </p:nvSpPr>
        <p:spPr bwMode="auto">
          <a:xfrm>
            <a:off x="714375" y="3107531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尝射于家圃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文本框 1"/>
          <p:cNvSpPr txBox="1"/>
          <p:nvPr/>
        </p:nvSpPr>
        <p:spPr>
          <a:xfrm>
            <a:off x="324803" y="803355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文言句式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1310" y="213360"/>
            <a:ext cx="7706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四、</a:t>
            </a:r>
            <a:r>
              <a:rPr lang="zh-CN" sz="2800" b="1"/>
              <a:t>理清情节</a:t>
            </a:r>
            <a:endParaRPr lang="zh-CN" sz="28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735330"/>
            <a:ext cx="6390005" cy="403669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1295" y="267335"/>
            <a:ext cx="86290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/>
              <a:t>文中陈尧咨与卖油翁的身份地位差别甚大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两人之间的交锋可谓是精彩。找出相关语句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分析他们的心理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并总结阅读人物的方法。</a:t>
            </a:r>
            <a:endParaRPr lang="zh-CN" altLang="en-US" sz="2400" b="1"/>
          </a:p>
        </p:txBody>
      </p:sp>
      <p:graphicFrame>
        <p:nvGraphicFramePr>
          <p:cNvPr id="72822" name="内容占位符 72821"/>
          <p:cNvGraphicFramePr/>
          <p:nvPr>
            <p:ph idx="4294967295"/>
            <p:custDataLst>
              <p:tags r:id="rId1"/>
            </p:custDataLst>
          </p:nvPr>
        </p:nvGraphicFramePr>
        <p:xfrm>
          <a:off x="203835" y="1270000"/>
          <a:ext cx="8683625" cy="3503930"/>
        </p:xfrm>
        <a:graphic>
          <a:graphicData uri="http://schemas.openxmlformats.org/drawingml/2006/table">
            <a:tbl>
              <a:tblPr/>
              <a:tblGrid>
                <a:gridCol w="1619885"/>
                <a:gridCol w="1114425"/>
                <a:gridCol w="2446020"/>
                <a:gridCol w="1670685"/>
                <a:gridCol w="1832610"/>
              </a:tblGrid>
              <a:tr h="62674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回合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相关语句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心理分析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阅读方法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第一回合危机暗藏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陈尧咨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亦以此自矜。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98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卖油翁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第二回合</a:t>
                      </a:r>
                      <a:endParaRPr lang="zh-CN" altLang="en-US" sz="2400" b="1" u="sng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        </a:t>
                      </a:r>
                      <a:endParaRPr lang="zh-CN" altLang="en-US" sz="2400" b="1" u="sng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陈尧咨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  <a:sym typeface="+mn-ea"/>
                        </a:rPr>
                        <a:t>汝亦知射乎？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  <a:sym typeface="+mn-ea"/>
                        </a:rPr>
                        <a:t>吾射不亦精乎？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卖油翁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ea typeface="宋体" panose="02010600030101010101" pitchFamily="2" charset="-122"/>
                        </a:rPr>
                        <a:t>无他</a:t>
                      </a:r>
                      <a:r>
                        <a:rPr lang="en-US" altLang="zh-CN" sz="28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ea typeface="宋体" panose="02010600030101010101" pitchFamily="2" charset="-122"/>
                        </a:rPr>
                        <a:t>但手熟尔。</a:t>
                      </a:r>
                      <a:endParaRPr lang="zh-CN" altLang="en-US" sz="28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974340" y="2448560"/>
            <a:ext cx="2411730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+中文标题" charset="0"/>
                <a:ea typeface="+mj-ea"/>
                <a:sym typeface="+mn-ea"/>
              </a:rPr>
              <a:t>睨之久而不去</a:t>
            </a:r>
            <a:endParaRPr lang="zh-CN" altLang="en-US" sz="2800" b="1">
              <a:solidFill>
                <a:schemeClr val="tx1"/>
              </a:solidFill>
              <a:uFillTx/>
              <a:latin typeface="+中文标题" charset="0"/>
              <a:ea typeface="+mj-ea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+中文标题" charset="0"/>
                <a:ea typeface="+mj-ea"/>
                <a:sym typeface="+mn-ea"/>
              </a:rPr>
              <a:t>但微颔之</a:t>
            </a:r>
            <a:endParaRPr lang="zh-CN" altLang="en-US" sz="2800" b="1">
              <a:solidFill>
                <a:schemeClr val="tx1"/>
              </a:solidFill>
              <a:uFillTx/>
              <a:latin typeface="+中文标题" charset="0"/>
              <a:ea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3845" y="3291840"/>
            <a:ext cx="1747520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不满、轻蔑、质问、自大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140" y="4155440"/>
            <a:ext cx="166624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一触即发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6070" y="2427605"/>
            <a:ext cx="1666240" cy="852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不以为意</a:t>
            </a:r>
            <a:r>
              <a:rPr lang="zh-CN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不屑一顾</a:t>
            </a:r>
            <a:r>
              <a:rPr lang="zh-CN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)</a:t>
            </a:r>
            <a:endParaRPr lang="zh-CN" altLang="zh-CN" sz="2700" b="1" dirty="0">
              <a:solidFill>
                <a:srgbClr val="FF0000"/>
              </a:solidFill>
              <a:latin typeface="宋体" panose="02010600030101010101" pitchFamily="2" charset="-122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37900" name="矩形 44053"/>
          <p:cNvSpPr/>
          <p:nvPr/>
        </p:nvSpPr>
        <p:spPr>
          <a:xfrm>
            <a:off x="4211955" y="1923415"/>
            <a:ext cx="405130" cy="39814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2135" y="1923415"/>
            <a:ext cx="1011555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自得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44053"/>
          <p:cNvSpPr/>
          <p:nvPr/>
        </p:nvSpPr>
        <p:spPr>
          <a:xfrm>
            <a:off x="3060065" y="2427605"/>
            <a:ext cx="405130" cy="44513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44053"/>
          <p:cNvSpPr/>
          <p:nvPr/>
        </p:nvSpPr>
        <p:spPr>
          <a:xfrm>
            <a:off x="3417570" y="2859405"/>
            <a:ext cx="772795" cy="39814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64070" y="2381250"/>
            <a:ext cx="166624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读动作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1" name="矩形 44053"/>
          <p:cNvSpPr/>
          <p:nvPr/>
        </p:nvSpPr>
        <p:spPr>
          <a:xfrm>
            <a:off x="3417570" y="3314065"/>
            <a:ext cx="405130" cy="44513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44053"/>
          <p:cNvSpPr/>
          <p:nvPr/>
        </p:nvSpPr>
        <p:spPr>
          <a:xfrm>
            <a:off x="4427855" y="3314065"/>
            <a:ext cx="405130" cy="44513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44053"/>
          <p:cNvSpPr/>
          <p:nvPr/>
        </p:nvSpPr>
        <p:spPr>
          <a:xfrm>
            <a:off x="4067810" y="3759200"/>
            <a:ext cx="405130" cy="44513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44053"/>
          <p:cNvSpPr/>
          <p:nvPr/>
        </p:nvSpPr>
        <p:spPr>
          <a:xfrm>
            <a:off x="4832985" y="3759200"/>
            <a:ext cx="405130" cy="44513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44053"/>
          <p:cNvSpPr/>
          <p:nvPr/>
        </p:nvSpPr>
        <p:spPr>
          <a:xfrm>
            <a:off x="3851910" y="4299585"/>
            <a:ext cx="405130" cy="44513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44053"/>
          <p:cNvSpPr/>
          <p:nvPr/>
        </p:nvSpPr>
        <p:spPr>
          <a:xfrm>
            <a:off x="4932045" y="4299585"/>
            <a:ext cx="405130" cy="44513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05755" y="4227830"/>
            <a:ext cx="1678305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淡定平静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64070" y="3453130"/>
            <a:ext cx="1666240" cy="1252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读语言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读虚词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读标点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2822" name="内容占位符 72821"/>
          <p:cNvGraphicFramePr/>
          <p:nvPr>
            <p:ph idx="4294967295"/>
            <p:custDataLst>
              <p:tags r:id="rId1"/>
            </p:custDataLst>
          </p:nvPr>
        </p:nvGraphicFramePr>
        <p:xfrm>
          <a:off x="635" y="153353"/>
          <a:ext cx="9067800" cy="5046980"/>
        </p:xfrm>
        <a:graphic>
          <a:graphicData uri="http://schemas.openxmlformats.org/drawingml/2006/table">
            <a:tbl>
              <a:tblPr/>
              <a:tblGrid>
                <a:gridCol w="1546225"/>
                <a:gridCol w="1168400"/>
                <a:gridCol w="3399790"/>
                <a:gridCol w="1479550"/>
                <a:gridCol w="1473835"/>
              </a:tblGrid>
              <a:tr h="7683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回合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相关语句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心理分析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阅读人物的方法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第三回合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陈尧咨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卖油翁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以我酌油知之。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乃取一葫芦置于地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以钱覆其口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徐以杓酌油沥之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自钱孔入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而钱不湿。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585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第四回合烟消云散</a:t>
                      </a:r>
                      <a:endParaRPr lang="zh-CN" altLang="en-US" sz="2400" b="1" u="sng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        </a:t>
                      </a:r>
                      <a:endParaRPr lang="zh-CN" altLang="en-US" sz="2400" b="1" u="sng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陈尧咨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康肃笑而遣之。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卖油翁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我亦无他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惟手熟尔。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35" y="2216150"/>
            <a:ext cx="166624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咄咄逼人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1775" y="1025525"/>
            <a:ext cx="241173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尔安敢轻吾射！</a:t>
            </a:r>
            <a:endParaRPr lang="zh-CN" altLang="en-US" sz="2800" b="1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3145" y="1025525"/>
            <a:ext cx="1484630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愤怒生气</a:t>
            </a:r>
            <a:endParaRPr lang="zh-CN" altLang="en-US" sz="2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傲慢暴躁</a:t>
            </a:r>
            <a:endParaRPr lang="zh-CN" altLang="en-US" sz="2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3145" y="2138680"/>
            <a:ext cx="1666240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不慌不忙</a:t>
            </a:r>
            <a:endParaRPr lang="zh-CN" altLang="en-US" sz="2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胸有成竹</a:t>
            </a:r>
            <a:endParaRPr lang="zh-CN" altLang="en-US" sz="2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3145" y="3439795"/>
            <a:ext cx="148463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信服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3145" y="3985260"/>
            <a:ext cx="1527175" cy="43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不卑不亢</a:t>
            </a:r>
            <a:endParaRPr lang="zh-CN" altLang="en-US" sz="2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7900" name="矩形 44053"/>
          <p:cNvSpPr/>
          <p:nvPr/>
        </p:nvSpPr>
        <p:spPr>
          <a:xfrm>
            <a:off x="2844165" y="1025525"/>
            <a:ext cx="405130" cy="39814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44053"/>
          <p:cNvSpPr/>
          <p:nvPr/>
        </p:nvSpPr>
        <p:spPr>
          <a:xfrm>
            <a:off x="5004435" y="1025525"/>
            <a:ext cx="40513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44053"/>
          <p:cNvSpPr/>
          <p:nvPr/>
        </p:nvSpPr>
        <p:spPr>
          <a:xfrm>
            <a:off x="3249295" y="1025525"/>
            <a:ext cx="376555" cy="39814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44053"/>
          <p:cNvSpPr/>
          <p:nvPr/>
        </p:nvSpPr>
        <p:spPr>
          <a:xfrm>
            <a:off x="4644390" y="1912620"/>
            <a:ext cx="281940" cy="35623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44053"/>
          <p:cNvSpPr/>
          <p:nvPr/>
        </p:nvSpPr>
        <p:spPr>
          <a:xfrm>
            <a:off x="2771775" y="2246630"/>
            <a:ext cx="40513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44053"/>
          <p:cNvSpPr/>
          <p:nvPr/>
        </p:nvSpPr>
        <p:spPr>
          <a:xfrm>
            <a:off x="4331970" y="2268855"/>
            <a:ext cx="378460" cy="39497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44053"/>
          <p:cNvSpPr/>
          <p:nvPr/>
        </p:nvSpPr>
        <p:spPr>
          <a:xfrm>
            <a:off x="2771775" y="2658745"/>
            <a:ext cx="405130" cy="34544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44053"/>
          <p:cNvSpPr/>
          <p:nvPr/>
        </p:nvSpPr>
        <p:spPr>
          <a:xfrm>
            <a:off x="3775075" y="2650490"/>
            <a:ext cx="405130" cy="3536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44053"/>
          <p:cNvSpPr/>
          <p:nvPr/>
        </p:nvSpPr>
        <p:spPr>
          <a:xfrm>
            <a:off x="4369435" y="2663190"/>
            <a:ext cx="405130" cy="3714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44053"/>
          <p:cNvSpPr/>
          <p:nvPr/>
        </p:nvSpPr>
        <p:spPr>
          <a:xfrm>
            <a:off x="5292090" y="2586990"/>
            <a:ext cx="40513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68260" y="1503680"/>
            <a:ext cx="1343660" cy="1640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读语言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读虚词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读标点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读动作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" name="矩形 44053"/>
          <p:cNvSpPr/>
          <p:nvPr/>
        </p:nvSpPr>
        <p:spPr>
          <a:xfrm>
            <a:off x="3348355" y="3435350"/>
            <a:ext cx="40513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44053"/>
          <p:cNvSpPr/>
          <p:nvPr/>
        </p:nvSpPr>
        <p:spPr>
          <a:xfrm>
            <a:off x="3996055" y="3439795"/>
            <a:ext cx="40513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44053"/>
          <p:cNvSpPr/>
          <p:nvPr/>
        </p:nvSpPr>
        <p:spPr>
          <a:xfrm>
            <a:off x="4068445" y="3985260"/>
            <a:ext cx="40513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44053"/>
          <p:cNvSpPr/>
          <p:nvPr/>
        </p:nvSpPr>
        <p:spPr>
          <a:xfrm>
            <a:off x="5004435" y="3985260"/>
            <a:ext cx="40513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97775" y="3439795"/>
            <a:ext cx="1343660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读语言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读虚词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读标点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读动作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1460" y="194945"/>
            <a:ext cx="2767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五、领</a:t>
            </a:r>
            <a:r>
              <a:rPr lang="zh-CN" sz="2800" b="1"/>
              <a:t>悟主旨</a:t>
            </a:r>
            <a:endParaRPr lang="zh-CN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37515" y="681355"/>
            <a:ext cx="8333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文章为什么详写酌油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略写射箭？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370" y="1131570"/>
            <a:ext cx="8319135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</a:t>
            </a:r>
            <a:r>
              <a:rPr lang="zh-CN" altLang="en-US" sz="2700" b="1">
                <a:solidFill>
                  <a:srgbClr val="FF0000"/>
                </a:solidFill>
              </a:rPr>
              <a:t>主要是写卖油翁的技艺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</a:rPr>
              <a:t>突出熟能生巧的道理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所以重点写卖油翁的酌油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而对陈尧咨的射技只是一笔略过。以次要人物陈尧咨开头和结尾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衬托主要人物卖油翁。</a:t>
            </a:r>
            <a:endParaRPr lang="zh-CN" altLang="en-US" sz="2700" b="1"/>
          </a:p>
        </p:txBody>
      </p:sp>
      <p:sp>
        <p:nvSpPr>
          <p:cNvPr id="5" name="文本框 4"/>
          <p:cNvSpPr txBox="1"/>
          <p:nvPr/>
        </p:nvSpPr>
        <p:spPr>
          <a:xfrm>
            <a:off x="437515" y="2427605"/>
            <a:ext cx="8333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latin typeface="宋体" panose="02010600030101010101" pitchFamily="2" charset="-122"/>
              </a:rPr>
              <a:t>2.</a:t>
            </a:r>
            <a:r>
              <a:rPr lang="zh-CN" sz="2800" b="1">
                <a:latin typeface="宋体" panose="02010600030101010101" pitchFamily="2" charset="-122"/>
              </a:rPr>
              <a:t>故事告诉了我们一个什么道理</a:t>
            </a:r>
            <a:r>
              <a:rPr lang="zh-CN" altLang="en-US" sz="2800" b="1">
                <a:latin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260" y="2931795"/>
            <a:ext cx="8319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</a:t>
            </a:r>
            <a:endParaRPr lang="zh-CN" altLang="en-US" sz="3600" b="1"/>
          </a:p>
        </p:txBody>
      </p:sp>
      <p:sp>
        <p:nvSpPr>
          <p:cNvPr id="7" name="文本框 6"/>
          <p:cNvSpPr txBox="1"/>
          <p:nvPr/>
        </p:nvSpPr>
        <p:spPr>
          <a:xfrm>
            <a:off x="547370" y="3345815"/>
            <a:ext cx="8333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latin typeface="宋体" panose="02010600030101010101" pitchFamily="2" charset="-122"/>
              </a:rPr>
              <a:t>3.</a:t>
            </a:r>
            <a:r>
              <a:rPr lang="zh-CN" sz="2800" b="1">
                <a:latin typeface="宋体" panose="02010600030101010101" pitchFamily="2" charset="-122"/>
              </a:rPr>
              <a:t>故事给我们什么启示</a:t>
            </a:r>
            <a:r>
              <a:rPr lang="zh-CN" altLang="en-US" sz="2800" b="1">
                <a:latin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405" y="2859405"/>
            <a:ext cx="8319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</a:t>
            </a:r>
            <a:r>
              <a:rPr sz="2700" b="1">
                <a:solidFill>
                  <a:srgbClr val="FF0000"/>
                </a:solidFill>
              </a:rPr>
              <a:t>熟能生巧、精益求精</a:t>
            </a:r>
            <a:r>
              <a:rPr sz="2700" b="1"/>
              <a:t>。</a:t>
            </a:r>
            <a:endParaRPr lang="zh-CN" altLang="en-US" sz="2700" b="1"/>
          </a:p>
        </p:txBody>
      </p:sp>
      <p:sp>
        <p:nvSpPr>
          <p:cNvPr id="10" name="文本框 9"/>
          <p:cNvSpPr txBox="1"/>
          <p:nvPr/>
        </p:nvSpPr>
        <p:spPr>
          <a:xfrm>
            <a:off x="611505" y="3790315"/>
            <a:ext cx="8015605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 </a:t>
            </a:r>
            <a:r>
              <a:rPr sz="2700" b="1">
                <a:solidFill>
                  <a:srgbClr val="FF0000"/>
                </a:solidFill>
              </a:rPr>
              <a:t>戒骄傲,勿卖弄</a:t>
            </a:r>
            <a:r>
              <a:rPr sz="2700" b="1">
                <a:solidFill>
                  <a:schemeClr val="tx1"/>
                </a:solidFill>
              </a:rPr>
              <a:t>；</a:t>
            </a:r>
            <a:r>
              <a:rPr sz="2700" b="1">
                <a:solidFill>
                  <a:srgbClr val="FF0000"/>
                </a:solidFill>
              </a:rPr>
              <a:t>艺无止境,学无止境</a:t>
            </a:r>
            <a:r>
              <a:rPr lang="zh-CN" sz="2700" b="1">
                <a:solidFill>
                  <a:schemeClr val="tx1"/>
                </a:solidFill>
              </a:rPr>
              <a:t>；</a:t>
            </a:r>
            <a:r>
              <a:rPr lang="zh-CN" sz="2700" b="1">
                <a:solidFill>
                  <a:srgbClr val="FF0000"/>
                </a:solidFill>
              </a:rPr>
              <a:t>尺有所短寸有所长</a:t>
            </a:r>
            <a:r>
              <a:rPr sz="27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700" b="1">
                <a:solidFill>
                  <a:srgbClr val="FF0000"/>
                </a:solidFill>
                <a:sym typeface="+mn-ea"/>
              </a:rPr>
              <a:t>即使有长处也不应该骄傲自满</a:t>
            </a:r>
            <a:r>
              <a:rPr sz="27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700" b="1">
                <a:solidFill>
                  <a:srgbClr val="FF0000"/>
                </a:solidFill>
                <a:sym typeface="+mn-ea"/>
              </a:rPr>
              <a:t>而是要谦虚谨慎</a:t>
            </a:r>
            <a:r>
              <a:rPr sz="27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,</a:t>
            </a:r>
            <a:r>
              <a:rPr lang="zh-CN" sz="2700" b="1">
                <a:solidFill>
                  <a:srgbClr val="FF0000"/>
                </a:solidFill>
                <a:sym typeface="+mn-ea"/>
              </a:rPr>
              <a:t>不断学习他人的长处</a:t>
            </a:r>
            <a:r>
              <a:rPr lang="zh-CN" sz="2700" b="1">
                <a:solidFill>
                  <a:srgbClr val="FF0000"/>
                </a:solidFill>
                <a:sym typeface="+mn-ea"/>
              </a:rPr>
              <a:t>。</a:t>
            </a:r>
            <a:endParaRPr lang="zh-CN" sz="27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25606"/>
          <p:cNvSpPr txBox="1"/>
          <p:nvPr/>
        </p:nvSpPr>
        <p:spPr>
          <a:xfrm>
            <a:off x="2739628" y="1268016"/>
            <a:ext cx="5073253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不卑不亢，从容自信稳重淡定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懂得教育人，聪明谦虚不张扬。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26" name="文本框 25608"/>
          <p:cNvSpPr txBox="1"/>
          <p:nvPr/>
        </p:nvSpPr>
        <p:spPr>
          <a:xfrm>
            <a:off x="2736056" y="2518172"/>
            <a:ext cx="5073254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  <a:buChar char="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骄傲自大傲慢，暴躁虚荣；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  <a:buChar char="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有知错就改的精神（品质）。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23" name="Text Box 24"/>
          <p:cNvSpPr txBox="1"/>
          <p:nvPr/>
        </p:nvSpPr>
        <p:spPr>
          <a:xfrm>
            <a:off x="1593056" y="1268016"/>
            <a:ext cx="11477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卖油翁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601391" y="2518172"/>
            <a:ext cx="1435894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陈康肃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260" y="554990"/>
            <a:ext cx="8333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latin typeface="宋体" panose="02010600030101010101" pitchFamily="2" charset="-122"/>
              </a:rPr>
              <a:t>4.</a:t>
            </a:r>
            <a:r>
              <a:rPr lang="zh-CN" sz="2800" b="1">
                <a:latin typeface="宋体" panose="02010600030101010101" pitchFamily="2" charset="-122"/>
              </a:rPr>
              <a:t>概括陈尧咨和卖油翁的性格特点。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 bldLvl="0" animBg="1"/>
      <p:bldP spid="52226" grpId="0" bldLvl="0" animBg="1"/>
      <p:bldP spid="2562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1460" y="194945"/>
            <a:ext cx="26841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六、</a:t>
            </a:r>
            <a:r>
              <a:rPr lang="zh-CN" sz="2800" b="1"/>
              <a:t>拓展延伸</a:t>
            </a:r>
            <a:endParaRPr lang="zh-CN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38150" y="627380"/>
            <a:ext cx="8333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latin typeface="宋体" panose="02010600030101010101" pitchFamily="2" charset="-122"/>
              </a:rPr>
              <a:t>1.</a:t>
            </a:r>
            <a:r>
              <a:rPr lang="zh-CN" sz="2800" b="1">
                <a:latin typeface="宋体" panose="02010600030101010101" pitchFamily="2" charset="-122"/>
              </a:rPr>
              <a:t>说出与</a:t>
            </a:r>
            <a:r>
              <a:rPr lang="en-US" altLang="zh-CN" sz="2800" b="1">
                <a:cs typeface="Arial" panose="020B0604020202020204" pitchFamily="34" charset="0"/>
              </a:rPr>
              <a:t>“</a:t>
            </a:r>
            <a:r>
              <a:rPr lang="zh-CN" altLang="en-US" sz="2800" b="1">
                <a:cs typeface="Arial" panose="020B0604020202020204" pitchFamily="34" charset="0"/>
              </a:rPr>
              <a:t>熟能生巧</a:t>
            </a:r>
            <a:r>
              <a:rPr lang="en-US" altLang="zh-CN" sz="2800" b="1">
                <a:cs typeface="Arial" panose="020B0604020202020204" pitchFamily="34" charset="0"/>
              </a:rPr>
              <a:t>”</a:t>
            </a:r>
            <a:r>
              <a:rPr lang="zh-CN" altLang="en-US" sz="2800" b="1">
                <a:cs typeface="Arial" panose="020B0604020202020204" pitchFamily="34" charset="0"/>
              </a:rPr>
              <a:t>相近的名言警句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260" y="1059180"/>
            <a:ext cx="8319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</a:t>
            </a:r>
            <a:r>
              <a:rPr lang="zh-CN" sz="2800" b="1">
                <a:solidFill>
                  <a:srgbClr val="FF0000"/>
                </a:solidFill>
              </a:rPr>
              <a:t>读书百遍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</a:rPr>
              <a:t>其义自见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467360" y="1581150"/>
            <a:ext cx="76904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2800" b="1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请结合课文内容谈谈你对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工匠精神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的理解。</a:t>
            </a:r>
            <a:endParaRPr lang="zh-CN" altLang="en-US" sz="2800"/>
          </a:p>
        </p:txBody>
      </p:sp>
      <p:sp>
        <p:nvSpPr>
          <p:cNvPr id="10243" name="矩形 10242"/>
          <p:cNvSpPr/>
          <p:nvPr/>
        </p:nvSpPr>
        <p:spPr>
          <a:xfrm>
            <a:off x="611505" y="2067560"/>
            <a:ext cx="8020050" cy="829945"/>
          </a:xfrm>
          <a:prstGeom prst="rect">
            <a:avLst/>
          </a:prstGeom>
          <a:noFill/>
          <a:ln w="63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卖油翁专注于自己的职业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把倒油的本领练得炉火纯青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熟练到从钱口入而不沾湿钱的地步。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矩形 10242"/>
          <p:cNvSpPr/>
          <p:nvPr/>
        </p:nvSpPr>
        <p:spPr>
          <a:xfrm>
            <a:off x="682943" y="2859644"/>
            <a:ext cx="6519863" cy="534035"/>
          </a:xfrm>
          <a:prstGeom prst="rect">
            <a:avLst/>
          </a:prstGeom>
          <a:noFill/>
          <a:ln w="6350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卖油翁的工匠精神：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10242"/>
          <p:cNvSpPr/>
          <p:nvPr/>
        </p:nvSpPr>
        <p:spPr>
          <a:xfrm>
            <a:off x="3419475" y="2822575"/>
            <a:ext cx="4674870" cy="607695"/>
          </a:xfrm>
          <a:prstGeom prst="rect">
            <a:avLst/>
          </a:prstGeom>
          <a:noFill/>
          <a:ln w="63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熟能生巧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不断地练习和实践业务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755491" y="3435588"/>
            <a:ext cx="310396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“无他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但手熟尔。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endParaRPr lang="en-US" altLang="zh-CN" sz="2400" b="1">
              <a:solidFill>
                <a:schemeClr val="tx1"/>
              </a:solidFill>
              <a:uFillTx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172" name="文本框 3"/>
          <p:cNvSpPr txBox="1"/>
          <p:nvPr/>
        </p:nvSpPr>
        <p:spPr>
          <a:xfrm>
            <a:off x="3738245" y="3430270"/>
            <a:ext cx="4419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“我亦无他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惟手熟尔。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endParaRPr lang="en-US" altLang="zh-CN" sz="2400" b="1">
              <a:solidFill>
                <a:schemeClr val="tx1"/>
              </a:solidFill>
              <a:uFillTx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矩形 10242"/>
          <p:cNvSpPr/>
          <p:nvPr/>
        </p:nvSpPr>
        <p:spPr>
          <a:xfrm>
            <a:off x="682943" y="4012169"/>
            <a:ext cx="6519863" cy="534035"/>
          </a:xfrm>
          <a:prstGeom prst="rect">
            <a:avLst/>
          </a:prstGeom>
          <a:noFill/>
          <a:ln w="6350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卖油翁的工匠精神：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10242"/>
          <p:cNvSpPr/>
          <p:nvPr/>
        </p:nvSpPr>
        <p:spPr>
          <a:xfrm>
            <a:off x="3419475" y="4011930"/>
            <a:ext cx="1480185" cy="534035"/>
          </a:xfrm>
          <a:prstGeom prst="rect">
            <a:avLst/>
          </a:prstGeom>
          <a:noFill/>
          <a:ln w="63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潜心贯注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10242"/>
          <p:cNvSpPr/>
          <p:nvPr/>
        </p:nvSpPr>
        <p:spPr>
          <a:xfrm>
            <a:off x="5076190" y="4011851"/>
            <a:ext cx="1890713" cy="534035"/>
          </a:xfrm>
          <a:prstGeom prst="rect">
            <a:avLst/>
          </a:prstGeom>
          <a:noFill/>
          <a:ln w="63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从容不躁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243" grpId="0"/>
      <p:bldP spid="5" grpId="0"/>
      <p:bldP spid="71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89" y="1212276"/>
            <a:ext cx="5428496" cy="304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51460" y="339725"/>
            <a:ext cx="1812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板书设计</a:t>
            </a:r>
            <a:endParaRPr 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3" name="文本框 6"/>
          <p:cNvSpPr txBox="1">
            <a:spLocks noChangeArrowheads="1"/>
          </p:cNvSpPr>
          <p:nvPr/>
        </p:nvSpPr>
        <p:spPr bwMode="auto">
          <a:xfrm>
            <a:off x="374517" y="701675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eaLnBrk="0" hangingPunct="0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" y="1449070"/>
            <a:ext cx="839533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 </a:t>
            </a:r>
            <a:r>
              <a:rPr lang="zh-CN" altLang="en-US" sz="2800" b="1"/>
              <a:t>本单元的课文都是关于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“小人物”</a:t>
            </a:r>
            <a:r>
              <a:rPr lang="zh-CN" altLang="en-US" sz="2800" b="1"/>
              <a:t>的故事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如鲁迅笔下的阿长、杨绛笔下的老王、李森祥笔下的父亲。今天我们来看看欧阳修笔下的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</a:rPr>
              <a:t>“卖油翁”</a:t>
            </a:r>
            <a:r>
              <a:rPr lang="zh-CN" altLang="en-US" sz="2800" b="1"/>
              <a:t>。卖油翁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卖油的老头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无名无姓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用职业代替他的名字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还称呼他为老头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可见这也是一个市井小人物。</a:t>
            </a:r>
            <a:endParaRPr lang="zh-CN" altLang="en-US" sz="2800" b="1"/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97430" y="1031240"/>
            <a:ext cx="417512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没有传奇经历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没有壮丽的事业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没有豪迈语言的小人物，也可以有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平凡的向往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坚定的追求，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也可以有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自信和智慧！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0720" y="1362710"/>
            <a:ext cx="8003540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/>
              <a:t>       </a:t>
            </a:r>
            <a:r>
              <a:rPr lang="zh-CN" altLang="en-US" sz="2800" b="1"/>
              <a:t>我们都是这个世界的小人物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他们能做到的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我们也能做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他们所具备的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我们也可以具备。加油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每一个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</a:rPr>
              <a:t>“小人物”</a:t>
            </a:r>
            <a:r>
              <a:rPr lang="zh-CN" altLang="en-US" sz="2800" b="1"/>
              <a:t>！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1180" y="725170"/>
            <a:ext cx="825627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学习目标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1.理解文言句意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揣摩人物的心理和态度。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2.揣摩关键语句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感受文言表达的简洁之美。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3.了解卖油翁和陈尧咨的交锋过程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感受小人物不卑不亢、坚定自信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充满智慧的优秀品格的光辉与魅力。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433" name="文本框 1"/>
          <p:cNvSpPr txBox="1"/>
          <p:nvPr/>
        </p:nvSpPr>
        <p:spPr>
          <a:xfrm>
            <a:off x="539591" y="3363675"/>
            <a:ext cx="6129338" cy="4464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1.读顺文言，归纳断句方法，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319405" y="843280"/>
            <a:ext cx="8439150" cy="3014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欧阳修小传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欧阳修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  <a:r>
              <a:rPr lang="zh-CN" altLang="en-US" sz="2700" b="1" u="sng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700" b="1" u="sng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曾做滁州太守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写下名篇《醉翁亭记》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自号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700" b="1" u="sng">
                <a:latin typeface="Arial" panose="020B0604020202020204" pitchFamily="34" charset="0"/>
                <a:ea typeface="SimSun-ExtB" panose="02010609060101010101" charset="-122"/>
              </a:rPr>
              <a:t> </a:t>
            </a:r>
            <a:r>
              <a:rPr lang="en-US" altLang="zh-CN" sz="2700" b="1" u="sng">
                <a:latin typeface="Arial" panose="020B0604020202020204" pitchFamily="34" charset="0"/>
                <a:ea typeface="SimSun-ExtB" panose="02010609060101010101" charset="-122"/>
              </a:rPr>
              <a:t>       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后因曾自称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藏书一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万卷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金石遗文一千卷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琴一张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棋一局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酒一壶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以吾一翁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老于此五物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故又晚号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700" b="1" u="sng">
                <a:latin typeface="Arial" panose="020B0604020202020204" pitchFamily="34" charset="0"/>
                <a:ea typeface="SimSun-ExtB" panose="02010609060101010101" charset="-122"/>
              </a:rPr>
              <a:t> </a:t>
            </a:r>
            <a:r>
              <a:rPr lang="en-US" altLang="zh-CN" sz="2700" b="1" u="sng">
                <a:latin typeface="Arial" panose="020B0604020202020204" pitchFamily="34" charset="0"/>
                <a:ea typeface="SimSun-ExtB" panose="02010609060101010101" charset="-122"/>
              </a:rPr>
              <a:t>               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谥号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文忠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 u="sng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时期政治家、文学家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700" b="1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唐宋八大家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之一。欧阳修是一个</a:t>
            </a:r>
            <a:r>
              <a:rPr lang="zh-CN" altLang="en-US" sz="2700" b="1" u="sng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700" b="1" u="sng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的人。</a:t>
            </a:r>
            <a:endParaRPr lang="zh-CN" altLang="en-US" sz="27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605" y="3795395"/>
            <a:ext cx="81470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唐宋八大家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”：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韩愈、柳宗元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苏洵、苏轼、苏辙、欧阳修、王安石、曾巩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6588125" y="2931795"/>
            <a:ext cx="1690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多才多艺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5785" y="12039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永叔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" y="249555"/>
            <a:ext cx="388874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/>
              <a:t>一、了解作者</a:t>
            </a:r>
            <a:r>
              <a:rPr lang="zh-CN" altLang="zh-CN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(预学二)</a:t>
            </a:r>
            <a:endParaRPr lang="zh-CN" altLang="en-US" sz="2700" b="1"/>
          </a:p>
        </p:txBody>
      </p:sp>
      <p:sp>
        <p:nvSpPr>
          <p:cNvPr id="5" name="文本框 4"/>
          <p:cNvSpPr txBox="1"/>
          <p:nvPr/>
        </p:nvSpPr>
        <p:spPr>
          <a:xfrm>
            <a:off x="1187450" y="16357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醉翁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7540" y="249999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六一居士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9745" y="24999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北宋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0560" y="61912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二、读准字音</a:t>
            </a:r>
            <a:endParaRPr lang="zh-CN" altLang="en-US" sz="2800" b="1"/>
          </a:p>
        </p:txBody>
      </p:sp>
      <p:sp>
        <p:nvSpPr>
          <p:cNvPr id="9233" name="矩形 1"/>
          <p:cNvSpPr>
            <a:spLocks noChangeArrowheads="1"/>
          </p:cNvSpPr>
          <p:nvPr/>
        </p:nvSpPr>
        <p:spPr bwMode="auto">
          <a:xfrm>
            <a:off x="1187450" y="1596390"/>
            <a:ext cx="7689850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矜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圃    睨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之 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发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矢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颔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/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/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忿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然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酌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油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杓  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187450" y="1203325"/>
            <a:ext cx="8100060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0" hangingPunct="0"/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    jīn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pǔ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nì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shĭ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h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à</a:t>
            </a:r>
            <a:r>
              <a:rPr lang="en-US" altLang="zh-CN" sz="280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   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+mn-ea"/>
              <a:sym typeface="+mn-ea"/>
            </a:endParaRPr>
          </a:p>
          <a:p>
            <a:pPr eaLnBrk="0" hangingPunct="0"/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0" hangingPunct="0"/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fèn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zhuó       sh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o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2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560" y="92710"/>
            <a:ext cx="540829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/>
              <a:t>三、自我检测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解释红色词</a:t>
            </a:r>
            <a:r>
              <a:rPr lang="zh-CN" altLang="zh-CN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(预学一)</a:t>
            </a:r>
            <a:endParaRPr lang="zh-CN" altLang="en-US" sz="2700" b="1"/>
          </a:p>
        </p:txBody>
      </p:sp>
      <p:sp>
        <p:nvSpPr>
          <p:cNvPr id="20483" name="文本框 1"/>
          <p:cNvSpPr txBox="1"/>
          <p:nvPr/>
        </p:nvSpPr>
        <p:spPr>
          <a:xfrm>
            <a:off x="5147945" y="699135"/>
            <a:ext cx="3959225" cy="26765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小贴士：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一词多义的义项选择方法：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sz="2400" b="1">
                <a:latin typeface="宋体" panose="02010600030101010101" pitchFamily="2" charset="-122"/>
              </a:rPr>
              <a:t>1)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联系上下文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字不离词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词不离句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句不离文。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sz="2400" b="1">
                <a:latin typeface="宋体" panose="02010600030101010101" pitchFamily="2" charset="-122"/>
              </a:rPr>
              <a:t>2)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判断其语法功能。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sz="2400" b="1">
                <a:latin typeface="+mj-ea"/>
                <a:ea typeface="+mj-ea"/>
              </a:rPr>
              <a:t>3)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理解本意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根据语境分析引申义或比喻义。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935" y="614680"/>
            <a:ext cx="3884930" cy="440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1.公亦以此自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矜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（A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夸耀 B.骄傲）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尝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射于家圃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（A.试探 B.曾经）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释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担而立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（A.解释 B.放下）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4. 但微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颔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之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 (A.下巴颏 B.点头）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5. 尔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安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敢轻吾射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（A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怎么 B.安放、设置）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6. 康肃笑而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遣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之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 (A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派遣 B.打发）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49170" y="1654175"/>
            <a:ext cx="349885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4580" y="929640"/>
            <a:ext cx="3498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9170" y="2376170"/>
            <a:ext cx="3498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8420" y="3075305"/>
            <a:ext cx="33274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4580" y="3765550"/>
            <a:ext cx="3498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48535" y="4530725"/>
            <a:ext cx="3498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TextBox 6"/>
          <p:cNvSpPr txBox="1">
            <a:spLocks noChangeArrowheads="1"/>
          </p:cNvSpPr>
          <p:nvPr/>
        </p:nvSpPr>
        <p:spPr bwMode="auto">
          <a:xfrm>
            <a:off x="1285876" y="1875235"/>
            <a:ext cx="1857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但手熟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876" y="1875235"/>
            <a:ext cx="34956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同“耳”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相当于“罢了”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64" name="Text Box 2"/>
          <p:cNvSpPr txBox="1">
            <a:spLocks noChangeArrowheads="1"/>
          </p:cNvSpPr>
          <p:nvPr/>
        </p:nvSpPr>
        <p:spPr bwMode="auto">
          <a:xfrm>
            <a:off x="785814" y="2571750"/>
            <a:ext cx="2928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徐以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酌油沥之</a:t>
            </a:r>
            <a:endParaRPr lang="zh-CN" altLang="en-US" sz="2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29380" y="2571750"/>
            <a:ext cx="1403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同“勺” 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841" name="文本框 1"/>
          <p:cNvSpPr txBox="1"/>
          <p:nvPr/>
        </p:nvSpPr>
        <p:spPr>
          <a:xfrm>
            <a:off x="669766" y="929561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假字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3" name="矩形 8"/>
          <p:cNvSpPr>
            <a:spLocks noChangeArrowheads="1"/>
          </p:cNvSpPr>
          <p:nvPr/>
        </p:nvSpPr>
        <p:spPr bwMode="auto">
          <a:xfrm>
            <a:off x="827088" y="2715102"/>
            <a:ext cx="192881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微颔之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3131185" y="2703195"/>
            <a:ext cx="546417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古义：只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；今义：但是。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9" name="矩形 8"/>
          <p:cNvSpPr>
            <a:spLocks noChangeArrowheads="1"/>
          </p:cNvSpPr>
          <p:nvPr/>
        </p:nvSpPr>
        <p:spPr bwMode="auto">
          <a:xfrm>
            <a:off x="827406" y="3202464"/>
            <a:ext cx="3357563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3131185" y="3219450"/>
            <a:ext cx="498411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古义：于是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；今义：因为。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1" name="矩形 16"/>
          <p:cNvSpPr>
            <a:spLocks noChangeArrowheads="1"/>
          </p:cNvSpPr>
          <p:nvPr/>
        </p:nvSpPr>
        <p:spPr bwMode="auto">
          <a:xfrm>
            <a:off x="782639" y="2211468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敢轻吾射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203575" y="2212975"/>
            <a:ext cx="56127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古义：怎么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；今义：安全</a:t>
            </a:r>
            <a:r>
              <a:rPr lang="en-US" altLang="zh-CN" sz="2800" b="1">
                <a:solidFill>
                  <a:srgbClr val="1D41D5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平安。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3" name="矩形 22"/>
          <p:cNvSpPr>
            <a:spLocks noChangeArrowheads="1"/>
          </p:cNvSpPr>
          <p:nvPr/>
        </p:nvSpPr>
        <p:spPr bwMode="auto">
          <a:xfrm>
            <a:off x="827089" y="1707356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射于家圃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131820" y="1671320"/>
            <a:ext cx="58737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古义：曾经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；今义：尝试</a:t>
            </a:r>
            <a:r>
              <a:rPr lang="en-US" altLang="zh-CN" sz="28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品尝。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文本框 1"/>
          <p:cNvSpPr txBox="1"/>
          <p:nvPr/>
        </p:nvSpPr>
        <p:spPr>
          <a:xfrm>
            <a:off x="454581" y="865585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古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今异义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6" grpId="0" bldLvl="0"/>
      <p:bldP spid="18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左大括号 6"/>
          <p:cNvSpPr/>
          <p:nvPr/>
        </p:nvSpPr>
        <p:spPr>
          <a:xfrm>
            <a:off x="395605" y="1491615"/>
            <a:ext cx="178435" cy="144081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37890" name="文本框 8"/>
          <p:cNvSpPr txBox="1"/>
          <p:nvPr/>
        </p:nvSpPr>
        <p:spPr>
          <a:xfrm>
            <a:off x="467360" y="1332786"/>
            <a:ext cx="4636294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此自矜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我酌油知之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钱覆其口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杓酌油沥之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15920" y="1332865"/>
            <a:ext cx="1053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43530" y="1779270"/>
            <a:ext cx="1053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文本框 1"/>
          <p:cNvSpPr txBox="1"/>
          <p:nvPr/>
        </p:nvSpPr>
        <p:spPr>
          <a:xfrm>
            <a:off x="253683" y="526495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词多义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95605" y="3507740"/>
            <a:ext cx="123825" cy="74485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37895" name="文本框 4"/>
          <p:cNvSpPr txBox="1"/>
          <p:nvPr/>
        </p:nvSpPr>
        <p:spPr>
          <a:xfrm>
            <a:off x="467598" y="3435509"/>
            <a:ext cx="4636294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安敢轻吾射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但手熟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41880" y="3867785"/>
            <a:ext cx="3375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耳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语气词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罢了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7596" y="3435588"/>
            <a:ext cx="9667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60700" y="2139315"/>
            <a:ext cx="764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5716270" y="1555115"/>
            <a:ext cx="97790" cy="1440180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39938" name="文本框 8"/>
          <p:cNvSpPr txBox="1"/>
          <p:nvPr/>
        </p:nvSpPr>
        <p:spPr>
          <a:xfrm>
            <a:off x="5741035" y="1304925"/>
            <a:ext cx="16414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释担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钱不湿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遣之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7452360" y="1332865"/>
            <a:ext cx="162242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表承接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7452360" y="2162175"/>
            <a:ext cx="162242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表转折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82510" y="2684145"/>
            <a:ext cx="1764665" cy="435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表修饰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07690" y="2625725"/>
            <a:ext cx="5251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52360" y="1779270"/>
            <a:ext cx="1764665" cy="435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表修饰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5716270" y="3539490"/>
            <a:ext cx="123825" cy="74485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16" name="文本框 4"/>
          <p:cNvSpPr txBox="1"/>
          <p:nvPr/>
        </p:nvSpPr>
        <p:spPr>
          <a:xfrm>
            <a:off x="5741035" y="3507740"/>
            <a:ext cx="23634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陈康肃公善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安敢轻吾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8161020" y="3507740"/>
            <a:ext cx="9131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射箭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8179435" y="3957320"/>
            <a:ext cx="9677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箭术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6" grpId="0"/>
      <p:bldP spid="8" grpId="0"/>
      <p:bldP spid="3" grpId="0"/>
      <p:bldP spid="5" grpId="0" bldLvl="0"/>
      <p:bldP spid="14" grpId="0" bldLvl="0"/>
      <p:bldP spid="9" grpId="0"/>
      <p:bldP spid="10" grpId="0"/>
      <p:bldP spid="11" grpId="0"/>
      <p:bldP spid="34" grpId="0" bldLvl="0"/>
      <p:bldP spid="26" grpId="0" bldLvl="0"/>
    </p:bldLst>
  </p:timing>
</p:sld>
</file>

<file path=ppt/tags/tag1.xml><?xml version="1.0" encoding="utf-8"?>
<p:tagLst xmlns:p="http://schemas.openxmlformats.org/presentationml/2006/main">
  <p:tag name="KSO_WM_UNIT_TABLE_BEAUTIFY" val="smartTable{0b2f0634-11fb-45de-a2b6-37e3af56ad69}"/>
  <p:tag name="TABLE_ENDDRAG_ORIGIN_RECT" val="683*251"/>
  <p:tag name="TABLE_ENDDRAG_RECT" val="15*108*683*251"/>
</p:tagLst>
</file>

<file path=ppt/tags/tag2.xml><?xml version="1.0" encoding="utf-8"?>
<p:tagLst xmlns:p="http://schemas.openxmlformats.org/presentationml/2006/main">
  <p:tag name="KSO_WM_UNIT_TABLE_BEAUTIFY" val="smartTable{0b2f0634-11fb-45de-a2b6-37e3af56ad69}"/>
  <p:tag name="TABLE_ENDDRAG_ORIGIN_RECT" val="714*346"/>
  <p:tag name="TABLE_ENDDRAG_RECT" val="0*31*714*346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2232</Words>
  <Application>WPS 演示</Application>
  <PresentationFormat>全屏显示(16:9)</PresentationFormat>
  <Paragraphs>388</Paragraphs>
  <Slides>21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</vt:lpstr>
      <vt:lpstr>楷体</vt:lpstr>
      <vt:lpstr>黑体</vt:lpstr>
      <vt:lpstr>SimSun-ExtB</vt:lpstr>
      <vt:lpstr>微软雅黑</vt:lpstr>
      <vt:lpstr>Arial Unicode MS</vt:lpstr>
      <vt:lpstr>+中文标题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《卖油翁》</dc:title>
  <dc:subject>小人物</dc:subject>
  <dc:creator>黄红政</dc:creator>
  <cp:keywords>熟能生巧</cp:keywords>
  <cp:lastModifiedBy>黄红政</cp:lastModifiedBy>
  <cp:revision>73</cp:revision>
  <dcterms:created xsi:type="dcterms:W3CDTF">2017-03-15T04:23:00Z</dcterms:created>
  <dcterms:modified xsi:type="dcterms:W3CDTF">2021-03-30T14:35:26Z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5155AFE6F6F7480BA395CD8A299C025F</vt:lpwstr>
  </property>
</Properties>
</file>