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11" r:id="rId3"/>
    <p:sldId id="266" r:id="rId4"/>
    <p:sldId id="326" r:id="rId5"/>
    <p:sldId id="310" r:id="rId6"/>
    <p:sldId id="297" r:id="rId7"/>
    <p:sldId id="304" r:id="rId8"/>
    <p:sldId id="305" r:id="rId9"/>
    <p:sldId id="301" r:id="rId10"/>
    <p:sldId id="306" r:id="rId11"/>
    <p:sldId id="308" r:id="rId12"/>
    <p:sldId id="307" r:id="rId13"/>
    <p:sldId id="309" r:id="rId14"/>
    <p:sldId id="340" r:id="rId15"/>
    <p:sldId id="341" r:id="rId16"/>
    <p:sldId id="342" r:id="rId17"/>
    <p:sldId id="313" r:id="rId18"/>
    <p:sldId id="314" r:id="rId19"/>
    <p:sldId id="316" r:id="rId20"/>
    <p:sldId id="317" r:id="rId21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 showGuides="1">
      <p:cViewPr varScale="1">
        <p:scale>
          <a:sx n="91" d="100"/>
          <a:sy n="91" d="100"/>
        </p:scale>
        <p:origin x="-972" y="-90"/>
      </p:cViewPr>
      <p:guideLst>
        <p:guide orient="horz" pos="2160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20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image" Target="../media/image2.png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037983" y="2149475"/>
            <a:ext cx="7068035" cy="1881188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37982" y="4054651"/>
            <a:ext cx="7068036" cy="10033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编辑副标题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7243"/>
            <a:ext cx="7886699" cy="467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F7F28AF-5BE0-4465-9148-1AC3FCF059DB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1"/>
            </p:custDataLst>
          </p:nvPr>
        </p:nvSpPr>
        <p:spPr bwMode="auto">
          <a:xfrm>
            <a:off x="7517868" y="0"/>
            <a:ext cx="463375" cy="3775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7517868" y="5211762"/>
            <a:ext cx="463375" cy="1646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3721629"/>
            <a:ext cx="6355111" cy="1572859"/>
          </a:xfrm>
          <a:solidFill>
            <a:schemeClr val="accent1"/>
          </a:solidFill>
        </p:spPr>
        <p:txBody>
          <a:bodyPr>
            <a:no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6959" y="1273445"/>
            <a:ext cx="7898391" cy="2323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3894667"/>
            <a:ext cx="7898391" cy="2323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82155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06067"/>
            <a:ext cx="3868340" cy="40287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82155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06067"/>
            <a:ext cx="3887391" cy="40287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-18000" y="3238500"/>
            <a:ext cx="9180000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 sz="6600" b="1">
              <a:solidFill>
                <a:srgbClr val="FFFFFF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4F7F28AF-5BE0-4465-9148-1AC3FCF059DB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026356" y="2400300"/>
            <a:ext cx="5091289" cy="2057400"/>
          </a:xfrm>
          <a:solidFill>
            <a:schemeClr val="accent1"/>
          </a:solidFill>
        </p:spPr>
        <p:txBody>
          <a:bodyPr wrap="square">
            <a:normAutofit/>
          </a:bodyPr>
          <a:lstStyle>
            <a:lvl1pPr algn="ctr">
              <a:defRPr sz="660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93698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95920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53718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6994" y="365125"/>
            <a:ext cx="1278356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27871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3.xml" /><Relationship Id="rId14" Type="http://schemas.openxmlformats.org/officeDocument/2006/relationships/tags" Target="../tags/tag4.xml" /><Relationship Id="rId15" Type="http://schemas.openxmlformats.org/officeDocument/2006/relationships/image" Target="../media/image3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0" y="1"/>
            <a:ext cx="5204178" cy="82408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095023"/>
            <a:ext cx="7886700" cy="5170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69DF5-CE6F-460D-85D3-AC9F3B21A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F28AF-5BE0-4465-9148-1AC3FCF059D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just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143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gif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11.jpeg" /><Relationship Id="rId6" Type="http://schemas.openxmlformats.org/officeDocument/2006/relationships/image" Target="../media/image4.png" /><Relationship Id="rId7" Type="http://schemas.openxmlformats.org/officeDocument/2006/relationships/tags" Target="../tags/tag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gif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11.jpeg" /><Relationship Id="rId6" Type="http://schemas.openxmlformats.org/officeDocument/2006/relationships/image" Target="../media/image4.png" /><Relationship Id="rId7" Type="http://schemas.openxmlformats.org/officeDocument/2006/relationships/tags" Target="../tags/tag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tags" Target="../tags/tag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gif" /><Relationship Id="rId3" Type="http://schemas.openxmlformats.org/officeDocument/2006/relationships/tags" Target="../tags/tag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Relationship Id="rId3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Relationship Id="rId3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4.png" /><Relationship Id="rId3" Type="http://schemas.openxmlformats.org/officeDocument/2006/relationships/tags" Target="../tags/tag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gif" /><Relationship Id="rId3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gif" /><Relationship Id="rId3" Type="http://schemas.openxmlformats.org/officeDocument/2006/relationships/slide" Target="slide7.xml" TargetMode="Internal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11.jpeg" /><Relationship Id="rId7" Type="http://schemas.openxmlformats.org/officeDocument/2006/relationships/image" Target="../media/image4.png" /><Relationship Id="rId8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tags" Target="../tags/tag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2" name="组合 3"/>
          <p:cNvGrpSpPr/>
          <p:nvPr/>
        </p:nvGrpSpPr>
        <p:grpSpPr>
          <a:xfrm>
            <a:off x="141605" y="165100"/>
            <a:ext cx="2062163" cy="544513"/>
            <a:chOff x="1438698" y="982657"/>
            <a:chExt cx="2498303" cy="616461"/>
          </a:xfrm>
        </p:grpSpPr>
        <p:pic>
          <p:nvPicPr>
            <p:cNvPr id="15389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0" name="文本框 2"/>
            <p:cNvSpPr txBox="1"/>
            <p:nvPr/>
          </p:nvSpPr>
          <p:spPr>
            <a:xfrm>
              <a:off x="1438698" y="982657"/>
              <a:ext cx="2076874" cy="5909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预习检测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5363" name="矩形 2"/>
          <p:cNvSpPr/>
          <p:nvPr/>
        </p:nvSpPr>
        <p:spPr>
          <a:xfrm>
            <a:off x="257175" y="1881188"/>
            <a:ext cx="283972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一、注音或写汉字</a:t>
            </a:r>
            <a:endParaRPr lang="zh-CN" altLang="en-US" sz="2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4" name="矩形 2"/>
          <p:cNvSpPr/>
          <p:nvPr/>
        </p:nvSpPr>
        <p:spPr>
          <a:xfrm>
            <a:off x="301625" y="2416175"/>
            <a:ext cx="88423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花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苞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静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谧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高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邈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莅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 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吝啬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咄咄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逼人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淅淅沥沥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干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涩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漾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   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粗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犷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二、写两句有关雨的诗词。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冬雨</a:t>
            </a:r>
            <a:endParaRPr lang="zh-CN" altLang="en-US"/>
          </a:p>
        </p:txBody>
      </p:sp>
      <p:pic>
        <p:nvPicPr>
          <p:cNvPr id="58386" name="Picture 18" descr="https://photo.tuchong.com/1283398/f/26099217.jpg"/>
          <p:cNvPicPr>
            <a:picLocks noChangeAspect="1"/>
          </p:cNvPicPr>
          <p:nvPr/>
        </p:nvPicPr>
        <p:blipFill>
          <a:blip r:embed="rId2"/>
          <a:srcRect l="10799"/>
          <a:stretch>
            <a:fillRect/>
          </a:stretch>
        </p:blipFill>
        <p:spPr>
          <a:xfrm>
            <a:off x="69215" y="824230"/>
            <a:ext cx="2974975" cy="2226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/>
          <p:nvPr>
            <p:ph idx="1"/>
          </p:nvPr>
        </p:nvSpPr>
        <p:spPr>
          <a:xfrm>
            <a:off x="3178810" y="967740"/>
            <a:ext cx="5929630" cy="459613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normAutofit fontScale="90000" lnSpcReduction="20000"/>
          </a:bodyPr>
          <a:lstStyle/>
          <a:p>
            <a:r>
              <a:rPr lang="en-US" altLang="zh-CN" sz="2000"/>
              <a:t>        </a:t>
            </a:r>
            <a:r>
              <a:rPr lang="zh-CN" altLang="en-US" sz="2000"/>
              <a:t>当田野上染上一层金黄，各种各样的果实摇着铃铛的时候，雨，似乎也像出嫁生了孩子的母亲，显得端庄而又沉思了。这时候，雨不大出门。田野上几乎总是金黄的太阳。也许，人们都忘记了雨。成熟的庄稼地等待收割，金灿灿的种子需要晒干，甚至红透了的山果也希望最后的晒甜。忽然，在一个夜晚，窗玻璃上发出了响声，那是雨，是使人静谧，使人怀想，使人动情的秋雨啊！天空是暗的，但雨却闪着光；田野是静的，但雨在倾诉着。顿时，你会产生一脉悠远的情思。也许，在人们劳累了一个春夏，在收获已经在大门口的时候，多么需要安静和沉思啊!雨变得更轻，也更深情了，水声在屋檐下，水花在窗玻璃上，会陪伴着你的夜梦。如果你怀着那种快乐感的话，那白天的秋雨也不会使人厌烦。你只会感到更高邈、深远，并让凄冷的雨滴，去纯净你的灵魂，而且一定会遥望到在一场秋雨后将出现一个更净美、开阔的大地。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457200" y="3749040"/>
            <a:ext cx="2164715" cy="1814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凄冷的秋雨怎么能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纯净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人的灵魂？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1855" y="5940425"/>
            <a:ext cx="5974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秋雨：像端庄而沉静的少妇，深邃而成熟。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9398" name="Picture 6" descr="http://img7.ph.126.net/2LliZFdbEVk-pXl9h0F62g==/27167964752286457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4230"/>
            <a:ext cx="3125470" cy="2084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/>
          <p:nvPr>
            <p:ph idx="1"/>
          </p:nvPr>
        </p:nvSpPr>
        <p:spPr>
          <a:xfrm>
            <a:off x="3230245" y="824230"/>
            <a:ext cx="5756910" cy="541020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normAutofit fontScale="70000"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       </a:t>
            </a:r>
            <a:r>
              <a:rPr lang="zh-CN" altLang="en-US">
                <a:solidFill>
                  <a:schemeClr val="tx1"/>
                </a:solidFill>
              </a:rPr>
              <a:t>也许，到冬天来临，人们会讨厌雨吧!但这时候，雨已经化妆了，它经常变成美丽的雪花，飘然莅临人间。但在南国，雨仍然偶而造访大地，但它变得更吝啬了。它既不倾盆瓢泼，又不绵绵如丝，或淅淅沥沥，它显出一种自然、平静。在冬日灰蒙蒙的天空中，雨变得透明，甚至有些干巴，几乎没有春、夏、秋那样富有色彩。但是，在人们受够了冷冽的风的刺激，讨厌那干涩而苦的气息，当雨在头顶上飘落的时候，似乎又降临了一种特殊的温暖，仿佛从那湿润中又漾出花和树叶的气息。那种清冷是柔和的，没有北风那样咄咄逼人。远远地望过去，收割过的田野变得很亮，没有叶的枝干，淋着雨的草垛，对着瓷色的天空，像一幅干净利落的木刻。而近处池畦里的油菜，经这冬雨一洗，甚至忘记了严冬。忽然到了晚间，水银柱降下来，黎明提前敲着窗户，你睁眼一看，屋顶，树枝，街道，都已经盖上柔软的雪被，地上的光亮比天上还亮。这雨的精灵，雨的公主，给南国城市和田野带来异常的蜜情，是它送给人们一年中最后的一份礼物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3129280"/>
            <a:ext cx="2867025" cy="2861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这种特殊的温暖是一种怎样的感觉？请你描绘一下。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540" y="14414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秋雨</a:t>
            </a:r>
            <a:endParaRPr lang="zh-CN" altLang="en-US" sz="320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5470" y="6234430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冬雨：像历经沧桑的老者，自然而平静。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4" name="Picture 2" descr="http://tpic.home.news.cn/xhBlog/xhpic001/M02/2A/3E/wKhTglNIjkAEAAAAAAAAAAAAAAA519.gif"/>
          <p:cNvPicPr>
            <a:picLocks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34620" y="1073785"/>
            <a:ext cx="1709420" cy="1111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6" name="Picture 2" descr="http://img3.3lian.com/2013/v8/11/d/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450" y="920750"/>
            <a:ext cx="1871345" cy="1169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86" name="Picture 18" descr="https://photo.tuchong.com/1283398/f/26099217.jpg"/>
          <p:cNvPicPr>
            <a:picLocks noChangeAspect="1"/>
          </p:cNvPicPr>
          <p:nvPr/>
        </p:nvPicPr>
        <p:blipFill>
          <a:blip r:embed="rId4"/>
          <a:srcRect l="10799"/>
          <a:stretch>
            <a:fillRect/>
          </a:stretch>
        </p:blipFill>
        <p:spPr>
          <a:xfrm>
            <a:off x="237490" y="5648960"/>
            <a:ext cx="1333500" cy="998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Picture 6" descr="http://img7.ph.126.net/2LliZFdbEVk-pXl9h0F62g==/271679647522864572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9450" y="5493385"/>
            <a:ext cx="1623695" cy="1082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0" name="组合 3"/>
          <p:cNvGrpSpPr/>
          <p:nvPr/>
        </p:nvGrpSpPr>
        <p:grpSpPr>
          <a:xfrm>
            <a:off x="394335" y="162278"/>
            <a:ext cx="2052003" cy="536540"/>
            <a:chOff x="1451007" y="991683"/>
            <a:chExt cx="2485994" cy="607435"/>
          </a:xfrm>
        </p:grpSpPr>
        <p:pic>
          <p:nvPicPr>
            <p:cNvPr id="7172" name="图片 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1451007" y="992003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朗读感悟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5255" y="2185035"/>
            <a:ext cx="8764905" cy="31229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啊，雨，我的爱恋的雨啊，你一年四季常在我的眼前流动，你给我的生命带来活跃，你给我的感情带来滋润，你给我的思想带来流动。只有在雨中，我才真正感到这世界是活的，是有欢乐和泪水的。但在北方干燥的城市，我们的相逢是多么稀少!只希望日益增多的绿色，能把你请回我们的生活之中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啊，总是美丽而使人爱恋的雨啊!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2174240" y="5648960"/>
            <a:ext cx="4381500" cy="95313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如果把文章题目改成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四季的雨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好不好？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4" name="Picture 2" descr="http://tpic.home.news.cn/xhBlog/xhpic001/M02/2A/3E/wKhTglNIjkAEAAAAAAAAAAAAAAA519.gif"/>
          <p:cNvPicPr>
            <a:picLocks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469890" y="2548890"/>
            <a:ext cx="1661160" cy="1080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6" name="Picture 2" descr="http://img3.3lian.com/2013/v8/11/d/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790" y="2537460"/>
            <a:ext cx="1668145" cy="1091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86" name="Picture 18" descr="https://photo.tuchong.com/1283398/f/26099217.jpg"/>
          <p:cNvPicPr>
            <a:picLocks noChangeAspect="1"/>
          </p:cNvPicPr>
          <p:nvPr/>
        </p:nvPicPr>
        <p:blipFill>
          <a:blip r:embed="rId4"/>
          <a:srcRect l="10799"/>
          <a:stretch>
            <a:fillRect/>
          </a:stretch>
        </p:blipFill>
        <p:spPr>
          <a:xfrm>
            <a:off x="5572125" y="3731895"/>
            <a:ext cx="1456690" cy="1090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Picture 6" descr="http://img7.ph.126.net/2LliZFdbEVk-pXl9h0F62g==/271679647522864572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155" y="3739515"/>
            <a:ext cx="1691640" cy="1082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0" name="组合 3"/>
          <p:cNvGrpSpPr/>
          <p:nvPr/>
        </p:nvGrpSpPr>
        <p:grpSpPr>
          <a:xfrm>
            <a:off x="394335" y="162278"/>
            <a:ext cx="2052003" cy="536540"/>
            <a:chOff x="1451007" y="991683"/>
            <a:chExt cx="2485994" cy="607435"/>
          </a:xfrm>
        </p:grpSpPr>
        <p:pic>
          <p:nvPicPr>
            <p:cNvPr id="7172" name="图片 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1451007" y="992003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朗读感悟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1350" y="1551940"/>
            <a:ext cx="4093210" cy="40817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如果把文章题目改成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四季的雨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好不好？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不好。《四季的雨》单纯强调一个“雨”字，显得呆板、生硬；而《雨的四季》充满灵动，在一定程度上将“雨”人格化，充满情趣和意境。</a:t>
            </a:r>
            <a:endParaRPr lang="zh-CN" altLang="en-US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7170" name="组合 3"/>
          <p:cNvGrpSpPr/>
          <p:nvPr/>
        </p:nvGrpSpPr>
        <p:grpSpPr>
          <a:xfrm>
            <a:off x="394335" y="162278"/>
            <a:ext cx="2052003" cy="536540"/>
            <a:chOff x="1451007" y="991683"/>
            <a:chExt cx="2485994" cy="607435"/>
          </a:xfrm>
        </p:grpSpPr>
        <p:pic>
          <p:nvPicPr>
            <p:cNvPr id="717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1451007" y="992003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赏析语言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7655" y="1144270"/>
            <a:ext cx="8584565" cy="51771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把自己的眼睛投向天空和大地，又去寻找更美好、更欢乐、更富有创造性的生活。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刘湛秋《愉快的自由》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《雨的四季》中的创造性的想象和表达？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示例：小草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→蚯蚓→小草似乎像复苏的蚯蚓一样翻动，发出一种春天才能听到的沙沙声。</a:t>
            </a:r>
            <a:endParaRPr lang="zh-CN" altLang="en-US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叶子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→波浪→萌发的叶子，简直就像起伏着一层绿茵茵的波浪。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毛孔→嘴→你浑身的毛孔都热得张开了嘴，巴望着那清凉的甘露。</a:t>
            </a:r>
            <a:endParaRPr lang="zh-CN" altLang="en-US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170" name="组合 3"/>
          <p:cNvGrpSpPr/>
          <p:nvPr/>
        </p:nvGrpSpPr>
        <p:grpSpPr>
          <a:xfrm>
            <a:off x="450849" y="213078"/>
            <a:ext cx="2119949" cy="536540"/>
            <a:chOff x="1368691" y="991683"/>
            <a:chExt cx="2568310" cy="607435"/>
          </a:xfrm>
        </p:grpSpPr>
        <p:pic>
          <p:nvPicPr>
            <p:cNvPr id="717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1368691" y="992003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群文阅读</a:t>
              </a:r>
              <a:endParaRPr lang="zh-CN" altLang="en-US" sz="28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8110" y="951865"/>
            <a:ext cx="8968105" cy="56311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朱自清《春》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：春雨      比喻、动词</a:t>
            </a:r>
            <a:endParaRPr lang="zh-CN" altLang="en-US" sz="20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连用三个比喻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像牛毛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”“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像花针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”“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像细丝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，写出雨的细密，充满童真童趣；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笼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字写出细雨的朦胧恬静，像一幅写意画；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逼</a:t>
            </a:r>
            <a:r>
              <a:rPr lang="en-US" altLang="zh-CN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字精炼而又口语化，写出雨中小草颜色青翠，充满蓬勃的生命力。</a:t>
            </a:r>
            <a:endParaRPr lang="zh-CN" altLang="en-US" sz="20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刘湛秋《雨的四季》：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冬雨</a:t>
            </a:r>
            <a:r>
              <a:rPr lang="zh-CN" altLang="en-US" sz="2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比喻、拟人、对比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化了妆</a:t>
            </a:r>
            <a:r>
              <a:rPr lang="en-US" altLang="zh-CN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”“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飘然莅临</a:t>
            </a:r>
            <a:r>
              <a:rPr lang="en-US" altLang="zh-CN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”“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自然</a:t>
            </a:r>
            <a:r>
              <a:rPr lang="en-US" altLang="zh-CN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”“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平静</a:t>
            </a:r>
            <a:r>
              <a:rPr lang="en-US" altLang="zh-CN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等词语将雨人格化，写出冬雨变成雪花后的飘逸、可爱，丝毫没有冬的冷酷，反而充满柔情蜜意，从而抒发作者对雨的赞美、对生命与大自然的热爱之情。</a:t>
            </a:r>
            <a:endParaRPr lang="zh-CN" altLang="en-US" sz="20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余光中《听听那冷雨》</a:t>
            </a: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：冷雨   视觉、听觉、触觉</a:t>
            </a:r>
            <a:endParaRPr lang="zh-CN" altLang="en-US" sz="20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雨水在瓦上敲击的情态</a:t>
            </a:r>
            <a:endParaRPr lang="zh-CN" altLang="en-US" sz="20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比喻</a:t>
            </a:r>
            <a:endParaRPr lang="zh-CN" altLang="en-US" sz="2000" b="1" noProof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淡淡的愁怨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41985" name="图片 13315" descr="26441d00317cb8b2d53f7c5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4460" y="1190625"/>
            <a:ext cx="3405505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13318"/>
          <p:cNvSpPr txBox="1"/>
          <p:nvPr/>
        </p:nvSpPr>
        <p:spPr>
          <a:xfrm>
            <a:off x="351790" y="1659573"/>
            <a:ext cx="4500563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384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风雨凄凄，鸡鸣喈喈。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4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既见君子，云胡不夷？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4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风雨潇潇，鸡鸣胶胶。</a:t>
            </a:r>
            <a:b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4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既见君子，云胡不瘳？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4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风雨如晦，鸡鸣不已。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4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既见君子，云胡不喜？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文本框 13319"/>
          <p:cNvSpPr txBox="1"/>
          <p:nvPr/>
        </p:nvSpPr>
        <p:spPr>
          <a:xfrm>
            <a:off x="776923" y="119698"/>
            <a:ext cx="3816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诗经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 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风雨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90" name="文本框 2"/>
          <p:cNvSpPr txBox="1"/>
          <p:nvPr/>
        </p:nvSpPr>
        <p:spPr>
          <a:xfrm>
            <a:off x="599440" y="5434648"/>
            <a:ext cx="4171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夷：通“怡”，喜悦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91" name="文本框 3"/>
          <p:cNvSpPr txBox="1"/>
          <p:nvPr/>
        </p:nvSpPr>
        <p:spPr>
          <a:xfrm>
            <a:off x="599440" y="6058535"/>
            <a:ext cx="4252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瘳（chōu）：病愈。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雨巷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戴望舒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1270" y="1259840"/>
            <a:ext cx="4641850" cy="4673600"/>
          </a:xfrm>
        </p:spPr>
        <p:txBody>
          <a:bodyPr>
            <a:normAutofit lnSpcReduction="10000"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像梦中飘过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一枝丁香地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我身旁飘过这女郎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她静默地远了、远了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到了颓圮的篱墙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走尽这雨巷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　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在雨的哀曲里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消了她的颜色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散了她的芬芳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消散了，甚至她的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太息般的眼光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丁香般的惆怅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　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撑着油纸伞，独自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彷徨在悠长、悠长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又寂寥的雨巷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我希望飘过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一个丁香一样地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结着愁怨的姑娘  </a:t>
            </a:r>
            <a:endParaRPr lang="zh-CN" altLang="en-US" sz="1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493395" y="1259840"/>
            <a:ext cx="2666365" cy="53543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撑着油纸伞，独自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彷徨在悠长、悠长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又寂寥的雨巷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我希望逢着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一个丁香一样地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结着愁怨的姑娘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　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她是有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丁香一样的颜色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丁香一样的芬芳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丁香一样的忧愁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在雨中哀怨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哀怨又彷徨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　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她彷徨在这寂寥的雨巷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撑着油纸伞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像我一样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像我一样地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默默行着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寒漠、凄清，又惆怅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　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她默默地走近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走近，又投出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太息一般的眼光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她飘过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像梦一般地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1520"/>
              </a:lnSpc>
              <a:spcBef>
                <a:spcPct val="0"/>
              </a:spcBef>
            </a:pP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像梦一般地凄婉迷茫 </a:t>
            </a:r>
            <a:endParaRPr lang="zh-CN" altLang="en-US" sz="1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《等你，在雨中》余光中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150" y="1094105"/>
            <a:ext cx="3569970" cy="4872990"/>
          </a:xfr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等你，在雨中，在造虹的雨中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蝉声沉落，蛙声升起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一池的红莲如红焰，在雨中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你来不来都一样，竟感觉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每朵莲都像你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尤其隔着黄昏，隔着这样的细雨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永恒，刹那，刹那，永恒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等你，在时间之内，在时间之外，等你，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在刹那，在永恒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1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如果你的手在我的手里，此刻 　　 </a:t>
            </a:r>
            <a:endParaRPr lang="en-US" altLang="zh-CN" sz="1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3750" y="1020445"/>
            <a:ext cx="3790315" cy="549275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如果你的清芬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在我的鼻孔，我会说，小情人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诺，这只手应该采莲，在吴宫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这只手应该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摇一柄桂桨，在木兰舟中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一颗星悬在科学馆的飞檐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耳坠子一般的悬着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瑞士表说都七点了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忽然你走来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步雨后的红莲，翩翩，你走来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像一首小令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从一则爱情的典故里你走来 　　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从姜白石的词里，有韵地，你走来 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《雨》郁达夫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600">
                <a:solidFill>
                  <a:schemeClr val="tx1"/>
                </a:solidFill>
              </a:rPr>
              <a:t>        </a:t>
            </a:r>
            <a:r>
              <a:rPr lang="zh-CN" altLang="en-US" sz="1600">
                <a:solidFill>
                  <a:schemeClr val="tx1"/>
                </a:solidFill>
              </a:rPr>
              <a:t>周作人先生名其书斋曰苦雨，恰正与东坡的喜雨亭名相反。其实，北方的雨，却都可喜，因其难得之故。像今年那么的水灾，也并不是雨多的必然结果；我们应该责备治河的人，不事先预防，只晓得糊涂搪塞，虚糜国帑，一旦有事，就互相推诿，但救目前。人生万事，总得有个变换，方觉有趣；生之于死，喜之于悲，都是如此，推及天时，又何尝不然？无雨哪能见晴之可爱，没有夜也将看不出昼之光明。　</a:t>
            </a:r>
            <a:endParaRPr lang="zh-CN" altLang="en-US" sz="1600">
              <a:solidFill>
                <a:schemeClr val="tx1"/>
              </a:solidFill>
            </a:endParaRPr>
          </a:p>
          <a:p>
            <a:r>
              <a:rPr lang="zh-CN" altLang="en-US" sz="1600">
                <a:solidFill>
                  <a:schemeClr val="tx1"/>
                </a:solidFill>
              </a:rPr>
              <a:t>　　我生长江南，按理是应该不喜欢雨的；但春日暝蒙，花枝枯竭的时候，得几点微雨，又是一件多么可爱的事情！“小楼一夜听春雨”，“杏花春雨江南”，“天街细雨润如酥”，从前的诗人，早就先我说过了。夏天的雨，可以杀暑，可以润禾，它的价值的大，更可以不必再说。而秋雨的霏微凄冷，又是别一种境地，昔人所谓“雨到深秋易作霖，萧萧难会此时心”的诗句，就在说秋雨的耐人寻味。至于秋女士的“秋雨秋风愁煞人”的一声长叹，乃别有怀抱者的托辞，人自愁耳，何关雨事。三冬的寒雨，爱的人恐怕不多。但“江关雁声来渺渺，灯昏宫漏听沈沈”的妙处，若非身历其境者决领悟不到。记得曾宾谷曾以《诗品》中语名诗，叫作《赏雨茅屋斋诗集》。他的诗境如何，我不晓得，但“赏雨茅屋”这四个字，真是多么的有趣！尤其是到了冬初秋晚，正当“苍山寒气深，高林霜叶稀”的时节。　</a:t>
            </a:r>
            <a:endParaRPr lang="zh-CN" altLang="en-US" sz="16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15363" descr="d35f79736bbc89b82e73b3c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33375"/>
            <a:ext cx="6769100" cy="632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5364"/>
          <p:cNvSpPr txBox="1"/>
          <p:nvPr/>
        </p:nvSpPr>
        <p:spPr>
          <a:xfrm>
            <a:off x="7019925" y="692150"/>
            <a:ext cx="1647190" cy="54737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b="1">
                <a:solidFill>
                  <a:srgbClr val="00B050"/>
                </a:solidFill>
                <a:latin typeface="华文行楷" panose="02010800040101010101" charset="-122"/>
                <a:ea typeface="华文行楷" panose="02010800040101010101" charset="-122"/>
                <a:cs typeface="华文琥珀" panose="02010800040101010101" charset="-122"/>
              </a:rPr>
              <a:t>雨的四季</a:t>
            </a:r>
            <a:endParaRPr lang="zh-CN" altLang="en-US" sz="4400" b="1"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       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刘湛秋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4" name="组合 3"/>
          <p:cNvGrpSpPr/>
          <p:nvPr/>
        </p:nvGrpSpPr>
        <p:grpSpPr>
          <a:xfrm>
            <a:off x="214630" y="133985"/>
            <a:ext cx="2062163" cy="544513"/>
            <a:chOff x="1438698" y="982657"/>
            <a:chExt cx="2498303" cy="616461"/>
          </a:xfrm>
        </p:grpSpPr>
        <p:pic>
          <p:nvPicPr>
            <p:cNvPr id="13317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文本框 2"/>
            <p:cNvSpPr txBox="1"/>
            <p:nvPr/>
          </p:nvSpPr>
          <p:spPr>
            <a:xfrm>
              <a:off x="1438698" y="982657"/>
              <a:ext cx="2076874" cy="5909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雨，真美！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2565" y="1080135"/>
            <a:ext cx="8738870" cy="572389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夜来风雨声，花落知多少。 —— 孟浩然《春晓》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清明时节雨纷纷，路上行人欲断魂。 —— 杜牧《清明》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沾衣欲湿杏花雨，吹面不寒杨柳风。 —— 志南《绝句》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东边日出西边雨，道是无晴却有晴。 —— 刘禹锡《竹枝词二首·其一》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空山新雨后，天气晚来秋。 —— 王维《山居秋暝》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水光潋滟晴方好，山色空蒙雨亦奇。 —— 苏轼《饮湖上初晴后雨二首·其二》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  <a:sym typeface="+mn-ea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青箬笠，绿蓑衣，斜风细雨不须归。 —— 张志和《渔歌子·西塞山前白鹭飞》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  <a:sym typeface="+mn-ea"/>
              </a:rPr>
              <a:t>▲</a:t>
            </a:r>
            <a:r>
              <a:rPr sz="2000" b="1">
                <a:latin typeface="黑体" panose="02010609060101010101" pitchFamily="2" charset="-122"/>
                <a:ea typeface="黑体" panose="02010609060101010101" pitchFamily="2" charset="-122"/>
              </a:rPr>
              <a:t>渭城朝雨浥轻尘，客舍青青柳色新。 —— 王维《渭城曲 》</a:t>
            </a:r>
            <a:endParaRPr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sz="2000" b="1">
                <a:latin typeface="宋体" panose="02010600030101010101" pitchFamily="2" charset="-122"/>
                <a:sym typeface="+mn-ea"/>
              </a:rPr>
              <a:t>▲</a:t>
            </a:r>
            <a:r>
              <a:rPr 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好雨知时节，当春乃发生。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杜甫《春夜喜雨》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80700" y="10972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4" name="组合 3"/>
          <p:cNvGrpSpPr/>
          <p:nvPr/>
        </p:nvGrpSpPr>
        <p:grpSpPr>
          <a:xfrm>
            <a:off x="214630" y="133985"/>
            <a:ext cx="2062163" cy="544513"/>
            <a:chOff x="1438698" y="982657"/>
            <a:chExt cx="2498303" cy="616461"/>
          </a:xfrm>
        </p:grpSpPr>
        <p:pic>
          <p:nvPicPr>
            <p:cNvPr id="13317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文本框 2"/>
            <p:cNvSpPr txBox="1"/>
            <p:nvPr/>
          </p:nvSpPr>
          <p:spPr>
            <a:xfrm>
              <a:off x="1438698" y="982657"/>
              <a:ext cx="2076874" cy="5909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作者名片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87338" y="1823403"/>
            <a:ext cx="6994525" cy="36023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刘湛秋，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生于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1935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年，籍贯安徽芜湖，当代诗人、作家、翻译家、评论家。他的作品</a:t>
            </a:r>
            <a:r>
              <a:rPr lang="zh-CN" altLang="en-US" sz="24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清新空灵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，富有现代意识，手法新颖洒脱，立足表现感觉和情绪，既面对生活，又超越时空。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代表作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有诗集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写在早春的信笺上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温暖的情思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生命的快乐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等，曾被誉为“</a:t>
            </a:r>
            <a:r>
              <a:rPr lang="zh-CN" altLang="en-US" sz="24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当代抒情诗之王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7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225" y="2147888"/>
            <a:ext cx="1657350" cy="208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170" name="组合 3"/>
          <p:cNvGrpSpPr/>
          <p:nvPr/>
        </p:nvGrpSpPr>
        <p:grpSpPr>
          <a:xfrm>
            <a:off x="215900" y="175260"/>
            <a:ext cx="2062163" cy="544513"/>
            <a:chOff x="1477163" y="-87792"/>
            <a:chExt cx="2498303" cy="616461"/>
          </a:xfrm>
        </p:grpSpPr>
        <p:pic>
          <p:nvPicPr>
            <p:cNvPr id="717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5724" y="-78766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1477163" y="-87792"/>
              <a:ext cx="2076874" cy="5909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48005" y="1212215"/>
            <a:ext cx="7802880" cy="4715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喜欢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雨，无论什么季节的雨，我都喜欢。她给我的形象和记忆，永远是美的。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啊，雨，我的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爱恋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雨啊，你一年四季常在我的眼前流动，你给我的生命带来活跃，你给我的感情带来滋润，你给我的思想带来流动。只有在雨中，我才真正感到这世界是活的，是有欢乐和泪水的。但在北方干燥的城市，我们的相逢是多么稀少!只希望日益增多的绿色，能把你请回我们的生活之中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啊，总是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美丽而使人爱恋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的雨啊!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170" name="组合 3"/>
          <p:cNvGrpSpPr/>
          <p:nvPr/>
        </p:nvGrpSpPr>
        <p:grpSpPr>
          <a:xfrm>
            <a:off x="394335" y="162278"/>
            <a:ext cx="2052003" cy="536540"/>
            <a:chOff x="1451007" y="991683"/>
            <a:chExt cx="2485994" cy="607435"/>
          </a:xfrm>
        </p:grpSpPr>
        <p:pic>
          <p:nvPicPr>
            <p:cNvPr id="717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1451007" y="992003"/>
              <a:ext cx="2076874" cy="5909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" name="文本框 2"/>
            <p:cNvSpPr txBox="1"/>
            <p:nvPr/>
          </p:nvSpPr>
          <p:spPr>
            <a:xfrm>
              <a:off x="1451007" y="992003"/>
              <a:ext cx="2076874" cy="5909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03250" y="1753235"/>
            <a:ext cx="7561580" cy="335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春天，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……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而夏天，就更是别有一番风情了。……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当田野上染上一层金黄，各种各样的果实摇着铃铛的时候，……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也许，到冬天来临，……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春雨</a:t>
            </a:r>
            <a:endParaRPr lang="zh-CN" altLang="en-US"/>
          </a:p>
        </p:txBody>
      </p:sp>
      <p:pic>
        <p:nvPicPr>
          <p:cNvPr id="54274" name="Picture 2" descr="http://tpic.home.news.cn/xhBlog/xhpic001/M02/2A/3E/wKhTglNIjkAEAAAAAAAAAAAAAAA519.gif"/>
          <p:cNvPicPr>
            <a:picLocks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967740"/>
            <a:ext cx="3227705" cy="2098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302000" y="1229360"/>
            <a:ext cx="5448300" cy="439991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春天，</a:t>
            </a:r>
            <a:r>
              <a:rPr lang="zh-CN" altLang="en-US" sz="20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树叶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开始闪出黄青，</a:t>
            </a:r>
            <a:r>
              <a:rPr lang="zh-CN" altLang="en-US" sz="20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花苞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轻轻地在风中摆动，似乎还带着一种冬天的昏黄。可是只要经过一场春雨的洗淋，那种颜色和神态是难以想像的。每一棵树仿佛都睁开特别明亮的眼睛，</a:t>
            </a:r>
            <a:r>
              <a:rPr lang="zh-CN" altLang="en-US" sz="20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树枝的手臂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也顿时柔软了，而那</a:t>
            </a:r>
            <a:r>
              <a:rPr lang="zh-CN" altLang="en-US" sz="20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萌发的叶子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，简直就起伏着一层绿茵茵的波浪。水珠子从花苞里滴下来，比少女的眼泪还娇媚。半空中似乎总挂着透明的水雾的丝帘，牵动着阳光的彩棱镜。这时，整个大地是美丽的，</a:t>
            </a:r>
            <a:r>
              <a:rPr lang="zh-CN" altLang="en-US" sz="20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小草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似乎像复苏的蚯蚓一样翻动，发出一种春天才能听到的沙沙声。呼吸变得畅快，空气里像有无数芳甜的果子，在诱惑着鼻子和嘴唇。真的，只有这一场雨，才完全驱走了冬天，才使世界改变了姿容。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740" y="3491865"/>
            <a:ext cx="2491740" cy="19380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作者没有直接描绘春雨，而是写万物经雨洗淋后的情态，这样写有什么好处？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0" y="5836920"/>
            <a:ext cx="53975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春雨：像一个清纯娇羞的小姑娘，柔情而充满生机。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4" name="Picture 2" descr="http://tpic.home.news.cn/xhBlog/xhpic001/M02/2A/3E/wKhTglNIjkAEAAAAAAAAAAAAAAA519.gif">
            <a:hlinkClick r:id="rId3" action="ppaction://hlinksldjump"/>
          </p:cNvPr>
          <p:cNvPicPr>
            <a:picLocks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175" y="1556385"/>
            <a:ext cx="3227705" cy="2098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6" name="Picture 2" descr="http://img3.3lian.com/2013/v8/11/d/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635" y="1697990"/>
            <a:ext cx="3131185" cy="1956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86" name="Picture 18" descr="https://photo.tuchong.com/1283398/f/26099217.jpg"/>
          <p:cNvPicPr>
            <a:picLocks noChangeAspect="1"/>
          </p:cNvPicPr>
          <p:nvPr/>
        </p:nvPicPr>
        <p:blipFill>
          <a:blip r:embed="rId5"/>
          <a:srcRect l="10799"/>
          <a:stretch>
            <a:fillRect/>
          </a:stretch>
        </p:blipFill>
        <p:spPr>
          <a:xfrm>
            <a:off x="510540" y="3927475"/>
            <a:ext cx="2974975" cy="2226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Picture 6" descr="http://img7.ph.126.net/2LliZFdbEVk-pXl9h0F62g==/271679647522864572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5490" y="3998595"/>
            <a:ext cx="3125470" cy="20840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0" name="组合 3"/>
          <p:cNvGrpSpPr/>
          <p:nvPr/>
        </p:nvGrpSpPr>
        <p:grpSpPr>
          <a:xfrm>
            <a:off x="394335" y="162278"/>
            <a:ext cx="2052003" cy="536540"/>
            <a:chOff x="1451007" y="991683"/>
            <a:chExt cx="2485994" cy="607435"/>
          </a:xfrm>
        </p:grpSpPr>
        <p:pic>
          <p:nvPicPr>
            <p:cNvPr id="7172" name="图片 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1451007" y="992003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合作探究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6" name="Picture 2" descr="http://img3.3lian.com/2013/v8/11/d/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" y="972820"/>
            <a:ext cx="3131185" cy="1956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/>
          <p:nvPr>
            <p:ph idx="1"/>
          </p:nvPr>
        </p:nvSpPr>
        <p:spPr>
          <a:xfrm>
            <a:off x="3467100" y="972820"/>
            <a:ext cx="5534025" cy="408241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en-US" altLang="zh-CN" sz="2000">
                <a:solidFill>
                  <a:schemeClr val="tx1"/>
                </a:solidFill>
              </a:rPr>
              <a:t>       </a:t>
            </a:r>
            <a:r>
              <a:rPr lang="zh-CN" altLang="en-US" sz="2000">
                <a:solidFill>
                  <a:schemeClr val="tx1"/>
                </a:solidFill>
              </a:rPr>
              <a:t>而夏天，就更是别有一番风情了。夏天的雨也有夏天的性格，热烈而又粗犷。天上聚集几朵乌云，有时连一点雷的预告也没有，当你还来不及思索，豆粒般的雨点就打来。可这时雨也并不可怕，因为你浑身的毛孔都热得张开了嘴，巴望着那清凉的甘露。打伞，戴斗笠固然能保持住身上的干净。可光头浇，洗个雨澡却更有滋味，只是淋湿的头发、额头、睫毛滴着水，挡着眼睛的视线，耳朵也有些痒嗦嗦的。这时，你会更喜欢一切。如果说，春雨给大地披上美丽的衣裳，而经过几场夏天的透雨的浇灌，大地就以自己的丰满而展示它全部的诱惑了。一切都毫不掩饰地敞开了。花朵怒放着，树叶鼓着浆汁，数不清的杂草争先恐后地成长，暑气被一片绿的海绵吸收着。而荷叶铺满了河面，迫不及待地等待着雨点和远方的蝉声，近处的蛙鼓一起奏起了夏天的雨的交响曲。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455" y="3528695"/>
            <a:ext cx="2713990" cy="23069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夏雨浇灌大地，让你产生怎样一幅图景？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540" y="14414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夏雨</a:t>
            </a:r>
            <a:endParaRPr lang="zh-CN" altLang="en-US" sz="320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9790" y="5271135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夏雨：像青春飞扬的少女，热烈而张扬。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MH" val="20151210175510"/>
  <p:tag name="MH_LIBRARY" val="GRAPHIC"/>
  <p:tag name="MH_ORDER" val="Rectangle 2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2.xml><?xml version="1.0" encoding="utf-8"?>
<p:tagLst xmlns:p="http://schemas.openxmlformats.org/presentationml/2006/main">
  <p:tag name="MH" val="20151210175510"/>
  <p:tag name="MH_LIBRARY" val="GRAPHIC"/>
  <p:tag name="MH_ORDER" val="Rectangle 117"/>
</p:tagLst>
</file>

<file path=ppt/tags/tag2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77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77"/>
</p:tagLst>
</file>

<file path=ppt/tags/tag5.xml><?xml version="1.0" encoding="utf-8"?>
<p:tagLst xmlns:p="http://schemas.openxmlformats.org/presentationml/2006/main">
  <p:tag name="KSO_WM_TEMPLATE_CATEGORY" val="custom"/>
  <p:tag name="KSO_WM_TEMPLATE_INDEX" val="277"/>
</p:tagLst>
</file>

<file path=ppt/tags/tag6.xml><?xml version="1.0" encoding="utf-8"?>
<p:tagLst xmlns:p="http://schemas.openxmlformats.org/presentationml/2006/main">
  <p:tag name="KSO_WM_TEMPLATE_CATEGORY" val="custom"/>
  <p:tag name="KSO_WM_TEMPLATE_INDEX" val="277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77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2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AC1F"/>
      </a:accent1>
      <a:accent2>
        <a:srgbClr val="2C91C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D05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154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8">
      <vt:lpstr>Arial</vt:lpstr>
      <vt:lpstr>黑体</vt:lpstr>
      <vt:lpstr>宋体</vt:lpstr>
      <vt:lpstr>Calibri Light</vt:lpstr>
      <vt:lpstr>Calibri</vt:lpstr>
      <vt:lpstr>华文行楷</vt:lpstr>
      <vt:lpstr>华文琥珀</vt:lpstr>
      <vt:lpstr>楷体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春雨</vt:lpstr>
      <vt:lpstr>PowerPoint Presentation</vt:lpstr>
      <vt:lpstr>PowerPoint Presentation</vt:lpstr>
      <vt:lpstr>冬雨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《雨巷》 戴望舒</vt:lpstr>
      <vt:lpstr>《等你，在雨中》余光中</vt:lpstr>
      <vt:lpstr>《雨》郁达夫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2021-11-10T22:59:17.072</cp:lastPrinted>
  <dcterms:created xsi:type="dcterms:W3CDTF">2021-11-10T22:59:17Z</dcterms:created>
  <dcterms:modified xsi:type="dcterms:W3CDTF">2021-11-10T14:59:19Z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