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91" r:id="rId4"/>
    <p:sldId id="302" r:id="rId5"/>
    <p:sldId id="303" r:id="rId6"/>
    <p:sldId id="304" r:id="rId7"/>
    <p:sldId id="305" r:id="rId8"/>
    <p:sldId id="307" r:id="rId9"/>
    <p:sldId id="306" r:id="rId10"/>
    <p:sldId id="308" r:id="rId11"/>
    <p:sldId id="309" r:id="rId12"/>
    <p:sldId id="323" r:id="rId13"/>
    <p:sldId id="322" r:id="rId14"/>
    <p:sldId id="299" r:id="rId15"/>
    <p:sldId id="301" r:id="rId16"/>
    <p:sldId id="311" r:id="rId17"/>
    <p:sldId id="312" r:id="rId18"/>
    <p:sldId id="313" r:id="rId19"/>
    <p:sldId id="314" r:id="rId20"/>
    <p:sldId id="315" r:id="rId21"/>
    <p:sldId id="316" r:id="rId22"/>
    <p:sldId id="318" r:id="rId23"/>
    <p:sldId id="317" r:id="rId24"/>
    <p:sldId id="310" r:id="rId25"/>
    <p:sldId id="319" r:id="rId26"/>
    <p:sldId id="300" r:id="rId27"/>
    <p:sldId id="339" r:id="rId28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9" d="100"/>
          <a:sy n="69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tags" Target="tags/tag1.xml" /><Relationship Id="rId3" Type="http://schemas.openxmlformats.org/officeDocument/2006/relationships/handoutMaster" Target="handoutMasters/handoutMaster1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页眉占位符 49153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zh-CN" altLang="en-US" sz="1200"/>
          </a:p>
        </p:txBody>
      </p:sp>
      <p:sp>
        <p:nvSpPr>
          <p:cNvPr id="3075" name="日期占位符 49154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BB5F296A-4D53-4E81-80D3-174A87778D93}" type="datetime1">
              <a:rPr lang="zh-CN" altLang="en-US" sz="1200"/>
              <a:t/>
            </a:fld>
            <a:endParaRPr lang="zh-CN" altLang="en-US" sz="1200"/>
          </a:p>
        </p:txBody>
      </p:sp>
      <p:sp>
        <p:nvSpPr>
          <p:cNvPr id="3076" name="幻灯片图像占位符 49155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</p:sp>
      <p:sp>
        <p:nvSpPr>
          <p:cNvPr id="3077" name="文本占位符 49156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3078" name="页脚占位符 4915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200"/>
          </a:p>
        </p:txBody>
      </p:sp>
      <p:sp>
        <p:nvSpPr>
          <p:cNvPr id="3079" name="灯片编号占位符 4915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F545E01C-A514-434B-A77B-A0C7BA719940}" type="slidenum">
              <a:rPr lang="zh-CN" altLang="en-US" sz="1200"/>
              <a:t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1" name="幻灯片图像占位符 50177"/>
          <p:cNvSpPr>
            <a:spLocks noRo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>
            <a:miter lim="800000"/>
          </a:ln>
        </p:spPr>
      </p:sp>
      <p:sp>
        <p:nvSpPr>
          <p:cNvPr id="5122" name="文本占位符 50178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1" name="幻灯片图像占位符 50177"/>
          <p:cNvSpPr>
            <a:spLocks noRo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>
            <a:miter lim="800000"/>
          </a:ln>
        </p:spPr>
      </p:sp>
      <p:sp>
        <p:nvSpPr>
          <p:cNvPr id="5122" name="文本占位符 50178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22962"/>
            <a:ext cx="6858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45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  <a:buFontTx/>
            </a:pPr>
            <a:endParaRPr lang="en-US" altLang="zh-CN" sz="14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>
              <a:buClrTx/>
              <a:buFontTx/>
            </a:pPr>
            <a:endParaRPr lang="en-US" altLang="zh-CN" sz="14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E30C232A-7A17-4EC5-A7AD-AC7B9A68A7DB}" type="slidenum">
              <a:rPr lang="en-US" altLang="zh-CN" sz="1400"/>
              <a:t/>
            </a:fld>
            <a:endParaRPr lang="en-US" altLang="zh-CN" sz="140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单击此处添加副标题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3"/>
            <a:ext cx="7886700" cy="555897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825625"/>
            <a:ext cx="7886700" cy="4351338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  <a:buFontTx/>
            </a:pPr>
            <a:endParaRPr lang="en-US" altLang="zh-CN" sz="14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>
              <a:buClrTx/>
              <a:buFontTx/>
            </a:pPr>
            <a:endParaRPr lang="en-US" altLang="zh-CN" sz="14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57333F90-A70F-486F-8223-B3FD56D8579D}" type="slidenum">
              <a:rPr lang="en-US" altLang="zh-CN" sz="1400"/>
              <a:t/>
            </a:fld>
            <a:endParaRPr lang="en-US" altLang="zh-CN" sz="1400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3751117"/>
            <a:ext cx="5491163" cy="811357"/>
          </a:xfrm>
        </p:spPr>
        <p:txBody>
          <a:bodyPr anchor="b">
            <a:normAutofit/>
          </a:bodyPr>
          <a:lstStyle>
            <a:lvl1pPr>
              <a:defRPr sz="3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610028"/>
            <a:ext cx="5491163" cy="647555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  <a:buFontTx/>
            </a:pPr>
            <a:endParaRPr lang="en-US" altLang="zh-CN" sz="14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>
              <a:buClrTx/>
              <a:buFontTx/>
            </a:pPr>
            <a:endParaRPr lang="en-US" altLang="zh-CN" sz="14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57333F90-A70F-486F-8223-B3FD56D8579D}" type="slidenum">
              <a:rPr lang="en-US" altLang="zh-CN" sz="1400"/>
              <a:t/>
            </a:fld>
            <a:endParaRPr lang="en-US" altLang="zh-CN" sz="1400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>
            <a:normAutofit/>
          </a:bodyPr>
          <a:lstStyle>
            <a:lvl1pPr>
              <a:defRPr sz="18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  <a:buFontTx/>
            </a:pPr>
            <a:endParaRPr lang="en-US" altLang="zh-CN" sz="140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>
              <a:buClrTx/>
              <a:buFontTx/>
            </a:pPr>
            <a:endParaRPr lang="en-US" altLang="zh-CN" sz="140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57333F90-A70F-486F-8223-B3FD56D8579D}" type="slidenum">
              <a:rPr lang="en-US" altLang="zh-CN" sz="1400"/>
              <a:t/>
            </a:fld>
            <a:endParaRPr lang="en-US" altLang="zh-CN" sz="1400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744961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615609"/>
            <a:ext cx="3868340" cy="357405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  <a:buFontTx/>
            </a:pPr>
            <a:endParaRPr lang="en-US" altLang="zh-CN" sz="140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>
              <a:buClrTx/>
              <a:buFontTx/>
            </a:pPr>
            <a:endParaRPr lang="en-US" altLang="zh-CN" sz="140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57333F90-A70F-486F-8223-B3FD56D8579D}" type="slidenum">
              <a:rPr lang="en-US" altLang="zh-CN" sz="1400"/>
              <a:t/>
            </a:fld>
            <a:endParaRPr lang="en-US" altLang="zh-CN" sz="1400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66219"/>
            <a:ext cx="7886700" cy="1325563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  <a:buFontTx/>
            </a:pPr>
            <a:endParaRPr lang="en-US" altLang="zh-CN" sz="140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>
              <a:buClrTx/>
              <a:buFontTx/>
            </a:pPr>
            <a:endParaRPr lang="en-US" altLang="zh-CN" sz="14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57333F90-A70F-486F-8223-B3FD56D8579D}" type="slidenum">
              <a:rPr lang="en-US" altLang="zh-CN" sz="1400"/>
              <a:t/>
            </a:fld>
            <a:endParaRPr lang="en-US" altLang="zh-CN" sz="1400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  <a:buFontTx/>
            </a:pPr>
            <a:endParaRPr lang="en-US" altLang="zh-CN" sz="140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>
              <a:buClrTx/>
              <a:buFontTx/>
            </a:pPr>
            <a:endParaRPr lang="en-US" altLang="zh-CN" sz="1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57333F90-A70F-486F-8223-B3FD56D8579D}" type="slidenum">
              <a:rPr lang="en-US" altLang="zh-CN" sz="1400"/>
              <a:t/>
            </a:fld>
            <a:endParaRPr lang="en-US" altLang="zh-CN" sz="1400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127000"/>
            <a:ext cx="3123900" cy="1600200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766354"/>
            <a:ext cx="4363031" cy="509444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2057400"/>
            <a:ext cx="31239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  <a:buFontTx/>
            </a:pPr>
            <a:endParaRPr lang="en-US" altLang="zh-CN" sz="140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>
              <a:buClrTx/>
              <a:buFontTx/>
            </a:pPr>
            <a:endParaRPr lang="en-US" altLang="zh-CN" sz="140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57333F90-A70F-486F-8223-B3FD56D8579D}" type="slidenum">
              <a:rPr lang="en-US" altLang="zh-CN" sz="1400"/>
              <a:t/>
            </a:fld>
            <a:endParaRPr lang="en-US" altLang="zh-CN" sz="1400"/>
          </a:p>
        </p:txBody>
      </p:sp>
      <p:cxnSp>
        <p:nvCxnSpPr>
          <p:cNvPr id="8" name="直接连接符 7" hidden="1"/>
          <p:cNvCxnSpPr/>
          <p:nvPr/>
        </p:nvCxnSpPr>
        <p:spPr>
          <a:xfrm flipH="1">
            <a:off x="557213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  <a:buFontTx/>
            </a:pPr>
            <a:endParaRPr lang="en-US" altLang="zh-CN" sz="14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>
              <a:buClrTx/>
              <a:buFontTx/>
            </a:pPr>
            <a:endParaRPr lang="en-US" altLang="zh-CN" sz="14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57333F90-A70F-486F-8223-B3FD56D8579D}" type="slidenum">
              <a:rPr lang="en-US" altLang="zh-CN" sz="1400"/>
              <a:t/>
            </a:fld>
            <a:endParaRPr lang="en-US" altLang="zh-CN" sz="1400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image" Target="file:///D:\qq&#25991;&#20214;\712321467\Image\C2C\Image2\%7b75232B38-A165-1FB7-499C-2E1C792CACB5%7d.png" TargetMode="External" /><Relationship Id="rId12" Type="http://schemas.openxmlformats.org/officeDocument/2006/relationships/image" Target="../media/image1.pn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buClrTx/>
              <a:buFontTx/>
            </a:pPr>
            <a:endParaRPr lang="en-US" altLang="zh-CN" sz="14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ctr">
              <a:buClrTx/>
              <a:buFontTx/>
            </a:pPr>
            <a:endParaRPr lang="en-US" altLang="zh-CN" sz="14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r"/>
            <a:fld id="{57333F90-A70F-486F-8223-B3FD56D8579D}" type="slidenum">
              <a:rPr lang="en-US" altLang="zh-CN" sz="1400"/>
              <a:t>0</a:t>
            </a:fld>
            <a:endParaRPr lang="en-US" altLang="zh-CN" sz="1400"/>
          </a:p>
        </p:txBody>
      </p:sp>
      <p:sp>
        <p:nvSpPr>
          <p:cNvPr id="7" name="KSO_TEMPLATE" hidden="1"/>
          <p:cNvSpPr/>
          <p:nvPr/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12" r:link="rId11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8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Relationship Id="rId3" Type="http://schemas.openxmlformats.org/officeDocument/2006/relationships/image" Target="../media/image5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7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7" name="Rectangle 2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  <a:solidFill>
            <a:schemeClr val="lt1"/>
          </a:solidFill>
          <a:ln w="25400" cap="flat" cmpd="sng" algn="ctr">
            <a:solidFill>
              <a:schemeClr val="accent2"/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anchor="ctr" anchorCtr="0">
            <a:normAutofit fontScale="90000"/>
          </a:bodyPr>
          <a:lstStyle/>
          <a:p>
            <a:pPr fontAlgn="base">
              <a:buClrTx/>
              <a:buSzTx/>
              <a:buFontTx/>
            </a:pPr>
            <a:br>
              <a:rPr lang="zh-CN" altLang="en-US" sz="5400" b="1">
                <a:solidFill>
                  <a:srgbClr val="FF0066"/>
                </a:solidFill>
                <a:latin typeface="+mj-lt"/>
                <a:ea typeface="华文琥珀" panose="02010800040101010101" pitchFamily="2" charset="-122"/>
                <a:cs typeface="+mj-cs"/>
              </a:rPr>
            </a:br>
            <a:br>
              <a:rPr lang="zh-CN" altLang="en-US" sz="5400" b="1">
                <a:solidFill>
                  <a:srgbClr val="FF0066"/>
                </a:solidFill>
                <a:latin typeface="+mj-lt"/>
                <a:ea typeface="华文琥珀" panose="02010800040101010101" pitchFamily="2" charset="-122"/>
                <a:cs typeface="+mj-cs"/>
              </a:rPr>
            </a:br>
            <a:br>
              <a:rPr lang="zh-CN" altLang="en-US" sz="5400" b="1">
                <a:solidFill>
                  <a:srgbClr val="FF0066"/>
                </a:solidFill>
                <a:latin typeface="+mj-lt"/>
                <a:ea typeface="华文琥珀" panose="02010800040101010101" pitchFamily="2" charset="-122"/>
                <a:cs typeface="+mj-cs"/>
              </a:rPr>
            </a:br>
            <a:r>
              <a:rPr lang="zh-CN" altLang="en-US" sz="5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作文素材的积累和运用</a:t>
            </a:r>
            <a:br>
              <a:rPr lang="zh-CN" altLang="en-US" sz="8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方正舒体" panose="02010601030101010101" pitchFamily="2" charset="-122"/>
                <a:cs typeface="+mj-cs"/>
              </a:rPr>
            </a:br>
            <a:r>
              <a:rPr lang="zh-CN" altLang="en-US" sz="66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方正舒体" panose="02010601030101010101" pitchFamily="2" charset="-122"/>
                <a:cs typeface="+mj-cs"/>
              </a:rPr>
              <a:t>以李白为例作示范</a:t>
            </a:r>
            <a:br>
              <a:rPr lang="zh-CN" altLang="en-US" sz="6600" b="1">
                <a:solidFill>
                  <a:srgbClr val="FF0000"/>
                </a:solidFill>
                <a:latin typeface="+mj-lt"/>
                <a:ea typeface="方正舒体" panose="02010601030101010101" pitchFamily="2" charset="-122"/>
                <a:cs typeface="+mj-cs"/>
              </a:rPr>
            </a:br>
            <a:endParaRPr lang="zh-CN" altLang="en-US" sz="6600" b="1" i="1" strike="noStrike" noProof="1">
              <a:solidFill>
                <a:srgbClr val="FF0000"/>
              </a:solidFill>
              <a:effectLst>
                <a:outerShdw blurRad="38100" dist="38100" dir="2700000">
                  <a:srgbClr val="FFFFFF"/>
                </a:outerShdw>
              </a:effectLst>
              <a:latin typeface="+mj-lt"/>
              <a:ea typeface="方正舒体" panose="02010601030101010101" pitchFamily="2" charset="-122"/>
              <a:cs typeface="+mj-cs"/>
            </a:endParaRPr>
          </a:p>
        </p:txBody>
      </p:sp>
      <p:sp>
        <p:nvSpPr>
          <p:cNvPr id="4098" name="副标题 5"/>
          <p:cNvSpPr>
            <a:spLocks noGrp="1"/>
          </p:cNvSpPr>
          <p:nvPr>
            <p:ph type="subTitle" idx="1"/>
          </p:nvPr>
        </p:nvSpPr>
        <p:spPr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defRPr lang="zh-CN" altLang="en-US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Tx/>
              <a:buChar char="•"/>
              <a:def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buNone/>
            </a:pPr>
            <a:endParaRPr lang="zh-CN" altLang="en-US"/>
          </a:p>
          <a:p>
            <a:pPr marL="0" lvl="0" indent="0" algn="ctr">
              <a:buNone/>
            </a:pPr>
            <a:endParaRPr lang="zh-CN" altLang="en-US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337" name="线形标注 1 83969"/>
          <p:cNvSpPr/>
          <p:nvPr/>
        </p:nvSpPr>
        <p:spPr>
          <a:xfrm>
            <a:off x="144463" y="908050"/>
            <a:ext cx="8820150" cy="5761038"/>
          </a:xfrm>
          <a:prstGeom prst="borderCallout1">
            <a:avLst>
              <a:gd name="adj1" fmla="val 98014"/>
              <a:gd name="adj2" fmla="val -866"/>
              <a:gd name="adj3" fmla="val 29731"/>
              <a:gd name="adj4" fmla="val -866"/>
            </a:avLst>
          </a:prstGeom>
          <a:solidFill>
            <a:schemeClr val="bg1"/>
          </a:solidFill>
          <a:ln w="25400">
            <a:solidFill>
              <a:schemeClr val="accent2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）“安能摧眉折腰事权贵，使我不得开心颜”，不愿自我沦落，乃是一种高尚的坚持，孤独的光荣；</a:t>
            </a:r>
            <a:endParaRPr lang="zh-CN" altLang="en-US" sz="2800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）追求自由，追求理想；</a:t>
            </a:r>
            <a:endParaRPr lang="zh-CN" altLang="en-US" sz="2800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）坚守原则，不阿权贵，节操高尚；</a:t>
            </a:r>
            <a:endParaRPr lang="zh-CN" altLang="en-US" sz="2800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）自信乐观，无所畏惧，勇气十足；</a:t>
            </a:r>
            <a:endParaRPr lang="zh-CN" altLang="en-US" sz="2800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）才气逼人，执着追求，孜孜不倦；</a:t>
            </a:r>
            <a:endParaRPr lang="zh-CN" altLang="en-US" sz="2800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）傲然独立，有骨气；</a:t>
            </a:r>
            <a:endParaRPr lang="zh-CN" altLang="en-US" sz="2800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）怀才不遇，是人才的悲剧，也是政治的悲剧；</a:t>
            </a:r>
            <a:endParaRPr lang="zh-CN" altLang="en-US" sz="2800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8</a:t>
            </a:r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）真实自我，真挚情怀；</a:t>
            </a:r>
            <a:endParaRPr lang="zh-CN" altLang="en-US" sz="2800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9</a:t>
            </a:r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）忠君忧国，有高远恢宏的理想；</a:t>
            </a:r>
            <a:endParaRPr lang="zh-CN" altLang="en-US" sz="2800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）永不妥协，坚持到底</a:t>
            </a:r>
            <a:endParaRPr lang="zh-CN" altLang="en-US" sz="2800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8" name="线形标注 1 83970"/>
          <p:cNvSpPr/>
          <p:nvPr/>
        </p:nvSpPr>
        <p:spPr>
          <a:xfrm>
            <a:off x="179388" y="188913"/>
            <a:ext cx="8640762" cy="576262"/>
          </a:xfrm>
          <a:prstGeom prst="borderCallout1">
            <a:avLst>
              <a:gd name="adj1" fmla="val 80167"/>
              <a:gd name="adj2" fmla="val -880"/>
              <a:gd name="adj3" fmla="val -12398"/>
              <a:gd name="adj4" fmla="val -880"/>
            </a:avLst>
          </a:prstGeom>
          <a:solidFill>
            <a:schemeClr val="accent1"/>
          </a:solidFill>
          <a:ln w="28575">
            <a:solidFill>
              <a:schemeClr val="tx2"/>
            </a:solidFill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黑体" panose="02010600030101010101" pitchFamily="49" charset="-122"/>
              </a:rPr>
              <a:t>对李白人生意义的挖掘</a:t>
            </a:r>
            <a:endParaRPr lang="zh-CN" altLang="en-US" sz="1600" b="1">
              <a:effectLst>
                <a:outerShdw blurRad="38100" dist="38100" dir="2700000" algn="tl">
                  <a:srgbClr val="FFFFFF"/>
                </a:outerShdw>
              </a:effectLst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  <p:bldP spid="143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362" name="文本占位符 82946"/>
          <p:cNvSpPr>
            <a:spLocks noGrp="1" noRot="1"/>
          </p:cNvSpPr>
          <p:nvPr>
            <p:ph type="subTitle" idx="1"/>
          </p:nvPr>
        </p:nvSpPr>
        <p:spPr>
          <a:xfrm>
            <a:off x="1246505" y="1322388"/>
            <a:ext cx="6858000" cy="1655762"/>
          </a:xfrm>
          <a:prstGeom prst="rect">
            <a:avLst/>
          </a:prstGeom>
          <a:solidFill>
            <a:schemeClr val="lt1"/>
          </a:solidFill>
          <a:ln w="25400" cap="flat" cmpd="sng" algn="ctr">
            <a:solidFill>
              <a:schemeClr val="accent1"/>
            </a:solidFill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t" anchorCtr="0"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Tx/>
              <a:buChar char="•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/>
            <a:r>
              <a:rPr lang="zh-CN" altLang="en-US" sz="44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“安能摧眉折腰事权贵，使我不得开心颜”，不愿</a:t>
            </a:r>
            <a:r>
              <a:rPr lang="zh-CN" altLang="en-US" sz="4400" b="1" spc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自我沦落</a:t>
            </a:r>
            <a:r>
              <a:rPr lang="zh-CN" altLang="en-US" sz="44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，乃是一种高尚的坚持，</a:t>
            </a:r>
            <a:r>
              <a:rPr lang="zh-CN" altLang="en-US" sz="4400" b="1" spc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孤独的光荣</a:t>
            </a:r>
            <a:r>
              <a:rPr lang="zh-CN" altLang="en-US" sz="44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；</a:t>
            </a:r>
            <a:endParaRPr lang="zh-CN" altLang="en-US" sz="4400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Rectangle 2"/>
          <p:cNvSpPr>
            <a:spLocks noGrp="1"/>
          </p:cNvSpPr>
          <p:nvPr>
            <p:ph type="ctrTitle"/>
          </p:nvPr>
        </p:nvSpPr>
        <p:spPr>
          <a:xfrm>
            <a:off x="861060" y="20577"/>
            <a:ext cx="6858000" cy="218700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 algn="l" eaLnBrk="1" hangingPunct="1"/>
            <a:r>
              <a:rPr lang="zh-CN" altLang="en-US" sz="3800" b="1">
                <a:solidFill>
                  <a:srgbClr val="FF0000"/>
                </a:solidFill>
                <a:latin typeface="方正粗圆简体" pitchFamily="2" charset="-122"/>
                <a:ea typeface="黑体" panose="02010600030101010101" pitchFamily="49" charset="-122"/>
              </a:rPr>
              <a:t>1、</a:t>
            </a:r>
            <a:r>
              <a:rPr lang="zh-CN" altLang="en-US" sz="3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意气</a:t>
            </a:r>
            <a:endParaRPr lang="zh-CN" altLang="en-US" sz="380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6386" name="Rectangle 3"/>
          <p:cNvSpPr>
            <a:spLocks noGrp="1"/>
          </p:cNvSpPr>
          <p:nvPr>
            <p:ph type="subTitle" idx="1"/>
          </p:nvPr>
        </p:nvSpPr>
        <p:spPr>
          <a:xfrm>
            <a:off x="682625" y="900748"/>
            <a:ext cx="6858000" cy="1655762"/>
          </a:xfrm>
          <a:prstGeom prst="rect">
            <a:avLst/>
          </a:prstGeom>
          <a:solidFill>
            <a:schemeClr val="lt1"/>
          </a:solidFill>
          <a:ln w="25400" cap="flat" cmpd="sng" algn="ctr">
            <a:solidFill>
              <a:schemeClr val="accent1"/>
            </a:solidFill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Tx/>
              <a:buChar char="•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eaLnBrk="1" hangingPunct="1">
              <a:buNone/>
            </a:pPr>
            <a:r>
              <a:rPr lang="zh-CN" altLang="en-US" sz="4100" spc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r>
              <a:rPr lang="zh-CN" altLang="en-US" sz="3700" b="1" spc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</a:rPr>
              <a:t>“安能摧眉折腰事权贵，使我不得开心颜”，遭人诽谤的李白，被玄宗赐金放还，虽有昭昭若明星之德，日月齐辉之才，终化为泡影，</a:t>
            </a:r>
            <a:r>
              <a:rPr lang="zh-CN" altLang="en-US" sz="3700" b="1" spc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但他仍意气风发</a:t>
            </a:r>
            <a:r>
              <a:rPr lang="zh-CN" altLang="en-US" sz="3700" b="1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</a:rPr>
              <a:t>，“举杯邀明月，对影成三人”，酒入愁肠三分酿成月亮七分化为剑气，秀口一吐便是半个盛唐。</a:t>
            </a:r>
            <a:r>
              <a:rPr lang="zh-CN" altLang="en-US" sz="3700" b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若无意气</a:t>
            </a:r>
            <a:r>
              <a:rPr lang="zh-CN" altLang="en-US" sz="3700" b="1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</a:rPr>
              <a:t>，他怎会有如此豁达的胸襟？</a:t>
            </a:r>
            <a:endParaRPr lang="zh-CN" altLang="en-US" sz="41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1638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uiExpand="1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标题 1"/>
          <p:cNvSpPr>
            <a:spLocks noGrp="1"/>
          </p:cNvSpPr>
          <p:nvPr>
            <p:ph type="ctrTitle"/>
          </p:nvPr>
        </p:nvSpPr>
        <p:spPr>
          <a:xfrm>
            <a:off x="1143000" y="194567"/>
            <a:ext cx="6858000" cy="218700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 algn="l" eaLnBrk="1" hangingPunct="1"/>
            <a:r>
              <a:rPr lang="zh-CN" altLang="en-US" sz="3800" b="1">
                <a:solidFill>
                  <a:srgbClr val="FF0000"/>
                </a:solidFill>
                <a:latin typeface="方正粗圆简体" pitchFamily="2" charset="-122"/>
                <a:ea typeface="黑体" panose="02010600030101010101" pitchFamily="49" charset="-122"/>
              </a:rPr>
              <a:t>2 、自己的认知和他人的期望</a:t>
            </a:r>
            <a:endParaRPr lang="zh-CN" altLang="en-US" sz="3800" b="1">
              <a:solidFill>
                <a:srgbClr val="FF0000"/>
              </a:solidFill>
              <a:latin typeface="方正粗圆简体" pitchFamily="2" charset="-122"/>
              <a:ea typeface="黑体" panose="02010600030101010101" pitchFamily="49" charset="-122"/>
            </a:endParaRPr>
          </a:p>
        </p:txBody>
      </p:sp>
      <p:sp>
        <p:nvSpPr>
          <p:cNvPr id="17410" name="内容占位符 2"/>
          <p:cNvSpPr>
            <a:spLocks noGrp="1"/>
          </p:cNvSpPr>
          <p:nvPr>
            <p:ph type="subTitle" idx="1"/>
          </p:nvPr>
        </p:nvSpPr>
        <p:spPr>
          <a:xfrm>
            <a:off x="979805" y="1048703"/>
            <a:ext cx="6858000" cy="1655762"/>
          </a:xfrm>
          <a:prstGeom prst="rect">
            <a:avLst/>
          </a:prstGeom>
          <a:solidFill>
            <a:schemeClr val="lt1"/>
          </a:solidFill>
          <a:ln w="25400" cap="flat" cmpd="sng" algn="ctr">
            <a:solidFill>
              <a:schemeClr val="accent1"/>
            </a:solidFill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Tx/>
              <a:buChar char="•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eaLnBrk="1" hangingPunct="1">
              <a:buNone/>
            </a:pPr>
            <a:r>
              <a:rPr lang="zh-CN" altLang="en-US" sz="3200" spc="0">
                <a:solidFill>
                  <a:srgbClr val="000000"/>
                </a:solidFill>
              </a:rPr>
              <a:t>            </a:t>
            </a:r>
            <a:r>
              <a:rPr lang="zh-CN" altLang="en-US" sz="3700" b="1" spc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</a:rPr>
              <a:t>是黄沙漫天，北风吹雁中骑驴高歌的歌者么？是以霓为线，以虹为钩的海上钓鳌客么？是遍访青山绿水、且歌且行的游者么？在那个烟花三月的时代，</a:t>
            </a:r>
            <a:r>
              <a:rPr lang="zh-CN" altLang="en-US" sz="3700" b="1" spc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他人对你的期望</a:t>
            </a:r>
            <a:r>
              <a:rPr lang="zh-CN" altLang="en-US" sz="3700" b="1" spc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</a:rPr>
              <a:t>是歌功颂德，取悦帝王换取高官厚禄；</a:t>
            </a:r>
            <a:r>
              <a:rPr lang="zh-CN" altLang="en-US" sz="3700" b="1" spc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而你，偏偏要</a:t>
            </a:r>
            <a:r>
              <a:rPr lang="zh-CN" altLang="en-US" sz="3700" b="1" spc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</a:rPr>
              <a:t>独上高楼，在朝要高力士脱靴磨墨，在野要放白鹿于青崖之间。</a:t>
            </a:r>
            <a:br>
              <a:rPr lang="zh-CN" altLang="en-US" sz="3000" b="1" spc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</a:rPr>
            </a:br>
            <a:r>
              <a:rPr lang="zh-CN" altLang="en-US" sz="3000" b="1" spc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</a:rPr>
              <a:t>　　</a:t>
            </a:r>
            <a:endParaRPr lang="zh-CN" altLang="en-US" sz="30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433" name="文本占位符 71681"/>
          <p:cNvSpPr/>
          <p:nvPr>
            <p:ph type="subTitle" idx="1"/>
          </p:nvPr>
        </p:nvSpPr>
        <p:spPr>
          <a:xfrm>
            <a:off x="1143000" y="143193"/>
            <a:ext cx="6858000" cy="1655762"/>
          </a:xfrm>
          <a:prstGeom prst="rect">
            <a:avLst/>
          </a:prstGeom>
          <a:solidFill>
            <a:schemeClr val="lt1"/>
          </a:solidFill>
          <a:ln w="25400" cap="flat" cmpd="sng" algn="ctr">
            <a:solidFill>
              <a:schemeClr val="accent1"/>
            </a:solidFill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342900" indent="-342900" algn="l" fontAlgn="base"/>
            <a:r>
              <a:rPr lang="en-US" altLang="zh-CN" sz="3400" b="1" strike="noStrike" noProof="1">
                <a:solidFill>
                  <a:srgbClr val="FF0000"/>
                </a:solidFill>
                <a:latin typeface="方正粗圆简体" pitchFamily="2" charset="-122"/>
                <a:ea typeface="黑体" panose="02010600030101010101" pitchFamily="49" charset="-122"/>
                <a:cs typeface="+mn-cs"/>
              </a:rPr>
              <a:t>3</a:t>
            </a:r>
            <a:r>
              <a:rPr lang="zh-CN" altLang="en-US" sz="3400" b="1" strike="noStrike" noProof="1">
                <a:solidFill>
                  <a:srgbClr val="FF0000"/>
                </a:solidFill>
                <a:latin typeface="方正粗圆简体" pitchFamily="2" charset="-122"/>
                <a:ea typeface="黑体" panose="02010600030101010101" pitchFamily="49" charset="-122"/>
                <a:cs typeface="+mn-cs"/>
              </a:rPr>
              <a:t>、追求自由、追求理想</a:t>
            </a:r>
            <a:endParaRPr lang="zh-CN" altLang="en-US" sz="3400" b="1" strike="noStrike" noProof="1">
              <a:solidFill>
                <a:srgbClr val="FF0000"/>
              </a:solidFill>
              <a:latin typeface="方正粗圆简体" pitchFamily="2" charset="-122"/>
              <a:ea typeface="黑体" panose="02010600030101010101" pitchFamily="49" charset="-122"/>
              <a:cs typeface="+mn-cs"/>
            </a:endParaRPr>
          </a:p>
          <a:p>
            <a:pPr marL="342900" indent="-342900" algn="l" fontAlgn="base"/>
            <a:r>
              <a:rPr lang="zh-CN" altLang="en-US" sz="2800" b="1" strike="noStrike" noProof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   </a:t>
            </a: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 他追求自由，追求理想，追求没有被人的心智造成阻隔的天地，追求完美的不容有丝毫卑屈的人格，因而在他笔下，一切高山大川都像是这种内心世界的外化，他眼里的黄河，是“黄河之水天上来，奔流到海不复回”，他眼里的长江是“登高壮观天地间，大江茫茫去不还”。算不得多么高峻的天姥山，在他笔下却是“天姥连天向天横，势拔五岳掩赤城”。未必真那么险峻的蜀道，竟是“噫吁嘘，危呼高哉，蜀道之难难于上青天”。根本谈不上壮观的庐山瀑布，也是“飞流直下三百尺，疑是银河落九天”，总之，他处处都以自己吞吐宇宙的豪气，赋予自然景物以崇高的审美价值</a:t>
            </a:r>
            <a:r>
              <a:rPr lang="zh-CN" altLang="en-US" sz="2800" b="1" strike="noStrike" noProof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。</a:t>
            </a:r>
            <a:endParaRPr lang="zh-CN" altLang="en-US" sz="2800" b="1" strike="noStrike" noProof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9457" name="副标题 72705"/>
          <p:cNvSpPr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anchor="t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defRPr lang="zh-CN" altLang="en-US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Tx/>
              <a:buChar char="•"/>
              <a:def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>
              <a:buNone/>
            </a:pPr>
            <a:endParaRPr lang="zh-CN" altLang="en-US"/>
          </a:p>
          <a:p>
            <a:pPr marL="0" marR="0" lvl="0" indent="0" algn="ctr">
              <a:buNone/>
            </a:pPr>
            <a:r>
              <a:rPr lang="zh-CN" altLang="en-US" sz="3200" spc="0"/>
              <a:t> </a:t>
            </a:r>
            <a:endParaRPr lang="zh-CN" altLang="en-US" sz="3900" b="1"/>
          </a:p>
        </p:txBody>
      </p:sp>
      <p:sp>
        <p:nvSpPr>
          <p:cNvPr id="19458" name="文本框 72706"/>
          <p:cNvSpPr/>
          <p:nvPr/>
        </p:nvSpPr>
        <p:spPr>
          <a:xfrm>
            <a:off x="0" y="219075"/>
            <a:ext cx="8893175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406400"/>
            <a:r>
              <a:rPr lang="en-US" altLang="zh-CN" sz="3400" b="1">
                <a:solidFill>
                  <a:srgbClr val="FF0000"/>
                </a:solidFill>
                <a:latin typeface="方正粗圆简体" pitchFamily="2" charset="-122"/>
                <a:ea typeface="黑体" panose="02010600030101010101" pitchFamily="49" charset="-122"/>
                <a:sym typeface="宋体" panose="02010600030101010101" pitchFamily="2" charset="-122"/>
              </a:rPr>
              <a:t>4.</a:t>
            </a:r>
            <a:r>
              <a:rPr lang="zh-CN" altLang="en-US" sz="3400" b="1">
                <a:solidFill>
                  <a:srgbClr val="FF0000"/>
                </a:solidFill>
                <a:latin typeface="方正粗圆简体" pitchFamily="2" charset="-122"/>
                <a:ea typeface="黑体" panose="02010600030101010101" pitchFamily="49" charset="-122"/>
                <a:sym typeface="宋体" panose="02010600030101010101" pitchFamily="2" charset="-122"/>
              </a:rPr>
              <a:t>人生的价值</a:t>
            </a:r>
            <a:r>
              <a:rPr lang="en-US" altLang="zh-CN" sz="3400" b="1">
                <a:solidFill>
                  <a:srgbClr val="FF0000"/>
                </a:solidFill>
                <a:latin typeface="方正粗圆简体" pitchFamily="2" charset="-122"/>
                <a:ea typeface="黑体" panose="0201060003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方正粗圆简体" pitchFamily="2" charset="-122"/>
                <a:ea typeface="黑体" panose="02010600030101010101" pitchFamily="49" charset="-122"/>
                <a:sym typeface="宋体" panose="02010600030101010101" pitchFamily="2" charset="-122"/>
              </a:rPr>
              <a:t>是名利的羁绊之下痛苦的挣扎还是追逐心灵的呼唤？</a:t>
            </a:r>
            <a:endParaRPr lang="zh-CN" altLang="en-US" sz="3400" b="1">
              <a:solidFill>
                <a:srgbClr val="FF0000"/>
              </a:solidFill>
              <a:latin typeface="方正粗圆简体" pitchFamily="2" charset="-122"/>
              <a:ea typeface="黑体" panose="02010600030101010101" pitchFamily="49" charset="-122"/>
            </a:endParaRPr>
          </a:p>
        </p:txBody>
      </p:sp>
      <p:sp>
        <p:nvSpPr>
          <p:cNvPr id="19459" name="文本框 72707"/>
          <p:cNvSpPr txBox="1">
            <a:spLocks noGrp="1"/>
          </p:cNvSpPr>
          <p:nvPr/>
        </p:nvSpPr>
        <p:spPr>
          <a:xfrm>
            <a:off x="250825" y="1341438"/>
            <a:ext cx="8726488" cy="50355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0831" tIns="45415" rIns="90831" bIns="45415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李白洒脱，不寄托于高堂的庄严，不艳羡那官场的利禄，站在大唐的江山上，站在诗人的位置上，任清风涤荡心胸，随月辉起舞弄影，“天生我材必有用，千金散尽还复来”，他吟出了好大的斗志；“俱怀逸兴壮思飞，欲上青天揽明月”，他吟出了好大的气魄，于是，大唐的江山史册上又多了几分厚重、灵动的神气!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难道能说无仕途作为的李白没有体现自己的价值吗?不能。</a:t>
            </a:r>
            <a:endParaRPr lang="zh-CN" altLang="en-US" sz="3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0481" name="副标题 73729"/>
          <p:cNvSpPr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anchor="t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defRPr lang="zh-CN" altLang="en-US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Tx/>
              <a:buChar char="•"/>
              <a:def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>
              <a:buNone/>
            </a:pPr>
            <a:endParaRPr lang="zh-CN" altLang="en-US"/>
          </a:p>
          <a:p>
            <a:pPr marL="0" marR="0" lvl="0" indent="0" algn="ctr">
              <a:buNone/>
            </a:pPr>
            <a:endParaRPr lang="zh-CN" altLang="en-US" sz="3900" b="1"/>
          </a:p>
        </p:txBody>
      </p:sp>
      <p:sp>
        <p:nvSpPr>
          <p:cNvPr id="20482" name="文本框 73730"/>
          <p:cNvSpPr/>
          <p:nvPr/>
        </p:nvSpPr>
        <p:spPr>
          <a:xfrm>
            <a:off x="242888" y="146050"/>
            <a:ext cx="8718550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406400"/>
            <a:r>
              <a:rPr lang="en-US" altLang="zh-CN" sz="3400" b="1">
                <a:solidFill>
                  <a:srgbClr val="FF0000"/>
                </a:solidFill>
                <a:latin typeface="方正粗圆简体" pitchFamily="2" charset="-122"/>
                <a:ea typeface="黑体" panose="02010600030101010101" pitchFamily="49" charset="-122"/>
                <a:sym typeface="宋体" panose="02010600030101010101" pitchFamily="2" charset="-122"/>
              </a:rPr>
              <a:t>5.</a:t>
            </a:r>
            <a:r>
              <a:rPr lang="zh-CN" altLang="en-US" sz="3400" b="1">
                <a:solidFill>
                  <a:srgbClr val="FF0000"/>
                </a:solidFill>
                <a:latin typeface="方正粗圆简体" pitchFamily="2" charset="-122"/>
                <a:ea typeface="黑体" panose="02010600030101010101" pitchFamily="49" charset="-122"/>
                <a:sym typeface="宋体" panose="02010600030101010101" pitchFamily="2" charset="-122"/>
              </a:rPr>
              <a:t>信念的执着</a:t>
            </a:r>
            <a:r>
              <a:rPr lang="en-US" altLang="zh-CN" sz="3400" b="1">
                <a:solidFill>
                  <a:srgbClr val="FF0000"/>
                </a:solidFill>
                <a:latin typeface="方正粗圆简体" pitchFamily="2" charset="-122"/>
                <a:ea typeface="黑体" panose="0201060003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方正粗圆简体" pitchFamily="2" charset="-122"/>
                <a:ea typeface="黑体" panose="02010600030101010101" pitchFamily="49" charset="-122"/>
                <a:sym typeface="宋体" panose="02010600030101010101" pitchFamily="2" charset="-122"/>
              </a:rPr>
              <a:t>坚守脚下的土地，努力耕耘，必会开出灿烂的花。</a:t>
            </a:r>
            <a:endParaRPr lang="zh-CN" altLang="en-US" sz="3400" b="1">
              <a:solidFill>
                <a:srgbClr val="FF0000"/>
              </a:solidFill>
              <a:latin typeface="方正粗圆简体" pitchFamily="2" charset="-122"/>
              <a:ea typeface="黑体" panose="02010600030101010101" pitchFamily="49" charset="-122"/>
            </a:endParaRPr>
          </a:p>
        </p:txBody>
      </p:sp>
      <p:sp>
        <p:nvSpPr>
          <p:cNvPr id="20483" name="文本框 73731"/>
          <p:cNvSpPr txBox="1">
            <a:spLocks noGrp="1"/>
          </p:cNvSpPr>
          <p:nvPr/>
        </p:nvSpPr>
        <p:spPr>
          <a:xfrm>
            <a:off x="107950" y="1460500"/>
            <a:ext cx="8928100" cy="54260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0831" tIns="45415" rIns="90831" bIns="45415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5000"/>
              </a:lnSpc>
            </a:pP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800">
                <a:solidFill>
                  <a:srgbClr val="000000"/>
                </a:solidFill>
                <a:ea typeface="微软雅黑" panose="020b0503020204020204" charset="-122"/>
              </a:rPr>
              <a:t> 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“长风破浪会有时，直挂云帆济沧海”，意气风发的李白，对前途充满着无限的憧憬。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他想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通过官场仕途一展才华，报效国家，挥洒人生。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然而，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多年的官场生活，多年的仗剑游历，让李白反思起来。有过得意，也有过失意，他终于看清了从仕之路的艰辛与黑暗，高力士为其穿靴实则铐住了他的双脚，朝廷赏赐实际上是主子施舍的乞食。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于是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“钟鼓馔玉不足贵，但愿长醉不复醒”，以美酒清洗心中的抑郁，以山泉清洗世间的污秽，每一次醉后醒来，他又重新开始放眼世界自然，跋涉大江南北。</a:t>
            </a:r>
            <a:endParaRPr lang="zh-CN" altLang="en-US" sz="28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1505" name="文本占位符 74753"/>
          <p:cNvSpPr>
            <a:spLocks noGrp="1"/>
          </p:cNvSpPr>
          <p:nvPr>
            <p:ph type="subTitle" idx="1"/>
          </p:nvPr>
        </p:nvSpPr>
        <p:spPr>
          <a:xfrm>
            <a:off x="964565" y="384493"/>
            <a:ext cx="6858000" cy="1655762"/>
          </a:xfrm>
          <a:prstGeom prst="rect">
            <a:avLst/>
          </a:prstGeom>
          <a:solidFill>
            <a:schemeClr val="lt1"/>
          </a:solidFill>
          <a:ln w="25400" cap="flat" cmpd="sng" algn="ctr">
            <a:solidFill>
              <a:schemeClr val="dk1"/>
            </a:solidFill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>
            <a:normAutofit fontScale="25000"/>
          </a:bodyPr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Tx/>
              <a:buChar char="•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>
              <a:lnSpc>
                <a:spcPct val="125000"/>
              </a:lnSpc>
            </a:pPr>
            <a:r>
              <a:rPr lang="zh-CN" altLang="en-US" sz="3200" b="1" spc="0">
                <a:solidFill>
                  <a:srgbClr val="000000"/>
                </a:solidFill>
              </a:rPr>
              <a:t>     </a:t>
            </a:r>
            <a:r>
              <a:rPr lang="zh-CN" altLang="en-US" sz="12000" b="1" spc="0">
                <a:solidFill>
                  <a:srgbClr val="000000"/>
                </a:solidFill>
              </a:rPr>
              <a:t> 他始终有一种信念，始终有一种火热的诗情冲动，始终有超俗的“出入”的洒脱！因此，他虽不被朝廷重用，但却不被世事摒弃，也不被百姓遗忘。于是他不断地重拾希望，不断地将自己“大隐于市”，也许他的人生哲学便是“宇宙人生，既入乎其内，又出乎其外”吧！李白啊！不愧为</a:t>
            </a:r>
            <a:r>
              <a:rPr lang="zh-CN" altLang="en-US" sz="12000" b="1" spc="0">
                <a:solidFill>
                  <a:srgbClr val="FF0000"/>
                </a:solidFill>
              </a:rPr>
              <a:t>“诗仙”，</a:t>
            </a:r>
            <a:r>
              <a:rPr lang="zh-CN" altLang="en-US" sz="12000" b="1" spc="0">
                <a:solidFill>
                  <a:srgbClr val="000000"/>
                </a:solidFill>
              </a:rPr>
              <a:t>却是个</a:t>
            </a:r>
            <a:r>
              <a:rPr lang="zh-CN" altLang="en-US" sz="12000" b="1" spc="0">
                <a:solidFill>
                  <a:srgbClr val="0000FF"/>
                </a:solidFill>
              </a:rPr>
              <a:t>依市而居的</a:t>
            </a:r>
            <a:r>
              <a:rPr lang="zh-CN" altLang="en-US" sz="12000" b="1" spc="0">
                <a:solidFill>
                  <a:srgbClr val="FF0000"/>
                </a:solidFill>
              </a:rPr>
              <a:t>仙人</a:t>
            </a:r>
            <a:r>
              <a:rPr lang="zh-CN" altLang="en-US" sz="12000" b="1" spc="0">
                <a:solidFill>
                  <a:srgbClr val="0000FF"/>
                </a:solidFill>
              </a:rPr>
              <a:t>。</a:t>
            </a:r>
            <a:endParaRPr lang="zh-CN" altLang="en-US" sz="12000" b="1">
              <a:solidFill>
                <a:srgbClr val="0000FF"/>
              </a:solidFill>
            </a:endParaRPr>
          </a:p>
          <a:p>
            <a:pPr marL="342900" marR="0" lvl="0" indent="-342900"/>
            <a:endParaRPr lang="zh-CN" altLang="en-US" sz="120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29" name="标题 75777"/>
          <p:cNvSpPr>
            <a:spLocks noGrp="1"/>
          </p:cNvSpPr>
          <p:nvPr>
            <p:ph type="ctrTitle"/>
          </p:nvPr>
        </p:nvSpPr>
        <p:spPr>
          <a:xfrm>
            <a:off x="995045" y="-321688"/>
            <a:ext cx="6858000" cy="218700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marL="0" lvl="0" indent="406400" algn="l" eaLnBrk="1" hangingPunct="1"/>
            <a:r>
              <a:rPr lang="en-US" altLang="zh-CN" sz="3400" b="1">
                <a:solidFill>
                  <a:srgbClr val="FF0000"/>
                </a:solidFill>
                <a:latin typeface="方正粗圆简体" pitchFamily="2" charset="-122"/>
                <a:ea typeface="黑体" panose="02010600030101010101" pitchFamily="49" charset="-122"/>
              </a:rPr>
              <a:t>6.</a:t>
            </a:r>
            <a:r>
              <a:rPr lang="zh-CN" altLang="en-US" sz="3400" b="1">
                <a:solidFill>
                  <a:srgbClr val="FF0000"/>
                </a:solidFill>
                <a:latin typeface="方正粗圆简体" pitchFamily="2" charset="-122"/>
                <a:ea typeface="黑体" panose="02010600030101010101" pitchFamily="49" charset="-122"/>
              </a:rPr>
              <a:t>人生的选择</a:t>
            </a:r>
            <a:r>
              <a:rPr lang="en-US" altLang="zh-CN" sz="3400" b="1">
                <a:solidFill>
                  <a:srgbClr val="FF0000"/>
                </a:solidFill>
                <a:latin typeface="方正粗圆简体" pitchFamily="2" charset="-122"/>
                <a:ea typeface="黑体" panose="02010600030101010101" pitchFamily="49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方正粗圆简体" pitchFamily="2" charset="-122"/>
                <a:ea typeface="黑体" panose="02010600030101010101" pitchFamily="49" charset="-122"/>
              </a:rPr>
              <a:t>永远行走在自己设置的轨道上，不为周遭的一切所牵绊，包括富贵功名</a:t>
            </a:r>
            <a:r>
              <a:rPr lang="en-US" altLang="zh-CN" sz="3400" b="1">
                <a:solidFill>
                  <a:srgbClr val="FF0000"/>
                </a:solidFill>
                <a:latin typeface="方正粗圆简体" pitchFamily="2" charset="-122"/>
                <a:ea typeface="黑体" panose="02010600030101010101" pitchFamily="49" charset="-122"/>
              </a:rPr>
              <a:t>。</a:t>
            </a:r>
            <a:endParaRPr lang="zh-CN" altLang="en-US" sz="3400" b="1">
              <a:solidFill>
                <a:srgbClr val="FF0000"/>
              </a:solidFill>
              <a:latin typeface="方正粗圆简体" pitchFamily="2" charset="-122"/>
              <a:ea typeface="黑体" panose="02010600030101010101" pitchFamily="49" charset="-122"/>
            </a:endParaRPr>
          </a:p>
        </p:txBody>
      </p:sp>
      <p:sp>
        <p:nvSpPr>
          <p:cNvPr id="22530" name="文本占位符 75778"/>
          <p:cNvSpPr>
            <a:spLocks noGrp="1"/>
          </p:cNvSpPr>
          <p:nvPr>
            <p:ph type="subTitle" idx="1"/>
          </p:nvPr>
        </p:nvSpPr>
        <p:spPr>
          <a:xfrm>
            <a:off x="1143000" y="1657668"/>
            <a:ext cx="6858000" cy="1655762"/>
          </a:xfrm>
          <a:prstGeom prst="rect">
            <a:avLst/>
          </a:prstGeom>
          <a:solidFill>
            <a:schemeClr val="lt1"/>
          </a:solidFill>
          <a:ln w="25400" cap="flat" cmpd="sng" algn="ctr">
            <a:solidFill>
              <a:schemeClr val="dk1"/>
            </a:solidFill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>
            <a:normAutofit fontScale="25000"/>
          </a:bodyPr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Tx/>
              <a:buChar char="•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>
              <a:lnSpc>
                <a:spcPct val="120000"/>
              </a:lnSpc>
              <a:buNone/>
            </a:pPr>
            <a:r>
              <a:rPr lang="zh-CN" altLang="en-US" sz="2300" spc="0">
                <a:solidFill>
                  <a:srgbClr val="000000"/>
                </a:solidFill>
              </a:rPr>
              <a:t>         </a:t>
            </a:r>
            <a:r>
              <a:rPr lang="zh-CN" altLang="en-US" sz="9600" spc="0">
                <a:solidFill>
                  <a:srgbClr val="000000"/>
                </a:solidFill>
              </a:rPr>
              <a:t> </a:t>
            </a:r>
            <a:r>
              <a:rPr lang="zh-CN" altLang="en-US" sz="9600" b="1" spc="0">
                <a:solidFill>
                  <a:srgbClr val="000000"/>
                </a:solidFill>
              </a:rPr>
              <a:t>桀骜不驯的李白把人生看作是一场漂泊，沸腾的血液使他不能在任何一个地方安住，他永远行走在自己设置的轨道上，不为周遭的一切所牵绊，包括富贵功名</a:t>
            </a:r>
            <a:r>
              <a:rPr lang="en-US" altLang="zh-CN" sz="9600" b="1" spc="0">
                <a:solidFill>
                  <a:srgbClr val="00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9600" b="1" spc="0">
                <a:solidFill>
                  <a:srgbClr val="000000"/>
                </a:solidFill>
              </a:rPr>
              <a:t>尽管他也曾十分向往功名利禄；而淡泊名利的诗人陶渊明则毅然拒绝了朝廷上的钩心斗角，远离喧嚣，归隐田园，过着“采菊东篱下，悠然见南山”的清闲生活；还有范仲淹选择了“先天下之忧而忧，后天下之乐而乐”的人生态度，辛弃疾选择了时刻准备着为国捐躯，上阵杀敌的人生道路</a:t>
            </a:r>
            <a:r>
              <a:rPr lang="en-US" altLang="zh-CN" sz="9600" b="1" spc="0">
                <a:solidFill>
                  <a:srgbClr val="00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9600" b="1" spc="0">
                <a:solidFill>
                  <a:srgbClr val="000000"/>
                </a:solidFill>
              </a:rPr>
              <a:t>虽然直到双鬓斑白他仍壮志难酬。</a:t>
            </a:r>
            <a:endParaRPr lang="zh-CN" altLang="en-US" sz="96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3" name="标题 76801"/>
          <p:cNvSpPr>
            <a:spLocks noGrp="1"/>
          </p:cNvSpPr>
          <p:nvPr>
            <p:ph type="ctrTitle"/>
          </p:nvPr>
        </p:nvSpPr>
        <p:spPr>
          <a:xfrm>
            <a:off x="579120" y="-279778"/>
            <a:ext cx="6858000" cy="218700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rPr lang="zh-CN" altLang="en-US" sz="4000"/>
              <a:t>　</a:t>
            </a:r>
            <a:r>
              <a:rPr lang="en-US" altLang="zh-CN" sz="3400" b="1">
                <a:solidFill>
                  <a:srgbClr val="FF0000"/>
                </a:solidFill>
                <a:latin typeface="方正粗圆简体" pitchFamily="2" charset="-122"/>
                <a:ea typeface="黑体" panose="02010600030101010101" pitchFamily="49" charset="-122"/>
              </a:rPr>
              <a:t>7.</a:t>
            </a:r>
            <a:r>
              <a:rPr lang="zh-CN" altLang="en-US" sz="3400" b="1">
                <a:solidFill>
                  <a:srgbClr val="FF0000"/>
                </a:solidFill>
                <a:latin typeface="方正粗圆简体" pitchFamily="2" charset="-122"/>
                <a:ea typeface="黑体" panose="02010600030101010101" pitchFamily="49" charset="-122"/>
              </a:rPr>
              <a:t>面对挫折</a:t>
            </a:r>
            <a:r>
              <a:rPr lang="en-US" altLang="zh-CN" sz="3400" b="1">
                <a:solidFill>
                  <a:srgbClr val="FF0000"/>
                </a:solidFill>
                <a:latin typeface="方正粗圆简体" pitchFamily="2" charset="-122"/>
                <a:ea typeface="黑体" panose="02010600030101010101" pitchFamily="49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方正粗圆简体" pitchFamily="2" charset="-122"/>
                <a:ea typeface="黑体" panose="02010600030101010101" pitchFamily="49" charset="-122"/>
              </a:rPr>
              <a:t>上帝为我们关上了一扇窗必会为我们打开一扇门</a:t>
            </a:r>
            <a:r>
              <a:rPr lang="en-US" altLang="zh-CN" sz="3400" b="1">
                <a:solidFill>
                  <a:srgbClr val="FF0000"/>
                </a:solidFill>
                <a:latin typeface="方正粗圆简体" pitchFamily="2" charset="-122"/>
                <a:ea typeface="黑体" panose="02010600030101010101" pitchFamily="49" charset="-122"/>
              </a:rPr>
              <a:t>(</a:t>
            </a:r>
            <a:r>
              <a:rPr lang="zh-CN" altLang="en-US" sz="3400" b="1">
                <a:solidFill>
                  <a:srgbClr val="FF0000"/>
                </a:solidFill>
                <a:latin typeface="方正粗圆简体" pitchFamily="2" charset="-122"/>
                <a:ea typeface="黑体" panose="02010600030101010101" pitchFamily="49" charset="-122"/>
              </a:rPr>
              <a:t>得到与失去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)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3554" name="文本占位符 76802"/>
          <p:cNvSpPr>
            <a:spLocks noGrp="1"/>
          </p:cNvSpPr>
          <p:nvPr>
            <p:ph type="subTitle" idx="1"/>
          </p:nvPr>
        </p:nvSpPr>
        <p:spPr>
          <a:xfrm>
            <a:off x="965200" y="1582738"/>
            <a:ext cx="6858000" cy="1655762"/>
          </a:xfrm>
          <a:prstGeom prst="rect">
            <a:avLst/>
          </a:prstGeom>
          <a:solidFill>
            <a:schemeClr val="lt1"/>
          </a:solidFill>
          <a:ln w="25400" cap="flat" cmpd="sng" algn="ctr">
            <a:solidFill>
              <a:schemeClr val="accent4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t" anchorCtr="0">
            <a:normAutofit fontScale="25000"/>
          </a:bodyPr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Tx/>
              <a:buChar char="•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>
              <a:lnSpc>
                <a:spcPct val="125000"/>
              </a:lnSpc>
            </a:pPr>
            <a:r>
              <a:rPr lang="zh-CN" altLang="en-US" sz="3600" b="1" spc="0">
                <a:solidFill>
                  <a:srgbClr val="000000"/>
                </a:solidFill>
              </a:rPr>
              <a:t>   </a:t>
            </a:r>
            <a:r>
              <a:rPr lang="zh-CN" altLang="en-US" sz="9600" b="1" spc="0">
                <a:solidFill>
                  <a:srgbClr val="000000"/>
                </a:solidFill>
              </a:rPr>
              <a:t>“不事权贵”的青莲居士，曾放荡不羁地笑骂孔夫子，曾让“一骑红尘妃子笑”的杨玉环为其碾墨，让高力士为其脱靴。这是多么“异端”之举，多么荒谬之行。</a:t>
            </a:r>
            <a:r>
              <a:rPr lang="zh-CN" altLang="en-US" sz="9600" b="1" spc="0">
                <a:solidFill>
                  <a:srgbClr val="FF00FF"/>
                </a:solidFill>
              </a:rPr>
              <a:t>然而太白见不容于世之滋垢时，便愤然离去了。</a:t>
            </a:r>
            <a:r>
              <a:rPr lang="zh-CN" altLang="en-US" sz="9600" b="1" spc="0">
                <a:solidFill>
                  <a:srgbClr val="0000FF"/>
                </a:solidFill>
              </a:rPr>
              <a:t>没有易安居士</a:t>
            </a:r>
            <a:r>
              <a:rPr lang="zh-CN" altLang="en-US" sz="9600" b="1" spc="0">
                <a:solidFill>
                  <a:srgbClr val="000000"/>
                </a:solidFill>
              </a:rPr>
              <a:t>那“这次第，一个愁字了得？”的忧伤，</a:t>
            </a:r>
            <a:r>
              <a:rPr lang="zh-CN" altLang="en-US" sz="9600" b="1" spc="0">
                <a:solidFill>
                  <a:srgbClr val="0000FF"/>
                </a:solidFill>
              </a:rPr>
              <a:t>也没有柳三变</a:t>
            </a:r>
            <a:r>
              <a:rPr lang="zh-CN" altLang="en-US" sz="9600" b="1" spc="0">
                <a:solidFill>
                  <a:srgbClr val="000000"/>
                </a:solidFill>
              </a:rPr>
              <a:t>“执手相看泪眼，竟无语凝噎”的悲哀。一句“吟诗作赋北窗里，万言不植一杯水”的笑叹而已。</a:t>
            </a:r>
            <a:endParaRPr lang="zh-CN" altLang="en-US" sz="96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145" name="Rectangle 3"/>
          <p:cNvSpPr>
            <a:spLocks noGrp="1"/>
          </p:cNvSpPr>
          <p:nvPr>
            <p:ph type="subTitle" idx="1"/>
          </p:nvPr>
        </p:nvSpPr>
        <p:spPr>
          <a:xfrm>
            <a:off x="979805" y="945198"/>
            <a:ext cx="6858000" cy="1655762"/>
          </a:xfrm>
          <a:prstGeom prst="rect">
            <a:avLst/>
          </a:prstGeom>
          <a:solidFill>
            <a:schemeClr val="lt1"/>
          </a:solidFill>
          <a:ln w="25400" cap="flat" cmpd="sng" algn="ctr">
            <a:solidFill>
              <a:schemeClr val="accent2"/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Tx/>
              <a:buChar char="•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eaLnBrk="1" hangingPunct="1"/>
            <a:r>
              <a:rPr lang="zh-CN" altLang="en-US" sz="4500" b="1" spc="0">
                <a:solidFill>
                  <a:srgbClr val="000000"/>
                </a:solidFill>
                <a:latin typeface="方正粗倩简体" pitchFamily="65" charset="-122"/>
                <a:ea typeface="方正粗倩简体" pitchFamily="65" charset="-122"/>
              </a:rPr>
              <a:t>小窍门：</a:t>
            </a:r>
            <a:endParaRPr lang="en-US" altLang="zh-CN" sz="4500" b="1">
              <a:solidFill>
                <a:srgbClr val="000000"/>
              </a:solidFill>
              <a:latin typeface="方正粗倩简体" pitchFamily="65" charset="-122"/>
              <a:ea typeface="方正粗倩简体" pitchFamily="65" charset="-122"/>
            </a:endParaRPr>
          </a:p>
          <a:p>
            <a:pPr marL="342900" marR="0" lvl="0" indent="-342900" eaLnBrk="1" hangingPunct="1"/>
            <a:r>
              <a:rPr lang="en-US" altLang="zh-CN" sz="4500" b="1" spc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4500" b="1" spc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、关注课内外，多积累材料；</a:t>
            </a:r>
            <a:endParaRPr lang="en-US" altLang="zh-CN" sz="4500" b="1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marR="0" lvl="0" indent="-342900" eaLnBrk="1" hangingPunct="1"/>
            <a:r>
              <a:rPr lang="en-US" altLang="zh-CN" sz="4500" b="1" spc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4500" b="1" spc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、理解话题含义，选准角度；</a:t>
            </a:r>
            <a:endParaRPr lang="zh-CN" altLang="en-US" sz="4500" b="1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marR="0" lvl="0" indent="-342900" eaLnBrk="1" hangingPunct="1"/>
            <a:r>
              <a:rPr lang="en-US" altLang="zh-CN" sz="4500" b="1" spc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4500" b="1" spc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、厚积薄发，为我所用，证明观点。</a:t>
            </a:r>
            <a:endParaRPr lang="zh-CN" altLang="en-US" sz="4500" b="1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61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 fill="hold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 fill="hold"/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uiExpand="1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577" name="文本占位符 78849"/>
          <p:cNvSpPr>
            <a:spLocks noGrp="1"/>
          </p:cNvSpPr>
          <p:nvPr>
            <p:ph type="subTitle" idx="1"/>
          </p:nvPr>
        </p:nvSpPr>
        <p:spPr>
          <a:xfrm>
            <a:off x="1320800" y="98743"/>
            <a:ext cx="6858000" cy="1655762"/>
          </a:xfrm>
          <a:prstGeom prst="rect">
            <a:avLst/>
          </a:prstGeom>
          <a:solidFill>
            <a:schemeClr val="lt1"/>
          </a:solidFill>
          <a:ln w="25400" cap="flat" cmpd="sng" algn="ctr">
            <a:solidFill>
              <a:schemeClr val="dk1"/>
            </a:solidFill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>
            <a:normAutofit fontScale="25000"/>
          </a:bodyPr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Tx/>
              <a:buChar char="•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>
              <a:lnSpc>
                <a:spcPct val="125000"/>
              </a:lnSpc>
            </a:pPr>
            <a:r>
              <a:rPr lang="zh-CN" altLang="en-US" sz="2400" spc="0">
                <a:solidFill>
                  <a:srgbClr val="000000"/>
                </a:solidFill>
              </a:rPr>
              <a:t>   </a:t>
            </a:r>
            <a:r>
              <a:rPr lang="zh-CN" altLang="en-US" sz="2800" b="1" spc="0">
                <a:solidFill>
                  <a:srgbClr val="000000"/>
                </a:solidFill>
              </a:rPr>
              <a:t>  </a:t>
            </a:r>
            <a:r>
              <a:rPr lang="zh-CN" altLang="en-US" sz="9600" b="1" spc="0">
                <a:solidFill>
                  <a:srgbClr val="FF00FF"/>
                </a:solidFill>
              </a:rPr>
              <a:t>李白道“行路难”，却一直在走。</a:t>
            </a:r>
            <a:r>
              <a:rPr lang="zh-CN" altLang="en-US" sz="9600" b="1" spc="0">
                <a:solidFill>
                  <a:srgbClr val="000000"/>
                </a:solidFill>
              </a:rPr>
              <a:t>走着笑着红尘，走着辞别故友。</a:t>
            </a:r>
            <a:r>
              <a:rPr lang="zh-CN" altLang="en-US" sz="9600" b="1" spc="0">
                <a:solidFill>
                  <a:srgbClr val="FF0000"/>
                </a:solidFill>
              </a:rPr>
              <a:t>一壶浊酒，“</a:t>
            </a:r>
            <a:r>
              <a:rPr lang="zh-CN" altLang="en-US" sz="9600" b="1" spc="0">
                <a:solidFill>
                  <a:srgbClr val="000000"/>
                </a:solidFill>
              </a:rPr>
              <a:t>歌遍山河八万里”；</a:t>
            </a:r>
            <a:r>
              <a:rPr lang="zh-CN" altLang="en-US" sz="9600" b="1" spc="0">
                <a:solidFill>
                  <a:srgbClr val="FF0000"/>
                </a:solidFill>
              </a:rPr>
              <a:t>一叶轻舟</a:t>
            </a:r>
            <a:r>
              <a:rPr lang="zh-CN" altLang="en-US" sz="9600" b="1" spc="0">
                <a:solidFill>
                  <a:srgbClr val="000000"/>
                </a:solidFill>
              </a:rPr>
              <a:t>，“惟见长江天际流”。</a:t>
            </a:r>
            <a:r>
              <a:rPr lang="zh-CN" altLang="en-US" sz="9600" b="1" spc="0">
                <a:solidFill>
                  <a:srgbClr val="0000FF"/>
                </a:solidFill>
              </a:rPr>
              <a:t>然而李白同样是位被上苍嫉妒的文人啊！</a:t>
            </a:r>
            <a:r>
              <a:rPr lang="zh-CN" altLang="en-US" sz="9600" b="1" spc="0">
                <a:solidFill>
                  <a:srgbClr val="000000"/>
                </a:solidFill>
              </a:rPr>
              <a:t>嫉妒他的人</a:t>
            </a:r>
            <a:r>
              <a:rPr lang="en-US" altLang="zh-CN" sz="9600" b="1" spc="0">
                <a:solidFill>
                  <a:srgbClr val="000000"/>
                </a:solidFill>
              </a:rPr>
              <a:t>——</a:t>
            </a:r>
            <a:r>
              <a:rPr lang="zh-CN" altLang="en-US" sz="9600" b="1" spc="0">
                <a:solidFill>
                  <a:srgbClr val="000000"/>
                </a:solidFill>
              </a:rPr>
              <a:t>年少英才；嫉妒他的诗</a:t>
            </a:r>
            <a:r>
              <a:rPr lang="en-US" altLang="zh-CN" sz="9600" b="1" spc="0">
                <a:solidFill>
                  <a:srgbClr val="000000"/>
                </a:solidFill>
              </a:rPr>
              <a:t>——</a:t>
            </a:r>
            <a:r>
              <a:rPr lang="zh-CN" altLang="en-US" sz="9600" b="1" spc="0">
                <a:solidFill>
                  <a:srgbClr val="000000"/>
                </a:solidFill>
              </a:rPr>
              <a:t>出水芙蓉。</a:t>
            </a:r>
            <a:r>
              <a:rPr lang="zh-CN" altLang="en-US" sz="9600" b="1" spc="0">
                <a:solidFill>
                  <a:srgbClr val="FF00FF"/>
                </a:solidFill>
              </a:rPr>
              <a:t>李白道“行路难”，却一直在走。</a:t>
            </a:r>
            <a:r>
              <a:rPr lang="zh-CN" altLang="en-US" sz="9600" b="1" spc="0">
                <a:solidFill>
                  <a:srgbClr val="000000"/>
                </a:solidFill>
              </a:rPr>
              <a:t>翰林遭贬，他“仰天大笑出门去，我辈岂是蓬蒿人”流放夜郎，他“凤歌笑孔丘，一生好入名山游”、李白所走的路更让人佩服。这样说虽有失公平，但李白人生路上的磨难哪里比陶潜与屈子少呢？</a:t>
            </a:r>
            <a:r>
              <a:rPr lang="zh-CN" altLang="en-US" sz="9600" b="1" spc="0">
                <a:solidFill>
                  <a:srgbClr val="FF00FF"/>
                </a:solidFill>
              </a:rPr>
              <a:t>但他却一直在走，</a:t>
            </a:r>
            <a:r>
              <a:rPr lang="zh-CN" altLang="en-US" sz="9600" b="1" spc="0">
                <a:solidFill>
                  <a:srgbClr val="000000"/>
                </a:solidFill>
              </a:rPr>
              <a:t>因为他坚信“长风破浪会有时”！一块宝玉，在僵硬的政治舞台上磨来折去，却无半点玷污与磨损！</a:t>
            </a:r>
            <a:endParaRPr lang="zh-CN" altLang="en-US" sz="96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1" name="标题 77825"/>
          <p:cNvSpPr>
            <a:spLocks noGrp="1"/>
          </p:cNvSpPr>
          <p:nvPr>
            <p:ph type="ctrTitle"/>
          </p:nvPr>
        </p:nvSpPr>
        <p:spPr>
          <a:xfrm>
            <a:off x="1143000" y="135512"/>
            <a:ext cx="6858000" cy="218700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 algn="l"/>
            <a:r>
              <a:rPr lang="zh-CN" altLang="en-US" sz="3400" b="1">
                <a:solidFill>
                  <a:srgbClr val="FF0000"/>
                </a:solidFill>
                <a:latin typeface="方正粗圆简体" pitchFamily="2" charset="-122"/>
                <a:ea typeface="黑体" panose="02010600030101010101" pitchFamily="49" charset="-122"/>
              </a:rPr>
              <a:t>乐观的精神会让我们在尘世虽遭遇挫折失败，依然一路前行一路歌</a:t>
            </a:r>
            <a:r>
              <a:rPr lang="en-US" altLang="zh-CN" sz="3400" b="1">
                <a:solidFill>
                  <a:srgbClr val="FF0000"/>
                </a:solidFill>
                <a:latin typeface="方正粗圆简体" pitchFamily="2" charset="-122"/>
                <a:ea typeface="黑体" panose="02010600030101010101" pitchFamily="49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方正粗圆简体" pitchFamily="2" charset="-122"/>
                <a:ea typeface="黑体" panose="02010600030101010101" pitchFamily="49" charset="-122"/>
              </a:rPr>
              <a:t>世界以痛吻我，我将回报以歌。</a:t>
            </a:r>
            <a:endParaRPr lang="zh-CN" altLang="en-US" sz="3400" b="1">
              <a:solidFill>
                <a:srgbClr val="FF0000"/>
              </a:solidFill>
              <a:latin typeface="方正粗圆简体" pitchFamily="2" charset="-122"/>
              <a:ea typeface="黑体" panose="02010600030101010101" pitchFamily="49" charset="-122"/>
            </a:endParaRPr>
          </a:p>
        </p:txBody>
      </p:sp>
      <p:sp>
        <p:nvSpPr>
          <p:cNvPr id="25602" name="文本占位符 77826"/>
          <p:cNvSpPr>
            <a:spLocks noGrp="1"/>
          </p:cNvSpPr>
          <p:nvPr>
            <p:ph type="subTitle" idx="1"/>
          </p:nvPr>
        </p:nvSpPr>
        <p:spPr>
          <a:xfrm>
            <a:off x="1143000" y="2191703"/>
            <a:ext cx="6858000" cy="1655762"/>
          </a:xfrm>
          <a:prstGeom prst="rect">
            <a:avLst/>
          </a:prstGeom>
          <a:solidFill>
            <a:schemeClr val="lt1"/>
          </a:solidFill>
          <a:ln w="25400" cap="flat" cmpd="sng" algn="ctr">
            <a:solidFill>
              <a:schemeClr val="dk1"/>
            </a:solidFill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>
            <a:noAutofit/>
          </a:bodyPr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Tx/>
              <a:buChar char="•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>
              <a:lnSpc>
                <a:spcPct val="135000"/>
              </a:lnSpc>
            </a:pPr>
            <a:r>
              <a:rPr lang="zh-CN" altLang="en-US" b="1" spc="0">
                <a:solidFill>
                  <a:srgbClr val="000000"/>
                </a:solidFill>
              </a:rPr>
              <a:t>“安能摧眉折腰事权贵，使我不得开心颜”的浪漫诗仙李白，在遭遇仕途不顺的挫折后，他沉寂了吗？消沉了吗？没有。“长安市上酒家眠”，笑对痛苦，面对挫折他拂袖而去，遍访名山，终于成就了他千古飘逸的浪漫情怀！</a:t>
            </a:r>
            <a:endParaRPr lang="zh-CN" altLang="en-US" b="1" spc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6625" name="文本占位符 70657"/>
          <p:cNvSpPr>
            <a:spLocks noGrp="1" noRot="1"/>
          </p:cNvSpPr>
          <p:nvPr>
            <p:ph idx="1"/>
          </p:nvPr>
        </p:nvSpPr>
        <p:spPr>
          <a:xfrm>
            <a:off x="485775" y="148590"/>
            <a:ext cx="7886700" cy="4351338"/>
          </a:xfrm>
          <a:prstGeom prst="rect">
            <a:avLst/>
          </a:prstGeom>
          <a:solidFill>
            <a:schemeClr val="lt1"/>
          </a:solidFill>
          <a:ln w="25400" cap="flat" cmpd="sng" algn="ctr">
            <a:solidFill>
              <a:schemeClr val="dk1"/>
            </a:solidFill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Tx/>
              <a:buChar char="•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>
              <a:buNone/>
            </a:pPr>
            <a:r>
              <a:rPr lang="zh-CN" altLang="en-US" sz="4800" spc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自信</a:t>
            </a:r>
            <a:r>
              <a:rPr lang="zh-CN" altLang="en-US" sz="4800" spc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是李白“天生我材必有用，千金散尽还复来”的慨然身许；自信是陆游“壮心未与年俱老，死去犹能作鬼雄”的豪情抒发；自信是黄宗羲“死犹未肯输心去，贫亦其能奈我何”的心灵高歌！ </a:t>
            </a:r>
            <a:endParaRPr lang="zh-CN" altLang="en-US" sz="4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49" name="标题 79873"/>
          <p:cNvSpPr>
            <a:spLocks noGrp="1"/>
          </p:cNvSpPr>
          <p:nvPr>
            <p:ph type="ctrTitle"/>
          </p:nvPr>
        </p:nvSpPr>
        <p:spPr>
          <a:xfrm>
            <a:off x="1009650" y="120272"/>
            <a:ext cx="6858000" cy="218700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rPr lang="zh-CN" altLang="en-US" sz="4000"/>
              <a:t> </a:t>
            </a:r>
            <a:r>
              <a:rPr lang="en-US" altLang="zh-CN" sz="3400" b="1">
                <a:solidFill>
                  <a:srgbClr val="FF0000"/>
                </a:solidFill>
                <a:latin typeface="方正粗圆简体" pitchFamily="2" charset="-122"/>
                <a:ea typeface="黑体" panose="02010600030101010101" pitchFamily="49" charset="-122"/>
              </a:rPr>
              <a:t>8.</a:t>
            </a:r>
            <a:r>
              <a:rPr lang="zh-CN" altLang="en-US" sz="3400" b="1">
                <a:solidFill>
                  <a:srgbClr val="FF0000"/>
                </a:solidFill>
                <a:latin typeface="方正粗圆简体" pitchFamily="2" charset="-122"/>
                <a:ea typeface="黑体" panose="02010600030101010101" pitchFamily="49" charset="-122"/>
              </a:rPr>
              <a:t>傲岸独立的个性</a:t>
            </a:r>
            <a:r>
              <a:rPr lang="en-US" altLang="zh-CN" sz="3400" b="1">
                <a:solidFill>
                  <a:srgbClr val="FF0000"/>
                </a:solidFill>
                <a:latin typeface="方正粗圆简体" pitchFamily="2" charset="-122"/>
                <a:ea typeface="黑体" panose="02010600030101010101" pitchFamily="49" charset="-122"/>
              </a:rPr>
              <a:t>----</a:t>
            </a:r>
            <a:r>
              <a:rPr lang="zh-CN" altLang="en-US" sz="3400" b="1">
                <a:solidFill>
                  <a:srgbClr val="FF0000"/>
                </a:solidFill>
                <a:latin typeface="方正粗圆简体" pitchFamily="2" charset="-122"/>
                <a:ea typeface="黑体" panose="02010600030101010101" pitchFamily="49" charset="-122"/>
              </a:rPr>
              <a:t>无论是得意之时，还是失意之日，始终保持傲岸不羁的个性。</a:t>
            </a:r>
            <a:endParaRPr lang="zh-CN" altLang="en-US" sz="3400" b="1">
              <a:solidFill>
                <a:srgbClr val="FF0000"/>
              </a:solidFill>
              <a:latin typeface="方正粗圆简体" pitchFamily="2" charset="-122"/>
              <a:ea typeface="黑体" panose="02010600030101010101" pitchFamily="49" charset="-122"/>
            </a:endParaRPr>
          </a:p>
        </p:txBody>
      </p:sp>
      <p:sp>
        <p:nvSpPr>
          <p:cNvPr id="27650" name="文本占位符 79874"/>
          <p:cNvSpPr>
            <a:spLocks noGrp="1"/>
          </p:cNvSpPr>
          <p:nvPr>
            <p:ph type="subTitle" idx="1"/>
          </p:nvPr>
        </p:nvSpPr>
        <p:spPr>
          <a:xfrm>
            <a:off x="1143000" y="2072958"/>
            <a:ext cx="6858000" cy="1655762"/>
          </a:xfrm>
          <a:prstGeom prst="rect">
            <a:avLst/>
          </a:prstGeom>
          <a:solidFill>
            <a:schemeClr val="lt1"/>
          </a:solidFill>
          <a:ln w="25400" cap="flat" cmpd="sng" algn="ctr">
            <a:solidFill>
              <a:schemeClr val="dk1"/>
            </a:solidFill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>
            <a:normAutofit fontScale="25000"/>
          </a:bodyPr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Tx/>
              <a:buChar char="•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>
              <a:lnSpc>
                <a:spcPct val="130000"/>
              </a:lnSpc>
            </a:pPr>
            <a:r>
              <a:rPr lang="zh-CN" altLang="en-US" sz="3900" b="1" spc="0">
                <a:solidFill>
                  <a:srgbClr val="000000"/>
                </a:solidFill>
              </a:rPr>
              <a:t>     </a:t>
            </a:r>
            <a:r>
              <a:rPr lang="zh-CN" altLang="en-US" sz="12800" b="1" spc="0">
                <a:solidFill>
                  <a:srgbClr val="000000"/>
                </a:solidFill>
              </a:rPr>
              <a:t> 一勾弯月在冷凝处低悬，片片浮萍碎成摇曳的翡翠。诗人一声长叹，涌起层层墨香。李白的一生因为没有模仿世俗的不堪之流而铭留青史，因为舍弃了“钟鼓馔玉”，而做了一回真正的自我。</a:t>
            </a:r>
            <a:endParaRPr lang="zh-CN" altLang="en-US" sz="128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86765" y="1115317"/>
            <a:ext cx="6858000" cy="218700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8673" name="Rectangle 3"/>
          <p:cNvSpPr>
            <a:spLocks noGrp="1"/>
          </p:cNvSpPr>
          <p:nvPr>
            <p:ph type="subTitle" idx="1"/>
          </p:nvPr>
        </p:nvSpPr>
        <p:spPr>
          <a:xfrm>
            <a:off x="1276985" y="188278"/>
            <a:ext cx="6858000" cy="1655762"/>
          </a:xfrm>
          <a:prstGeom prst="rect">
            <a:avLst/>
          </a:prstGeom>
          <a:solidFill>
            <a:schemeClr val="lt1"/>
          </a:solidFill>
          <a:ln w="25400" cap="flat" cmpd="sng" algn="ctr">
            <a:solidFill>
              <a:schemeClr val="accent1"/>
            </a:solidFill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Tx/>
              <a:buChar char="•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eaLnBrk="1" hangingPunct="1"/>
            <a:r>
              <a:rPr lang="en-US" altLang="zh-CN" sz="3700" b="1" spc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9</a:t>
            </a:r>
            <a:r>
              <a:rPr lang="zh-CN" altLang="en-US" sz="3700" b="1" spc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、</a:t>
            </a:r>
            <a:r>
              <a:rPr lang="zh-CN" altLang="zh-CN" sz="3700" b="1" spc="0">
                <a:solidFill>
                  <a:srgbClr val="FF0000"/>
                </a:solidFill>
                <a:latin typeface="方正粗圆简体" pitchFamily="2" charset="-122"/>
                <a:ea typeface="黑体" panose="02010600030101010101" pitchFamily="49" charset="-122"/>
              </a:rPr>
              <a:t>“</a:t>
            </a:r>
            <a:r>
              <a:rPr lang="zh-CN" altLang="en-US" sz="3700" b="1" spc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忘记与铭记</a:t>
            </a:r>
            <a:r>
              <a:rPr lang="zh-CN" altLang="en-US" sz="3700" b="1" spc="0">
                <a:solidFill>
                  <a:srgbClr val="FF0000"/>
                </a:solidFill>
                <a:latin typeface="方正粗圆简体" pitchFamily="2" charset="-122"/>
                <a:ea typeface="黑体" panose="02010600030101010101" pitchFamily="49" charset="-122"/>
              </a:rPr>
              <a:t>”</a:t>
            </a:r>
            <a:endParaRPr lang="zh-CN" altLang="en-US" sz="3700" b="1">
              <a:solidFill>
                <a:srgbClr val="FF0000"/>
              </a:solidFill>
              <a:latin typeface="方正粗圆简体" pitchFamily="2" charset="-122"/>
              <a:ea typeface="黑体" panose="02010600030101010101" pitchFamily="49" charset="-122"/>
            </a:endParaRPr>
          </a:p>
          <a:p>
            <a:pPr marL="342900" marR="0" lvl="0" indent="-342900" eaLnBrk="1" hangingPunct="1"/>
            <a:r>
              <a:rPr lang="zh-CN" altLang="en-US" sz="4100" spc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400" b="1" spc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</a:rPr>
              <a:t>人们</a:t>
            </a:r>
            <a:r>
              <a:rPr lang="zh-CN" altLang="en-US" sz="3400" b="1" spc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忘记了你郁郁不得志的过往</a:t>
            </a:r>
            <a:r>
              <a:rPr lang="zh-CN" altLang="en-US" sz="3400" b="1" spc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</a:rPr>
              <a:t>，传诵着你的名作，</a:t>
            </a:r>
            <a:r>
              <a:rPr lang="zh-CN" altLang="en-US" sz="3400" b="1" spc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铭记着你的功德</a:t>
            </a:r>
            <a:r>
              <a:rPr lang="zh-CN" altLang="en-US" sz="3400" b="1" spc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</a:rPr>
              <a:t>。因为，一句“天生我材必有用，千金散尽还复来</a:t>
            </a:r>
            <a:r>
              <a:rPr lang="zh-CN" altLang="en-US" sz="3400" b="1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</a:rPr>
              <a:t>”曾激励了多少仁人志士，一句“安能摧眉折腰事权贵，使我不得开心颜”表达了对权贵之势的无限蔑视。仰望诗仙，一股傲然之气油然而生。人生能够这样走一回，也就无怨无悔了。人们佩服你，</a:t>
            </a:r>
            <a:r>
              <a:rPr lang="zh-CN" altLang="en-US" sz="3400" b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铭记你</a:t>
            </a:r>
            <a:r>
              <a:rPr lang="zh-CN" altLang="en-US" sz="3400" b="1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</a:rPr>
              <a:t>，那是理所当然的！</a:t>
            </a:r>
            <a:endParaRPr lang="zh-CN" altLang="en-US" sz="3400" b="1">
              <a:solidFill>
                <a:srgbClr val="0000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867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2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 uiExpand="1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7" name="Rectangle 2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  <a:solidFill>
            <a:schemeClr val="lt1"/>
          </a:solidFill>
          <a:ln w="25400" cap="flat" cmpd="sng" algn="ctr">
            <a:solidFill>
              <a:schemeClr val="accent2"/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anchor="ctr" anchorCtr="0">
            <a:normAutofit fontScale="90000"/>
          </a:bodyPr>
          <a:lstStyle/>
          <a:p>
            <a:pPr fontAlgn="base">
              <a:buClrTx/>
              <a:buSzTx/>
              <a:buFontTx/>
            </a:pPr>
            <a:br>
              <a:rPr lang="zh-CN" altLang="en-US" sz="5400" b="1">
                <a:solidFill>
                  <a:srgbClr val="FF0066"/>
                </a:solidFill>
                <a:latin typeface="+mj-lt"/>
                <a:ea typeface="华文琥珀" panose="02010800040101010101" pitchFamily="2" charset="-122"/>
                <a:cs typeface="+mj-cs"/>
              </a:rPr>
            </a:br>
            <a:r>
              <a:rPr lang="zh-CN" altLang="en-US" sz="9780" b="1">
                <a:solidFill>
                  <a:srgbClr val="FF0066"/>
                </a:solidFill>
                <a:latin typeface="+mj-lt"/>
                <a:ea typeface="华文琥珀" panose="02010800040101010101" pitchFamily="2" charset="-122"/>
                <a:cs typeface="+mj-cs"/>
              </a:rPr>
              <a:t>再见</a:t>
            </a:r>
            <a:endParaRPr lang="zh-CN" altLang="en-US" sz="9780" b="1" i="1" strike="noStrike" noProof="1">
              <a:solidFill>
                <a:srgbClr val="FF0000"/>
              </a:solidFill>
              <a:effectLst>
                <a:outerShdw blurRad="38100" dist="38100" dir="2700000">
                  <a:srgbClr val="FFFFFF"/>
                </a:outerShdw>
              </a:effectLst>
              <a:latin typeface="+mj-lt"/>
              <a:ea typeface="方正舒体" panose="02010601030101010101" pitchFamily="2" charset="-122"/>
              <a:cs typeface="+mj-cs"/>
            </a:endParaRPr>
          </a:p>
        </p:txBody>
      </p:sp>
      <p:sp>
        <p:nvSpPr>
          <p:cNvPr id="4098" name="副标题 5"/>
          <p:cNvSpPr>
            <a:spLocks noGrp="1"/>
          </p:cNvSpPr>
          <p:nvPr>
            <p:ph type="subTitle" idx="1"/>
          </p:nvPr>
        </p:nvSpPr>
        <p:spPr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defRPr lang="zh-CN" altLang="en-US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Tx/>
              <a:buChar char="•"/>
              <a:def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buNone/>
            </a:pPr>
            <a:endParaRPr lang="zh-CN" altLang="en-US"/>
          </a:p>
          <a:p>
            <a:pPr marL="0" lvl="0" indent="0" algn="ctr">
              <a:buNone/>
            </a:pPr>
            <a:endParaRPr lang="zh-CN" altLang="en-US"/>
          </a:p>
        </p:txBody>
      </p:sp>
      <p:pic>
        <p:nvPicPr>
          <p:cNvPr id="4099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198100" y="102489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170" name="内容占位符 2"/>
          <p:cNvSpPr>
            <a:spLocks noGrp="1"/>
          </p:cNvSpPr>
          <p:nvPr>
            <p:ph type="subTitle" idx="1"/>
          </p:nvPr>
        </p:nvSpPr>
        <p:spPr>
          <a:xfrm>
            <a:off x="949960" y="1716723"/>
            <a:ext cx="6858000" cy="1655762"/>
          </a:xfrm>
          <a:prstGeom prst="rect">
            <a:avLst/>
          </a:prstGeom>
          <a:solidFill>
            <a:schemeClr val="lt1"/>
          </a:solidFill>
          <a:ln w="25400" cap="flat" cmpd="sng" algn="ctr">
            <a:solidFill>
              <a:schemeClr val="dk1"/>
            </a:solidFill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Tx/>
              <a:buChar char="•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algn="ctr" eaLnBrk="1" hangingPunct="1">
              <a:buNone/>
            </a:pPr>
            <a:r>
              <a:rPr lang="zh-CN" altLang="en-US" sz="9000" spc="0">
                <a:solidFill>
                  <a:srgbClr val="000000"/>
                </a:solidFill>
              </a:rPr>
              <a:t> </a:t>
            </a:r>
            <a:r>
              <a:rPr lang="zh-CN" altLang="en-US" sz="9000" spc="0">
                <a:solidFill>
                  <a:srgbClr val="000000"/>
                </a:solidFill>
                <a:latin typeface="方正粗倩简体" pitchFamily="65" charset="-122"/>
                <a:ea typeface="方正粗倩简体" pitchFamily="65" charset="-122"/>
              </a:rPr>
              <a:t>材不在多</a:t>
            </a:r>
            <a:endParaRPr lang="en-US" altLang="zh-CN" sz="9000">
              <a:solidFill>
                <a:srgbClr val="000000"/>
              </a:solidFill>
              <a:latin typeface="方正粗倩简体" pitchFamily="65" charset="-122"/>
              <a:ea typeface="方正粗倩简体" pitchFamily="65" charset="-122"/>
            </a:endParaRPr>
          </a:p>
          <a:p>
            <a:pPr marL="342900" marR="0" lvl="0" indent="-342900" algn="ctr" eaLnBrk="1" hangingPunct="1">
              <a:buNone/>
            </a:pPr>
            <a:r>
              <a:rPr lang="zh-CN" altLang="en-US" sz="9000" spc="0">
                <a:solidFill>
                  <a:srgbClr val="000000"/>
                </a:solidFill>
                <a:latin typeface="方正粗倩简体" pitchFamily="65" charset="-122"/>
                <a:ea typeface="方正粗倩简体" pitchFamily="65" charset="-122"/>
              </a:rPr>
              <a:t> 会用则灵</a:t>
            </a:r>
            <a:endParaRPr lang="en-US" altLang="zh-CN" sz="9000">
              <a:solidFill>
                <a:srgbClr val="000000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193" name="文本占位符 64513"/>
          <p:cNvSpPr/>
          <p:nvPr>
            <p:ph type="subTitle" idx="1"/>
          </p:nvPr>
        </p:nvSpPr>
        <p:spPr>
          <a:xfrm>
            <a:off x="1143000" y="187643"/>
            <a:ext cx="6858000" cy="1655762"/>
          </a:xfrm>
          <a:prstGeom prst="rect">
            <a:avLst/>
          </a:prstGeom>
          <a:solidFill>
            <a:schemeClr val="lt1"/>
          </a:solidFill>
          <a:ln w="25400" cap="flat" cmpd="sng" algn="ctr">
            <a:solidFill>
              <a:schemeClr val="accent1"/>
            </a:solidFill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342900" indent="-342900" algn="l" fontAlgn="base">
              <a:buFont typeface="Wingdings" panose="05000000000000000000" pitchFamily="2" charset="2"/>
              <a:buChar char="§"/>
            </a:pPr>
            <a:r>
              <a:rPr lang="zh-CN" altLang="en-US" sz="36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他是云，</a:t>
            </a:r>
            <a:endParaRPr lang="zh-CN" altLang="en-US" sz="36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cs"/>
            </a:endParaRPr>
          </a:p>
          <a:p>
            <a:pPr marL="342900" indent="-342900" algn="l" fontAlgn="base"/>
            <a:r>
              <a:rPr lang="zh-CN" altLang="en-US" sz="36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          必须飞到天穹去探测无尽的浩渺；</a:t>
            </a:r>
            <a:endParaRPr lang="zh-CN" altLang="en-US" sz="36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cs"/>
            </a:endParaRPr>
          </a:p>
          <a:p>
            <a:pPr marL="342900" indent="-342900" algn="l" fontAlgn="base">
              <a:buFont typeface="Wingdings" panose="05000000000000000000" pitchFamily="2" charset="2"/>
              <a:buChar char="§"/>
            </a:pPr>
            <a:r>
              <a:rPr lang="zh-CN" altLang="en-US" sz="36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他是水，</a:t>
            </a:r>
            <a:endParaRPr lang="zh-CN" altLang="en-US" sz="36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cs"/>
            </a:endParaRPr>
          </a:p>
          <a:p>
            <a:pPr marL="342900" indent="-342900" algn="l" fontAlgn="base"/>
            <a:r>
              <a:rPr lang="zh-CN" altLang="en-US" sz="36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          必须奔到大海去扬起冲天的狂涛。</a:t>
            </a:r>
            <a:endParaRPr lang="zh-CN" altLang="en-US" sz="36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cs"/>
            </a:endParaRPr>
          </a:p>
          <a:p>
            <a:pPr marL="342900" indent="-342900" algn="l" fontAlgn="base">
              <a:buFont typeface="Wingdings" panose="05000000000000000000" pitchFamily="2" charset="2"/>
              <a:buChar char="§"/>
            </a:pPr>
            <a:r>
              <a:rPr lang="zh-CN" altLang="en-US" sz="36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他，</a:t>
            </a:r>
            <a:endParaRPr lang="zh-CN" altLang="en-US" sz="36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cs"/>
            </a:endParaRPr>
          </a:p>
          <a:p>
            <a:pPr marL="342900" indent="-342900" algn="l" fontAlgn="base"/>
            <a:r>
              <a:rPr lang="zh-CN" altLang="en-US" sz="36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          五岳寻仙不辞远，一生好入名山游；</a:t>
            </a:r>
            <a:endParaRPr lang="zh-CN" altLang="en-US" sz="36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cs"/>
            </a:endParaRPr>
          </a:p>
          <a:p>
            <a:pPr marL="342900" indent="-342900" algn="l" fontAlgn="base">
              <a:buFont typeface="Wingdings" panose="05000000000000000000" pitchFamily="2" charset="2"/>
              <a:buChar char="§"/>
            </a:pPr>
            <a:r>
              <a:rPr lang="zh-CN" altLang="en-US" sz="36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他，</a:t>
            </a:r>
            <a:endParaRPr lang="zh-CN" altLang="en-US" sz="36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cs"/>
            </a:endParaRPr>
          </a:p>
          <a:p>
            <a:pPr marL="342900" indent="-342900" algn="l" fontAlgn="base"/>
            <a:r>
              <a:rPr lang="zh-CN" altLang="en-US" sz="36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          仗剑长醉不寂寞，君王呼尔不上船</a:t>
            </a:r>
            <a:endParaRPr lang="zh-CN" altLang="en-US" sz="36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7" name="标题 65537"/>
          <p:cNvSpPr/>
          <p:nvPr>
            <p:ph type="ctrTitle"/>
          </p:nvPr>
        </p:nvSpPr>
        <p:spPr>
          <a:xfrm>
            <a:off x="979805" y="-190243"/>
            <a:ext cx="6858000" cy="2187001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rPr lang="zh-CN" altLang="en-US" sz="10600" b="1">
                <a:solidFill>
                  <a:srgbClr val="008000"/>
                </a:solidFill>
                <a:ea typeface="文鼎雕刻体" pitchFamily="1" charset="-122"/>
              </a:rPr>
              <a:t>关于李白</a:t>
            </a:r>
            <a:endParaRPr lang="zh-CN" altLang="en-US" sz="10600" b="1">
              <a:solidFill>
                <a:srgbClr val="008000"/>
              </a:solidFill>
              <a:ea typeface="文鼎雕刻体" pitchFamily="1" charset="-122"/>
            </a:endParaRPr>
          </a:p>
        </p:txBody>
      </p:sp>
      <p:sp>
        <p:nvSpPr>
          <p:cNvPr id="9218" name="文本占位符 65538"/>
          <p:cNvSpPr/>
          <p:nvPr>
            <p:ph type="subTitle" idx="1"/>
          </p:nvPr>
        </p:nvSpPr>
        <p:spPr>
          <a:xfrm>
            <a:off x="1143000" y="2236153"/>
            <a:ext cx="6858000" cy="1655762"/>
          </a:xfrm>
          <a:prstGeom prst="rect">
            <a:avLst/>
          </a:prstGeom>
          <a:solidFill>
            <a:schemeClr val="bg1">
              <a:alpha val="100000"/>
            </a:schemeClr>
          </a:solidFill>
        </p:spPr>
        <p:txBody>
          <a:bodyPr anchor="t" anchorCtr="0"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Tx/>
              <a:buChar char="•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>
              <a:buNone/>
            </a:pPr>
            <a:r>
              <a:rPr lang="zh-CN" altLang="en-US" sz="2800" b="1">
                <a:solidFill>
                  <a:srgbClr val="0000FF"/>
                </a:solidFill>
              </a:rPr>
              <a:t>李白</a:t>
            </a:r>
            <a:r>
              <a:rPr lang="en-US" altLang="zh-CN" b="1">
                <a:solidFill>
                  <a:srgbClr val="0000FF"/>
                </a:solidFill>
              </a:rPr>
              <a:t>(701</a:t>
            </a:r>
            <a:r>
              <a:rPr lang="zh-CN" altLang="en-US" b="1">
                <a:solidFill>
                  <a:srgbClr val="0000FF"/>
                </a:solidFill>
              </a:rPr>
              <a:t>～</a:t>
            </a:r>
            <a:r>
              <a:rPr lang="en-US" altLang="zh-CN" b="1">
                <a:solidFill>
                  <a:srgbClr val="0000FF"/>
                </a:solidFill>
              </a:rPr>
              <a:t>762)</a:t>
            </a:r>
            <a:r>
              <a:rPr lang="zh-CN" altLang="en-US" b="1">
                <a:solidFill>
                  <a:srgbClr val="0000FF"/>
                </a:solidFill>
              </a:rPr>
              <a:t>：</a:t>
            </a:r>
            <a:br>
              <a:rPr lang="zh-CN" altLang="en-US" b="1">
                <a:solidFill>
                  <a:srgbClr val="0000FF"/>
                </a:solidFill>
              </a:rPr>
            </a:br>
            <a:r>
              <a:rPr lang="zh-CN" altLang="en-US" b="1">
                <a:solidFill>
                  <a:srgbClr val="0000FF"/>
                </a:solidFill>
              </a:rPr>
              <a:t>     </a:t>
            </a:r>
            <a:r>
              <a:rPr lang="en-US" altLang="zh-CN" sz="2800" b="1">
                <a:solidFill>
                  <a:srgbClr val="0000FF"/>
                </a:solidFill>
              </a:rPr>
              <a:t>字太白，号青莲居士，陇西成纪（甘肃秦安西北）人，其先祖于隋末战乱逃至</a:t>
            </a:r>
            <a:r>
              <a:rPr lang="en-US" altLang="zh-CN" sz="2800" b="1">
                <a:solidFill>
                  <a:srgbClr val="FF00FF"/>
                </a:solidFill>
              </a:rPr>
              <a:t>碎叶</a:t>
            </a:r>
            <a:r>
              <a:rPr lang="en-US" altLang="zh-CN" sz="2800" b="1">
                <a:solidFill>
                  <a:srgbClr val="0000FF"/>
                </a:solidFill>
              </a:rPr>
              <a:t>（今吉尔吉斯共和国托克马克附近），</a:t>
            </a:r>
            <a:r>
              <a:rPr lang="en-US" altLang="zh-CN" sz="2800" b="1">
                <a:solidFill>
                  <a:srgbClr val="FF0066"/>
                </a:solidFill>
              </a:rPr>
              <a:t>李白即出生于此</a:t>
            </a:r>
            <a:r>
              <a:rPr lang="en-US" altLang="zh-CN" sz="2800" b="1">
                <a:solidFill>
                  <a:srgbClr val="0000FF"/>
                </a:solidFill>
              </a:rPr>
              <a:t>。李白</a:t>
            </a:r>
            <a:r>
              <a:rPr lang="en-US" altLang="zh-CN" sz="2800" b="1">
                <a:solidFill>
                  <a:srgbClr val="FF0066"/>
                </a:solidFill>
              </a:rPr>
              <a:t>少年</a:t>
            </a:r>
            <a:r>
              <a:rPr lang="en-US" altLang="zh-CN" sz="2800" b="1">
                <a:solidFill>
                  <a:srgbClr val="0000FF"/>
                </a:solidFill>
              </a:rPr>
              <a:t>时代就观奇书，游神山，好剑术，“五岁诵六甲，十岁观百家”，“十五观奇书，作赋淩相如"</a:t>
            </a:r>
            <a:r>
              <a:rPr lang="zh-CN" altLang="en-US" sz="2800" b="1">
                <a:solidFill>
                  <a:srgbClr val="0000FF"/>
                </a:solidFill>
              </a:rPr>
              <a:t>。有多方面的才能和兴趣，唐中宗神龙元年（</a:t>
            </a:r>
            <a:r>
              <a:rPr lang="en-US" altLang="zh-CN" sz="2800" b="1">
                <a:solidFill>
                  <a:srgbClr val="0000FF"/>
                </a:solidFill>
              </a:rPr>
              <a:t>705</a:t>
            </a:r>
            <a:r>
              <a:rPr lang="zh-CN" altLang="en-US" sz="2800" b="1">
                <a:solidFill>
                  <a:srgbClr val="0000FF"/>
                </a:solidFill>
              </a:rPr>
              <a:t>）</a:t>
            </a:r>
            <a:r>
              <a:rPr lang="zh-CN" altLang="en-US" sz="2800" b="1">
                <a:solidFill>
                  <a:srgbClr val="FF0066"/>
                </a:solidFill>
              </a:rPr>
              <a:t>举家迁居</a:t>
            </a:r>
            <a:r>
              <a:rPr lang="zh-CN" altLang="en-US" sz="2800" b="1">
                <a:solidFill>
                  <a:srgbClr val="FF00FF"/>
                </a:solidFill>
              </a:rPr>
              <a:t>四川</a:t>
            </a:r>
            <a:r>
              <a:rPr lang="zh-CN" altLang="en-US" sz="2800" b="1">
                <a:solidFill>
                  <a:srgbClr val="FF0066"/>
                </a:solidFill>
              </a:rPr>
              <a:t>绵州昌隆</a:t>
            </a:r>
            <a:r>
              <a:rPr lang="zh-CN" altLang="en-US" sz="2800" b="1">
                <a:solidFill>
                  <a:srgbClr val="FF00FF"/>
                </a:solidFill>
              </a:rPr>
              <a:t>青莲乡</a:t>
            </a:r>
            <a:r>
              <a:rPr lang="zh-CN" altLang="en-US" sz="2800" b="1">
                <a:solidFill>
                  <a:srgbClr val="FF0066"/>
                </a:solidFill>
              </a:rPr>
              <a:t>。</a:t>
            </a:r>
            <a:endParaRPr lang="zh-CN" altLang="en-US" sz="2800" b="1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标题 67585"/>
          <p:cNvSpPr/>
          <p:nvPr>
            <p:ph type="ctrTitle"/>
          </p:nvPr>
        </p:nvSpPr>
        <p:spPr>
          <a:xfrm>
            <a:off x="1143000" y="135512"/>
            <a:ext cx="6858000" cy="2187001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rPr lang="zh-CN" altLang="en-US" b="1">
                <a:solidFill>
                  <a:srgbClr val="FF3300"/>
                </a:solidFill>
                <a:ea typeface="经典粗黑简" pitchFamily="1" charset="-122"/>
              </a:rPr>
              <a:t>仰天大笑出门去，我辈岂是蓬蒿人</a:t>
            </a:r>
            <a:endParaRPr lang="zh-CN" altLang="en-US" b="1">
              <a:solidFill>
                <a:srgbClr val="FF3300"/>
              </a:solidFill>
              <a:ea typeface="经典粗黑简" pitchFamily="1" charset="-122"/>
            </a:endParaRPr>
          </a:p>
        </p:txBody>
      </p:sp>
      <p:sp>
        <p:nvSpPr>
          <p:cNvPr id="10242" name="文本占位符 67586"/>
          <p:cNvSpPr/>
          <p:nvPr>
            <p:ph type="subTitle" idx="1"/>
          </p:nvPr>
        </p:nvSpPr>
        <p:spPr>
          <a:xfrm>
            <a:off x="1143000" y="2414588"/>
            <a:ext cx="6858000" cy="1655762"/>
          </a:xfrm>
          <a:prstGeom prst="rect">
            <a:avLst/>
          </a:prstGeom>
        </p:spPr>
        <p:txBody>
          <a:bodyPr anchor="t" anchorCtr="0"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Tx/>
              <a:buChar char="•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>
              <a:buNone/>
            </a:pPr>
            <a:r>
              <a:rPr lang="zh-CN" altLang="en-US" sz="3200" b="1" spc="0"/>
              <a:t>   天宝初年，由道士吴筠推荐，唐玄宗召他</a:t>
            </a:r>
            <a:r>
              <a:rPr lang="zh-CN" altLang="en-US" sz="3200" b="1" spc="0">
                <a:solidFill>
                  <a:srgbClr val="FF0066"/>
                </a:solidFill>
              </a:rPr>
              <a:t>进京</a:t>
            </a:r>
            <a:r>
              <a:rPr lang="zh-CN" altLang="en-US" sz="3200" b="1" spc="0"/>
              <a:t>，命他供奉翰林。</a:t>
            </a:r>
            <a:r>
              <a:rPr lang="zh-CN" altLang="en-US" sz="3200" b="1" spc="0">
                <a:solidFill>
                  <a:srgbClr val="FF0066"/>
                </a:solidFill>
              </a:rPr>
              <a:t>作文学侍从之臣</a:t>
            </a:r>
            <a:r>
              <a:rPr lang="zh-CN" altLang="en-US" sz="3200" b="1" spc="0"/>
              <a:t>，李白的大志无法实现。李白性格傲岸不羁，也不能忍受摧眉折腰事权贵的生活。</a:t>
            </a:r>
            <a:r>
              <a:rPr lang="zh-CN" altLang="en-US" sz="3200" b="1" spc="0">
                <a:solidFill>
                  <a:srgbClr val="FF0066"/>
                </a:solidFill>
              </a:rPr>
              <a:t>三年后李白因遭谗毁</a:t>
            </a:r>
            <a:r>
              <a:rPr lang="zh-CN" altLang="en-US" sz="3200" b="1" spc="0"/>
              <a:t>，于天宝三、四年间（公元 </a:t>
            </a:r>
            <a:r>
              <a:rPr lang="en-US" altLang="zh-CN" sz="3200" b="1" spc="0"/>
              <a:t>744</a:t>
            </a:r>
            <a:r>
              <a:rPr lang="zh-CN" altLang="en-US" sz="3200" b="1" spc="0"/>
              <a:t>或</a:t>
            </a:r>
            <a:r>
              <a:rPr lang="en-US" altLang="zh-CN" sz="3200" b="1" spc="0"/>
              <a:t>745</a:t>
            </a:r>
            <a:r>
              <a:rPr lang="zh-CN" altLang="en-US" sz="3200" b="1" spc="0"/>
              <a:t>年），</a:t>
            </a:r>
            <a:r>
              <a:rPr lang="zh-CN" altLang="en-US" sz="3200" b="1" spc="0">
                <a:solidFill>
                  <a:srgbClr val="FF0066"/>
                </a:solidFill>
              </a:rPr>
              <a:t>被排挤出京。</a:t>
            </a:r>
            <a:endParaRPr lang="zh-CN" altLang="en-US" b="1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5" name="椭圆 66561"/>
          <p:cNvSpPr/>
          <p:nvPr/>
        </p:nvSpPr>
        <p:spPr>
          <a:xfrm>
            <a:off x="0" y="0"/>
            <a:ext cx="9144000" cy="1700213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solidFill>
              <a:schemeClr val="tx1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6" name="标题 66562"/>
          <p:cNvSpPr/>
          <p:nvPr>
            <p:ph type="ctrTitle"/>
          </p:nvPr>
        </p:nvSpPr>
        <p:spPr>
          <a:xfrm>
            <a:off x="1143000" y="257"/>
            <a:ext cx="6858000" cy="218700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rPr lang="zh-CN" altLang="en-US" sz="5400" b="1">
                <a:solidFill>
                  <a:srgbClr val="FF3300"/>
                </a:solidFill>
                <a:ea typeface="长城新魏碑体" pitchFamily="1" charset="-122"/>
              </a:rPr>
              <a:t>大鹏一日同风起</a:t>
            </a:r>
            <a:br>
              <a:rPr lang="zh-CN" altLang="en-US" sz="5400" b="1">
                <a:solidFill>
                  <a:srgbClr val="FF3300"/>
                </a:solidFill>
                <a:ea typeface="长城新魏碑体" pitchFamily="1" charset="-122"/>
              </a:rPr>
            </a:br>
            <a:r>
              <a:rPr lang="zh-CN" altLang="en-US" sz="5400" b="1">
                <a:solidFill>
                  <a:srgbClr val="FF3300"/>
                </a:solidFill>
                <a:ea typeface="长城新魏碑体" pitchFamily="1" charset="-122"/>
              </a:rPr>
              <a:t>  扶摇直上九万里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267" name="文本占位符 66563"/>
          <p:cNvSpPr/>
          <p:nvPr>
            <p:ph type="subTitle" idx="1"/>
          </p:nvPr>
        </p:nvSpPr>
        <p:spPr>
          <a:xfrm>
            <a:off x="2018665" y="2186623"/>
            <a:ext cx="6858000" cy="1655762"/>
          </a:xfrm>
          <a:prstGeom prst="rect">
            <a:avLst/>
          </a:prstGeom>
          <a:solidFill>
            <a:schemeClr val="bg1">
              <a:alpha val="100000"/>
            </a:schemeClr>
          </a:solidFill>
        </p:spPr>
        <p:txBody>
          <a:bodyPr anchor="t" anchorCtr="0"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Tx/>
              <a:buChar char="•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/>
            <a:r>
              <a:rPr lang="zh-CN" altLang="en-US" sz="2800" b="1" spc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二十五岁</a:t>
            </a:r>
            <a:r>
              <a:rPr lang="zh-CN" altLang="en-US" sz="2800" b="1" spc="0">
                <a:solidFill>
                  <a:srgbClr val="FF0066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时只身出川</a:t>
            </a:r>
            <a:r>
              <a:rPr lang="zh-CN" altLang="en-US" sz="2800" b="1" spc="0">
                <a:latin typeface="黑体" panose="02010600030101010101" pitchFamily="49" charset="-122"/>
                <a:ea typeface="黑体" panose="02010600030101010101" pitchFamily="49" charset="-122"/>
              </a:rPr>
              <a:t>，开始了广泛漫游，南到洞庭湘江，东至吴、越，</a:t>
            </a:r>
            <a:r>
              <a:rPr lang="zh-CN" altLang="en-US" sz="2800" b="1" spc="0">
                <a:solidFill>
                  <a:srgbClr val="FF0066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寓居在安陆</a:t>
            </a:r>
            <a:r>
              <a:rPr lang="zh-CN" altLang="en-US" sz="2800" b="1" spc="0">
                <a:latin typeface="黑体" panose="02010600030101010101" pitchFamily="49" charset="-122"/>
                <a:ea typeface="黑体" panose="02010600030101010101" pitchFamily="49" charset="-122"/>
              </a:rPr>
              <a:t>（今湖北省安陆县）。他到处游历，希望结交朋友，干谒社会名流，从而得到引荐， 一举登上高位，去实现政治理想和抱负。可是，十年漫游，却一事无成。他又继续北上太原、长安，东到齐、鲁各地，并</a:t>
            </a:r>
            <a:r>
              <a:rPr lang="zh-CN" altLang="en-US" sz="2800" b="1" spc="0">
                <a:solidFill>
                  <a:srgbClr val="FF0066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寓居山东任城</a:t>
            </a:r>
            <a:r>
              <a:rPr lang="zh-CN" altLang="en-US" sz="2800" b="1" spc="0">
                <a:latin typeface="黑体" panose="02010600030101010101" pitchFamily="49" charset="-122"/>
                <a:ea typeface="黑体" panose="02010600030101010101" pitchFamily="49" charset="-122"/>
              </a:rPr>
              <a:t>（今山东济宁）。这时他已结交了不少名流，创作了大量优秀诗篇，</a:t>
            </a:r>
            <a:r>
              <a:rPr lang="zh-CN" altLang="en-US" sz="2800" b="1" spc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诗名满天下。</a:t>
            </a:r>
            <a:endParaRPr lang="zh-CN" altLang="en-US" sz="2800" b="1">
              <a:solidFill>
                <a:srgbClr val="FF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11268" name="图片 66564"/>
          <p:cNvPicPr/>
          <p:nvPr/>
        </p:nvPicPr>
        <p:blipFill>
          <a:blip r:embed="rId3"/>
          <a:stretch>
            <a:fillRect/>
          </a:stretch>
        </p:blipFill>
        <p:spPr>
          <a:xfrm>
            <a:off x="-466090" y="1562735"/>
            <a:ext cx="2484438" cy="446405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89" name="文本占位符 68609"/>
          <p:cNvSpPr/>
          <p:nvPr>
            <p:ph type="subTitle" idx="1"/>
          </p:nvPr>
        </p:nvSpPr>
        <p:spPr>
          <a:xfrm>
            <a:off x="-370840" y="2600643"/>
            <a:ext cx="6858000" cy="1655762"/>
          </a:xfrm>
          <a:prstGeom prst="rect">
            <a:avLst/>
          </a:prstGeom>
        </p:spPr>
        <p:txBody>
          <a:bodyPr anchor="t" anchorCtr="0"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Tx/>
              <a:buChar char="•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>
              <a:buNone/>
            </a:pPr>
            <a:r>
              <a:rPr lang="zh-CN" altLang="en-US" sz="3200" b="1" spc="0"/>
              <a:t>         离开长安后。</a:t>
            </a:r>
            <a:r>
              <a:rPr lang="zh-CN" altLang="en-US" sz="3600" b="1" spc="0">
                <a:solidFill>
                  <a:srgbClr val="FF0066"/>
                </a:solidFill>
              </a:rPr>
              <a:t>他在江、淮一带盘桓，思想极度烦闷。</a:t>
            </a:r>
            <a:r>
              <a:rPr lang="zh-CN" altLang="en-US" sz="3200" b="1" spc="0"/>
              <a:t>他只能游山访仙，痛饮狂歌，以排遣怀才不遇的忧愤。但他始终没有放弃建立伟业，成为非凡人物的理想。</a:t>
            </a:r>
            <a:r>
              <a:rPr lang="zh-CN" altLang="en-US" sz="3200" b="1" spc="0">
                <a:solidFill>
                  <a:srgbClr val="FF0066"/>
                </a:solidFill>
              </a:rPr>
              <a:t>安史之乱爆发后，李白曾应邀入</a:t>
            </a:r>
            <a:r>
              <a:rPr lang="zh-CN" altLang="en-US" sz="3200" b="1" spc="0">
                <a:solidFill>
                  <a:srgbClr val="0000FF"/>
                </a:solidFill>
              </a:rPr>
              <a:t>永王李璘</a:t>
            </a:r>
            <a:r>
              <a:rPr lang="zh-CN" altLang="en-US" sz="3200" b="1" spc="0">
                <a:solidFill>
                  <a:srgbClr val="FF0066"/>
                </a:solidFill>
              </a:rPr>
              <a:t>军幕，</a:t>
            </a:r>
            <a:r>
              <a:rPr lang="zh-CN" altLang="en-US" sz="3200" b="1" spc="0"/>
              <a:t>又以为获得了建功立业的机会。</a:t>
            </a:r>
            <a:endParaRPr lang="zh-CN" altLang="en-US" b="1"/>
          </a:p>
        </p:txBody>
      </p:sp>
      <p:pic>
        <p:nvPicPr>
          <p:cNvPr id="12290" name="图片 68610"/>
          <p:cNvPicPr/>
          <p:nvPr/>
        </p:nvPicPr>
        <p:blipFill>
          <a:blip r:embed="rId2"/>
          <a:stretch>
            <a:fillRect/>
          </a:stretch>
        </p:blipFill>
        <p:spPr>
          <a:xfrm>
            <a:off x="6486843" y="1978025"/>
            <a:ext cx="2916237" cy="501332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2291" name="标题 68611"/>
          <p:cNvSpPr/>
          <p:nvPr>
            <p:ph type="ctrTitle"/>
          </p:nvPr>
        </p:nvSpPr>
        <p:spPr>
          <a:xfrm>
            <a:off x="920115" y="150117"/>
            <a:ext cx="6858000" cy="2187001"/>
          </a:xfrm>
          <a:prstGeom prst="rect">
            <a:avLst/>
          </a:prstGeom>
          <a:solidFill>
            <a:schemeClr val="lt1"/>
          </a:solidFill>
          <a:ln w="25400" cap="flat" cmpd="sng" algn="ctr">
            <a:solidFill>
              <a:schemeClr val="accent2"/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marL="0" marR="0" lvl="0" indent="0"/>
            <a:r>
              <a:rPr lang="zh-CN" altLang="en-US" sz="5400" b="1" spc="0">
                <a:solidFill>
                  <a:srgbClr val="000000"/>
                </a:solidFill>
                <a:ea typeface="汉鼎繁淡古" pitchFamily="1" charset="-122"/>
              </a:rPr>
              <a:t>筆落惊風雨，詩成泣鬼神</a:t>
            </a:r>
            <a:r>
              <a:rPr lang="zh-CN" altLang="en-US" sz="4000" spc="0">
                <a:solidFill>
                  <a:srgbClr val="000000"/>
                </a:solidFill>
              </a:rPr>
              <a:t> </a:t>
            </a:r>
            <a:endParaRPr lang="zh-CN" altLang="en-US" sz="40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3" name="文本占位符 69634"/>
          <p:cNvSpPr/>
          <p:nvPr>
            <p:ph type="subTitle" idx="1"/>
          </p:nvPr>
        </p:nvSpPr>
        <p:spPr>
          <a:prstGeom prst="rect">
            <a:avLst/>
          </a:prstGeom>
        </p:spPr>
        <p:txBody>
          <a:bodyPr anchor="t" anchorCtr="0"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Tx/>
              <a:buChar char="•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/>
            <a:r>
              <a:rPr lang="zh-CN" altLang="en-US" sz="3200" b="1" spc="0"/>
              <a:t>永王军队为唐肃宗消灭后，李白也受牵连</a:t>
            </a:r>
            <a:r>
              <a:rPr lang="zh-CN" altLang="en-US" sz="3200" b="1" spc="0">
                <a:solidFill>
                  <a:srgbClr val="FF0066"/>
                </a:solidFill>
              </a:rPr>
              <a:t>入狱</a:t>
            </a:r>
            <a:r>
              <a:rPr lang="zh-CN" altLang="en-US" sz="3200" b="1" spc="0"/>
              <a:t>，后来在流放夜郎的途中遇赦。直到六十一岁时，李白还请求从军入幕，希望能有“一割之用”，却因病在途中折回，未能如愿，</a:t>
            </a:r>
            <a:r>
              <a:rPr lang="zh-CN" altLang="en-US" sz="3200" b="1" spc="0">
                <a:solidFill>
                  <a:srgbClr val="FF00FF"/>
                </a:solidFill>
              </a:rPr>
              <a:t>六十二岁</a:t>
            </a:r>
            <a:r>
              <a:rPr lang="zh-CN" altLang="en-US" sz="3200" b="1" spc="0">
                <a:solidFill>
                  <a:srgbClr val="FF0066"/>
                </a:solidFill>
              </a:rPr>
              <a:t>时在他的族叔</a:t>
            </a:r>
            <a:r>
              <a:rPr lang="zh-CN" altLang="en-US" sz="3200" b="1" spc="0">
                <a:solidFill>
                  <a:srgbClr val="FF00FF"/>
                </a:solidFill>
              </a:rPr>
              <a:t>当涂县</a:t>
            </a:r>
            <a:r>
              <a:rPr lang="zh-CN" altLang="en-US" sz="3200" b="1" spc="0">
                <a:solidFill>
                  <a:srgbClr val="FF0066"/>
                </a:solidFill>
              </a:rPr>
              <a:t>（安徽马鞍山）</a:t>
            </a:r>
            <a:r>
              <a:rPr lang="zh-CN" altLang="en-US" sz="3200" b="1" spc="0"/>
              <a:t>县令的李阳冰家</a:t>
            </a:r>
            <a:r>
              <a:rPr lang="zh-CN" altLang="en-US" sz="3600" b="1" spc="0"/>
              <a:t>病死</a:t>
            </a:r>
            <a:r>
              <a:rPr lang="zh-CN" altLang="en-US" sz="3200" b="1" spc="0"/>
              <a:t>。</a:t>
            </a:r>
            <a:endParaRPr lang="zh-CN" altLang="en-US" b="1"/>
          </a:p>
        </p:txBody>
      </p:sp>
      <p:pic>
        <p:nvPicPr>
          <p:cNvPr id="13314" name="图片 69635"/>
          <p:cNvPicPr/>
          <p:nvPr/>
        </p:nvPicPr>
        <p:blipFill>
          <a:blip r:embed="rId2"/>
          <a:stretch>
            <a:fillRect/>
          </a:stretch>
        </p:blipFill>
        <p:spPr>
          <a:xfrm>
            <a:off x="6443663" y="3644900"/>
            <a:ext cx="2700337" cy="32131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3315" name="标题 69637"/>
          <p:cNvSpPr/>
          <p:nvPr>
            <p:ph type="ctrTitle"/>
          </p:nvPr>
        </p:nvSpPr>
        <p:spPr>
          <a:prstGeom prst="rect">
            <a:avLst/>
          </a:prstGeom>
          <a:solidFill>
            <a:schemeClr val="lt1"/>
          </a:solidFill>
          <a:ln w="25400" cap="flat" cmpd="sng" algn="ctr">
            <a:solidFill>
              <a:schemeClr val="accent2"/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marL="0" marR="0" lvl="0" indent="0"/>
            <a:r>
              <a:rPr lang="zh-CN" altLang="en-US" sz="6000" b="1" spc="0">
                <a:solidFill>
                  <a:schemeClr val="accent2"/>
                </a:solidFill>
              </a:rPr>
              <a:t>清水出芙蓉，天然去雕飾</a:t>
            </a:r>
            <a:endParaRPr lang="zh-CN" altLang="en-US" sz="60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YzdlM2FiZTBjMDc4YzM0NmU3OGY1MmFiMTU5ZjRjOTgifQ=="/>
</p:tagLst>
</file>

<file path=ppt/theme/theme1.xml><?xml version="1.0" encoding="utf-8"?>
<a:theme xmlns:r="http://schemas.openxmlformats.org/officeDocument/2006/relationships" xmlns:a="http://schemas.openxmlformats.org/drawingml/2006/main" name="1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Arial"/>
        <a:cs typeface="Arial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62</Paragraphs>
  <Slides>25</Slides>
  <Notes>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45">
      <vt:lpstr>Arial</vt:lpstr>
      <vt:lpstr>Arial Black</vt:lpstr>
      <vt:lpstr>宋体</vt:lpstr>
      <vt:lpstr>Calibri</vt:lpstr>
      <vt:lpstr>Cambria</vt:lpstr>
      <vt:lpstr>Calibri Light</vt:lpstr>
      <vt:lpstr>华文琥珀</vt:lpstr>
      <vt:lpstr>方正舒体</vt:lpstr>
      <vt:lpstr>Wingdings</vt:lpstr>
      <vt:lpstr>方正粗倩简体</vt:lpstr>
      <vt:lpstr>楷体_GB2312</vt:lpstr>
      <vt:lpstr>文鼎雕刻体</vt:lpstr>
      <vt:lpstr>经典粗黑简</vt:lpstr>
      <vt:lpstr>长城新魏碑体</vt:lpstr>
      <vt:lpstr>黑体</vt:lpstr>
      <vt:lpstr>汉鼎繁淡古</vt:lpstr>
      <vt:lpstr>方正粗圆简体</vt:lpstr>
      <vt:lpstr>华文细黑</vt:lpstr>
      <vt:lpstr>微软雅黑</vt:lpstr>
      <vt:lpstr>1_空白设计模板</vt:lpstr>
      <vt:lpstr>作文素材的积累和运用以李白为例作示范</vt:lpstr>
      <vt:lpstr>PowerPoint Presentation</vt:lpstr>
      <vt:lpstr>PowerPoint Presentation</vt:lpstr>
      <vt:lpstr>PowerPoint Presentation</vt:lpstr>
      <vt:lpstr>关于李白</vt:lpstr>
      <vt:lpstr>仰天大笑出门去，我辈岂是蓬蒿人</vt:lpstr>
      <vt:lpstr>大鹏一日同风起  扶摇直上九万里 </vt:lpstr>
      <vt:lpstr>筆落惊風雨，詩成泣鬼神 </vt:lpstr>
      <vt:lpstr>清水出芙蓉，天然去雕飾</vt:lpstr>
      <vt:lpstr>PowerPoint Presentation</vt:lpstr>
      <vt:lpstr>PowerPoint Presentation</vt:lpstr>
      <vt:lpstr>1、意气</vt:lpstr>
      <vt:lpstr>2 、自己的认知和他人的期望</vt:lpstr>
      <vt:lpstr>PowerPoint Presentation</vt:lpstr>
      <vt:lpstr>PowerPoint Presentation</vt:lpstr>
      <vt:lpstr>PowerPoint Presentation</vt:lpstr>
      <vt:lpstr>PowerPoint Presentation</vt:lpstr>
      <vt:lpstr>6.人生的选择——永远行走在自己设置的轨道上，不为周遭的一切所牵绊，包括富贵功名。</vt:lpstr>
      <vt:lpstr>　7.面对挫折——上帝为我们关上了一扇窗必会为我们打开一扇门(得到与失去)</vt:lpstr>
      <vt:lpstr>PowerPoint Presentation</vt:lpstr>
      <vt:lpstr>乐观的精神会让我们在尘世虽遭遇挫折失败，依然一路前行一路歌——世界以痛吻我，我将回报以歌。</vt:lpstr>
      <vt:lpstr>PowerPoint Presentation</vt:lpstr>
      <vt:lpstr> 8.傲岸独立的个性----无论是得意之时，还是失意之日，始终保持傲岸不羁的个性。</vt:lpstr>
      <vt:lpstr>PowerPoint Presentation</vt:lpstr>
      <vt:lpstr>再见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2022-05-31T13:02:48.088</cp:lastPrinted>
  <dcterms:created xsi:type="dcterms:W3CDTF">2022-05-31T13:02:48Z</dcterms:created>
  <dcterms:modified xsi:type="dcterms:W3CDTF">2022-05-31T05:02:48Z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