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04"/>
  </p:handoutMasterIdLst>
  <p:sldIdLst>
    <p:sldId id="467" r:id="rId3"/>
    <p:sldId id="582" r:id="rId5"/>
    <p:sldId id="379" r:id="rId6"/>
    <p:sldId id="695" r:id="rId7"/>
    <p:sldId id="380" r:id="rId8"/>
    <p:sldId id="381" r:id="rId9"/>
    <p:sldId id="450" r:id="rId10"/>
    <p:sldId id="383" r:id="rId11"/>
    <p:sldId id="386" r:id="rId12"/>
    <p:sldId id="387" r:id="rId13"/>
    <p:sldId id="382" r:id="rId14"/>
    <p:sldId id="385" r:id="rId15"/>
    <p:sldId id="388" r:id="rId16"/>
    <p:sldId id="390" r:id="rId17"/>
    <p:sldId id="392" r:id="rId18"/>
    <p:sldId id="394" r:id="rId19"/>
    <p:sldId id="396" r:id="rId20"/>
    <p:sldId id="398" r:id="rId21"/>
    <p:sldId id="400" r:id="rId22"/>
    <p:sldId id="401" r:id="rId23"/>
    <p:sldId id="402" r:id="rId24"/>
    <p:sldId id="404" r:id="rId25"/>
    <p:sldId id="406" r:id="rId26"/>
    <p:sldId id="407" r:id="rId27"/>
    <p:sldId id="408" r:id="rId28"/>
    <p:sldId id="410" r:id="rId29"/>
    <p:sldId id="414" r:id="rId30"/>
    <p:sldId id="415" r:id="rId31"/>
    <p:sldId id="416" r:id="rId32"/>
    <p:sldId id="417" r:id="rId33"/>
    <p:sldId id="418" r:id="rId34"/>
    <p:sldId id="419" r:id="rId35"/>
    <p:sldId id="420" r:id="rId36"/>
    <p:sldId id="421" r:id="rId37"/>
    <p:sldId id="423" r:id="rId38"/>
    <p:sldId id="427" r:id="rId39"/>
    <p:sldId id="583" r:id="rId40"/>
    <p:sldId id="322" r:id="rId41"/>
    <p:sldId id="323" r:id="rId42"/>
    <p:sldId id="324" r:id="rId43"/>
    <p:sldId id="325" r:id="rId44"/>
    <p:sldId id="327" r:id="rId45"/>
    <p:sldId id="428" r:id="rId46"/>
    <p:sldId id="430" r:id="rId47"/>
    <p:sldId id="431" r:id="rId48"/>
    <p:sldId id="433" r:id="rId49"/>
    <p:sldId id="434" r:id="rId50"/>
    <p:sldId id="437" r:id="rId51"/>
    <p:sldId id="438" r:id="rId52"/>
    <p:sldId id="447" r:id="rId53"/>
    <p:sldId id="448" r:id="rId54"/>
    <p:sldId id="449" r:id="rId55"/>
    <p:sldId id="343" r:id="rId56"/>
    <p:sldId id="439" r:id="rId57"/>
    <p:sldId id="451" r:id="rId58"/>
    <p:sldId id="452" r:id="rId59"/>
    <p:sldId id="453" r:id="rId60"/>
    <p:sldId id="454" r:id="rId61"/>
    <p:sldId id="455" r:id="rId62"/>
    <p:sldId id="456" r:id="rId63"/>
    <p:sldId id="824" r:id="rId64"/>
    <p:sldId id="458" r:id="rId65"/>
    <p:sldId id="459" r:id="rId66"/>
    <p:sldId id="460" r:id="rId67"/>
    <p:sldId id="461" r:id="rId68"/>
    <p:sldId id="462" r:id="rId69"/>
    <p:sldId id="463" r:id="rId70"/>
    <p:sldId id="464" r:id="rId71"/>
    <p:sldId id="465" r:id="rId72"/>
    <p:sldId id="584" r:id="rId73"/>
    <p:sldId id="359" r:id="rId74"/>
    <p:sldId id="360" r:id="rId75"/>
    <p:sldId id="361" r:id="rId76"/>
    <p:sldId id="362" r:id="rId77"/>
    <p:sldId id="792" r:id="rId78"/>
    <p:sldId id="795" r:id="rId79"/>
    <p:sldId id="796" r:id="rId80"/>
    <p:sldId id="797" r:id="rId81"/>
    <p:sldId id="798" r:id="rId82"/>
    <p:sldId id="799" r:id="rId83"/>
    <p:sldId id="800" r:id="rId84"/>
    <p:sldId id="365" r:id="rId85"/>
    <p:sldId id="366" r:id="rId86"/>
    <p:sldId id="367" r:id="rId87"/>
    <p:sldId id="368" r:id="rId88"/>
    <p:sldId id="369" r:id="rId89"/>
    <p:sldId id="476" r:id="rId90"/>
    <p:sldId id="483" r:id="rId91"/>
    <p:sldId id="478" r:id="rId92"/>
    <p:sldId id="479" r:id="rId93"/>
    <p:sldId id="480" r:id="rId94"/>
    <p:sldId id="481" r:id="rId95"/>
    <p:sldId id="374" r:id="rId96"/>
    <p:sldId id="469" r:id="rId97"/>
    <p:sldId id="470" r:id="rId98"/>
    <p:sldId id="471" r:id="rId99"/>
    <p:sldId id="472" r:id="rId100"/>
    <p:sldId id="473" r:id="rId101"/>
    <p:sldId id="474" r:id="rId102"/>
    <p:sldId id="475" r:id="rId103"/>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962F3"/>
    <a:srgbClr val="202E4A"/>
    <a:srgbClr val="FF7124"/>
    <a:srgbClr val="EF7509"/>
    <a:srgbClr val="8CC5B1"/>
    <a:srgbClr val="68BC9E"/>
    <a:srgbClr val="FEFEFE"/>
    <a:srgbClr val="009459"/>
    <a:srgbClr val="0086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987"/>
    <p:restoredTop sz="94676"/>
  </p:normalViewPr>
  <p:slideViewPr>
    <p:cSldViewPr snapToGrid="0" showGuides="1">
      <p:cViewPr varScale="1">
        <p:scale>
          <a:sx n="88" d="100"/>
          <a:sy n="88" d="100"/>
        </p:scale>
        <p:origin x="606" y="96"/>
      </p:cViewPr>
      <p:guideLst>
        <p:guide orient="horz" pos="2159"/>
        <p:guide pos="3840"/>
      </p:guideLst>
    </p:cSldViewPr>
  </p:slideViewPr>
  <p:notesTextViewPr>
    <p:cViewPr>
      <p:scale>
        <a:sx n="1" d="1"/>
        <a:sy n="1" d="1"/>
      </p:scale>
      <p:origin x="0" y="0"/>
    </p:cViewPr>
  </p:notesTextViewPr>
  <p:sorterViewPr showFormatting="0">
    <p:cViewPr varScale="1">
      <p:scale>
        <a:sx n="100" d="100"/>
        <a:sy n="100" d="100"/>
      </p:scale>
      <p:origin x="0" y="0"/>
    </p:cViewPr>
  </p:sorterViewPr>
  <p:gridSpacing cx="72005" cy="72005"/>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8" Type="http://schemas.openxmlformats.org/officeDocument/2006/relationships/commentAuthors" Target="commentAuthors.xml"/><Relationship Id="rId107" Type="http://schemas.openxmlformats.org/officeDocument/2006/relationships/tableStyles" Target="tableStyles.xml"/><Relationship Id="rId106" Type="http://schemas.openxmlformats.org/officeDocument/2006/relationships/viewProps" Target="viewProps.xml"/><Relationship Id="rId105" Type="http://schemas.openxmlformats.org/officeDocument/2006/relationships/presProps" Target="presProps.xml"/><Relationship Id="rId104" Type="http://schemas.openxmlformats.org/officeDocument/2006/relationships/handoutMaster" Target="handoutMasters/handoutMaster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6D5D20B-C9C8-4D59-9DE0-EFEFE0BDD008}" type="slidenum">
              <a:rPr kumimoji="0" altLang="en-US" sz="12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4B159A-F6AC-4C6A-A428-905B7502C77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4B159A-F6AC-4C6A-A428-905B7502C775}"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en-US" strike="noStrike"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pPr fontAlgn="base"/>
            <a:r>
              <a:rPr lang="zh-CN" altLang="en-US" strike="noStrike" noProof="1" smtClean="0"/>
              <a:t>单击此处编辑母版标题样式</a:t>
            </a:r>
            <a:endParaRPr lang="en-US" strike="noStrike"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ctr" anchorCtr="0" compatLnSpc="1"/>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8CD88EB-536A-4DA4-BAEE-4B6927029F68}"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F31EDF0-8FB7-453E-96BA-6099484DF56D}"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sndAc>
          <p:stSnd>
            <p:snd r:embed="rId2" name="camera.wav"/>
          </p:stSnd>
        </p:sndAc>
      </p:transition>
    </mc:Choice>
    <mc:Fallback>
      <p:transition>
        <p:sndAc>
          <p:stSnd>
            <p:snd r:embed="rId2" name="camera.wav"/>
          </p:stSnd>
        </p:sndAc>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Content Placeholder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pPr fontAlgn="base"/>
            <a:r>
              <a:rPr lang="zh-CN" altLang="en-US" strike="noStrike" noProof="1" smtClean="0"/>
              <a:t>单击此处编辑母版标题样式</a:t>
            </a:r>
            <a:endParaRPr lang="en-US" strike="noStrike"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Content Placeholder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Content Placeholder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pPr fontAlgn="base"/>
            <a:r>
              <a:rPr lang="zh-CN" altLang="en-US" strike="noStrike" noProof="1" smtClean="0"/>
              <a:t>单击此处编辑母版标题样式</a:t>
            </a:r>
            <a:endParaRPr lang="en-US" strike="noStrike"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Content Placeholder 3"/>
          <p:cNvSpPr>
            <a:spLocks noGrp="1"/>
          </p:cNvSpPr>
          <p:nvPr>
            <p:ph sz="half" idx="2"/>
          </p:nvPr>
        </p:nvSpPr>
        <p:spPr>
          <a:xfrm>
            <a:off x="839789"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Content Placeholder 5"/>
          <p:cNvSpPr>
            <a:spLocks noGrp="1"/>
          </p:cNvSpPr>
          <p:nvPr>
            <p:ph sz="quarter" idx="4"/>
          </p:nvPr>
        </p:nvSpPr>
        <p:spPr>
          <a:xfrm>
            <a:off x="6172201"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7" name="日期占位符 6"/>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pPr fontAlgn="base"/>
            <a:r>
              <a:rPr lang="zh-CN" altLang="en-US" strike="noStrike" noProof="1" smtClean="0"/>
              <a:t>单击此处编辑母版标题样式</a:t>
            </a:r>
            <a:endParaRPr lang="en-US" strike="noStrike"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pPr fontAlgn="base"/>
            <a:r>
              <a:rPr lang="zh-CN" altLang="en-US" strike="noStrike" noProof="1" smtClean="0"/>
              <a:t>单击此处编辑母版标题样式</a:t>
            </a:r>
            <a:endParaRPr lang="en-US" strike="noStrike" noProof="1"/>
          </a:p>
        </p:txBody>
      </p:sp>
      <p:sp>
        <p:nvSpPr>
          <p:cNvPr id="3" name="Picture Placeholder 2"/>
          <p:cNvSpPr>
            <a:spLocks noGrp="1" noChangeAspect="1"/>
          </p:cNvSpPr>
          <p:nvPr>
            <p:ph type="pic" idx="1"/>
          </p:nvPr>
        </p:nvSpPr>
        <p:spPr>
          <a:xfrm>
            <a:off x="5183188" y="987427"/>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image" Target="../media/image3.jpeg"/><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0"/>
          <a:stretch>
            <a:fillRect/>
          </a:stretch>
        </a:blipFill>
        <a:effectLst/>
      </p:bgPr>
    </p:bg>
    <p:spTree>
      <p:nvGrpSpPr>
        <p:cNvPr id="1" name=""/>
        <p:cNvGrpSpPr/>
        <p:nvPr/>
      </p:nvGrpSpPr>
      <p:grpSpPr/>
      <p:sp>
        <p:nvSpPr>
          <p:cNvPr id="1026" name="Title Placeholder 1"/>
          <p:cNvSpPr>
            <a:spLocks noGrp="1"/>
          </p:cNvSpPr>
          <p:nvPr>
            <p:ph type="title"/>
          </p:nvPr>
        </p:nvSpPr>
        <p:spPr>
          <a:xfrm>
            <a:off x="838200" y="365125"/>
            <a:ext cx="10515600" cy="1325563"/>
          </a:xfrm>
          <a:prstGeom prst="rect">
            <a:avLst/>
          </a:prstGeom>
          <a:noFill/>
          <a:ln w="9525">
            <a:noFill/>
          </a:ln>
        </p:spPr>
        <p:txBody>
          <a:bodyPr anchor="ctr"/>
          <a:p>
            <a:pPr lvl="0"/>
            <a:r>
              <a:rPr lang="zh-CN" altLang="en-US" dirty="0"/>
              <a:t>单击此处编辑母版标题样式</a:t>
            </a:r>
            <a:endParaRPr lang="en-US" altLang="zh-CN" dirty="0"/>
          </a:p>
        </p:txBody>
      </p:sp>
      <p:sp>
        <p:nvSpPr>
          <p:cNvPr id="1027" name="Text Placeholder 2"/>
          <p:cNvSpPr>
            <a:spLocks noGrp="1"/>
          </p:cNvSpPr>
          <p:nvPr>
            <p:ph type="body"/>
          </p:nvPr>
        </p:nvSpPr>
        <p:spPr>
          <a:xfrm>
            <a:off x="838200" y="1825625"/>
            <a:ext cx="10515600" cy="4351338"/>
          </a:xfrm>
          <a:prstGeom prst="rect">
            <a:avLst/>
          </a:prstGeom>
          <a:noFill/>
          <a:ln w="9525">
            <a:noFill/>
          </a:ln>
        </p:spPr>
        <p:txBody>
          <a:bodyPr anchor="t"/>
          <a:p>
            <a:pPr lvl="0" indent="-227330"/>
            <a:r>
              <a:rPr lang="zh-CN" altLang="en-US" dirty="0"/>
              <a:t>单击此处编辑母版文本样式</a:t>
            </a:r>
            <a:endParaRPr lang="zh-CN" altLang="en-US" dirty="0"/>
          </a:p>
          <a:p>
            <a:pPr lvl="1" indent="-227330"/>
            <a:r>
              <a:rPr lang="zh-CN" altLang="en-US" dirty="0"/>
              <a:t>第二级</a:t>
            </a:r>
            <a:endParaRPr lang="zh-CN" altLang="en-US" dirty="0"/>
          </a:p>
          <a:p>
            <a:pPr lvl="2" indent="-227330"/>
            <a:r>
              <a:rPr lang="zh-CN" altLang="en-US" dirty="0"/>
              <a:t>第三级</a:t>
            </a:r>
            <a:endParaRPr lang="zh-CN" altLang="en-US" dirty="0"/>
          </a:p>
          <a:p>
            <a:pPr lvl="3" indent="-227330"/>
            <a:r>
              <a:rPr lang="zh-CN" altLang="en-US" dirty="0"/>
              <a:t>第四级</a:t>
            </a:r>
            <a:endParaRPr lang="zh-CN" altLang="en-US" dirty="0"/>
          </a:p>
          <a:p>
            <a:pPr lvl="4" indent="-227330"/>
            <a:r>
              <a:rPr lang="zh-CN" altLang="en-US" dirty="0"/>
              <a:t>第五级</a:t>
            </a:r>
            <a:endParaRPr lang="en-US" altLang="zh-CN"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00.xml.rels><?xml version="1.0" encoding="UTF-8" standalone="yes"?>
<Relationships xmlns="http://schemas.openxmlformats.org/package/2006/relationships"><Relationship Id="rId5" Type="http://schemas.openxmlformats.org/officeDocument/2006/relationships/notesSlide" Target="../notesSlides/notesSlide99.xml"/><Relationship Id="rId4" Type="http://schemas.openxmlformats.org/officeDocument/2006/relationships/slideLayout" Target="../slideLayouts/slideLayout2.xml"/><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image" Target="../media/image7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28.png"/><Relationship Id="rId1"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35.png"/><Relationship Id="rId1"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image" Target="../media/image37.jpe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image" Target="../media/image39.jpeg"/><Relationship Id="rId1"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image" Target="../media/image40.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image" Target="../media/image38.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7.xml"/><Relationship Id="rId2" Type="http://schemas.openxmlformats.org/officeDocument/2006/relationships/image" Target="../media/image42.png"/><Relationship Id="rId1" Type="http://schemas.openxmlformats.org/officeDocument/2006/relationships/image" Target="../media/image41.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44.png"/><Relationship Id="rId1" Type="http://schemas.openxmlformats.org/officeDocument/2006/relationships/image" Target="../media/image4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44.png"/><Relationship Id="rId1" Type="http://schemas.openxmlformats.org/officeDocument/2006/relationships/image" Target="../media/image43.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7.xml"/><Relationship Id="rId2" Type="http://schemas.openxmlformats.org/officeDocument/2006/relationships/image" Target="../media/image46.jpeg"/><Relationship Id="rId1" Type="http://schemas.openxmlformats.org/officeDocument/2006/relationships/image" Target="../media/image45.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image" Target="../media/image48.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image" Target="../media/image49.jpe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image" Target="../media/image50.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image" Target="../media/image51.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image" Target="../media/image52.jpe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image" Target="../media/image53.jpe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slide" Target="slide1.xml"/><Relationship Id="rId2" Type="http://schemas.openxmlformats.org/officeDocument/2006/relationships/image" Target="../media/image11.jpeg"/><Relationship Id="rId1" Type="http://schemas.openxmlformats.org/officeDocument/2006/relationships/image" Target="../media/image10.jpe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74.xml"/><Relationship Id="rId3" Type="http://schemas.openxmlformats.org/officeDocument/2006/relationships/slideLayout" Target="../slideLayouts/slideLayout7.xml"/><Relationship Id="rId2" Type="http://schemas.openxmlformats.org/officeDocument/2006/relationships/image" Target="../media/image56.jpeg"/><Relationship Id="rId1" Type="http://schemas.openxmlformats.org/officeDocument/2006/relationships/image" Target="../media/image55.jpe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7.xml"/><Relationship Id="rId1" Type="http://schemas.openxmlformats.org/officeDocument/2006/relationships/image" Target="../media/image57.jpe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7.xml"/><Relationship Id="rId1" Type="http://schemas.openxmlformats.org/officeDocument/2006/relationships/image" Target="../media/image58.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7.xml"/><Relationship Id="rId1" Type="http://schemas.openxmlformats.org/officeDocument/2006/relationships/image" Target="../media/image5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7.xml"/><Relationship Id="rId1" Type="http://schemas.openxmlformats.org/officeDocument/2006/relationships/image" Target="../media/image60.jpe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7.xml"/><Relationship Id="rId1" Type="http://schemas.openxmlformats.org/officeDocument/2006/relationships/image" Target="../media/image61.jpe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2.xml"/><Relationship Id="rId1" Type="http://schemas.openxmlformats.org/officeDocument/2006/relationships/image" Target="../media/image62.jpe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87.xml.rels><?xml version="1.0" encoding="UTF-8" standalone="yes"?>
<Relationships xmlns="http://schemas.openxmlformats.org/package/2006/relationships"><Relationship Id="rId5" Type="http://schemas.openxmlformats.org/officeDocument/2006/relationships/notesSlide" Target="../notesSlides/notesSlide86.xml"/><Relationship Id="rId4" Type="http://schemas.openxmlformats.org/officeDocument/2006/relationships/slideLayout" Target="../slideLayouts/slideLayout19.xml"/><Relationship Id="rId3" Type="http://schemas.openxmlformats.org/officeDocument/2006/relationships/image" Target="../media/image64.png"/><Relationship Id="rId2" Type="http://schemas.openxmlformats.org/officeDocument/2006/relationships/image" Target="../media/image2.tiff"/><Relationship Id="rId1" Type="http://schemas.openxmlformats.org/officeDocument/2006/relationships/image" Target="../media/image63.jpe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9.xml"/><Relationship Id="rId1" Type="http://schemas.openxmlformats.org/officeDocument/2006/relationships/image" Target="../media/image6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89.xml"/><Relationship Id="rId3" Type="http://schemas.openxmlformats.org/officeDocument/2006/relationships/slideLayout" Target="../slideLayouts/slideLayout19.xml"/><Relationship Id="rId2" Type="http://schemas.openxmlformats.org/officeDocument/2006/relationships/image" Target="../media/image67.png"/><Relationship Id="rId1" Type="http://schemas.openxmlformats.org/officeDocument/2006/relationships/image" Target="../media/image66.png"/></Relationships>
</file>

<file path=ppt/slides/_rels/slide91.xml.rels><?xml version="1.0" encoding="UTF-8" standalone="yes"?>
<Relationships xmlns="http://schemas.openxmlformats.org/package/2006/relationships"><Relationship Id="rId4" Type="http://schemas.openxmlformats.org/officeDocument/2006/relationships/notesSlide" Target="../notesSlides/notesSlide90.xml"/><Relationship Id="rId3" Type="http://schemas.openxmlformats.org/officeDocument/2006/relationships/slideLayout" Target="../slideLayouts/slideLayout7.xml"/><Relationship Id="rId2" Type="http://schemas.openxmlformats.org/officeDocument/2006/relationships/image" Target="../media/image69.png"/><Relationship Id="rId1" Type="http://schemas.openxmlformats.org/officeDocument/2006/relationships/image" Target="../media/image68.png"/></Relationships>
</file>

<file path=ppt/slides/_rels/slide92.xml.rels><?xml version="1.0" encoding="UTF-8" standalone="yes"?>
<Relationships xmlns="http://schemas.openxmlformats.org/package/2006/relationships"><Relationship Id="rId4" Type="http://schemas.openxmlformats.org/officeDocument/2006/relationships/notesSlide" Target="../notesSlides/notesSlide91.xml"/><Relationship Id="rId3" Type="http://schemas.openxmlformats.org/officeDocument/2006/relationships/slideLayout" Target="../slideLayouts/slideLayout19.xml"/><Relationship Id="rId2" Type="http://schemas.openxmlformats.org/officeDocument/2006/relationships/image" Target="../media/image71.png"/><Relationship Id="rId1" Type="http://schemas.openxmlformats.org/officeDocument/2006/relationships/image" Target="../media/image70.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2.xml"/><Relationship Id="rId1" Type="http://schemas.openxmlformats.org/officeDocument/2006/relationships/image" Target="../media/image72.pn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7.xml"/><Relationship Id="rId1" Type="http://schemas.openxmlformats.org/officeDocument/2006/relationships/image" Target="../media/image73.jpe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2.xml"/><Relationship Id="rId1" Type="http://schemas.openxmlformats.org/officeDocument/2006/relationships/image" Target="../media/image74.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7169" name="图片 3"/>
          <p:cNvPicPr>
            <a:picLocks noChangeAspect="1"/>
          </p:cNvPicPr>
          <p:nvPr/>
        </p:nvPicPr>
        <p:blipFill>
          <a:blip r:embed="rId1"/>
          <a:stretch>
            <a:fillRect/>
          </a:stretch>
        </p:blipFill>
        <p:spPr>
          <a:xfrm>
            <a:off x="272415" y="402590"/>
            <a:ext cx="11583035" cy="6052820"/>
          </a:xfrm>
          <a:prstGeom prst="rect">
            <a:avLst/>
          </a:prstGeom>
          <a:noFill/>
          <a:ln w="9525">
            <a:noFill/>
          </a:ln>
        </p:spPr>
      </p:pic>
      <p:sp>
        <p:nvSpPr>
          <p:cNvPr id="7170" name="矩形 1"/>
          <p:cNvSpPr/>
          <p:nvPr/>
        </p:nvSpPr>
        <p:spPr>
          <a:xfrm>
            <a:off x="3466783" y="2616518"/>
            <a:ext cx="5257800" cy="521970"/>
          </a:xfrm>
          <a:prstGeom prst="rect">
            <a:avLst/>
          </a:prstGeom>
          <a:noFill/>
          <a:ln w="9525">
            <a:noFill/>
          </a:ln>
        </p:spPr>
        <p:txBody>
          <a:bodyPr anchor="t">
            <a:spAutoFit/>
          </a:bodyPr>
          <a:lstStyle/>
          <a:p>
            <a:r>
              <a:rPr lang="en-US" altLang="zh-CN" sz="2800" b="1">
                <a:solidFill>
                  <a:srgbClr val="C00000"/>
                </a:solidFill>
                <a:latin typeface="新宋体" panose="02010609030101010101" charset="-122"/>
                <a:ea typeface="新宋体" panose="02010609030101010101" charset="-122"/>
              </a:rPr>
              <a:t>——</a:t>
            </a:r>
            <a:r>
              <a:rPr lang="zh-CN" altLang="en-US" sz="2800" b="1">
                <a:solidFill>
                  <a:srgbClr val="C00000"/>
                </a:solidFill>
                <a:latin typeface="新宋体" panose="02010609030101010101" charset="-122"/>
                <a:ea typeface="新宋体" panose="02010609030101010101" charset="-122"/>
              </a:rPr>
              <a:t>老舍</a:t>
            </a:r>
            <a:r>
              <a:rPr lang="en-US" altLang="zh-CN" sz="2800" b="1">
                <a:solidFill>
                  <a:srgbClr val="C00000"/>
                </a:solidFill>
                <a:latin typeface="新宋体" panose="02010609030101010101" charset="-122"/>
                <a:ea typeface="新宋体" panose="02010609030101010101" charset="-122"/>
              </a:rPr>
              <a:t>《</a:t>
            </a:r>
            <a:r>
              <a:rPr lang="zh-CN" altLang="en-US" sz="2800" b="1">
                <a:solidFill>
                  <a:srgbClr val="C00000"/>
                </a:solidFill>
                <a:latin typeface="新宋体" panose="02010609030101010101" charset="-122"/>
                <a:ea typeface="新宋体" panose="02010609030101010101" charset="-122"/>
              </a:rPr>
              <a:t>我怎样写</a:t>
            </a:r>
            <a:r>
              <a:rPr lang="en-US" altLang="zh-CN" sz="2800" b="1">
                <a:solidFill>
                  <a:srgbClr val="C00000"/>
                </a:solidFill>
                <a:latin typeface="新宋体" panose="02010609030101010101" charset="-122"/>
                <a:ea typeface="新宋体" panose="02010609030101010101" charset="-122"/>
              </a:rPr>
              <a:t>&lt;</a:t>
            </a:r>
            <a:r>
              <a:rPr lang="zh-CN" altLang="en-US" sz="2800" b="1">
                <a:solidFill>
                  <a:srgbClr val="C00000"/>
                </a:solidFill>
                <a:latin typeface="新宋体" panose="02010609030101010101" charset="-122"/>
                <a:ea typeface="新宋体" panose="02010609030101010101" charset="-122"/>
              </a:rPr>
              <a:t>骆驼祥子</a:t>
            </a:r>
            <a:r>
              <a:rPr lang="en-US" altLang="zh-CN" sz="2800" b="1">
                <a:solidFill>
                  <a:srgbClr val="C00000"/>
                </a:solidFill>
                <a:latin typeface="新宋体" panose="02010609030101010101" charset="-122"/>
                <a:ea typeface="新宋体" panose="02010609030101010101" charset="-122"/>
              </a:rPr>
              <a:t>&gt;》</a:t>
            </a:r>
            <a:endParaRPr lang="zh-CN" altLang="en-US" sz="2800" b="1">
              <a:solidFill>
                <a:srgbClr val="C00000"/>
              </a:solidFill>
              <a:latin typeface="新宋体" panose="02010609030101010101" charset="-122"/>
              <a:ea typeface="新宋体" panose="02010609030101010101" charset="-122"/>
            </a:endParaRPr>
          </a:p>
        </p:txBody>
      </p:sp>
      <p:sp>
        <p:nvSpPr>
          <p:cNvPr id="3" name="矩形 2"/>
          <p:cNvSpPr/>
          <p:nvPr/>
        </p:nvSpPr>
        <p:spPr>
          <a:xfrm>
            <a:off x="1232535" y="1325245"/>
            <a:ext cx="8249920" cy="1568450"/>
          </a:xfrm>
          <a:prstGeom prst="rect">
            <a:avLst/>
          </a:prstGeom>
        </p:spPr>
        <p:txBody>
          <a:bodyPr wrap="square">
            <a:spAutoFit/>
          </a:bodyPr>
          <a:lstStyle/>
          <a:p>
            <a:pPr fontAlgn="auto">
              <a:spcBef>
                <a:spcPts val="0"/>
              </a:spcBef>
              <a:spcAft>
                <a:spcPts val="0"/>
              </a:spcAft>
              <a:defRPr/>
            </a:pPr>
            <a:r>
              <a:rPr lang="en-US" altLang="zh-CN" sz="3200" b="1" strike="noStrike" noProof="1">
                <a:solidFill>
                  <a:schemeClr val="tx1"/>
                </a:solidFill>
                <a:effectLst>
                  <a:outerShdw blurRad="38100" dist="38100" dir="2700000" algn="tl">
                    <a:srgbClr val="000000">
                      <a:alpha val="43137"/>
                    </a:srgbClr>
                  </a:outerShdw>
                </a:effectLst>
                <a:latin typeface="新宋体" panose="02010609030101010101" charset="-122"/>
                <a:ea typeface="新宋体" panose="02010609030101010101" charset="-122"/>
                <a:cs typeface="+mn-cs"/>
              </a:rPr>
              <a:t>  </a:t>
            </a:r>
            <a:r>
              <a:rPr lang="zh-CN" altLang="en-US" sz="3200" b="1" strike="noStrike" noProof="1">
                <a:solidFill>
                  <a:schemeClr val="tx1"/>
                </a:solidFill>
                <a:effectLst/>
                <a:latin typeface="新宋体" panose="02010609030101010101" charset="-122"/>
                <a:ea typeface="新宋体" panose="02010609030101010101" charset="-122"/>
                <a:cs typeface="+mn-cs"/>
              </a:rPr>
              <a:t>“在我放下笔的时候，心中并没有休息，依然是在思索：思索的时候长，</a:t>
            </a:r>
            <a:r>
              <a:rPr lang="zh-CN" altLang="en-US" sz="3200" b="1" strike="noStrike" noProof="1">
                <a:solidFill>
                  <a:srgbClr val="FF0000"/>
                </a:solidFill>
                <a:effectLst/>
                <a:latin typeface="新宋体" panose="02010609030101010101" charset="-122"/>
                <a:ea typeface="新宋体" panose="02010609030101010101" charset="-122"/>
                <a:cs typeface="+mn-cs"/>
              </a:rPr>
              <a:t>笔尖便能滴出血和泪来。</a:t>
            </a:r>
            <a:r>
              <a:rPr lang="zh-CN" altLang="en-US" sz="3200" b="1" strike="noStrike" noProof="1">
                <a:solidFill>
                  <a:srgbClr val="C00000"/>
                </a:solidFill>
                <a:effectLst/>
                <a:latin typeface="新宋体" panose="02010609030101010101" charset="-122"/>
                <a:ea typeface="新宋体" panose="02010609030101010101" charset="-122"/>
                <a:cs typeface="+mn-cs"/>
              </a:rPr>
              <a:t>”</a:t>
            </a:r>
            <a:endParaRPr lang="zh-CN" altLang="en-US" sz="3200" b="1" strike="noStrike" noProof="1">
              <a:solidFill>
                <a:srgbClr val="C00000"/>
              </a:solidFill>
              <a:effectLst/>
              <a:latin typeface="新宋体" panose="02010609030101010101" charset="-122"/>
              <a:ea typeface="新宋体" panose="02010609030101010101" charset="-122"/>
            </a:endParaRPr>
          </a:p>
        </p:txBody>
      </p:sp>
      <p:sp>
        <p:nvSpPr>
          <p:cNvPr id="2" name="矩形 1"/>
          <p:cNvSpPr/>
          <p:nvPr/>
        </p:nvSpPr>
        <p:spPr>
          <a:xfrm>
            <a:off x="687878" y="55694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dirty="0">
                <a:ln w="11430"/>
                <a:solidFill>
                  <a:srgbClr val="FF0000"/>
                </a:solidFill>
                <a:latin typeface="楷体" panose="02010609060101010101" pitchFamily="49" charset="-122"/>
                <a:ea typeface="楷体" panose="02010609060101010101" pitchFamily="49" charset="-122"/>
              </a:rPr>
              <a:t>导入新课</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2"/>
          <a:srcRect l="14707" t="1507" r="14707" b="2693"/>
          <a:stretch>
            <a:fillRect/>
          </a:stretch>
        </p:blipFill>
        <p:spPr>
          <a:xfrm>
            <a:off x="9664065" y="556895"/>
            <a:ext cx="2191385" cy="30333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70"/>
                                        </p:tgtEl>
                                        <p:attrNameLst>
                                          <p:attrName>style.visibility</p:attrName>
                                        </p:attrNameLst>
                                      </p:cBhvr>
                                      <p:to>
                                        <p:strVal val="visible"/>
                                      </p:to>
                                    </p:set>
                                    <p:anim calcmode="lin" valueType="num">
                                      <p:cBhvr additive="base">
                                        <p:cTn id="19" dur="500" fill="hold"/>
                                        <p:tgtEl>
                                          <p:spTgt spid="7170"/>
                                        </p:tgtEl>
                                        <p:attrNameLst>
                                          <p:attrName>ppt_x</p:attrName>
                                        </p:attrNameLst>
                                      </p:cBhvr>
                                      <p:tavLst>
                                        <p:tav tm="0">
                                          <p:val>
                                            <p:strVal val="#ppt_x"/>
                                          </p:val>
                                        </p:tav>
                                        <p:tav tm="100000">
                                          <p:val>
                                            <p:strVal val="#ppt_x"/>
                                          </p:val>
                                        </p:tav>
                                      </p:tavLst>
                                    </p:anim>
                                    <p:anim calcmode="lin" valueType="num">
                                      <p:cBhvr additive="base">
                                        <p:cTn id="20"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17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5362" name="矩形 1"/>
          <p:cNvSpPr/>
          <p:nvPr/>
        </p:nvSpPr>
        <p:spPr>
          <a:xfrm>
            <a:off x="431800" y="1032933"/>
            <a:ext cx="11328400" cy="5128895"/>
          </a:xfrm>
          <a:prstGeom prst="rect">
            <a:avLst/>
          </a:prstGeom>
          <a:noFill/>
          <a:ln w="9525">
            <a:noFill/>
          </a:ln>
        </p:spPr>
        <p:txBody>
          <a:bodyPr>
            <a:spAutoFit/>
          </a:bodyPr>
          <a:p>
            <a:pPr eaLnBrk="1" hangingPunct="1">
              <a:lnSpc>
                <a:spcPct val="130000"/>
              </a:lnSpc>
              <a:spcBef>
                <a:spcPts val="1200"/>
              </a:spcBef>
            </a:pPr>
            <a:r>
              <a:rPr lang="zh-CN" altLang="en-US" sz="2665"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可是，还没有等他再买上车，所有的积蓄又被孙侦探敲诈、洗劫一空，买车的梦想再次成为泡影。祥子又一次拉上自己的车，是以与虎妞成就畸形的婚姻为代价的。可好景不长，因虎妞死于难产，他不得不卖掉人力车去料理丧事。至此，他的人生理想彻底破灭了。再加上他心爱的女人小福子的自杀，吹熄了他心中最后一朵希望的火花。连遭生活的打击，祥子开始丧失了对于生活的任何企求和信心，不再像从前一样以拉车为自豪，他变得厌恶拉车，厌恶劳作。被生活捉弄的祥子开始游戏生活，吃喝嫖赌。为了喝酒，祥子到处骗钱，堕落为“城市垃圾”。最后，祥子靠给人干红白喜事做杂工维持生计。</a:t>
            </a:r>
            <a:endParaRPr lang="zh-CN" altLang="en-US" sz="2800"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7686040" y="3287395"/>
            <a:ext cx="4204335" cy="2954655"/>
          </a:xfrm>
          <a:prstGeom prst="rect">
            <a:avLst/>
          </a:prstGeom>
        </p:spPr>
      </p:pic>
    </p:spTree>
  </p:cSld>
  <p:clrMapOvr>
    <a:masterClrMapping/>
  </p:clrMapOvr>
  <p:transition spd="slow">
    <p:random/>
  </p:transition>
</p:sld>
</file>

<file path=ppt/slides/slide10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8435" name="文本占位符 18434"/>
          <p:cNvSpPr>
            <a:spLocks noGrp="1"/>
          </p:cNvSpPr>
          <p:nvPr>
            <p:ph type="body" idx="1"/>
          </p:nvPr>
        </p:nvSpPr>
        <p:spPr>
          <a:xfrm>
            <a:off x="838200" y="1364615"/>
            <a:ext cx="10515600" cy="4351338"/>
          </a:xfrm>
        </p:spPr>
        <p:txBody>
          <a:bodyPr/>
          <a:lstStyle/>
          <a:p>
            <a:pPr marL="1905" indent="-344805">
              <a:lnSpc>
                <a:spcPct val="110000"/>
              </a:lnSpc>
              <a:buNone/>
            </a:pPr>
            <a:r>
              <a:rPr lang="en-US" altLang="zh-CN" sz="3600" b="1" dirty="0"/>
              <a:t>1.</a:t>
            </a:r>
            <a:r>
              <a:rPr lang="zh-CN" altLang="en-US" sz="3600" b="1" dirty="0"/>
              <a:t>写一篇</a:t>
            </a:r>
            <a:r>
              <a:rPr lang="zh-CN" altLang="en-US" sz="3600" b="1" dirty="0">
                <a:sym typeface="+mn-ea"/>
              </a:rPr>
              <a:t>《骆驼祥子》</a:t>
            </a:r>
            <a:r>
              <a:rPr lang="zh-CN" altLang="en-US" sz="3600" b="1" dirty="0"/>
              <a:t>读书报告，准备参加班级读书交流会。     </a:t>
            </a:r>
            <a:endParaRPr lang="zh-CN" altLang="en-US" sz="3600" b="1" dirty="0"/>
          </a:p>
          <a:p>
            <a:pPr marL="1905" indent="-344805">
              <a:lnSpc>
                <a:spcPct val="110000"/>
              </a:lnSpc>
              <a:buNone/>
            </a:pPr>
            <a:r>
              <a:rPr lang="en-US" altLang="zh-CN" sz="3600" b="1" dirty="0"/>
              <a:t>2.</a:t>
            </a:r>
            <a:r>
              <a:rPr lang="zh-CN" altLang="en-US" sz="3600" b="1" dirty="0"/>
              <a:t>推荐阅读：</a:t>
            </a:r>
            <a:r>
              <a:rPr lang="zh-CN" altLang="en-US" dirty="0"/>
              <a:t>    </a:t>
            </a:r>
            <a:endParaRPr lang="zh-CN" altLang="en-US" dirty="0"/>
          </a:p>
        </p:txBody>
      </p:sp>
      <p:sp>
        <p:nvSpPr>
          <p:cNvPr id="18436" name="文本框 18435"/>
          <p:cNvSpPr txBox="1"/>
          <p:nvPr/>
        </p:nvSpPr>
        <p:spPr>
          <a:xfrm>
            <a:off x="3503613" y="2726373"/>
            <a:ext cx="2011680" cy="645160"/>
          </a:xfrm>
          <a:prstGeom prst="rect">
            <a:avLst/>
          </a:prstGeom>
          <a:noFill/>
          <a:ln w="9525">
            <a:noFill/>
          </a:ln>
        </p:spPr>
        <p:txBody>
          <a:bodyPr wrap="none">
            <a:spAutoFit/>
          </a:bodyPr>
          <a:lstStyle/>
          <a:p>
            <a:pPr marL="342900" indent="-342900"/>
            <a:r>
              <a:rPr lang="zh-CN" altLang="en-US" sz="3600" b="1" dirty="0">
                <a:latin typeface="Arial" panose="020B0604020202020204" pitchFamily="34" charset="0"/>
                <a:ea typeface="微软雅黑" panose="020B0503020204020204" charset="-122"/>
                <a:sym typeface="Arial" panose="020B0604020202020204" pitchFamily="34" charset="0"/>
              </a:rPr>
              <a:t>《茶馆》</a:t>
            </a:r>
            <a:endParaRPr lang="zh-CN" altLang="en-US" sz="3600" b="1" dirty="0">
              <a:latin typeface="Arial" panose="020B0604020202020204" pitchFamily="34" charset="0"/>
              <a:ea typeface="微软雅黑" panose="020B0503020204020204" charset="-122"/>
              <a:sym typeface="Arial" panose="020B0604020202020204" pitchFamily="34" charset="0"/>
            </a:endParaRPr>
          </a:p>
        </p:txBody>
      </p:sp>
      <p:sp>
        <p:nvSpPr>
          <p:cNvPr id="18437" name="文本框 18436"/>
          <p:cNvSpPr txBox="1"/>
          <p:nvPr/>
        </p:nvSpPr>
        <p:spPr>
          <a:xfrm>
            <a:off x="5663565" y="2726373"/>
            <a:ext cx="2468880" cy="645160"/>
          </a:xfrm>
          <a:prstGeom prst="rect">
            <a:avLst/>
          </a:prstGeom>
          <a:noFill/>
          <a:ln w="9525">
            <a:noFill/>
          </a:ln>
        </p:spPr>
        <p:txBody>
          <a:bodyPr wrap="none">
            <a:spAutoFit/>
          </a:bodyPr>
          <a:lstStyle/>
          <a:p>
            <a:pPr marL="342900" indent="-342900"/>
            <a:r>
              <a:rPr lang="zh-CN" altLang="en-US" sz="3600" b="1" dirty="0">
                <a:latin typeface="Arial" panose="020B0604020202020204" pitchFamily="34" charset="0"/>
                <a:ea typeface="微软雅黑" panose="020B0503020204020204" charset="-122"/>
                <a:sym typeface="Arial" panose="020B0604020202020204" pitchFamily="34" charset="0"/>
              </a:rPr>
              <a:t>《龙须沟》</a:t>
            </a:r>
            <a:endParaRPr lang="zh-CN" altLang="en-US" sz="3600" b="1" dirty="0">
              <a:latin typeface="Arial" panose="020B0604020202020204" pitchFamily="34" charset="0"/>
              <a:ea typeface="微软雅黑" panose="020B0503020204020204" charset="-122"/>
              <a:sym typeface="Arial" panose="020B0604020202020204" pitchFamily="34" charset="0"/>
            </a:endParaRPr>
          </a:p>
        </p:txBody>
      </p:sp>
      <p:sp>
        <p:nvSpPr>
          <p:cNvPr id="18438" name="文本框 18437"/>
          <p:cNvSpPr txBox="1"/>
          <p:nvPr/>
        </p:nvSpPr>
        <p:spPr>
          <a:xfrm>
            <a:off x="8427403" y="2726690"/>
            <a:ext cx="2926080" cy="645160"/>
          </a:xfrm>
          <a:prstGeom prst="rect">
            <a:avLst/>
          </a:prstGeom>
          <a:noFill/>
          <a:ln w="9525">
            <a:noFill/>
          </a:ln>
        </p:spPr>
        <p:txBody>
          <a:bodyPr wrap="none" anchor="t">
            <a:spAutoFit/>
          </a:bodyPr>
          <a:lstStyle/>
          <a:p>
            <a:pPr marL="342900" indent="-342900"/>
            <a:r>
              <a:rPr lang="en-US" altLang="zh-CN" sz="3600" b="1">
                <a:latin typeface="Arial" panose="020B0604020202020204" pitchFamily="34" charset="0"/>
                <a:ea typeface="微软雅黑" panose="020B0503020204020204" charset="-122"/>
                <a:sym typeface="Arial" panose="020B0604020202020204" pitchFamily="34" charset="0"/>
              </a:rPr>
              <a:t>《</a:t>
            </a:r>
            <a:r>
              <a:rPr lang="zh-CN" altLang="en-US" sz="3600" b="1">
                <a:latin typeface="Arial" panose="020B0604020202020204" pitchFamily="34" charset="0"/>
                <a:ea typeface="微软雅黑" panose="020B0503020204020204" charset="-122"/>
                <a:sym typeface="Arial" panose="020B0604020202020204" pitchFamily="34" charset="0"/>
              </a:rPr>
              <a:t>四世同堂</a:t>
            </a:r>
            <a:r>
              <a:rPr lang="en-US" altLang="zh-CN" sz="3600" b="1">
                <a:latin typeface="Arial" panose="020B0604020202020204" pitchFamily="34" charset="0"/>
                <a:ea typeface="微软雅黑" panose="020B0503020204020204" charset="-122"/>
                <a:sym typeface="Arial" panose="020B0604020202020204" pitchFamily="34" charset="0"/>
              </a:rPr>
              <a:t>》</a:t>
            </a:r>
            <a:endParaRPr lang="en-US" altLang="zh-CN" sz="3600" b="1">
              <a:latin typeface="Arial" panose="020B0604020202020204" pitchFamily="34" charset="0"/>
              <a:ea typeface="微软雅黑" panose="020B0503020204020204" charset="-122"/>
              <a:sym typeface="Arial" panose="020B0604020202020204" pitchFamily="34" charset="0"/>
            </a:endParaRPr>
          </a:p>
        </p:txBody>
      </p:sp>
      <p:sp>
        <p:nvSpPr>
          <p:cNvPr id="2" name="矩形 1"/>
          <p:cNvSpPr/>
          <p:nvPr/>
        </p:nvSpPr>
        <p:spPr>
          <a:xfrm>
            <a:off x="820593" y="59631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chemeClr val="tx1"/>
                </a:solidFill>
                <a:latin typeface="楷体" panose="02010609060101010101" pitchFamily="49" charset="-122"/>
                <a:ea typeface="楷体" panose="02010609060101010101" pitchFamily="49" charset="-122"/>
              </a:rPr>
              <a:t>读后任务</a:t>
            </a:r>
            <a:endParaRPr lang="zh-CN" altLang="en-US" sz="4400" b="1" cap="none" spc="0" dirty="0">
              <a:ln w="11430"/>
              <a:solidFill>
                <a:schemeClr val="tx1"/>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2406015" y="3371215"/>
            <a:ext cx="3257550" cy="3248025"/>
          </a:xfrm>
          <a:prstGeom prst="rect">
            <a:avLst/>
          </a:prstGeom>
        </p:spPr>
      </p:pic>
      <p:pic>
        <p:nvPicPr>
          <p:cNvPr id="4" name="图片 3"/>
          <p:cNvPicPr>
            <a:picLocks noChangeAspect="1"/>
          </p:cNvPicPr>
          <p:nvPr/>
        </p:nvPicPr>
        <p:blipFill>
          <a:blip r:embed="rId2"/>
          <a:stretch>
            <a:fillRect/>
          </a:stretch>
        </p:blipFill>
        <p:spPr>
          <a:xfrm>
            <a:off x="8401050" y="3519170"/>
            <a:ext cx="2952750" cy="2952750"/>
          </a:xfrm>
          <a:prstGeom prst="rect">
            <a:avLst/>
          </a:prstGeom>
        </p:spPr>
      </p:pic>
      <p:pic>
        <p:nvPicPr>
          <p:cNvPr id="5" name="图片 4"/>
          <p:cNvPicPr>
            <a:picLocks noChangeAspect="1"/>
          </p:cNvPicPr>
          <p:nvPr/>
        </p:nvPicPr>
        <p:blipFill>
          <a:blip r:embed="rId3"/>
          <a:srcRect l="10813" r="11733"/>
          <a:stretch>
            <a:fillRect/>
          </a:stretch>
        </p:blipFill>
        <p:spPr>
          <a:xfrm>
            <a:off x="5547360" y="3371215"/>
            <a:ext cx="2585085" cy="32480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5">
                                            <p:txEl>
                                              <p:pRg st="1" end="1"/>
                                            </p:txEl>
                                          </p:spTgt>
                                        </p:tgtEl>
                                        <p:attrNameLst>
                                          <p:attrName>style.visibility</p:attrName>
                                        </p:attrNameLst>
                                      </p:cBhvr>
                                      <p:to>
                                        <p:strVal val="visible"/>
                                      </p:to>
                                    </p:set>
                                    <p:anim calcmode="lin" valueType="num">
                                      <p:cBhvr additive="base">
                                        <p:cTn id="13" dur="5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436"/>
                                        </p:tgtEl>
                                        <p:attrNameLst>
                                          <p:attrName>style.visibility</p:attrName>
                                        </p:attrNameLst>
                                      </p:cBhvr>
                                      <p:to>
                                        <p:strVal val="visible"/>
                                      </p:to>
                                    </p:set>
                                    <p:anim calcmode="lin" valueType="num">
                                      <p:cBhvr additive="base">
                                        <p:cTn id="19" dur="500" fill="hold"/>
                                        <p:tgtEl>
                                          <p:spTgt spid="18436"/>
                                        </p:tgtEl>
                                        <p:attrNameLst>
                                          <p:attrName>ppt_x</p:attrName>
                                        </p:attrNameLst>
                                      </p:cBhvr>
                                      <p:tavLst>
                                        <p:tav tm="0">
                                          <p:val>
                                            <p:strVal val="#ppt_x"/>
                                          </p:val>
                                        </p:tav>
                                        <p:tav tm="100000">
                                          <p:val>
                                            <p:strVal val="#ppt_x"/>
                                          </p:val>
                                        </p:tav>
                                      </p:tavLst>
                                    </p:anim>
                                    <p:anim calcmode="lin" valueType="num">
                                      <p:cBhvr additive="base">
                                        <p:cTn id="20"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437"/>
                                        </p:tgtEl>
                                        <p:attrNameLst>
                                          <p:attrName>style.visibility</p:attrName>
                                        </p:attrNameLst>
                                      </p:cBhvr>
                                      <p:to>
                                        <p:strVal val="visible"/>
                                      </p:to>
                                    </p:set>
                                    <p:anim calcmode="lin" valueType="num">
                                      <p:cBhvr additive="base">
                                        <p:cTn id="31" dur="500" fill="hold"/>
                                        <p:tgtEl>
                                          <p:spTgt spid="18437"/>
                                        </p:tgtEl>
                                        <p:attrNameLst>
                                          <p:attrName>ppt_x</p:attrName>
                                        </p:attrNameLst>
                                      </p:cBhvr>
                                      <p:tavLst>
                                        <p:tav tm="0">
                                          <p:val>
                                            <p:strVal val="#ppt_x"/>
                                          </p:val>
                                        </p:tav>
                                        <p:tav tm="100000">
                                          <p:val>
                                            <p:strVal val="#ppt_x"/>
                                          </p:val>
                                        </p:tav>
                                      </p:tavLst>
                                    </p:anim>
                                    <p:anim calcmode="lin" valueType="num">
                                      <p:cBhvr additive="base">
                                        <p:cTn id="32"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438"/>
                                        </p:tgtEl>
                                        <p:attrNameLst>
                                          <p:attrName>style.visibility</p:attrName>
                                        </p:attrNameLst>
                                      </p:cBhvr>
                                      <p:to>
                                        <p:strVal val="visible"/>
                                      </p:to>
                                    </p:set>
                                    <p:anim calcmode="lin" valueType="num">
                                      <p:cBhvr additive="base">
                                        <p:cTn id="43" dur="500" fill="hold"/>
                                        <p:tgtEl>
                                          <p:spTgt spid="18438"/>
                                        </p:tgtEl>
                                        <p:attrNameLst>
                                          <p:attrName>ppt_x</p:attrName>
                                        </p:attrNameLst>
                                      </p:cBhvr>
                                      <p:tavLst>
                                        <p:tav tm="0">
                                          <p:val>
                                            <p:strVal val="#ppt_x"/>
                                          </p:val>
                                        </p:tav>
                                        <p:tav tm="100000">
                                          <p:val>
                                            <p:strVal val="#ppt_x"/>
                                          </p:val>
                                        </p:tav>
                                      </p:tavLst>
                                    </p:anim>
                                    <p:anim calcmode="lin" valueType="num">
                                      <p:cBhvr additive="base">
                                        <p:cTn id="44"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ppt_x"/>
                                          </p:val>
                                        </p:tav>
                                        <p:tav tm="100000">
                                          <p:val>
                                            <p:strVal val="#ppt_x"/>
                                          </p:val>
                                        </p:tav>
                                      </p:tavLst>
                                    </p:anim>
                                    <p:anim calcmode="lin" valueType="num">
                                      <p:cBhvr additive="base">
                                        <p:cTn id="5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P spid="18436" grpId="0"/>
      <p:bldP spid="18437" grpId="0"/>
      <p:bldP spid="1843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文本框 1"/>
          <p:cNvSpPr txBox="1"/>
          <p:nvPr/>
        </p:nvSpPr>
        <p:spPr>
          <a:xfrm>
            <a:off x="910590" y="5002530"/>
            <a:ext cx="10685780" cy="1383665"/>
          </a:xfrm>
          <a:prstGeom prst="rect">
            <a:avLst/>
          </a:prstGeom>
          <a:noFill/>
        </p:spPr>
        <p:txBody>
          <a:bodyPr wrap="square" rtlCol="0">
            <a:spAutoFit/>
          </a:bodyPr>
          <a:lstStyle/>
          <a:p>
            <a:r>
              <a:rPr lang="en-US" altLang="zh-CN" sz="2800" b="1">
                <a:latin typeface="华文楷体" panose="02010600040101010101" charset="-122"/>
                <a:ea typeface="华文楷体" panose="02010600040101010101" charset="-122"/>
              </a:rPr>
              <a:t>      《</a:t>
            </a:r>
            <a:r>
              <a:rPr lang="zh-CN" altLang="en-US" sz="2800" b="1">
                <a:latin typeface="华文楷体" panose="02010600040101010101" charset="-122"/>
                <a:ea typeface="华文楷体" panose="02010600040101010101" charset="-122"/>
              </a:rPr>
              <a:t>骆驼祥子</a:t>
            </a:r>
            <a:r>
              <a:rPr lang="en-US" altLang="zh-CN" sz="2800" b="1">
                <a:latin typeface="华文楷体" panose="02010600040101010101" charset="-122"/>
                <a:ea typeface="华文楷体" panose="02010600040101010101" charset="-122"/>
              </a:rPr>
              <a:t>》</a:t>
            </a:r>
            <a:r>
              <a:rPr lang="zh-CN" altLang="en-US" sz="2800" b="1">
                <a:latin typeface="华文楷体" panose="02010600040101010101" charset="-122"/>
                <a:ea typeface="华文楷体" panose="02010600040101010101" charset="-122"/>
              </a:rPr>
              <a:t> 是老舍最钟爱的一部作品。每当谈到祥子的时候，作者总会说：祥子这个人物形象，总好像不是自己虚构的一个小说人物，而是自己的一位至亲好友。</a:t>
            </a:r>
            <a:endParaRPr lang="zh-CN" altLang="en-US" sz="2800" b="1">
              <a:latin typeface="华文楷体" panose="02010600040101010101" charset="-122"/>
              <a:ea typeface="华文楷体" panose="02010600040101010101" charset="-122"/>
            </a:endParaRPr>
          </a:p>
        </p:txBody>
      </p:sp>
      <p:sp>
        <p:nvSpPr>
          <p:cNvPr id="5" name="文本框 4"/>
          <p:cNvSpPr txBox="1"/>
          <p:nvPr/>
        </p:nvSpPr>
        <p:spPr>
          <a:xfrm>
            <a:off x="744855" y="2326005"/>
            <a:ext cx="8336280" cy="2676525"/>
          </a:xfrm>
          <a:prstGeom prst="rect">
            <a:avLst/>
          </a:prstGeom>
          <a:noFill/>
        </p:spPr>
        <p:txBody>
          <a:bodyPr wrap="square" rtlCol="0">
            <a:spAutoFit/>
          </a:bodyPr>
          <a:lstStyle/>
          <a:p>
            <a:r>
              <a:rPr lang="en-US" altLang="zh-CN" sz="2400" b="1">
                <a:solidFill>
                  <a:srgbClr val="C00000"/>
                </a:solidFill>
                <a:latin typeface="华文楷体" panose="02010600040101010101" charset="-122"/>
                <a:ea typeface="华文楷体" panose="02010600040101010101" charset="-122"/>
              </a:rPr>
              <a:t>      </a:t>
            </a:r>
            <a:r>
              <a:rPr lang="en-US" altLang="zh-CN" sz="2800" b="1">
                <a:solidFill>
                  <a:srgbClr val="C00000"/>
                </a:solidFill>
                <a:latin typeface="华文楷体" panose="02010600040101010101" charset="-122"/>
                <a:ea typeface="华文楷体" panose="02010600040101010101" charset="-122"/>
              </a:rPr>
              <a:t>《</a:t>
            </a:r>
            <a:r>
              <a:rPr lang="zh-CN" altLang="en-US" sz="2800" b="1">
                <a:solidFill>
                  <a:srgbClr val="C00000"/>
                </a:solidFill>
                <a:latin typeface="华文楷体" panose="02010600040101010101" charset="-122"/>
                <a:ea typeface="华文楷体" panose="02010600040101010101" charset="-122"/>
              </a:rPr>
              <a:t>骆驼祥子</a:t>
            </a:r>
            <a:r>
              <a:rPr lang="en-US" altLang="zh-CN" sz="2800" b="1">
                <a:solidFill>
                  <a:srgbClr val="C00000"/>
                </a:solidFill>
                <a:latin typeface="华文楷体" panose="02010600040101010101" charset="-122"/>
                <a:ea typeface="华文楷体" panose="02010600040101010101" charset="-122"/>
              </a:rPr>
              <a:t>》</a:t>
            </a:r>
            <a:r>
              <a:rPr lang="zh-CN" altLang="en-US" sz="2800" b="1">
                <a:solidFill>
                  <a:srgbClr val="C00000"/>
                </a:solidFill>
                <a:latin typeface="华文楷体" panose="02010600040101010101" charset="-122"/>
                <a:ea typeface="华文楷体" panose="02010600040101010101" charset="-122"/>
              </a:rPr>
              <a:t>是写城市贫民悲剧命运的代表作。</a:t>
            </a:r>
            <a:endParaRPr lang="en-US" altLang="zh-CN" sz="2800" b="1">
              <a:solidFill>
                <a:srgbClr val="C00000"/>
              </a:solidFill>
              <a:latin typeface="华文楷体" panose="02010600040101010101" charset="-122"/>
              <a:ea typeface="华文楷体" panose="02010600040101010101" charset="-122"/>
            </a:endParaRPr>
          </a:p>
          <a:p>
            <a:r>
              <a:rPr lang="zh-CN" altLang="en-US" sz="2800" b="1">
                <a:solidFill>
                  <a:srgbClr val="C00000"/>
                </a:solidFill>
                <a:latin typeface="华文楷体" panose="02010600040101010101" charset="-122"/>
                <a:ea typeface="华文楷体" panose="02010600040101010101" charset="-122"/>
              </a:rPr>
              <a:t>        这部小说在老舍全部创作中是一座高峰。</a:t>
            </a:r>
            <a:endParaRPr lang="en-US" altLang="zh-CN" sz="2800" b="1">
              <a:solidFill>
                <a:srgbClr val="C00000"/>
              </a:solidFill>
              <a:latin typeface="华文楷体" panose="02010600040101010101" charset="-122"/>
              <a:ea typeface="华文楷体" panose="02010600040101010101" charset="-122"/>
            </a:endParaRPr>
          </a:p>
          <a:p>
            <a:r>
              <a:rPr lang="zh-CN" altLang="en-US" sz="2800" b="1">
                <a:latin typeface="华文楷体" panose="02010600040101010101" charset="-122"/>
                <a:ea typeface="华文楷体" panose="02010600040101010101" charset="-122"/>
              </a:rPr>
              <a:t>        这部小说的成功在于其</a:t>
            </a:r>
            <a:r>
              <a:rPr lang="zh-CN" altLang="en-US" sz="2800" b="1">
                <a:solidFill>
                  <a:srgbClr val="C00000"/>
                </a:solidFill>
                <a:latin typeface="华文楷体" panose="02010600040101010101" charset="-122"/>
                <a:ea typeface="华文楷体" panose="02010600040101010101" charset="-122"/>
              </a:rPr>
              <a:t>真实地反映了旧中国城市底层人民的苦难生活，</a:t>
            </a:r>
            <a:r>
              <a:rPr lang="zh-CN" altLang="en-US" sz="2800" b="1">
                <a:latin typeface="华文楷体" panose="02010600040101010101" charset="-122"/>
                <a:ea typeface="华文楷体" panose="02010600040101010101" charset="-122"/>
              </a:rPr>
              <a:t>揭示了一个破产了的农民如何市民化，又如何被社会抛入流氓无产者行列的过程，以及这一过程中所经历的精神毁灭的悲剧。</a:t>
            </a:r>
            <a:endParaRPr lang="en-US" altLang="zh-CN" sz="2800" b="1">
              <a:latin typeface="华文楷体" panose="02010600040101010101" charset="-122"/>
              <a:ea typeface="华文楷体" panose="02010600040101010101" charset="-122"/>
            </a:endParaRPr>
          </a:p>
        </p:txBody>
      </p:sp>
      <p:sp>
        <p:nvSpPr>
          <p:cNvPr id="6" name="文本框 5"/>
          <p:cNvSpPr txBox="1"/>
          <p:nvPr/>
        </p:nvSpPr>
        <p:spPr>
          <a:xfrm>
            <a:off x="744855" y="1271270"/>
            <a:ext cx="10851515" cy="953135"/>
          </a:xfrm>
          <a:prstGeom prst="rect">
            <a:avLst/>
          </a:prstGeom>
          <a:noFill/>
        </p:spPr>
        <p:txBody>
          <a:bodyPr wrap="square" rtlCol="0">
            <a:spAutoFit/>
          </a:bodyPr>
          <a:lstStyle/>
          <a:p>
            <a:r>
              <a:rPr lang="en-US" altLang="zh-CN" sz="2400" b="1">
                <a:latin typeface="华文楷体" panose="02010600040101010101" charset="-122"/>
                <a:ea typeface="华文楷体" panose="02010600040101010101" charset="-122"/>
              </a:rPr>
              <a:t>      </a:t>
            </a:r>
            <a:r>
              <a:rPr lang="en-US" altLang="zh-CN" sz="2800" b="1">
                <a:latin typeface="华文楷体" panose="02010600040101010101" charset="-122"/>
                <a:ea typeface="华文楷体" panose="02010600040101010101" charset="-122"/>
              </a:rPr>
              <a:t>《</a:t>
            </a:r>
            <a:r>
              <a:rPr lang="zh-CN" altLang="en-US" sz="2800" b="1">
                <a:latin typeface="华文楷体" panose="02010600040101010101" charset="-122"/>
                <a:ea typeface="华文楷体" panose="02010600040101010101" charset="-122"/>
              </a:rPr>
              <a:t>骆驼祥子</a:t>
            </a:r>
            <a:r>
              <a:rPr lang="en-US" altLang="zh-CN" sz="2800" b="1">
                <a:latin typeface="华文楷体" panose="02010600040101010101" charset="-122"/>
                <a:ea typeface="华文楷体" panose="02010600040101010101" charset="-122"/>
              </a:rPr>
              <a:t>》</a:t>
            </a:r>
            <a:r>
              <a:rPr lang="zh-CN" altLang="en-US" sz="2800" b="1">
                <a:latin typeface="华文楷体" panose="02010600040101010101" charset="-122"/>
                <a:ea typeface="华文楷体" panose="02010600040101010101" charset="-122"/>
              </a:rPr>
              <a:t>不只是作家本人，也是中国现代文学史上一部优秀的</a:t>
            </a:r>
            <a:r>
              <a:rPr lang="zh-CN" altLang="en-US" sz="2800" b="1">
                <a:solidFill>
                  <a:srgbClr val="C00000"/>
                </a:solidFill>
                <a:latin typeface="华文楷体" panose="02010600040101010101" charset="-122"/>
                <a:ea typeface="华文楷体" panose="02010600040101010101" charset="-122"/>
              </a:rPr>
              <a:t>现实主义</a:t>
            </a:r>
            <a:r>
              <a:rPr lang="zh-CN" altLang="en-US" sz="2800" b="1">
                <a:latin typeface="华文楷体" panose="02010600040101010101" charset="-122"/>
                <a:ea typeface="华文楷体" panose="02010600040101010101" charset="-122"/>
              </a:rPr>
              <a:t>作品。</a:t>
            </a:r>
            <a:endParaRPr lang="zh-CN" altLang="en-US" sz="2800" b="1">
              <a:latin typeface="华文楷体" panose="02010600040101010101" charset="-122"/>
              <a:ea typeface="华文楷体" panose="02010600040101010101" charset="-122"/>
            </a:endParaRPr>
          </a:p>
        </p:txBody>
      </p:sp>
      <p:sp>
        <p:nvSpPr>
          <p:cNvPr id="3" name="文本框 2"/>
          <p:cNvSpPr txBox="1"/>
          <p:nvPr/>
        </p:nvSpPr>
        <p:spPr>
          <a:xfrm>
            <a:off x="1013460" y="626110"/>
            <a:ext cx="2014220" cy="645160"/>
          </a:xfrm>
          <a:prstGeom prst="rect">
            <a:avLst/>
          </a:prstGeom>
          <a:solidFill>
            <a:srgbClr val="008651"/>
          </a:solidFill>
        </p:spPr>
        <p:txBody>
          <a:bodyPr wrap="none" rtlCol="0" anchor="t">
            <a:spAutoFit/>
          </a:bodyPr>
          <a:p>
            <a:pPr algn="l"/>
            <a:r>
              <a:rPr lang="zh-CN" altLang="en-US" sz="3600" b="1">
                <a:solidFill>
                  <a:schemeClr val="bg1"/>
                </a:solidFill>
                <a:latin typeface="华文楷体" panose="02010600040101010101" charset="-122"/>
                <a:ea typeface="华文楷体" panose="02010600040101010101" charset="-122"/>
              </a:rPr>
              <a:t>精准评价</a:t>
            </a:r>
            <a:endParaRPr lang="zh-CN" altLang="en-US" sz="3600" b="1">
              <a:solidFill>
                <a:schemeClr val="bg1"/>
              </a:solidFill>
              <a:latin typeface="华文楷体" panose="02010600040101010101" charset="-122"/>
              <a:ea typeface="华文楷体" panose="02010600040101010101" charset="-122"/>
            </a:endParaRPr>
          </a:p>
        </p:txBody>
      </p:sp>
      <p:pic>
        <p:nvPicPr>
          <p:cNvPr id="4" name="内容占位符 3"/>
          <p:cNvPicPr>
            <a:picLocks noGrp="1" noChangeAspect="1"/>
          </p:cNvPicPr>
          <p:nvPr>
            <p:ph idx="1"/>
          </p:nvPr>
        </p:nvPicPr>
        <p:blipFill>
          <a:blip r:embed="rId1"/>
          <a:stretch>
            <a:fillRect/>
          </a:stretch>
        </p:blipFill>
        <p:spPr>
          <a:xfrm>
            <a:off x="8963660" y="1820545"/>
            <a:ext cx="2454275" cy="30105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ircle(in)">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circle(in)">
                                      <p:cBhvr>
                                        <p:cTn id="17" dur="20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circle(in)">
                                      <p:cBhvr>
                                        <p:cTn id="22" dur="20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2">
                                            <p:txEl>
                                              <p:pRg st="0" end="0"/>
                                            </p:txEl>
                                          </p:spTgt>
                                        </p:tgtEl>
                                        <p:attrNameLst>
                                          <p:attrName>style.visibility</p:attrName>
                                        </p:attrNameLst>
                                      </p:cBhvr>
                                      <p:to>
                                        <p:strVal val="visible"/>
                                      </p:to>
                                    </p:set>
                                    <p:animEffect transition="in" filter="circle(in)">
                                      <p:cBhvr>
                                        <p:cTn id="2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内容占位符 5"/>
          <p:cNvSpPr>
            <a:spLocks noGrp="1"/>
          </p:cNvSpPr>
          <p:nvPr>
            <p:ph idx="1"/>
          </p:nvPr>
        </p:nvSpPr>
        <p:spPr>
          <a:xfrm>
            <a:off x="721360" y="1816100"/>
            <a:ext cx="8376920" cy="453390"/>
          </a:xfrm>
        </p:spPr>
        <p:txBody>
          <a:bodyPr>
            <a:noAutofit/>
          </a:bodyPr>
          <a:lstStyle/>
          <a:p>
            <a:pPr marL="0" indent="0">
              <a:buNone/>
            </a:pPr>
            <a:r>
              <a:rPr lang="zh-CN" altLang="en-US" sz="3200" b="1"/>
              <a:t>（</a:t>
            </a:r>
            <a:r>
              <a:rPr lang="en-US" altLang="zh-CN" sz="3200" b="1"/>
              <a:t>1</a:t>
            </a:r>
            <a:r>
              <a:rPr lang="zh-CN" altLang="en-US" sz="3200" b="1"/>
              <a:t>）点明小说的主人公：祥子。</a:t>
            </a:r>
            <a:endParaRPr lang="zh-CN" altLang="en-US" sz="3200" b="1"/>
          </a:p>
        </p:txBody>
      </p:sp>
      <p:sp>
        <p:nvSpPr>
          <p:cNvPr id="3" name="文本框 2"/>
          <p:cNvSpPr txBox="1"/>
          <p:nvPr/>
        </p:nvSpPr>
        <p:spPr>
          <a:xfrm>
            <a:off x="721360" y="4104861"/>
            <a:ext cx="9341708" cy="1272540"/>
          </a:xfrm>
          <a:prstGeom prst="rect">
            <a:avLst/>
          </a:prstGeom>
          <a:noFill/>
        </p:spPr>
        <p:txBody>
          <a:bodyPr wrap="square" rtlCol="0">
            <a:spAutoFit/>
          </a:bodyPr>
          <a:lstStyle/>
          <a:p>
            <a:pPr>
              <a:lnSpc>
                <a:spcPct val="120000"/>
              </a:lnSpc>
            </a:pPr>
            <a:r>
              <a:rPr lang="zh-CN" altLang="en-US" sz="3200" b="1"/>
              <a:t>（</a:t>
            </a:r>
            <a:r>
              <a:rPr lang="en-US" altLang="zh-CN" sz="3200" b="1"/>
              <a:t>3</a:t>
            </a:r>
            <a:r>
              <a:rPr lang="zh-CN" altLang="en-US" sz="3200" b="1"/>
              <a:t>）揭示主人公的性格：</a:t>
            </a:r>
            <a:endParaRPr lang="zh-CN" altLang="en-US" sz="3200" b="1"/>
          </a:p>
          <a:p>
            <a:pPr>
              <a:lnSpc>
                <a:spcPct val="120000"/>
              </a:lnSpc>
            </a:pPr>
            <a:r>
              <a:rPr lang="zh-CN" altLang="en-US" sz="3200" b="1"/>
              <a:t>像骆驼一样吃苦耐劳、沉默憨厚。 </a:t>
            </a:r>
            <a:endParaRPr lang="zh-CN" altLang="en-US" sz="3200" b="1"/>
          </a:p>
        </p:txBody>
      </p:sp>
      <p:sp>
        <p:nvSpPr>
          <p:cNvPr id="4" name="文本框 3"/>
          <p:cNvSpPr txBox="1"/>
          <p:nvPr/>
        </p:nvSpPr>
        <p:spPr>
          <a:xfrm>
            <a:off x="721240" y="2577465"/>
            <a:ext cx="7124857" cy="1272540"/>
          </a:xfrm>
          <a:prstGeom prst="rect">
            <a:avLst/>
          </a:prstGeom>
          <a:noFill/>
        </p:spPr>
        <p:txBody>
          <a:bodyPr wrap="square" rtlCol="0">
            <a:spAutoFit/>
          </a:bodyPr>
          <a:lstStyle/>
          <a:p>
            <a:pPr>
              <a:lnSpc>
                <a:spcPct val="120000"/>
              </a:lnSpc>
            </a:pPr>
            <a:r>
              <a:rPr lang="zh-CN" altLang="en-US" sz="3200"/>
              <a:t>（</a:t>
            </a:r>
            <a:r>
              <a:rPr lang="en-US" altLang="zh-CN" sz="3200" b="1"/>
              <a:t>2</a:t>
            </a:r>
            <a:r>
              <a:rPr lang="zh-CN" altLang="en-US" sz="3200" b="1"/>
              <a:t>）概括了小说中的一个主要情节：“骆驼祥子”称号得来的缘由。</a:t>
            </a:r>
            <a:endParaRPr lang="zh-CN" altLang="en-US" sz="3200" b="1"/>
          </a:p>
        </p:txBody>
      </p:sp>
      <p:sp>
        <p:nvSpPr>
          <p:cNvPr id="5" name="文本框 4"/>
          <p:cNvSpPr txBox="1"/>
          <p:nvPr/>
        </p:nvSpPr>
        <p:spPr>
          <a:xfrm>
            <a:off x="1277620" y="905510"/>
            <a:ext cx="2019300" cy="645160"/>
          </a:xfrm>
          <a:prstGeom prst="rect">
            <a:avLst/>
          </a:prstGeom>
          <a:solidFill>
            <a:srgbClr val="008651"/>
          </a:solidFill>
        </p:spPr>
        <p:txBody>
          <a:bodyPr wrap="none" rtlCol="0" anchor="t">
            <a:spAutoFit/>
          </a:bodyPr>
          <a:p>
            <a:pPr algn="l"/>
            <a:r>
              <a:rPr lang="zh-CN" altLang="en-US" sz="3600" b="1">
                <a:solidFill>
                  <a:schemeClr val="bg1"/>
                </a:solidFill>
                <a:latin typeface="楷体" panose="02010609060101010101" pitchFamily="49" charset="-122"/>
                <a:ea typeface="楷体" panose="02010609060101010101" pitchFamily="49" charset="-122"/>
                <a:sym typeface="+mn-ea"/>
              </a:rPr>
              <a:t>书名含义</a:t>
            </a:r>
            <a:endParaRPr lang="zh-CN" altLang="en-US" sz="3600"/>
          </a:p>
        </p:txBody>
      </p:sp>
      <p:pic>
        <p:nvPicPr>
          <p:cNvPr id="2" name="图片 1"/>
          <p:cNvPicPr>
            <a:picLocks noChangeAspect="1"/>
          </p:cNvPicPr>
          <p:nvPr/>
        </p:nvPicPr>
        <p:blipFill>
          <a:blip r:embed="rId1"/>
          <a:stretch>
            <a:fillRect/>
          </a:stretch>
        </p:blipFill>
        <p:spPr>
          <a:xfrm>
            <a:off x="7662545" y="584835"/>
            <a:ext cx="3724910" cy="2915920"/>
          </a:xfrm>
          <a:prstGeom prst="rect">
            <a:avLst/>
          </a:prstGeom>
        </p:spPr>
      </p:pic>
      <p:pic>
        <p:nvPicPr>
          <p:cNvPr id="7" name="图片 6"/>
          <p:cNvPicPr>
            <a:picLocks noChangeAspect="1"/>
          </p:cNvPicPr>
          <p:nvPr/>
        </p:nvPicPr>
        <p:blipFill>
          <a:blip r:embed="rId2"/>
          <a:stretch>
            <a:fillRect/>
          </a:stretch>
        </p:blipFill>
        <p:spPr>
          <a:xfrm>
            <a:off x="6922135" y="3699510"/>
            <a:ext cx="4734560" cy="27273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ircle(in)">
                                      <p:cBhvr>
                                        <p:cTn id="7" dur="2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down)">
                                      <p:cBhvr>
                                        <p:cTn id="2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7345" name="文本框 99"/>
          <p:cNvSpPr txBox="1"/>
          <p:nvPr/>
        </p:nvSpPr>
        <p:spPr>
          <a:xfrm>
            <a:off x="723265" y="1240155"/>
            <a:ext cx="11118215" cy="2917825"/>
          </a:xfrm>
          <a:prstGeom prst="rect">
            <a:avLst/>
          </a:prstGeom>
          <a:noFill/>
          <a:ln w="9525">
            <a:noFill/>
          </a:ln>
        </p:spPr>
        <p:txBody>
          <a:bodyPr wrap="square" anchor="t">
            <a:spAutoFit/>
          </a:bodyPr>
          <a:lstStyle/>
          <a:p>
            <a:pPr>
              <a:lnSpc>
                <a:spcPct val="110000"/>
              </a:lnSpc>
            </a:pPr>
            <a:r>
              <a:rPr lang="en-US" altLang="zh-CN" sz="4200" b="1">
                <a:latin typeface="楷体" panose="02010609060101010101" pitchFamily="49" charset="-122"/>
                <a:ea typeface="楷体" panose="02010609060101010101" pitchFamily="49" charset="-122"/>
              </a:rPr>
              <a:t>          </a:t>
            </a:r>
            <a:r>
              <a:rPr lang="zh-CN" altLang="en-US" sz="3200" b="1">
                <a:solidFill>
                  <a:srgbClr val="FF0000"/>
                </a:solidFill>
                <a:latin typeface="微软雅黑" panose="020B0503020204020204" charset="-122"/>
                <a:ea typeface="微软雅黑" panose="020B0503020204020204" charset="-122"/>
              </a:rPr>
              <a:t>第一章：祥子买车</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a:t>
            </a:r>
            <a:r>
              <a:rPr lang="en-US" altLang="zh-CN" sz="3200" b="1">
                <a:latin typeface="楷体" panose="02010609060101010101" pitchFamily="49" charset="-122"/>
                <a:ea typeface="楷体" panose="02010609060101010101" pitchFamily="49" charset="-122"/>
              </a:rPr>
              <a:t>1</a:t>
            </a:r>
            <a:r>
              <a:rPr lang="zh-CN" altLang="en-US" sz="3200" b="1">
                <a:latin typeface="楷体" panose="02010609060101010101" pitchFamily="49" charset="-122"/>
                <a:ea typeface="楷体" panose="02010609060101010101" pitchFamily="49" charset="-122"/>
              </a:rPr>
              <a:t>）祥子在乡间成长，失去父母和薄田，十八岁进城拉车。</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a:t>
            </a:r>
            <a:r>
              <a:rPr lang="en-US" altLang="zh-CN" sz="3200" b="1">
                <a:latin typeface="楷体" panose="02010609060101010101" pitchFamily="49" charset="-122"/>
                <a:ea typeface="楷体" panose="02010609060101010101" pitchFamily="49" charset="-122"/>
              </a:rPr>
              <a:t>2</a:t>
            </a:r>
            <a:r>
              <a:rPr lang="zh-CN" altLang="en-US" sz="3200" b="1">
                <a:latin typeface="楷体" panose="02010609060101010101" pitchFamily="49" charset="-122"/>
                <a:ea typeface="楷体" panose="02010609060101010101" pitchFamily="49" charset="-122"/>
              </a:rPr>
              <a:t>）下定决心，买到属于自己的车。</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a:t>
            </a:r>
            <a:r>
              <a:rPr lang="en-US" altLang="zh-CN" sz="3200" b="1">
                <a:latin typeface="楷体" panose="02010609060101010101" pitchFamily="49" charset="-122"/>
                <a:ea typeface="楷体" panose="02010609060101010101" pitchFamily="49" charset="-122"/>
              </a:rPr>
              <a:t>3</a:t>
            </a:r>
            <a:r>
              <a:rPr lang="zh-CN" altLang="en-US" sz="3200" b="1">
                <a:latin typeface="楷体" panose="02010609060101010101" pitchFamily="49" charset="-122"/>
                <a:ea typeface="楷体" panose="02010609060101010101" pitchFamily="49" charset="-122"/>
              </a:rPr>
              <a:t>）不怕吃苦，省吃俭用，实现愿望，成了北平城的洋车夫。</a:t>
            </a:r>
            <a:endParaRPr lang="zh-CN" altLang="en-US" sz="3200" b="1">
              <a:latin typeface="楷体" panose="02010609060101010101" pitchFamily="49" charset="-122"/>
              <a:ea typeface="楷体" panose="02010609060101010101" pitchFamily="49" charset="-122"/>
            </a:endParaRPr>
          </a:p>
          <a:p>
            <a:endParaRPr lang="zh-CN" altLang="en-US" sz="3200">
              <a:latin typeface="Calibri" panose="020F0502020204030204" pitchFamily="34" charset="0"/>
              <a:ea typeface="宋体" panose="02010600030101010101" pitchFamily="2" charset="-122"/>
            </a:endParaRPr>
          </a:p>
        </p:txBody>
      </p:sp>
      <p:sp>
        <p:nvSpPr>
          <p:cNvPr id="3084" name="文本框 2"/>
          <p:cNvSpPr txBox="1"/>
          <p:nvPr/>
        </p:nvSpPr>
        <p:spPr>
          <a:xfrm>
            <a:off x="3345180" y="656590"/>
            <a:ext cx="8496300" cy="645160"/>
          </a:xfrm>
          <a:prstGeom prst="rect">
            <a:avLst/>
          </a:prstGeom>
          <a:noFill/>
          <a:ln w="19050">
            <a:noFill/>
          </a:ln>
        </p:spPr>
        <p:txBody>
          <a:bodyPr wrap="square" anchor="t">
            <a:spAutoFit/>
          </a:bodyPr>
          <a:lstStyle/>
          <a:p>
            <a:r>
              <a:rPr lang="zh-CN" altLang="en-US" sz="3600" b="1" dirty="0">
                <a:solidFill>
                  <a:srgbClr val="FF0000"/>
                </a:solidFill>
                <a:latin typeface="方正兰亭超细黑简体" panose="02000000000000000000" charset="-122"/>
                <a:ea typeface="方正兰亭超细黑简体" panose="02000000000000000000" charset="-122"/>
                <a:cs typeface="方正兰亭超细黑简体" panose="02000000000000000000" charset="-122"/>
              </a:rPr>
              <a:t>概述每章内容并加小标题</a:t>
            </a:r>
            <a:r>
              <a:rPr lang="en-US" altLang="zh-CN" sz="3600" b="1" dirty="0">
                <a:solidFill>
                  <a:srgbClr val="000000"/>
                </a:solidFill>
                <a:latin typeface="方正兰亭超细黑简体" panose="02000000000000000000" charset="-122"/>
                <a:ea typeface="方正兰亭超细黑简体" panose="02000000000000000000" charset="-122"/>
                <a:cs typeface="方正兰亭超细黑简体" panose="02000000000000000000" charset="-122"/>
              </a:rPr>
              <a:t> </a:t>
            </a:r>
            <a:r>
              <a:rPr lang="en-US" altLang="zh-CN" sz="3600" b="1" dirty="0">
                <a:solidFill>
                  <a:srgbClr val="000000"/>
                </a:solidFill>
                <a:latin typeface="宋体" panose="02010600030101010101" pitchFamily="2" charset="-122"/>
                <a:ea typeface="宋体" panose="02010600030101010101" pitchFamily="2" charset="-122"/>
              </a:rPr>
              <a:t> </a:t>
            </a:r>
            <a:r>
              <a:rPr lang="en-US" altLang="zh-CN" sz="3600" b="1" dirty="0">
                <a:solidFill>
                  <a:srgbClr val="C00000"/>
                </a:solidFill>
                <a:latin typeface="宋体" panose="02010600030101010101" pitchFamily="2" charset="-122"/>
                <a:ea typeface="宋体" panose="02010600030101010101" pitchFamily="2" charset="-122"/>
              </a:rPr>
              <a:t>  </a:t>
            </a:r>
            <a:r>
              <a:rPr lang="en-US" altLang="zh-CN" sz="3600" b="1" dirty="0">
                <a:solidFill>
                  <a:srgbClr val="C00000"/>
                </a:solidFill>
                <a:latin typeface="宋体" panose="02010600030101010101" pitchFamily="2" charset="-122"/>
                <a:ea typeface="宋体" panose="02010600030101010101" pitchFamily="2" charset="-122"/>
              </a:rPr>
              <a:t>    </a:t>
            </a:r>
            <a:r>
              <a:rPr lang="en-US" altLang="zh-CN" sz="3600" dirty="0">
                <a:solidFill>
                  <a:srgbClr val="C00000"/>
                </a:solidFill>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                                                                            </a:t>
            </a:r>
            <a:r>
              <a:rPr lang="en-US" altLang="zh-CN" sz="2400" dirty="0">
                <a:latin typeface="Calibri" panose="020F0502020204030204" pitchFamily="34" charset="0"/>
                <a:ea typeface="宋体" panose="02010600030101010101" pitchFamily="2" charset="-122"/>
              </a:rPr>
              <a:t>    </a:t>
            </a:r>
            <a:endParaRPr lang="en-US" altLang="zh-CN" sz="2400" dirty="0">
              <a:latin typeface="Calibri" panose="020F0502020204030204" pitchFamily="34" charset="0"/>
              <a:ea typeface="宋体" panose="02010600030101010101" pitchFamily="2" charset="-122"/>
            </a:endParaRPr>
          </a:p>
        </p:txBody>
      </p:sp>
      <p:sp>
        <p:nvSpPr>
          <p:cNvPr id="5" name="矩形 4"/>
          <p:cNvSpPr/>
          <p:nvPr/>
        </p:nvSpPr>
        <p:spPr>
          <a:xfrm>
            <a:off x="804718" y="59504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读前热身</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
        <p:nvSpPr>
          <p:cNvPr id="58369" name="文本框 99"/>
          <p:cNvSpPr txBox="1"/>
          <p:nvPr/>
        </p:nvSpPr>
        <p:spPr>
          <a:xfrm>
            <a:off x="1309688" y="3645535"/>
            <a:ext cx="7569200" cy="2425065"/>
          </a:xfrm>
          <a:prstGeom prst="rect">
            <a:avLst/>
          </a:prstGeom>
          <a:noFill/>
          <a:ln w="9525">
            <a:noFill/>
          </a:ln>
        </p:spPr>
        <p:txBody>
          <a:bodyPr wrap="square" anchor="t">
            <a:spAutoFit/>
          </a:bodyPr>
          <a:p>
            <a:pPr>
              <a:lnSpc>
                <a:spcPct val="110000"/>
              </a:lnSpc>
            </a:pPr>
            <a:r>
              <a:rPr lang="en-US" altLang="zh-CN" sz="4200" b="1">
                <a:latin typeface="楷体" panose="02010609060101010101" pitchFamily="49" charset="-122"/>
                <a:ea typeface="楷体" panose="02010609060101010101" pitchFamily="49" charset="-122"/>
              </a:rPr>
              <a:t>    </a:t>
            </a:r>
            <a:r>
              <a:rPr lang="zh-CN" altLang="en-US" sz="3200" b="1">
                <a:solidFill>
                  <a:srgbClr val="FF0000"/>
                </a:solidFill>
                <a:latin typeface="微软雅黑" panose="020B0503020204020204" charset="-122"/>
                <a:ea typeface="微软雅黑" panose="020B0503020204020204" charset="-122"/>
              </a:rPr>
              <a:t>第二章：祥子丢车</a:t>
            </a:r>
            <a:endParaRPr lang="zh-CN" altLang="en-US" sz="3200" b="1">
              <a:solidFill>
                <a:srgbClr val="FF0000"/>
              </a:solidFill>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a:t>
            </a:r>
            <a:r>
              <a:rPr lang="en-US" altLang="zh-CN" sz="3200" b="1">
                <a:latin typeface="楷体" panose="02010609060101010101" pitchFamily="49" charset="-122"/>
                <a:ea typeface="楷体" panose="02010609060101010101" pitchFamily="49" charset="-122"/>
              </a:rPr>
              <a:t>1</a:t>
            </a:r>
            <a:r>
              <a:rPr lang="zh-CN" altLang="en-US" sz="3200" b="1">
                <a:latin typeface="楷体" panose="02010609060101010101" pitchFamily="49" charset="-122"/>
                <a:ea typeface="楷体" panose="02010609060101010101" pitchFamily="49" charset="-122"/>
              </a:rPr>
              <a:t>）冒险拉车到清华。</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a:t>
            </a:r>
            <a:r>
              <a:rPr lang="en-US" altLang="zh-CN" sz="3200" b="1">
                <a:latin typeface="楷体" panose="02010609060101010101" pitchFamily="49" charset="-122"/>
                <a:ea typeface="楷体" panose="02010609060101010101" pitchFamily="49" charset="-122"/>
              </a:rPr>
              <a:t>2</a:t>
            </a:r>
            <a:r>
              <a:rPr lang="zh-CN" altLang="en-US" sz="3200" b="1">
                <a:latin typeface="楷体" panose="02010609060101010101" pitchFamily="49" charset="-122"/>
                <a:ea typeface="楷体" panose="02010609060101010101" pitchFamily="49" charset="-122"/>
              </a:rPr>
              <a:t>）抓去当壮丁，车不见了。</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a:t>
            </a:r>
            <a:r>
              <a:rPr lang="en-US" altLang="zh-CN" sz="3200" b="1">
                <a:latin typeface="楷体" panose="02010609060101010101" pitchFamily="49" charset="-122"/>
                <a:ea typeface="楷体" panose="02010609060101010101" pitchFamily="49" charset="-122"/>
              </a:rPr>
              <a:t>3</a:t>
            </a:r>
            <a:r>
              <a:rPr lang="zh-CN" altLang="en-US" sz="3200" b="1">
                <a:latin typeface="楷体" panose="02010609060101010101" pitchFamily="49" charset="-122"/>
                <a:ea typeface="楷体" panose="02010609060101010101" pitchFamily="49" charset="-122"/>
              </a:rPr>
              <a:t>）趁乱逃出军营。</a:t>
            </a:r>
            <a:endParaRPr lang="zh-CN" altLang="en-US" sz="3200">
              <a:latin typeface="Calibri" panose="020F0502020204030204" pitchFamily="34" charset="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7138670" y="3645535"/>
            <a:ext cx="3966210" cy="29660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84"/>
                                        </p:tgtEl>
                                        <p:attrNameLst>
                                          <p:attrName>style.visibility</p:attrName>
                                        </p:attrNameLst>
                                      </p:cBhvr>
                                      <p:to>
                                        <p:strVal val="visible"/>
                                      </p:to>
                                    </p:set>
                                    <p:animEffect transition="in" filter="blinds(horizontal)">
                                      <p:cBhvr>
                                        <p:cTn id="7" dur="500"/>
                                        <p:tgtEl>
                                          <p:spTgt spid="308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7345"/>
                                        </p:tgtEl>
                                        <p:attrNameLst>
                                          <p:attrName>style.visibility</p:attrName>
                                        </p:attrNameLst>
                                      </p:cBhvr>
                                      <p:to>
                                        <p:strVal val="visible"/>
                                      </p:to>
                                    </p:set>
                                    <p:anim calcmode="lin" valueType="num">
                                      <p:cBhvr additive="base">
                                        <p:cTn id="12" dur="500" fill="hold"/>
                                        <p:tgtEl>
                                          <p:spTgt spid="57345"/>
                                        </p:tgtEl>
                                        <p:attrNameLst>
                                          <p:attrName>ppt_x</p:attrName>
                                        </p:attrNameLst>
                                      </p:cBhvr>
                                      <p:tavLst>
                                        <p:tav tm="0">
                                          <p:val>
                                            <p:strVal val="#ppt_x"/>
                                          </p:val>
                                        </p:tav>
                                        <p:tav tm="100000">
                                          <p:val>
                                            <p:strVal val="#ppt_x"/>
                                          </p:val>
                                        </p:tav>
                                      </p:tavLst>
                                    </p:anim>
                                    <p:anim calcmode="lin" valueType="num">
                                      <p:cBhvr additive="base">
                                        <p:cTn id="13" dur="500" fill="hold"/>
                                        <p:tgtEl>
                                          <p:spTgt spid="5734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8369"/>
                                        </p:tgtEl>
                                        <p:attrNameLst>
                                          <p:attrName>style.visibility</p:attrName>
                                        </p:attrNameLst>
                                      </p:cBhvr>
                                      <p:to>
                                        <p:strVal val="visible"/>
                                      </p:to>
                                    </p:set>
                                    <p:anim calcmode="lin" valueType="num">
                                      <p:cBhvr additive="base">
                                        <p:cTn id="18" dur="500" fill="hold"/>
                                        <p:tgtEl>
                                          <p:spTgt spid="58369"/>
                                        </p:tgtEl>
                                        <p:attrNameLst>
                                          <p:attrName>ppt_x</p:attrName>
                                        </p:attrNameLst>
                                      </p:cBhvr>
                                      <p:tavLst>
                                        <p:tav tm="0">
                                          <p:val>
                                            <p:strVal val="#ppt_x"/>
                                          </p:val>
                                        </p:tav>
                                        <p:tav tm="100000">
                                          <p:val>
                                            <p:strVal val="#ppt_x"/>
                                          </p:val>
                                        </p:tav>
                                      </p:tavLst>
                                    </p:anim>
                                    <p:anim calcmode="lin" valueType="num">
                                      <p:cBhvr additive="base">
                                        <p:cTn id="19" dur="500" fill="hold"/>
                                        <p:tgtEl>
                                          <p:spTgt spid="5836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4" grpId="0" bldLvl="0"/>
      <p:bldP spid="57345" grpId="0"/>
      <p:bldP spid="5836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9393" name="文本框 99"/>
          <p:cNvSpPr txBox="1"/>
          <p:nvPr/>
        </p:nvSpPr>
        <p:spPr>
          <a:xfrm>
            <a:off x="1028065" y="433070"/>
            <a:ext cx="9931400" cy="2425065"/>
          </a:xfrm>
          <a:prstGeom prst="rect">
            <a:avLst/>
          </a:prstGeom>
          <a:noFill/>
          <a:ln w="9525">
            <a:noFill/>
          </a:ln>
        </p:spPr>
        <p:txBody>
          <a:bodyPr wrap="square" anchor="t">
            <a:spAutoFit/>
          </a:bodyPr>
          <a:lstStyle/>
          <a:p>
            <a:pPr>
              <a:lnSpc>
                <a:spcPct val="110000"/>
              </a:lnSpc>
            </a:pPr>
            <a:r>
              <a:rPr lang="en-US" altLang="zh-CN" sz="4200" b="1">
                <a:latin typeface="楷体" panose="02010609060101010101" pitchFamily="49" charset="-122"/>
                <a:ea typeface="楷体" panose="02010609060101010101" pitchFamily="49" charset="-122"/>
              </a:rPr>
              <a:t>     </a:t>
            </a:r>
            <a:r>
              <a:rPr lang="en-US" altLang="zh-CN" sz="4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  </a:t>
            </a:r>
            <a:r>
              <a:rPr lang="zh-CN" altLang="en-US" sz="3200" b="1">
                <a:solidFill>
                  <a:srgbClr val="FF0000"/>
                </a:solidFill>
                <a:latin typeface="微软雅黑" panose="020B0503020204020204" charset="-122"/>
                <a:ea typeface="微软雅黑" panose="020B0503020204020204" charset="-122"/>
                <a:cs typeface="叶根友毛笔行书2.0版" panose="02010601030101010101" charset="-122"/>
              </a:rPr>
              <a:t>第三章：祥子逃命</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1</a:t>
            </a:r>
            <a:r>
              <a:rPr lang="zh-CN" altLang="en-US" sz="3200" b="1">
                <a:latin typeface="楷体" panose="02010609060101010101" pitchFamily="49" charset="-122"/>
                <a:ea typeface="楷体" panose="02010609060101010101" pitchFamily="49" charset="-122"/>
              </a:rPr>
              <a:t>）决定带上骆驼逃命。</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2</a:t>
            </a:r>
            <a:r>
              <a:rPr lang="zh-CN" altLang="en-US" sz="3200" b="1">
                <a:latin typeface="楷体" panose="02010609060101010101" pitchFamily="49" charset="-122"/>
                <a:ea typeface="楷体" panose="02010609060101010101" pitchFamily="49" charset="-122"/>
              </a:rPr>
              <a:t>）来到村庄，贩卖骆驼给老人。</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3</a:t>
            </a:r>
            <a:r>
              <a:rPr lang="zh-CN" altLang="en-US" sz="3200" b="1">
                <a:latin typeface="楷体" panose="02010609060101010101" pitchFamily="49" charset="-122"/>
                <a:ea typeface="楷体" panose="02010609060101010101" pitchFamily="49" charset="-122"/>
              </a:rPr>
              <a:t>）得到三十五元钱，得到一身干净的衣服和食物。</a:t>
            </a:r>
            <a:endParaRPr lang="zh-CN" altLang="en-US" sz="3200">
              <a:latin typeface="Calibri" panose="020F0502020204030204" pitchFamily="34" charset="0"/>
              <a:ea typeface="宋体" panose="02010600030101010101" pitchFamily="2" charset="-122"/>
            </a:endParaRPr>
          </a:p>
        </p:txBody>
      </p:sp>
      <p:sp>
        <p:nvSpPr>
          <p:cNvPr id="60417" name="文本框 99"/>
          <p:cNvSpPr txBox="1"/>
          <p:nvPr/>
        </p:nvSpPr>
        <p:spPr>
          <a:xfrm>
            <a:off x="502920" y="2769870"/>
            <a:ext cx="10982325" cy="3507740"/>
          </a:xfrm>
          <a:prstGeom prst="rect">
            <a:avLst/>
          </a:prstGeom>
          <a:noFill/>
          <a:ln w="9525">
            <a:noFill/>
          </a:ln>
        </p:spPr>
        <p:txBody>
          <a:bodyPr wrap="square" anchor="t">
            <a:spAutoFit/>
          </a:bodyPr>
          <a:p>
            <a:pPr>
              <a:lnSpc>
                <a:spcPct val="110000"/>
              </a:lnSpc>
            </a:pPr>
            <a:r>
              <a:rPr lang="en-US" altLang="zh-CN" sz="4200" b="1">
                <a:latin typeface="楷体" panose="02010609060101010101" pitchFamily="49" charset="-122"/>
                <a:ea typeface="楷体" panose="02010609060101010101" pitchFamily="49" charset="-122"/>
              </a:rPr>
              <a:t>        </a:t>
            </a:r>
            <a:r>
              <a:rPr lang="zh-CN" altLang="en-US" sz="3200" b="1">
                <a:solidFill>
                  <a:srgbClr val="FF0000"/>
                </a:solidFill>
                <a:latin typeface="微软雅黑" panose="020B0503020204020204" charset="-122"/>
                <a:ea typeface="微软雅黑" panose="020B0503020204020204" charset="-122"/>
              </a:rPr>
              <a:t>第四章：骆驼祥子</a:t>
            </a:r>
            <a:endParaRPr lang="zh-CN" altLang="en-US" sz="3200" b="1">
              <a:solidFill>
                <a:srgbClr val="FF0000"/>
              </a:solidFill>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a:t>
            </a:r>
            <a:r>
              <a:rPr lang="en-US" altLang="zh-CN" sz="3200" b="1">
                <a:latin typeface="楷体" panose="02010609060101010101" pitchFamily="49" charset="-122"/>
                <a:ea typeface="楷体" panose="02010609060101010101" pitchFamily="49" charset="-122"/>
              </a:rPr>
              <a:t>1</a:t>
            </a:r>
            <a:r>
              <a:rPr lang="zh-CN" altLang="en-US" sz="3200" b="1">
                <a:latin typeface="楷体" panose="02010609060101010101" pitchFamily="49" charset="-122"/>
                <a:ea typeface="楷体" panose="02010609060101010101" pitchFamily="49" charset="-122"/>
              </a:rPr>
              <a:t>）病倒在小店，与骆驼关系在梦话、胡话中被人听到，有了“骆驼祥子”的绰号。</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a:t>
            </a:r>
            <a:r>
              <a:rPr lang="en-US" altLang="zh-CN" sz="3200" b="1">
                <a:latin typeface="楷体" panose="02010609060101010101" pitchFamily="49" charset="-122"/>
                <a:ea typeface="楷体" panose="02010609060101010101" pitchFamily="49" charset="-122"/>
              </a:rPr>
              <a:t>2</a:t>
            </a:r>
            <a:r>
              <a:rPr lang="zh-CN" altLang="en-US" sz="3200" b="1">
                <a:latin typeface="楷体" panose="02010609060101010101" pitchFamily="49" charset="-122"/>
                <a:ea typeface="楷体" panose="02010609060101010101" pitchFamily="49" charset="-122"/>
              </a:rPr>
              <a:t>）回到人和车厂，将剩余的三十元寄</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存到刘四爷手里。</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a:t>
            </a:r>
            <a:r>
              <a:rPr lang="en-US" altLang="zh-CN" sz="3200" b="1">
                <a:latin typeface="楷体" panose="02010609060101010101" pitchFamily="49" charset="-122"/>
                <a:ea typeface="楷体" panose="02010609060101010101" pitchFamily="49" charset="-122"/>
              </a:rPr>
              <a:t>3</a:t>
            </a:r>
            <a:r>
              <a:rPr lang="zh-CN" altLang="en-US" sz="3200" b="1">
                <a:latin typeface="楷体" panose="02010609060101010101" pitchFamily="49" charset="-122"/>
                <a:ea typeface="楷体" panose="02010609060101010101" pitchFamily="49" charset="-122"/>
              </a:rPr>
              <a:t>）刘四爷问钱从哪来，祥子解释清楚。</a:t>
            </a:r>
            <a:endParaRPr lang="zh-CN" altLang="en-US" sz="3200">
              <a:latin typeface="Calibri" panose="020F0502020204030204" pitchFamily="34" charset="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8041005" y="4120515"/>
            <a:ext cx="3762375" cy="24276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393"/>
                                        </p:tgtEl>
                                        <p:attrNameLst>
                                          <p:attrName>style.visibility</p:attrName>
                                        </p:attrNameLst>
                                      </p:cBhvr>
                                      <p:to>
                                        <p:strVal val="visible"/>
                                      </p:to>
                                    </p:set>
                                    <p:anim calcmode="lin" valueType="num">
                                      <p:cBhvr additive="base">
                                        <p:cTn id="7" dur="500" fill="hold"/>
                                        <p:tgtEl>
                                          <p:spTgt spid="59393"/>
                                        </p:tgtEl>
                                        <p:attrNameLst>
                                          <p:attrName>ppt_x</p:attrName>
                                        </p:attrNameLst>
                                      </p:cBhvr>
                                      <p:tavLst>
                                        <p:tav tm="0">
                                          <p:val>
                                            <p:strVal val="#ppt_x"/>
                                          </p:val>
                                        </p:tav>
                                        <p:tav tm="100000">
                                          <p:val>
                                            <p:strVal val="#ppt_x"/>
                                          </p:val>
                                        </p:tav>
                                      </p:tavLst>
                                    </p:anim>
                                    <p:anim calcmode="lin" valueType="num">
                                      <p:cBhvr additive="base">
                                        <p:cTn id="8" dur="500" fill="hold"/>
                                        <p:tgtEl>
                                          <p:spTgt spid="5939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0417"/>
                                        </p:tgtEl>
                                        <p:attrNameLst>
                                          <p:attrName>style.visibility</p:attrName>
                                        </p:attrNameLst>
                                      </p:cBhvr>
                                      <p:to>
                                        <p:strVal val="visible"/>
                                      </p:to>
                                    </p:set>
                                    <p:anim calcmode="lin" valueType="num">
                                      <p:cBhvr additive="base">
                                        <p:cTn id="13" dur="500" fill="hold"/>
                                        <p:tgtEl>
                                          <p:spTgt spid="60417"/>
                                        </p:tgtEl>
                                        <p:attrNameLst>
                                          <p:attrName>ppt_x</p:attrName>
                                        </p:attrNameLst>
                                      </p:cBhvr>
                                      <p:tavLst>
                                        <p:tav tm="0">
                                          <p:val>
                                            <p:strVal val="#ppt_x"/>
                                          </p:val>
                                        </p:tav>
                                        <p:tav tm="100000">
                                          <p:val>
                                            <p:strVal val="#ppt_x"/>
                                          </p:val>
                                        </p:tav>
                                      </p:tavLst>
                                    </p:anim>
                                    <p:anim calcmode="lin" valueType="num">
                                      <p:cBhvr additive="base">
                                        <p:cTn id="14" dur="500" fill="hold"/>
                                        <p:tgtEl>
                                          <p:spTgt spid="604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3" grpId="0"/>
      <p:bldP spid="6041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1441" name="文本框 99"/>
          <p:cNvSpPr txBox="1"/>
          <p:nvPr/>
        </p:nvSpPr>
        <p:spPr>
          <a:xfrm>
            <a:off x="534670" y="494030"/>
            <a:ext cx="11104880" cy="3230245"/>
          </a:xfrm>
          <a:prstGeom prst="rect">
            <a:avLst/>
          </a:prstGeom>
          <a:noFill/>
          <a:ln w="9525">
            <a:noFill/>
          </a:ln>
        </p:spPr>
        <p:txBody>
          <a:bodyPr wrap="square" anchor="t">
            <a:spAutoFit/>
          </a:bodyPr>
          <a:lstStyle/>
          <a:p>
            <a:r>
              <a:rPr lang="en-US" altLang="zh-CN" sz="36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第五章： 怒辞杨宅</a:t>
            </a:r>
            <a:endParaRPr lang="zh-CN" altLang="en-US" sz="2800" b="1">
              <a:solidFill>
                <a:srgbClr val="FF0000"/>
              </a:solidFill>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1</a:t>
            </a:r>
            <a:r>
              <a:rPr lang="zh-CN" altLang="en-US" sz="2800" b="1">
                <a:latin typeface="楷体" panose="02010609060101010101" pitchFamily="49" charset="-122"/>
                <a:ea typeface="楷体" panose="02010609060101010101" pitchFamily="49" charset="-122"/>
              </a:rPr>
              <a:t>）为买车，茶里饭里自苦，风里雨里卖命。</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2</a:t>
            </a:r>
            <a:r>
              <a:rPr lang="zh-CN" altLang="en-US" sz="2800" b="1">
                <a:latin typeface="楷体" panose="02010609060101010101" pitchFamily="49" charset="-122"/>
                <a:ea typeface="楷体" panose="02010609060101010101" pitchFamily="49" charset="-122"/>
              </a:rPr>
              <a:t>）虎妞对祥子表现出大姐般的关爱。</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3</a:t>
            </a:r>
            <a:r>
              <a:rPr lang="zh-CN" altLang="en-US" sz="2800" b="1">
                <a:latin typeface="楷体" panose="02010609060101010101" pitchFamily="49" charset="-122"/>
                <a:ea typeface="楷体" panose="02010609060101010101" pitchFamily="49" charset="-122"/>
              </a:rPr>
              <a:t>）刘四爷暗地看着心里不怎么满意祥子。</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4</a:t>
            </a:r>
            <a:r>
              <a:rPr lang="zh-CN" altLang="en-US" sz="2800" b="1">
                <a:latin typeface="楷体" panose="02010609060101010101" pitchFamily="49" charset="-122"/>
                <a:ea typeface="楷体" panose="02010609060101010101" pitchFamily="49" charset="-122"/>
              </a:rPr>
              <a:t>）祥子在杨宅拉上了包月，杨家人异常刻薄，拼命使唤祥子令祥子身心疲惫。</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5</a:t>
            </a:r>
            <a:r>
              <a:rPr lang="zh-CN" altLang="en-US" sz="2800" b="1">
                <a:latin typeface="楷体" panose="02010609060101010101" pitchFamily="49" charset="-122"/>
                <a:ea typeface="楷体" panose="02010609060101010101" pitchFamily="49" charset="-122"/>
              </a:rPr>
              <a:t>）祥子忍受不了侮辱，硬骨气离开杨家。</a:t>
            </a:r>
            <a:endParaRPr lang="zh-CN" altLang="en-US" sz="2800">
              <a:latin typeface="Calibri" panose="020F0502020204030204" pitchFamily="34" charset="0"/>
              <a:ea typeface="宋体" panose="02010600030101010101" pitchFamily="2" charset="-122"/>
            </a:endParaRPr>
          </a:p>
        </p:txBody>
      </p:sp>
      <p:sp>
        <p:nvSpPr>
          <p:cNvPr id="62465" name="文本框 99"/>
          <p:cNvSpPr txBox="1"/>
          <p:nvPr/>
        </p:nvSpPr>
        <p:spPr>
          <a:xfrm>
            <a:off x="534670" y="3518535"/>
            <a:ext cx="10773410" cy="2891790"/>
          </a:xfrm>
          <a:prstGeom prst="rect">
            <a:avLst/>
          </a:prstGeom>
          <a:noFill/>
          <a:ln w="9525">
            <a:noFill/>
          </a:ln>
        </p:spPr>
        <p:txBody>
          <a:bodyPr wrap="square" anchor="t">
            <a:spAutoFit/>
          </a:bodyPr>
          <a:p>
            <a:r>
              <a:rPr lang="en-US" altLang="zh-CN" sz="4200" b="1">
                <a:latin typeface="楷体" panose="02010609060101010101" pitchFamily="49" charset="-122"/>
                <a:ea typeface="楷体" panose="02010609060101010101" pitchFamily="49" charset="-122"/>
              </a:rPr>
              <a:t>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第六章： 虎妞诱惑</a:t>
            </a:r>
            <a:endParaRPr lang="zh-CN" altLang="en-US" sz="2800" b="1">
              <a:solidFill>
                <a:srgbClr val="FF0000"/>
              </a:solidFill>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1</a:t>
            </a:r>
            <a:r>
              <a:rPr lang="zh-CN" altLang="en-US" sz="2800" b="1">
                <a:latin typeface="楷体" panose="02010609060101010101" pitchFamily="49" charset="-122"/>
                <a:ea typeface="楷体" panose="02010609060101010101" pitchFamily="49" charset="-122"/>
              </a:rPr>
              <a:t>）再次回到人和车厂，虎妞请祥子喝酒。</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2</a:t>
            </a:r>
            <a:r>
              <a:rPr lang="zh-CN" altLang="en-US" sz="2800" b="1">
                <a:latin typeface="楷体" panose="02010609060101010101" pitchFamily="49" charset="-122"/>
                <a:ea typeface="楷体" panose="02010609060101010101" pitchFamily="49" charset="-122"/>
              </a:rPr>
              <a:t>）酒后，祥子被骗上了床。</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3</a:t>
            </a:r>
            <a:r>
              <a:rPr lang="zh-CN" altLang="en-US" sz="2800" b="1">
                <a:latin typeface="楷体" panose="02010609060101010101" pitchFamily="49" charset="-122"/>
                <a:ea typeface="楷体" panose="02010609060101010101" pitchFamily="49" charset="-122"/>
              </a:rPr>
              <a:t>）第二天，祥子心里万分矛盾，对虎妞既</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愤恨又想念，同时还夹杂着害怕。 </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4</a:t>
            </a:r>
            <a:r>
              <a:rPr lang="zh-CN" altLang="en-US" sz="2800" b="1">
                <a:latin typeface="楷体" panose="02010609060101010101" pitchFamily="49" charset="-122"/>
                <a:ea typeface="楷体" panose="02010609060101010101" pitchFamily="49" charset="-122"/>
              </a:rPr>
              <a:t>）碰到曹先生，再次拉上包月。</a:t>
            </a:r>
            <a:endParaRPr lang="zh-CN" altLang="en-US">
              <a:latin typeface="Calibri" panose="020F0502020204030204" pitchFamily="34" charset="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8222615" y="2976245"/>
            <a:ext cx="3202940" cy="3568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41"/>
                                        </p:tgtEl>
                                        <p:attrNameLst>
                                          <p:attrName>style.visibility</p:attrName>
                                        </p:attrNameLst>
                                      </p:cBhvr>
                                      <p:to>
                                        <p:strVal val="visible"/>
                                      </p:to>
                                    </p:set>
                                    <p:anim calcmode="lin" valueType="num">
                                      <p:cBhvr additive="base">
                                        <p:cTn id="7" dur="500" fill="hold"/>
                                        <p:tgtEl>
                                          <p:spTgt spid="61441"/>
                                        </p:tgtEl>
                                        <p:attrNameLst>
                                          <p:attrName>ppt_x</p:attrName>
                                        </p:attrNameLst>
                                      </p:cBhvr>
                                      <p:tavLst>
                                        <p:tav tm="0">
                                          <p:val>
                                            <p:strVal val="#ppt_x"/>
                                          </p:val>
                                        </p:tav>
                                        <p:tav tm="100000">
                                          <p:val>
                                            <p:strVal val="#ppt_x"/>
                                          </p:val>
                                        </p:tav>
                                      </p:tavLst>
                                    </p:anim>
                                    <p:anim calcmode="lin" valueType="num">
                                      <p:cBhvr additive="base">
                                        <p:cTn id="8" dur="500" fill="hold"/>
                                        <p:tgtEl>
                                          <p:spTgt spid="614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2465"/>
                                        </p:tgtEl>
                                        <p:attrNameLst>
                                          <p:attrName>style.visibility</p:attrName>
                                        </p:attrNameLst>
                                      </p:cBhvr>
                                      <p:to>
                                        <p:strVal val="visible"/>
                                      </p:to>
                                    </p:set>
                                    <p:anim calcmode="lin" valueType="num">
                                      <p:cBhvr additive="base">
                                        <p:cTn id="13" dur="500" fill="hold"/>
                                        <p:tgtEl>
                                          <p:spTgt spid="62465"/>
                                        </p:tgtEl>
                                        <p:attrNameLst>
                                          <p:attrName>ppt_x</p:attrName>
                                        </p:attrNameLst>
                                      </p:cBhvr>
                                      <p:tavLst>
                                        <p:tav tm="0">
                                          <p:val>
                                            <p:strVal val="#ppt_x"/>
                                          </p:val>
                                        </p:tav>
                                        <p:tav tm="100000">
                                          <p:val>
                                            <p:strVal val="#ppt_x"/>
                                          </p:val>
                                        </p:tav>
                                      </p:tavLst>
                                    </p:anim>
                                    <p:anim calcmode="lin" valueType="num">
                                      <p:cBhvr additive="base">
                                        <p:cTn id="14" dur="500" fill="hold"/>
                                        <p:tgtEl>
                                          <p:spTgt spid="6246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1" grpId="0"/>
      <p:bldP spid="6246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3489" name="文本框 99"/>
          <p:cNvSpPr txBox="1"/>
          <p:nvPr/>
        </p:nvSpPr>
        <p:spPr>
          <a:xfrm>
            <a:off x="792480" y="518795"/>
            <a:ext cx="9077325" cy="2707005"/>
          </a:xfrm>
          <a:prstGeom prst="rect">
            <a:avLst/>
          </a:prstGeom>
          <a:noFill/>
          <a:ln w="9525">
            <a:noFill/>
          </a:ln>
        </p:spPr>
        <p:txBody>
          <a:bodyPr wrap="square" anchor="t">
            <a:spAutoFit/>
          </a:bodyPr>
          <a:lstStyle/>
          <a:p>
            <a:r>
              <a:rPr lang="en-US" altLang="zh-CN" sz="4200" b="1">
                <a:latin typeface="楷体" panose="02010609060101010101" pitchFamily="49" charset="-122"/>
                <a:ea typeface="楷体" panose="02010609060101010101" pitchFamily="49" charset="-122"/>
              </a:rPr>
              <a:t>    </a:t>
            </a:r>
            <a:r>
              <a:rPr lang="zh-CN" altLang="en-US" sz="3200" b="1">
                <a:solidFill>
                  <a:srgbClr val="FF0000"/>
                </a:solidFill>
                <a:latin typeface="微软雅黑" panose="020B0503020204020204" charset="-122"/>
                <a:ea typeface="微软雅黑" panose="020B0503020204020204" charset="-122"/>
              </a:rPr>
              <a:t>第七章：曹家拉车</a:t>
            </a:r>
            <a:endParaRPr lang="zh-CN" altLang="en-US" sz="3200" b="1">
              <a:latin typeface="楷体" panose="02010609060101010101" pitchFamily="49" charset="-122"/>
              <a:ea typeface="楷体" panose="02010609060101010101" pitchFamily="49" charset="-122"/>
            </a:endParaRPr>
          </a:p>
          <a:p>
            <a:r>
              <a:rPr lang="zh-CN" altLang="en-US" sz="3200" b="1">
                <a:latin typeface="楷体" panose="02010609060101010101" pitchFamily="49" charset="-122"/>
                <a:ea typeface="楷体" panose="02010609060101010101" pitchFamily="49" charset="-122"/>
              </a:rPr>
              <a:t>（</a:t>
            </a:r>
            <a:r>
              <a:rPr lang="en-US" altLang="zh-CN" sz="3200" b="1">
                <a:latin typeface="楷体" panose="02010609060101010101" pitchFamily="49" charset="-122"/>
                <a:ea typeface="楷体" panose="02010609060101010101" pitchFamily="49" charset="-122"/>
              </a:rPr>
              <a:t>1</a:t>
            </a:r>
            <a:r>
              <a:rPr lang="zh-CN" altLang="en-US" sz="3200" b="1">
                <a:latin typeface="楷体" panose="02010609060101010101" pitchFamily="49" charset="-122"/>
                <a:ea typeface="楷体" panose="02010609060101010101" pitchFamily="49" charset="-122"/>
              </a:rPr>
              <a:t>）祥子到曹家拉包月。</a:t>
            </a:r>
            <a:endParaRPr lang="zh-CN" altLang="en-US" sz="3200" b="1">
              <a:latin typeface="楷体" panose="02010609060101010101" pitchFamily="49" charset="-122"/>
              <a:ea typeface="楷体" panose="02010609060101010101" pitchFamily="49" charset="-122"/>
            </a:endParaRPr>
          </a:p>
          <a:p>
            <a:r>
              <a:rPr lang="zh-CN" altLang="en-US" sz="3200" b="1">
                <a:latin typeface="楷体" panose="02010609060101010101" pitchFamily="49" charset="-122"/>
                <a:ea typeface="楷体" panose="02010609060101010101" pitchFamily="49" charset="-122"/>
              </a:rPr>
              <a:t>（</a:t>
            </a:r>
            <a:r>
              <a:rPr lang="en-US" altLang="zh-CN" sz="3200" b="1">
                <a:latin typeface="楷体" panose="02010609060101010101" pitchFamily="49" charset="-122"/>
                <a:ea typeface="楷体" panose="02010609060101010101" pitchFamily="49" charset="-122"/>
              </a:rPr>
              <a:t>2</a:t>
            </a:r>
            <a:r>
              <a:rPr lang="zh-CN" altLang="en-US" sz="3200" b="1">
                <a:latin typeface="楷体" panose="02010609060101010101" pitchFamily="49" charset="-122"/>
                <a:ea typeface="楷体" panose="02010609060101010101" pitchFamily="49" charset="-122"/>
              </a:rPr>
              <a:t>）曹家人尊重他。</a:t>
            </a:r>
            <a:endParaRPr lang="zh-CN" altLang="en-US" sz="3200" b="1">
              <a:latin typeface="楷体" panose="02010609060101010101" pitchFamily="49" charset="-122"/>
              <a:ea typeface="楷体" panose="02010609060101010101" pitchFamily="49" charset="-122"/>
            </a:endParaRPr>
          </a:p>
          <a:p>
            <a:r>
              <a:rPr lang="zh-CN" altLang="en-US" sz="3200" b="1">
                <a:latin typeface="楷体" panose="02010609060101010101" pitchFamily="49" charset="-122"/>
                <a:ea typeface="楷体" panose="02010609060101010101" pitchFamily="49" charset="-122"/>
              </a:rPr>
              <a:t>（</a:t>
            </a:r>
            <a:r>
              <a:rPr lang="en-US" altLang="zh-CN" sz="3200" b="1">
                <a:latin typeface="楷体" panose="02010609060101010101" pitchFamily="49" charset="-122"/>
                <a:ea typeface="楷体" panose="02010609060101010101" pitchFamily="49" charset="-122"/>
              </a:rPr>
              <a:t>3</a:t>
            </a:r>
            <a:r>
              <a:rPr lang="zh-CN" altLang="en-US" sz="3200" b="1">
                <a:latin typeface="楷体" panose="02010609060101010101" pitchFamily="49" charset="-122"/>
                <a:ea typeface="楷体" panose="02010609060101010101" pitchFamily="49" charset="-122"/>
              </a:rPr>
              <a:t>）夜晚拉曹先生回家摔倒。</a:t>
            </a:r>
            <a:endParaRPr lang="zh-CN" altLang="en-US" sz="3200" b="1">
              <a:latin typeface="楷体" panose="02010609060101010101" pitchFamily="49" charset="-122"/>
              <a:ea typeface="楷体" panose="02010609060101010101" pitchFamily="49" charset="-122"/>
            </a:endParaRPr>
          </a:p>
          <a:p>
            <a:r>
              <a:rPr lang="zh-CN" altLang="en-US" sz="3200" b="1">
                <a:latin typeface="楷体" panose="02010609060101010101" pitchFamily="49" charset="-122"/>
                <a:ea typeface="楷体" panose="02010609060101010101" pitchFamily="49" charset="-122"/>
              </a:rPr>
              <a:t>（</a:t>
            </a:r>
            <a:r>
              <a:rPr lang="en-US" altLang="zh-CN" sz="3200" b="1">
                <a:latin typeface="楷体" panose="02010609060101010101" pitchFamily="49" charset="-122"/>
                <a:ea typeface="楷体" panose="02010609060101010101" pitchFamily="49" charset="-122"/>
              </a:rPr>
              <a:t>4</a:t>
            </a:r>
            <a:r>
              <a:rPr lang="zh-CN" altLang="en-US" sz="3200" b="1">
                <a:latin typeface="楷体" panose="02010609060101010101" pitchFamily="49" charset="-122"/>
                <a:ea typeface="楷体" panose="02010609060101010101" pitchFamily="49" charset="-122"/>
              </a:rPr>
              <a:t>）曹先生没有责备。</a:t>
            </a:r>
            <a:endParaRPr lang="zh-CN" altLang="en-US" sz="3200">
              <a:latin typeface="Calibri" panose="020F0502020204030204" pitchFamily="34" charset="0"/>
              <a:ea typeface="宋体" panose="02010600030101010101" pitchFamily="2" charset="-122"/>
            </a:endParaRPr>
          </a:p>
        </p:txBody>
      </p:sp>
      <p:sp>
        <p:nvSpPr>
          <p:cNvPr id="64513" name="文本框 99"/>
          <p:cNvSpPr txBox="1"/>
          <p:nvPr/>
        </p:nvSpPr>
        <p:spPr>
          <a:xfrm>
            <a:off x="327025" y="3225800"/>
            <a:ext cx="11537950" cy="3199765"/>
          </a:xfrm>
          <a:prstGeom prst="rect">
            <a:avLst/>
          </a:prstGeom>
          <a:noFill/>
          <a:ln w="9525">
            <a:noFill/>
          </a:ln>
        </p:spPr>
        <p:txBody>
          <a:bodyPr wrap="square" anchor="t">
            <a:spAutoFit/>
          </a:bodyPr>
          <a:p>
            <a:r>
              <a:rPr lang="en-US" altLang="zh-CN" sz="4200" b="1">
                <a:latin typeface="楷体" panose="02010609060101010101" pitchFamily="49" charset="-122"/>
                <a:ea typeface="楷体" panose="02010609060101010101" pitchFamily="49" charset="-122"/>
              </a:rPr>
              <a:t>      </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第八章： 虎妞上门</a:t>
            </a:r>
            <a:endParaRPr lang="zh-CN" altLang="en-US" sz="3200" b="1">
              <a:solidFill>
                <a:srgbClr val="FF0000"/>
              </a:solidFill>
              <a:latin typeface="楷体" panose="02010609060101010101" pitchFamily="49" charset="-122"/>
              <a:ea typeface="楷体" panose="02010609060101010101" pitchFamily="49" charset="-122"/>
            </a:endParaRPr>
          </a:p>
          <a:p>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1</a:t>
            </a:r>
            <a:r>
              <a:rPr lang="zh-CN" altLang="en-US" sz="3200" b="1">
                <a:latin typeface="楷体" panose="02010609060101010101" pitchFamily="49" charset="-122"/>
                <a:ea typeface="楷体" panose="02010609060101010101" pitchFamily="49" charset="-122"/>
              </a:rPr>
              <a:t>）高妈劝祥子把钱拿放高利贷或存进银行，祥子无动于衷。</a:t>
            </a:r>
            <a:endParaRPr lang="zh-CN" altLang="en-US" sz="3200" b="1">
              <a:latin typeface="楷体" panose="02010609060101010101" pitchFamily="49" charset="-122"/>
              <a:ea typeface="楷体" panose="02010609060101010101" pitchFamily="49" charset="-122"/>
            </a:endParaRPr>
          </a:p>
          <a:p>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2</a:t>
            </a:r>
            <a:r>
              <a:rPr lang="zh-CN" altLang="en-US" sz="3200" b="1">
                <a:latin typeface="楷体" panose="02010609060101010101" pitchFamily="49" charset="-122"/>
                <a:ea typeface="楷体" panose="02010609060101010101" pitchFamily="49" charset="-122"/>
              </a:rPr>
              <a:t>）买葫芦罐，用来存钱。</a:t>
            </a:r>
            <a:endParaRPr lang="zh-CN" altLang="en-US" sz="3200" b="1">
              <a:latin typeface="楷体" panose="02010609060101010101" pitchFamily="49" charset="-122"/>
              <a:ea typeface="楷体" panose="02010609060101010101" pitchFamily="49" charset="-122"/>
            </a:endParaRPr>
          </a:p>
          <a:p>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3</a:t>
            </a:r>
            <a:r>
              <a:rPr lang="zh-CN" altLang="en-US" sz="3200" b="1">
                <a:latin typeface="楷体" panose="02010609060101010101" pitchFamily="49" charset="-122"/>
                <a:ea typeface="楷体" panose="02010609060101010101" pitchFamily="49" charset="-122"/>
              </a:rPr>
              <a:t>）年节已近，祥子打算买礼物探望刘四爷，想要回寄存的三十元。</a:t>
            </a:r>
            <a:endParaRPr lang="zh-CN" altLang="en-US" sz="3200" b="1">
              <a:latin typeface="楷体" panose="02010609060101010101" pitchFamily="49" charset="-122"/>
              <a:ea typeface="楷体" panose="02010609060101010101" pitchFamily="49" charset="-122"/>
            </a:endParaRPr>
          </a:p>
          <a:p>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4</a:t>
            </a:r>
            <a:r>
              <a:rPr lang="zh-CN" altLang="en-US" sz="3200" b="1">
                <a:latin typeface="楷体" panose="02010609060101010101" pitchFamily="49" charset="-122"/>
                <a:ea typeface="楷体" panose="02010609060101010101" pitchFamily="49" charset="-122"/>
              </a:rPr>
              <a:t>）虎妞找上门。 </a:t>
            </a:r>
            <a:endParaRPr lang="zh-CN" altLang="en-US" sz="3200">
              <a:latin typeface="Calibri" panose="020F0502020204030204" pitchFamily="34" charset="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407785" y="518795"/>
            <a:ext cx="2733040" cy="3310255"/>
          </a:xfrm>
          <a:prstGeom prst="rect">
            <a:avLst/>
          </a:prstGeom>
        </p:spPr>
      </p:pic>
      <p:pic>
        <p:nvPicPr>
          <p:cNvPr id="19458" name="图片 1"/>
          <p:cNvPicPr>
            <a:picLocks noChangeAspect="1"/>
          </p:cNvPicPr>
          <p:nvPr/>
        </p:nvPicPr>
        <p:blipFill>
          <a:blip r:embed="rId2"/>
          <a:stretch>
            <a:fillRect/>
          </a:stretch>
        </p:blipFill>
        <p:spPr>
          <a:xfrm>
            <a:off x="9140825" y="518795"/>
            <a:ext cx="3051175" cy="331025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89"/>
                                        </p:tgtEl>
                                        <p:attrNameLst>
                                          <p:attrName>style.visibility</p:attrName>
                                        </p:attrNameLst>
                                      </p:cBhvr>
                                      <p:to>
                                        <p:strVal val="visible"/>
                                      </p:to>
                                    </p:set>
                                    <p:anim calcmode="lin" valueType="num">
                                      <p:cBhvr additive="base">
                                        <p:cTn id="7" dur="500" fill="hold"/>
                                        <p:tgtEl>
                                          <p:spTgt spid="63489"/>
                                        </p:tgtEl>
                                        <p:attrNameLst>
                                          <p:attrName>ppt_x</p:attrName>
                                        </p:attrNameLst>
                                      </p:cBhvr>
                                      <p:tavLst>
                                        <p:tav tm="0">
                                          <p:val>
                                            <p:strVal val="#ppt_x"/>
                                          </p:val>
                                        </p:tav>
                                        <p:tav tm="100000">
                                          <p:val>
                                            <p:strVal val="#ppt_x"/>
                                          </p:val>
                                        </p:tav>
                                      </p:tavLst>
                                    </p:anim>
                                    <p:anim calcmode="lin" valueType="num">
                                      <p:cBhvr additive="base">
                                        <p:cTn id="8" dur="500" fill="hold"/>
                                        <p:tgtEl>
                                          <p:spTgt spid="6348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4513"/>
                                        </p:tgtEl>
                                        <p:attrNameLst>
                                          <p:attrName>style.visibility</p:attrName>
                                        </p:attrNameLst>
                                      </p:cBhvr>
                                      <p:to>
                                        <p:strVal val="visible"/>
                                      </p:to>
                                    </p:set>
                                    <p:anim calcmode="lin" valueType="num">
                                      <p:cBhvr additive="base">
                                        <p:cTn id="19" dur="500" fill="hold"/>
                                        <p:tgtEl>
                                          <p:spTgt spid="64513"/>
                                        </p:tgtEl>
                                        <p:attrNameLst>
                                          <p:attrName>ppt_x</p:attrName>
                                        </p:attrNameLst>
                                      </p:cBhvr>
                                      <p:tavLst>
                                        <p:tav tm="0">
                                          <p:val>
                                            <p:strVal val="#ppt_x"/>
                                          </p:val>
                                        </p:tav>
                                        <p:tav tm="100000">
                                          <p:val>
                                            <p:strVal val="#ppt_x"/>
                                          </p:val>
                                        </p:tav>
                                      </p:tavLst>
                                    </p:anim>
                                    <p:anim calcmode="lin" valueType="num">
                                      <p:cBhvr additive="base">
                                        <p:cTn id="20" dur="500" fill="hold"/>
                                        <p:tgtEl>
                                          <p:spTgt spid="645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9458"/>
                                        </p:tgtEl>
                                        <p:attrNameLst>
                                          <p:attrName>style.visibility</p:attrName>
                                        </p:attrNameLst>
                                      </p:cBhvr>
                                      <p:to>
                                        <p:strVal val="visible"/>
                                      </p:to>
                                    </p:set>
                                    <p:anim calcmode="lin" valueType="num">
                                      <p:cBhvr additive="base">
                                        <p:cTn id="25" dur="500" fill="hold"/>
                                        <p:tgtEl>
                                          <p:spTgt spid="19458"/>
                                        </p:tgtEl>
                                        <p:attrNameLst>
                                          <p:attrName>ppt_x</p:attrName>
                                        </p:attrNameLst>
                                      </p:cBhvr>
                                      <p:tavLst>
                                        <p:tav tm="0">
                                          <p:val>
                                            <p:strVal val="#ppt_x"/>
                                          </p:val>
                                        </p:tav>
                                        <p:tav tm="100000">
                                          <p:val>
                                            <p:strVal val="#ppt_x"/>
                                          </p:val>
                                        </p:tav>
                                      </p:tavLst>
                                    </p:anim>
                                    <p:anim calcmode="lin" valueType="num">
                                      <p:cBhvr additive="base">
                                        <p:cTn id="26"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89" grpId="0"/>
      <p:bldP spid="6451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5537" name="文本框 99"/>
          <p:cNvSpPr txBox="1"/>
          <p:nvPr/>
        </p:nvSpPr>
        <p:spPr>
          <a:xfrm>
            <a:off x="441325" y="531495"/>
            <a:ext cx="10779760" cy="1884045"/>
          </a:xfrm>
          <a:prstGeom prst="rect">
            <a:avLst/>
          </a:prstGeom>
          <a:noFill/>
          <a:ln w="9525">
            <a:noFill/>
          </a:ln>
        </p:spPr>
        <p:txBody>
          <a:bodyPr wrap="square" anchor="t">
            <a:spAutoFit/>
          </a:bodyPr>
          <a:lstStyle/>
          <a:p>
            <a:pPr>
              <a:lnSpc>
                <a:spcPct val="110000"/>
              </a:lnSpc>
            </a:pPr>
            <a:r>
              <a:rPr lang="en-US" altLang="zh-CN" sz="4200" b="1">
                <a:latin typeface="楷体" panose="02010609060101010101" pitchFamily="49" charset="-122"/>
                <a:ea typeface="楷体" panose="02010609060101010101" pitchFamily="49" charset="-122"/>
              </a:rPr>
              <a:t>        </a:t>
            </a:r>
            <a:r>
              <a:rPr lang="zh-CN" altLang="en-US" sz="3200" b="1">
                <a:solidFill>
                  <a:srgbClr val="FF0000"/>
                </a:solidFill>
                <a:latin typeface="微软雅黑" panose="020B0503020204020204" charset="-122"/>
                <a:ea typeface="微软雅黑" panose="020B0503020204020204" charset="-122"/>
              </a:rPr>
              <a:t>第九章：虎妞设计</a:t>
            </a:r>
            <a:endParaRPr lang="zh-CN" altLang="en-US" sz="3200" b="1">
              <a:solidFill>
                <a:srgbClr val="FF0000"/>
              </a:solidFill>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1</a:t>
            </a:r>
            <a:r>
              <a:rPr lang="zh-CN" altLang="en-US" sz="3200" b="1">
                <a:latin typeface="楷体" panose="02010609060101010101" pitchFamily="49" charset="-122"/>
                <a:ea typeface="楷体" panose="02010609060101010101" pitchFamily="49" charset="-122"/>
              </a:rPr>
              <a:t>）虎妞谎称怀孕，把祥子寄存在刘四爷的钱还给他。</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2</a:t>
            </a:r>
            <a:r>
              <a:rPr lang="zh-CN" altLang="en-US" sz="3200" b="1">
                <a:latin typeface="楷体" panose="02010609060101010101" pitchFamily="49" charset="-122"/>
                <a:ea typeface="楷体" panose="02010609060101010101" pitchFamily="49" charset="-122"/>
              </a:rPr>
              <a:t>）祥子心乱如麻，借酒浇愁。</a:t>
            </a:r>
            <a:endParaRPr lang="zh-CN" altLang="en-US" sz="3200">
              <a:latin typeface="Calibri" panose="020F0502020204030204" pitchFamily="34" charset="0"/>
              <a:ea typeface="宋体" panose="02010600030101010101" pitchFamily="2" charset="-122"/>
            </a:endParaRPr>
          </a:p>
        </p:txBody>
      </p:sp>
      <p:sp>
        <p:nvSpPr>
          <p:cNvPr id="66561" name="文本框 99"/>
          <p:cNvSpPr txBox="1"/>
          <p:nvPr/>
        </p:nvSpPr>
        <p:spPr>
          <a:xfrm>
            <a:off x="706120" y="2736850"/>
            <a:ext cx="10779760" cy="3507740"/>
          </a:xfrm>
          <a:prstGeom prst="rect">
            <a:avLst/>
          </a:prstGeom>
          <a:noFill/>
          <a:ln w="9525">
            <a:noFill/>
          </a:ln>
        </p:spPr>
        <p:txBody>
          <a:bodyPr wrap="square" anchor="t">
            <a:spAutoFit/>
          </a:bodyPr>
          <a:p>
            <a:pPr>
              <a:lnSpc>
                <a:spcPct val="110000"/>
              </a:lnSpc>
            </a:pPr>
            <a:r>
              <a:rPr lang="en-US" altLang="zh-CN" sz="4200" b="1">
                <a:latin typeface="楷体" panose="02010609060101010101" pitchFamily="49" charset="-122"/>
                <a:ea typeface="楷体" panose="02010609060101010101" pitchFamily="49" charset="-122"/>
              </a:rPr>
              <a:t>       </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第十章： 车夫老马</a:t>
            </a:r>
            <a:endParaRPr lang="zh-CN" altLang="en-US" sz="3200" b="1">
              <a:solidFill>
                <a:srgbClr val="FF0000"/>
              </a:solidFill>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1</a:t>
            </a:r>
            <a:r>
              <a:rPr lang="zh-CN" altLang="en-US" sz="3200" b="1">
                <a:latin typeface="楷体" panose="02010609060101010101" pitchFamily="49" charset="-122"/>
                <a:ea typeface="楷体" panose="02010609060101010101" pitchFamily="49" charset="-122"/>
              </a:rPr>
              <a:t>）纠结是否去刘四爷的寿宴。</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2</a:t>
            </a:r>
            <a:r>
              <a:rPr lang="zh-CN" altLang="en-US" sz="3200" b="1">
                <a:latin typeface="楷体" panose="02010609060101010101" pitchFamily="49" charset="-122"/>
                <a:ea typeface="楷体" panose="02010609060101010101" pitchFamily="49" charset="-122"/>
              </a:rPr>
              <a:t>）小茶馆里等曹先生。</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3</a:t>
            </a:r>
            <a:r>
              <a:rPr lang="zh-CN" altLang="en-US" sz="3200" b="1">
                <a:latin typeface="楷体" panose="02010609060101010101" pitchFamily="49" charset="-122"/>
                <a:ea typeface="楷体" panose="02010609060101010101" pitchFamily="49" charset="-122"/>
              </a:rPr>
              <a:t>）老车夫晕倒在茶馆门口，出于同情给老车夫爷孙买吃的。</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4</a:t>
            </a:r>
            <a:r>
              <a:rPr lang="zh-CN" altLang="en-US" sz="3200" b="1">
                <a:latin typeface="楷体" panose="02010609060101010101" pitchFamily="49" charset="-122"/>
                <a:ea typeface="楷体" panose="02010609060101010101" pitchFamily="49" charset="-122"/>
              </a:rPr>
              <a:t>）老车夫的遭遇给祥子沉重打击。</a:t>
            </a:r>
            <a:endParaRPr lang="zh-CN" altLang="en-US" sz="3200">
              <a:latin typeface="Calibri" panose="020F0502020204030204" pitchFamily="34" charset="0"/>
              <a:ea typeface="宋体" panose="02010600030101010101" pitchFamily="2" charset="-122"/>
            </a:endParaRPr>
          </a:p>
        </p:txBody>
      </p:sp>
      <p:pic>
        <p:nvPicPr>
          <p:cNvPr id="2" name="图片 1"/>
          <p:cNvPicPr>
            <a:picLocks noChangeAspect="1"/>
          </p:cNvPicPr>
          <p:nvPr/>
        </p:nvPicPr>
        <p:blipFill>
          <a:blip r:embed="rId1"/>
          <a:srcRect b="18022"/>
          <a:stretch>
            <a:fillRect/>
          </a:stretch>
        </p:blipFill>
        <p:spPr>
          <a:xfrm>
            <a:off x="7110095" y="2118360"/>
            <a:ext cx="4785360" cy="23425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537"/>
                                        </p:tgtEl>
                                        <p:attrNameLst>
                                          <p:attrName>style.visibility</p:attrName>
                                        </p:attrNameLst>
                                      </p:cBhvr>
                                      <p:to>
                                        <p:strVal val="visible"/>
                                      </p:to>
                                    </p:set>
                                    <p:anim calcmode="lin" valueType="num">
                                      <p:cBhvr additive="base">
                                        <p:cTn id="7" dur="500" fill="hold"/>
                                        <p:tgtEl>
                                          <p:spTgt spid="65537"/>
                                        </p:tgtEl>
                                        <p:attrNameLst>
                                          <p:attrName>ppt_x</p:attrName>
                                        </p:attrNameLst>
                                      </p:cBhvr>
                                      <p:tavLst>
                                        <p:tav tm="0">
                                          <p:val>
                                            <p:strVal val="#ppt_x"/>
                                          </p:val>
                                        </p:tav>
                                        <p:tav tm="100000">
                                          <p:val>
                                            <p:strVal val="#ppt_x"/>
                                          </p:val>
                                        </p:tav>
                                      </p:tavLst>
                                    </p:anim>
                                    <p:anim calcmode="lin" valueType="num">
                                      <p:cBhvr additive="base">
                                        <p:cTn id="8" dur="500" fill="hold"/>
                                        <p:tgtEl>
                                          <p:spTgt spid="655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6561"/>
                                        </p:tgtEl>
                                        <p:attrNameLst>
                                          <p:attrName>style.visibility</p:attrName>
                                        </p:attrNameLst>
                                      </p:cBhvr>
                                      <p:to>
                                        <p:strVal val="visible"/>
                                      </p:to>
                                    </p:set>
                                    <p:anim calcmode="lin" valueType="num">
                                      <p:cBhvr additive="base">
                                        <p:cTn id="19" dur="500" fill="hold"/>
                                        <p:tgtEl>
                                          <p:spTgt spid="66561"/>
                                        </p:tgtEl>
                                        <p:attrNameLst>
                                          <p:attrName>ppt_x</p:attrName>
                                        </p:attrNameLst>
                                      </p:cBhvr>
                                      <p:tavLst>
                                        <p:tav tm="0">
                                          <p:val>
                                            <p:strVal val="#ppt_x"/>
                                          </p:val>
                                        </p:tav>
                                        <p:tav tm="100000">
                                          <p:val>
                                            <p:strVal val="#ppt_x"/>
                                          </p:val>
                                        </p:tav>
                                      </p:tavLst>
                                    </p:anim>
                                    <p:anim calcmode="lin" valueType="num">
                                      <p:cBhvr additive="base">
                                        <p:cTn id="20" dur="500" fill="hold"/>
                                        <p:tgtEl>
                                          <p:spTgt spid="665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7" grpId="0"/>
      <p:bldP spid="6656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7585" name="文本框 99"/>
          <p:cNvSpPr txBox="1"/>
          <p:nvPr/>
        </p:nvSpPr>
        <p:spPr>
          <a:xfrm>
            <a:off x="590550" y="472440"/>
            <a:ext cx="11010900" cy="2861310"/>
          </a:xfrm>
          <a:prstGeom prst="rect">
            <a:avLst/>
          </a:prstGeom>
          <a:noFill/>
          <a:ln w="9525">
            <a:noFill/>
          </a:ln>
        </p:spPr>
        <p:txBody>
          <a:bodyPr wrap="square" anchor="t">
            <a:spAutoFit/>
          </a:bodyPr>
          <a:lstStyle/>
          <a:p>
            <a:r>
              <a:rPr lang="en-US" altLang="zh-CN" sz="3600" b="1">
                <a:latin typeface="楷体" panose="02010609060101010101" pitchFamily="49" charset="-122"/>
                <a:ea typeface="楷体" panose="02010609060101010101" pitchFamily="49" charset="-122"/>
              </a:rPr>
              <a:t>            </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第十一章： 侦探敲诈</a:t>
            </a:r>
            <a:endParaRPr lang="zh-CN" altLang="en-US" sz="3200" b="1">
              <a:solidFill>
                <a:srgbClr val="FF0000"/>
              </a:solidFill>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1</a:t>
            </a:r>
            <a:r>
              <a:rPr lang="zh-CN" altLang="en-US" sz="2800" b="1">
                <a:latin typeface="楷体" panose="02010609060101010101" pitchFamily="49" charset="-122"/>
                <a:ea typeface="楷体" panose="02010609060101010101" pitchFamily="49" charset="-122"/>
              </a:rPr>
              <a:t>）祥子拉曹先生回家发现被跟踪了，曹先生改走左先生家。</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2</a:t>
            </a:r>
            <a:r>
              <a:rPr lang="zh-CN" altLang="en-US" sz="2800" b="1">
                <a:latin typeface="楷体" panose="02010609060101010101" pitchFamily="49" charset="-122"/>
                <a:ea typeface="楷体" panose="02010609060101010101" pitchFamily="49" charset="-122"/>
              </a:rPr>
              <a:t>）曹先生要他回家报信。</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3</a:t>
            </a:r>
            <a:r>
              <a:rPr lang="zh-CN" altLang="en-US" sz="2800" b="1">
                <a:latin typeface="楷体" panose="02010609060101010101" pitchFamily="49" charset="-122"/>
                <a:ea typeface="楷体" panose="02010609060101010101" pitchFamily="49" charset="-122"/>
              </a:rPr>
              <a:t>）被跟踪者抓住了，发现是孙排长。</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4</a:t>
            </a:r>
            <a:r>
              <a:rPr lang="zh-CN" altLang="en-US" sz="2800" b="1">
                <a:latin typeface="楷体" panose="02010609060101010101" pitchFamily="49" charset="-122"/>
                <a:ea typeface="楷体" panose="02010609060101010101" pitchFamily="49" charset="-122"/>
              </a:rPr>
              <a:t>）孙侦探威胁祥子，叫祥子把所有的钱拿出来。</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5</a:t>
            </a:r>
            <a:r>
              <a:rPr lang="zh-CN" altLang="en-US" sz="2800" b="1">
                <a:latin typeface="楷体" panose="02010609060101010101" pitchFamily="49" charset="-122"/>
                <a:ea typeface="楷体" panose="02010609060101010101" pitchFamily="49" charset="-122"/>
              </a:rPr>
              <a:t>）祥子被迫把闷葫芦罐里所有积蓄都给孙侦探用来保命。</a:t>
            </a:r>
            <a:r>
              <a:rPr lang="zh-CN" altLang="en-US" sz="3200" b="1">
                <a:latin typeface="楷体" panose="02010609060101010101" pitchFamily="49" charset="-122"/>
                <a:ea typeface="楷体" panose="02010609060101010101" pitchFamily="49" charset="-122"/>
              </a:rPr>
              <a:t> </a:t>
            </a:r>
            <a:endParaRPr lang="zh-CN" altLang="en-US" sz="3200">
              <a:latin typeface="Calibri" panose="020F0502020204030204" pitchFamily="34" charset="0"/>
              <a:ea typeface="宋体" panose="02010600030101010101" pitchFamily="2" charset="-122"/>
            </a:endParaRPr>
          </a:p>
        </p:txBody>
      </p:sp>
      <p:sp>
        <p:nvSpPr>
          <p:cNvPr id="68609" name="文本框 99"/>
          <p:cNvSpPr txBox="1"/>
          <p:nvPr/>
        </p:nvSpPr>
        <p:spPr>
          <a:xfrm>
            <a:off x="590550" y="3333750"/>
            <a:ext cx="11010900" cy="3230245"/>
          </a:xfrm>
          <a:prstGeom prst="rect">
            <a:avLst/>
          </a:prstGeom>
          <a:noFill/>
          <a:ln w="9525">
            <a:noFill/>
          </a:ln>
        </p:spPr>
        <p:txBody>
          <a:bodyPr wrap="square" anchor="t">
            <a:spAutoFit/>
          </a:bodyPr>
          <a:p>
            <a:r>
              <a:rPr lang="en-US" altLang="zh-CN" sz="3600" b="1">
                <a:latin typeface="楷体" panose="02010609060101010101" pitchFamily="49" charset="-122"/>
                <a:ea typeface="楷体" panose="02010609060101010101" pitchFamily="49" charset="-122"/>
              </a:rPr>
              <a:t>            </a:t>
            </a:r>
            <a:r>
              <a:rPr lang="zh-CN" altLang="en-US" sz="3200" b="1">
                <a:solidFill>
                  <a:srgbClr val="FF0000"/>
                </a:solidFill>
                <a:latin typeface="+mj-ea"/>
                <a:ea typeface="+mj-ea"/>
                <a:cs typeface="+mj-ea"/>
              </a:rPr>
              <a:t>第十二章： </a:t>
            </a:r>
            <a:r>
              <a:rPr lang="zh-CN" altLang="en-US" sz="3200" b="1">
                <a:latin typeface="+mj-ea"/>
                <a:ea typeface="+mj-ea"/>
                <a:cs typeface="+mj-ea"/>
              </a:rPr>
              <a:t> </a:t>
            </a:r>
            <a:r>
              <a:rPr lang="zh-CN" altLang="en-US" sz="3200" b="1">
                <a:solidFill>
                  <a:srgbClr val="FF0000"/>
                </a:solidFill>
                <a:latin typeface="+mj-ea"/>
                <a:ea typeface="+mj-ea"/>
                <a:cs typeface="+mj-ea"/>
              </a:rPr>
              <a:t>阮明诬告</a:t>
            </a:r>
            <a:endParaRPr lang="zh-CN" altLang="en-US" sz="3200" b="1">
              <a:solidFill>
                <a:srgbClr val="FF0000"/>
              </a:solidFill>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1</a:t>
            </a:r>
            <a:r>
              <a:rPr lang="zh-CN" altLang="en-US" sz="2800" b="1">
                <a:latin typeface="楷体" panose="02010609060101010101" pitchFamily="49" charset="-122"/>
                <a:ea typeface="楷体" panose="02010609060101010101" pitchFamily="49" charset="-122"/>
              </a:rPr>
              <a:t>）祥子逃离曹家，走投无路，又回曹家，遇到高妈，要祥子留下看家，自己去左家投靠曹先生。</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2</a:t>
            </a:r>
            <a:r>
              <a:rPr lang="zh-CN" altLang="en-US" sz="2800" b="1">
                <a:latin typeface="楷体" panose="02010609060101010101" pitchFamily="49" charset="-122"/>
                <a:ea typeface="楷体" panose="02010609060101010101" pitchFamily="49" charset="-122"/>
              </a:rPr>
              <a:t>）祥子担心曹家不安全，到隔壁的王家找车夫老程。</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3</a:t>
            </a:r>
            <a:r>
              <a:rPr lang="zh-CN" altLang="en-US" sz="2800" b="1">
                <a:latin typeface="楷体" panose="02010609060101010101" pitchFamily="49" charset="-122"/>
                <a:ea typeface="楷体" panose="02010609060101010101" pitchFamily="49" charset="-122"/>
              </a:rPr>
              <a:t>）在老程屋里辗转反侧一夜未眠。</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4</a:t>
            </a:r>
            <a:r>
              <a:rPr lang="zh-CN" altLang="en-US" sz="2800" b="1">
                <a:latin typeface="楷体" panose="02010609060101010101" pitchFamily="49" charset="-122"/>
                <a:ea typeface="楷体" panose="02010609060101010101" pitchFamily="49" charset="-122"/>
              </a:rPr>
              <a:t>）阮明整天忙于社会活动，功课不及格，求曹先生给及格，到党部诬告曹先生是乱党 。</a:t>
            </a:r>
            <a:endParaRPr lang="zh-CN" altLang="en-US" sz="2800">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7585"/>
                                        </p:tgtEl>
                                        <p:attrNameLst>
                                          <p:attrName>style.visibility</p:attrName>
                                        </p:attrNameLst>
                                      </p:cBhvr>
                                      <p:to>
                                        <p:strVal val="visible"/>
                                      </p:to>
                                    </p:set>
                                    <p:anim calcmode="lin" valueType="num">
                                      <p:cBhvr additive="base">
                                        <p:cTn id="7" dur="500" fill="hold"/>
                                        <p:tgtEl>
                                          <p:spTgt spid="67585"/>
                                        </p:tgtEl>
                                        <p:attrNameLst>
                                          <p:attrName>ppt_x</p:attrName>
                                        </p:attrNameLst>
                                      </p:cBhvr>
                                      <p:tavLst>
                                        <p:tav tm="0">
                                          <p:val>
                                            <p:strVal val="#ppt_x"/>
                                          </p:val>
                                        </p:tav>
                                        <p:tav tm="100000">
                                          <p:val>
                                            <p:strVal val="#ppt_x"/>
                                          </p:val>
                                        </p:tav>
                                      </p:tavLst>
                                    </p:anim>
                                    <p:anim calcmode="lin" valueType="num">
                                      <p:cBhvr additive="base">
                                        <p:cTn id="8" dur="500" fill="hold"/>
                                        <p:tgtEl>
                                          <p:spTgt spid="6758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8609"/>
                                        </p:tgtEl>
                                        <p:attrNameLst>
                                          <p:attrName>style.visibility</p:attrName>
                                        </p:attrNameLst>
                                      </p:cBhvr>
                                      <p:to>
                                        <p:strVal val="visible"/>
                                      </p:to>
                                    </p:set>
                                    <p:anim calcmode="lin" valueType="num">
                                      <p:cBhvr additive="base">
                                        <p:cTn id="13" dur="500" fill="hold"/>
                                        <p:tgtEl>
                                          <p:spTgt spid="68609"/>
                                        </p:tgtEl>
                                        <p:attrNameLst>
                                          <p:attrName>ppt_x</p:attrName>
                                        </p:attrNameLst>
                                      </p:cBhvr>
                                      <p:tavLst>
                                        <p:tav tm="0">
                                          <p:val>
                                            <p:strVal val="#ppt_x"/>
                                          </p:val>
                                        </p:tav>
                                        <p:tav tm="100000">
                                          <p:val>
                                            <p:strVal val="#ppt_x"/>
                                          </p:val>
                                        </p:tav>
                                      </p:tavLst>
                                    </p:anim>
                                    <p:anim calcmode="lin" valueType="num">
                                      <p:cBhvr additive="base">
                                        <p:cTn id="14" dur="500" fill="hold"/>
                                        <p:tgtEl>
                                          <p:spTgt spid="686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5" grpId="0"/>
      <p:bldP spid="6860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9633" name="文本框 99"/>
          <p:cNvSpPr txBox="1"/>
          <p:nvPr/>
        </p:nvSpPr>
        <p:spPr>
          <a:xfrm>
            <a:off x="691515" y="1079500"/>
            <a:ext cx="7103110" cy="4641215"/>
          </a:xfrm>
          <a:prstGeom prst="rect">
            <a:avLst/>
          </a:prstGeom>
          <a:noFill/>
          <a:ln w="9525">
            <a:noFill/>
          </a:ln>
        </p:spPr>
        <p:txBody>
          <a:bodyPr wrap="square" anchor="t">
            <a:spAutoFit/>
          </a:bodyPr>
          <a:lstStyle/>
          <a:p>
            <a:pPr>
              <a:lnSpc>
                <a:spcPct val="110000"/>
              </a:lnSpc>
            </a:pPr>
            <a:r>
              <a:rPr lang="en-US" altLang="zh-CN" sz="4200" b="1">
                <a:latin typeface="楷体" panose="02010609060101010101" pitchFamily="49" charset="-122"/>
                <a:ea typeface="楷体" panose="02010609060101010101" pitchFamily="49" charset="-122"/>
              </a:rPr>
              <a:t>     </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第十三章：  虎妞祝寿</a:t>
            </a:r>
            <a:endParaRPr lang="zh-CN" altLang="en-US" sz="3600" b="1">
              <a:latin typeface="楷体" panose="02010609060101010101" pitchFamily="49" charset="-122"/>
              <a:ea typeface="楷体" panose="02010609060101010101" pitchFamily="49" charset="-122"/>
            </a:endParaRPr>
          </a:p>
          <a:p>
            <a:pPr>
              <a:lnSpc>
                <a:spcPct val="130000"/>
              </a:lnSpc>
            </a:pPr>
            <a:r>
              <a:rPr lang="zh-CN" altLang="en-US" sz="3200" b="1">
                <a:latin typeface="楷体" panose="02010609060101010101" pitchFamily="49" charset="-122"/>
                <a:ea typeface="楷体" panose="02010609060101010101" pitchFamily="49" charset="-122"/>
              </a:rPr>
              <a:t>（</a:t>
            </a:r>
            <a:r>
              <a:rPr lang="en-US" altLang="zh-CN" sz="3200" b="1">
                <a:latin typeface="楷体" panose="02010609060101010101" pitchFamily="49" charset="-122"/>
                <a:ea typeface="楷体" panose="02010609060101010101" pitchFamily="49" charset="-122"/>
              </a:rPr>
              <a:t>1</a:t>
            </a:r>
            <a:r>
              <a:rPr lang="zh-CN" altLang="en-US" sz="3200" b="1">
                <a:latin typeface="楷体" panose="02010609060101010101" pitchFamily="49" charset="-122"/>
                <a:ea typeface="楷体" panose="02010609060101010101" pitchFamily="49" charset="-122"/>
              </a:rPr>
              <a:t>）祥子无处可去，回到人和车厂。</a:t>
            </a:r>
            <a:endParaRPr lang="zh-CN" altLang="en-US" sz="3200" b="1">
              <a:latin typeface="楷体" panose="02010609060101010101" pitchFamily="49" charset="-122"/>
              <a:ea typeface="楷体" panose="02010609060101010101" pitchFamily="49" charset="-122"/>
            </a:endParaRPr>
          </a:p>
          <a:p>
            <a:pPr>
              <a:lnSpc>
                <a:spcPct val="130000"/>
              </a:lnSpc>
            </a:pPr>
            <a:r>
              <a:rPr lang="zh-CN" altLang="en-US" sz="3200" b="1">
                <a:latin typeface="楷体" panose="02010609060101010101" pitchFamily="49" charset="-122"/>
                <a:ea typeface="楷体" panose="02010609060101010101" pitchFamily="49" charset="-122"/>
              </a:rPr>
              <a:t>（</a:t>
            </a:r>
            <a:r>
              <a:rPr lang="en-US" altLang="zh-CN" sz="3200" b="1">
                <a:latin typeface="楷体" panose="02010609060101010101" pitchFamily="49" charset="-122"/>
                <a:ea typeface="楷体" panose="02010609060101010101" pitchFamily="49" charset="-122"/>
              </a:rPr>
              <a:t>2</a:t>
            </a:r>
            <a:r>
              <a:rPr lang="zh-CN" altLang="en-US" sz="3200" b="1">
                <a:latin typeface="楷体" panose="02010609060101010101" pitchFamily="49" charset="-122"/>
                <a:ea typeface="楷体" panose="02010609060101010101" pitchFamily="49" charset="-122"/>
              </a:rPr>
              <a:t>）虎妞很高兴，刘四爷正准备庆寿，叫祥子帮忙。</a:t>
            </a:r>
            <a:endParaRPr lang="zh-CN" altLang="en-US" sz="3200" b="1">
              <a:latin typeface="楷体" panose="02010609060101010101" pitchFamily="49" charset="-122"/>
              <a:ea typeface="楷体" panose="02010609060101010101" pitchFamily="49" charset="-122"/>
            </a:endParaRPr>
          </a:p>
          <a:p>
            <a:pPr>
              <a:lnSpc>
                <a:spcPct val="130000"/>
              </a:lnSpc>
            </a:pPr>
            <a:r>
              <a:rPr lang="zh-CN" altLang="en-US" sz="3200" b="1">
                <a:latin typeface="楷体" panose="02010609060101010101" pitchFamily="49" charset="-122"/>
                <a:ea typeface="楷体" panose="02010609060101010101" pitchFamily="49" charset="-122"/>
              </a:rPr>
              <a:t>（</a:t>
            </a:r>
            <a:r>
              <a:rPr lang="en-US" altLang="zh-CN" sz="3200" b="1">
                <a:latin typeface="楷体" panose="02010609060101010101" pitchFamily="49" charset="-122"/>
                <a:ea typeface="楷体" panose="02010609060101010101" pitchFamily="49" charset="-122"/>
              </a:rPr>
              <a:t>3</a:t>
            </a:r>
            <a:r>
              <a:rPr lang="zh-CN" altLang="en-US" sz="3200" b="1">
                <a:latin typeface="楷体" panose="02010609060101010101" pitchFamily="49" charset="-122"/>
                <a:ea typeface="楷体" panose="02010609060101010101" pitchFamily="49" charset="-122"/>
              </a:rPr>
              <a:t>）虎妞偷偷给祥子两块钱，让他去买一份寿桃。</a:t>
            </a:r>
            <a:endParaRPr lang="zh-CN" altLang="en-US" sz="3200" b="1">
              <a:latin typeface="楷体" panose="02010609060101010101" pitchFamily="49" charset="-122"/>
              <a:ea typeface="楷体" panose="02010609060101010101" pitchFamily="49" charset="-122"/>
            </a:endParaRPr>
          </a:p>
          <a:p>
            <a:pPr>
              <a:lnSpc>
                <a:spcPct val="130000"/>
              </a:lnSpc>
            </a:pPr>
            <a:r>
              <a:rPr lang="zh-CN" altLang="en-US" sz="3200" b="1">
                <a:latin typeface="楷体" panose="02010609060101010101" pitchFamily="49" charset="-122"/>
                <a:ea typeface="楷体" panose="02010609060101010101" pitchFamily="49" charset="-122"/>
              </a:rPr>
              <a:t>（</a:t>
            </a:r>
            <a:r>
              <a:rPr lang="en-US" altLang="zh-CN" sz="3200" b="1">
                <a:latin typeface="楷体" panose="02010609060101010101" pitchFamily="49" charset="-122"/>
                <a:ea typeface="楷体" panose="02010609060101010101" pitchFamily="49" charset="-122"/>
              </a:rPr>
              <a:t>4</a:t>
            </a:r>
            <a:r>
              <a:rPr lang="zh-CN" altLang="en-US" sz="3200" b="1">
                <a:latin typeface="楷体" panose="02010609060101010101" pitchFamily="49" charset="-122"/>
                <a:ea typeface="楷体" panose="02010609060101010101" pitchFamily="49" charset="-122"/>
              </a:rPr>
              <a:t>）刘四爷</a:t>
            </a:r>
            <a:r>
              <a:rPr lang="zh-CN" altLang="en-US" sz="3200" b="1">
                <a:solidFill>
                  <a:srgbClr val="FF0000"/>
                </a:solidFill>
                <a:latin typeface="楷体" panose="02010609060101010101" pitchFamily="49" charset="-122"/>
                <a:ea typeface="楷体" panose="02010609060101010101" pitchFamily="49" charset="-122"/>
              </a:rPr>
              <a:t>督促</a:t>
            </a:r>
            <a:r>
              <a:rPr lang="zh-CN" altLang="en-US" sz="3200" b="1">
                <a:latin typeface="楷体" panose="02010609060101010101" pitchFamily="49" charset="-122"/>
                <a:ea typeface="楷体" panose="02010609060101010101" pitchFamily="49" charset="-122"/>
              </a:rPr>
              <a:t>车夫。</a:t>
            </a:r>
            <a:endParaRPr lang="zh-CN" altLang="en-US">
              <a:latin typeface="Calibri" panose="020F0502020204030204" pitchFamily="34" charset="0"/>
              <a:ea typeface="宋体" panose="02010600030101010101" pitchFamily="2" charset="-122"/>
            </a:endParaRPr>
          </a:p>
        </p:txBody>
      </p:sp>
      <p:pic>
        <p:nvPicPr>
          <p:cNvPr id="33793" name="图片 2"/>
          <p:cNvPicPr>
            <a:picLocks noChangeAspect="1"/>
          </p:cNvPicPr>
          <p:nvPr/>
        </p:nvPicPr>
        <p:blipFill>
          <a:blip r:embed="rId1"/>
          <a:stretch>
            <a:fillRect/>
          </a:stretch>
        </p:blipFill>
        <p:spPr>
          <a:xfrm>
            <a:off x="7794625" y="888365"/>
            <a:ext cx="3841750" cy="54117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793"/>
                                        </p:tgtEl>
                                        <p:attrNameLst>
                                          <p:attrName>style.visibility</p:attrName>
                                        </p:attrNameLst>
                                      </p:cBhvr>
                                      <p:to>
                                        <p:strVal val="visible"/>
                                      </p:to>
                                    </p:set>
                                    <p:anim calcmode="lin" valueType="num">
                                      <p:cBhvr additive="base">
                                        <p:cTn id="7" dur="500" fill="hold"/>
                                        <p:tgtEl>
                                          <p:spTgt spid="33793"/>
                                        </p:tgtEl>
                                        <p:attrNameLst>
                                          <p:attrName>ppt_x</p:attrName>
                                        </p:attrNameLst>
                                      </p:cBhvr>
                                      <p:tavLst>
                                        <p:tav tm="0">
                                          <p:val>
                                            <p:strVal val="#ppt_x"/>
                                          </p:val>
                                        </p:tav>
                                        <p:tav tm="100000">
                                          <p:val>
                                            <p:strVal val="#ppt_x"/>
                                          </p:val>
                                        </p:tav>
                                      </p:tavLst>
                                    </p:anim>
                                    <p:anim calcmode="lin" valueType="num">
                                      <p:cBhvr additive="base">
                                        <p:cTn id="8" dur="500" fill="hold"/>
                                        <p:tgtEl>
                                          <p:spTgt spid="337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2" name="图片 1"/>
          <p:cNvPicPr>
            <a:picLocks noChangeAspect="1"/>
          </p:cNvPicPr>
          <p:nvPr/>
        </p:nvPicPr>
        <p:blipFill>
          <a:blip r:embed="rId1"/>
          <a:stretch>
            <a:fillRect/>
          </a:stretch>
        </p:blipFill>
        <p:spPr>
          <a:xfrm>
            <a:off x="0" y="442595"/>
            <a:ext cx="12192000" cy="4615180"/>
          </a:xfrm>
          <a:prstGeom prst="rect">
            <a:avLst/>
          </a:prstGeom>
        </p:spPr>
      </p:pic>
      <p:sp>
        <p:nvSpPr>
          <p:cNvPr id="7" name="TextBox 48"/>
          <p:cNvSpPr txBox="1"/>
          <p:nvPr/>
        </p:nvSpPr>
        <p:spPr>
          <a:xfrm>
            <a:off x="0" y="5167630"/>
            <a:ext cx="12192635" cy="1340485"/>
          </a:xfrm>
          <a:prstGeom prst="rect">
            <a:avLst/>
          </a:prstGeom>
          <a:noFill/>
          <a:ln w="19050">
            <a:solidFill>
              <a:schemeClr val="tx1"/>
            </a:solidFill>
          </a:ln>
          <a:effectLst>
            <a:softEdge rad="31750"/>
          </a:effectLst>
        </p:spPr>
        <p:txBody>
          <a:bodyPr wrap="square" lIns="91440" tIns="45720" rIns="91440" bIns="45720">
            <a:spAutoFit/>
          </a:bodyPr>
          <a:p>
            <a:pPr>
              <a:lnSpc>
                <a:spcPct val="70000"/>
              </a:lnSpc>
            </a:pPr>
            <a:r>
              <a:rPr lang="en-US" altLang="zh-CN" sz="4800" b="1" dirty="0">
                <a:solidFill>
                  <a:srgbClr val="FF0000"/>
                </a:solidFill>
                <a:effectLst>
                  <a:outerShdw blurRad="38100" dist="38100" dir="2700000">
                    <a:srgbClr val="C0C0C0"/>
                  </a:outerShdw>
                </a:effectLst>
                <a:latin typeface="宋体" panose="02010600030101010101" pitchFamily="2" charset="-122"/>
                <a:ea typeface="Kaiti SC"/>
              </a:rPr>
              <a:t>  </a:t>
            </a:r>
            <a:r>
              <a:rPr lang="zh-CN" altLang="en-US" sz="4800" b="1" dirty="0">
                <a:solidFill>
                  <a:srgbClr val="FF0000"/>
                </a:solidFill>
                <a:effectLst/>
                <a:latin typeface="宋体" panose="02010600030101010101" pitchFamily="2" charset="-122"/>
                <a:ea typeface="Kaiti SC"/>
              </a:rPr>
              <a:t>名著导读</a:t>
            </a:r>
            <a:endParaRPr lang="en-US" altLang="zh-CN" sz="4800" b="1" dirty="0">
              <a:solidFill>
                <a:srgbClr val="FF0000"/>
              </a:solidFill>
              <a:effectLst>
                <a:outerShdw blurRad="38100" dist="38100" dir="2700000">
                  <a:srgbClr val="C0C0C0"/>
                </a:outerShdw>
              </a:effectLst>
              <a:latin typeface="宋体" panose="02010600030101010101" pitchFamily="2" charset="-122"/>
              <a:ea typeface="Kaiti SC"/>
            </a:endParaRPr>
          </a:p>
          <a:p>
            <a:pPr>
              <a:lnSpc>
                <a:spcPct val="70000"/>
              </a:lnSpc>
            </a:pPr>
            <a:r>
              <a:rPr lang="en-US" altLang="zh-CN" sz="6800" b="1" dirty="0">
                <a:solidFill>
                  <a:srgbClr val="FF0000"/>
                </a:solidFill>
                <a:effectLst>
                  <a:outerShdw blurRad="38100" dist="38100" dir="2700000">
                    <a:srgbClr val="C0C0C0"/>
                  </a:outerShdw>
                </a:effectLst>
                <a:latin typeface="宋体" panose="02010600030101010101" pitchFamily="2" charset="-122"/>
                <a:ea typeface="Kaiti SC"/>
              </a:rPr>
              <a:t>  </a:t>
            </a:r>
            <a:r>
              <a:rPr lang="zh-CN" altLang="en-US" sz="6800" b="1" dirty="0">
                <a:solidFill>
                  <a:srgbClr val="FF0000"/>
                </a:solidFill>
                <a:effectLst>
                  <a:outerShdw blurRad="38100" dist="38100" dir="2700000">
                    <a:srgbClr val="C0C0C0"/>
                  </a:outerShdw>
                </a:effectLst>
                <a:latin typeface="宋体" panose="02010600030101010101" pitchFamily="2" charset="-122"/>
                <a:ea typeface="Kaiti SC"/>
              </a:rPr>
              <a:t>     </a:t>
            </a:r>
            <a:r>
              <a:rPr lang="en-US" altLang="zh-CN" sz="5400" b="1" dirty="0">
                <a:solidFill>
                  <a:srgbClr val="FF0000"/>
                </a:solidFill>
                <a:effectLst/>
                <a:latin typeface="宋体" panose="02010600030101010101" pitchFamily="2" charset="-122"/>
                <a:ea typeface="Kaiti SC"/>
              </a:rPr>
              <a:t>《</a:t>
            </a:r>
            <a:r>
              <a:rPr lang="zh-CN" altLang="en-US" sz="5400" b="1" dirty="0">
                <a:solidFill>
                  <a:srgbClr val="FF0000"/>
                </a:solidFill>
                <a:effectLst/>
                <a:latin typeface="宋体" panose="02010600030101010101" pitchFamily="2" charset="-122"/>
                <a:ea typeface="Kaiti SC"/>
              </a:rPr>
              <a:t>骆驼祥子</a:t>
            </a:r>
            <a:r>
              <a:rPr lang="en-US" altLang="zh-CN" sz="5400" b="1" dirty="0">
                <a:solidFill>
                  <a:srgbClr val="FF0000"/>
                </a:solidFill>
                <a:effectLst/>
                <a:latin typeface="宋体" panose="02010600030101010101" pitchFamily="2" charset="-122"/>
                <a:ea typeface="Kaiti SC"/>
              </a:rPr>
              <a:t>》</a:t>
            </a:r>
            <a:r>
              <a:rPr lang="zh-CN" altLang="en-US" sz="5400" b="1" dirty="0">
                <a:solidFill>
                  <a:srgbClr val="FF0000"/>
                </a:solidFill>
                <a:effectLst/>
                <a:latin typeface="楷体" panose="02010609060101010101" pitchFamily="49" charset="-122"/>
                <a:ea typeface="楷体" panose="02010609060101010101" pitchFamily="49" charset="-122"/>
              </a:rPr>
              <a:t>圈点与批注</a:t>
            </a:r>
            <a:endParaRPr lang="zh-CN" altLang="en-US" sz="5400" b="1" dirty="0">
              <a:solidFill>
                <a:srgbClr val="FF0000"/>
              </a:solidFill>
              <a:effectLst/>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0657" name="文本框 99"/>
          <p:cNvSpPr txBox="1"/>
          <p:nvPr/>
        </p:nvSpPr>
        <p:spPr>
          <a:xfrm>
            <a:off x="736600" y="669290"/>
            <a:ext cx="10719435" cy="4864100"/>
          </a:xfrm>
          <a:prstGeom prst="rect">
            <a:avLst/>
          </a:prstGeom>
          <a:noFill/>
          <a:ln w="9525">
            <a:noFill/>
          </a:ln>
        </p:spPr>
        <p:txBody>
          <a:bodyPr wrap="square" anchor="t">
            <a:spAutoFit/>
          </a:bodyPr>
          <a:lstStyle/>
          <a:p>
            <a:r>
              <a:rPr lang="en-US" altLang="zh-CN" sz="2800" b="1">
                <a:latin typeface="楷体" panose="02010609060101010101" pitchFamily="49" charset="-122"/>
                <a:ea typeface="楷体" panose="02010609060101010101" pitchFamily="49" charset="-122"/>
              </a:rPr>
              <a:t>            </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第十四章： 父女争执 </a:t>
            </a:r>
            <a:endParaRPr lang="zh-CN" altLang="en-US" sz="2800" b="1">
              <a:solidFill>
                <a:srgbClr val="FF0000"/>
              </a:solidFill>
              <a:latin typeface="楷体" panose="02010609060101010101" pitchFamily="49" charset="-122"/>
              <a:ea typeface="楷体" panose="02010609060101010101" pitchFamily="49" charset="-122"/>
            </a:endParaRPr>
          </a:p>
          <a:p>
            <a:pPr>
              <a:lnSpc>
                <a:spcPct val="14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1</a:t>
            </a:r>
            <a:r>
              <a:rPr lang="zh-CN" altLang="en-US" sz="2800" b="1">
                <a:latin typeface="楷体" panose="02010609060101010101" pitchFamily="49" charset="-122"/>
                <a:ea typeface="楷体" panose="02010609060101010101" pitchFamily="49" charset="-122"/>
              </a:rPr>
              <a:t>）刘四爷的寿宴热闹，想到自己没有儿子，心里不痛快。</a:t>
            </a:r>
            <a:endParaRPr lang="zh-CN" altLang="en-US" sz="2800" b="1">
              <a:latin typeface="楷体" panose="02010609060101010101" pitchFamily="49" charset="-122"/>
              <a:ea typeface="楷体" panose="02010609060101010101" pitchFamily="49" charset="-122"/>
            </a:endParaRPr>
          </a:p>
          <a:p>
            <a:pPr>
              <a:lnSpc>
                <a:spcPct val="14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2</a:t>
            </a:r>
            <a:r>
              <a:rPr lang="zh-CN" altLang="en-US" sz="2800" b="1">
                <a:latin typeface="楷体" panose="02010609060101010101" pitchFamily="49" charset="-122"/>
                <a:ea typeface="楷体" panose="02010609060101010101" pitchFamily="49" charset="-122"/>
              </a:rPr>
              <a:t>）寿礼不多，指桑骂槐，把不满发泄在祥子和虎妞身上。</a:t>
            </a:r>
            <a:endParaRPr lang="zh-CN" altLang="en-US" sz="2800" b="1">
              <a:latin typeface="楷体" panose="02010609060101010101" pitchFamily="49" charset="-122"/>
              <a:ea typeface="楷体" panose="02010609060101010101" pitchFamily="49" charset="-122"/>
            </a:endParaRPr>
          </a:p>
          <a:p>
            <a:pPr>
              <a:lnSpc>
                <a:spcPct val="14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3</a:t>
            </a:r>
            <a:r>
              <a:rPr lang="zh-CN" altLang="en-US" sz="2800" b="1">
                <a:latin typeface="楷体" panose="02010609060101010101" pitchFamily="49" charset="-122"/>
                <a:ea typeface="楷体" panose="02010609060101010101" pitchFamily="49" charset="-122"/>
              </a:rPr>
              <a:t>）虎妞对祥子的亲热劲，火上心头，当众人面，父女俩吵架。</a:t>
            </a:r>
            <a:endParaRPr lang="zh-CN" altLang="en-US" sz="2800" b="1">
              <a:latin typeface="楷体" panose="02010609060101010101" pitchFamily="49" charset="-122"/>
              <a:ea typeface="楷体" panose="02010609060101010101" pitchFamily="49" charset="-122"/>
            </a:endParaRPr>
          </a:p>
          <a:p>
            <a:pPr>
              <a:lnSpc>
                <a:spcPct val="14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4</a:t>
            </a:r>
            <a:r>
              <a:rPr lang="zh-CN" altLang="en-US" sz="2800" b="1">
                <a:latin typeface="楷体" panose="02010609060101010101" pitchFamily="49" charset="-122"/>
                <a:ea typeface="楷体" panose="02010609060101010101" pitchFamily="49" charset="-122"/>
              </a:rPr>
              <a:t>）不愿把女儿嫁给拉车的，怕祥子以女婿的身份继承产业。</a:t>
            </a:r>
            <a:endParaRPr lang="zh-CN" altLang="en-US" sz="2800" b="1">
              <a:latin typeface="楷体" panose="02010609060101010101" pitchFamily="49" charset="-122"/>
              <a:ea typeface="楷体" panose="02010609060101010101" pitchFamily="49" charset="-122"/>
            </a:endParaRPr>
          </a:p>
          <a:p>
            <a:pPr>
              <a:lnSpc>
                <a:spcPct val="14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5</a:t>
            </a:r>
            <a:r>
              <a:rPr lang="zh-CN" altLang="en-US" sz="2800" b="1">
                <a:latin typeface="楷体" panose="02010609060101010101" pitchFamily="49" charset="-122"/>
                <a:ea typeface="楷体" panose="02010609060101010101" pitchFamily="49" charset="-122"/>
              </a:rPr>
              <a:t>）刘四爷态度大转变，要祥子滚蛋。</a:t>
            </a:r>
            <a:endParaRPr lang="zh-CN" altLang="en-US" sz="2800" b="1">
              <a:latin typeface="楷体" panose="02010609060101010101" pitchFamily="49" charset="-122"/>
              <a:ea typeface="楷体" panose="02010609060101010101" pitchFamily="49" charset="-122"/>
            </a:endParaRPr>
          </a:p>
          <a:p>
            <a:pPr>
              <a:lnSpc>
                <a:spcPct val="14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6</a:t>
            </a:r>
            <a:r>
              <a:rPr lang="zh-CN" altLang="en-US" sz="2800" b="1">
                <a:latin typeface="楷体" panose="02010609060101010101" pitchFamily="49" charset="-122"/>
                <a:ea typeface="楷体" panose="02010609060101010101" pitchFamily="49" charset="-122"/>
              </a:rPr>
              <a:t>）虎妞不买父亲的账，公开了自己</a:t>
            </a:r>
            <a:endParaRPr lang="zh-CN" altLang="en-US" sz="2800" b="1">
              <a:latin typeface="楷体" panose="02010609060101010101" pitchFamily="49" charset="-122"/>
              <a:ea typeface="楷体" panose="02010609060101010101" pitchFamily="49" charset="-122"/>
            </a:endParaRPr>
          </a:p>
          <a:p>
            <a:pPr>
              <a:lnSpc>
                <a:spcPct val="140000"/>
              </a:lnSpc>
            </a:pPr>
            <a:r>
              <a:rPr lang="zh-CN" altLang="en-US" sz="2800" b="1">
                <a:latin typeface="楷体" panose="02010609060101010101" pitchFamily="49" charset="-122"/>
                <a:ea typeface="楷体" panose="02010609060101010101" pitchFamily="49" charset="-122"/>
              </a:rPr>
              <a:t>和祥子的关系，决心跟祥子走。</a:t>
            </a:r>
            <a:endParaRPr lang="zh-CN" altLang="en-US" sz="2800">
              <a:latin typeface="Calibri" panose="020F0502020204030204" pitchFamily="34" charset="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7334250" y="3742690"/>
            <a:ext cx="4291965" cy="29203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1681" name="文本框 99"/>
          <p:cNvSpPr txBox="1"/>
          <p:nvPr/>
        </p:nvSpPr>
        <p:spPr>
          <a:xfrm>
            <a:off x="296545" y="380365"/>
            <a:ext cx="11529695" cy="3832225"/>
          </a:xfrm>
          <a:prstGeom prst="rect">
            <a:avLst/>
          </a:prstGeom>
          <a:noFill/>
          <a:ln w="9525">
            <a:noFill/>
          </a:ln>
        </p:spPr>
        <p:txBody>
          <a:bodyPr wrap="square" anchor="t">
            <a:spAutoFit/>
          </a:bodyPr>
          <a:lstStyle/>
          <a:p>
            <a:pPr>
              <a:lnSpc>
                <a:spcPct val="130000"/>
              </a:lnSpc>
            </a:pPr>
            <a:r>
              <a:rPr lang="en-US" altLang="zh-CN" sz="3200" b="1">
                <a:latin typeface="楷体" panose="02010609060101010101" pitchFamily="49" charset="-122"/>
                <a:ea typeface="楷体" panose="02010609060101010101" pitchFamily="49" charset="-122"/>
              </a:rPr>
              <a:t>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第十五章：  虎妞骗婚</a:t>
            </a:r>
            <a:endParaRPr lang="zh-CN" altLang="en-US" sz="2800" b="1">
              <a:solidFill>
                <a:srgbClr val="FF0000"/>
              </a:solidFill>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1</a:t>
            </a:r>
            <a:r>
              <a:rPr lang="zh-CN" altLang="en-US" sz="2800" b="1">
                <a:latin typeface="楷体" panose="02010609060101010101" pitchFamily="49" charset="-122"/>
                <a:ea typeface="楷体" panose="02010609060101010101" pitchFamily="49" charset="-122"/>
              </a:rPr>
              <a:t>）虎妞让冯先生把祥子带到天顺煤厂。</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2</a:t>
            </a:r>
            <a:r>
              <a:rPr lang="zh-CN" altLang="en-US" sz="2800" b="1">
                <a:latin typeface="楷体" panose="02010609060101010101" pitchFamily="49" charset="-122"/>
                <a:ea typeface="楷体" panose="02010609060101010101" pitchFamily="49" charset="-122"/>
              </a:rPr>
              <a:t>）大杂院里租两间小北房，并且成了亲。</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3</a:t>
            </a:r>
            <a:r>
              <a:rPr lang="zh-CN" altLang="en-US" sz="2800" b="1">
                <a:latin typeface="楷体" panose="02010609060101010101" pitchFamily="49" charset="-122"/>
                <a:ea typeface="楷体" panose="02010609060101010101" pitchFamily="49" charset="-122"/>
              </a:rPr>
              <a:t>）婚后，祥子才知道虎妞怀孕是假的，祥子气愤难当。</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4</a:t>
            </a:r>
            <a:r>
              <a:rPr lang="zh-CN" altLang="en-US" sz="2800" b="1">
                <a:latin typeface="楷体" panose="02010609060101010101" pitchFamily="49" charset="-122"/>
                <a:ea typeface="楷体" panose="02010609060101010101" pitchFamily="49" charset="-122"/>
              </a:rPr>
              <a:t>）希望虎妞拿钱给他买车，虎妞不要他继续拉车。</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5</a:t>
            </a:r>
            <a:r>
              <a:rPr lang="zh-CN" altLang="en-US" sz="2800" b="1">
                <a:latin typeface="楷体" panose="02010609060101010101" pitchFamily="49" charset="-122"/>
                <a:ea typeface="楷体" panose="02010609060101010101" pitchFamily="49" charset="-122"/>
              </a:rPr>
              <a:t>）她让他去向刘四爷陪罪，希望重新回到刘家，</a:t>
            </a:r>
            <a:r>
              <a:rPr lang="zh-CN" altLang="en-US" sz="2800" b="1">
                <a:solidFill>
                  <a:srgbClr val="FF0000"/>
                </a:solidFill>
                <a:latin typeface="楷体" panose="02010609060101010101" pitchFamily="49" charset="-122"/>
                <a:ea typeface="楷体" panose="02010609060101010101" pitchFamily="49" charset="-122"/>
              </a:rPr>
              <a:t>继承家产。</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6</a:t>
            </a:r>
            <a:r>
              <a:rPr lang="zh-CN" altLang="en-US" sz="2800" b="1">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虎妞斗不过，</a:t>
            </a:r>
            <a:r>
              <a:rPr lang="zh-CN" altLang="en-US" sz="2800" b="1">
                <a:latin typeface="楷体" panose="02010609060101010101" pitchFamily="49" charset="-122"/>
                <a:ea typeface="楷体" panose="02010609060101010101" pitchFamily="49" charset="-122"/>
              </a:rPr>
              <a:t>同意祥子继续拉车。</a:t>
            </a:r>
            <a:endParaRPr lang="zh-CN" altLang="en-US" sz="2800">
              <a:latin typeface="Calibri" panose="020F0502020204030204" pitchFamily="34" charset="0"/>
              <a:ea typeface="宋体" panose="02010600030101010101" pitchFamily="2" charset="-122"/>
            </a:endParaRPr>
          </a:p>
        </p:txBody>
      </p:sp>
      <p:pic>
        <p:nvPicPr>
          <p:cNvPr id="35841" name="图片 1"/>
          <p:cNvPicPr>
            <a:picLocks noChangeAspect="1"/>
          </p:cNvPicPr>
          <p:nvPr/>
        </p:nvPicPr>
        <p:blipFill>
          <a:blip r:embed="rId1"/>
          <a:stretch>
            <a:fillRect/>
          </a:stretch>
        </p:blipFill>
        <p:spPr>
          <a:xfrm>
            <a:off x="9737090" y="468630"/>
            <a:ext cx="2454910" cy="2652395"/>
          </a:xfrm>
          <a:prstGeom prst="rect">
            <a:avLst/>
          </a:prstGeom>
          <a:noFill/>
          <a:ln w="9525">
            <a:noFill/>
          </a:ln>
        </p:spPr>
      </p:pic>
      <p:sp>
        <p:nvSpPr>
          <p:cNvPr id="72705" name="文本框 99"/>
          <p:cNvSpPr txBox="1"/>
          <p:nvPr/>
        </p:nvSpPr>
        <p:spPr>
          <a:xfrm>
            <a:off x="90805" y="3861435"/>
            <a:ext cx="11002010" cy="2696845"/>
          </a:xfrm>
          <a:prstGeom prst="rect">
            <a:avLst/>
          </a:prstGeom>
          <a:noFill/>
          <a:ln w="9525">
            <a:noFill/>
          </a:ln>
        </p:spPr>
        <p:txBody>
          <a:bodyPr wrap="square" anchor="t">
            <a:spAutoFit/>
          </a:bodyPr>
          <a:p>
            <a:pPr>
              <a:lnSpc>
                <a:spcPct val="110000"/>
              </a:lnSpc>
            </a:pPr>
            <a:r>
              <a:rPr lang="en-US" altLang="zh-CN" sz="4200" b="1">
                <a:latin typeface="楷体" panose="02010609060101010101" pitchFamily="49" charset="-122"/>
                <a:ea typeface="楷体" panose="02010609060101010101" pitchFamily="49" charset="-122"/>
              </a:rPr>
              <a:t>        </a:t>
            </a:r>
            <a:r>
              <a:rPr lang="zh-CN" altLang="en-US" sz="2800" b="1">
                <a:solidFill>
                  <a:srgbClr val="FF0000"/>
                </a:solidFill>
                <a:latin typeface="微软雅黑" panose="020B0503020204020204" charset="-122"/>
                <a:ea typeface="微软雅黑" panose="020B0503020204020204" charset="-122"/>
              </a:rPr>
              <a:t>第十六章：虎妞绝望</a:t>
            </a:r>
            <a:endParaRPr lang="zh-CN" altLang="en-US" sz="2800" b="1">
              <a:solidFill>
                <a:srgbClr val="FF0000"/>
              </a:solidFill>
              <a:latin typeface="楷体" panose="02010609060101010101" pitchFamily="49" charset="-122"/>
              <a:ea typeface="楷体" panose="02010609060101010101" pitchFamily="49" charset="-122"/>
            </a:endParaRPr>
          </a:p>
          <a:p>
            <a:pPr>
              <a:lnSpc>
                <a:spcPct val="11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1</a:t>
            </a:r>
            <a:r>
              <a:rPr lang="zh-CN" altLang="en-US" sz="2800" b="1">
                <a:latin typeface="楷体" panose="02010609060101010101" pitchFamily="49" charset="-122"/>
                <a:ea typeface="楷体" panose="02010609060101010101" pitchFamily="49" charset="-122"/>
              </a:rPr>
              <a:t>）杂院里住的都是穷苦人，虎妞在他们面前显摆富有。</a:t>
            </a:r>
            <a:endParaRPr lang="zh-CN" altLang="en-US" sz="2800" b="1">
              <a:latin typeface="楷体" panose="02010609060101010101" pitchFamily="49" charset="-122"/>
              <a:ea typeface="楷体" panose="02010609060101010101" pitchFamily="49" charset="-122"/>
            </a:endParaRPr>
          </a:p>
          <a:p>
            <a:pPr>
              <a:lnSpc>
                <a:spcPct val="11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2</a:t>
            </a:r>
            <a:r>
              <a:rPr lang="zh-CN" altLang="en-US" sz="2800" b="1">
                <a:latin typeface="楷体" panose="02010609060101010101" pitchFamily="49" charset="-122"/>
                <a:ea typeface="楷体" panose="02010609060101010101" pitchFamily="49" charset="-122"/>
              </a:rPr>
              <a:t>）元宵节后，偷偷拉车，决心虎妞怎么反对都要拉车。</a:t>
            </a:r>
            <a:endParaRPr lang="zh-CN" altLang="en-US" sz="2800" b="1">
              <a:latin typeface="楷体" panose="02010609060101010101" pitchFamily="49" charset="-122"/>
              <a:ea typeface="楷体" panose="02010609060101010101" pitchFamily="49" charset="-122"/>
            </a:endParaRPr>
          </a:p>
          <a:p>
            <a:pPr>
              <a:lnSpc>
                <a:spcPct val="11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3</a:t>
            </a:r>
            <a:r>
              <a:rPr lang="zh-CN" altLang="en-US" sz="2800" b="1">
                <a:latin typeface="楷体" panose="02010609060101010101" pitchFamily="49" charset="-122"/>
                <a:ea typeface="楷体" panose="02010609060101010101" pitchFamily="49" charset="-122"/>
              </a:rPr>
              <a:t>）虎妞想回到人和车厂，担心刘四爷不接受。</a:t>
            </a:r>
            <a:endParaRPr lang="zh-CN" altLang="en-US" sz="2800" b="1">
              <a:latin typeface="楷体" panose="02010609060101010101" pitchFamily="49" charset="-122"/>
              <a:ea typeface="楷体" panose="02010609060101010101" pitchFamily="49" charset="-122"/>
            </a:endParaRPr>
          </a:p>
          <a:p>
            <a:pPr>
              <a:lnSpc>
                <a:spcPct val="11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4</a:t>
            </a:r>
            <a:r>
              <a:rPr lang="zh-CN" altLang="en-US" sz="2800" b="1">
                <a:latin typeface="楷体" panose="02010609060101010101" pitchFamily="49" charset="-122"/>
                <a:ea typeface="楷体" panose="02010609060101010101" pitchFamily="49" charset="-122"/>
              </a:rPr>
              <a:t>）祥子到人和车厂附近观察，发现车厂的招牌换了。</a:t>
            </a:r>
            <a:endParaRPr lang="zh-CN" altLang="en-US" sz="3200">
              <a:latin typeface="Calibri" panose="020F0502020204030204" pitchFamily="34" charset="0"/>
              <a:ea typeface="宋体" panose="02010600030101010101" pitchFamily="2" charset="-122"/>
            </a:endParaRPr>
          </a:p>
        </p:txBody>
      </p:sp>
      <p:pic>
        <p:nvPicPr>
          <p:cNvPr id="3" name="图片 2"/>
          <p:cNvPicPr>
            <a:picLocks noChangeAspect="1"/>
          </p:cNvPicPr>
          <p:nvPr/>
        </p:nvPicPr>
        <p:blipFill>
          <a:blip r:embed="rId2"/>
          <a:srcRect t="9730" r="5803" b="6169"/>
          <a:stretch>
            <a:fillRect/>
          </a:stretch>
        </p:blipFill>
        <p:spPr>
          <a:xfrm>
            <a:off x="9563735" y="3642360"/>
            <a:ext cx="2628265" cy="29159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681"/>
                                        </p:tgtEl>
                                        <p:attrNameLst>
                                          <p:attrName>style.visibility</p:attrName>
                                        </p:attrNameLst>
                                      </p:cBhvr>
                                      <p:to>
                                        <p:strVal val="visible"/>
                                      </p:to>
                                    </p:set>
                                    <p:anim calcmode="lin" valueType="num">
                                      <p:cBhvr additive="base">
                                        <p:cTn id="7" dur="500" fill="hold"/>
                                        <p:tgtEl>
                                          <p:spTgt spid="71681"/>
                                        </p:tgtEl>
                                        <p:attrNameLst>
                                          <p:attrName>ppt_x</p:attrName>
                                        </p:attrNameLst>
                                      </p:cBhvr>
                                      <p:tavLst>
                                        <p:tav tm="0">
                                          <p:val>
                                            <p:strVal val="#ppt_x"/>
                                          </p:val>
                                        </p:tav>
                                        <p:tav tm="100000">
                                          <p:val>
                                            <p:strVal val="#ppt_x"/>
                                          </p:val>
                                        </p:tav>
                                      </p:tavLst>
                                    </p:anim>
                                    <p:anim calcmode="lin" valueType="num">
                                      <p:cBhvr additive="base">
                                        <p:cTn id="8" dur="500" fill="hold"/>
                                        <p:tgtEl>
                                          <p:spTgt spid="7168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5841"/>
                                        </p:tgtEl>
                                        <p:attrNameLst>
                                          <p:attrName>style.visibility</p:attrName>
                                        </p:attrNameLst>
                                      </p:cBhvr>
                                      <p:to>
                                        <p:strVal val="visible"/>
                                      </p:to>
                                    </p:set>
                                    <p:anim calcmode="lin" valueType="num">
                                      <p:cBhvr additive="base">
                                        <p:cTn id="13" dur="500" fill="hold"/>
                                        <p:tgtEl>
                                          <p:spTgt spid="35841"/>
                                        </p:tgtEl>
                                        <p:attrNameLst>
                                          <p:attrName>ppt_x</p:attrName>
                                        </p:attrNameLst>
                                      </p:cBhvr>
                                      <p:tavLst>
                                        <p:tav tm="0">
                                          <p:val>
                                            <p:strVal val="#ppt_x"/>
                                          </p:val>
                                        </p:tav>
                                        <p:tav tm="100000">
                                          <p:val>
                                            <p:strVal val="#ppt_x"/>
                                          </p:val>
                                        </p:tav>
                                      </p:tavLst>
                                    </p:anim>
                                    <p:anim calcmode="lin" valueType="num">
                                      <p:cBhvr additive="base">
                                        <p:cTn id="14" dur="500" fill="hold"/>
                                        <p:tgtEl>
                                          <p:spTgt spid="3584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2705"/>
                                        </p:tgtEl>
                                        <p:attrNameLst>
                                          <p:attrName>style.visibility</p:attrName>
                                        </p:attrNameLst>
                                      </p:cBhvr>
                                      <p:to>
                                        <p:strVal val="visible"/>
                                      </p:to>
                                    </p:set>
                                    <p:anim calcmode="lin" valueType="num">
                                      <p:cBhvr additive="base">
                                        <p:cTn id="19" dur="500" fill="hold"/>
                                        <p:tgtEl>
                                          <p:spTgt spid="72705"/>
                                        </p:tgtEl>
                                        <p:attrNameLst>
                                          <p:attrName>ppt_x</p:attrName>
                                        </p:attrNameLst>
                                      </p:cBhvr>
                                      <p:tavLst>
                                        <p:tav tm="0">
                                          <p:val>
                                            <p:strVal val="#ppt_x"/>
                                          </p:val>
                                        </p:tav>
                                        <p:tav tm="100000">
                                          <p:val>
                                            <p:strVal val="#ppt_x"/>
                                          </p:val>
                                        </p:tav>
                                      </p:tavLst>
                                    </p:anim>
                                    <p:anim calcmode="lin" valueType="num">
                                      <p:cBhvr additive="base">
                                        <p:cTn id="20" dur="500" fill="hold"/>
                                        <p:tgtEl>
                                          <p:spTgt spid="7270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1" grpId="0"/>
      <p:bldP spid="7270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3729" name="文本框 99"/>
          <p:cNvSpPr txBox="1"/>
          <p:nvPr/>
        </p:nvSpPr>
        <p:spPr>
          <a:xfrm>
            <a:off x="553085" y="462280"/>
            <a:ext cx="11085830" cy="4078605"/>
          </a:xfrm>
          <a:prstGeom prst="rect">
            <a:avLst/>
          </a:prstGeom>
          <a:noFill/>
          <a:ln w="9525">
            <a:noFill/>
          </a:ln>
        </p:spPr>
        <p:txBody>
          <a:bodyPr wrap="square" anchor="t">
            <a:spAutoFit/>
          </a:bodyPr>
          <a:lstStyle/>
          <a:p>
            <a:r>
              <a:rPr lang="en-US" altLang="zh-CN" sz="4200" b="1">
                <a:latin typeface="楷体" panose="02010609060101010101" pitchFamily="49" charset="-122"/>
                <a:ea typeface="楷体" panose="02010609060101010101" pitchFamily="49" charset="-122"/>
              </a:rPr>
              <a:t>        </a:t>
            </a:r>
            <a:r>
              <a:rPr lang="zh-CN" altLang="en-US" sz="3200" b="1">
                <a:solidFill>
                  <a:srgbClr val="FF0000"/>
                </a:solidFill>
                <a:latin typeface="微软雅黑" panose="020B0503020204020204" charset="-122"/>
                <a:ea typeface="微软雅黑" panose="020B0503020204020204" charset="-122"/>
              </a:rPr>
              <a:t>第十七章：祥子买车</a:t>
            </a:r>
            <a:endParaRPr lang="zh-CN" altLang="en-US" sz="3200" b="1">
              <a:solidFill>
                <a:srgbClr val="FF0000"/>
              </a:solidFill>
              <a:latin typeface="微软雅黑" panose="020B0503020204020204" charset="-122"/>
              <a:ea typeface="微软雅黑" panose="020B0503020204020204"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1</a:t>
            </a:r>
            <a:r>
              <a:rPr lang="zh-CN" altLang="en-US" sz="2800" b="1">
                <a:latin typeface="楷体" panose="02010609060101010101" pitchFamily="49" charset="-122"/>
                <a:ea typeface="楷体" panose="02010609060101010101" pitchFamily="49" charset="-122"/>
              </a:rPr>
              <a:t>）祥子打听明白，刘四爷把人和车厂卖了。</a:t>
            </a:r>
            <a:endParaRPr lang="zh-CN" altLang="en-US" sz="2800" b="1">
              <a:latin typeface="楷体" panose="02010609060101010101" pitchFamily="49" charset="-122"/>
              <a:ea typeface="楷体" panose="02010609060101010101" pitchFamily="49" charset="-122"/>
            </a:endParaRPr>
          </a:p>
          <a:p>
            <a:pPr>
              <a:lnSpc>
                <a:spcPct val="11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2</a:t>
            </a:r>
            <a:r>
              <a:rPr lang="zh-CN" altLang="en-US" sz="2800" b="1">
                <a:latin typeface="楷体" panose="02010609060101010101" pitchFamily="49" charset="-122"/>
                <a:ea typeface="楷体" panose="02010609060101010101" pitchFamily="49" charset="-122"/>
              </a:rPr>
              <a:t>）虎妞听说后很伤心，依靠父亲落空，无奈之下给祥子买车。</a:t>
            </a:r>
            <a:endParaRPr lang="zh-CN" altLang="en-US" sz="2800" b="1">
              <a:latin typeface="楷体" panose="02010609060101010101" pitchFamily="49" charset="-122"/>
              <a:ea typeface="楷体" panose="02010609060101010101" pitchFamily="49" charset="-122"/>
            </a:endParaRPr>
          </a:p>
          <a:p>
            <a:pPr>
              <a:lnSpc>
                <a:spcPct val="11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3</a:t>
            </a:r>
            <a:r>
              <a:rPr lang="zh-CN" altLang="en-US" sz="2800" b="1">
                <a:latin typeface="楷体" panose="02010609060101010101" pitchFamily="49" charset="-122"/>
                <a:ea typeface="楷体" panose="02010609060101010101" pitchFamily="49" charset="-122"/>
              </a:rPr>
              <a:t>）二强子卖了小福子，买了车，打死老婆，把车卖了。</a:t>
            </a:r>
            <a:endParaRPr lang="zh-CN" altLang="en-US" sz="2800" b="1">
              <a:latin typeface="楷体" panose="02010609060101010101" pitchFamily="49" charset="-122"/>
              <a:ea typeface="楷体" panose="02010609060101010101" pitchFamily="49" charset="-122"/>
            </a:endParaRPr>
          </a:p>
          <a:p>
            <a:pPr>
              <a:lnSpc>
                <a:spcPct val="11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4</a:t>
            </a:r>
            <a:r>
              <a:rPr lang="zh-CN" altLang="en-US" sz="2800" b="1">
                <a:latin typeface="楷体" panose="02010609060101010101" pitchFamily="49" charset="-122"/>
                <a:ea typeface="楷体" panose="02010609060101010101" pitchFamily="49" charset="-122"/>
              </a:rPr>
              <a:t>）小福子被军官买走不到一年，不声不响走了，把她丢下。</a:t>
            </a:r>
            <a:endParaRPr lang="zh-CN" altLang="en-US" sz="2800" b="1">
              <a:latin typeface="楷体" panose="02010609060101010101" pitchFamily="49" charset="-122"/>
              <a:ea typeface="楷体" panose="02010609060101010101" pitchFamily="49" charset="-122"/>
            </a:endParaRPr>
          </a:p>
          <a:p>
            <a:pPr>
              <a:lnSpc>
                <a:spcPct val="11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5</a:t>
            </a:r>
            <a:r>
              <a:rPr lang="zh-CN" altLang="en-US" sz="2800" b="1">
                <a:latin typeface="楷体" panose="02010609060101010101" pitchFamily="49" charset="-122"/>
                <a:ea typeface="楷体" panose="02010609060101010101" pitchFamily="49" charset="-122"/>
              </a:rPr>
              <a:t>）她回到杂院，和虎妞成了朋友，二强子逼迫她卖淫，虎妞把房子借给她。</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 </a:t>
            </a:r>
            <a:endParaRPr lang="zh-CN" altLang="en-US" sz="2800">
              <a:latin typeface="Calibri" panose="020F0502020204030204" pitchFamily="34" charset="0"/>
              <a:ea typeface="宋体" panose="02010600030101010101" pitchFamily="2" charset="-122"/>
            </a:endParaRPr>
          </a:p>
        </p:txBody>
      </p:sp>
      <p:sp>
        <p:nvSpPr>
          <p:cNvPr id="74753" name="文本框 99"/>
          <p:cNvSpPr txBox="1"/>
          <p:nvPr/>
        </p:nvSpPr>
        <p:spPr>
          <a:xfrm>
            <a:off x="451485" y="3768725"/>
            <a:ext cx="10598150" cy="2676525"/>
          </a:xfrm>
          <a:prstGeom prst="rect">
            <a:avLst/>
          </a:prstGeom>
          <a:noFill/>
          <a:ln w="9525">
            <a:noFill/>
          </a:ln>
        </p:spPr>
        <p:txBody>
          <a:bodyPr wrap="square" anchor="t">
            <a:spAutoFit/>
          </a:bodyPr>
          <a:p>
            <a:r>
              <a:rPr lang="en-US" altLang="zh-CN" sz="4200" b="1">
                <a:latin typeface="楷体" panose="02010609060101010101" pitchFamily="49" charset="-122"/>
                <a:ea typeface="楷体" panose="02010609060101010101" pitchFamily="49" charset="-122"/>
              </a:rPr>
              <a:t>         </a:t>
            </a:r>
            <a:r>
              <a:rPr lang="zh-CN" altLang="en-US" sz="3200" b="1">
                <a:solidFill>
                  <a:srgbClr val="FF0000"/>
                </a:solidFill>
                <a:latin typeface="微软雅黑" panose="020B0503020204020204" charset="-122"/>
                <a:ea typeface="微软雅黑" panose="020B0503020204020204" charset="-122"/>
              </a:rPr>
              <a:t>第十八章：祥子病倒</a:t>
            </a:r>
            <a:endParaRPr lang="zh-CN" altLang="en-US" sz="3200" b="1">
              <a:solidFill>
                <a:srgbClr val="FF0000"/>
              </a:solidFill>
              <a:latin typeface="楷体" panose="02010609060101010101" pitchFamily="49" charset="-122"/>
              <a:ea typeface="楷体" panose="02010609060101010101" pitchFamily="49" charset="-122"/>
            </a:endParaRPr>
          </a:p>
          <a:p>
            <a:r>
              <a:rPr lang="zh-CN" altLang="en-US" sz="4200" b="1">
                <a:latin typeface="楷体" panose="02010609060101010101" pitchFamily="49" charset="-122"/>
                <a:ea typeface="楷体" panose="02010609060101010101" pitchFamily="49" charset="-122"/>
              </a:rPr>
              <a:t>  </a:t>
            </a:r>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1</a:t>
            </a:r>
            <a:r>
              <a:rPr lang="zh-CN" altLang="en-US" sz="2800" b="1">
                <a:latin typeface="楷体" panose="02010609060101010101" pitchFamily="49" charset="-122"/>
                <a:ea typeface="楷体" panose="02010609060101010101" pitchFamily="49" charset="-122"/>
              </a:rPr>
              <a:t>）虎妞真怀孕了。</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2</a:t>
            </a:r>
            <a:r>
              <a:rPr lang="zh-CN" altLang="en-US" sz="2800" b="1">
                <a:latin typeface="楷体" panose="02010609060101010101" pitchFamily="49" charset="-122"/>
                <a:ea typeface="楷体" panose="02010609060101010101" pitchFamily="49" charset="-122"/>
              </a:rPr>
              <a:t>）二强子看女儿卖淫，心情矛盾。</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3</a:t>
            </a:r>
            <a:r>
              <a:rPr lang="zh-CN" altLang="en-US" sz="2800" b="1">
                <a:latin typeface="楷体" panose="02010609060101010101" pitchFamily="49" charset="-122"/>
                <a:ea typeface="楷体" panose="02010609060101010101" pitchFamily="49" charset="-122"/>
              </a:rPr>
              <a:t>）烈日暴雨下，祥子拼命拉车、干活。</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4</a:t>
            </a:r>
            <a:r>
              <a:rPr lang="zh-CN" altLang="en-US" sz="2800" b="1">
                <a:latin typeface="楷体" panose="02010609060101010101" pitchFamily="49" charset="-122"/>
                <a:ea typeface="楷体" panose="02010609060101010101" pitchFamily="49" charset="-122"/>
              </a:rPr>
              <a:t>）祥子淋雨病倒。</a:t>
            </a:r>
            <a:endParaRPr lang="zh-CN" altLang="en-US" sz="2800">
              <a:latin typeface="Calibri" panose="020F0502020204030204" pitchFamily="34" charset="0"/>
              <a:ea typeface="宋体" panose="02010600030101010101" pitchFamily="2" charset="-122"/>
            </a:endParaRPr>
          </a:p>
        </p:txBody>
      </p:sp>
      <p:pic>
        <p:nvPicPr>
          <p:cNvPr id="44033" name="图片 1"/>
          <p:cNvPicPr>
            <a:picLocks noChangeAspect="1"/>
          </p:cNvPicPr>
          <p:nvPr/>
        </p:nvPicPr>
        <p:blipFill>
          <a:blip r:embed="rId1"/>
          <a:stretch>
            <a:fillRect/>
          </a:stretch>
        </p:blipFill>
        <p:spPr>
          <a:xfrm>
            <a:off x="7660005" y="3695065"/>
            <a:ext cx="3061970" cy="282448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729"/>
                                        </p:tgtEl>
                                        <p:attrNameLst>
                                          <p:attrName>style.visibility</p:attrName>
                                        </p:attrNameLst>
                                      </p:cBhvr>
                                      <p:to>
                                        <p:strVal val="visible"/>
                                      </p:to>
                                    </p:set>
                                    <p:anim calcmode="lin" valueType="num">
                                      <p:cBhvr additive="base">
                                        <p:cTn id="7" dur="500" fill="hold"/>
                                        <p:tgtEl>
                                          <p:spTgt spid="73729"/>
                                        </p:tgtEl>
                                        <p:attrNameLst>
                                          <p:attrName>ppt_x</p:attrName>
                                        </p:attrNameLst>
                                      </p:cBhvr>
                                      <p:tavLst>
                                        <p:tav tm="0">
                                          <p:val>
                                            <p:strVal val="#ppt_x"/>
                                          </p:val>
                                        </p:tav>
                                        <p:tav tm="100000">
                                          <p:val>
                                            <p:strVal val="#ppt_x"/>
                                          </p:val>
                                        </p:tav>
                                      </p:tavLst>
                                    </p:anim>
                                    <p:anim calcmode="lin" valueType="num">
                                      <p:cBhvr additive="base">
                                        <p:cTn id="8" dur="500" fill="hold"/>
                                        <p:tgtEl>
                                          <p:spTgt spid="737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4753"/>
                                        </p:tgtEl>
                                        <p:attrNameLst>
                                          <p:attrName>style.visibility</p:attrName>
                                        </p:attrNameLst>
                                      </p:cBhvr>
                                      <p:to>
                                        <p:strVal val="visible"/>
                                      </p:to>
                                    </p:set>
                                    <p:anim calcmode="lin" valueType="num">
                                      <p:cBhvr additive="base">
                                        <p:cTn id="13" dur="500" fill="hold"/>
                                        <p:tgtEl>
                                          <p:spTgt spid="74753"/>
                                        </p:tgtEl>
                                        <p:attrNameLst>
                                          <p:attrName>ppt_x</p:attrName>
                                        </p:attrNameLst>
                                      </p:cBhvr>
                                      <p:tavLst>
                                        <p:tav tm="0">
                                          <p:val>
                                            <p:strVal val="#ppt_x"/>
                                          </p:val>
                                        </p:tav>
                                        <p:tav tm="100000">
                                          <p:val>
                                            <p:strVal val="#ppt_x"/>
                                          </p:val>
                                        </p:tav>
                                      </p:tavLst>
                                    </p:anim>
                                    <p:anim calcmode="lin" valueType="num">
                                      <p:cBhvr additive="base">
                                        <p:cTn id="14" dur="500" fill="hold"/>
                                        <p:tgtEl>
                                          <p:spTgt spid="7475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4033"/>
                                        </p:tgtEl>
                                        <p:attrNameLst>
                                          <p:attrName>style.visibility</p:attrName>
                                        </p:attrNameLst>
                                      </p:cBhvr>
                                      <p:to>
                                        <p:strVal val="visible"/>
                                      </p:to>
                                    </p:set>
                                    <p:anim calcmode="lin" valueType="num">
                                      <p:cBhvr additive="base">
                                        <p:cTn id="19" dur="500" fill="hold"/>
                                        <p:tgtEl>
                                          <p:spTgt spid="44033"/>
                                        </p:tgtEl>
                                        <p:attrNameLst>
                                          <p:attrName>ppt_x</p:attrName>
                                        </p:attrNameLst>
                                      </p:cBhvr>
                                      <p:tavLst>
                                        <p:tav tm="0">
                                          <p:val>
                                            <p:strVal val="#ppt_x"/>
                                          </p:val>
                                        </p:tav>
                                        <p:tav tm="100000">
                                          <p:val>
                                            <p:strVal val="#ppt_x"/>
                                          </p:val>
                                        </p:tav>
                                      </p:tavLst>
                                    </p:anim>
                                    <p:anim calcmode="lin" valueType="num">
                                      <p:cBhvr additive="base">
                                        <p:cTn id="20" dur="500" fill="hold"/>
                                        <p:tgtEl>
                                          <p:spTgt spid="440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29" grpId="0"/>
      <p:bldP spid="7475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5777" name="文本框 99"/>
          <p:cNvSpPr txBox="1"/>
          <p:nvPr/>
        </p:nvSpPr>
        <p:spPr>
          <a:xfrm>
            <a:off x="396875" y="574040"/>
            <a:ext cx="11252200" cy="5923915"/>
          </a:xfrm>
          <a:prstGeom prst="rect">
            <a:avLst/>
          </a:prstGeom>
          <a:noFill/>
          <a:ln w="9525">
            <a:noFill/>
          </a:ln>
        </p:spPr>
        <p:txBody>
          <a:bodyPr wrap="square" anchor="t">
            <a:spAutoFit/>
          </a:bodyPr>
          <a:lstStyle/>
          <a:p>
            <a:pPr>
              <a:lnSpc>
                <a:spcPct val="120000"/>
              </a:lnSpc>
            </a:pPr>
            <a:r>
              <a:rPr lang="en-US" altLang="zh-CN" sz="3600" b="1">
                <a:latin typeface="楷体" panose="02010609060101010101" pitchFamily="49" charset="-122"/>
                <a:ea typeface="楷体" panose="02010609060101010101" pitchFamily="49" charset="-122"/>
              </a:rPr>
              <a:t>             </a:t>
            </a:r>
            <a:r>
              <a:rPr lang="zh-CN" altLang="en-US" sz="3200" b="1">
                <a:solidFill>
                  <a:srgbClr val="FF0000"/>
                </a:solidFill>
                <a:latin typeface="微软雅黑" panose="020B0503020204020204" charset="-122"/>
                <a:ea typeface="微软雅黑" panose="020B0503020204020204" charset="-122"/>
              </a:rPr>
              <a:t>第十九章：虎妞难产</a:t>
            </a:r>
            <a:endParaRPr lang="zh-CN" altLang="en-US" sz="3200" b="1">
              <a:solidFill>
                <a:srgbClr val="FF0000"/>
              </a:solidFill>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1</a:t>
            </a:r>
            <a:r>
              <a:rPr lang="zh-CN" altLang="en-US" sz="2800" b="1">
                <a:latin typeface="楷体" panose="02010609060101010101" pitchFamily="49" charset="-122"/>
                <a:ea typeface="楷体" panose="02010609060101010101" pitchFamily="49" charset="-122"/>
              </a:rPr>
              <a:t>）祥子病倒，虎妞着急。</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2</a:t>
            </a:r>
            <a:r>
              <a:rPr lang="zh-CN" altLang="en-US" sz="2800" b="1">
                <a:latin typeface="楷体" panose="02010609060101010101" pitchFamily="49" charset="-122"/>
                <a:ea typeface="楷体" panose="02010609060101010101" pitchFamily="49" charset="-122"/>
              </a:rPr>
              <a:t>）没康复就拉车，没几天，又病倒。</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3</a:t>
            </a:r>
            <a:r>
              <a:rPr lang="zh-CN" altLang="en-US" sz="2800" b="1">
                <a:latin typeface="楷体" panose="02010609060101010101" pitchFamily="49" charset="-122"/>
                <a:ea typeface="楷体" panose="02010609060101010101" pitchFamily="49" charset="-122"/>
              </a:rPr>
              <a:t>）祥子病时，小福子和他说话，虎妞醋劲大发，破坏小福子的“生意”。</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4</a:t>
            </a:r>
            <a:r>
              <a:rPr lang="zh-CN" altLang="en-US" sz="2800" b="1">
                <a:latin typeface="楷体" panose="02010609060101010101" pitchFamily="49" charset="-122"/>
                <a:ea typeface="楷体" panose="02010609060101010101" pitchFamily="49" charset="-122"/>
              </a:rPr>
              <a:t>）小福子忍受屈辱拉弟弟向她赔罪，两人重归于好。</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5</a:t>
            </a:r>
            <a:r>
              <a:rPr lang="zh-CN" altLang="en-US" sz="2800" b="1">
                <a:latin typeface="楷体" panose="02010609060101010101" pitchFamily="49" charset="-122"/>
                <a:ea typeface="楷体" panose="02010609060101010101" pitchFamily="49" charset="-122"/>
              </a:rPr>
              <a:t>）为维持生计，拼命拉车挣钱。</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6</a:t>
            </a:r>
            <a:r>
              <a:rPr lang="zh-CN" altLang="en-US" sz="2800" b="1">
                <a:latin typeface="楷体" panose="02010609060101010101" pitchFamily="49" charset="-122"/>
                <a:ea typeface="楷体" panose="02010609060101010101" pitchFamily="49" charset="-122"/>
              </a:rPr>
              <a:t>）虎妞怀孕后，不运动又贪嘴。</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7</a:t>
            </a:r>
            <a:r>
              <a:rPr lang="zh-CN" altLang="en-US" sz="2800" b="1">
                <a:latin typeface="楷体" panose="02010609060101010101" pitchFamily="49" charset="-122"/>
                <a:ea typeface="楷体" panose="02010609060101010101" pitchFamily="49" charset="-122"/>
              </a:rPr>
              <a:t>）祥子期待孩子的降生。</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8</a:t>
            </a:r>
            <a:r>
              <a:rPr lang="zh-CN" altLang="en-US" sz="2800" b="1">
                <a:latin typeface="楷体" panose="02010609060101010101" pitchFamily="49" charset="-122"/>
                <a:ea typeface="楷体" panose="02010609060101010101" pitchFamily="49" charset="-122"/>
              </a:rPr>
              <a:t>）虎妞干着急。</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9</a:t>
            </a:r>
            <a:r>
              <a:rPr lang="zh-CN" altLang="en-US" sz="2800" b="1">
                <a:latin typeface="楷体" panose="02010609060101010101" pitchFamily="49" charset="-122"/>
                <a:ea typeface="楷体" panose="02010609060101010101" pitchFamily="49" charset="-122"/>
              </a:rPr>
              <a:t>）虎妞难产而死。 </a:t>
            </a:r>
            <a:endParaRPr lang="zh-CN" altLang="en-US" sz="3200">
              <a:latin typeface="Calibri" panose="020F0502020204030204" pitchFamily="34" charset="0"/>
              <a:ea typeface="宋体" panose="02010600030101010101" pitchFamily="2" charset="-122"/>
            </a:endParaRPr>
          </a:p>
        </p:txBody>
      </p:sp>
      <p:pic>
        <p:nvPicPr>
          <p:cNvPr id="46081" name="图片 1"/>
          <p:cNvPicPr>
            <a:picLocks noChangeAspect="1"/>
          </p:cNvPicPr>
          <p:nvPr/>
        </p:nvPicPr>
        <p:blipFill>
          <a:blip r:embed="rId1"/>
          <a:stretch>
            <a:fillRect/>
          </a:stretch>
        </p:blipFill>
        <p:spPr>
          <a:xfrm>
            <a:off x="7256780" y="3969385"/>
            <a:ext cx="2317750" cy="2705100"/>
          </a:xfrm>
          <a:prstGeom prst="rect">
            <a:avLst/>
          </a:prstGeom>
          <a:noFill/>
          <a:ln w="9525">
            <a:noFill/>
          </a:ln>
        </p:spPr>
      </p:pic>
      <p:pic>
        <p:nvPicPr>
          <p:cNvPr id="48129" name="图片 1"/>
          <p:cNvPicPr>
            <a:picLocks noChangeAspect="1"/>
          </p:cNvPicPr>
          <p:nvPr/>
        </p:nvPicPr>
        <p:blipFill>
          <a:blip r:embed="rId2"/>
          <a:stretch>
            <a:fillRect/>
          </a:stretch>
        </p:blipFill>
        <p:spPr>
          <a:xfrm>
            <a:off x="9574530" y="3154045"/>
            <a:ext cx="2485390" cy="351980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5777"/>
                                        </p:tgtEl>
                                        <p:attrNameLst>
                                          <p:attrName>style.visibility</p:attrName>
                                        </p:attrNameLst>
                                      </p:cBhvr>
                                      <p:to>
                                        <p:strVal val="visible"/>
                                      </p:to>
                                    </p:set>
                                    <p:anim calcmode="lin" valueType="num">
                                      <p:cBhvr additive="base">
                                        <p:cTn id="7" dur="500" fill="hold"/>
                                        <p:tgtEl>
                                          <p:spTgt spid="75777"/>
                                        </p:tgtEl>
                                        <p:attrNameLst>
                                          <p:attrName>ppt_x</p:attrName>
                                        </p:attrNameLst>
                                      </p:cBhvr>
                                      <p:tavLst>
                                        <p:tav tm="0">
                                          <p:val>
                                            <p:strVal val="#ppt_x"/>
                                          </p:val>
                                        </p:tav>
                                        <p:tav tm="100000">
                                          <p:val>
                                            <p:strVal val="#ppt_x"/>
                                          </p:val>
                                        </p:tav>
                                      </p:tavLst>
                                    </p:anim>
                                    <p:anim calcmode="lin" valueType="num">
                                      <p:cBhvr additive="base">
                                        <p:cTn id="8" dur="500" fill="hold"/>
                                        <p:tgtEl>
                                          <p:spTgt spid="7577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6081"/>
                                        </p:tgtEl>
                                        <p:attrNameLst>
                                          <p:attrName>style.visibility</p:attrName>
                                        </p:attrNameLst>
                                      </p:cBhvr>
                                      <p:to>
                                        <p:strVal val="visible"/>
                                      </p:to>
                                    </p:set>
                                    <p:anim calcmode="lin" valueType="num">
                                      <p:cBhvr additive="base">
                                        <p:cTn id="13" dur="500" fill="hold"/>
                                        <p:tgtEl>
                                          <p:spTgt spid="46081"/>
                                        </p:tgtEl>
                                        <p:attrNameLst>
                                          <p:attrName>ppt_x</p:attrName>
                                        </p:attrNameLst>
                                      </p:cBhvr>
                                      <p:tavLst>
                                        <p:tav tm="0">
                                          <p:val>
                                            <p:strVal val="#ppt_x"/>
                                          </p:val>
                                        </p:tav>
                                        <p:tav tm="100000">
                                          <p:val>
                                            <p:strVal val="#ppt_x"/>
                                          </p:val>
                                        </p:tav>
                                      </p:tavLst>
                                    </p:anim>
                                    <p:anim calcmode="lin" valueType="num">
                                      <p:cBhvr additive="base">
                                        <p:cTn id="14" dur="500" fill="hold"/>
                                        <p:tgtEl>
                                          <p:spTgt spid="4608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8129"/>
                                        </p:tgtEl>
                                        <p:attrNameLst>
                                          <p:attrName>style.visibility</p:attrName>
                                        </p:attrNameLst>
                                      </p:cBhvr>
                                      <p:to>
                                        <p:strVal val="visible"/>
                                      </p:to>
                                    </p:set>
                                    <p:anim calcmode="lin" valueType="num">
                                      <p:cBhvr additive="base">
                                        <p:cTn id="19" dur="500" fill="hold"/>
                                        <p:tgtEl>
                                          <p:spTgt spid="48129"/>
                                        </p:tgtEl>
                                        <p:attrNameLst>
                                          <p:attrName>ppt_x</p:attrName>
                                        </p:attrNameLst>
                                      </p:cBhvr>
                                      <p:tavLst>
                                        <p:tav tm="0">
                                          <p:val>
                                            <p:strVal val="#ppt_x"/>
                                          </p:val>
                                        </p:tav>
                                        <p:tav tm="100000">
                                          <p:val>
                                            <p:strVal val="#ppt_x"/>
                                          </p:val>
                                        </p:tav>
                                      </p:tavLst>
                                    </p:anim>
                                    <p:anim calcmode="lin" valueType="num">
                                      <p:cBhvr additive="base">
                                        <p:cTn id="20" dur="500" fill="hold"/>
                                        <p:tgtEl>
                                          <p:spTgt spid="481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7"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6801" name="文本框 99"/>
          <p:cNvSpPr txBox="1"/>
          <p:nvPr/>
        </p:nvSpPr>
        <p:spPr>
          <a:xfrm>
            <a:off x="457835" y="467360"/>
            <a:ext cx="11275695" cy="5923915"/>
          </a:xfrm>
          <a:prstGeom prst="rect">
            <a:avLst/>
          </a:prstGeom>
          <a:noFill/>
          <a:ln w="9525">
            <a:noFill/>
          </a:ln>
        </p:spPr>
        <p:txBody>
          <a:bodyPr wrap="square" anchor="t">
            <a:spAutoFit/>
          </a:bodyPr>
          <a:lstStyle/>
          <a:p>
            <a:pPr>
              <a:lnSpc>
                <a:spcPct val="120000"/>
              </a:lnSpc>
            </a:pPr>
            <a:r>
              <a:rPr lang="en-US" altLang="zh-CN" sz="3200" b="1">
                <a:latin typeface="楷体" panose="02010609060101010101" pitchFamily="49" charset="-122"/>
                <a:ea typeface="楷体" panose="02010609060101010101" pitchFamily="49" charset="-122"/>
              </a:rPr>
              <a:t>   </a:t>
            </a:r>
            <a:r>
              <a:rPr lang="en-US" altLang="zh-CN" sz="3600" b="1">
                <a:latin typeface="楷体" panose="02010609060101010101" pitchFamily="49" charset="-122"/>
                <a:ea typeface="楷体" panose="02010609060101010101" pitchFamily="49" charset="-122"/>
              </a:rPr>
              <a:t>         </a:t>
            </a:r>
            <a:r>
              <a:rPr lang="zh-CN" altLang="en-US" sz="3200" b="1">
                <a:solidFill>
                  <a:srgbClr val="FF0000"/>
                </a:solidFill>
                <a:latin typeface="微软雅黑" panose="020B0503020204020204" charset="-122"/>
                <a:ea typeface="微软雅黑" panose="020B0503020204020204" charset="-122"/>
              </a:rPr>
              <a:t>第二十章：祥子卖车</a:t>
            </a:r>
            <a:endParaRPr lang="zh-CN" altLang="en-US" sz="32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1</a:t>
            </a:r>
            <a:r>
              <a:rPr lang="zh-CN" altLang="en-US" sz="2800" b="1">
                <a:latin typeface="楷体" panose="02010609060101010101" pitchFamily="49" charset="-122"/>
                <a:ea typeface="楷体" panose="02010609060101010101" pitchFamily="49" charset="-122"/>
              </a:rPr>
              <a:t>）祥子卖车，埋葬了虎妞。</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2</a:t>
            </a:r>
            <a:r>
              <a:rPr lang="zh-CN" altLang="en-US" sz="2800" b="1">
                <a:latin typeface="楷体" panose="02010609060101010101" pitchFamily="49" charset="-122"/>
                <a:ea typeface="楷体" panose="02010609060101010101" pitchFamily="49" charset="-122"/>
              </a:rPr>
              <a:t>）小福子表示愿意和他结合时，二强子出现，责骂女儿，和祥子打架。</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3</a:t>
            </a:r>
            <a:r>
              <a:rPr lang="zh-CN" altLang="en-US" sz="2800" b="1">
                <a:latin typeface="楷体" panose="02010609060101010101" pitchFamily="49" charset="-122"/>
                <a:ea typeface="楷体" panose="02010609060101010101" pitchFamily="49" charset="-122"/>
              </a:rPr>
              <a:t>）祥子发现，和小福子在一起，就要养活她和两个弟弟及她的父亲。</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4</a:t>
            </a:r>
            <a:r>
              <a:rPr lang="zh-CN" altLang="en-US" sz="2800" b="1">
                <a:latin typeface="楷体" panose="02010609060101010101" pitchFamily="49" charset="-122"/>
                <a:ea typeface="楷体" panose="02010609060101010101" pitchFamily="49" charset="-122"/>
              </a:rPr>
              <a:t>）祥子卖掉杂物，收拾东西离开杂院，许诺，保证混好后来找她。</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5</a:t>
            </a:r>
            <a:r>
              <a:rPr lang="zh-CN" altLang="en-US" sz="2800" b="1">
                <a:latin typeface="楷体" panose="02010609060101010101" pitchFamily="49" charset="-122"/>
                <a:ea typeface="楷体" panose="02010609060101010101" pitchFamily="49" charset="-122"/>
              </a:rPr>
              <a:t>）找到车厂，安顿下来。</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6</a:t>
            </a:r>
            <a:r>
              <a:rPr lang="zh-CN" altLang="en-US" sz="2800" b="1">
                <a:latin typeface="楷体" panose="02010609060101010101" pitchFamily="49" charset="-122"/>
                <a:ea typeface="楷体" panose="02010609060101010101" pitchFamily="49" charset="-122"/>
              </a:rPr>
              <a:t>）祥子学会吸烟，赌博、喝酒。</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7</a:t>
            </a:r>
            <a:r>
              <a:rPr lang="zh-CN" altLang="en-US" sz="2800" b="1">
                <a:latin typeface="楷体" panose="02010609060101010101" pitchFamily="49" charset="-122"/>
                <a:ea typeface="楷体" panose="02010609060101010101" pitchFamily="49" charset="-122"/>
              </a:rPr>
              <a:t>）不再买车，不再像以前不合群，</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设法向大家表示他很合群。</a:t>
            </a:r>
            <a:endParaRPr lang="zh-CN" altLang="en-US" sz="2800" b="1">
              <a:latin typeface="楷体" panose="02010609060101010101" pitchFamily="49" charset="-122"/>
              <a:ea typeface="楷体" panose="02010609060101010101" pitchFamily="49" charset="-122"/>
            </a:endParaRPr>
          </a:p>
          <a:p>
            <a:pPr>
              <a:lnSpc>
                <a:spcPct val="120000"/>
              </a:lnSpc>
            </a:pPr>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8</a:t>
            </a:r>
            <a:r>
              <a:rPr lang="zh-CN" altLang="en-US" sz="2800" b="1">
                <a:latin typeface="楷体" panose="02010609060101010101" pitchFamily="49" charset="-122"/>
                <a:ea typeface="楷体" panose="02010609060101010101" pitchFamily="49" charset="-122"/>
              </a:rPr>
              <a:t>）到夏家拉包月， 厌恶夏家人。</a:t>
            </a:r>
            <a:endParaRPr lang="zh-CN" altLang="en-US" sz="3200">
              <a:latin typeface="Calibri" panose="020F0502020204030204" pitchFamily="34" charset="0"/>
              <a:ea typeface="宋体" panose="02010600030101010101" pitchFamily="2" charset="-122"/>
            </a:endParaRPr>
          </a:p>
        </p:txBody>
      </p:sp>
      <p:pic>
        <p:nvPicPr>
          <p:cNvPr id="2" name="图片 1"/>
          <p:cNvPicPr>
            <a:picLocks noChangeAspect="1"/>
          </p:cNvPicPr>
          <p:nvPr/>
        </p:nvPicPr>
        <p:blipFill>
          <a:blip r:embed="rId1"/>
          <a:srcRect b="15315"/>
          <a:stretch>
            <a:fillRect/>
          </a:stretch>
        </p:blipFill>
        <p:spPr>
          <a:xfrm>
            <a:off x="6496050" y="3844290"/>
            <a:ext cx="4762500" cy="26860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7825" name="文本框 99"/>
          <p:cNvSpPr txBox="1"/>
          <p:nvPr/>
        </p:nvSpPr>
        <p:spPr>
          <a:xfrm>
            <a:off x="810260" y="442595"/>
            <a:ext cx="10761980" cy="2966085"/>
          </a:xfrm>
          <a:prstGeom prst="rect">
            <a:avLst/>
          </a:prstGeom>
          <a:noFill/>
          <a:ln w="9525">
            <a:noFill/>
          </a:ln>
        </p:spPr>
        <p:txBody>
          <a:bodyPr wrap="square" anchor="t">
            <a:spAutoFit/>
          </a:bodyPr>
          <a:lstStyle/>
          <a:p>
            <a:pPr>
              <a:lnSpc>
                <a:spcPct val="110000"/>
              </a:lnSpc>
            </a:pPr>
            <a:r>
              <a:rPr lang="en-US" altLang="zh-CN" sz="4200" b="1">
                <a:latin typeface="楷体" panose="02010609060101010101" pitchFamily="49" charset="-122"/>
                <a:ea typeface="楷体" panose="02010609060101010101" pitchFamily="49" charset="-122"/>
              </a:rPr>
              <a:t>      </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第二十一章： 夏家拉车</a:t>
            </a:r>
            <a:endParaRPr lang="zh-CN" altLang="en-US" sz="3200" b="1">
              <a:solidFill>
                <a:srgbClr val="FF0000"/>
              </a:solidFill>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1</a:t>
            </a:r>
            <a:r>
              <a:rPr lang="zh-CN" altLang="en-US" sz="3200" b="1">
                <a:latin typeface="楷体" panose="02010609060101010101" pitchFamily="49" charset="-122"/>
                <a:ea typeface="楷体" panose="02010609060101010101" pitchFamily="49" charset="-122"/>
              </a:rPr>
              <a:t>）夏太太辞了打烂花瓶的杨妈。</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2</a:t>
            </a:r>
            <a:r>
              <a:rPr lang="zh-CN" altLang="en-US" sz="3200" b="1">
                <a:latin typeface="楷体" panose="02010609060101010101" pitchFamily="49" charset="-122"/>
                <a:ea typeface="楷体" panose="02010609060101010101" pitchFamily="49" charset="-122"/>
              </a:rPr>
              <a:t>）夏太太诱惑祥子，与夏太太发生了关系，得病。</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3</a:t>
            </a:r>
            <a:r>
              <a:rPr lang="zh-CN" altLang="en-US" sz="3200" b="1">
                <a:latin typeface="楷体" panose="02010609060101010101" pitchFamily="49" charset="-122"/>
                <a:ea typeface="楷体" panose="02010609060101010101" pitchFamily="49" charset="-122"/>
              </a:rPr>
              <a:t>）离开夏家，回到车厂，变得懒惰。</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4</a:t>
            </a:r>
            <a:r>
              <a:rPr lang="zh-CN" altLang="en-US" sz="3200" b="1">
                <a:latin typeface="楷体" panose="02010609060101010101" pitchFamily="49" charset="-122"/>
                <a:ea typeface="楷体" panose="02010609060101010101" pitchFamily="49" charset="-122"/>
              </a:rPr>
              <a:t>）意外拉上刘四爷，询问虎妞下落，回答后就甩头走。</a:t>
            </a:r>
            <a:endParaRPr lang="zh-CN" altLang="en-US" sz="3200">
              <a:latin typeface="Calibri" panose="020F0502020204030204" pitchFamily="34" charset="0"/>
              <a:ea typeface="宋体" panose="02010600030101010101" pitchFamily="2" charset="-122"/>
            </a:endParaRPr>
          </a:p>
        </p:txBody>
      </p:sp>
      <p:sp>
        <p:nvSpPr>
          <p:cNvPr id="78849" name="文本框 99"/>
          <p:cNvSpPr txBox="1"/>
          <p:nvPr/>
        </p:nvSpPr>
        <p:spPr>
          <a:xfrm>
            <a:off x="810260" y="3408680"/>
            <a:ext cx="10761980" cy="3199765"/>
          </a:xfrm>
          <a:prstGeom prst="rect">
            <a:avLst/>
          </a:prstGeom>
          <a:noFill/>
          <a:ln w="9525">
            <a:noFill/>
          </a:ln>
        </p:spPr>
        <p:txBody>
          <a:bodyPr wrap="square" anchor="t">
            <a:spAutoFit/>
          </a:bodyPr>
          <a:p>
            <a:r>
              <a:rPr lang="en-US" altLang="zh-CN" sz="4200" b="1">
                <a:latin typeface="楷体" panose="02010609060101010101" pitchFamily="49" charset="-122"/>
                <a:ea typeface="楷体" panose="02010609060101010101" pitchFamily="49" charset="-122"/>
              </a:rPr>
              <a:t>      </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第二十二章： 问计曹家</a:t>
            </a:r>
            <a:endParaRPr lang="zh-CN" altLang="en-US" sz="3200" b="1">
              <a:solidFill>
                <a:srgbClr val="FF0000"/>
              </a:solidFill>
              <a:latin typeface="楷体" panose="02010609060101010101" pitchFamily="49" charset="-122"/>
              <a:ea typeface="楷体" panose="02010609060101010101" pitchFamily="49" charset="-122"/>
            </a:endParaRPr>
          </a:p>
          <a:p>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1</a:t>
            </a:r>
            <a:r>
              <a:rPr lang="zh-CN" altLang="en-US" sz="3200" b="1">
                <a:latin typeface="楷体" panose="02010609060101010101" pitchFamily="49" charset="-122"/>
                <a:ea typeface="楷体" panose="02010609060101010101" pitchFamily="49" charset="-122"/>
              </a:rPr>
              <a:t>）找到曹家，曹先生让他继续拉包月，答应让小福子在他家吃住。</a:t>
            </a:r>
            <a:endParaRPr lang="zh-CN" altLang="en-US" sz="3200" b="1">
              <a:latin typeface="楷体" panose="02010609060101010101" pitchFamily="49" charset="-122"/>
              <a:ea typeface="楷体" panose="02010609060101010101" pitchFamily="49" charset="-122"/>
            </a:endParaRPr>
          </a:p>
          <a:p>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2</a:t>
            </a:r>
            <a:r>
              <a:rPr lang="zh-CN" altLang="en-US" sz="3200" b="1">
                <a:latin typeface="楷体" panose="02010609060101010101" pitchFamily="49" charset="-122"/>
                <a:ea typeface="楷体" panose="02010609060101010101" pitchFamily="49" charset="-122"/>
              </a:rPr>
              <a:t>）祥子赶到杂院找小福子，不见小福子踪影。</a:t>
            </a:r>
            <a:endParaRPr lang="zh-CN" altLang="en-US" sz="3200" b="1">
              <a:latin typeface="楷体" panose="02010609060101010101" pitchFamily="49" charset="-122"/>
              <a:ea typeface="楷体" panose="02010609060101010101" pitchFamily="49" charset="-122"/>
            </a:endParaRPr>
          </a:p>
          <a:p>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3</a:t>
            </a:r>
            <a:r>
              <a:rPr lang="zh-CN" altLang="en-US" sz="3200" b="1">
                <a:latin typeface="楷体" panose="02010609060101010101" pitchFamily="49" charset="-122"/>
                <a:ea typeface="楷体" panose="02010609060101010101" pitchFamily="49" charset="-122"/>
              </a:rPr>
              <a:t>）祥子上街找，杳无音讯。</a:t>
            </a:r>
            <a:endParaRPr lang="zh-CN" altLang="en-US" sz="3200" b="1">
              <a:latin typeface="楷体" panose="02010609060101010101" pitchFamily="49" charset="-122"/>
              <a:ea typeface="楷体" panose="02010609060101010101" pitchFamily="49" charset="-122"/>
            </a:endParaRPr>
          </a:p>
          <a:p>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4</a:t>
            </a:r>
            <a:r>
              <a:rPr lang="zh-CN" altLang="en-US" sz="3200" b="1">
                <a:latin typeface="楷体" panose="02010609060101010101" pitchFamily="49" charset="-122"/>
                <a:ea typeface="楷体" panose="02010609060101010101" pitchFamily="49" charset="-122"/>
              </a:rPr>
              <a:t>）失望的回到车厂。</a:t>
            </a:r>
            <a:endParaRPr lang="zh-CN" altLang="en-US" sz="3200">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7825"/>
                                        </p:tgtEl>
                                        <p:attrNameLst>
                                          <p:attrName>style.visibility</p:attrName>
                                        </p:attrNameLst>
                                      </p:cBhvr>
                                      <p:to>
                                        <p:strVal val="visible"/>
                                      </p:to>
                                    </p:set>
                                    <p:anim calcmode="lin" valueType="num">
                                      <p:cBhvr additive="base">
                                        <p:cTn id="7" dur="500" fill="hold"/>
                                        <p:tgtEl>
                                          <p:spTgt spid="77825"/>
                                        </p:tgtEl>
                                        <p:attrNameLst>
                                          <p:attrName>ppt_x</p:attrName>
                                        </p:attrNameLst>
                                      </p:cBhvr>
                                      <p:tavLst>
                                        <p:tav tm="0">
                                          <p:val>
                                            <p:strVal val="#ppt_x"/>
                                          </p:val>
                                        </p:tav>
                                        <p:tav tm="100000">
                                          <p:val>
                                            <p:strVal val="#ppt_x"/>
                                          </p:val>
                                        </p:tav>
                                      </p:tavLst>
                                    </p:anim>
                                    <p:anim calcmode="lin" valueType="num">
                                      <p:cBhvr additive="base">
                                        <p:cTn id="8" dur="500" fill="hold"/>
                                        <p:tgtEl>
                                          <p:spTgt spid="778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8849"/>
                                        </p:tgtEl>
                                        <p:attrNameLst>
                                          <p:attrName>style.visibility</p:attrName>
                                        </p:attrNameLst>
                                      </p:cBhvr>
                                      <p:to>
                                        <p:strVal val="visible"/>
                                      </p:to>
                                    </p:set>
                                    <p:anim calcmode="lin" valueType="num">
                                      <p:cBhvr additive="base">
                                        <p:cTn id="13" dur="500" fill="hold"/>
                                        <p:tgtEl>
                                          <p:spTgt spid="78849"/>
                                        </p:tgtEl>
                                        <p:attrNameLst>
                                          <p:attrName>ppt_x</p:attrName>
                                        </p:attrNameLst>
                                      </p:cBhvr>
                                      <p:tavLst>
                                        <p:tav tm="0">
                                          <p:val>
                                            <p:strVal val="#ppt_x"/>
                                          </p:val>
                                        </p:tav>
                                        <p:tav tm="100000">
                                          <p:val>
                                            <p:strVal val="#ppt_x"/>
                                          </p:val>
                                        </p:tav>
                                      </p:tavLst>
                                    </p:anim>
                                    <p:anim calcmode="lin" valueType="num">
                                      <p:cBhvr additive="base">
                                        <p:cTn id="14" dur="500" fill="hold"/>
                                        <p:tgtEl>
                                          <p:spTgt spid="788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5" grpId="0"/>
      <p:bldP spid="78849"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9873" name="文本框 99"/>
          <p:cNvSpPr txBox="1"/>
          <p:nvPr/>
        </p:nvSpPr>
        <p:spPr>
          <a:xfrm>
            <a:off x="784860" y="545465"/>
            <a:ext cx="10715625" cy="3507740"/>
          </a:xfrm>
          <a:prstGeom prst="rect">
            <a:avLst/>
          </a:prstGeom>
          <a:noFill/>
          <a:ln w="9525">
            <a:noFill/>
          </a:ln>
        </p:spPr>
        <p:txBody>
          <a:bodyPr wrap="square" anchor="t">
            <a:spAutoFit/>
          </a:bodyPr>
          <a:lstStyle/>
          <a:p>
            <a:pPr>
              <a:lnSpc>
                <a:spcPct val="110000"/>
              </a:lnSpc>
            </a:pPr>
            <a:r>
              <a:rPr lang="en-US" altLang="zh-CN" sz="4200" b="1">
                <a:latin typeface="楷体" panose="02010609060101010101" pitchFamily="49" charset="-122"/>
                <a:ea typeface="楷体" panose="02010609060101010101" pitchFamily="49" charset="-122"/>
              </a:rPr>
              <a:t>    </a:t>
            </a:r>
            <a:r>
              <a:rPr lang="zh-CN" altLang="en-US" sz="3200" b="1">
                <a:solidFill>
                  <a:srgbClr val="FF0000"/>
                </a:solidFill>
                <a:latin typeface="微软雅黑" panose="020B0503020204020204" charset="-122"/>
                <a:ea typeface="微软雅黑" panose="020B0503020204020204" charset="-122"/>
              </a:rPr>
              <a:t>第二十三章：祥子堕落</a:t>
            </a:r>
            <a:endParaRPr lang="zh-CN" altLang="en-US" sz="3200" b="1">
              <a:solidFill>
                <a:srgbClr val="FF0000"/>
              </a:solidFill>
              <a:latin typeface="微软雅黑" panose="020B0503020204020204" charset="-122"/>
              <a:ea typeface="微软雅黑" panose="020B0503020204020204"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1</a:t>
            </a:r>
            <a:r>
              <a:rPr lang="zh-CN" altLang="en-US" sz="3200" b="1">
                <a:latin typeface="楷体" panose="02010609060101010101" pitchFamily="49" charset="-122"/>
                <a:ea typeface="楷体" panose="02010609060101010101" pitchFamily="49" charset="-122"/>
              </a:rPr>
              <a:t>）遇到老车夫，老车夫靠卖茶水度日，建议祥子到“白房子”找小福子。</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2</a:t>
            </a:r>
            <a:r>
              <a:rPr lang="zh-CN" altLang="en-US" sz="3200" b="1">
                <a:latin typeface="楷体" panose="02010609060101010101" pitchFamily="49" charset="-122"/>
                <a:ea typeface="楷体" panose="02010609060101010101" pitchFamily="49" charset="-122"/>
              </a:rPr>
              <a:t>）祥子找到“白房子”。</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3</a:t>
            </a:r>
            <a:r>
              <a:rPr lang="zh-CN" altLang="en-US" sz="3200" b="1">
                <a:latin typeface="楷体" panose="02010609060101010101" pitchFamily="49" charset="-122"/>
                <a:ea typeface="楷体" panose="02010609060101010101" pitchFamily="49" charset="-122"/>
              </a:rPr>
              <a:t>）得知小福子上吊自杀，精神崩溃。</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4</a:t>
            </a:r>
            <a:r>
              <a:rPr lang="zh-CN" altLang="en-US" sz="3200" b="1">
                <a:latin typeface="楷体" panose="02010609060101010101" pitchFamily="49" charset="-122"/>
                <a:ea typeface="楷体" panose="02010609060101010101" pitchFamily="49" charset="-122"/>
              </a:rPr>
              <a:t>）开始慢慢堕落，干坏事为乐趣。 </a:t>
            </a:r>
            <a:endParaRPr lang="zh-CN" altLang="en-US" sz="3200">
              <a:latin typeface="Calibri" panose="020F0502020204030204" pitchFamily="34" charset="0"/>
              <a:ea typeface="宋体" panose="02010600030101010101" pitchFamily="2" charset="-122"/>
            </a:endParaRPr>
          </a:p>
        </p:txBody>
      </p:sp>
      <p:sp>
        <p:nvSpPr>
          <p:cNvPr id="80897" name="文本框 99"/>
          <p:cNvSpPr txBox="1"/>
          <p:nvPr/>
        </p:nvSpPr>
        <p:spPr>
          <a:xfrm>
            <a:off x="784860" y="4053205"/>
            <a:ext cx="8140700" cy="1884045"/>
          </a:xfrm>
          <a:prstGeom prst="rect">
            <a:avLst/>
          </a:prstGeom>
          <a:noFill/>
          <a:ln w="9525">
            <a:noFill/>
          </a:ln>
        </p:spPr>
        <p:txBody>
          <a:bodyPr wrap="square" anchor="t">
            <a:spAutoFit/>
          </a:bodyPr>
          <a:p>
            <a:pPr>
              <a:lnSpc>
                <a:spcPct val="110000"/>
              </a:lnSpc>
            </a:pPr>
            <a:r>
              <a:rPr lang="en-US" altLang="zh-CN" sz="4200" b="1">
                <a:solidFill>
                  <a:srgbClr val="FF0000"/>
                </a:solidFill>
                <a:latin typeface="微软雅黑" panose="020B0503020204020204" charset="-122"/>
                <a:ea typeface="微软雅黑" panose="020B0503020204020204" charset="-122"/>
              </a:rPr>
              <a:t>       </a:t>
            </a:r>
            <a:r>
              <a:rPr lang="zh-CN" altLang="en-US" sz="3200" b="1">
                <a:solidFill>
                  <a:srgbClr val="FF0000"/>
                </a:solidFill>
                <a:latin typeface="微软雅黑" panose="020B0503020204020204" charset="-122"/>
                <a:ea typeface="微软雅黑" panose="020B0503020204020204" charset="-122"/>
              </a:rPr>
              <a:t>第二十四章：出卖阮明</a:t>
            </a:r>
            <a:endParaRPr lang="zh-CN" altLang="en-US" sz="3200" b="1">
              <a:solidFill>
                <a:srgbClr val="FF0000"/>
              </a:solidFill>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1</a:t>
            </a:r>
            <a:r>
              <a:rPr lang="zh-CN" altLang="en-US" sz="3200" b="1">
                <a:latin typeface="楷体" panose="02010609060101010101" pitchFamily="49" charset="-122"/>
                <a:ea typeface="楷体" panose="02010609060101010101" pitchFamily="49" charset="-122"/>
              </a:rPr>
              <a:t>）出卖阮明。</a:t>
            </a:r>
            <a:endParaRPr lang="zh-CN" altLang="en-US" sz="3200" b="1">
              <a:latin typeface="楷体" panose="02010609060101010101" pitchFamily="49" charset="-122"/>
              <a:ea typeface="楷体" panose="02010609060101010101" pitchFamily="49" charset="-122"/>
            </a:endParaRPr>
          </a:p>
          <a:p>
            <a:pPr>
              <a:lnSpc>
                <a:spcPct val="110000"/>
              </a:lnSpc>
            </a:pPr>
            <a:r>
              <a:rPr lang="zh-CN" altLang="en-US" sz="3200" b="1">
                <a:latin typeface="楷体" panose="02010609060101010101" pitchFamily="49" charset="-122"/>
                <a:ea typeface="楷体" panose="02010609060101010101" pitchFamily="49" charset="-122"/>
              </a:rPr>
              <a:t>  （</a:t>
            </a:r>
            <a:r>
              <a:rPr lang="en-US" altLang="zh-CN" sz="3200" b="1">
                <a:latin typeface="楷体" panose="02010609060101010101" pitchFamily="49" charset="-122"/>
                <a:ea typeface="楷体" panose="02010609060101010101" pitchFamily="49" charset="-122"/>
              </a:rPr>
              <a:t>2</a:t>
            </a:r>
            <a:r>
              <a:rPr lang="zh-CN" altLang="en-US" sz="3200" b="1">
                <a:latin typeface="楷体" panose="02010609060101010101" pitchFamily="49" charset="-122"/>
                <a:ea typeface="楷体" panose="02010609060101010101" pitchFamily="49" charset="-122"/>
              </a:rPr>
              <a:t>）不再拉车，成了末路鬼。</a:t>
            </a:r>
            <a:endParaRPr lang="zh-CN" altLang="en-US" sz="3200">
              <a:latin typeface="Calibri" panose="020F0502020204030204" pitchFamily="34" charset="0"/>
              <a:ea typeface="宋体" panose="02010600030101010101" pitchFamily="2" charset="-122"/>
            </a:endParaRPr>
          </a:p>
        </p:txBody>
      </p:sp>
      <p:pic>
        <p:nvPicPr>
          <p:cNvPr id="3" name="图片 2"/>
          <p:cNvPicPr>
            <a:picLocks noChangeAspect="1"/>
          </p:cNvPicPr>
          <p:nvPr/>
        </p:nvPicPr>
        <p:blipFill>
          <a:blip r:embed="rId1"/>
          <a:srcRect t="11990" r="6800" b="11065"/>
          <a:stretch>
            <a:fillRect/>
          </a:stretch>
        </p:blipFill>
        <p:spPr>
          <a:xfrm>
            <a:off x="8291195" y="2018030"/>
            <a:ext cx="3644265" cy="46018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897"/>
                                        </p:tgtEl>
                                        <p:attrNameLst>
                                          <p:attrName>style.visibility</p:attrName>
                                        </p:attrNameLst>
                                      </p:cBhvr>
                                      <p:to>
                                        <p:strVal val="visible"/>
                                      </p:to>
                                    </p:set>
                                    <p:anim calcmode="lin" valueType="num">
                                      <p:cBhvr additive="base">
                                        <p:cTn id="7" dur="500" fill="hold"/>
                                        <p:tgtEl>
                                          <p:spTgt spid="80897"/>
                                        </p:tgtEl>
                                        <p:attrNameLst>
                                          <p:attrName>ppt_x</p:attrName>
                                        </p:attrNameLst>
                                      </p:cBhvr>
                                      <p:tavLst>
                                        <p:tav tm="0">
                                          <p:val>
                                            <p:strVal val="#ppt_x"/>
                                          </p:val>
                                        </p:tav>
                                        <p:tav tm="100000">
                                          <p:val>
                                            <p:strVal val="#ppt_x"/>
                                          </p:val>
                                        </p:tav>
                                      </p:tavLst>
                                    </p:anim>
                                    <p:anim calcmode="lin" valueType="num">
                                      <p:cBhvr additive="base">
                                        <p:cTn id="8" dur="500" fill="hold"/>
                                        <p:tgtEl>
                                          <p:spTgt spid="8089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7"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椭圆 3"/>
          <p:cNvSpPr/>
          <p:nvPr/>
        </p:nvSpPr>
        <p:spPr>
          <a:xfrm>
            <a:off x="1024840" y="2733071"/>
            <a:ext cx="1787610" cy="245676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086994" y="1732250"/>
            <a:ext cx="6058930" cy="646331"/>
          </a:xfrm>
          <a:prstGeom prst="rect">
            <a:avLst/>
          </a:prstGeom>
          <a:noFill/>
          <a:ln>
            <a:solidFill>
              <a:schemeClr val="tx1"/>
            </a:solidFill>
          </a:ln>
        </p:spPr>
        <p:txBody>
          <a:bodyPr wrap="square" rtlCol="0">
            <a:spAutoFit/>
          </a:bodyPr>
          <a:lstStyle/>
          <a:p>
            <a:r>
              <a:rPr lang="zh-CN" altLang="en-US" sz="3600" b="1">
                <a:solidFill>
                  <a:srgbClr val="C00000"/>
                </a:solidFill>
                <a:latin typeface="华文楷体" panose="02010600040101010101" charset="-122"/>
                <a:ea typeface="华文楷体" panose="02010600040101010101" charset="-122"/>
              </a:rPr>
              <a:t>愿望</a:t>
            </a:r>
            <a:r>
              <a:rPr lang="zh-CN" altLang="en-US" sz="3600" b="1">
                <a:latin typeface="华文楷体" panose="02010600040101010101" charset="-122"/>
                <a:ea typeface="华文楷体" panose="02010600040101010101" charset="-122"/>
              </a:rPr>
              <a:t>像个鬼影，</a:t>
            </a:r>
            <a:r>
              <a:rPr lang="zh-CN" altLang="en-US" sz="3600" b="1">
                <a:solidFill>
                  <a:srgbClr val="C00000"/>
                </a:solidFill>
                <a:latin typeface="华文楷体" panose="02010600040101010101" charset="-122"/>
                <a:ea typeface="华文楷体" panose="02010600040101010101" charset="-122"/>
              </a:rPr>
              <a:t>永远</a:t>
            </a:r>
            <a:r>
              <a:rPr lang="zh-CN" altLang="en-US" sz="3600" b="1">
                <a:latin typeface="华文楷体" panose="02010600040101010101" charset="-122"/>
                <a:ea typeface="华文楷体" panose="02010600040101010101" charset="-122"/>
              </a:rPr>
              <a:t>抓不牢！</a:t>
            </a:r>
            <a:endParaRPr lang="zh-CN" altLang="en-US" sz="3600" b="1">
              <a:latin typeface="华文楷体" panose="02010600040101010101" charset="-122"/>
              <a:ea typeface="华文楷体" panose="02010600040101010101" charset="-122"/>
            </a:endParaRPr>
          </a:p>
        </p:txBody>
      </p:sp>
      <p:sp>
        <p:nvSpPr>
          <p:cNvPr id="2" name="文本框 1"/>
          <p:cNvSpPr txBox="1"/>
          <p:nvPr/>
        </p:nvSpPr>
        <p:spPr>
          <a:xfrm>
            <a:off x="1400432" y="3682314"/>
            <a:ext cx="1977082" cy="646331"/>
          </a:xfrm>
          <a:prstGeom prst="rect">
            <a:avLst/>
          </a:prstGeom>
          <a:noFill/>
        </p:spPr>
        <p:txBody>
          <a:bodyPr wrap="square" rtlCol="0">
            <a:spAutoFit/>
          </a:bodyPr>
          <a:lstStyle/>
          <a:p>
            <a:r>
              <a:rPr lang="zh-CN" altLang="en-US" sz="3600">
                <a:latin typeface="华文中宋" panose="02010600040101010101" pitchFamily="2" charset="-122"/>
                <a:ea typeface="华文中宋" panose="02010600040101010101" pitchFamily="2" charset="-122"/>
              </a:rPr>
              <a:t>祥子</a:t>
            </a:r>
            <a:endParaRPr lang="zh-CN" altLang="en-US" sz="3600">
              <a:latin typeface="华文中宋" panose="02010600040101010101" pitchFamily="2" charset="-122"/>
              <a:ea typeface="华文中宋" panose="02010600040101010101" pitchFamily="2" charset="-122"/>
            </a:endParaRPr>
          </a:p>
        </p:txBody>
      </p:sp>
      <p:sp>
        <p:nvSpPr>
          <p:cNvPr id="3" name="文本框 2"/>
          <p:cNvSpPr txBox="1"/>
          <p:nvPr/>
        </p:nvSpPr>
        <p:spPr>
          <a:xfrm>
            <a:off x="3040499" y="3360864"/>
            <a:ext cx="4152643" cy="1200329"/>
          </a:xfrm>
          <a:prstGeom prst="rect">
            <a:avLst/>
          </a:prstGeom>
          <a:noFill/>
        </p:spPr>
        <p:txBody>
          <a:bodyPr wrap="square" rtlCol="0">
            <a:spAutoFit/>
          </a:bodyPr>
          <a:lstStyle/>
          <a:p>
            <a:r>
              <a:rPr lang="zh-CN" altLang="en-US" sz="3600">
                <a:latin typeface="华文行楷" panose="02010800040101010101" pitchFamily="2" charset="-122"/>
                <a:ea typeface="华文行楷" panose="02010800040101010101" pitchFamily="2" charset="-122"/>
              </a:rPr>
              <a:t>愿望是指什么？</a:t>
            </a:r>
            <a:endParaRPr lang="en-US" altLang="zh-CN" sz="3600">
              <a:latin typeface="华文行楷" panose="02010800040101010101" pitchFamily="2" charset="-122"/>
              <a:ea typeface="华文行楷" panose="02010800040101010101" pitchFamily="2" charset="-122"/>
            </a:endParaRPr>
          </a:p>
          <a:p>
            <a:r>
              <a:rPr lang="zh-CN" altLang="en-US" sz="3600">
                <a:latin typeface="华文行楷" panose="02010800040101010101" pitchFamily="2" charset="-122"/>
                <a:ea typeface="华文行楷" panose="02010800040101010101" pitchFamily="2" charset="-122"/>
              </a:rPr>
              <a:t>在什么时候说的？</a:t>
            </a:r>
            <a:endParaRPr lang="zh-CN" altLang="en-US" sz="3600">
              <a:latin typeface="华文行楷" panose="02010800040101010101" pitchFamily="2" charset="-122"/>
              <a:ea typeface="华文行楷" panose="02010800040101010101" pitchFamily="2" charset="-122"/>
            </a:endParaRPr>
          </a:p>
        </p:txBody>
      </p:sp>
      <p:sp>
        <p:nvSpPr>
          <p:cNvPr id="5" name="文本框 4"/>
          <p:cNvSpPr txBox="1"/>
          <p:nvPr/>
        </p:nvSpPr>
        <p:spPr>
          <a:xfrm>
            <a:off x="6310630" y="2603500"/>
            <a:ext cx="2171700" cy="953135"/>
          </a:xfrm>
          <a:prstGeom prst="rect">
            <a:avLst/>
          </a:prstGeom>
          <a:noFill/>
        </p:spPr>
        <p:txBody>
          <a:bodyPr wrap="square" rtlCol="0">
            <a:spAutoFit/>
          </a:bodyPr>
          <a:lstStyle/>
          <a:p>
            <a:r>
              <a:rPr lang="zh-CN" altLang="en-US" sz="2800" b="1">
                <a:solidFill>
                  <a:srgbClr val="FF0000"/>
                </a:solidFill>
              </a:rPr>
              <a:t>买一辆车</a:t>
            </a:r>
            <a:endParaRPr lang="en-US" altLang="zh-CN" sz="2800" b="1">
              <a:solidFill>
                <a:srgbClr val="FF0000"/>
              </a:solidFill>
            </a:endParaRPr>
          </a:p>
          <a:p>
            <a:r>
              <a:rPr lang="zh-CN" altLang="en-US" sz="2800" b="1">
                <a:solidFill>
                  <a:srgbClr val="FF0000"/>
                </a:solidFill>
              </a:rPr>
              <a:t>办个车厂</a:t>
            </a:r>
            <a:endParaRPr lang="zh-CN" altLang="en-US" sz="2800" b="1">
              <a:solidFill>
                <a:srgbClr val="FF0000"/>
              </a:solidFill>
            </a:endParaRPr>
          </a:p>
        </p:txBody>
      </p:sp>
      <p:sp>
        <p:nvSpPr>
          <p:cNvPr id="7" name="文本框 6"/>
          <p:cNvSpPr txBox="1"/>
          <p:nvPr/>
        </p:nvSpPr>
        <p:spPr>
          <a:xfrm>
            <a:off x="4923155" y="4787265"/>
            <a:ext cx="1950720" cy="583565"/>
          </a:xfrm>
          <a:prstGeom prst="rect">
            <a:avLst/>
          </a:prstGeom>
          <a:noFill/>
        </p:spPr>
        <p:txBody>
          <a:bodyPr wrap="square" rtlCol="0">
            <a:spAutoFit/>
          </a:bodyPr>
          <a:lstStyle/>
          <a:p>
            <a:r>
              <a:rPr lang="zh-CN" altLang="en-US" sz="3200" b="1"/>
              <a:t>虎妞死后</a:t>
            </a:r>
            <a:endParaRPr lang="zh-CN" altLang="en-US" sz="3200" b="1"/>
          </a:p>
        </p:txBody>
      </p:sp>
      <p:sp>
        <p:nvSpPr>
          <p:cNvPr id="9" name="矩形 8"/>
          <p:cNvSpPr/>
          <p:nvPr/>
        </p:nvSpPr>
        <p:spPr>
          <a:xfrm>
            <a:off x="954578" y="80078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人物经历</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pic>
        <p:nvPicPr>
          <p:cNvPr id="10" name="图片 9"/>
          <p:cNvPicPr>
            <a:picLocks noChangeAspect="1"/>
          </p:cNvPicPr>
          <p:nvPr/>
        </p:nvPicPr>
        <p:blipFill>
          <a:blip r:embed="rId1"/>
          <a:stretch>
            <a:fillRect/>
          </a:stretch>
        </p:blipFill>
        <p:spPr>
          <a:xfrm>
            <a:off x="8482330" y="511175"/>
            <a:ext cx="3526790" cy="2672080"/>
          </a:xfrm>
          <a:prstGeom prst="rect">
            <a:avLst/>
          </a:prstGeom>
        </p:spPr>
      </p:pic>
      <p:pic>
        <p:nvPicPr>
          <p:cNvPr id="11" name="图片 10"/>
          <p:cNvPicPr>
            <a:picLocks noChangeAspect="1"/>
          </p:cNvPicPr>
          <p:nvPr/>
        </p:nvPicPr>
        <p:blipFill>
          <a:blip r:embed="rId2"/>
          <a:srcRect l="8027" t="9893" r="7413" b="17613"/>
          <a:stretch>
            <a:fillRect/>
          </a:stretch>
        </p:blipFill>
        <p:spPr>
          <a:xfrm>
            <a:off x="6873875" y="3556635"/>
            <a:ext cx="3806190" cy="30213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
                                            <p:txEl>
                                              <p:pRg st="0" end="0"/>
                                            </p:txEl>
                                          </p:spTgt>
                                        </p:tgtEl>
                                        <p:attrNameLst>
                                          <p:attrName>style.visibility</p:attrName>
                                        </p:attrNameLst>
                                      </p:cBhvr>
                                      <p:to>
                                        <p:strVal val="visible"/>
                                      </p:to>
                                    </p:set>
                                    <p:anim calcmode="lin" valueType="num">
                                      <p:cBhvr additive="base">
                                        <p:cTn id="4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2" grpId="0"/>
      <p:bldP spid="5"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文本框 1"/>
          <p:cNvSpPr txBox="1"/>
          <p:nvPr/>
        </p:nvSpPr>
        <p:spPr>
          <a:xfrm>
            <a:off x="669925" y="1195705"/>
            <a:ext cx="10950575" cy="1124585"/>
          </a:xfrm>
          <a:prstGeom prst="rect">
            <a:avLst/>
          </a:prstGeom>
          <a:noFill/>
        </p:spPr>
        <p:txBody>
          <a:bodyPr wrap="square" rtlCol="0">
            <a:spAutoFit/>
          </a:bodyPr>
          <a:lstStyle/>
          <a:p>
            <a:pPr>
              <a:lnSpc>
                <a:spcPct val="120000"/>
              </a:lnSpc>
            </a:pPr>
            <a:r>
              <a:rPr lang="en-US" altLang="zh-CN" sz="2800" b="1"/>
              <a:t>1.</a:t>
            </a:r>
            <a:r>
              <a:rPr lang="zh-CN" altLang="en-US" sz="2800" b="1"/>
              <a:t>不吸烟，不赌钱，咬牙</a:t>
            </a:r>
            <a:r>
              <a:rPr lang="zh-CN" altLang="en-US" sz="2800" b="1">
                <a:solidFill>
                  <a:srgbClr val="C00000"/>
                </a:solidFill>
              </a:rPr>
              <a:t>苦干了</a:t>
            </a:r>
            <a:r>
              <a:rPr lang="en-US" altLang="zh-CN" sz="2800" b="1">
                <a:solidFill>
                  <a:srgbClr val="C00000"/>
                </a:solidFill>
              </a:rPr>
              <a:t>3</a:t>
            </a:r>
            <a:r>
              <a:rPr lang="zh-CN" altLang="en-US" sz="2800" b="1">
                <a:solidFill>
                  <a:srgbClr val="C00000"/>
                </a:solidFill>
              </a:rPr>
              <a:t>年</a:t>
            </a:r>
            <a:r>
              <a:rPr lang="zh-CN" altLang="en-US" sz="2800" b="1"/>
              <a:t>，</a:t>
            </a:r>
            <a:r>
              <a:rPr lang="zh-CN" altLang="en-US" sz="2800" b="1">
                <a:solidFill>
                  <a:srgbClr val="C00000"/>
                </a:solidFill>
              </a:rPr>
              <a:t>终于</a:t>
            </a:r>
            <a:r>
              <a:rPr lang="zh-CN" altLang="en-US" sz="2800" b="1"/>
              <a:t>凑足了</a:t>
            </a:r>
            <a:r>
              <a:rPr lang="en-US" altLang="zh-CN" sz="2800" b="1"/>
              <a:t>100</a:t>
            </a:r>
            <a:r>
              <a:rPr lang="zh-CN" altLang="en-US" sz="2800" b="1"/>
              <a:t>块钱，花了</a:t>
            </a:r>
            <a:r>
              <a:rPr lang="en-US" altLang="zh-CN" sz="2800" b="1"/>
              <a:t>96</a:t>
            </a:r>
            <a:r>
              <a:rPr lang="zh-CN" altLang="en-US" sz="2800" b="1"/>
              <a:t>块，</a:t>
            </a:r>
            <a:r>
              <a:rPr lang="zh-CN" altLang="en-US" sz="2800" b="1">
                <a:solidFill>
                  <a:srgbClr val="C00000"/>
                </a:solidFill>
              </a:rPr>
              <a:t>买了一辆新车</a:t>
            </a:r>
            <a:r>
              <a:rPr lang="zh-CN" altLang="en-US" sz="2800" b="1"/>
              <a:t>。并把买车的日子当做自己的生日。（一起）</a:t>
            </a:r>
            <a:endParaRPr lang="zh-CN" altLang="en-US" sz="2800" b="1"/>
          </a:p>
        </p:txBody>
      </p:sp>
      <p:pic>
        <p:nvPicPr>
          <p:cNvPr id="3" name="图片 2"/>
          <p:cNvPicPr>
            <a:picLocks noChangeAspect="1"/>
          </p:cNvPicPr>
          <p:nvPr/>
        </p:nvPicPr>
        <p:blipFill>
          <a:blip r:embed="rId1"/>
          <a:stretch>
            <a:fillRect/>
          </a:stretch>
        </p:blipFill>
        <p:spPr>
          <a:xfrm>
            <a:off x="1242056" y="441821"/>
            <a:ext cx="8827773" cy="969348"/>
          </a:xfrm>
          <a:prstGeom prst="rect">
            <a:avLst/>
          </a:prstGeom>
        </p:spPr>
      </p:pic>
      <p:sp>
        <p:nvSpPr>
          <p:cNvPr id="4" name="文本框 3"/>
          <p:cNvSpPr txBox="1"/>
          <p:nvPr/>
        </p:nvSpPr>
        <p:spPr>
          <a:xfrm>
            <a:off x="669925" y="2475865"/>
            <a:ext cx="10949940" cy="1124585"/>
          </a:xfrm>
          <a:prstGeom prst="rect">
            <a:avLst/>
          </a:prstGeom>
          <a:noFill/>
        </p:spPr>
        <p:txBody>
          <a:bodyPr wrap="square" rtlCol="0">
            <a:spAutoFit/>
          </a:bodyPr>
          <a:lstStyle/>
          <a:p>
            <a:pPr>
              <a:lnSpc>
                <a:spcPct val="120000"/>
              </a:lnSpc>
            </a:pPr>
            <a:r>
              <a:rPr lang="en-US" altLang="zh-CN" sz="2800" b="1"/>
              <a:t>2.</a:t>
            </a:r>
            <a:r>
              <a:rPr lang="zh-CN" altLang="en-US" sz="2800" b="1"/>
              <a:t>有一天，</a:t>
            </a:r>
            <a:r>
              <a:rPr lang="zh-CN" altLang="en-US" sz="2800" b="1">
                <a:solidFill>
                  <a:srgbClr val="C00000"/>
                </a:solidFill>
              </a:rPr>
              <a:t>为多赚</a:t>
            </a:r>
            <a:r>
              <a:rPr lang="zh-CN" altLang="en-US" sz="2800" b="1"/>
              <a:t>点</a:t>
            </a:r>
            <a:r>
              <a:rPr lang="zh-CN" altLang="en-US" sz="2800" b="1">
                <a:solidFill>
                  <a:srgbClr val="C00000"/>
                </a:solidFill>
              </a:rPr>
              <a:t>钱</a:t>
            </a:r>
            <a:r>
              <a:rPr lang="zh-CN" altLang="en-US" sz="2800" b="1"/>
              <a:t>，</a:t>
            </a:r>
            <a:r>
              <a:rPr lang="zh-CN" altLang="en-US" sz="2800" b="1">
                <a:solidFill>
                  <a:srgbClr val="C00000"/>
                </a:solidFill>
              </a:rPr>
              <a:t>他冒险把车拉到清华</a:t>
            </a:r>
            <a:r>
              <a:rPr lang="zh-CN" altLang="en-US" sz="2800" b="1"/>
              <a:t>，</a:t>
            </a:r>
            <a:r>
              <a:rPr lang="zh-CN" altLang="en-US" sz="2800" b="1">
                <a:solidFill>
                  <a:srgbClr val="C00000"/>
                </a:solidFill>
              </a:rPr>
              <a:t>途中连车带人被十来个兵捉了去</a:t>
            </a:r>
            <a:r>
              <a:rPr lang="zh-CN" altLang="en-US" sz="2800" b="1"/>
              <a:t>当劳力使。（一落）</a:t>
            </a:r>
            <a:endParaRPr lang="zh-CN" altLang="en-US" sz="2800" b="1"/>
          </a:p>
        </p:txBody>
      </p:sp>
      <p:sp>
        <p:nvSpPr>
          <p:cNvPr id="5" name="文本框 4"/>
          <p:cNvSpPr txBox="1"/>
          <p:nvPr/>
        </p:nvSpPr>
        <p:spPr>
          <a:xfrm>
            <a:off x="669925" y="3641090"/>
            <a:ext cx="10949940" cy="1124585"/>
          </a:xfrm>
          <a:prstGeom prst="rect">
            <a:avLst/>
          </a:prstGeom>
          <a:noFill/>
        </p:spPr>
        <p:txBody>
          <a:bodyPr wrap="square" rtlCol="0">
            <a:spAutoFit/>
          </a:bodyPr>
          <a:lstStyle/>
          <a:p>
            <a:pPr>
              <a:lnSpc>
                <a:spcPct val="120000"/>
              </a:lnSpc>
            </a:pPr>
            <a:r>
              <a:rPr lang="en-US" altLang="zh-CN" sz="2800" b="1"/>
              <a:t>3.</a:t>
            </a:r>
            <a:r>
              <a:rPr lang="zh-CN" altLang="en-US" sz="2800" b="1">
                <a:solidFill>
                  <a:srgbClr val="C00000"/>
                </a:solidFill>
              </a:rPr>
              <a:t>一天夜里</a:t>
            </a:r>
            <a:r>
              <a:rPr lang="zh-CN" altLang="en-US" sz="2800" b="1"/>
              <a:t>，远处响起了炮声，军营一遍混乱，</a:t>
            </a:r>
            <a:r>
              <a:rPr lang="zh-CN" altLang="en-US" sz="2800" b="1">
                <a:solidFill>
                  <a:srgbClr val="C00000"/>
                </a:solidFill>
              </a:rPr>
              <a:t>祥子</a:t>
            </a:r>
            <a:r>
              <a:rPr lang="zh-CN" altLang="en-US" sz="2800" b="1"/>
              <a:t>趁势</a:t>
            </a:r>
            <a:r>
              <a:rPr lang="zh-CN" altLang="en-US" sz="2800" b="1">
                <a:solidFill>
                  <a:srgbClr val="C00000"/>
                </a:solidFill>
              </a:rPr>
              <a:t>溜出了军营</a:t>
            </a:r>
            <a:r>
              <a:rPr lang="zh-CN" altLang="en-US" sz="2800" b="1"/>
              <a:t>，</a:t>
            </a:r>
            <a:r>
              <a:rPr lang="zh-CN" altLang="en-US" sz="2800" b="1">
                <a:solidFill>
                  <a:srgbClr val="C00000"/>
                </a:solidFill>
              </a:rPr>
              <a:t>并且顺手牵走了部队丢下的</a:t>
            </a:r>
            <a:r>
              <a:rPr lang="en-US" altLang="zh-CN" sz="2800" b="1">
                <a:solidFill>
                  <a:srgbClr val="C00000"/>
                </a:solidFill>
              </a:rPr>
              <a:t>3</a:t>
            </a:r>
            <a:r>
              <a:rPr lang="zh-CN" altLang="en-US" sz="2800" b="1">
                <a:solidFill>
                  <a:srgbClr val="C00000"/>
                </a:solidFill>
              </a:rPr>
              <a:t>匹骆驼，卖了</a:t>
            </a:r>
            <a:r>
              <a:rPr lang="en-US" altLang="zh-CN" sz="2800" b="1">
                <a:solidFill>
                  <a:srgbClr val="C00000"/>
                </a:solidFill>
              </a:rPr>
              <a:t>35</a:t>
            </a:r>
            <a:r>
              <a:rPr lang="zh-CN" altLang="en-US" sz="2800" b="1">
                <a:solidFill>
                  <a:srgbClr val="C00000"/>
                </a:solidFill>
              </a:rPr>
              <a:t>块钱。</a:t>
            </a:r>
            <a:r>
              <a:rPr lang="zh-CN" altLang="en-US" sz="2800" b="1"/>
              <a:t>（二起）</a:t>
            </a:r>
            <a:endParaRPr lang="zh-CN" altLang="en-US" sz="2800" b="1"/>
          </a:p>
        </p:txBody>
      </p:sp>
      <p:sp>
        <p:nvSpPr>
          <p:cNvPr id="6" name="文本框 5"/>
          <p:cNvSpPr txBox="1"/>
          <p:nvPr/>
        </p:nvSpPr>
        <p:spPr>
          <a:xfrm>
            <a:off x="669925" y="4943475"/>
            <a:ext cx="11127105" cy="1641475"/>
          </a:xfrm>
          <a:prstGeom prst="rect">
            <a:avLst/>
          </a:prstGeom>
          <a:noFill/>
        </p:spPr>
        <p:txBody>
          <a:bodyPr wrap="square" rtlCol="0">
            <a:spAutoFit/>
          </a:bodyPr>
          <a:lstStyle/>
          <a:p>
            <a:pPr>
              <a:lnSpc>
                <a:spcPct val="120000"/>
              </a:lnSpc>
            </a:pPr>
            <a:r>
              <a:rPr lang="en-US" altLang="zh-CN" sz="2800" b="1">
                <a:solidFill>
                  <a:srgbClr val="6E6F51"/>
                </a:solidFill>
              </a:rPr>
              <a:t>4.</a:t>
            </a:r>
            <a:r>
              <a:rPr lang="zh-CN" altLang="en-US" sz="2800" b="1">
                <a:solidFill>
                  <a:srgbClr val="6E6F51"/>
                </a:solidFill>
              </a:rPr>
              <a:t>去北平的路上，祥子突然病倒了，在一家小店里躺了</a:t>
            </a:r>
            <a:r>
              <a:rPr lang="en-US" altLang="zh-CN" sz="2800" b="1">
                <a:solidFill>
                  <a:srgbClr val="6E6F51"/>
                </a:solidFill>
              </a:rPr>
              <a:t>3</a:t>
            </a:r>
            <a:r>
              <a:rPr lang="zh-CN" altLang="en-US" sz="2800" b="1">
                <a:solidFill>
                  <a:srgbClr val="6E6F51"/>
                </a:solidFill>
              </a:rPr>
              <a:t>天，在说梦话或胡话时道出了他与</a:t>
            </a:r>
            <a:r>
              <a:rPr lang="en-US" altLang="zh-CN" sz="2800" b="1">
                <a:solidFill>
                  <a:srgbClr val="6E6F51"/>
                </a:solidFill>
              </a:rPr>
              <a:t>3</a:t>
            </a:r>
            <a:r>
              <a:rPr lang="zh-CN" altLang="en-US" sz="2800" b="1">
                <a:solidFill>
                  <a:srgbClr val="6E6F51"/>
                </a:solidFill>
              </a:rPr>
              <a:t>匹骆驼的关系，从此，他得了“骆驼祥子”的绰号。</a:t>
            </a:r>
            <a:endParaRPr lang="zh-CN" altLang="en-US" sz="2800" b="1">
              <a:solidFill>
                <a:srgbClr val="6E6F5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arn(inVertic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arn(inVertical)">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文本框 1"/>
          <p:cNvSpPr txBox="1"/>
          <p:nvPr/>
        </p:nvSpPr>
        <p:spPr>
          <a:xfrm>
            <a:off x="946150" y="620395"/>
            <a:ext cx="10106025" cy="1641475"/>
          </a:xfrm>
          <a:prstGeom prst="rect">
            <a:avLst/>
          </a:prstGeom>
          <a:noFill/>
        </p:spPr>
        <p:txBody>
          <a:bodyPr wrap="square" rtlCol="0">
            <a:spAutoFit/>
          </a:bodyPr>
          <a:lstStyle/>
          <a:p>
            <a:pPr>
              <a:lnSpc>
                <a:spcPct val="120000"/>
              </a:lnSpc>
            </a:pPr>
            <a:r>
              <a:rPr lang="en-US" altLang="zh-CN" sz="2800" b="1">
                <a:solidFill>
                  <a:srgbClr val="6E6F51"/>
                </a:solidFill>
              </a:rPr>
              <a:t>5.</a:t>
            </a:r>
            <a:r>
              <a:rPr lang="zh-CN" altLang="en-US" sz="2800" b="1">
                <a:solidFill>
                  <a:srgbClr val="6E6F51"/>
                </a:solidFill>
              </a:rPr>
              <a:t>回到人和车行租车拉，打算从头再来，攒钱再买一辆新车。车行小姐</a:t>
            </a:r>
            <a:r>
              <a:rPr lang="zh-CN" altLang="en-US" sz="2800" b="1">
                <a:solidFill>
                  <a:srgbClr val="C00000"/>
                </a:solidFill>
              </a:rPr>
              <a:t>虎妞</a:t>
            </a:r>
            <a:r>
              <a:rPr lang="zh-CN" altLang="en-US" sz="2800" b="1">
                <a:solidFill>
                  <a:srgbClr val="6E6F51"/>
                </a:solidFill>
              </a:rPr>
              <a:t>喜欢上祥子，虎妞设下“美人计”，</a:t>
            </a:r>
            <a:r>
              <a:rPr lang="zh-CN" altLang="en-US" sz="2800" b="1">
                <a:solidFill>
                  <a:srgbClr val="6E6F51"/>
                </a:solidFill>
                <a:sym typeface="+mn-ea"/>
              </a:rPr>
              <a:t>“</a:t>
            </a:r>
            <a:r>
              <a:rPr lang="zh-CN" altLang="en-US" sz="2800" b="1">
                <a:solidFill>
                  <a:srgbClr val="6E6F51"/>
                </a:solidFill>
              </a:rPr>
              <a:t>英雄</a:t>
            </a:r>
            <a:r>
              <a:rPr lang="en-US" altLang="zh-CN" sz="2800" b="1">
                <a:solidFill>
                  <a:srgbClr val="6E6F51"/>
                </a:solidFill>
              </a:rPr>
              <a:t>”</a:t>
            </a:r>
            <a:r>
              <a:rPr lang="zh-CN" altLang="en-US" sz="2800" b="1">
                <a:solidFill>
                  <a:srgbClr val="6E6F51"/>
                </a:solidFill>
              </a:rPr>
              <a:t>祥子难过美人关。事后祥子非常后悔，觉得自己特别扭。</a:t>
            </a:r>
            <a:endParaRPr lang="zh-CN" altLang="en-US" sz="2800" b="1">
              <a:solidFill>
                <a:srgbClr val="6E6F51"/>
              </a:solidFill>
            </a:endParaRPr>
          </a:p>
        </p:txBody>
      </p:sp>
      <p:sp>
        <p:nvSpPr>
          <p:cNvPr id="3" name="文本框 2"/>
          <p:cNvSpPr txBox="1"/>
          <p:nvPr/>
        </p:nvSpPr>
        <p:spPr>
          <a:xfrm>
            <a:off x="946785" y="2445385"/>
            <a:ext cx="10238105" cy="1641475"/>
          </a:xfrm>
          <a:prstGeom prst="rect">
            <a:avLst/>
          </a:prstGeom>
          <a:noFill/>
        </p:spPr>
        <p:txBody>
          <a:bodyPr wrap="square" rtlCol="0">
            <a:spAutoFit/>
          </a:bodyPr>
          <a:lstStyle/>
          <a:p>
            <a:pPr>
              <a:lnSpc>
                <a:spcPct val="120000"/>
              </a:lnSpc>
            </a:pPr>
            <a:r>
              <a:rPr lang="en-US" altLang="zh-CN" sz="2800" b="1"/>
              <a:t>6.</a:t>
            </a:r>
            <a:r>
              <a:rPr lang="zh-CN" altLang="en-US" sz="2800" b="1"/>
              <a:t>为躲避虎妞，离开了人和车行去外面拉包月。</a:t>
            </a:r>
            <a:r>
              <a:rPr lang="zh-CN" altLang="en-US" sz="2800" b="1">
                <a:solidFill>
                  <a:srgbClr val="C00000"/>
                </a:solidFill>
              </a:rPr>
              <a:t>祥子到曹先生家拉包月。</a:t>
            </a:r>
            <a:r>
              <a:rPr lang="zh-CN" altLang="en-US" sz="2800" b="1"/>
              <a:t>而曹先生因为学生阮明陷害，被迫离开北平。也是因为曹先生的这件事，</a:t>
            </a:r>
            <a:r>
              <a:rPr lang="zh-CN" altLang="en-US" sz="2800" b="1">
                <a:solidFill>
                  <a:srgbClr val="C00000"/>
                </a:solidFill>
              </a:rPr>
              <a:t>祥子被孙侦探勒索，积蓄一空。</a:t>
            </a:r>
            <a:r>
              <a:rPr lang="zh-CN" altLang="en-US" sz="2800" b="1"/>
              <a:t>。（二落）</a:t>
            </a:r>
            <a:endParaRPr lang="zh-CN" altLang="en-US" sz="2800" b="1"/>
          </a:p>
        </p:txBody>
      </p:sp>
      <p:sp>
        <p:nvSpPr>
          <p:cNvPr id="5" name="文本框 4"/>
          <p:cNvSpPr txBox="1"/>
          <p:nvPr/>
        </p:nvSpPr>
        <p:spPr>
          <a:xfrm>
            <a:off x="946150" y="4161155"/>
            <a:ext cx="10022840" cy="1641475"/>
          </a:xfrm>
          <a:prstGeom prst="rect">
            <a:avLst/>
          </a:prstGeom>
          <a:noFill/>
        </p:spPr>
        <p:txBody>
          <a:bodyPr wrap="square" rtlCol="0">
            <a:spAutoFit/>
          </a:bodyPr>
          <a:lstStyle/>
          <a:p>
            <a:pPr>
              <a:lnSpc>
                <a:spcPct val="120000"/>
              </a:lnSpc>
            </a:pPr>
            <a:r>
              <a:rPr lang="en-US" altLang="zh-CN" sz="2800" b="1">
                <a:latin typeface="+mn-lt"/>
                <a:cs typeface="+mn-lt"/>
              </a:rPr>
              <a:t>7.</a:t>
            </a:r>
            <a:r>
              <a:rPr lang="zh-CN" altLang="en-US" sz="2800" b="1">
                <a:latin typeface="+mn-ea"/>
              </a:rPr>
              <a:t>无奈之余又回到虎妞身边，与虎妞成婚。</a:t>
            </a:r>
            <a:r>
              <a:rPr lang="zh-CN" altLang="en-US" sz="2800" b="1">
                <a:solidFill>
                  <a:srgbClr val="C00000"/>
                </a:solidFill>
                <a:latin typeface="+mn-ea"/>
              </a:rPr>
              <a:t>婚后</a:t>
            </a:r>
            <a:r>
              <a:rPr lang="zh-CN" altLang="en-US" sz="2800" b="1">
                <a:latin typeface="+mn-ea"/>
              </a:rPr>
              <a:t>，刘四爷卖掉车行，离开虎妞。</a:t>
            </a:r>
            <a:r>
              <a:rPr lang="zh-CN" altLang="en-US" sz="2800" b="1">
                <a:solidFill>
                  <a:srgbClr val="C00000"/>
                </a:solidFill>
                <a:latin typeface="+mn-ea"/>
              </a:rPr>
              <a:t>虎妞不让祥子拉车，希望改做买卖。祥子不肯，只好再买一辆二手车。</a:t>
            </a:r>
            <a:r>
              <a:rPr lang="zh-CN" altLang="en-US" sz="2800" b="1">
                <a:latin typeface="+mn-ea"/>
              </a:rPr>
              <a:t>（三起）</a:t>
            </a:r>
            <a:endParaRPr lang="zh-CN" altLang="en-US" sz="2800" b="1">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arn(inVertic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01" name="文本框 100"/>
          <p:cNvSpPr txBox="1"/>
          <p:nvPr/>
        </p:nvSpPr>
        <p:spPr>
          <a:xfrm>
            <a:off x="902335" y="1308735"/>
            <a:ext cx="10547985" cy="2453640"/>
          </a:xfrm>
          <a:prstGeom prst="rect">
            <a:avLst/>
          </a:prstGeom>
          <a:noFill/>
          <a:ln w="9525">
            <a:noFill/>
          </a:ln>
        </p:spPr>
        <p:txBody>
          <a:bodyPr wrap="square">
            <a:spAutoFit/>
          </a:bodyPr>
          <a:p>
            <a:pPr>
              <a:lnSpc>
                <a:spcPct val="120000"/>
              </a:lnSpc>
            </a:pPr>
            <a:r>
              <a:rPr lang="en-US" sz="3200" b="1">
                <a:latin typeface="仿宋" panose="02010609060101010101" charset="-122"/>
                <a:ea typeface="仿宋" panose="02010609060101010101" charset="-122"/>
                <a:cs typeface="仿宋" panose="02010609060101010101" charset="-122"/>
              </a:rPr>
              <a:t>1. </a:t>
            </a:r>
            <a:r>
              <a:rPr lang="zh-CN" sz="3200" b="1">
                <a:latin typeface="仿宋" panose="02010609060101010101" charset="-122"/>
                <a:ea typeface="仿宋" panose="02010609060101010101" charset="-122"/>
                <a:cs typeface="仿宋" panose="02010609060101010101" charset="-122"/>
              </a:rPr>
              <a:t>整体感知，了解作者及作品，初步把握</a:t>
            </a:r>
            <a:r>
              <a:rPr lang="zh-CN" sz="3200" b="1">
                <a:latin typeface="仿宋" panose="02010609060101010101" charset="-122"/>
                <a:ea typeface="仿宋" panose="02010609060101010101" charset="-122"/>
                <a:cs typeface="仿宋" panose="02010609060101010101" charset="-122"/>
                <a:sym typeface="+mn-ea"/>
              </a:rPr>
              <a:t>小说情节及</a:t>
            </a:r>
            <a:r>
              <a:rPr lang="zh-CN" sz="3200" b="1">
                <a:latin typeface="仿宋" panose="02010609060101010101" charset="-122"/>
                <a:ea typeface="仿宋" panose="02010609060101010101" charset="-122"/>
                <a:cs typeface="仿宋" panose="02010609060101010101" charset="-122"/>
              </a:rPr>
              <a:t>祥子的人物命运。</a:t>
            </a:r>
            <a:r>
              <a:rPr lang="en-US" sz="3200" b="1">
                <a:latin typeface="仿宋" panose="02010609060101010101" charset="-122"/>
                <a:ea typeface="仿宋" panose="02010609060101010101" charset="-122"/>
                <a:cs typeface="仿宋" panose="02010609060101010101" charset="-122"/>
              </a:rPr>
              <a:t>2. </a:t>
            </a:r>
            <a:r>
              <a:rPr lang="zh-CN" altLang="en-US" sz="3200" b="1">
                <a:latin typeface="仿宋" panose="02010609060101010101" charset="-122"/>
                <a:ea typeface="仿宋" panose="02010609060101010101" charset="-122"/>
                <a:cs typeface="仿宋" panose="02010609060101010101" charset="-122"/>
              </a:rPr>
              <a:t>运用</a:t>
            </a:r>
            <a:r>
              <a:rPr lang="zh-CN" sz="3200" b="1">
                <a:latin typeface="仿宋" panose="02010609060101010101" charset="-122"/>
                <a:ea typeface="仿宋" panose="02010609060101010101" charset="-122"/>
                <a:cs typeface="仿宋" panose="02010609060101010101" charset="-122"/>
              </a:rPr>
              <a:t>圈点与批注的方法，把握人物群像，感受人物形象及性格特征。</a:t>
            </a:r>
            <a:endParaRPr lang="zh-CN" altLang="en-US" sz="3200" b="1">
              <a:latin typeface="仿宋" panose="02010609060101010101" charset="-122"/>
              <a:ea typeface="仿宋" panose="02010609060101010101" charset="-122"/>
              <a:cs typeface="仿宋" panose="02010609060101010101" charset="-122"/>
            </a:endParaRPr>
          </a:p>
        </p:txBody>
      </p:sp>
      <p:sp>
        <p:nvSpPr>
          <p:cNvPr id="3" name="矩形 2"/>
          <p:cNvSpPr/>
          <p:nvPr/>
        </p:nvSpPr>
        <p:spPr>
          <a:xfrm>
            <a:off x="1011728" y="62616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dirty="0">
                <a:ln w="11430"/>
                <a:solidFill>
                  <a:srgbClr val="FF0000"/>
                </a:solidFill>
                <a:latin typeface="楷体" panose="02010609060101010101" pitchFamily="49" charset="-122"/>
                <a:ea typeface="楷体" panose="02010609060101010101" pitchFamily="49" charset="-122"/>
              </a:rPr>
              <a:t>导读目标</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
        <p:nvSpPr>
          <p:cNvPr id="2" name="文本框 1"/>
          <p:cNvSpPr txBox="1"/>
          <p:nvPr/>
        </p:nvSpPr>
        <p:spPr>
          <a:xfrm>
            <a:off x="902335" y="3762375"/>
            <a:ext cx="10547985" cy="2453640"/>
          </a:xfrm>
          <a:prstGeom prst="rect">
            <a:avLst/>
          </a:prstGeom>
          <a:noFill/>
          <a:ln w="9525">
            <a:noFill/>
          </a:ln>
        </p:spPr>
        <p:txBody>
          <a:bodyPr wrap="square">
            <a:spAutoFit/>
          </a:bodyPr>
          <a:p>
            <a:pPr fontAlgn="auto">
              <a:lnSpc>
                <a:spcPct val="120000"/>
              </a:lnSpc>
            </a:pPr>
            <a:r>
              <a:rPr lang="en-US" altLang="zh-CN" sz="3200" b="1">
                <a:latin typeface="仿宋" panose="02010609060101010101" charset="-122"/>
                <a:ea typeface="仿宋" panose="02010609060101010101" charset="-122"/>
                <a:cs typeface="仿宋" panose="02010609060101010101" charset="-122"/>
                <a:sym typeface="+mn-ea"/>
              </a:rPr>
              <a:t>3.</a:t>
            </a:r>
            <a:r>
              <a:rPr lang="zh-CN" sz="3200" b="1">
                <a:latin typeface="仿宋" panose="02010609060101010101" charset="-122"/>
                <a:ea typeface="仿宋" panose="02010609060101010101" charset="-122"/>
                <a:cs typeface="仿宋" panose="02010609060101010101" charset="-122"/>
                <a:sym typeface="+mn-ea"/>
              </a:rPr>
              <a:t>通过专题探究，分析祥子的性格变化，探究祥子悲剧命运的原因。</a:t>
            </a:r>
            <a:endParaRPr lang="zh-CN" sz="3200" b="1">
              <a:latin typeface="仿宋" panose="02010609060101010101" charset="-122"/>
              <a:ea typeface="仿宋" panose="02010609060101010101" charset="-122"/>
              <a:cs typeface="仿宋" panose="02010609060101010101" charset="-122"/>
              <a:sym typeface="+mn-ea"/>
            </a:endParaRPr>
          </a:p>
          <a:p>
            <a:pPr fontAlgn="auto">
              <a:lnSpc>
                <a:spcPct val="120000"/>
              </a:lnSpc>
            </a:pPr>
            <a:r>
              <a:rPr lang="en-US" altLang="zh-CN" sz="3200" b="1">
                <a:latin typeface="仿宋" panose="02010609060101010101" charset="-122"/>
                <a:ea typeface="仿宋" panose="02010609060101010101" charset="-122"/>
                <a:cs typeface="仿宋" panose="02010609060101010101" charset="-122"/>
                <a:sym typeface="+mn-ea"/>
              </a:rPr>
              <a:t>4.</a:t>
            </a:r>
            <a:r>
              <a:rPr lang="zh-CN" sz="3200" b="1">
                <a:latin typeface="仿宋" panose="02010609060101010101" charset="-122"/>
                <a:ea typeface="仿宋" panose="02010609060101010101" charset="-122"/>
                <a:cs typeface="仿宋" panose="02010609060101010101" charset="-122"/>
                <a:sym typeface="+mn-ea"/>
              </a:rPr>
              <a:t>理解老舍在小说中所表达的情感，关注下层人民的命运，从祥子的奋斗史中获得人生启示。</a:t>
            </a:r>
            <a:endParaRPr lang="zh-CN" altLang="en-US" sz="3200" b="1">
              <a:latin typeface="仿宋" panose="02010609060101010101" charset="-122"/>
              <a:ea typeface="仿宋" panose="02010609060101010101" charset="-122"/>
              <a:cs typeface="仿宋"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文本框 1"/>
          <p:cNvSpPr txBox="1"/>
          <p:nvPr/>
        </p:nvSpPr>
        <p:spPr>
          <a:xfrm>
            <a:off x="749300" y="2860040"/>
            <a:ext cx="7595870" cy="3192145"/>
          </a:xfrm>
          <a:prstGeom prst="rect">
            <a:avLst/>
          </a:prstGeom>
          <a:noFill/>
        </p:spPr>
        <p:txBody>
          <a:bodyPr wrap="square" rtlCol="0">
            <a:spAutoFit/>
          </a:bodyPr>
          <a:lstStyle/>
          <a:p>
            <a:pPr>
              <a:lnSpc>
                <a:spcPct val="120000"/>
              </a:lnSpc>
            </a:pPr>
            <a:r>
              <a:rPr lang="en-US" altLang="zh-CN" sz="2800" b="1">
                <a:ea typeface="华文仿宋" panose="02010600040101010101" pitchFamily="2" charset="-122"/>
                <a:cs typeface="Calibri" panose="020F0502020204030204" pitchFamily="34" charset="0"/>
              </a:rPr>
              <a:t>9.</a:t>
            </a:r>
            <a:r>
              <a:rPr lang="zh-CN" altLang="en-US" sz="2800" b="1">
                <a:latin typeface="华文仿宋" panose="02010600040101010101" pitchFamily="2" charset="-122"/>
                <a:ea typeface="华文仿宋" panose="02010600040101010101" pitchFamily="2" charset="-122"/>
              </a:rPr>
              <a:t>曹先生要祥子回他那拉包月，答应让小福子来曹家帮忙，还同意让出一间房子给他们住，祥子心里充满了希望和光明。</a:t>
            </a:r>
            <a:r>
              <a:rPr lang="zh-CN" altLang="en-US" sz="2800" b="1">
                <a:solidFill>
                  <a:srgbClr val="C00000"/>
                </a:solidFill>
                <a:latin typeface="黑体" panose="02010609060101010101" charset="-122"/>
                <a:ea typeface="黑体" panose="02010609060101010101" charset="-122"/>
              </a:rPr>
              <a:t>祥子带着重新燃起的希望去找小福子，可小福子两月前因不堪非人的生活而吊死。万念俱灰的祥子从此行尸走肉，走向堕落。</a:t>
            </a:r>
            <a:endParaRPr lang="zh-CN" altLang="en-US" sz="2800" b="1">
              <a:solidFill>
                <a:srgbClr val="C00000"/>
              </a:solidFill>
              <a:latin typeface="黑体" panose="02010609060101010101" charset="-122"/>
              <a:ea typeface="黑体" panose="02010609060101010101" charset="-122"/>
            </a:endParaRPr>
          </a:p>
        </p:txBody>
      </p:sp>
      <p:pic>
        <p:nvPicPr>
          <p:cNvPr id="10" name="图片 9"/>
          <p:cNvPicPr>
            <a:picLocks noChangeAspect="1"/>
          </p:cNvPicPr>
          <p:nvPr/>
        </p:nvPicPr>
        <p:blipFill>
          <a:blip r:embed="rId1"/>
          <a:stretch>
            <a:fillRect/>
          </a:stretch>
        </p:blipFill>
        <p:spPr>
          <a:xfrm>
            <a:off x="8542472" y="1474470"/>
            <a:ext cx="3238591" cy="4240530"/>
          </a:xfrm>
          <a:prstGeom prst="rect">
            <a:avLst/>
          </a:prstGeom>
        </p:spPr>
      </p:pic>
      <p:sp>
        <p:nvSpPr>
          <p:cNvPr id="4" name="文本框 3"/>
          <p:cNvSpPr txBox="1"/>
          <p:nvPr/>
        </p:nvSpPr>
        <p:spPr>
          <a:xfrm>
            <a:off x="749300" y="701675"/>
            <a:ext cx="7493635" cy="2158365"/>
          </a:xfrm>
          <a:prstGeom prst="rect">
            <a:avLst/>
          </a:prstGeom>
          <a:noFill/>
        </p:spPr>
        <p:txBody>
          <a:bodyPr wrap="square" rtlCol="0">
            <a:spAutoFit/>
          </a:bodyPr>
          <a:lstStyle/>
          <a:p>
            <a:pPr>
              <a:lnSpc>
                <a:spcPct val="120000"/>
              </a:lnSpc>
            </a:pPr>
            <a:r>
              <a:rPr lang="en-US" altLang="zh-CN" sz="2800" b="1"/>
              <a:t>8.</a:t>
            </a:r>
            <a:r>
              <a:rPr lang="zh-CN" altLang="en-US" sz="2800" b="1">
                <a:solidFill>
                  <a:srgbClr val="C00000"/>
                </a:solidFill>
              </a:rPr>
              <a:t>虎妞</a:t>
            </a:r>
            <a:r>
              <a:rPr lang="zh-CN" altLang="en-US" sz="2800" b="1"/>
              <a:t>的产期到了，由于她年岁大、不爱活动，又好吃懒做，胎儿过大，</a:t>
            </a:r>
            <a:r>
              <a:rPr lang="zh-CN" altLang="en-US" sz="2800" b="1">
                <a:solidFill>
                  <a:srgbClr val="C00000"/>
                </a:solidFill>
              </a:rPr>
              <a:t>难产死去</a:t>
            </a:r>
            <a:r>
              <a:rPr lang="zh-CN" altLang="en-US" sz="2800" b="1"/>
              <a:t>。</a:t>
            </a:r>
            <a:r>
              <a:rPr lang="zh-CN" altLang="en-US" sz="2800" b="1">
                <a:solidFill>
                  <a:srgbClr val="C00000"/>
                </a:solidFill>
              </a:rPr>
              <a:t>为了给虎妞办丧事，祥子卖掉了车，他到城里来几年的努力全部落了空</a:t>
            </a:r>
            <a:r>
              <a:rPr lang="zh-CN" altLang="en-US" sz="2800" b="1"/>
              <a:t>。（三落）</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arn(inVertic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1" name="矩形 10"/>
          <p:cNvSpPr/>
          <p:nvPr/>
        </p:nvSpPr>
        <p:spPr>
          <a:xfrm>
            <a:off x="807806" y="3066951"/>
            <a:ext cx="2347784" cy="100501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774358" y="1948193"/>
            <a:ext cx="2248929" cy="646331"/>
          </a:xfrm>
          <a:prstGeom prst="rect">
            <a:avLst/>
          </a:prstGeom>
          <a:noFill/>
        </p:spPr>
        <p:txBody>
          <a:bodyPr wrap="square" rtlCol="0">
            <a:spAutoFit/>
          </a:bodyPr>
          <a:lstStyle/>
          <a:p>
            <a:r>
              <a:rPr lang="zh-CN" altLang="en-US" sz="3600" b="1"/>
              <a:t>形象分析</a:t>
            </a:r>
            <a:endParaRPr lang="zh-CN" altLang="en-US" sz="3600" b="1"/>
          </a:p>
        </p:txBody>
      </p:sp>
      <p:sp>
        <p:nvSpPr>
          <p:cNvPr id="5" name="文本框 4"/>
          <p:cNvSpPr txBox="1"/>
          <p:nvPr/>
        </p:nvSpPr>
        <p:spPr>
          <a:xfrm>
            <a:off x="807806" y="3277072"/>
            <a:ext cx="2825578" cy="584775"/>
          </a:xfrm>
          <a:prstGeom prst="rect">
            <a:avLst/>
          </a:prstGeom>
          <a:noFill/>
        </p:spPr>
        <p:txBody>
          <a:bodyPr wrap="square" rtlCol="0">
            <a:spAutoFit/>
          </a:bodyPr>
          <a:lstStyle/>
          <a:p>
            <a:r>
              <a:rPr lang="zh-CN" altLang="en-US" sz="3200" b="1">
                <a:solidFill>
                  <a:srgbClr val="C00000"/>
                </a:solidFill>
              </a:rPr>
              <a:t>曾经的祥子</a:t>
            </a:r>
            <a:endParaRPr lang="zh-CN" altLang="en-US" sz="3200" b="1">
              <a:solidFill>
                <a:srgbClr val="C00000"/>
              </a:solidFill>
            </a:endParaRPr>
          </a:p>
        </p:txBody>
      </p:sp>
      <p:sp>
        <p:nvSpPr>
          <p:cNvPr id="6" name="文本框 5"/>
          <p:cNvSpPr txBox="1"/>
          <p:nvPr/>
        </p:nvSpPr>
        <p:spPr>
          <a:xfrm>
            <a:off x="610870" y="4761230"/>
            <a:ext cx="2575560" cy="1512570"/>
          </a:xfrm>
          <a:prstGeom prst="rect">
            <a:avLst/>
          </a:prstGeom>
          <a:solidFill>
            <a:schemeClr val="accent6">
              <a:lumMod val="40000"/>
              <a:lumOff val="60000"/>
            </a:schemeClr>
          </a:solidFill>
        </p:spPr>
        <p:txBody>
          <a:bodyPr wrap="square" rtlCol="0">
            <a:spAutoFit/>
          </a:bodyPr>
          <a:lstStyle/>
          <a:p>
            <a:pPr>
              <a:lnSpc>
                <a:spcPct val="110000"/>
              </a:lnSpc>
            </a:pPr>
            <a:r>
              <a:rPr lang="zh-CN" altLang="en-US" sz="2800" b="1">
                <a:solidFill>
                  <a:srgbClr val="C00000"/>
                </a:solidFill>
              </a:rPr>
              <a:t>是那么的健康阳光，充满朝气，充满活力。</a:t>
            </a:r>
            <a:endParaRPr lang="zh-CN" altLang="en-US" sz="2800" b="1">
              <a:solidFill>
                <a:srgbClr val="C00000"/>
              </a:solidFill>
            </a:endParaRPr>
          </a:p>
        </p:txBody>
      </p:sp>
      <p:sp>
        <p:nvSpPr>
          <p:cNvPr id="8" name="文本框 7"/>
          <p:cNvSpPr txBox="1"/>
          <p:nvPr/>
        </p:nvSpPr>
        <p:spPr>
          <a:xfrm>
            <a:off x="5467350" y="1478280"/>
            <a:ext cx="6215380" cy="2306955"/>
          </a:xfrm>
          <a:prstGeom prst="rect">
            <a:avLst/>
          </a:prstGeom>
          <a:noFill/>
        </p:spPr>
        <p:txBody>
          <a:bodyPr wrap="square" rtlCol="0">
            <a:spAutoFit/>
          </a:bodyPr>
          <a:lstStyle/>
          <a:p>
            <a:r>
              <a:rPr lang="en-US" altLang="zh-CN" sz="2400" b="1"/>
              <a:t>      </a:t>
            </a:r>
            <a:r>
              <a:rPr lang="en-US" altLang="zh-CN" sz="2400" b="1">
                <a:latin typeface="华文楷体" panose="02010600040101010101" charset="-122"/>
                <a:ea typeface="华文楷体" panose="02010600040101010101" charset="-122"/>
                <a:cs typeface="华文楷体" panose="02010600040101010101" charset="-122"/>
              </a:rPr>
              <a:t>  </a:t>
            </a:r>
            <a:r>
              <a:rPr lang="zh-CN" altLang="en-US" sz="2400" b="1">
                <a:latin typeface="华文楷体" panose="02010600040101010101" charset="-122"/>
                <a:ea typeface="华文楷体" panose="02010600040101010101" charset="-122"/>
                <a:cs typeface="华文楷体" panose="02010600040101010101" charset="-122"/>
              </a:rPr>
              <a:t>头不很大，圆眼，肉鼻子，两条眉很短很粗，头上永远剃得发亮。腮上没有多余的肉，</a:t>
            </a:r>
            <a:r>
              <a:rPr lang="zh-CN" altLang="en-US" sz="2400" b="1">
                <a:solidFill>
                  <a:srgbClr val="C00000"/>
                </a:solidFill>
                <a:latin typeface="华文楷体" panose="02010600040101010101" charset="-122"/>
                <a:ea typeface="华文楷体" panose="02010600040101010101" charset="-122"/>
                <a:cs typeface="华文楷体" panose="02010600040101010101" charset="-122"/>
              </a:rPr>
              <a:t>脖子可是几乎与头一边儿粗</a:t>
            </a:r>
            <a:r>
              <a:rPr lang="zh-CN" altLang="en-US" sz="2400" b="1">
                <a:latin typeface="华文楷体" panose="02010600040101010101" charset="-122"/>
                <a:ea typeface="华文楷体" panose="02010600040101010101" charset="-122"/>
                <a:cs typeface="华文楷体" panose="02010600040101010101" charset="-122"/>
              </a:rPr>
              <a:t>；脸上永远</a:t>
            </a:r>
            <a:r>
              <a:rPr lang="zh-CN" altLang="en-US" sz="2400" b="1">
                <a:solidFill>
                  <a:srgbClr val="C00000"/>
                </a:solidFill>
                <a:latin typeface="华文楷体" panose="02010600040101010101" charset="-122"/>
                <a:ea typeface="华文楷体" panose="02010600040101010101" charset="-122"/>
                <a:cs typeface="华文楷体" panose="02010600040101010101" charset="-122"/>
              </a:rPr>
              <a:t>红扑扑的</a:t>
            </a:r>
            <a:r>
              <a:rPr lang="zh-CN" altLang="en-US" sz="2400" b="1">
                <a:latin typeface="华文楷体" panose="02010600040101010101" charset="-122"/>
                <a:ea typeface="华文楷体" panose="02010600040101010101" charset="-122"/>
                <a:cs typeface="华文楷体" panose="02010600040101010101" charset="-122"/>
              </a:rPr>
              <a:t>，特别亮的是颧骨与右耳之间一块不小的疤</a:t>
            </a:r>
            <a:r>
              <a:rPr lang="en-US" altLang="zh-CN" sz="2400" b="1">
                <a:latin typeface="华文楷体" panose="02010600040101010101" charset="-122"/>
                <a:ea typeface="华文楷体" panose="02010600040101010101" charset="-122"/>
                <a:cs typeface="华文楷体" panose="02010600040101010101" charset="-122"/>
              </a:rPr>
              <a:t>——</a:t>
            </a:r>
            <a:r>
              <a:rPr lang="zh-CN" altLang="en-US" sz="2400" b="1">
                <a:latin typeface="华文楷体" panose="02010600040101010101" charset="-122"/>
                <a:ea typeface="华文楷体" panose="02010600040101010101" charset="-122"/>
                <a:cs typeface="华文楷体" panose="02010600040101010101" charset="-122"/>
              </a:rPr>
              <a:t>小时候在树下睡觉，被驴啃了一口。</a:t>
            </a:r>
            <a:endParaRPr lang="zh-CN" altLang="en-US" sz="2400" b="1">
              <a:latin typeface="华文楷体" panose="02010600040101010101" charset="-122"/>
              <a:ea typeface="华文楷体" panose="02010600040101010101" charset="-122"/>
              <a:cs typeface="华文楷体" panose="02010600040101010101" charset="-122"/>
            </a:endParaRPr>
          </a:p>
        </p:txBody>
      </p:sp>
      <p:pic>
        <p:nvPicPr>
          <p:cNvPr id="9" name="图片 8"/>
          <p:cNvPicPr>
            <a:picLocks noChangeAspect="1"/>
          </p:cNvPicPr>
          <p:nvPr/>
        </p:nvPicPr>
        <p:blipFill>
          <a:blip r:embed="rId1"/>
          <a:stretch>
            <a:fillRect/>
          </a:stretch>
        </p:blipFill>
        <p:spPr>
          <a:xfrm>
            <a:off x="1037967" y="592128"/>
            <a:ext cx="1408671" cy="1178011"/>
          </a:xfrm>
          <a:prstGeom prst="rect">
            <a:avLst/>
          </a:prstGeom>
        </p:spPr>
      </p:pic>
      <p:sp>
        <p:nvSpPr>
          <p:cNvPr id="10" name="矩形 9"/>
          <p:cNvSpPr/>
          <p:nvPr/>
        </p:nvSpPr>
        <p:spPr>
          <a:xfrm>
            <a:off x="1188304" y="930025"/>
            <a:ext cx="1107996" cy="646331"/>
          </a:xfrm>
          <a:prstGeom prst="rect">
            <a:avLst/>
          </a:prstGeom>
        </p:spPr>
        <p:txBody>
          <a:bodyPr wrap="none">
            <a:spAutoFit/>
          </a:bodyPr>
          <a:lstStyle/>
          <a:p>
            <a:r>
              <a:rPr lang="zh-CN" altLang="en-US" sz="3600" b="1"/>
              <a:t>祥子</a:t>
            </a:r>
            <a:endParaRPr lang="zh-CN" altLang="en-US" sz="3600" b="1"/>
          </a:p>
        </p:txBody>
      </p:sp>
      <p:sp>
        <p:nvSpPr>
          <p:cNvPr id="12" name="文本框 11"/>
          <p:cNvSpPr txBox="1"/>
          <p:nvPr/>
        </p:nvSpPr>
        <p:spPr>
          <a:xfrm>
            <a:off x="5717540" y="796290"/>
            <a:ext cx="1850390" cy="583565"/>
          </a:xfrm>
          <a:prstGeom prst="rect">
            <a:avLst/>
          </a:prstGeom>
          <a:solidFill>
            <a:srgbClr val="7030A0"/>
          </a:solidFill>
        </p:spPr>
        <p:txBody>
          <a:bodyPr wrap="square" rtlCol="0">
            <a:spAutoFit/>
          </a:bodyPr>
          <a:lstStyle/>
          <a:p>
            <a:r>
              <a:rPr lang="zh-CN" altLang="en-US" sz="3200" b="1">
                <a:solidFill>
                  <a:schemeClr val="bg1"/>
                </a:solidFill>
              </a:rPr>
              <a:t>资料卡片</a:t>
            </a:r>
            <a:endParaRPr lang="zh-CN" altLang="en-US" sz="3200" b="1">
              <a:solidFill>
                <a:schemeClr val="bg1"/>
              </a:solidFill>
            </a:endParaRPr>
          </a:p>
        </p:txBody>
      </p:sp>
      <p:sp>
        <p:nvSpPr>
          <p:cNvPr id="13" name="文本框 12"/>
          <p:cNvSpPr txBox="1"/>
          <p:nvPr/>
        </p:nvSpPr>
        <p:spPr>
          <a:xfrm>
            <a:off x="3632835" y="5198745"/>
            <a:ext cx="7922895" cy="1198880"/>
          </a:xfrm>
          <a:prstGeom prst="rect">
            <a:avLst/>
          </a:prstGeom>
          <a:noFill/>
        </p:spPr>
        <p:txBody>
          <a:bodyPr wrap="square" rtlCol="0">
            <a:spAutoFit/>
          </a:bodyPr>
          <a:lstStyle/>
          <a:p>
            <a:r>
              <a:rPr lang="en-US" altLang="zh-CN" sz="2400" b="1"/>
              <a:t>         </a:t>
            </a:r>
            <a:r>
              <a:rPr lang="zh-CN" altLang="en-US" sz="2400" b="1">
                <a:latin typeface="华文楷体" panose="02010600040101010101" charset="-122"/>
                <a:ea typeface="华文楷体" panose="02010600040101010101" charset="-122"/>
              </a:rPr>
              <a:t>是的，到城里以后，</a:t>
            </a:r>
            <a:r>
              <a:rPr lang="zh-CN" altLang="en-US" sz="2400" b="1">
                <a:solidFill>
                  <a:srgbClr val="C00000"/>
                </a:solidFill>
                <a:latin typeface="华文楷体" panose="02010600040101010101" charset="-122"/>
                <a:ea typeface="华文楷体" panose="02010600040101010101" charset="-122"/>
              </a:rPr>
              <a:t>他还能头朝下，倒着立半天</a:t>
            </a:r>
            <a:r>
              <a:rPr lang="zh-CN" altLang="en-US" sz="2400" b="1">
                <a:latin typeface="华文楷体" panose="02010600040101010101" charset="-122"/>
                <a:ea typeface="华文楷体" panose="02010600040101010101" charset="-122"/>
              </a:rPr>
              <a:t>。这样立着，他觉得，他就很像一棵树，上下没有一个地方不挺脱的。</a:t>
            </a:r>
            <a:endParaRPr lang="zh-CN" altLang="en-US" sz="2400" b="1">
              <a:latin typeface="华文楷体" panose="02010600040101010101" charset="-122"/>
              <a:ea typeface="华文楷体" panose="02010600040101010101" charset="-122"/>
            </a:endParaRPr>
          </a:p>
        </p:txBody>
      </p:sp>
      <p:sp>
        <p:nvSpPr>
          <p:cNvPr id="14" name="文本框 13"/>
          <p:cNvSpPr txBox="1"/>
          <p:nvPr/>
        </p:nvSpPr>
        <p:spPr>
          <a:xfrm>
            <a:off x="5467350" y="3630295"/>
            <a:ext cx="6088380" cy="1568450"/>
          </a:xfrm>
          <a:prstGeom prst="rect">
            <a:avLst/>
          </a:prstGeom>
          <a:noFill/>
        </p:spPr>
        <p:txBody>
          <a:bodyPr wrap="square" rtlCol="0">
            <a:spAutoFit/>
          </a:bodyPr>
          <a:lstStyle/>
          <a:p>
            <a:r>
              <a:rPr lang="en-US" altLang="zh-CN" sz="2400" b="1"/>
              <a:t>         </a:t>
            </a:r>
            <a:r>
              <a:rPr lang="zh-CN" altLang="en-US" sz="2400" b="1">
                <a:latin typeface="华文楷体" panose="02010600040101010101" charset="-122"/>
                <a:ea typeface="华文楷体" panose="02010600040101010101" charset="-122"/>
                <a:cs typeface="华文楷体" panose="02010600040101010101" charset="-122"/>
              </a:rPr>
              <a:t>二十来的岁，他已经</a:t>
            </a:r>
            <a:r>
              <a:rPr lang="zh-CN" altLang="en-US" sz="2400" b="1">
                <a:solidFill>
                  <a:srgbClr val="C00000"/>
                </a:solidFill>
                <a:latin typeface="华文楷体" panose="02010600040101010101" charset="-122"/>
                <a:ea typeface="华文楷体" panose="02010600040101010101" charset="-122"/>
                <a:cs typeface="华文楷体" panose="02010600040101010101" charset="-122"/>
              </a:rPr>
              <a:t>很大很高</a:t>
            </a:r>
            <a:r>
              <a:rPr lang="zh-CN" altLang="en-US" sz="2400" b="1">
                <a:latin typeface="华文楷体" panose="02010600040101010101" charset="-122"/>
                <a:ea typeface="华文楷体" panose="02010600040101010101" charset="-122"/>
                <a:cs typeface="华文楷体" panose="02010600040101010101" charset="-122"/>
              </a:rPr>
              <a:t>，虽然肢体还没被年月铸成一定的格局，可是已经像个成人了</a:t>
            </a:r>
            <a:r>
              <a:rPr lang="en-US" altLang="zh-CN" sz="2400" b="1">
                <a:latin typeface="华文楷体" panose="02010600040101010101" charset="-122"/>
                <a:ea typeface="华文楷体" panose="02010600040101010101" charset="-122"/>
                <a:cs typeface="华文楷体" panose="02010600040101010101" charset="-122"/>
              </a:rPr>
              <a:t>——</a:t>
            </a:r>
            <a:r>
              <a:rPr lang="zh-CN" altLang="en-US" sz="2400" b="1">
                <a:latin typeface="华文楷体" panose="02010600040101010101" charset="-122"/>
                <a:ea typeface="华文楷体" panose="02010600040101010101" charset="-122"/>
                <a:cs typeface="华文楷体" panose="02010600040101010101" charset="-122"/>
              </a:rPr>
              <a:t>一个脸上身上都带出天真淘气的样子的大人。</a:t>
            </a:r>
            <a:endParaRPr lang="zh-CN" altLang="en-US" sz="2400" b="1">
              <a:latin typeface="华文楷体" panose="02010600040101010101" charset="-122"/>
              <a:ea typeface="华文楷体" panose="02010600040101010101" charset="-122"/>
              <a:cs typeface="华文楷体" panose="02010600040101010101" charset="-122"/>
            </a:endParaRPr>
          </a:p>
        </p:txBody>
      </p:sp>
      <p:pic>
        <p:nvPicPr>
          <p:cNvPr id="16" name="图片 15"/>
          <p:cNvPicPr>
            <a:picLocks noChangeAspect="1"/>
          </p:cNvPicPr>
          <p:nvPr/>
        </p:nvPicPr>
        <p:blipFill>
          <a:blip r:embed="rId2"/>
          <a:stretch>
            <a:fillRect/>
          </a:stretch>
        </p:blipFill>
        <p:spPr>
          <a:xfrm>
            <a:off x="3322731" y="1769907"/>
            <a:ext cx="1976996" cy="2857479"/>
          </a:xfrm>
          <a:prstGeom prst="rect">
            <a:avLst/>
          </a:prstGeom>
        </p:spPr>
      </p:pic>
      <p:sp>
        <p:nvSpPr>
          <p:cNvPr id="3" name="矩形 2"/>
          <p:cNvSpPr/>
          <p:nvPr/>
        </p:nvSpPr>
        <p:spPr>
          <a:xfrm>
            <a:off x="2441748" y="79634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人物分析</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circle(in)">
                                      <p:cBhvr>
                                        <p:cTn id="7" dur="20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circle(in)">
                                      <p:cBhvr>
                                        <p:cTn id="12" dur="20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arn(inVertic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 calcmode="lin" valueType="num">
                                      <p:cBhvr>
                                        <p:cTn id="22"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2">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8">
                                            <p:txEl>
                                              <p:pRg st="0" end="0"/>
                                            </p:txEl>
                                          </p:spTgt>
                                        </p:tgtEl>
                                        <p:attrNameLst>
                                          <p:attrName>style.visibility</p:attrName>
                                        </p:attrNameLst>
                                      </p:cBhvr>
                                      <p:to>
                                        <p:strVal val="visible"/>
                                      </p:to>
                                    </p:set>
                                    <p:animEffect transition="in" filter="barn(inVertical)">
                                      <p:cBhvr>
                                        <p:cTn id="29" dur="500"/>
                                        <p:tgtEl>
                                          <p:spTgt spid="8">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nodeType="clickEffect">
                                  <p:stCondLst>
                                    <p:cond delay="0"/>
                                  </p:stCondLst>
                                  <p:childTnLst>
                                    <p:set>
                                      <p:cBhvr>
                                        <p:cTn id="33" dur="1" fill="hold">
                                          <p:stCondLst>
                                            <p:cond delay="0"/>
                                          </p:stCondLst>
                                        </p:cTn>
                                        <p:tgtEl>
                                          <p:spTgt spid="14">
                                            <p:txEl>
                                              <p:pRg st="0" end="0"/>
                                            </p:txEl>
                                          </p:spTgt>
                                        </p:tgtEl>
                                        <p:attrNameLst>
                                          <p:attrName>style.visibility</p:attrName>
                                        </p:attrNameLst>
                                      </p:cBhvr>
                                      <p:to>
                                        <p:strVal val="visible"/>
                                      </p:to>
                                    </p:set>
                                    <p:animEffect transition="in" filter="circle(in)">
                                      <p:cBhvr>
                                        <p:cTn id="34" dur="2000"/>
                                        <p:tgtEl>
                                          <p:spTgt spid="14">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nodeType="clickEffect">
                                  <p:stCondLst>
                                    <p:cond delay="0"/>
                                  </p:stCondLst>
                                  <p:childTnLst>
                                    <p:set>
                                      <p:cBhvr>
                                        <p:cTn id="38" dur="1" fill="hold">
                                          <p:stCondLst>
                                            <p:cond delay="0"/>
                                          </p:stCondLst>
                                        </p:cTn>
                                        <p:tgtEl>
                                          <p:spTgt spid="13">
                                            <p:txEl>
                                              <p:pRg st="0" end="0"/>
                                            </p:txEl>
                                          </p:spTgt>
                                        </p:tgtEl>
                                        <p:attrNameLst>
                                          <p:attrName>style.visibility</p:attrName>
                                        </p:attrNameLst>
                                      </p:cBhvr>
                                      <p:to>
                                        <p:strVal val="visible"/>
                                      </p:to>
                                    </p:set>
                                    <p:animEffect transition="in" filter="box(in)">
                                      <p:cBhvr>
                                        <p:cTn id="39" dur="2000"/>
                                        <p:tgtEl>
                                          <p:spTgt spid="13">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6">
                                            <p:txEl>
                                              <p:pRg st="0" end="0"/>
                                            </p:txEl>
                                          </p:spTgt>
                                        </p:tgtEl>
                                        <p:attrNameLst>
                                          <p:attrName>style.visibility</p:attrName>
                                        </p:attrNameLst>
                                      </p:cBhvr>
                                      <p:to>
                                        <p:strVal val="visible"/>
                                      </p:to>
                                    </p:set>
                                    <p:anim calcmode="lin" valueType="num">
                                      <p:cBhvr>
                                        <p:cTn id="44"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45"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4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1" name="矩形 10"/>
          <p:cNvSpPr/>
          <p:nvPr/>
        </p:nvSpPr>
        <p:spPr>
          <a:xfrm>
            <a:off x="568325" y="3570605"/>
            <a:ext cx="1878330" cy="73152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774358" y="1948193"/>
            <a:ext cx="2248929" cy="646331"/>
          </a:xfrm>
          <a:prstGeom prst="rect">
            <a:avLst/>
          </a:prstGeom>
          <a:noFill/>
        </p:spPr>
        <p:txBody>
          <a:bodyPr wrap="square" rtlCol="0">
            <a:spAutoFit/>
          </a:bodyPr>
          <a:lstStyle/>
          <a:p>
            <a:r>
              <a:rPr lang="zh-CN" altLang="en-US" sz="3600" b="1"/>
              <a:t>形象分析</a:t>
            </a:r>
            <a:endParaRPr lang="zh-CN" altLang="en-US" sz="3600" b="1"/>
          </a:p>
        </p:txBody>
      </p:sp>
      <p:sp>
        <p:nvSpPr>
          <p:cNvPr id="5" name="文本框 4"/>
          <p:cNvSpPr txBox="1"/>
          <p:nvPr/>
        </p:nvSpPr>
        <p:spPr>
          <a:xfrm>
            <a:off x="568325" y="3675380"/>
            <a:ext cx="2104390" cy="521970"/>
          </a:xfrm>
          <a:prstGeom prst="rect">
            <a:avLst/>
          </a:prstGeom>
          <a:noFill/>
        </p:spPr>
        <p:txBody>
          <a:bodyPr wrap="square" rtlCol="0">
            <a:spAutoFit/>
          </a:bodyPr>
          <a:lstStyle/>
          <a:p>
            <a:r>
              <a:rPr lang="zh-CN" altLang="en-US" sz="2800" b="1">
                <a:solidFill>
                  <a:srgbClr val="C00000"/>
                </a:solidFill>
              </a:rPr>
              <a:t>曾经的祥子</a:t>
            </a:r>
            <a:endParaRPr lang="zh-CN" altLang="en-US" sz="2800" b="1">
              <a:solidFill>
                <a:srgbClr val="C00000"/>
              </a:solidFill>
            </a:endParaRPr>
          </a:p>
        </p:txBody>
      </p:sp>
      <p:sp>
        <p:nvSpPr>
          <p:cNvPr id="6" name="文本框 5"/>
          <p:cNvSpPr txBox="1"/>
          <p:nvPr/>
        </p:nvSpPr>
        <p:spPr>
          <a:xfrm>
            <a:off x="568325" y="4692015"/>
            <a:ext cx="2561590" cy="1512570"/>
          </a:xfrm>
          <a:prstGeom prst="rect">
            <a:avLst/>
          </a:prstGeom>
          <a:solidFill>
            <a:schemeClr val="accent6">
              <a:lumMod val="20000"/>
              <a:lumOff val="80000"/>
            </a:schemeClr>
          </a:solidFill>
        </p:spPr>
        <p:txBody>
          <a:bodyPr wrap="square" rtlCol="0">
            <a:spAutoFit/>
          </a:bodyPr>
          <a:lstStyle/>
          <a:p>
            <a:pPr>
              <a:lnSpc>
                <a:spcPct val="110000"/>
              </a:lnSpc>
            </a:pPr>
            <a:r>
              <a:rPr lang="zh-CN" altLang="en-US" sz="2800" b="1">
                <a:solidFill>
                  <a:srgbClr val="C00000"/>
                </a:solidFill>
              </a:rPr>
              <a:t>是那么的勤劳，有着坚定的梦想，朴实敦厚。</a:t>
            </a:r>
            <a:endParaRPr lang="zh-CN" altLang="en-US" sz="2800" b="1">
              <a:solidFill>
                <a:srgbClr val="C00000"/>
              </a:solidFill>
            </a:endParaRPr>
          </a:p>
        </p:txBody>
      </p:sp>
      <p:sp>
        <p:nvSpPr>
          <p:cNvPr id="8" name="文本框 7"/>
          <p:cNvSpPr txBox="1"/>
          <p:nvPr/>
        </p:nvSpPr>
        <p:spPr>
          <a:xfrm>
            <a:off x="2672715" y="3263900"/>
            <a:ext cx="9211945" cy="1198880"/>
          </a:xfrm>
          <a:prstGeom prst="rect">
            <a:avLst/>
          </a:prstGeom>
          <a:noFill/>
        </p:spPr>
        <p:txBody>
          <a:bodyPr wrap="square" rtlCol="0">
            <a:spAutoFit/>
          </a:bodyPr>
          <a:lstStyle/>
          <a:p>
            <a:r>
              <a:rPr lang="en-US" altLang="zh-CN" sz="2400" b="1">
                <a:latin typeface="华文楷体" panose="02010600040101010101" charset="-122"/>
                <a:ea typeface="华文楷体" panose="02010600040101010101" charset="-122"/>
              </a:rPr>
              <a:t>       </a:t>
            </a:r>
            <a:r>
              <a:rPr lang="zh-CN" altLang="en-US" sz="2400" b="1">
                <a:latin typeface="华文楷体" panose="02010600040101010101" charset="-122"/>
                <a:ea typeface="华文楷体" panose="02010600040101010101" charset="-122"/>
              </a:rPr>
              <a:t>祥子是乡下人，口齿没有城里人那么灵便；设若口齿灵利是出于天才，他天生来的不愿多说话，所以也不愿学着城里人的贫嘴恶舌。</a:t>
            </a:r>
            <a:endParaRPr lang="zh-CN" altLang="en-US" sz="2400" b="1">
              <a:latin typeface="华文楷体" panose="02010600040101010101" charset="-122"/>
              <a:ea typeface="华文楷体" panose="02010600040101010101" charset="-122"/>
            </a:endParaRPr>
          </a:p>
        </p:txBody>
      </p:sp>
      <p:pic>
        <p:nvPicPr>
          <p:cNvPr id="9" name="图片 8"/>
          <p:cNvPicPr>
            <a:picLocks noChangeAspect="1"/>
          </p:cNvPicPr>
          <p:nvPr/>
        </p:nvPicPr>
        <p:blipFill>
          <a:blip r:embed="rId1"/>
          <a:stretch>
            <a:fillRect/>
          </a:stretch>
        </p:blipFill>
        <p:spPr>
          <a:xfrm>
            <a:off x="1037967" y="592128"/>
            <a:ext cx="1408671" cy="1178011"/>
          </a:xfrm>
          <a:prstGeom prst="rect">
            <a:avLst/>
          </a:prstGeom>
        </p:spPr>
      </p:pic>
      <p:sp>
        <p:nvSpPr>
          <p:cNvPr id="10" name="矩形 9"/>
          <p:cNvSpPr/>
          <p:nvPr/>
        </p:nvSpPr>
        <p:spPr>
          <a:xfrm>
            <a:off x="1188304" y="930025"/>
            <a:ext cx="1107996" cy="646331"/>
          </a:xfrm>
          <a:prstGeom prst="rect">
            <a:avLst/>
          </a:prstGeom>
        </p:spPr>
        <p:txBody>
          <a:bodyPr wrap="none">
            <a:spAutoFit/>
          </a:bodyPr>
          <a:lstStyle/>
          <a:p>
            <a:r>
              <a:rPr lang="zh-CN" altLang="en-US" sz="3600" b="1"/>
              <a:t>祥子</a:t>
            </a:r>
            <a:endParaRPr lang="zh-CN" altLang="en-US" sz="3600" b="1"/>
          </a:p>
        </p:txBody>
      </p:sp>
      <p:sp>
        <p:nvSpPr>
          <p:cNvPr id="14" name="文本框 13"/>
          <p:cNvSpPr txBox="1"/>
          <p:nvPr/>
        </p:nvSpPr>
        <p:spPr>
          <a:xfrm>
            <a:off x="3129915" y="4302125"/>
            <a:ext cx="8467725" cy="2306955"/>
          </a:xfrm>
          <a:prstGeom prst="rect">
            <a:avLst/>
          </a:prstGeom>
          <a:noFill/>
        </p:spPr>
        <p:txBody>
          <a:bodyPr wrap="square" rtlCol="0">
            <a:spAutoFit/>
          </a:bodyPr>
          <a:lstStyle/>
          <a:p>
            <a:r>
              <a:rPr lang="en-US" altLang="zh-CN" sz="2400" b="1"/>
              <a:t>        </a:t>
            </a:r>
            <a:r>
              <a:rPr lang="zh-CN" altLang="en-US" sz="2400" b="1">
                <a:latin typeface="华文楷体" panose="02010600040101010101" charset="-122"/>
                <a:ea typeface="华文楷体" panose="02010600040101010101" charset="-122"/>
                <a:cs typeface="华文楷体" panose="02010600040101010101" charset="-122"/>
              </a:rPr>
              <a:t>在这僻静的地点，他可以从容的讲价，而且有时候</a:t>
            </a:r>
            <a:r>
              <a:rPr lang="zh-CN" altLang="en-US" sz="2400" b="1">
                <a:solidFill>
                  <a:srgbClr val="C00000"/>
                </a:solidFill>
                <a:latin typeface="华文楷体" panose="02010600040101010101" charset="-122"/>
                <a:ea typeface="华文楷体" panose="02010600040101010101" charset="-122"/>
                <a:cs typeface="华文楷体" panose="02010600040101010101" charset="-122"/>
              </a:rPr>
              <a:t>不肯要价</a:t>
            </a:r>
            <a:r>
              <a:rPr lang="zh-CN" altLang="en-US" sz="2400" b="1">
                <a:latin typeface="华文楷体" panose="02010600040101010101" charset="-122"/>
                <a:ea typeface="华文楷体" panose="02010600040101010101" charset="-122"/>
                <a:cs typeface="华文楷体" panose="02010600040101010101" charset="-122"/>
              </a:rPr>
              <a:t>，只说声：“</a:t>
            </a:r>
            <a:r>
              <a:rPr lang="zh-CN" altLang="en-US" sz="2400" b="1">
                <a:solidFill>
                  <a:srgbClr val="C00000"/>
                </a:solidFill>
                <a:latin typeface="华文楷体" panose="02010600040101010101" charset="-122"/>
                <a:ea typeface="华文楷体" panose="02010600040101010101" charset="-122"/>
                <a:cs typeface="华文楷体" panose="02010600040101010101" charset="-122"/>
              </a:rPr>
              <a:t>坐上吧，瞧着给</a:t>
            </a:r>
            <a:r>
              <a:rPr lang="en-US" altLang="zh-CN" sz="2400" b="1">
                <a:latin typeface="华文楷体" panose="02010600040101010101" charset="-122"/>
                <a:ea typeface="华文楷体" panose="02010600040101010101" charset="-122"/>
                <a:cs typeface="华文楷体" panose="02010600040101010101" charset="-122"/>
              </a:rPr>
              <a:t>!”</a:t>
            </a:r>
            <a:r>
              <a:rPr lang="zh-CN" altLang="en-US" sz="2400" b="1">
                <a:latin typeface="华文楷体" panose="02010600040101010101" charset="-122"/>
                <a:ea typeface="华文楷体" panose="02010600040101010101" charset="-122"/>
                <a:cs typeface="华文楷体" panose="02010600040101010101" charset="-122"/>
              </a:rPr>
              <a:t>他的样子是那么诚实，脸上是那么简单可爱，人们好像只好信任他，不敢想这个傻大个子是会敲人的。即使人们疑心，也只能怀疑他是新到城里来的乡下老儿，大概不认识路，所以讲不出价钱来。以至人们问到：“认识呀</a:t>
            </a:r>
            <a:r>
              <a:rPr lang="en-US" altLang="zh-CN" sz="2400" b="1">
                <a:latin typeface="华文楷体" panose="02010600040101010101" charset="-122"/>
                <a:ea typeface="华文楷体" panose="02010600040101010101" charset="-122"/>
                <a:cs typeface="华文楷体" panose="02010600040101010101" charset="-122"/>
              </a:rPr>
              <a:t>?”</a:t>
            </a:r>
            <a:endParaRPr lang="zh-CN" altLang="en-US" sz="2400" b="1">
              <a:latin typeface="华文楷体" panose="02010600040101010101" charset="-122"/>
              <a:ea typeface="华文楷体" panose="02010600040101010101" charset="-122"/>
              <a:cs typeface="华文楷体" panose="02010600040101010101" charset="-122"/>
            </a:endParaRPr>
          </a:p>
        </p:txBody>
      </p:sp>
      <p:sp>
        <p:nvSpPr>
          <p:cNvPr id="3" name="文本框 2"/>
          <p:cNvSpPr txBox="1"/>
          <p:nvPr/>
        </p:nvSpPr>
        <p:spPr>
          <a:xfrm>
            <a:off x="2894330" y="1118235"/>
            <a:ext cx="8845550" cy="1938020"/>
          </a:xfrm>
          <a:prstGeom prst="rect">
            <a:avLst/>
          </a:prstGeom>
          <a:noFill/>
        </p:spPr>
        <p:txBody>
          <a:bodyPr wrap="square" rtlCol="0">
            <a:spAutoFit/>
          </a:bodyPr>
          <a:lstStyle/>
          <a:p>
            <a:r>
              <a:rPr lang="en-US" altLang="zh-CN" sz="2400" b="1"/>
              <a:t>         </a:t>
            </a:r>
            <a:r>
              <a:rPr lang="zh-CN" altLang="en-US" sz="2400" b="1">
                <a:latin typeface="华文楷体" panose="02010600040101010101" charset="-122"/>
                <a:ea typeface="华文楷体" panose="02010600040101010101" charset="-122"/>
                <a:cs typeface="华文楷体" panose="02010600040101010101" charset="-122"/>
              </a:rPr>
              <a:t>从早到晚，由东到西，由南到北，像被人家抽着转的陀螺</a:t>
            </a:r>
            <a:r>
              <a:rPr lang="en-US" altLang="zh-CN" sz="2400" b="1">
                <a:latin typeface="华文楷体" panose="02010600040101010101" charset="-122"/>
                <a:ea typeface="华文楷体" panose="02010600040101010101" charset="-122"/>
                <a:cs typeface="华文楷体" panose="02010600040101010101" charset="-122"/>
              </a:rPr>
              <a:t>;</a:t>
            </a:r>
            <a:r>
              <a:rPr lang="zh-CN" altLang="en-US" sz="2400" b="1">
                <a:latin typeface="华文楷体" panose="02010600040101010101" charset="-122"/>
                <a:ea typeface="华文楷体" panose="02010600040101010101" charset="-122"/>
                <a:cs typeface="华文楷体" panose="02010600040101010101" charset="-122"/>
              </a:rPr>
              <a:t>他没有自己。可是</a:t>
            </a:r>
            <a:r>
              <a:rPr lang="zh-CN" altLang="en-US" sz="2400" b="1">
                <a:solidFill>
                  <a:srgbClr val="C00000"/>
                </a:solidFill>
                <a:latin typeface="华文楷体" panose="02010600040101010101" charset="-122"/>
                <a:ea typeface="华文楷体" panose="02010600040101010101" charset="-122"/>
                <a:cs typeface="华文楷体" panose="02010600040101010101" charset="-122"/>
              </a:rPr>
              <a:t>在这种旋转之中他的眼并没有花，心并没有乱，他老想着远远的辆车，</a:t>
            </a:r>
            <a:r>
              <a:rPr lang="zh-CN" altLang="en-US" sz="2400" b="1">
                <a:latin typeface="华文楷体" panose="02010600040101010101" charset="-122"/>
                <a:ea typeface="华文楷体" panose="02010600040101010101" charset="-122"/>
                <a:cs typeface="华文楷体" panose="02010600040101010101" charset="-122"/>
              </a:rPr>
              <a:t>可以使他自由，独立，像自己的手脚的那么一辆车。有了自己的车，他可以不再受拴车的人们的气，也无须敷衍别人</a:t>
            </a:r>
            <a:r>
              <a:rPr lang="en-US" altLang="zh-CN" sz="2400" b="1">
                <a:latin typeface="华文楷体" panose="02010600040101010101" charset="-122"/>
                <a:ea typeface="华文楷体" panose="02010600040101010101" charset="-122"/>
                <a:cs typeface="华文楷体" panose="02010600040101010101" charset="-122"/>
              </a:rPr>
              <a:t>;</a:t>
            </a:r>
            <a:r>
              <a:rPr lang="zh-CN" altLang="en-US" sz="2400" b="1">
                <a:latin typeface="华文楷体" panose="02010600040101010101" charset="-122"/>
                <a:ea typeface="华文楷体" panose="02010600040101010101" charset="-122"/>
                <a:cs typeface="华文楷体" panose="02010600040101010101" charset="-122"/>
              </a:rPr>
              <a:t>有自己的力气与洋车，睁开眼就可以有饭吃。</a:t>
            </a:r>
            <a:endParaRPr lang="zh-CN" altLang="en-US" sz="2400" b="1">
              <a:latin typeface="华文楷体" panose="02010600040101010101" charset="-122"/>
              <a:ea typeface="华文楷体" panose="02010600040101010101" charset="-122"/>
              <a:cs typeface="华文楷体" panose="02010600040101010101" charset="-122"/>
            </a:endParaRPr>
          </a:p>
        </p:txBody>
      </p:sp>
      <p:sp>
        <p:nvSpPr>
          <p:cNvPr id="4" name="文本框 3"/>
          <p:cNvSpPr txBox="1"/>
          <p:nvPr/>
        </p:nvSpPr>
        <p:spPr>
          <a:xfrm>
            <a:off x="5713730" y="591820"/>
            <a:ext cx="1850390" cy="583565"/>
          </a:xfrm>
          <a:prstGeom prst="rect">
            <a:avLst/>
          </a:prstGeom>
          <a:solidFill>
            <a:srgbClr val="7030A0"/>
          </a:solidFill>
        </p:spPr>
        <p:txBody>
          <a:bodyPr wrap="square" rtlCol="0">
            <a:spAutoFit/>
          </a:bodyPr>
          <a:p>
            <a:r>
              <a:rPr lang="zh-CN" altLang="en-US" sz="3200" b="1">
                <a:solidFill>
                  <a:schemeClr val="bg1"/>
                </a:solidFill>
              </a:rPr>
              <a:t>资料卡片</a:t>
            </a:r>
            <a:endParaRPr lang="zh-CN" altLang="en-US" sz="32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circle(in)">
                                      <p:cBhvr>
                                        <p:cTn id="7" dur="20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circle(in)">
                                      <p:cBhvr>
                                        <p:cTn id="12" dur="20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arn(inVertic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circle(in)">
                                      <p:cBhvr>
                                        <p:cTn id="22" dur="20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barn(inVertical)">
                                      <p:cBhvr>
                                        <p:cTn id="27" dur="500"/>
                                        <p:tgtEl>
                                          <p:spTgt spid="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4">
                                            <p:txEl>
                                              <p:pRg st="0" end="0"/>
                                            </p:txEl>
                                          </p:spTgt>
                                        </p:tgtEl>
                                        <p:attrNameLst>
                                          <p:attrName>style.visibility</p:attrName>
                                        </p:attrNameLst>
                                      </p:cBhvr>
                                      <p:to>
                                        <p:strVal val="visible"/>
                                      </p:to>
                                    </p:set>
                                    <p:animEffect transition="in" filter="circle(in)">
                                      <p:cBhvr>
                                        <p:cTn id="32" dur="2000"/>
                                        <p:tgtEl>
                                          <p:spTgt spid="1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 calcmode="lin" valueType="num">
                                      <p:cBhvr>
                                        <p:cTn id="3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39"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矩形 5"/>
          <p:cNvSpPr/>
          <p:nvPr/>
        </p:nvSpPr>
        <p:spPr>
          <a:xfrm>
            <a:off x="769300" y="3265815"/>
            <a:ext cx="2232454" cy="82214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曾经的祥子</a:t>
            </a:r>
            <a:endParaRPr lang="zh-CN" altLang="en-US"/>
          </a:p>
        </p:txBody>
      </p:sp>
      <p:sp>
        <p:nvSpPr>
          <p:cNvPr id="2" name="文本框 1"/>
          <p:cNvSpPr txBox="1"/>
          <p:nvPr/>
        </p:nvSpPr>
        <p:spPr>
          <a:xfrm>
            <a:off x="535253" y="4349142"/>
            <a:ext cx="2883243" cy="1815882"/>
          </a:xfrm>
          <a:prstGeom prst="rect">
            <a:avLst/>
          </a:prstGeom>
          <a:solidFill>
            <a:schemeClr val="accent6">
              <a:lumMod val="20000"/>
              <a:lumOff val="80000"/>
            </a:schemeClr>
          </a:solidFill>
        </p:spPr>
        <p:txBody>
          <a:bodyPr wrap="square" rtlCol="0">
            <a:spAutoFit/>
          </a:bodyPr>
          <a:lstStyle/>
          <a:p>
            <a:r>
              <a:rPr lang="zh-CN" altLang="en-US" sz="2800" b="1">
                <a:solidFill>
                  <a:srgbClr val="C00000"/>
                </a:solidFill>
              </a:rPr>
              <a:t>是那么勤奋努力，那么善良，富有同情心，有自尊有担当。</a:t>
            </a:r>
            <a:endParaRPr lang="zh-CN" altLang="en-US" sz="2800" b="1">
              <a:solidFill>
                <a:srgbClr val="C00000"/>
              </a:solidFill>
            </a:endParaRPr>
          </a:p>
        </p:txBody>
      </p:sp>
      <p:pic>
        <p:nvPicPr>
          <p:cNvPr id="3" name="图片 2"/>
          <p:cNvPicPr>
            <a:picLocks noChangeAspect="1"/>
          </p:cNvPicPr>
          <p:nvPr/>
        </p:nvPicPr>
        <p:blipFill>
          <a:blip r:embed="rId1"/>
          <a:stretch>
            <a:fillRect/>
          </a:stretch>
        </p:blipFill>
        <p:spPr>
          <a:xfrm>
            <a:off x="1037967" y="592128"/>
            <a:ext cx="1408671" cy="1178011"/>
          </a:xfrm>
          <a:prstGeom prst="rect">
            <a:avLst/>
          </a:prstGeom>
        </p:spPr>
      </p:pic>
      <p:sp>
        <p:nvSpPr>
          <p:cNvPr id="4" name="矩形 3"/>
          <p:cNvSpPr/>
          <p:nvPr/>
        </p:nvSpPr>
        <p:spPr>
          <a:xfrm>
            <a:off x="1256263" y="857967"/>
            <a:ext cx="1107996" cy="646331"/>
          </a:xfrm>
          <a:prstGeom prst="rect">
            <a:avLst/>
          </a:prstGeom>
        </p:spPr>
        <p:txBody>
          <a:bodyPr wrap="none">
            <a:spAutoFit/>
          </a:bodyPr>
          <a:lstStyle/>
          <a:p>
            <a:r>
              <a:rPr lang="zh-CN" altLang="en-US" sz="3600" b="1"/>
              <a:t>祥子</a:t>
            </a:r>
            <a:endParaRPr lang="zh-CN" altLang="en-US" sz="3600" b="1"/>
          </a:p>
        </p:txBody>
      </p:sp>
      <p:sp>
        <p:nvSpPr>
          <p:cNvPr id="5" name="矩形 4"/>
          <p:cNvSpPr/>
          <p:nvPr/>
        </p:nvSpPr>
        <p:spPr>
          <a:xfrm>
            <a:off x="806248" y="1986617"/>
            <a:ext cx="2031325" cy="646331"/>
          </a:xfrm>
          <a:prstGeom prst="rect">
            <a:avLst/>
          </a:prstGeom>
        </p:spPr>
        <p:txBody>
          <a:bodyPr wrap="none">
            <a:spAutoFit/>
          </a:bodyPr>
          <a:lstStyle/>
          <a:p>
            <a:r>
              <a:rPr lang="zh-CN" altLang="en-US" sz="3600" b="1"/>
              <a:t>形象分析</a:t>
            </a:r>
            <a:endParaRPr lang="zh-CN" altLang="en-US" sz="3600" b="1"/>
          </a:p>
        </p:txBody>
      </p:sp>
      <p:sp>
        <p:nvSpPr>
          <p:cNvPr id="8" name="文本框 7"/>
          <p:cNvSpPr txBox="1"/>
          <p:nvPr/>
        </p:nvSpPr>
        <p:spPr>
          <a:xfrm>
            <a:off x="806663" y="3384625"/>
            <a:ext cx="2232454" cy="584775"/>
          </a:xfrm>
          <a:prstGeom prst="rect">
            <a:avLst/>
          </a:prstGeom>
          <a:noFill/>
        </p:spPr>
        <p:txBody>
          <a:bodyPr wrap="square" rtlCol="0">
            <a:spAutoFit/>
          </a:bodyPr>
          <a:lstStyle/>
          <a:p>
            <a:r>
              <a:rPr lang="zh-CN" altLang="en-US" sz="3200" b="1">
                <a:solidFill>
                  <a:srgbClr val="C00000"/>
                </a:solidFill>
              </a:rPr>
              <a:t>曾经的祥子</a:t>
            </a:r>
            <a:endParaRPr lang="zh-CN" altLang="en-US" sz="3200" b="1">
              <a:solidFill>
                <a:srgbClr val="C00000"/>
              </a:solidFill>
            </a:endParaRPr>
          </a:p>
        </p:txBody>
      </p:sp>
      <p:sp>
        <p:nvSpPr>
          <p:cNvPr id="11" name="文本框 10"/>
          <p:cNvSpPr txBox="1"/>
          <p:nvPr/>
        </p:nvSpPr>
        <p:spPr>
          <a:xfrm>
            <a:off x="3418840" y="5629910"/>
            <a:ext cx="8053070" cy="706755"/>
          </a:xfrm>
          <a:prstGeom prst="rect">
            <a:avLst/>
          </a:prstGeom>
          <a:noFill/>
        </p:spPr>
        <p:txBody>
          <a:bodyPr wrap="square" rtlCol="0">
            <a:spAutoFit/>
          </a:bodyPr>
          <a:lstStyle/>
          <a:p>
            <a:r>
              <a:rPr lang="zh-CN" altLang="en-US" sz="2000" b="1">
                <a:latin typeface="华文楷体" panose="02010600040101010101" charset="-122"/>
                <a:ea typeface="华文楷体" panose="02010600040101010101" charset="-122"/>
              </a:rPr>
              <a:t>（转述）当他在曹府拉车，不小心翻了车，车给碰坏了，把顾主曹先生也给摔伤了；他主动引咎辞工，情愿把工钱退给主人作为赔偿。</a:t>
            </a:r>
            <a:endParaRPr lang="zh-CN" altLang="en-US" sz="2000" b="1">
              <a:latin typeface="华文楷体" panose="02010600040101010101" charset="-122"/>
              <a:ea typeface="华文楷体" panose="02010600040101010101" charset="-122"/>
            </a:endParaRPr>
          </a:p>
        </p:txBody>
      </p:sp>
      <p:sp>
        <p:nvSpPr>
          <p:cNvPr id="12" name="文本框 11"/>
          <p:cNvSpPr txBox="1"/>
          <p:nvPr/>
        </p:nvSpPr>
        <p:spPr>
          <a:xfrm>
            <a:off x="7232822" y="1706276"/>
            <a:ext cx="4324864" cy="926672"/>
          </a:xfrm>
          <a:prstGeom prst="rect">
            <a:avLst/>
          </a:prstGeom>
          <a:noFill/>
        </p:spPr>
        <p:txBody>
          <a:bodyPr wrap="square" rtlCol="0">
            <a:spAutoFit/>
          </a:bodyPr>
          <a:lstStyle/>
          <a:p>
            <a:endParaRPr lang="zh-CN" altLang="en-US"/>
          </a:p>
        </p:txBody>
      </p:sp>
      <p:sp>
        <p:nvSpPr>
          <p:cNvPr id="13" name="文本框 12"/>
          <p:cNvSpPr txBox="1"/>
          <p:nvPr/>
        </p:nvSpPr>
        <p:spPr>
          <a:xfrm>
            <a:off x="3001645" y="1354455"/>
            <a:ext cx="8887460" cy="1630045"/>
          </a:xfrm>
          <a:prstGeom prst="rect">
            <a:avLst/>
          </a:prstGeom>
          <a:noFill/>
        </p:spPr>
        <p:txBody>
          <a:bodyPr wrap="square" rtlCol="0">
            <a:spAutoFit/>
          </a:bodyPr>
          <a:lstStyle/>
          <a:p>
            <a:r>
              <a:rPr lang="en-US" altLang="zh-CN" sz="2000" b="1"/>
              <a:t>          </a:t>
            </a:r>
            <a:r>
              <a:rPr lang="zh-CN" altLang="en-US" sz="2000" b="1">
                <a:latin typeface="华文楷体" panose="02010600040101010101" charset="-122"/>
                <a:ea typeface="华文楷体" panose="02010600040101010101" charset="-122"/>
              </a:rPr>
              <a:t>这时候，老者的干草似的灰发，脸上的泥，炭条似的手，和那个破帽头与棉袄，都像发着点纯洁的光，如同破庙里的神像似的，虽然破碎，依然尊严。大家看着他，仿佛唯恐他</a:t>
            </a:r>
            <a:r>
              <a:rPr lang="zh-CN" altLang="en-US" sz="2000" b="1">
                <a:solidFill>
                  <a:srgbClr val="C00000"/>
                </a:solidFill>
                <a:latin typeface="华文楷体" panose="02010600040101010101" charset="-122"/>
                <a:ea typeface="华文楷体" panose="02010600040101010101" charset="-122"/>
              </a:rPr>
              <a:t>走</a:t>
            </a:r>
            <a:r>
              <a:rPr lang="zh-CN" altLang="en-US" sz="2000" b="1">
                <a:latin typeface="华文楷体" panose="02010600040101010101" charset="-122"/>
                <a:ea typeface="华文楷体" panose="02010600040101010101" charset="-122"/>
              </a:rPr>
              <a:t>了。祥子始终没言语，呆呆地立在那里。听到老车夫说肚子里空，他猛地跑出去，飞也似又跑回来，手里用块白菜叶儿托着十个羊肉馅的包子。一直送到老者的眼前，说了声：吃吧！</a:t>
            </a:r>
            <a:endParaRPr lang="zh-CN" altLang="en-US" sz="2000" b="1">
              <a:latin typeface="华文楷体" panose="02010600040101010101" charset="-122"/>
              <a:ea typeface="华文楷体" panose="02010600040101010101" charset="-122"/>
            </a:endParaRPr>
          </a:p>
        </p:txBody>
      </p:sp>
      <p:sp>
        <p:nvSpPr>
          <p:cNvPr id="14" name="文本框 13"/>
          <p:cNvSpPr txBox="1"/>
          <p:nvPr/>
        </p:nvSpPr>
        <p:spPr>
          <a:xfrm>
            <a:off x="3523615" y="4176395"/>
            <a:ext cx="7844155" cy="1322070"/>
          </a:xfrm>
          <a:prstGeom prst="rect">
            <a:avLst/>
          </a:prstGeom>
          <a:noFill/>
        </p:spPr>
        <p:txBody>
          <a:bodyPr wrap="square" rtlCol="0">
            <a:spAutoFit/>
          </a:bodyPr>
          <a:lstStyle/>
          <a:p>
            <a:r>
              <a:rPr lang="zh-CN" altLang="en-US" sz="2000" b="1">
                <a:latin typeface="华文楷体" panose="02010600040101010101" charset="-122"/>
                <a:ea typeface="华文楷体" panose="02010600040101010101" charset="-122"/>
                <a:cs typeface="华文楷体" panose="02010600040101010101" charset="-122"/>
              </a:rPr>
              <a:t>（转述）他去杨先生家拉包月，杨家太太拼命使唤祥子干家务活，扫地，看孩子，住的差吃的差，仿佛把仆人使唤死了才对得起自己付出的工钱。杨家太太的刻薄小气，祥子受不了。把一毛钱的赏钱扔还给太太，拿了四天的工钱走了。 </a:t>
            </a:r>
            <a:endParaRPr lang="zh-CN" altLang="en-US" sz="2000" b="1">
              <a:latin typeface="华文楷体" panose="02010600040101010101" charset="-122"/>
              <a:ea typeface="华文楷体" panose="02010600040101010101" charset="-122"/>
              <a:cs typeface="华文楷体" panose="02010600040101010101" charset="-122"/>
            </a:endParaRPr>
          </a:p>
        </p:txBody>
      </p:sp>
      <p:sp>
        <p:nvSpPr>
          <p:cNvPr id="15" name="文本框 14"/>
          <p:cNvSpPr txBox="1"/>
          <p:nvPr/>
        </p:nvSpPr>
        <p:spPr>
          <a:xfrm>
            <a:off x="3204845" y="3073400"/>
            <a:ext cx="8352790" cy="1014730"/>
          </a:xfrm>
          <a:prstGeom prst="rect">
            <a:avLst/>
          </a:prstGeom>
          <a:noFill/>
        </p:spPr>
        <p:txBody>
          <a:bodyPr wrap="square" rtlCol="0">
            <a:spAutoFit/>
          </a:bodyPr>
          <a:lstStyle/>
          <a:p>
            <a:r>
              <a:rPr lang="en-US" altLang="zh-CN" sz="2000" b="1"/>
              <a:t>         </a:t>
            </a:r>
            <a:r>
              <a:rPr lang="zh-CN" altLang="en-US" sz="2000" b="1">
                <a:latin typeface="华文楷体" panose="02010600040101010101" charset="-122"/>
                <a:ea typeface="华文楷体" panose="02010600040101010101" charset="-122"/>
                <a:cs typeface="华文楷体" panose="02010600040101010101" charset="-122"/>
              </a:rPr>
              <a:t>他变得比先前更拼命了，他拼命和别人抢生意，连老弱病残的都抢，“像只饿疯了的野兽，”每次抢到生意，看到后面被抢的车夫在骂，他都会默默说，对不住，要不是只想早点买上车，</a:t>
            </a:r>
            <a:r>
              <a:rPr lang="en-US" altLang="zh-CN" sz="2000" b="1">
                <a:latin typeface="华文楷体" panose="02010600040101010101" charset="-122"/>
                <a:ea typeface="华文楷体" panose="02010600040101010101" charset="-122"/>
                <a:cs typeface="华文楷体" panose="02010600040101010101" charset="-122"/>
              </a:rPr>
              <a:t>……</a:t>
            </a:r>
            <a:endParaRPr lang="zh-CN" altLang="en-US" sz="2000" b="1">
              <a:latin typeface="华文楷体" panose="02010600040101010101" charset="-122"/>
              <a:ea typeface="华文楷体" panose="02010600040101010101" charset="-122"/>
              <a:cs typeface="华文楷体" panose="02010600040101010101" charset="-122"/>
            </a:endParaRPr>
          </a:p>
        </p:txBody>
      </p:sp>
      <p:sp>
        <p:nvSpPr>
          <p:cNvPr id="7" name="文本框 6"/>
          <p:cNvSpPr txBox="1"/>
          <p:nvPr/>
        </p:nvSpPr>
        <p:spPr>
          <a:xfrm>
            <a:off x="5713730" y="591820"/>
            <a:ext cx="1850390" cy="583565"/>
          </a:xfrm>
          <a:prstGeom prst="rect">
            <a:avLst/>
          </a:prstGeom>
          <a:solidFill>
            <a:srgbClr val="7030A0"/>
          </a:solidFill>
        </p:spPr>
        <p:txBody>
          <a:bodyPr wrap="square" rtlCol="0">
            <a:spAutoFit/>
          </a:bodyPr>
          <a:p>
            <a:r>
              <a:rPr lang="zh-CN" altLang="en-US" sz="3200" b="1">
                <a:solidFill>
                  <a:schemeClr val="bg1"/>
                </a:solidFill>
              </a:rPr>
              <a:t>资料卡片</a:t>
            </a:r>
            <a:endParaRPr lang="zh-CN" altLang="en-US" sz="32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ircle(in)">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arn(inVertical)">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wipe(down)">
                                      <p:cBhvr>
                                        <p:cTn id="22" dur="500"/>
                                        <p:tgtEl>
                                          <p:spTgt spid="1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5">
                                            <p:txEl>
                                              <p:pRg st="0" end="0"/>
                                            </p:txEl>
                                          </p:spTgt>
                                        </p:tgtEl>
                                        <p:attrNameLst>
                                          <p:attrName>style.visibility</p:attrName>
                                        </p:attrNameLst>
                                      </p:cBhvr>
                                      <p:to>
                                        <p:strVal val="visible"/>
                                      </p:to>
                                    </p:set>
                                    <p:animEffect transition="in" filter="circle(in)">
                                      <p:cBhvr>
                                        <p:cTn id="27" dur="2000"/>
                                        <p:tgtEl>
                                          <p:spTgt spid="1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4">
                                            <p:txEl>
                                              <p:pRg st="0" end="0"/>
                                            </p:txEl>
                                          </p:spTgt>
                                        </p:tgtEl>
                                        <p:attrNameLst>
                                          <p:attrName>style.visibility</p:attrName>
                                        </p:attrNameLst>
                                      </p:cBhvr>
                                      <p:to>
                                        <p:strVal val="visible"/>
                                      </p:to>
                                    </p:set>
                                    <p:animEffect transition="in" filter="barn(inVertical)">
                                      <p:cBhvr>
                                        <p:cTn id="32" dur="500"/>
                                        <p:tgtEl>
                                          <p:spTgt spid="1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circle(in)">
                                      <p:cBhvr>
                                        <p:cTn id="37" dur="2000"/>
                                        <p:tgtEl>
                                          <p:spTgt spid="1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2">
                                            <p:txEl>
                                              <p:pRg st="0" end="0"/>
                                            </p:txEl>
                                          </p:spTgt>
                                        </p:tgtEl>
                                        <p:attrNameLst>
                                          <p:attrName>style.visibility</p:attrName>
                                        </p:attrNameLst>
                                      </p:cBhvr>
                                      <p:to>
                                        <p:strVal val="visible"/>
                                      </p:to>
                                    </p:set>
                                    <p:animEffect transition="in" filter="circle(in)">
                                      <p:cBhvr>
                                        <p:cTn id="4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椭圆 2"/>
          <p:cNvSpPr/>
          <p:nvPr/>
        </p:nvSpPr>
        <p:spPr>
          <a:xfrm>
            <a:off x="499707" y="1748069"/>
            <a:ext cx="910765" cy="2183027"/>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537335" y="746125"/>
            <a:ext cx="5925820" cy="5692775"/>
          </a:xfrm>
          <a:prstGeom prst="rect">
            <a:avLst/>
          </a:prstGeom>
          <a:noFill/>
        </p:spPr>
        <p:txBody>
          <a:bodyPr wrap="square" rtlCol="0">
            <a:spAutoFit/>
          </a:bodyPr>
          <a:lstStyle/>
          <a:p>
            <a:r>
              <a:rPr lang="en-US" altLang="zh-CN" sz="2800" b="1"/>
              <a:t>        </a:t>
            </a:r>
            <a:r>
              <a:rPr lang="zh-CN" altLang="en-US" sz="2800" b="1">
                <a:latin typeface="华文楷体" panose="02010600040101010101" charset="-122"/>
                <a:ea typeface="华文楷体" panose="02010600040101010101" charset="-122"/>
              </a:rPr>
              <a:t>他曾经</a:t>
            </a:r>
            <a:r>
              <a:rPr lang="zh-CN" altLang="en-US" sz="2800" b="1">
                <a:solidFill>
                  <a:srgbClr val="C00000"/>
                </a:solidFill>
                <a:latin typeface="华文楷体" panose="02010600040101010101" charset="-122"/>
                <a:ea typeface="华文楷体" panose="02010600040101010101" charset="-122"/>
              </a:rPr>
              <a:t>青春阳光</a:t>
            </a:r>
            <a:r>
              <a:rPr lang="zh-CN" altLang="en-US" sz="2800" b="1">
                <a:latin typeface="华文楷体" panose="02010600040101010101" charset="-122"/>
                <a:ea typeface="华文楷体" panose="02010600040101010101" charset="-122"/>
              </a:rPr>
              <a:t>，他</a:t>
            </a:r>
            <a:r>
              <a:rPr lang="zh-CN" altLang="en-US" sz="2800" b="1">
                <a:solidFill>
                  <a:srgbClr val="C00000"/>
                </a:solidFill>
                <a:latin typeface="华文楷体" panose="02010600040101010101" charset="-122"/>
                <a:ea typeface="华文楷体" panose="02010600040101010101" charset="-122"/>
              </a:rPr>
              <a:t>要强，有理想，老实本分</a:t>
            </a:r>
            <a:r>
              <a:rPr lang="zh-CN" altLang="en-US" sz="2800" b="1">
                <a:latin typeface="华文楷体" panose="02010600040101010101" charset="-122"/>
                <a:ea typeface="华文楷体" panose="02010600040101010101" charset="-122"/>
              </a:rPr>
              <a:t>，只想通过自己的努力，买到一辆属于自己的黄包车，过上独立自由的生活。为了能实现这个理想，他</a:t>
            </a:r>
            <a:r>
              <a:rPr lang="zh-CN" altLang="en-US" sz="2800" b="1">
                <a:solidFill>
                  <a:srgbClr val="C00000"/>
                </a:solidFill>
                <a:latin typeface="华文楷体" panose="02010600040101010101" charset="-122"/>
                <a:ea typeface="华文楷体" panose="02010600040101010101" charset="-122"/>
              </a:rPr>
              <a:t>努力</a:t>
            </a:r>
            <a:r>
              <a:rPr lang="zh-CN" altLang="en-US" sz="2800" b="1">
                <a:latin typeface="华文楷体" panose="02010600040101010101" charset="-122"/>
                <a:ea typeface="华文楷体" panose="02010600040101010101" charset="-122"/>
              </a:rPr>
              <a:t>拉车，为多做一单生意，他甚至低价出车。他</a:t>
            </a:r>
            <a:r>
              <a:rPr lang="zh-CN" altLang="en-US" sz="2800" b="1">
                <a:solidFill>
                  <a:srgbClr val="C00000"/>
                </a:solidFill>
                <a:latin typeface="华文楷体" panose="02010600040101010101" charset="-122"/>
                <a:ea typeface="华文楷体" panose="02010600040101010101" charset="-122"/>
              </a:rPr>
              <a:t>省吃俭用</a:t>
            </a:r>
            <a:r>
              <a:rPr lang="zh-CN" altLang="en-US" sz="2800" b="1">
                <a:latin typeface="华文楷体" panose="02010600040101010101" charset="-122"/>
                <a:ea typeface="华文楷体" panose="02010600040101010101" charset="-122"/>
              </a:rPr>
              <a:t>，从茶里，从饭食里省，不抽烟，不喝酒，与同行保持一定距离，生怕被他们带坏。他</a:t>
            </a:r>
            <a:r>
              <a:rPr lang="zh-CN" altLang="en-US" sz="2800" b="1">
                <a:solidFill>
                  <a:srgbClr val="C00000"/>
                </a:solidFill>
                <a:latin typeface="华文楷体" panose="02010600040101010101" charset="-122"/>
                <a:ea typeface="华文楷体" panose="02010600040101010101" charset="-122"/>
              </a:rPr>
              <a:t>有自尊</a:t>
            </a:r>
            <a:r>
              <a:rPr lang="zh-CN" altLang="en-US" sz="2800" b="1">
                <a:latin typeface="华文楷体" panose="02010600040101010101" charset="-122"/>
                <a:ea typeface="华文楷体" panose="02010600040101010101" charset="-122"/>
              </a:rPr>
              <a:t>，不愿别人把他当牲口使，他</a:t>
            </a:r>
            <a:r>
              <a:rPr lang="zh-CN" altLang="en-US" sz="2800" b="1">
                <a:solidFill>
                  <a:srgbClr val="C00000"/>
                </a:solidFill>
                <a:latin typeface="华文楷体" panose="02010600040101010101" charset="-122"/>
                <a:ea typeface="华文楷体" panose="02010600040101010101" charset="-122"/>
              </a:rPr>
              <a:t>有担当，有同情心</a:t>
            </a:r>
            <a:r>
              <a:rPr lang="zh-CN" altLang="en-US" sz="2800" b="1">
                <a:latin typeface="华文楷体" panose="02010600040101010101" charset="-122"/>
                <a:ea typeface="华文楷体" panose="02010600040101010101" charset="-122"/>
              </a:rPr>
              <a:t>。他</a:t>
            </a:r>
            <a:r>
              <a:rPr lang="zh-CN" altLang="en-US" sz="2800" b="1">
                <a:solidFill>
                  <a:srgbClr val="C00000"/>
                </a:solidFill>
                <a:latin typeface="华文楷体" panose="02010600040101010101" charset="-122"/>
                <a:ea typeface="华文楷体" panose="02010600040101010101" charset="-122"/>
              </a:rPr>
              <a:t>勤劳</a:t>
            </a:r>
            <a:r>
              <a:rPr lang="zh-CN" altLang="en-US" sz="2800" b="1">
                <a:latin typeface="华文楷体" panose="02010600040101010101" charset="-122"/>
                <a:ea typeface="华文楷体" panose="02010600040101010101" charset="-122"/>
              </a:rPr>
              <a:t>，空余时间，在人和车行，总是不停地忙活，连刘四爷都喜欢他的，也因为他的这些优点，虎妞也瞄上了他。</a:t>
            </a:r>
            <a:endParaRPr lang="zh-CN" altLang="en-US" sz="2800" b="1">
              <a:latin typeface="华文楷体" panose="02010600040101010101" charset="-122"/>
              <a:ea typeface="华文楷体" panose="02010600040101010101" charset="-122"/>
            </a:endParaRPr>
          </a:p>
        </p:txBody>
      </p:sp>
      <p:pic>
        <p:nvPicPr>
          <p:cNvPr id="8" name="图片 7"/>
          <p:cNvPicPr>
            <a:picLocks noChangeAspect="1"/>
          </p:cNvPicPr>
          <p:nvPr/>
        </p:nvPicPr>
        <p:blipFill>
          <a:blip r:embed="rId1"/>
          <a:stretch>
            <a:fillRect/>
          </a:stretch>
        </p:blipFill>
        <p:spPr>
          <a:xfrm>
            <a:off x="7660377" y="745849"/>
            <a:ext cx="4176393" cy="5652052"/>
          </a:xfrm>
          <a:prstGeom prst="rect">
            <a:avLst/>
          </a:prstGeom>
        </p:spPr>
      </p:pic>
      <p:sp>
        <p:nvSpPr>
          <p:cNvPr id="9" name="文本框 8"/>
          <p:cNvSpPr txBox="1"/>
          <p:nvPr/>
        </p:nvSpPr>
        <p:spPr>
          <a:xfrm>
            <a:off x="499707" y="1870264"/>
            <a:ext cx="1192695" cy="1938992"/>
          </a:xfrm>
          <a:prstGeom prst="rect">
            <a:avLst/>
          </a:prstGeom>
          <a:noFill/>
        </p:spPr>
        <p:txBody>
          <a:bodyPr wrap="square" rtlCol="0">
            <a:spAutoFit/>
          </a:bodyPr>
          <a:lstStyle/>
          <a:p>
            <a:r>
              <a:rPr lang="zh-CN" altLang="en-US" sz="6000" b="1"/>
              <a:t>祥</a:t>
            </a:r>
            <a:endParaRPr lang="en-US" altLang="zh-CN" sz="6000" b="1"/>
          </a:p>
          <a:p>
            <a:r>
              <a:rPr lang="zh-CN" altLang="en-US" sz="6000" b="1"/>
              <a:t>子</a:t>
            </a:r>
            <a:endParaRPr lang="zh-CN" altLang="en-US" sz="60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矩形 5"/>
          <p:cNvSpPr/>
          <p:nvPr/>
        </p:nvSpPr>
        <p:spPr>
          <a:xfrm>
            <a:off x="492440" y="3472825"/>
            <a:ext cx="2232454" cy="82214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曾经的祥子</a:t>
            </a:r>
            <a:endParaRPr lang="zh-CN" altLang="en-US"/>
          </a:p>
        </p:txBody>
      </p:sp>
      <p:pic>
        <p:nvPicPr>
          <p:cNvPr id="3" name="图片 2"/>
          <p:cNvPicPr>
            <a:picLocks noChangeAspect="1"/>
          </p:cNvPicPr>
          <p:nvPr/>
        </p:nvPicPr>
        <p:blipFill>
          <a:blip r:embed="rId1"/>
          <a:stretch>
            <a:fillRect/>
          </a:stretch>
        </p:blipFill>
        <p:spPr>
          <a:xfrm>
            <a:off x="594737" y="592128"/>
            <a:ext cx="1408671" cy="1178011"/>
          </a:xfrm>
          <a:prstGeom prst="rect">
            <a:avLst/>
          </a:prstGeom>
        </p:spPr>
      </p:pic>
      <p:sp>
        <p:nvSpPr>
          <p:cNvPr id="4" name="矩形 3"/>
          <p:cNvSpPr/>
          <p:nvPr/>
        </p:nvSpPr>
        <p:spPr>
          <a:xfrm>
            <a:off x="794618" y="857332"/>
            <a:ext cx="1107996" cy="646331"/>
          </a:xfrm>
          <a:prstGeom prst="rect">
            <a:avLst/>
          </a:prstGeom>
        </p:spPr>
        <p:txBody>
          <a:bodyPr wrap="none">
            <a:spAutoFit/>
          </a:bodyPr>
          <a:lstStyle/>
          <a:p>
            <a:r>
              <a:rPr lang="zh-CN" altLang="en-US" sz="3600" b="1"/>
              <a:t>祥子</a:t>
            </a:r>
            <a:endParaRPr lang="zh-CN" altLang="en-US" sz="3600" b="1"/>
          </a:p>
        </p:txBody>
      </p:sp>
      <p:sp>
        <p:nvSpPr>
          <p:cNvPr id="5" name="矩形 4"/>
          <p:cNvSpPr/>
          <p:nvPr/>
        </p:nvSpPr>
        <p:spPr>
          <a:xfrm>
            <a:off x="491923" y="1908512"/>
            <a:ext cx="2031325" cy="646331"/>
          </a:xfrm>
          <a:prstGeom prst="rect">
            <a:avLst/>
          </a:prstGeom>
        </p:spPr>
        <p:txBody>
          <a:bodyPr wrap="none">
            <a:spAutoFit/>
          </a:bodyPr>
          <a:lstStyle/>
          <a:p>
            <a:r>
              <a:rPr lang="zh-CN" altLang="en-US" sz="3600" b="1"/>
              <a:t>形象分析</a:t>
            </a:r>
            <a:endParaRPr lang="zh-CN" altLang="en-US" sz="3600" b="1"/>
          </a:p>
        </p:txBody>
      </p:sp>
      <p:sp>
        <p:nvSpPr>
          <p:cNvPr id="8" name="文本框 7"/>
          <p:cNvSpPr txBox="1"/>
          <p:nvPr/>
        </p:nvSpPr>
        <p:spPr>
          <a:xfrm>
            <a:off x="492338" y="3591635"/>
            <a:ext cx="2232454" cy="584775"/>
          </a:xfrm>
          <a:prstGeom prst="rect">
            <a:avLst/>
          </a:prstGeom>
          <a:noFill/>
        </p:spPr>
        <p:txBody>
          <a:bodyPr wrap="square" rtlCol="0">
            <a:spAutoFit/>
          </a:bodyPr>
          <a:lstStyle/>
          <a:p>
            <a:r>
              <a:rPr lang="zh-CN" altLang="en-US" sz="3200" b="1">
                <a:solidFill>
                  <a:srgbClr val="C00000"/>
                </a:solidFill>
              </a:rPr>
              <a:t>最后的祥子</a:t>
            </a:r>
            <a:endParaRPr lang="zh-CN" altLang="en-US" sz="3200" b="1">
              <a:solidFill>
                <a:srgbClr val="C00000"/>
              </a:solidFill>
            </a:endParaRPr>
          </a:p>
        </p:txBody>
      </p:sp>
      <p:sp>
        <p:nvSpPr>
          <p:cNvPr id="14" name="文本框 13"/>
          <p:cNvSpPr txBox="1"/>
          <p:nvPr/>
        </p:nvSpPr>
        <p:spPr>
          <a:xfrm>
            <a:off x="2230120" y="591820"/>
            <a:ext cx="9454515" cy="1568450"/>
          </a:xfrm>
          <a:prstGeom prst="rect">
            <a:avLst/>
          </a:prstGeom>
          <a:noFill/>
        </p:spPr>
        <p:txBody>
          <a:bodyPr wrap="square" rtlCol="0">
            <a:spAutoFit/>
          </a:bodyPr>
          <a:lstStyle/>
          <a:p>
            <a:r>
              <a:rPr lang="en-US" altLang="zh-CN" sz="2400" b="1"/>
              <a:t>         </a:t>
            </a:r>
            <a:r>
              <a:rPr lang="zh-CN" altLang="en-US" sz="2400" b="1">
                <a:latin typeface="华文楷体" panose="02010600040101010101" charset="-122"/>
                <a:ea typeface="华文楷体" panose="02010600040101010101" charset="-122"/>
                <a:cs typeface="华文楷体" panose="02010600040101010101" charset="-122"/>
              </a:rPr>
              <a:t>开始吸烟，喝酒，赌博，懒得出车，管不住自己的嘴，被夏太太引诱染上病</a:t>
            </a:r>
            <a:r>
              <a:rPr lang="en-US" altLang="zh-CN" sz="2400" b="1">
                <a:latin typeface="华文楷体" panose="02010600040101010101" charset="-122"/>
                <a:ea typeface="华文楷体" panose="02010600040101010101" charset="-122"/>
                <a:cs typeface="华文楷体" panose="02010600040101010101" charset="-122"/>
              </a:rPr>
              <a:t>……</a:t>
            </a:r>
            <a:r>
              <a:rPr lang="zh-CN" altLang="en-US" sz="2400" b="1">
                <a:latin typeface="华文楷体" panose="02010600040101010101" charset="-122"/>
                <a:ea typeface="华文楷体" panose="02010600040101010101" charset="-122"/>
                <a:cs typeface="华文楷体" panose="02010600040101010101" charset="-122"/>
              </a:rPr>
              <a:t>拉车不规规矩矩拉，成了巡警的“刺头儿”，撞伤人，撞坏车，赔五毛给两毛，打架奉陪。雇客催他快点儿走，他马上要加价。不多走一步路。</a:t>
            </a:r>
            <a:endParaRPr lang="zh-CN" altLang="en-US" sz="2400" b="1">
              <a:latin typeface="华文楷体" panose="02010600040101010101" charset="-122"/>
              <a:ea typeface="华文楷体" panose="02010600040101010101" charset="-122"/>
              <a:cs typeface="华文楷体" panose="02010600040101010101" charset="-122"/>
            </a:endParaRPr>
          </a:p>
        </p:txBody>
      </p:sp>
      <p:sp>
        <p:nvSpPr>
          <p:cNvPr id="16" name="文本框 15"/>
          <p:cNvSpPr txBox="1"/>
          <p:nvPr/>
        </p:nvSpPr>
        <p:spPr>
          <a:xfrm>
            <a:off x="2724785" y="2227580"/>
            <a:ext cx="8959215" cy="1198880"/>
          </a:xfrm>
          <a:prstGeom prst="rect">
            <a:avLst/>
          </a:prstGeom>
          <a:noFill/>
        </p:spPr>
        <p:txBody>
          <a:bodyPr wrap="square" rtlCol="0">
            <a:spAutoFit/>
          </a:bodyPr>
          <a:lstStyle/>
          <a:p>
            <a:r>
              <a:rPr lang="en-US" altLang="zh-CN" sz="2400" b="1"/>
              <a:t>        </a:t>
            </a:r>
            <a:r>
              <a:rPr lang="zh-CN" altLang="en-US" sz="2400" b="1">
                <a:latin typeface="华文楷体" panose="02010600040101010101" charset="-122"/>
                <a:ea typeface="华文楷体" panose="02010600040101010101" charset="-122"/>
              </a:rPr>
              <a:t>他凭借原先自己的人品，到处借钱，借了就吃喝，逛窑子，玩天桥。骗不到钱了，就买自己可买的家舍冬衣。占别人便宜，哪怕是半根烟。要面子的他成又脏又瘦的低等车夫。</a:t>
            </a:r>
            <a:endParaRPr lang="zh-CN" altLang="en-US" sz="2400" b="1">
              <a:latin typeface="华文楷体" panose="02010600040101010101" charset="-122"/>
              <a:ea typeface="华文楷体" panose="02010600040101010101" charset="-122"/>
            </a:endParaRPr>
          </a:p>
        </p:txBody>
      </p:sp>
      <p:sp>
        <p:nvSpPr>
          <p:cNvPr id="19" name="文本框 18"/>
          <p:cNvSpPr txBox="1"/>
          <p:nvPr/>
        </p:nvSpPr>
        <p:spPr>
          <a:xfrm>
            <a:off x="3587115" y="3472815"/>
            <a:ext cx="8096885" cy="1198880"/>
          </a:xfrm>
          <a:prstGeom prst="rect">
            <a:avLst/>
          </a:prstGeom>
          <a:noFill/>
        </p:spPr>
        <p:txBody>
          <a:bodyPr wrap="square" rtlCol="0">
            <a:spAutoFit/>
          </a:bodyPr>
          <a:lstStyle/>
          <a:p>
            <a:r>
              <a:rPr lang="en-US" altLang="zh-CN" sz="2400" b="1"/>
              <a:t>         </a:t>
            </a:r>
            <a:r>
              <a:rPr lang="zh-CN" altLang="en-US" sz="2400" b="1">
                <a:latin typeface="华文楷体" panose="02010600040101010101" charset="-122"/>
                <a:ea typeface="华文楷体" panose="02010600040101010101" charset="-122"/>
                <a:cs typeface="华文楷体" panose="02010600040101010101" charset="-122"/>
              </a:rPr>
              <a:t>阮明为了钱出卖思想，祥子为了钱接收思想。阮明知道遇必要时可以牺牲祥子，祥子没有这么想，可他这样做了</a:t>
            </a:r>
            <a:r>
              <a:rPr lang="en-US" altLang="zh-CN" sz="2400" b="1">
                <a:latin typeface="华文楷体" panose="02010600040101010101" charset="-122"/>
                <a:ea typeface="华文楷体" panose="02010600040101010101" charset="-122"/>
                <a:cs typeface="华文楷体" panose="02010600040101010101" charset="-122"/>
              </a:rPr>
              <a:t>——</a:t>
            </a:r>
            <a:r>
              <a:rPr lang="zh-CN" altLang="en-US" sz="2400" b="1">
                <a:latin typeface="华文楷体" panose="02010600040101010101" charset="-122"/>
                <a:ea typeface="华文楷体" panose="02010600040101010101" charset="-122"/>
                <a:cs typeface="华文楷体" panose="02010600040101010101" charset="-122"/>
              </a:rPr>
              <a:t>出卖了阮明。</a:t>
            </a:r>
            <a:endParaRPr lang="zh-CN" altLang="en-US" sz="2400" b="1">
              <a:latin typeface="华文楷体" panose="02010600040101010101" charset="-122"/>
              <a:ea typeface="华文楷体" panose="02010600040101010101" charset="-122"/>
              <a:cs typeface="华文楷体" panose="02010600040101010101" charset="-122"/>
            </a:endParaRPr>
          </a:p>
        </p:txBody>
      </p:sp>
      <p:sp>
        <p:nvSpPr>
          <p:cNvPr id="22" name="文本框 21"/>
          <p:cNvSpPr txBox="1"/>
          <p:nvPr/>
        </p:nvSpPr>
        <p:spPr>
          <a:xfrm>
            <a:off x="382706" y="4480506"/>
            <a:ext cx="3056238" cy="1938992"/>
          </a:xfrm>
          <a:prstGeom prst="rect">
            <a:avLst/>
          </a:prstGeom>
          <a:solidFill>
            <a:schemeClr val="accent6">
              <a:lumMod val="20000"/>
              <a:lumOff val="80000"/>
            </a:schemeClr>
          </a:solidFill>
        </p:spPr>
        <p:txBody>
          <a:bodyPr wrap="square" rtlCol="0">
            <a:spAutoFit/>
          </a:bodyPr>
          <a:lstStyle/>
          <a:p>
            <a:r>
              <a:rPr lang="zh-CN" altLang="en-US" sz="2400" b="1">
                <a:solidFill>
                  <a:srgbClr val="C00000"/>
                </a:solidFill>
              </a:rPr>
              <a:t>变成了麻木，潦倒，狡猾，好占便宜，吃喝嫖赌，自暴自弃的行尸走肉，个人主义的末路鬼。</a:t>
            </a:r>
            <a:endParaRPr lang="zh-CN" altLang="en-US" sz="2400" b="1">
              <a:solidFill>
                <a:srgbClr val="C00000"/>
              </a:solidFill>
            </a:endParaRPr>
          </a:p>
        </p:txBody>
      </p:sp>
      <p:sp>
        <p:nvSpPr>
          <p:cNvPr id="2" name="文本框 1"/>
          <p:cNvSpPr txBox="1"/>
          <p:nvPr/>
        </p:nvSpPr>
        <p:spPr>
          <a:xfrm>
            <a:off x="3587115" y="4671695"/>
            <a:ext cx="7938135" cy="1938020"/>
          </a:xfrm>
          <a:prstGeom prst="rect">
            <a:avLst/>
          </a:prstGeom>
          <a:noFill/>
        </p:spPr>
        <p:txBody>
          <a:bodyPr wrap="square" rtlCol="0">
            <a:spAutoFit/>
          </a:bodyPr>
          <a:lstStyle/>
          <a:p>
            <a:r>
              <a:rPr lang="en-US" altLang="zh-CN" sz="2400" b="1">
                <a:latin typeface="华文楷体" panose="02010600040101010101" charset="-122"/>
                <a:ea typeface="华文楷体" panose="02010600040101010101" charset="-122"/>
              </a:rPr>
              <a:t>        </a:t>
            </a:r>
            <a:r>
              <a:rPr lang="zh-CN" altLang="en-US" sz="2400" b="1">
                <a:latin typeface="华文楷体" panose="02010600040101010101" charset="-122"/>
                <a:ea typeface="华文楷体" panose="02010600040101010101" charset="-122"/>
              </a:rPr>
              <a:t>他停止住思想，所以就是杀了人，他也不负什么责任。他不再有希望，就那么述迷忽忽的往下坠，坠入那无底的深坑。他吃，他喝，他赌，他懒，他狡猾，因为他没了心，他的心被人家摘了去。他只剩下那个高大的肉架子，等着溃烂，预备着到乱岗子死去。</a:t>
            </a:r>
            <a:endParaRPr lang="zh-CN" altLang="en-US" sz="2400" b="1">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ircle(in)">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arn(inVertical)">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wipe(down)">
                                      <p:cBhvr>
                                        <p:cTn id="22" dur="500"/>
                                        <p:tgtEl>
                                          <p:spTgt spid="1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6">
                                            <p:txEl>
                                              <p:pRg st="0" end="0"/>
                                            </p:txEl>
                                          </p:spTgt>
                                        </p:tgtEl>
                                        <p:attrNameLst>
                                          <p:attrName>style.visibility</p:attrName>
                                        </p:attrNameLst>
                                      </p:cBhvr>
                                      <p:to>
                                        <p:strVal val="visible"/>
                                      </p:to>
                                    </p:set>
                                    <p:animEffect transition="in" filter="circle(in)">
                                      <p:cBhvr>
                                        <p:cTn id="27" dur="2000"/>
                                        <p:tgtEl>
                                          <p:spTgt spid="1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9">
                                            <p:txEl>
                                              <p:pRg st="0" end="0"/>
                                            </p:txEl>
                                          </p:spTgt>
                                        </p:tgtEl>
                                        <p:attrNameLst>
                                          <p:attrName>style.visibility</p:attrName>
                                        </p:attrNameLst>
                                      </p:cBhvr>
                                      <p:to>
                                        <p:strVal val="visible"/>
                                      </p:to>
                                    </p:set>
                                    <p:animEffect transition="in" filter="circle(in)">
                                      <p:cBhvr>
                                        <p:cTn id="32" dur="2000"/>
                                        <p:tgtEl>
                                          <p:spTgt spid="19">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2">
                                            <p:txEl>
                                              <p:pRg st="0" end="0"/>
                                            </p:txEl>
                                          </p:spTgt>
                                        </p:tgtEl>
                                        <p:attrNameLst>
                                          <p:attrName>style.visibility</p:attrName>
                                        </p:attrNameLst>
                                      </p:cBhvr>
                                      <p:to>
                                        <p:strVal val="visible"/>
                                      </p:to>
                                    </p:set>
                                    <p:animEffect transition="in" filter="circle(in)">
                                      <p:cBhvr>
                                        <p:cTn id="37" dur="2000"/>
                                        <p:tgtEl>
                                          <p:spTgt spid="2">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22">
                                            <p:txEl>
                                              <p:pRg st="0" end="0"/>
                                            </p:txEl>
                                          </p:spTgt>
                                        </p:tgtEl>
                                        <p:attrNameLst>
                                          <p:attrName>style.visibility</p:attrName>
                                        </p:attrNameLst>
                                      </p:cBhvr>
                                      <p:to>
                                        <p:strVal val="visible"/>
                                      </p:to>
                                    </p:set>
                                    <p:animEffect transition="in" filter="circle(in)">
                                      <p:cBhvr>
                                        <p:cTn id="42" dur="2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文本框 1"/>
          <p:cNvSpPr txBox="1"/>
          <p:nvPr/>
        </p:nvSpPr>
        <p:spPr>
          <a:xfrm>
            <a:off x="3227070" y="697230"/>
            <a:ext cx="3778250" cy="583565"/>
          </a:xfrm>
          <a:prstGeom prst="rect">
            <a:avLst/>
          </a:prstGeom>
          <a:noFill/>
        </p:spPr>
        <p:txBody>
          <a:bodyPr wrap="square" rtlCol="0">
            <a:spAutoFit/>
          </a:bodyPr>
          <a:p>
            <a:r>
              <a:rPr lang="zh-CN" altLang="en-US" sz="3200" b="1">
                <a:effectLst>
                  <a:outerShdw blurRad="38100" dist="38100" dir="2700000" algn="tl">
                    <a:srgbClr val="000000">
                      <a:alpha val="43137"/>
                    </a:srgbClr>
                  </a:outerShdw>
                </a:effectLst>
                <a:latin typeface="仿宋" panose="02010609060101010101" charset="-122"/>
                <a:ea typeface="仿宋" panose="02010609060101010101" charset="-122"/>
              </a:rPr>
              <a:t>祥子性格的变化</a:t>
            </a:r>
            <a:endParaRPr lang="zh-CN" altLang="en-US" sz="3200" b="1">
              <a:effectLst>
                <a:outerShdw blurRad="38100" dist="38100" dir="2700000" algn="tl">
                  <a:srgbClr val="000000">
                    <a:alpha val="43137"/>
                  </a:srgbClr>
                </a:outerShdw>
              </a:effectLst>
              <a:latin typeface="仿宋" panose="02010609060101010101" charset="-122"/>
              <a:ea typeface="仿宋" panose="02010609060101010101" charset="-122"/>
            </a:endParaRPr>
          </a:p>
        </p:txBody>
      </p:sp>
      <p:pic>
        <p:nvPicPr>
          <p:cNvPr id="4" name="图片 3" descr="祥子后"/>
          <p:cNvPicPr>
            <a:picLocks noChangeAspect="1"/>
          </p:cNvPicPr>
          <p:nvPr/>
        </p:nvPicPr>
        <p:blipFill>
          <a:blip r:embed="rId1"/>
          <a:srcRect l="13822" t="-2569" r="-844" b="19144"/>
          <a:stretch>
            <a:fillRect/>
          </a:stretch>
        </p:blipFill>
        <p:spPr>
          <a:xfrm>
            <a:off x="8390255" y="4095750"/>
            <a:ext cx="1979295" cy="1469390"/>
          </a:xfrm>
          <a:prstGeom prst="ellipse">
            <a:avLst/>
          </a:prstGeom>
        </p:spPr>
      </p:pic>
      <p:pic>
        <p:nvPicPr>
          <p:cNvPr id="5" name="图片 4" descr="祥子前"/>
          <p:cNvPicPr>
            <a:picLocks noChangeAspect="1"/>
          </p:cNvPicPr>
          <p:nvPr/>
        </p:nvPicPr>
        <p:blipFill>
          <a:blip r:embed="rId2"/>
          <a:srcRect l="15645" t="19693" r="8151" b="34513"/>
          <a:stretch>
            <a:fillRect/>
          </a:stretch>
        </p:blipFill>
        <p:spPr>
          <a:xfrm>
            <a:off x="1414780" y="1280795"/>
            <a:ext cx="1753235" cy="1543050"/>
          </a:xfrm>
          <a:prstGeom prst="ellipse">
            <a:avLst/>
          </a:prstGeom>
        </p:spPr>
      </p:pic>
      <p:cxnSp>
        <p:nvCxnSpPr>
          <p:cNvPr id="6" name="曲线连接符 5"/>
          <p:cNvCxnSpPr/>
          <p:nvPr/>
        </p:nvCxnSpPr>
        <p:spPr>
          <a:xfrm>
            <a:off x="3386614" y="2392680"/>
            <a:ext cx="4898708" cy="2483644"/>
          </a:xfrm>
          <a:prstGeom prst="curvedConnector3">
            <a:avLst>
              <a:gd name="adj1" fmla="val 50010"/>
            </a:avLst>
          </a:prstGeom>
        </p:spPr>
        <p:style>
          <a:lnRef idx="1">
            <a:schemeClr val="accent4"/>
          </a:lnRef>
          <a:fillRef idx="0">
            <a:schemeClr val="accent4"/>
          </a:fillRef>
          <a:effectRef idx="0">
            <a:schemeClr val="accent4"/>
          </a:effectRef>
          <a:fontRef idx="minor">
            <a:schemeClr val="tx1"/>
          </a:fontRef>
        </p:style>
      </p:cxnSp>
      <p:sp>
        <p:nvSpPr>
          <p:cNvPr id="8" name="椭圆 7"/>
          <p:cNvSpPr/>
          <p:nvPr/>
        </p:nvSpPr>
        <p:spPr>
          <a:xfrm>
            <a:off x="5978843" y="2979579"/>
            <a:ext cx="825818" cy="81486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9" name="文本框 8"/>
          <p:cNvSpPr txBox="1"/>
          <p:nvPr/>
        </p:nvSpPr>
        <p:spPr>
          <a:xfrm>
            <a:off x="5979319" y="3221990"/>
            <a:ext cx="1026319" cy="521970"/>
          </a:xfrm>
          <a:prstGeom prst="rect">
            <a:avLst/>
          </a:prstGeom>
          <a:noFill/>
        </p:spPr>
        <p:txBody>
          <a:bodyPr wrap="square" rtlCol="0">
            <a:spAutoFit/>
          </a:bodyPr>
          <a:p>
            <a:r>
              <a:rPr lang="zh-CN" altLang="en-US" sz="2800" b="1">
                <a:solidFill>
                  <a:schemeClr val="bg1"/>
                </a:solidFill>
                <a:latin typeface="仿宋" panose="02010609060101010101" charset="-122"/>
                <a:ea typeface="仿宋" panose="02010609060101010101" charset="-122"/>
              </a:rPr>
              <a:t>堕落</a:t>
            </a:r>
            <a:endParaRPr lang="zh-CN" altLang="en-US" sz="2800" b="1">
              <a:solidFill>
                <a:schemeClr val="bg1"/>
              </a:solidFill>
              <a:latin typeface="仿宋" panose="02010609060101010101" charset="-122"/>
              <a:ea typeface="仿宋" panose="02010609060101010101" charset="-122"/>
            </a:endParaRPr>
          </a:p>
        </p:txBody>
      </p:sp>
      <p:sp>
        <p:nvSpPr>
          <p:cNvPr id="10" name="文本框 9"/>
          <p:cNvSpPr txBox="1"/>
          <p:nvPr/>
        </p:nvSpPr>
        <p:spPr>
          <a:xfrm>
            <a:off x="512445" y="2910205"/>
            <a:ext cx="4948555" cy="953135"/>
          </a:xfrm>
          <a:prstGeom prst="rect">
            <a:avLst/>
          </a:prstGeom>
          <a:noFill/>
        </p:spPr>
        <p:txBody>
          <a:bodyPr wrap="square" rtlCol="0">
            <a:spAutoFit/>
          </a:bodyPr>
          <a:p>
            <a:r>
              <a:rPr lang="zh-CN" altLang="en-US" sz="2800" b="1">
                <a:solidFill>
                  <a:srgbClr val="FF0000"/>
                </a:solidFill>
                <a:latin typeface="仿宋" panose="02010609060101010101" charset="-122"/>
                <a:ea typeface="仿宋" panose="02010609060101010101" charset="-122"/>
              </a:rPr>
              <a:t>体面健壮、老实坚忍、勤劳善良、吃苦耐劳、自尊好强</a:t>
            </a:r>
            <a:endParaRPr lang="zh-CN" altLang="en-US" sz="2800" b="1">
              <a:solidFill>
                <a:srgbClr val="FF0000"/>
              </a:solidFill>
              <a:latin typeface="仿宋" panose="02010609060101010101" charset="-122"/>
              <a:ea typeface="仿宋" panose="02010609060101010101" charset="-122"/>
            </a:endParaRPr>
          </a:p>
        </p:txBody>
      </p:sp>
      <p:sp>
        <p:nvSpPr>
          <p:cNvPr id="11" name="文本框 10"/>
          <p:cNvSpPr txBox="1"/>
          <p:nvPr/>
        </p:nvSpPr>
        <p:spPr>
          <a:xfrm>
            <a:off x="6172835" y="5565140"/>
            <a:ext cx="5368925" cy="953135"/>
          </a:xfrm>
          <a:prstGeom prst="rect">
            <a:avLst/>
          </a:prstGeom>
          <a:noFill/>
        </p:spPr>
        <p:txBody>
          <a:bodyPr wrap="square" rtlCol="0">
            <a:spAutoFit/>
          </a:bodyPr>
          <a:p>
            <a:r>
              <a:rPr lang="zh-CN" altLang="en-US" sz="2800" b="1">
                <a:solidFill>
                  <a:srgbClr val="FF0000"/>
                </a:solidFill>
                <a:latin typeface="仿宋" panose="02010609060101010101" charset="-122"/>
                <a:ea typeface="仿宋" panose="02010609060101010101" charset="-122"/>
              </a:rPr>
              <a:t>吃喝嫖赌、偷懒耍滑、自私贪婪、爱占便宜、麻木潦倒</a:t>
            </a:r>
            <a:endParaRPr lang="zh-CN" altLang="en-US" sz="2800" b="1">
              <a:solidFill>
                <a:srgbClr val="FF0000"/>
              </a:solidFill>
              <a:latin typeface="仿宋" panose="02010609060101010101" charset="-122"/>
              <a:ea typeface="仿宋" panose="02010609060101010101" charset="-122"/>
            </a:endParaRPr>
          </a:p>
        </p:txBody>
      </p:sp>
      <p:sp>
        <p:nvSpPr>
          <p:cNvPr id="12" name="文本框 11"/>
          <p:cNvSpPr txBox="1"/>
          <p:nvPr/>
        </p:nvSpPr>
        <p:spPr>
          <a:xfrm>
            <a:off x="3629660" y="1435735"/>
            <a:ext cx="6515100" cy="521970"/>
          </a:xfrm>
          <a:prstGeom prst="rect">
            <a:avLst/>
          </a:prstGeom>
          <a:noFill/>
        </p:spPr>
        <p:txBody>
          <a:bodyPr wrap="square" rtlCol="0">
            <a:spAutoFit/>
          </a:bodyPr>
          <a:p>
            <a:r>
              <a:rPr lang="zh-CN" altLang="en-US" sz="2800" b="1">
                <a:latin typeface="仿宋" panose="02010609060101010101" charset="-122"/>
                <a:ea typeface="仿宋" panose="02010609060101010101" charset="-122"/>
              </a:rPr>
              <a:t>他仿佛就是在地狱里也能作个好鬼似的。</a:t>
            </a:r>
            <a:endParaRPr lang="zh-CN" altLang="en-US" sz="2800" b="1">
              <a:latin typeface="仿宋" panose="02010609060101010101" charset="-122"/>
              <a:ea typeface="仿宋" panose="02010609060101010101" charset="-122"/>
            </a:endParaRPr>
          </a:p>
        </p:txBody>
      </p:sp>
      <p:sp>
        <p:nvSpPr>
          <p:cNvPr id="13" name="文本框 12"/>
          <p:cNvSpPr txBox="1"/>
          <p:nvPr/>
        </p:nvSpPr>
        <p:spPr>
          <a:xfrm>
            <a:off x="7005320" y="2120900"/>
            <a:ext cx="4536440" cy="2245360"/>
          </a:xfrm>
          <a:prstGeom prst="rect">
            <a:avLst/>
          </a:prstGeom>
          <a:noFill/>
        </p:spPr>
        <p:txBody>
          <a:bodyPr wrap="square" rtlCol="0">
            <a:spAutoFit/>
          </a:bodyPr>
          <a:p>
            <a:r>
              <a:rPr lang="en-US" altLang="zh-CN" sz="2800" b="1">
                <a:latin typeface="仿宋" panose="02010609060101010101" charset="-122"/>
                <a:ea typeface="仿宋" panose="02010609060101010101" charset="-122"/>
              </a:rPr>
              <a:t>   </a:t>
            </a:r>
            <a:r>
              <a:rPr lang="zh-CN" altLang="en-US" sz="2800" b="1">
                <a:latin typeface="仿宋" panose="02010609060101010101" charset="-122"/>
                <a:ea typeface="仿宋" panose="02010609060101010101" charset="-122"/>
              </a:rPr>
              <a:t>人把自己从野兽中提拔出，可是到现在人还把自己的同类驱逐到野兽里去。祥子还在那文化之城，可是变成了走兽。</a:t>
            </a:r>
            <a:endParaRPr lang="zh-CN" altLang="en-US" sz="2800" b="1">
              <a:latin typeface="仿宋" panose="02010609060101010101" charset="-122"/>
              <a:ea typeface="仿宋" panose="02010609060101010101" charset="-122"/>
            </a:endParaRPr>
          </a:p>
        </p:txBody>
      </p:sp>
      <p:sp>
        <p:nvSpPr>
          <p:cNvPr id="14" name="文本框 13"/>
          <p:cNvSpPr txBox="1"/>
          <p:nvPr/>
        </p:nvSpPr>
        <p:spPr>
          <a:xfrm>
            <a:off x="512445" y="3863340"/>
            <a:ext cx="5293995" cy="2515235"/>
          </a:xfrm>
          <a:prstGeom prst="rect">
            <a:avLst/>
          </a:prstGeom>
          <a:solidFill>
            <a:srgbClr val="2962F3"/>
          </a:solidFill>
        </p:spPr>
        <p:txBody>
          <a:bodyPr wrap="square" rtlCol="0">
            <a:spAutoFit/>
          </a:bodyPr>
          <a:p>
            <a:endParaRPr lang="zh-CN" altLang="en-US" sz="1350"/>
          </a:p>
          <a:p>
            <a:r>
              <a:rPr lang="zh-CN" altLang="en-US" sz="2400" b="1">
                <a:solidFill>
                  <a:schemeClr val="bg1"/>
                </a:solidFill>
                <a:latin typeface="仿宋" panose="02010609060101010101" charset="-122"/>
                <a:ea typeface="仿宋" panose="02010609060101010101" charset="-122"/>
              </a:rPr>
              <a:t>    体面的，要强的，好梦想的，利己的，个人的，健壮的，祥子，不知陪着人家送了多少回殡；不知道何时何地会埋起他自己来，埋起这堕落的，自私的，不幸的，社会病胎里的产儿，个人主义的末路鬼。  </a:t>
            </a:r>
            <a:r>
              <a:rPr lang="en-US" altLang="zh-CN" sz="2400" b="1">
                <a:solidFill>
                  <a:schemeClr val="bg1"/>
                </a:solidFill>
                <a:latin typeface="仿宋" panose="02010609060101010101" charset="-122"/>
                <a:ea typeface="仿宋" panose="02010609060101010101" charset="-122"/>
              </a:rPr>
              <a:t>--</a:t>
            </a:r>
            <a:r>
              <a:rPr lang="en-US" altLang="zh-CN" sz="2400" b="1">
                <a:solidFill>
                  <a:schemeClr val="bg1"/>
                </a:solidFill>
                <a:latin typeface="仿宋" panose="02010609060101010101" charset="-122"/>
                <a:ea typeface="仿宋" panose="02010609060101010101" charset="-122"/>
              </a:rPr>
              <a:t>-</a:t>
            </a:r>
            <a:r>
              <a:rPr lang="zh-CN" altLang="en-US" sz="2400" b="1">
                <a:solidFill>
                  <a:schemeClr val="bg1"/>
                </a:solidFill>
                <a:latin typeface="仿宋" panose="02010609060101010101" charset="-122"/>
                <a:ea typeface="仿宋" panose="02010609060101010101" charset="-122"/>
              </a:rPr>
              <a:t>老舍</a:t>
            </a:r>
            <a:endParaRPr lang="zh-CN" altLang="en-US" sz="2400" b="1">
              <a:solidFill>
                <a:schemeClr val="bg1"/>
              </a:solidFill>
              <a:latin typeface="仿宋" panose="02010609060101010101" charset="-122"/>
              <a:ea typeface="仿宋"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2"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2"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2"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2"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2"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P spid="10" grpId="1"/>
      <p:bldP spid="13" grpId="1"/>
      <p:bldP spid="11" grpId="1"/>
      <p:bldP spid="14" grpId="1"/>
      <p:bldP spid="10" grpId="2"/>
      <p:bldP spid="11" grpId="2"/>
      <p:bldP spid="8" grpId="0" animBg="1"/>
      <p:bldP spid="12" grpId="2"/>
      <p:bldP spid="13" grpId="2"/>
      <p:bldP spid="14" grpId="2"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2" name="图片 1"/>
          <p:cNvPicPr>
            <a:picLocks noChangeAspect="1"/>
          </p:cNvPicPr>
          <p:nvPr/>
        </p:nvPicPr>
        <p:blipFill>
          <a:blip r:embed="rId1"/>
          <a:stretch>
            <a:fillRect/>
          </a:stretch>
        </p:blipFill>
        <p:spPr>
          <a:xfrm>
            <a:off x="0" y="462915"/>
            <a:ext cx="12192000" cy="6232525"/>
          </a:xfrm>
          <a:prstGeom prst="rect">
            <a:avLst/>
          </a:prstGeom>
        </p:spPr>
      </p:pic>
      <p:sp>
        <p:nvSpPr>
          <p:cNvPr id="6146" name="矩形 35"/>
          <p:cNvSpPr>
            <a:spLocks noChangeArrowheads="1"/>
          </p:cNvSpPr>
          <p:nvPr/>
        </p:nvSpPr>
        <p:spPr bwMode="auto">
          <a:xfrm>
            <a:off x="459740" y="848360"/>
            <a:ext cx="7669530" cy="2934970"/>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Tx/>
              <a:buSzTx/>
              <a:buFontTx/>
              <a:buNone/>
              <a:defRPr/>
            </a:pPr>
            <a:r>
              <a:rPr kumimoji="0" lang="zh-CN" altLang="en-US" sz="2700" b="0" i="0" u="none" strike="noStrike" kern="1200" cap="none" spc="0" normalizeH="0" baseline="0" noProof="0" dirty="0">
                <a:ln>
                  <a:noFill/>
                </a:ln>
                <a:solidFill>
                  <a:schemeClr val="bg2">
                    <a:lumMod val="25000"/>
                  </a:schemeClr>
                </a:solidFill>
                <a:effectLst/>
                <a:uLnTx/>
                <a:uFillTx/>
                <a:latin typeface="思源黑体 CN Bold" pitchFamily="34" charset="-122"/>
                <a:ea typeface="思源黑体 CN Bold" pitchFamily="34" charset="-122"/>
                <a:cs typeface="+mn-cs"/>
                <a:sym typeface="+mn-ea"/>
              </a:rPr>
              <a:t> </a:t>
            </a:r>
            <a:r>
              <a:rPr kumimoji="0" lang="zh-CN" altLang="en-US"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rPr>
              <a:t>名著导读  </a:t>
            </a:r>
            <a:endParaRPr kumimoji="0" lang="zh-CN" altLang="en-US"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endParaRPr>
          </a:p>
          <a:p>
            <a:pPr marL="0" marR="0" lvl="0" indent="0" algn="ctr" defTabSz="914400" rtl="0" eaLnBrk="1" fontAlgn="base" latinLnBrk="0" hangingPunct="1">
              <a:lnSpc>
                <a:spcPct val="110000"/>
              </a:lnSpc>
              <a:spcBef>
                <a:spcPct val="0"/>
              </a:spcBef>
              <a:spcAft>
                <a:spcPct val="0"/>
              </a:spcAft>
              <a:buClrTx/>
              <a:buSzTx/>
              <a:buFontTx/>
              <a:buNone/>
              <a:defRPr/>
            </a:pPr>
            <a:r>
              <a:rPr kumimoji="0" lang="en-US" altLang="zh-CN"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rPr>
              <a:t>《</a:t>
            </a:r>
            <a:r>
              <a:rPr kumimoji="0" lang="zh-CN" altLang="en-US"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rPr>
              <a:t>骆驼祥子</a:t>
            </a:r>
            <a:r>
              <a:rPr kumimoji="0" lang="en-US" altLang="zh-CN"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rPr>
              <a:t>》</a:t>
            </a:r>
            <a:r>
              <a:rPr kumimoji="0" lang="zh-CN" altLang="en-US"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rPr>
              <a:t>圈点与批注</a:t>
            </a:r>
            <a:endParaRPr kumimoji="0" lang="zh-CN" altLang="en-US"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endParaRPr>
          </a:p>
          <a:p>
            <a:pPr marL="0" marR="0" lvl="0" indent="0" algn="ctr" defTabSz="914400" rtl="0" eaLnBrk="1" fontAlgn="base" latinLnBrk="0" hangingPunct="1">
              <a:lnSpc>
                <a:spcPct val="110000"/>
              </a:lnSpc>
              <a:spcBef>
                <a:spcPct val="0"/>
              </a:spcBef>
              <a:spcAft>
                <a:spcPct val="0"/>
              </a:spcAft>
              <a:buClrTx/>
              <a:buSzTx/>
              <a:buFontTx/>
              <a:buNone/>
              <a:defRPr/>
            </a:pPr>
            <a:r>
              <a:rPr kumimoji="0" lang="zh-CN" altLang="en-US" sz="880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仿宋" panose="02010609060101010101" charset="-122"/>
                <a:sym typeface="+mn-ea"/>
              </a:rPr>
              <a:t>第二课时</a:t>
            </a:r>
            <a:endParaRPr kumimoji="0" lang="zh-CN" altLang="en-US" sz="880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仿宋" panose="02010609060101010101" charset="-122"/>
              <a:sym typeface="+mn-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7170" name="组合 4"/>
          <p:cNvGrpSpPr/>
          <p:nvPr/>
        </p:nvGrpSpPr>
        <p:grpSpPr>
          <a:xfrm>
            <a:off x="789305" y="1915795"/>
            <a:ext cx="10447655" cy="3524250"/>
            <a:chOff x="450850" y="660800"/>
            <a:chExt cx="7865566" cy="3063078"/>
          </a:xfrm>
        </p:grpSpPr>
        <p:pic>
          <p:nvPicPr>
            <p:cNvPr id="7180" name="一个圆顶角并剪去另一个顶角的矩形 1"/>
            <p:cNvPicPr/>
            <p:nvPr/>
          </p:nvPicPr>
          <p:blipFill>
            <a:blip r:embed="rId1"/>
            <a:stretch>
              <a:fillRect/>
            </a:stretch>
          </p:blipFill>
          <p:spPr>
            <a:xfrm>
              <a:off x="-182651" y="698890"/>
              <a:ext cx="8776917" cy="3656649"/>
            </a:xfrm>
            <a:prstGeom prst="rect">
              <a:avLst/>
            </a:prstGeom>
            <a:noFill/>
            <a:ln w="9525">
              <a:noFill/>
            </a:ln>
          </p:spPr>
        </p:pic>
        <p:sp>
          <p:nvSpPr>
            <p:cNvPr id="4" name="矩形 3"/>
            <p:cNvSpPr/>
            <p:nvPr/>
          </p:nvSpPr>
          <p:spPr>
            <a:xfrm>
              <a:off x="561044" y="660800"/>
              <a:ext cx="2519261" cy="643890"/>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grpSp>
      <p:grpSp>
        <p:nvGrpSpPr>
          <p:cNvPr id="7171" name="组 1"/>
          <p:cNvGrpSpPr/>
          <p:nvPr/>
        </p:nvGrpSpPr>
        <p:grpSpPr>
          <a:xfrm>
            <a:off x="1619251" y="1238251"/>
            <a:ext cx="3357033" cy="802216"/>
            <a:chOff x="7647436" y="3815009"/>
            <a:chExt cx="2515853" cy="601051"/>
          </a:xfrm>
        </p:grpSpPr>
        <p:sp>
          <p:nvSpPr>
            <p:cNvPr id="7178" name="文本框 30"/>
            <p:cNvSpPr txBox="1"/>
            <p:nvPr/>
          </p:nvSpPr>
          <p:spPr>
            <a:xfrm>
              <a:off x="8613224" y="3885580"/>
              <a:ext cx="1550065" cy="437229"/>
            </a:xfrm>
            <a:prstGeom prst="rect">
              <a:avLst/>
            </a:prstGeom>
            <a:noFill/>
            <a:ln w="9525">
              <a:noFill/>
            </a:ln>
          </p:spPr>
          <p:txBody>
            <a:bodyPr>
              <a:spAutoFit/>
            </a:bodyPr>
            <a:p>
              <a:endParaRPr lang="zh-CN" altLang="en-US" sz="3200" b="1" dirty="0">
                <a:solidFill>
                  <a:srgbClr val="0000FF"/>
                </a:solidFill>
                <a:latin typeface="黑体" panose="02010609060101010101" charset="-122"/>
                <a:ea typeface="黑体" panose="02010609060101010101" charset="-122"/>
              </a:endParaRPr>
            </a:p>
          </p:txBody>
        </p:sp>
        <p:pic>
          <p:nvPicPr>
            <p:cNvPr id="7179" name="图片 9" descr="book.gif"/>
            <p:cNvPicPr>
              <a:picLocks noChangeAspect="1"/>
            </p:cNvPicPr>
            <p:nvPr/>
          </p:nvPicPr>
          <p:blipFill>
            <a:blip r:embed="rId2"/>
            <a:stretch>
              <a:fillRect/>
            </a:stretch>
          </p:blipFill>
          <p:spPr>
            <a:xfrm>
              <a:off x="7647436" y="3815009"/>
              <a:ext cx="977957" cy="601051"/>
            </a:xfrm>
            <a:prstGeom prst="rect">
              <a:avLst/>
            </a:prstGeom>
            <a:noFill/>
            <a:ln w="9525">
              <a:noFill/>
            </a:ln>
          </p:spPr>
        </p:pic>
      </p:grpSp>
      <p:sp>
        <p:nvSpPr>
          <p:cNvPr id="8" name="文本框 4099"/>
          <p:cNvSpPr txBox="1">
            <a:spLocks noChangeArrowheads="1"/>
          </p:cNvSpPr>
          <p:nvPr/>
        </p:nvSpPr>
        <p:spPr bwMode="auto">
          <a:xfrm>
            <a:off x="1275716" y="2040255"/>
            <a:ext cx="2667000" cy="666115"/>
          </a:xfrm>
          <a:prstGeom prst="rect">
            <a:avLst/>
          </a:prstGeom>
          <a:noFill/>
          <a:ln w="9525">
            <a:noFill/>
            <a:miter lim="800000"/>
          </a:ln>
        </p:spPr>
        <p:txBody>
          <a:bodyPr>
            <a:spAutoFit/>
          </a:bodyPr>
          <a:lstStyle/>
          <a:p>
            <a:pPr marR="0" defTabSz="914400">
              <a:spcBef>
                <a:spcPct val="50000"/>
              </a:spcBef>
              <a:buClrTx/>
              <a:buSzTx/>
              <a:buFontTx/>
              <a:defRPr/>
            </a:pPr>
            <a:r>
              <a:rPr kumimoji="0" lang="zh-CN" altLang="en-US" sz="3735" b="1" kern="1200" cap="none" spc="0" normalizeH="0" baseline="0" noProof="0">
                <a:solidFill>
                  <a:srgbClr val="000000"/>
                </a:solidFill>
                <a:latin typeface="+mn-ea"/>
                <a:ea typeface="+mn-ea"/>
                <a:cs typeface="+mn-cs"/>
              </a:rPr>
              <a:t>圈点批注法</a:t>
            </a:r>
            <a:endParaRPr kumimoji="0" lang="zh-CN" altLang="en-US" sz="3735" b="1" kern="1200" cap="none" spc="0" normalizeH="0" baseline="0" noProof="0">
              <a:solidFill>
                <a:srgbClr val="000000"/>
              </a:solidFill>
              <a:latin typeface="+mn-ea"/>
              <a:ea typeface="+mn-ea"/>
              <a:cs typeface="+mn-cs"/>
            </a:endParaRPr>
          </a:p>
        </p:txBody>
      </p:sp>
      <p:sp>
        <p:nvSpPr>
          <p:cNvPr id="7173" name="矩形 19"/>
          <p:cNvSpPr/>
          <p:nvPr/>
        </p:nvSpPr>
        <p:spPr>
          <a:xfrm>
            <a:off x="1752600" y="2795482"/>
            <a:ext cx="8513233" cy="2306955"/>
          </a:xfrm>
          <a:prstGeom prst="rect">
            <a:avLst/>
          </a:prstGeom>
          <a:noFill/>
          <a:ln w="9525">
            <a:noFill/>
          </a:ln>
        </p:spPr>
        <p:txBody>
          <a:bodyPr>
            <a:spAutoFit/>
          </a:bodyPr>
          <a:p>
            <a:pPr indent="457200">
              <a:lnSpc>
                <a:spcPct val="150000"/>
              </a:lnSpc>
            </a:pPr>
            <a:r>
              <a:rPr lang="zh-CN" altLang="en-US" sz="3200" b="1" u="sng" dirty="0">
                <a:solidFill>
                  <a:srgbClr val="FF0000"/>
                </a:solidFill>
                <a:latin typeface="楷体" panose="02010609060101010101" pitchFamily="49" charset="-122"/>
                <a:ea typeface="楷体" panose="02010609060101010101" pitchFamily="49" charset="-122"/>
              </a:rPr>
              <a:t>圈点批注法</a:t>
            </a:r>
            <a:r>
              <a:rPr lang="zh-CN" altLang="en-US" sz="3200" b="1" dirty="0">
                <a:latin typeface="楷体" panose="02010609060101010101" pitchFamily="49" charset="-122"/>
                <a:ea typeface="楷体" panose="02010609060101010101" pitchFamily="49" charset="-122"/>
              </a:rPr>
              <a:t>是古人读书时常用的传统方法</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这种读书方法可以凝聚阅读的注意力</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便于复习、巩固、考察</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也是一种学习方式。</a:t>
            </a:r>
            <a:endParaRPr lang="zh-CN" altLang="en-US" sz="3200" b="1" dirty="0">
              <a:latin typeface="楷体" panose="02010609060101010101" pitchFamily="49" charset="-122"/>
              <a:ea typeface="楷体" panose="02010609060101010101" pitchFamily="49" charset="-122"/>
            </a:endParaRPr>
          </a:p>
        </p:txBody>
      </p:sp>
      <p:sp>
        <p:nvSpPr>
          <p:cNvPr id="5" name="矩形 4"/>
          <p:cNvSpPr/>
          <p:nvPr/>
        </p:nvSpPr>
        <p:spPr>
          <a:xfrm>
            <a:off x="3295188" y="119131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读法指导</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0"/>
                                        </p:tgtEl>
                                        <p:attrNameLst>
                                          <p:attrName>style.visibility</p:attrName>
                                        </p:attrNameLst>
                                      </p:cBhvr>
                                      <p:to>
                                        <p:strVal val="visible"/>
                                      </p:to>
                                    </p:set>
                                    <p:anim calcmode="lin" valueType="num">
                                      <p:cBhvr additive="base">
                                        <p:cTn id="13" dur="500" fill="hold"/>
                                        <p:tgtEl>
                                          <p:spTgt spid="7170"/>
                                        </p:tgtEl>
                                        <p:attrNameLst>
                                          <p:attrName>ppt_x</p:attrName>
                                        </p:attrNameLst>
                                      </p:cBhvr>
                                      <p:tavLst>
                                        <p:tav tm="0">
                                          <p:val>
                                            <p:strVal val="#ppt_x"/>
                                          </p:val>
                                        </p:tav>
                                        <p:tav tm="100000">
                                          <p:val>
                                            <p:strVal val="#ppt_x"/>
                                          </p:val>
                                        </p:tav>
                                      </p:tavLst>
                                    </p:anim>
                                    <p:anim calcmode="lin" valueType="num">
                                      <p:cBhvr additive="base">
                                        <p:cTn id="14"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73"/>
                                        </p:tgtEl>
                                        <p:attrNameLst>
                                          <p:attrName>style.visibility</p:attrName>
                                        </p:attrNameLst>
                                      </p:cBhvr>
                                      <p:to>
                                        <p:strVal val="visible"/>
                                      </p:to>
                                    </p:set>
                                    <p:anim calcmode="lin" valueType="num">
                                      <p:cBhvr additive="base">
                                        <p:cTn id="19" dur="500" fill="hold"/>
                                        <p:tgtEl>
                                          <p:spTgt spid="7173"/>
                                        </p:tgtEl>
                                        <p:attrNameLst>
                                          <p:attrName>ppt_x</p:attrName>
                                        </p:attrNameLst>
                                      </p:cBhvr>
                                      <p:tavLst>
                                        <p:tav tm="0">
                                          <p:val>
                                            <p:strVal val="#ppt_x"/>
                                          </p:val>
                                        </p:tav>
                                        <p:tav tm="100000">
                                          <p:val>
                                            <p:strVal val="#ppt_x"/>
                                          </p:val>
                                        </p:tav>
                                      </p:tavLst>
                                    </p:anim>
                                    <p:anim calcmode="lin" valueType="num">
                                      <p:cBhvr additive="base">
                                        <p:cTn id="20" dur="500" fill="hold"/>
                                        <p:tgtEl>
                                          <p:spTgt spid="71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17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0" name="Text Box 3"/>
          <p:cNvSpPr txBox="1">
            <a:spLocks noChangeArrowheads="1"/>
          </p:cNvSpPr>
          <p:nvPr/>
        </p:nvSpPr>
        <p:spPr bwMode="auto">
          <a:xfrm>
            <a:off x="3983567" y="1028700"/>
            <a:ext cx="3263900" cy="666115"/>
          </a:xfrm>
          <a:prstGeom prst="rect">
            <a:avLst/>
          </a:prstGeom>
          <a:noFill/>
          <a:ln w="9525">
            <a:noFill/>
            <a:miter lim="800000"/>
          </a:ln>
        </p:spPr>
        <p:txBody>
          <a:bodyPr>
            <a:spAutoFit/>
          </a:bodyPr>
          <a:lstStyle/>
          <a:p>
            <a:pPr marR="0" defTabSz="914400">
              <a:spcBef>
                <a:spcPct val="50000"/>
              </a:spcBef>
              <a:buClrTx/>
              <a:buSzTx/>
              <a:buFontTx/>
              <a:defRPr/>
            </a:pPr>
            <a:r>
              <a:rPr kumimoji="0" lang="zh-CN" altLang="en-US" sz="3735" kern="1200" cap="none" spc="0" normalizeH="0" baseline="0" noProof="0" dirty="0">
                <a:solidFill>
                  <a:srgbClr val="FF0000"/>
                </a:solidFill>
                <a:latin typeface="黑体" panose="02010609060101010101" charset="-122"/>
                <a:ea typeface="黑体" panose="02010609060101010101" charset="-122"/>
                <a:cs typeface="+mn-cs"/>
              </a:rPr>
              <a:t>常用圈点符号</a:t>
            </a:r>
            <a:endParaRPr kumimoji="0" lang="zh-CN" altLang="en-US" sz="3735" kern="1200" cap="none" spc="0" normalizeH="0" baseline="0" noProof="0" dirty="0">
              <a:solidFill>
                <a:srgbClr val="FF0000"/>
              </a:solidFill>
              <a:latin typeface="黑体" panose="02010609060101010101" charset="-122"/>
              <a:ea typeface="黑体" panose="02010609060101010101" charset="-122"/>
              <a:cs typeface="+mn-cs"/>
            </a:endParaRPr>
          </a:p>
        </p:txBody>
      </p:sp>
      <p:sp>
        <p:nvSpPr>
          <p:cNvPr id="8196" name="Text Box 4"/>
          <p:cNvSpPr txBox="1"/>
          <p:nvPr/>
        </p:nvSpPr>
        <p:spPr>
          <a:xfrm>
            <a:off x="520700" y="1801284"/>
            <a:ext cx="11239500" cy="4570730"/>
          </a:xfrm>
          <a:prstGeom prst="rect">
            <a:avLst/>
          </a:prstGeom>
          <a:noFill/>
          <a:ln w="9525">
            <a:noFill/>
          </a:ln>
        </p:spPr>
        <p:txBody>
          <a:bodyPr>
            <a:spAutoFit/>
          </a:bodyPr>
          <a:p>
            <a:pPr indent="457200">
              <a:lnSpc>
                <a:spcPct val="130000"/>
              </a:lnSpc>
            </a:pP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圈字码</a:t>
            </a:r>
            <a:r>
              <a:rPr lang="zh-CN" altLang="en-US" sz="3200" b="1" dirty="0">
                <a:solidFill>
                  <a:srgbClr val="0000FF"/>
                </a:solidFill>
                <a:latin typeface="楷体" panose="02010609060101010101" pitchFamily="49" charset="-122"/>
                <a:ea typeface="楷体" panose="02010609060101010101" pitchFamily="49" charset="-122"/>
              </a:rPr>
              <a:t>①②③</a:t>
            </a:r>
            <a:r>
              <a:rPr lang="zh-CN" altLang="en-US" sz="3200" b="1" dirty="0">
                <a:latin typeface="楷体" panose="02010609060101010101" pitchFamily="49" charset="-122"/>
                <a:ea typeface="楷体" panose="02010609060101010101" pitchFamily="49" charset="-122"/>
              </a:rPr>
              <a:t>用来标示自然段的序号，便于查找内容。</a:t>
            </a:r>
            <a:endParaRPr lang="en-US" altLang="zh-CN" sz="3200" b="1" dirty="0">
              <a:latin typeface="楷体" panose="02010609060101010101" pitchFamily="49" charset="-122"/>
              <a:ea typeface="楷体" panose="02010609060101010101" pitchFamily="49" charset="-122"/>
            </a:endParaRPr>
          </a:p>
          <a:p>
            <a:pPr indent="457200">
              <a:lnSpc>
                <a:spcPct val="130000"/>
              </a:lnSpc>
            </a:pPr>
            <a:r>
              <a:rPr lang="en-US" altLang="zh-CN" sz="3200" b="1" dirty="0">
                <a:latin typeface="楷体" panose="02010609060101010101" pitchFamily="49" charset="-122"/>
                <a:ea typeface="楷体" panose="02010609060101010101" pitchFamily="49" charset="-122"/>
              </a:rPr>
              <a:t>2.</a:t>
            </a:r>
            <a:r>
              <a:rPr lang="zh-CN" altLang="en-US" sz="3200" b="1" dirty="0">
                <a:latin typeface="楷体" panose="02010609060101010101" pitchFamily="49" charset="-122"/>
                <a:ea typeface="楷体" panose="02010609060101010101" pitchFamily="49" charset="-122"/>
              </a:rPr>
              <a:t>圆圈“</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画在生字或需要解释的词语上，用以批注时注音或解词。</a:t>
            </a:r>
            <a:endParaRPr lang="zh-CN" altLang="en-US" sz="3200" b="1" dirty="0">
              <a:latin typeface="楷体" panose="02010609060101010101" pitchFamily="49" charset="-122"/>
              <a:ea typeface="楷体" panose="02010609060101010101" pitchFamily="49" charset="-122"/>
            </a:endParaRPr>
          </a:p>
          <a:p>
            <a:pPr indent="457200">
              <a:lnSpc>
                <a:spcPct val="130000"/>
              </a:lnSpc>
            </a:pPr>
            <a:r>
              <a:rPr lang="en-US" altLang="zh-CN" sz="3200" b="1" dirty="0">
                <a:latin typeface="楷体" panose="02010609060101010101" pitchFamily="49" charset="-122"/>
                <a:ea typeface="楷体" panose="02010609060101010101" pitchFamily="49" charset="-122"/>
              </a:rPr>
              <a:t>3.</a:t>
            </a:r>
            <a:r>
              <a:rPr lang="zh-CN" altLang="en-US" sz="3200" b="1" dirty="0">
                <a:latin typeface="楷体" panose="02010609060101010101" pitchFamily="49" charset="-122"/>
                <a:ea typeface="楷体" panose="02010609060101010101" pitchFamily="49" charset="-122"/>
              </a:rPr>
              <a:t>方框</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画在生动的词语或典型的成语上，用以提示重要词语。</a:t>
            </a:r>
            <a:endParaRPr lang="zh-CN" altLang="en-US" sz="3200" b="1" dirty="0">
              <a:latin typeface="楷体" panose="02010609060101010101" pitchFamily="49" charset="-122"/>
              <a:ea typeface="楷体" panose="02010609060101010101" pitchFamily="49" charset="-122"/>
            </a:endParaRPr>
          </a:p>
          <a:p>
            <a:pPr indent="457200">
              <a:lnSpc>
                <a:spcPct val="130000"/>
              </a:lnSpc>
            </a:pPr>
            <a:r>
              <a:rPr lang="en-US" altLang="zh-CN" sz="3200" b="1" dirty="0">
                <a:latin typeface="楷体" panose="02010609060101010101" pitchFamily="49" charset="-122"/>
                <a:ea typeface="楷体" panose="02010609060101010101" pitchFamily="49" charset="-122"/>
              </a:rPr>
              <a:t>4.</a:t>
            </a:r>
            <a:r>
              <a:rPr lang="zh-CN" altLang="en-US" sz="3200" b="1" dirty="0">
                <a:latin typeface="楷体" panose="02010609060101010101" pitchFamily="49" charset="-122"/>
                <a:ea typeface="楷体" panose="02010609060101010101" pitchFamily="49" charset="-122"/>
              </a:rPr>
              <a:t>波浪线“</a:t>
            </a:r>
            <a:r>
              <a:rPr lang="zh-CN" altLang="en-US" sz="3200" b="1" dirty="0">
                <a:solidFill>
                  <a:srgbClr val="0000FF"/>
                </a:solidFill>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”画在文章优美的句子下面，以便加深记忆、理解或摘录，也方便回读。</a:t>
            </a:r>
            <a:endParaRPr lang="zh-CN" altLang="en-US" sz="3200" b="1" dirty="0">
              <a:latin typeface="楷体" panose="02010609060101010101" pitchFamily="49" charset="-122"/>
              <a:ea typeface="楷体" panose="02010609060101010101" pitchFamily="49" charset="-122"/>
            </a:endParaRPr>
          </a:p>
        </p:txBody>
      </p:sp>
      <p:sp>
        <p:nvSpPr>
          <p:cNvPr id="8197" name="椭圆 8"/>
          <p:cNvSpPr/>
          <p:nvPr/>
        </p:nvSpPr>
        <p:spPr>
          <a:xfrm>
            <a:off x="3263900" y="2658533"/>
            <a:ext cx="381000" cy="374651"/>
          </a:xfrm>
          <a:prstGeom prst="ellipse">
            <a:avLst/>
          </a:prstGeom>
          <a:noFill/>
          <a:ln w="25400" cap="flat" cmpd="sng">
            <a:solidFill>
              <a:srgbClr val="0000FF"/>
            </a:solidFill>
            <a:prstDash val="solid"/>
            <a:headEnd type="none" w="med" len="med"/>
            <a:tailEnd type="none" w="med" len="med"/>
          </a:ln>
        </p:spPr>
        <p:txBody>
          <a:bodyPr anchor="ctr"/>
          <a:p>
            <a:pPr indent="457200" algn="ctr">
              <a:lnSpc>
                <a:spcPct val="130000"/>
              </a:lnSpc>
            </a:pPr>
            <a:endParaRPr lang="zh-CN" altLang="en-US" sz="3200" dirty="0">
              <a:solidFill>
                <a:srgbClr val="FFFFFF"/>
              </a:solidFill>
              <a:latin typeface="楷体" panose="02010609060101010101" pitchFamily="49" charset="-122"/>
              <a:ea typeface="楷体" panose="02010609060101010101" pitchFamily="49" charset="-122"/>
            </a:endParaRPr>
          </a:p>
        </p:txBody>
      </p:sp>
      <p:sp>
        <p:nvSpPr>
          <p:cNvPr id="8198" name="矩形 9"/>
          <p:cNvSpPr/>
          <p:nvPr/>
        </p:nvSpPr>
        <p:spPr>
          <a:xfrm>
            <a:off x="3168651" y="3896784"/>
            <a:ext cx="571500" cy="287867"/>
          </a:xfrm>
          <a:prstGeom prst="rect">
            <a:avLst/>
          </a:prstGeom>
          <a:noFill/>
          <a:ln w="25400" cap="flat" cmpd="sng">
            <a:solidFill>
              <a:srgbClr val="0000FF"/>
            </a:solidFill>
            <a:prstDash val="solid"/>
            <a:miter/>
            <a:headEnd type="none" w="med" len="med"/>
            <a:tailEnd type="none" w="med" len="med"/>
          </a:ln>
        </p:spPr>
        <p:txBody>
          <a:bodyPr anchor="ctr"/>
          <a:p>
            <a:pPr indent="457200" algn="ctr">
              <a:lnSpc>
                <a:spcPct val="130000"/>
              </a:lnSpc>
            </a:pPr>
            <a:endParaRPr lang="zh-CN" altLang="en-US" sz="3200" dirty="0">
              <a:solidFill>
                <a:srgbClr val="FFFFFF"/>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additive="base">
                                        <p:cTn id="7" dur="500" fill="hold"/>
                                        <p:tgtEl>
                                          <p:spTgt spid="8196"/>
                                        </p:tgtEl>
                                        <p:attrNameLst>
                                          <p:attrName>ppt_x</p:attrName>
                                        </p:attrNameLst>
                                      </p:cBhvr>
                                      <p:tavLst>
                                        <p:tav tm="0">
                                          <p:val>
                                            <p:strVal val="#ppt_x"/>
                                          </p:val>
                                        </p:tav>
                                        <p:tav tm="100000">
                                          <p:val>
                                            <p:strVal val="#ppt_x"/>
                                          </p:val>
                                        </p:tav>
                                      </p:tavLst>
                                    </p:anim>
                                    <p:anim calcmode="lin" valueType="num">
                                      <p:cBhvr additive="base">
                                        <p:cTn id="8"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2" name="图片 1"/>
          <p:cNvPicPr>
            <a:picLocks noChangeAspect="1"/>
          </p:cNvPicPr>
          <p:nvPr/>
        </p:nvPicPr>
        <p:blipFill>
          <a:blip r:embed="rId1"/>
          <a:stretch>
            <a:fillRect/>
          </a:stretch>
        </p:blipFill>
        <p:spPr>
          <a:xfrm>
            <a:off x="0" y="462915"/>
            <a:ext cx="12192000" cy="6232525"/>
          </a:xfrm>
          <a:prstGeom prst="rect">
            <a:avLst/>
          </a:prstGeom>
        </p:spPr>
      </p:pic>
      <p:sp>
        <p:nvSpPr>
          <p:cNvPr id="6146" name="矩形 35"/>
          <p:cNvSpPr>
            <a:spLocks noChangeArrowheads="1"/>
          </p:cNvSpPr>
          <p:nvPr/>
        </p:nvSpPr>
        <p:spPr bwMode="auto">
          <a:xfrm>
            <a:off x="459740" y="848360"/>
            <a:ext cx="7669530" cy="2934970"/>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Tx/>
              <a:buSzTx/>
              <a:buFontTx/>
              <a:buNone/>
              <a:defRPr/>
            </a:pPr>
            <a:r>
              <a:rPr kumimoji="0" lang="zh-CN" altLang="en-US" sz="2700" b="0" i="0" u="none" strike="noStrike" kern="1200" cap="none" spc="0" normalizeH="0" baseline="0" noProof="0" dirty="0">
                <a:ln>
                  <a:noFill/>
                </a:ln>
                <a:solidFill>
                  <a:schemeClr val="bg2">
                    <a:lumMod val="25000"/>
                  </a:schemeClr>
                </a:solidFill>
                <a:effectLst/>
                <a:uLnTx/>
                <a:uFillTx/>
                <a:latin typeface="思源黑体 CN Bold" pitchFamily="34" charset="-122"/>
                <a:ea typeface="思源黑体 CN Bold" pitchFamily="34" charset="-122"/>
                <a:cs typeface="+mn-cs"/>
                <a:sym typeface="+mn-ea"/>
              </a:rPr>
              <a:t> </a:t>
            </a:r>
            <a:r>
              <a:rPr kumimoji="0" lang="zh-CN" altLang="en-US"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rPr>
              <a:t>名著导读  </a:t>
            </a:r>
            <a:endParaRPr kumimoji="0" lang="zh-CN" altLang="en-US"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endParaRPr>
          </a:p>
          <a:p>
            <a:pPr marL="0" marR="0" lvl="0" indent="0" algn="ctr" defTabSz="914400" rtl="0" eaLnBrk="1" fontAlgn="base" latinLnBrk="0" hangingPunct="1">
              <a:lnSpc>
                <a:spcPct val="110000"/>
              </a:lnSpc>
              <a:spcBef>
                <a:spcPct val="0"/>
              </a:spcBef>
              <a:spcAft>
                <a:spcPct val="0"/>
              </a:spcAft>
              <a:buClrTx/>
              <a:buSzTx/>
              <a:buFontTx/>
              <a:buNone/>
              <a:defRPr/>
            </a:pPr>
            <a:r>
              <a:rPr kumimoji="0" lang="en-US" altLang="zh-CN"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rPr>
              <a:t>《</a:t>
            </a:r>
            <a:r>
              <a:rPr kumimoji="0" lang="zh-CN" altLang="en-US"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rPr>
              <a:t>骆驼祥子</a:t>
            </a:r>
            <a:r>
              <a:rPr kumimoji="0" lang="en-US" altLang="zh-CN"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rPr>
              <a:t>》</a:t>
            </a:r>
            <a:r>
              <a:rPr kumimoji="0" lang="zh-CN" altLang="en-US"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rPr>
              <a:t>圈点与批注</a:t>
            </a:r>
            <a:endParaRPr kumimoji="0" lang="zh-CN" altLang="en-US"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endParaRPr>
          </a:p>
          <a:p>
            <a:pPr marL="0" marR="0" lvl="0" indent="0" algn="ctr" defTabSz="914400" rtl="0" eaLnBrk="1" fontAlgn="base" latinLnBrk="0" hangingPunct="1">
              <a:lnSpc>
                <a:spcPct val="110000"/>
              </a:lnSpc>
              <a:spcBef>
                <a:spcPct val="0"/>
              </a:spcBef>
              <a:spcAft>
                <a:spcPct val="0"/>
              </a:spcAft>
              <a:buClrTx/>
              <a:buSzTx/>
              <a:buFontTx/>
              <a:buNone/>
              <a:defRPr/>
            </a:pPr>
            <a:r>
              <a:rPr kumimoji="0" lang="zh-CN" altLang="en-US" sz="880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仿宋" panose="02010609060101010101" charset="-122"/>
                <a:sym typeface="+mn-ea"/>
              </a:rPr>
              <a:t>第一课时</a:t>
            </a:r>
            <a:endParaRPr kumimoji="0" lang="zh-CN" altLang="en-US" sz="880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仿宋" panose="02010609060101010101" charset="-122"/>
              <a:sym typeface="+mn-ea"/>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9218" name="文本占位符 25601"/>
          <p:cNvSpPr txBox="1"/>
          <p:nvPr/>
        </p:nvSpPr>
        <p:spPr>
          <a:xfrm>
            <a:off x="283633" y="1143000"/>
            <a:ext cx="11764433" cy="4381500"/>
          </a:xfrm>
          <a:prstGeom prst="rect">
            <a:avLst/>
          </a:prstGeom>
          <a:noFill/>
          <a:ln w="9525">
            <a:noFill/>
          </a:ln>
        </p:spPr>
        <p:txBody>
          <a:bodyPr/>
          <a:p>
            <a:pPr indent="457200" defTabSz="685800">
              <a:lnSpc>
                <a:spcPct val="130000"/>
              </a:lnSpc>
            </a:pPr>
            <a:r>
              <a:rPr lang="en-US" altLang="zh-CN" sz="3200" b="1" dirty="0">
                <a:latin typeface="楷体" panose="02010609060101010101" pitchFamily="49" charset="-122"/>
                <a:ea typeface="楷体" panose="02010609060101010101" pitchFamily="49" charset="-122"/>
              </a:rPr>
              <a:t>5.</a:t>
            </a:r>
            <a:r>
              <a:rPr lang="zh-CN" altLang="en-US" sz="3200" b="1" dirty="0">
                <a:latin typeface="楷体" panose="02010609060101010101" pitchFamily="49" charset="-122"/>
                <a:ea typeface="楷体" panose="02010609060101010101" pitchFamily="49" charset="-122"/>
              </a:rPr>
              <a:t>三角符号“</a:t>
            </a:r>
            <a:r>
              <a:rPr lang="zh-CN" altLang="en-US" sz="3200" b="1" dirty="0">
                <a:solidFill>
                  <a:srgbClr val="0000FF"/>
                </a:solidFill>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”画在重点或关键字词下面。</a:t>
            </a:r>
            <a:endParaRPr lang="zh-CN" altLang="en-US" sz="3200" b="1" dirty="0">
              <a:latin typeface="楷体" panose="02010609060101010101" pitchFamily="49" charset="-122"/>
              <a:ea typeface="楷体" panose="02010609060101010101" pitchFamily="49" charset="-122"/>
            </a:endParaRPr>
          </a:p>
          <a:p>
            <a:pPr indent="457200" defTabSz="685800">
              <a:lnSpc>
                <a:spcPct val="130000"/>
              </a:lnSpc>
            </a:pPr>
            <a:r>
              <a:rPr lang="en-US" altLang="zh-CN" sz="3200" b="1" dirty="0">
                <a:latin typeface="楷体" panose="02010609060101010101" pitchFamily="49" charset="-122"/>
                <a:ea typeface="楷体" panose="02010609060101010101" pitchFamily="49" charset="-122"/>
              </a:rPr>
              <a:t>6.</a:t>
            </a:r>
            <a:r>
              <a:rPr lang="zh-CN" altLang="en-US" sz="3200" b="1" dirty="0">
                <a:latin typeface="楷体" panose="02010609060101010101" pitchFamily="49" charset="-122"/>
                <a:ea typeface="楷体" panose="02010609060101010101" pitchFamily="49" charset="-122"/>
              </a:rPr>
              <a:t>横线“</a:t>
            </a:r>
            <a:r>
              <a:rPr lang="zh-CN" altLang="en-US" sz="3200" b="1" dirty="0">
                <a:solidFill>
                  <a:srgbClr val="0000FF"/>
                </a:solidFill>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”画在文章重点或关键句下面，以助于理清文章结构及中心。</a:t>
            </a:r>
            <a:endParaRPr lang="zh-CN" altLang="en-US" sz="3200" b="1" dirty="0">
              <a:latin typeface="楷体" panose="02010609060101010101" pitchFamily="49" charset="-122"/>
              <a:ea typeface="楷体" panose="02010609060101010101" pitchFamily="49" charset="-122"/>
            </a:endParaRPr>
          </a:p>
          <a:p>
            <a:pPr indent="457200" defTabSz="685800">
              <a:lnSpc>
                <a:spcPct val="130000"/>
              </a:lnSpc>
            </a:pPr>
            <a:r>
              <a:rPr lang="en-US" altLang="zh-CN" sz="3200" b="1" dirty="0">
                <a:latin typeface="楷体" panose="02010609060101010101" pitchFamily="49" charset="-122"/>
                <a:ea typeface="楷体" panose="02010609060101010101" pitchFamily="49" charset="-122"/>
              </a:rPr>
              <a:t>7.</a:t>
            </a:r>
            <a:r>
              <a:rPr lang="zh-CN" altLang="en-US" sz="3200" b="1" dirty="0">
                <a:latin typeface="楷体" panose="02010609060101010101" pitchFamily="49" charset="-122"/>
                <a:ea typeface="楷体" panose="02010609060101010101" pitchFamily="49" charset="-122"/>
              </a:rPr>
              <a:t>分开号</a:t>
            </a:r>
            <a:r>
              <a:rPr lang="zh-CN" altLang="en-US" sz="3200" b="1" dirty="0">
                <a:solidFill>
                  <a:srgbClr val="0000FF"/>
                </a:solidFill>
                <a:latin typeface="楷体" panose="02010609060101010101" pitchFamily="49" charset="-122"/>
                <a:ea typeface="楷体" panose="02010609060101010101" pitchFamily="49" charset="-122"/>
              </a:rPr>
              <a:t>“</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，用来划分段落与层次，可以附注层次大意。</a:t>
            </a:r>
            <a:endParaRPr lang="zh-CN" altLang="en-US" sz="3200" b="1" dirty="0">
              <a:latin typeface="楷体" panose="02010609060101010101" pitchFamily="49" charset="-122"/>
              <a:ea typeface="楷体" panose="02010609060101010101" pitchFamily="49" charset="-122"/>
            </a:endParaRPr>
          </a:p>
          <a:p>
            <a:pPr indent="457200" defTabSz="685800">
              <a:lnSpc>
                <a:spcPct val="130000"/>
              </a:lnSpc>
            </a:pPr>
            <a:r>
              <a:rPr lang="en-US" altLang="zh-CN" sz="3200" b="1" dirty="0">
                <a:latin typeface="楷体" panose="02010609060101010101" pitchFamily="49" charset="-122"/>
                <a:ea typeface="楷体" panose="02010609060101010101" pitchFamily="49" charset="-122"/>
              </a:rPr>
              <a:t>8.</a:t>
            </a:r>
            <a:r>
              <a:rPr lang="zh-CN" altLang="en-US" sz="3200" b="1" dirty="0">
                <a:latin typeface="楷体" panose="02010609060101010101" pitchFamily="49" charset="-122"/>
                <a:ea typeface="楷体" panose="02010609060101010101" pitchFamily="49" charset="-122"/>
              </a:rPr>
              <a:t>问号</a:t>
            </a:r>
            <a:r>
              <a:rPr lang="zh-CN" altLang="en-US" sz="3200" b="1" dirty="0">
                <a:solidFill>
                  <a:srgbClr val="0000FF"/>
                </a:solidFill>
                <a:latin typeface="楷体" panose="02010609060101010101" pitchFamily="49" charset="-122"/>
                <a:ea typeface="楷体" panose="02010609060101010101" pitchFamily="49" charset="-122"/>
              </a:rPr>
              <a:t>“</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用在有疑问的语句末尾或旁边，可以批注疑问。</a:t>
            </a:r>
            <a:endParaRPr lang="zh-CN" altLang="en-US" sz="3200" b="1" dirty="0">
              <a:latin typeface="楷体" panose="02010609060101010101" pitchFamily="49" charset="-122"/>
              <a:ea typeface="楷体" panose="02010609060101010101" pitchFamily="49" charset="-122"/>
            </a:endParaRPr>
          </a:p>
          <a:p>
            <a:pPr indent="457200" defTabSz="685800">
              <a:lnSpc>
                <a:spcPct val="130000"/>
              </a:lnSpc>
              <a:buFont typeface="Arial" panose="020B0604020202020204" pitchFamily="34" charset="0"/>
              <a:buChar char="•"/>
            </a:pP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ppt_x"/>
                                          </p:val>
                                        </p:tav>
                                        <p:tav tm="100000">
                                          <p:val>
                                            <p:strVal val="#ppt_x"/>
                                          </p:val>
                                        </p:tav>
                                      </p:tavLst>
                                    </p:anim>
                                    <p:anim calcmode="lin" valueType="num">
                                      <p:cBhvr additive="base">
                                        <p:cTn id="8"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0243" name="Text Box 3"/>
          <p:cNvSpPr txBox="1"/>
          <p:nvPr/>
        </p:nvSpPr>
        <p:spPr>
          <a:xfrm>
            <a:off x="405765" y="1014095"/>
            <a:ext cx="11380470" cy="3475355"/>
          </a:xfrm>
          <a:prstGeom prst="rect">
            <a:avLst/>
          </a:prstGeom>
          <a:noFill/>
          <a:ln w="9525">
            <a:noFill/>
          </a:ln>
        </p:spPr>
        <p:txBody>
          <a:bodyPr wrap="square">
            <a:spAutoFit/>
          </a:bodyPr>
          <a:p>
            <a:pPr algn="just">
              <a:lnSpc>
                <a:spcPct val="110000"/>
              </a:lnSpc>
            </a:pPr>
            <a:r>
              <a:rPr lang="en-US" altLang="zh-CN" sz="32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批”即批语，也指品评，如在文章旁边写上段落、层次大意，以叙述、说明、议论的方式，对思想内容、观点见解、作者思路、遣词炼句加以评论，或提出质疑，或进行鉴赏。</a:t>
            </a:r>
            <a:endParaRPr lang="zh-CN" altLang="en-US" sz="2800" b="1" dirty="0">
              <a:latin typeface="楷体" panose="02010609060101010101" pitchFamily="49" charset="-122"/>
              <a:ea typeface="楷体" panose="02010609060101010101" pitchFamily="49" charset="-122"/>
            </a:endParaRPr>
          </a:p>
          <a:p>
            <a:pPr algn="just">
              <a:lnSpc>
                <a:spcPct val="110000"/>
              </a:lnSpc>
            </a:pPr>
            <a:r>
              <a:rPr lang="zh-CN" altLang="en-US" sz="2800" b="1" dirty="0">
                <a:latin typeface="楷体" panose="02010609060101010101" pitchFamily="49" charset="-122"/>
                <a:ea typeface="楷体" panose="02010609060101010101" pitchFamily="49" charset="-122"/>
              </a:rPr>
              <a:t>    “注”，就是注释，如对难字生词、文章背景、作者材料、人物典故、风土人情等加以解释或提示。</a:t>
            </a:r>
            <a:endParaRPr lang="zh-CN" altLang="en-US" sz="2800" b="1" dirty="0">
              <a:latin typeface="楷体" panose="02010609060101010101" pitchFamily="49" charset="-122"/>
              <a:ea typeface="楷体" panose="02010609060101010101" pitchFamily="49" charset="-122"/>
            </a:endParaRPr>
          </a:p>
          <a:p>
            <a:pPr algn="just">
              <a:lnSpc>
                <a:spcPct val="110000"/>
              </a:lnSpc>
            </a:pPr>
            <a:r>
              <a:rPr lang="zh-CN" altLang="en-US" sz="2800" b="1" dirty="0">
                <a:latin typeface="楷体" panose="02010609060101010101" pitchFamily="49" charset="-122"/>
                <a:ea typeface="楷体" panose="02010609060101010101" pitchFamily="49" charset="-122"/>
              </a:rPr>
              <a:t>    “批注”就是把批语和注释随手批写在书中的空白地方，以帮助理解，深入思考。</a:t>
            </a:r>
            <a:endParaRPr lang="zh-CN" altLang="en-US" sz="2800" b="1" dirty="0">
              <a:latin typeface="楷体" panose="02010609060101010101" pitchFamily="49" charset="-122"/>
              <a:ea typeface="楷体" panose="02010609060101010101" pitchFamily="49" charset="-122"/>
            </a:endParaRPr>
          </a:p>
        </p:txBody>
      </p:sp>
      <p:sp>
        <p:nvSpPr>
          <p:cNvPr id="7" name="TextBox 5"/>
          <p:cNvSpPr txBox="1">
            <a:spLocks noChangeArrowheads="1"/>
          </p:cNvSpPr>
          <p:nvPr/>
        </p:nvSpPr>
        <p:spPr bwMode="auto">
          <a:xfrm>
            <a:off x="4685242" y="463338"/>
            <a:ext cx="1716617" cy="666115"/>
          </a:xfrm>
          <a:prstGeom prst="rect">
            <a:avLst/>
          </a:prstGeom>
          <a:noFill/>
          <a:ln w="9525">
            <a:noFill/>
            <a:miter lim="800000"/>
          </a:ln>
        </p:spPr>
        <p:txBody>
          <a:bodyPr>
            <a:spAutoFit/>
          </a:bodyPr>
          <a:lstStyle/>
          <a:p>
            <a:pPr marR="0" defTabSz="914400">
              <a:buClrTx/>
              <a:buSzTx/>
              <a:buFontTx/>
              <a:defRPr/>
            </a:pPr>
            <a:r>
              <a:rPr kumimoji="0" lang="zh-CN" altLang="en-US" sz="3735" b="1" kern="1200" cap="none" spc="0" normalizeH="0" baseline="0" noProof="0" dirty="0">
                <a:solidFill>
                  <a:srgbClr val="FF0000"/>
                </a:solidFill>
                <a:latin typeface="黑体" panose="02010609060101010101" charset="-122"/>
                <a:ea typeface="黑体" panose="02010609060101010101" charset="-122"/>
                <a:cs typeface="+mn-cs"/>
              </a:rPr>
              <a:t>批  注</a:t>
            </a:r>
            <a:endParaRPr kumimoji="0" lang="zh-CN" altLang="en-US" sz="3735" b="1" kern="1200" cap="none" spc="0" normalizeH="0" baseline="0" noProof="0" dirty="0">
              <a:solidFill>
                <a:srgbClr val="FF0000"/>
              </a:solidFill>
              <a:latin typeface="黑体" panose="02010609060101010101" charset="-122"/>
              <a:ea typeface="黑体" panose="02010609060101010101" charset="-122"/>
              <a:cs typeface="+mn-cs"/>
            </a:endParaRPr>
          </a:p>
        </p:txBody>
      </p:sp>
      <p:sp>
        <p:nvSpPr>
          <p:cNvPr id="2" name="TextBox 5"/>
          <p:cNvSpPr txBox="1">
            <a:spLocks noChangeArrowheads="1"/>
          </p:cNvSpPr>
          <p:nvPr/>
        </p:nvSpPr>
        <p:spPr bwMode="auto">
          <a:xfrm>
            <a:off x="4428278" y="4125172"/>
            <a:ext cx="2880784" cy="666115"/>
          </a:xfrm>
          <a:prstGeom prst="rect">
            <a:avLst/>
          </a:prstGeom>
          <a:noFill/>
          <a:ln w="9525">
            <a:noFill/>
            <a:miter lim="800000"/>
          </a:ln>
        </p:spPr>
        <p:txBody>
          <a:bodyPr>
            <a:spAutoFit/>
          </a:bodyPr>
          <a:p>
            <a:pPr marR="0" defTabSz="914400">
              <a:buClrTx/>
              <a:buSzTx/>
              <a:buFontTx/>
              <a:defRPr/>
            </a:pPr>
            <a:r>
              <a:rPr kumimoji="0" lang="zh-CN" altLang="en-US" sz="3735" b="1" kern="1200" cap="none" spc="0" normalizeH="0" baseline="0" noProof="0" dirty="0">
                <a:solidFill>
                  <a:srgbClr val="FF0000"/>
                </a:solidFill>
                <a:latin typeface="黑体" panose="02010609060101010101" charset="-122"/>
                <a:ea typeface="黑体" panose="02010609060101010101" charset="-122"/>
                <a:cs typeface="+mn-cs"/>
              </a:rPr>
              <a:t>批注的分类</a:t>
            </a:r>
            <a:endParaRPr kumimoji="0" lang="zh-CN" altLang="en-US" sz="3735" b="1" kern="1200" cap="none" spc="0" normalizeH="0" baseline="0" noProof="0" dirty="0">
              <a:solidFill>
                <a:srgbClr val="FF0000"/>
              </a:solidFill>
              <a:latin typeface="黑体" panose="02010609060101010101" charset="-122"/>
              <a:ea typeface="黑体" panose="02010609060101010101" charset="-122"/>
              <a:cs typeface="+mn-cs"/>
            </a:endParaRPr>
          </a:p>
        </p:txBody>
      </p:sp>
      <p:sp>
        <p:nvSpPr>
          <p:cNvPr id="6" name="矩形 5"/>
          <p:cNvSpPr/>
          <p:nvPr/>
        </p:nvSpPr>
        <p:spPr>
          <a:xfrm>
            <a:off x="1030393" y="4791287"/>
            <a:ext cx="10130367" cy="1579880"/>
          </a:xfrm>
          <a:prstGeom prst="rect">
            <a:avLst/>
          </a:prstGeom>
          <a:ln>
            <a:noFill/>
          </a:ln>
        </p:spPr>
        <p:style>
          <a:lnRef idx="1">
            <a:schemeClr val="accent6"/>
          </a:lnRef>
          <a:fillRef idx="2">
            <a:schemeClr val="accent6"/>
          </a:fillRef>
          <a:effectRef idx="1">
            <a:schemeClr val="accent6"/>
          </a:effectRef>
          <a:fontRef idx="minor">
            <a:schemeClr val="dk1"/>
          </a:fontRef>
        </p:style>
        <p:txBody>
          <a:bodyPr>
            <a:spAutoFit/>
          </a:bodyPr>
          <a:p>
            <a:pPr marL="0" marR="0" lvl="0" indent="0" algn="l" defTabSz="914400" rtl="0" eaLnBrk="0" fontAlgn="base" latinLnBrk="0" hangingPunct="0">
              <a:lnSpc>
                <a:spcPct val="11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    </a:t>
            </a:r>
            <a:r>
              <a:rPr kumimoji="0" lang="zh-CN" altLang="en-US" sz="28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批注有 “</a:t>
            </a: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眉批</a:t>
            </a:r>
            <a:r>
              <a:rPr kumimoji="0" lang="zh-CN" altLang="en-US" sz="28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”（批在书头上）、 “</a:t>
            </a: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旁批</a:t>
            </a:r>
            <a:r>
              <a:rPr kumimoji="0" lang="zh-CN" altLang="en-US" sz="28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批在</a:t>
            </a:r>
            <a:r>
              <a:rPr kumimoji="0" lang="zh-CN" altLang="en-US" sz="28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字、词、句的旁边，书页右侧）、</a:t>
            </a: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夹批</a:t>
            </a:r>
            <a:r>
              <a:rPr kumimoji="0" lang="zh-CN" altLang="en-US" sz="28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（字行的中间）、“</a:t>
            </a: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尾批</a:t>
            </a:r>
            <a:r>
              <a:rPr kumimoji="0" lang="zh-CN" altLang="en-US" sz="28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”（批在一段或全文之后）。</a:t>
            </a:r>
            <a:endParaRPr kumimoji="0" lang="zh-CN" altLang="en-US" sz="2800" b="0"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ppt_x"/>
                                          </p:val>
                                        </p:tav>
                                        <p:tav tm="100000">
                                          <p:val>
                                            <p:strVal val="#ppt_x"/>
                                          </p:val>
                                        </p:tav>
                                      </p:tavLst>
                                    </p:anim>
                                    <p:anim calcmode="lin" valueType="num">
                                      <p:cBhvr additive="base">
                                        <p:cTn id="8"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P spid="2" grpId="0"/>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12291" name="组合 4"/>
          <p:cNvGrpSpPr/>
          <p:nvPr/>
        </p:nvGrpSpPr>
        <p:grpSpPr>
          <a:xfrm>
            <a:off x="-450850" y="598805"/>
            <a:ext cx="12844145" cy="6851015"/>
            <a:chOff x="-182665" y="660800"/>
            <a:chExt cx="8776786" cy="3656634"/>
          </a:xfrm>
        </p:grpSpPr>
        <p:pic>
          <p:nvPicPr>
            <p:cNvPr id="12297" name="一个圆顶角并剪去另一个顶角的矩形 1"/>
            <p:cNvPicPr/>
            <p:nvPr/>
          </p:nvPicPr>
          <p:blipFill>
            <a:blip r:embed="rId1"/>
            <a:stretch>
              <a:fillRect/>
            </a:stretch>
          </p:blipFill>
          <p:spPr>
            <a:xfrm>
              <a:off x="-182665" y="698918"/>
              <a:ext cx="8776786" cy="3618516"/>
            </a:xfrm>
            <a:prstGeom prst="rect">
              <a:avLst/>
            </a:prstGeom>
            <a:noFill/>
            <a:ln w="9525">
              <a:noFill/>
            </a:ln>
          </p:spPr>
        </p:pic>
        <p:sp>
          <p:nvSpPr>
            <p:cNvPr id="23" name="矩形 22"/>
            <p:cNvSpPr/>
            <p:nvPr/>
          </p:nvSpPr>
          <p:spPr>
            <a:xfrm>
              <a:off x="561945" y="660800"/>
              <a:ext cx="2518166" cy="644128"/>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grpSp>
      <p:grpSp>
        <p:nvGrpSpPr>
          <p:cNvPr id="12292" name="组 1"/>
          <p:cNvGrpSpPr/>
          <p:nvPr/>
        </p:nvGrpSpPr>
        <p:grpSpPr>
          <a:xfrm>
            <a:off x="929005" y="504826"/>
            <a:ext cx="3357033" cy="802216"/>
            <a:chOff x="7647436" y="3815009"/>
            <a:chExt cx="2515853" cy="601051"/>
          </a:xfrm>
        </p:grpSpPr>
        <p:sp>
          <p:nvSpPr>
            <p:cNvPr id="12295" name="文本框 30"/>
            <p:cNvSpPr txBox="1"/>
            <p:nvPr/>
          </p:nvSpPr>
          <p:spPr>
            <a:xfrm>
              <a:off x="8613224" y="3885580"/>
              <a:ext cx="1550065" cy="437229"/>
            </a:xfrm>
            <a:prstGeom prst="rect">
              <a:avLst/>
            </a:prstGeom>
            <a:noFill/>
            <a:ln w="9525">
              <a:noFill/>
            </a:ln>
          </p:spPr>
          <p:txBody>
            <a:bodyPr>
              <a:spAutoFit/>
            </a:bodyPr>
            <a:p>
              <a:r>
                <a:rPr lang="zh-CN" altLang="en-US" sz="3200" b="1" dirty="0">
                  <a:solidFill>
                    <a:srgbClr val="0000FF"/>
                  </a:solidFill>
                  <a:latin typeface="黑体" panose="02010609060101010101" charset="-122"/>
                  <a:ea typeface="黑体" panose="02010609060101010101" charset="-122"/>
                </a:rPr>
                <a:t>方法指导</a:t>
              </a:r>
              <a:endParaRPr lang="zh-CN" altLang="en-US" sz="3200" b="1" dirty="0">
                <a:solidFill>
                  <a:srgbClr val="0000FF"/>
                </a:solidFill>
                <a:latin typeface="黑体" panose="02010609060101010101" charset="-122"/>
                <a:ea typeface="黑体" panose="02010609060101010101" charset="-122"/>
              </a:endParaRPr>
            </a:p>
          </p:txBody>
        </p:sp>
        <p:pic>
          <p:nvPicPr>
            <p:cNvPr id="12296" name="图片 9" descr="book.gif"/>
            <p:cNvPicPr>
              <a:picLocks noChangeAspect="1"/>
            </p:cNvPicPr>
            <p:nvPr/>
          </p:nvPicPr>
          <p:blipFill>
            <a:blip r:embed="rId2"/>
            <a:stretch>
              <a:fillRect/>
            </a:stretch>
          </p:blipFill>
          <p:spPr>
            <a:xfrm>
              <a:off x="7647436" y="3815009"/>
              <a:ext cx="977957" cy="601051"/>
            </a:xfrm>
            <a:prstGeom prst="rect">
              <a:avLst/>
            </a:prstGeom>
            <a:noFill/>
            <a:ln w="9525">
              <a:noFill/>
            </a:ln>
          </p:spPr>
        </p:pic>
      </p:grpSp>
      <p:sp>
        <p:nvSpPr>
          <p:cNvPr id="12293" name="矩形 35"/>
          <p:cNvSpPr/>
          <p:nvPr/>
        </p:nvSpPr>
        <p:spPr>
          <a:xfrm>
            <a:off x="517526" y="1182158"/>
            <a:ext cx="11137900" cy="3251200"/>
          </a:xfrm>
          <a:prstGeom prst="rect">
            <a:avLst/>
          </a:prstGeom>
          <a:noFill/>
          <a:ln w="9525">
            <a:noFill/>
          </a:ln>
        </p:spPr>
        <p:txBody>
          <a:bodyPr>
            <a:spAutoFit/>
          </a:bodyPr>
          <a:p>
            <a:pPr indent="457200">
              <a:lnSpc>
                <a:spcPct val="110000"/>
              </a:lnSpc>
            </a:pPr>
            <a:r>
              <a:rPr lang="en-US" altLang="zh-CN" sz="2665" b="1" dirty="0">
                <a:solidFill>
                  <a:srgbClr val="FF0000"/>
                </a:solidFill>
                <a:latin typeface="楷体" panose="02010609060101010101" pitchFamily="49" charset="-122"/>
                <a:ea typeface="楷体" panose="02010609060101010101" pitchFamily="49" charset="-122"/>
              </a:rPr>
              <a:t>1.</a:t>
            </a:r>
            <a:r>
              <a:rPr lang="zh-CN" altLang="en-US" sz="2665" b="1" dirty="0">
                <a:latin typeface="楷体" panose="02010609060101010101" pitchFamily="49" charset="-122"/>
                <a:ea typeface="楷体" panose="02010609060101010101" pitchFamily="49" charset="-122"/>
              </a:rPr>
              <a:t>圈点虽然是随手勾画</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但勾画的内容应该是文章的重点、难点、疑点</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或者是自己深有体会之处。</a:t>
            </a:r>
            <a:endParaRPr lang="zh-CN" altLang="en-US" sz="2665" b="1" dirty="0">
              <a:latin typeface="楷体" panose="02010609060101010101" pitchFamily="49" charset="-122"/>
              <a:ea typeface="楷体" panose="02010609060101010101" pitchFamily="49" charset="-122"/>
            </a:endParaRPr>
          </a:p>
          <a:p>
            <a:pPr indent="457200">
              <a:lnSpc>
                <a:spcPct val="110000"/>
              </a:lnSpc>
            </a:pPr>
            <a:r>
              <a:rPr lang="en-US" altLang="zh-CN" sz="2665" b="1" dirty="0">
                <a:solidFill>
                  <a:srgbClr val="FF0000"/>
                </a:solidFill>
                <a:latin typeface="楷体" panose="02010609060101010101" pitchFamily="49" charset="-122"/>
                <a:ea typeface="楷体" panose="02010609060101010101" pitchFamily="49" charset="-122"/>
              </a:rPr>
              <a:t>2.</a:t>
            </a:r>
            <a:r>
              <a:rPr lang="zh-CN" altLang="en-US" sz="2665" b="1" dirty="0">
                <a:latin typeface="楷体" panose="02010609060101010101" pitchFamily="49" charset="-122"/>
                <a:ea typeface="楷体" panose="02010609060101010101" pitchFamily="49" charset="-122"/>
              </a:rPr>
              <a:t>批注可以从作品的内容、结构、写作手法、语言特色等方面着手</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或展开联想、想象</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补充原文内容</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或写出心得体会</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提出自己的见解。</a:t>
            </a:r>
            <a:endParaRPr lang="zh-CN" altLang="en-US" sz="2665" b="1" dirty="0">
              <a:latin typeface="楷体" panose="02010609060101010101" pitchFamily="49" charset="-122"/>
              <a:ea typeface="楷体" panose="02010609060101010101" pitchFamily="49" charset="-122"/>
            </a:endParaRPr>
          </a:p>
          <a:p>
            <a:pPr indent="457200">
              <a:lnSpc>
                <a:spcPct val="110000"/>
              </a:lnSpc>
            </a:pPr>
            <a:r>
              <a:rPr lang="en-US" altLang="zh-CN" sz="2665" b="1" dirty="0">
                <a:solidFill>
                  <a:srgbClr val="FF0000"/>
                </a:solidFill>
                <a:latin typeface="楷体" panose="02010609060101010101" pitchFamily="49" charset="-122"/>
                <a:ea typeface="楷体" panose="02010609060101010101" pitchFamily="49" charset="-122"/>
              </a:rPr>
              <a:t>3.</a:t>
            </a:r>
            <a:r>
              <a:rPr lang="zh-CN" altLang="en-US" sz="2665" b="1" dirty="0">
                <a:latin typeface="楷体" panose="02010609060101010101" pitchFamily="49" charset="-122"/>
                <a:ea typeface="楷体" panose="02010609060101010101" pitchFamily="49" charset="-122"/>
              </a:rPr>
              <a:t>经典作品需要反复阅读</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每次圈点批注可以有不同的侧重点。一般按由易到难的顺序进行</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从解决字词方面的疑问</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到对重点语句的理解</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再到全篇内容的把握。</a:t>
            </a:r>
            <a:endParaRPr lang="zh-CN" altLang="en-US" sz="2665" b="1" dirty="0">
              <a:latin typeface="楷体" panose="02010609060101010101" pitchFamily="49" charset="-122"/>
              <a:ea typeface="楷体" panose="02010609060101010101" pitchFamily="49" charset="-122"/>
            </a:endParaRPr>
          </a:p>
        </p:txBody>
      </p:sp>
      <p:sp>
        <p:nvSpPr>
          <p:cNvPr id="12294" name="矩形 36"/>
          <p:cNvSpPr/>
          <p:nvPr/>
        </p:nvSpPr>
        <p:spPr>
          <a:xfrm>
            <a:off x="4086226" y="430107"/>
            <a:ext cx="6888480" cy="681990"/>
          </a:xfrm>
          <a:prstGeom prst="rect">
            <a:avLst/>
          </a:prstGeom>
          <a:noFill/>
          <a:ln w="9525">
            <a:noFill/>
          </a:ln>
        </p:spPr>
        <p:txBody>
          <a:bodyPr wrap="none">
            <a:spAutoFit/>
          </a:bodyPr>
          <a:p>
            <a:pPr>
              <a:lnSpc>
                <a:spcPct val="120000"/>
              </a:lnSpc>
            </a:pPr>
            <a:r>
              <a:rPr lang="zh-CN" altLang="en-US" sz="3200" dirty="0">
                <a:latin typeface="黑体" panose="02010609060101010101" charset="-122"/>
                <a:ea typeface="黑体" panose="02010609060101010101" charset="-122"/>
              </a:rPr>
              <a:t>运用圈点批注法时</a:t>
            </a:r>
            <a:r>
              <a:rPr lang="en-US" altLang="zh-CN" sz="3200" dirty="0">
                <a:latin typeface="黑体" panose="02010609060101010101" charset="-122"/>
                <a:ea typeface="黑体" panose="02010609060101010101" charset="-122"/>
              </a:rPr>
              <a:t>,</a:t>
            </a:r>
            <a:r>
              <a:rPr lang="zh-CN" altLang="en-US" sz="3200" dirty="0">
                <a:latin typeface="黑体" panose="02010609060101010101" charset="-122"/>
                <a:ea typeface="黑体" panose="02010609060101010101" charset="-122"/>
              </a:rPr>
              <a:t>要注意以下几点：</a:t>
            </a:r>
            <a:endParaRPr lang="zh-CN" altLang="en-US" sz="3200" dirty="0">
              <a:latin typeface="黑体" panose="02010609060101010101" charset="-122"/>
              <a:ea typeface="黑体" panose="02010609060101010101" charset="-122"/>
            </a:endParaRPr>
          </a:p>
        </p:txBody>
      </p:sp>
      <p:sp>
        <p:nvSpPr>
          <p:cNvPr id="13317" name="矩形 35"/>
          <p:cNvSpPr/>
          <p:nvPr/>
        </p:nvSpPr>
        <p:spPr>
          <a:xfrm>
            <a:off x="513080" y="4323715"/>
            <a:ext cx="11142345" cy="1896745"/>
          </a:xfrm>
          <a:prstGeom prst="rect">
            <a:avLst/>
          </a:prstGeom>
          <a:noFill/>
          <a:ln w="9525">
            <a:noFill/>
          </a:ln>
        </p:spPr>
        <p:txBody>
          <a:bodyPr wrap="square">
            <a:spAutoFit/>
          </a:bodyPr>
          <a:p>
            <a:pPr indent="457200">
              <a:lnSpc>
                <a:spcPct val="110000"/>
              </a:lnSpc>
            </a:pPr>
            <a:r>
              <a:rPr lang="en-US" altLang="zh-CN" sz="2665" b="1" dirty="0">
                <a:solidFill>
                  <a:srgbClr val="FF0000"/>
                </a:solidFill>
                <a:latin typeface="楷体" panose="02010609060101010101" pitchFamily="49" charset="-122"/>
                <a:ea typeface="楷体" panose="02010609060101010101" pitchFamily="49" charset="-122"/>
              </a:rPr>
              <a:t>4.</a:t>
            </a:r>
            <a:r>
              <a:rPr lang="zh-CN" altLang="en-US" sz="2665" b="1" dirty="0">
                <a:latin typeface="楷体" panose="02010609060101010101" pitchFamily="49" charset="-122"/>
                <a:ea typeface="楷体" panose="02010609060101010101" pitchFamily="49" charset="-122"/>
              </a:rPr>
              <a:t>可以给自己设定一些圈点和批注的符号。如用圆点或圆圈表示精警之处</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用问号表示质疑</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用叹号表示强调</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用直线表示需要着重记忆或领会</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用浪纹线表示重要语句</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用竖线或斜线表示段落层次的划分等。符号设定之后</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每个人要养成固定的使用习惯</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这样在整理读书笔记时才不至于凌乱。</a:t>
            </a:r>
            <a:endParaRPr lang="zh-CN" altLang="en-US" sz="2665" b="1" dirty="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3"/>
                                        </p:tgtEl>
                                        <p:attrNameLst>
                                          <p:attrName>style.visibility</p:attrName>
                                        </p:attrNameLst>
                                      </p:cBhvr>
                                      <p:to>
                                        <p:strVal val="visible"/>
                                      </p:to>
                                    </p:set>
                                    <p:anim calcmode="lin" valueType="num">
                                      <p:cBhvr additive="base">
                                        <p:cTn id="7" dur="500" fill="hold"/>
                                        <p:tgtEl>
                                          <p:spTgt spid="12293"/>
                                        </p:tgtEl>
                                        <p:attrNameLst>
                                          <p:attrName>ppt_x</p:attrName>
                                        </p:attrNameLst>
                                      </p:cBhvr>
                                      <p:tavLst>
                                        <p:tav tm="0">
                                          <p:val>
                                            <p:strVal val="#ppt_x"/>
                                          </p:val>
                                        </p:tav>
                                        <p:tav tm="100000">
                                          <p:val>
                                            <p:strVal val="#ppt_x"/>
                                          </p:val>
                                        </p:tav>
                                      </p:tavLst>
                                    </p:anim>
                                    <p:anim calcmode="lin" valueType="num">
                                      <p:cBhvr additive="base">
                                        <p:cTn id="8" dur="500" fill="hold"/>
                                        <p:tgtEl>
                                          <p:spTgt spid="1229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7"/>
                                        </p:tgtEl>
                                        <p:attrNameLst>
                                          <p:attrName>style.visibility</p:attrName>
                                        </p:attrNameLst>
                                      </p:cBhvr>
                                      <p:to>
                                        <p:strVal val="visible"/>
                                      </p:to>
                                    </p:set>
                                    <p:anim calcmode="lin" valueType="num">
                                      <p:cBhvr additive="base">
                                        <p:cTn id="13" dur="500" fill="hold"/>
                                        <p:tgtEl>
                                          <p:spTgt spid="13317"/>
                                        </p:tgtEl>
                                        <p:attrNameLst>
                                          <p:attrName>ppt_x</p:attrName>
                                        </p:attrNameLst>
                                      </p:cBhvr>
                                      <p:tavLst>
                                        <p:tav tm="0">
                                          <p:val>
                                            <p:strVal val="#ppt_x"/>
                                          </p:val>
                                        </p:tav>
                                        <p:tav tm="100000">
                                          <p:val>
                                            <p:strVal val="#ppt_x"/>
                                          </p:val>
                                        </p:tav>
                                      </p:tavLst>
                                    </p:anim>
                                    <p:anim calcmode="lin" valueType="num">
                                      <p:cBhvr additive="base">
                                        <p:cTn id="14" dur="500" fill="hold"/>
                                        <p:tgtEl>
                                          <p:spTgt spid="133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p:bldP spid="13317"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3" name="图片 2" descr="1"/>
          <p:cNvPicPr>
            <a:picLocks noChangeAspect="1"/>
          </p:cNvPicPr>
          <p:nvPr/>
        </p:nvPicPr>
        <p:blipFill>
          <a:blip r:embed="rId1"/>
          <a:stretch>
            <a:fillRect/>
          </a:stretch>
        </p:blipFill>
        <p:spPr>
          <a:xfrm>
            <a:off x="814070" y="497840"/>
            <a:ext cx="4582160" cy="6234430"/>
          </a:xfrm>
          <a:prstGeom prst="rect">
            <a:avLst/>
          </a:prstGeom>
        </p:spPr>
      </p:pic>
      <p:pic>
        <p:nvPicPr>
          <p:cNvPr id="4" name="图片 3" descr="2"/>
          <p:cNvPicPr>
            <a:picLocks noChangeAspect="1"/>
          </p:cNvPicPr>
          <p:nvPr/>
        </p:nvPicPr>
        <p:blipFill>
          <a:blip r:embed="rId2"/>
          <a:stretch>
            <a:fillRect/>
          </a:stretch>
        </p:blipFill>
        <p:spPr>
          <a:xfrm>
            <a:off x="6747510" y="520065"/>
            <a:ext cx="4285615" cy="6212205"/>
          </a:xfrm>
          <a:prstGeom prst="rect">
            <a:avLst/>
          </a:prstGeom>
        </p:spPr>
      </p:pic>
      <p:sp>
        <p:nvSpPr>
          <p:cNvPr id="2" name="文本框 1"/>
          <p:cNvSpPr txBox="1"/>
          <p:nvPr/>
        </p:nvSpPr>
        <p:spPr>
          <a:xfrm>
            <a:off x="5561330" y="1557655"/>
            <a:ext cx="995045" cy="4100195"/>
          </a:xfrm>
          <a:prstGeom prst="rect">
            <a:avLst/>
          </a:prstGeom>
          <a:noFill/>
        </p:spPr>
        <p:txBody>
          <a:bodyPr vert="eaVert" wrap="square" rtlCol="0">
            <a:spAutoFit/>
          </a:bodyPr>
          <a:p>
            <a:pPr>
              <a:lnSpc>
                <a:spcPct val="110000"/>
              </a:lnSpc>
            </a:pPr>
            <a:r>
              <a:rPr lang="zh-CN" altLang="en-US" sz="4800" dirty="0">
                <a:ln w="11430"/>
                <a:solidFill>
                  <a:srgbClr val="FF0000"/>
                </a:solidFill>
                <a:latin typeface="华文琥珀" panose="02010800040101010101" pitchFamily="2" charset="-122"/>
                <a:ea typeface="华文琥珀" panose="02010800040101010101" pitchFamily="2" charset="-122"/>
                <a:sym typeface="+mn-ea"/>
              </a:rPr>
              <a:t>批注示例</a:t>
            </a:r>
            <a:endParaRPr lang="zh-CN" altLang="en-US" sz="4800" dirty="0">
              <a:ln w="11430"/>
              <a:solidFill>
                <a:srgbClr val="FF0000"/>
              </a:solidFill>
              <a:latin typeface="华文琥珀" panose="02010800040101010101" pitchFamily="2" charset="-122"/>
              <a:ea typeface="华文琥珀" panose="02010800040101010101" pitchFamily="2" charset="-122"/>
              <a:sym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9" name="文本框 8"/>
          <p:cNvSpPr txBox="1"/>
          <p:nvPr/>
        </p:nvSpPr>
        <p:spPr>
          <a:xfrm>
            <a:off x="7833360" y="3772535"/>
            <a:ext cx="3748405" cy="212090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pPr>
              <a:lnSpc>
                <a:spcPct val="110000"/>
              </a:lnSpc>
            </a:pPr>
            <a:r>
              <a:rPr lang="en-US" altLang="zh-CN" sz="2400" b="1">
                <a:solidFill>
                  <a:srgbClr val="2962F3"/>
                </a:solidFill>
                <a:latin typeface="仿宋" panose="02010609060101010101" charset="-122"/>
                <a:ea typeface="仿宋" panose="02010609060101010101" charset="-122"/>
              </a:rPr>
              <a:t>“</a:t>
            </a:r>
            <a:r>
              <a:rPr lang="zh-CN" altLang="en-US" sz="2400" b="1">
                <a:solidFill>
                  <a:srgbClr val="2962F3"/>
                </a:solidFill>
                <a:latin typeface="仿宋" panose="02010609060101010101" charset="-122"/>
                <a:ea typeface="仿宋" panose="02010609060101010101" charset="-122"/>
              </a:rPr>
              <a:t>脸通红</a:t>
            </a:r>
            <a:r>
              <a:rPr lang="en-US" altLang="zh-CN" sz="2400" b="1">
                <a:solidFill>
                  <a:srgbClr val="2962F3"/>
                </a:solidFill>
                <a:latin typeface="仿宋" panose="02010609060101010101" charset="-122"/>
                <a:ea typeface="仿宋" panose="02010609060101010101" charset="-122"/>
              </a:rPr>
              <a:t>”“</a:t>
            </a:r>
            <a:r>
              <a:rPr lang="zh-CN" altLang="en-US" sz="2400" b="1">
                <a:solidFill>
                  <a:srgbClr val="2962F3"/>
                </a:solidFill>
                <a:latin typeface="仿宋" panose="02010609060101010101" charset="-122"/>
                <a:ea typeface="仿宋" panose="02010609060101010101" charset="-122"/>
              </a:rPr>
              <a:t>手哆嗦</a:t>
            </a:r>
            <a:r>
              <a:rPr lang="en-US" altLang="zh-CN" sz="2400" b="1">
                <a:solidFill>
                  <a:srgbClr val="2962F3"/>
                </a:solidFill>
                <a:latin typeface="仿宋" panose="02010609060101010101" charset="-122"/>
                <a:ea typeface="仿宋" panose="02010609060101010101" charset="-122"/>
              </a:rPr>
              <a:t>”</a:t>
            </a:r>
            <a:r>
              <a:rPr lang="zh-CN" altLang="en-US" sz="2400" b="1">
                <a:solidFill>
                  <a:srgbClr val="2962F3"/>
                </a:solidFill>
                <a:latin typeface="仿宋" panose="02010609060101010101" charset="-122"/>
                <a:ea typeface="仿宋" panose="02010609060101010101" charset="-122"/>
              </a:rPr>
              <a:t>突出祥子的激动。</a:t>
            </a:r>
            <a:r>
              <a:rPr lang="en-US" altLang="zh-CN" sz="2400" b="1">
                <a:solidFill>
                  <a:srgbClr val="2962F3"/>
                </a:solidFill>
                <a:latin typeface="仿宋" panose="02010609060101010101" charset="-122"/>
                <a:ea typeface="仿宋" panose="02010609060101010101" charset="-122"/>
              </a:rPr>
              <a:t>“</a:t>
            </a:r>
            <a:r>
              <a:rPr lang="zh-CN" altLang="en-US" sz="2400" b="1">
                <a:solidFill>
                  <a:srgbClr val="2962F3"/>
                </a:solidFill>
                <a:latin typeface="仿宋" panose="02010609060101010101" charset="-122"/>
                <a:ea typeface="仿宋" panose="02010609060101010101" charset="-122"/>
              </a:rPr>
              <a:t>拍出九十六块钱</a:t>
            </a:r>
            <a:r>
              <a:rPr lang="en-US" altLang="zh-CN" sz="2400" b="1">
                <a:solidFill>
                  <a:srgbClr val="2962F3"/>
                </a:solidFill>
                <a:latin typeface="仿宋" panose="02010609060101010101" charset="-122"/>
                <a:ea typeface="仿宋" panose="02010609060101010101" charset="-122"/>
              </a:rPr>
              <a:t>”</a:t>
            </a:r>
            <a:r>
              <a:rPr lang="zh-CN" altLang="en-US" sz="2400" b="1">
                <a:solidFill>
                  <a:srgbClr val="2962F3"/>
                </a:solidFill>
                <a:latin typeface="仿宋" panose="02010609060101010101" charset="-122"/>
                <a:ea typeface="仿宋" panose="02010609060101010101" charset="-122"/>
              </a:rPr>
              <a:t>表明祥子的自豪和决心，而且绝对不会再加钱。</a:t>
            </a:r>
            <a:endParaRPr lang="zh-CN" altLang="en-US" sz="2400" b="1">
              <a:solidFill>
                <a:srgbClr val="2962F3"/>
              </a:solidFill>
              <a:latin typeface="仿宋" panose="02010609060101010101" charset="-122"/>
              <a:ea typeface="仿宋" panose="02010609060101010101" charset="-122"/>
            </a:endParaRPr>
          </a:p>
        </p:txBody>
      </p:sp>
      <p:sp>
        <p:nvSpPr>
          <p:cNvPr id="3" name="文本框 2"/>
          <p:cNvSpPr txBox="1"/>
          <p:nvPr/>
        </p:nvSpPr>
        <p:spPr>
          <a:xfrm>
            <a:off x="609600" y="1392555"/>
            <a:ext cx="7223760" cy="4657090"/>
          </a:xfrm>
          <a:prstGeom prst="rect">
            <a:avLst/>
          </a:prstGeom>
          <a:noFill/>
        </p:spPr>
        <p:txBody>
          <a:bodyPr wrap="square" rtlCol="0">
            <a:spAutoFit/>
          </a:bodyPr>
          <a:p>
            <a:pPr>
              <a:lnSpc>
                <a:spcPct val="180000"/>
              </a:lnSpc>
            </a:pPr>
            <a:r>
              <a:rPr lang="en-US" altLang="zh-CN" sz="2400" b="1">
                <a:latin typeface="仿宋" panose="02010609060101010101" charset="-122"/>
                <a:ea typeface="仿宋" panose="02010609060101010101" charset="-122"/>
                <a:cs typeface="仿宋" panose="02010609060101010101" charset="-122"/>
              </a:rPr>
              <a:t>    </a:t>
            </a:r>
            <a:r>
              <a:rPr lang="zh-CN" altLang="en-US" sz="2800" b="1">
                <a:latin typeface="仿宋" panose="02010609060101010101" charset="-122"/>
                <a:ea typeface="仿宋" panose="02010609060101010101" charset="-122"/>
                <a:cs typeface="仿宋" panose="02010609060101010101" charset="-122"/>
              </a:rPr>
              <a:t>整整的三年，他凑足了一百块钱！</a:t>
            </a:r>
            <a:endParaRPr lang="zh-CN" altLang="en-US" sz="2800" b="1">
              <a:latin typeface="仿宋" panose="02010609060101010101" charset="-122"/>
              <a:ea typeface="仿宋" panose="02010609060101010101" charset="-122"/>
              <a:cs typeface="仿宋" panose="02010609060101010101" charset="-122"/>
            </a:endParaRPr>
          </a:p>
          <a:p>
            <a:pPr>
              <a:lnSpc>
                <a:spcPct val="110000"/>
              </a:lnSpc>
            </a:pPr>
            <a:r>
              <a:rPr lang="zh-CN" altLang="en-US" sz="2800" b="1">
                <a:latin typeface="仿宋" panose="02010609060101010101" charset="-122"/>
                <a:ea typeface="仿宋" panose="02010609060101010101" charset="-122"/>
                <a:cs typeface="仿宋" panose="02010609060101010101" charset="-122"/>
              </a:rPr>
              <a:t>    他不能再等了。原来的计划是买辆最完全最新式最可心的车，现在只好按着一百块钱说了。不能再等；万一出点什么事再丢失几块呢！恰巧有辆刚打好的车（定作而没钱取货的）跟他所期望的车差不甚多；本来值一百多，可是因为定钱放弃了，车铺愿意少要一点。祥子的脸通红，手哆嗦着，拍出九十六块钱来：“我要这辆车！”</a:t>
            </a:r>
            <a:endParaRPr lang="zh-CN" altLang="en-US" sz="2800" b="1">
              <a:latin typeface="仿宋" panose="02010609060101010101" charset="-122"/>
              <a:ea typeface="仿宋" panose="02010609060101010101" charset="-122"/>
              <a:cs typeface="仿宋" panose="02010609060101010101" charset="-122"/>
            </a:endParaRPr>
          </a:p>
        </p:txBody>
      </p:sp>
      <p:cxnSp>
        <p:nvCxnSpPr>
          <p:cNvPr id="2" name="直接连接符 1"/>
          <p:cNvCxnSpPr/>
          <p:nvPr/>
        </p:nvCxnSpPr>
        <p:spPr>
          <a:xfrm>
            <a:off x="1400810" y="2126615"/>
            <a:ext cx="4994910" cy="30480"/>
          </a:xfrm>
          <a:prstGeom prst="line">
            <a:avLst/>
          </a:prstGeom>
          <a:ln w="28575" cmpd="sng">
            <a:solidFill>
              <a:srgbClr val="FF0000"/>
            </a:solidFill>
            <a:prstDash val="solid"/>
          </a:ln>
        </p:spPr>
        <p:style>
          <a:lnRef idx="3">
            <a:schemeClr val="accent6"/>
          </a:lnRef>
          <a:fillRef idx="0">
            <a:schemeClr val="accent6"/>
          </a:fillRef>
          <a:effectRef idx="2">
            <a:schemeClr val="accent6"/>
          </a:effectRef>
          <a:fontRef idx="minor">
            <a:schemeClr val="tx1"/>
          </a:fontRef>
        </p:style>
      </p:cxnSp>
      <p:cxnSp>
        <p:nvCxnSpPr>
          <p:cNvPr id="5" name="直接连接符 4"/>
          <p:cNvCxnSpPr/>
          <p:nvPr/>
        </p:nvCxnSpPr>
        <p:spPr>
          <a:xfrm flipV="1">
            <a:off x="1997710" y="5486400"/>
            <a:ext cx="5469890" cy="15875"/>
          </a:xfrm>
          <a:prstGeom prst="line">
            <a:avLst/>
          </a:prstGeom>
          <a:ln w="28575" cmpd="sng">
            <a:solidFill>
              <a:srgbClr val="FF0000"/>
            </a:solidFill>
            <a:prstDash val="solid"/>
          </a:ln>
        </p:spPr>
        <p:style>
          <a:lnRef idx="3">
            <a:schemeClr val="accent6"/>
          </a:lnRef>
          <a:fillRef idx="0">
            <a:schemeClr val="accent6"/>
          </a:fillRef>
          <a:effectRef idx="2">
            <a:schemeClr val="accent6"/>
          </a:effectRef>
          <a:fontRef idx="minor">
            <a:schemeClr val="tx1"/>
          </a:fontRef>
        </p:style>
      </p:cxnSp>
      <p:sp>
        <p:nvSpPr>
          <p:cNvPr id="8" name="文本框 7"/>
          <p:cNvSpPr txBox="1"/>
          <p:nvPr/>
        </p:nvSpPr>
        <p:spPr>
          <a:xfrm>
            <a:off x="7733030" y="1392555"/>
            <a:ext cx="3977640" cy="212090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pPr>
              <a:lnSpc>
                <a:spcPct val="110000"/>
              </a:lnSpc>
            </a:pPr>
            <a:r>
              <a:rPr lang="zh-CN" altLang="en-US" sz="2400" b="1">
                <a:solidFill>
                  <a:srgbClr val="2962F3"/>
                </a:solidFill>
                <a:latin typeface="仿宋" panose="02010609060101010101" charset="-122"/>
                <a:ea typeface="仿宋" panose="02010609060101010101" charset="-122"/>
              </a:rPr>
              <a:t>这是多么不容易的一件事情！祥子拼死奋斗了整整三年，终于成功了。老舍在这里用感叹句突出了祥子凑足一百块钱的不易</a:t>
            </a:r>
            <a:r>
              <a:rPr lang="zh-CN" altLang="en-US" sz="1600" b="1">
                <a:solidFill>
                  <a:srgbClr val="2962F3"/>
                </a:solidFill>
                <a:latin typeface="仿宋" panose="02010609060101010101" charset="-122"/>
                <a:ea typeface="仿宋" panose="02010609060101010101" charset="-122"/>
              </a:rPr>
              <a:t>。</a:t>
            </a:r>
            <a:endParaRPr lang="zh-CN" altLang="en-US" sz="1600" b="1">
              <a:solidFill>
                <a:srgbClr val="2962F3"/>
              </a:solidFill>
              <a:latin typeface="仿宋" panose="02010609060101010101" charset="-122"/>
              <a:ea typeface="仿宋" panose="02010609060101010101" charset="-122"/>
            </a:endParaRPr>
          </a:p>
        </p:txBody>
      </p:sp>
      <p:sp>
        <p:nvSpPr>
          <p:cNvPr id="10" name="文本框 9"/>
          <p:cNvSpPr txBox="1"/>
          <p:nvPr/>
        </p:nvSpPr>
        <p:spPr>
          <a:xfrm>
            <a:off x="2739390" y="6019165"/>
            <a:ext cx="5786120" cy="497205"/>
          </a:xfrm>
          <a:prstGeom prst="rect">
            <a:avLst/>
          </a:prstGeom>
          <a:noFill/>
        </p:spPr>
        <p:txBody>
          <a:bodyPr wrap="square" rtlCol="0">
            <a:spAutoFit/>
          </a:bodyPr>
          <a:p>
            <a:pPr>
              <a:lnSpc>
                <a:spcPct val="110000"/>
              </a:lnSpc>
            </a:pPr>
            <a:r>
              <a:rPr lang="zh-CN" altLang="en-US" sz="2400" b="1">
                <a:solidFill>
                  <a:srgbClr val="FF0000"/>
                </a:solidFill>
                <a:latin typeface="仿宋" panose="02010609060101010101" charset="-122"/>
                <a:ea typeface="仿宋" panose="02010609060101010101" charset="-122"/>
                <a:cs typeface="仿宋" panose="02010609060101010101" charset="-122"/>
              </a:rPr>
              <a:t>祥子花了三年时间买了人生的第一辆车</a:t>
            </a:r>
            <a:endParaRPr lang="zh-CN" altLang="en-US" sz="2400" b="1">
              <a:solidFill>
                <a:srgbClr val="FF0000"/>
              </a:solidFill>
              <a:latin typeface="仿宋" panose="02010609060101010101" charset="-122"/>
              <a:ea typeface="仿宋" panose="02010609060101010101" charset="-122"/>
              <a:cs typeface="仿宋" panose="02010609060101010101" charset="-122"/>
            </a:endParaRPr>
          </a:p>
        </p:txBody>
      </p:sp>
      <p:sp>
        <p:nvSpPr>
          <p:cNvPr id="4" name="文本框 3"/>
          <p:cNvSpPr txBox="1"/>
          <p:nvPr/>
        </p:nvSpPr>
        <p:spPr>
          <a:xfrm>
            <a:off x="424815" y="567690"/>
            <a:ext cx="11156950" cy="1038860"/>
          </a:xfrm>
          <a:prstGeom prst="rect">
            <a:avLst/>
          </a:prstGeom>
          <a:noFill/>
        </p:spPr>
        <p:txBody>
          <a:bodyPr wrap="square" rtlCol="0" anchor="t">
            <a:spAutoFit/>
          </a:bodyPr>
          <a:p>
            <a:pPr>
              <a:lnSpc>
                <a:spcPct val="110000"/>
              </a:lnSpc>
            </a:pPr>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阅读第一章和第二章，祥子花了几年时间买上第一辆自己的车？又是在什么情况下丢失的呢？</a:t>
            </a:r>
            <a:endParaRPr lang="zh-CN" altLang="en-US" sz="2800" b="1">
              <a:solidFill>
                <a:srgbClr val="FF0000"/>
              </a:solidFill>
              <a:latin typeface="仿宋" panose="02010609060101010101" charset="-122"/>
              <a:ea typeface="仿宋" panose="02010609060101010101" charset="-122"/>
              <a:cs typeface="仿宋" panose="02010609060101010101" charset="-122"/>
              <a:sym typeface="+mn-ea"/>
            </a:endParaRPr>
          </a:p>
        </p:txBody>
      </p:sp>
      <p:cxnSp>
        <p:nvCxnSpPr>
          <p:cNvPr id="6" name="直接连接符 5"/>
          <p:cNvCxnSpPr/>
          <p:nvPr/>
        </p:nvCxnSpPr>
        <p:spPr>
          <a:xfrm flipV="1">
            <a:off x="609600" y="5972175"/>
            <a:ext cx="1943100" cy="46990"/>
          </a:xfrm>
          <a:prstGeom prst="line">
            <a:avLst/>
          </a:prstGeom>
          <a:ln w="28575" cmpd="sng">
            <a:solidFill>
              <a:srgbClr val="FF0000"/>
            </a:solidFill>
            <a:prstDash val="solid"/>
          </a:ln>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P spid="9" grpId="0" bldLvl="0" animBg="1"/>
      <p:bldP spid="9" grpId="1" animBg="1"/>
      <p:bldP spid="10" grpId="0"/>
      <p:bldP spid="10" grpId="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9" name="文本框 8"/>
          <p:cNvSpPr txBox="1"/>
          <p:nvPr/>
        </p:nvSpPr>
        <p:spPr>
          <a:xfrm>
            <a:off x="7012305" y="675005"/>
            <a:ext cx="4621530" cy="225615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pPr>
              <a:lnSpc>
                <a:spcPct val="110000"/>
              </a:lnSpc>
            </a:pPr>
            <a:r>
              <a:rPr lang="en-US" altLang="zh-CN" sz="3200" b="1">
                <a:solidFill>
                  <a:srgbClr val="2962F3"/>
                </a:solidFill>
                <a:latin typeface="仿宋" panose="02010609060101010101" charset="-122"/>
                <a:ea typeface="仿宋" panose="02010609060101010101" charset="-122"/>
              </a:rPr>
              <a:t>    </a:t>
            </a:r>
            <a:r>
              <a:rPr lang="zh-CN" altLang="en-US" sz="3200" b="1">
                <a:solidFill>
                  <a:srgbClr val="2962F3"/>
                </a:solidFill>
                <a:latin typeface="仿宋" panose="02010609060101010101" charset="-122"/>
                <a:ea typeface="仿宋" panose="02010609060101010101" charset="-122"/>
              </a:rPr>
              <a:t>那些兵们连祥子身上的布带都抢走了，表明了兵们的残忍、社会环境的混乱。</a:t>
            </a:r>
            <a:endParaRPr lang="zh-CN" altLang="en-US" sz="3200" b="1">
              <a:solidFill>
                <a:srgbClr val="2962F3"/>
              </a:solidFill>
              <a:latin typeface="仿宋" panose="02010609060101010101" charset="-122"/>
              <a:ea typeface="仿宋" panose="02010609060101010101" charset="-122"/>
            </a:endParaRPr>
          </a:p>
        </p:txBody>
      </p:sp>
      <p:sp>
        <p:nvSpPr>
          <p:cNvPr id="3" name="文本框 2"/>
          <p:cNvSpPr txBox="1"/>
          <p:nvPr/>
        </p:nvSpPr>
        <p:spPr>
          <a:xfrm>
            <a:off x="624205" y="675005"/>
            <a:ext cx="6238875" cy="5128895"/>
          </a:xfrm>
          <a:prstGeom prst="rect">
            <a:avLst/>
          </a:prstGeom>
          <a:noFill/>
        </p:spPr>
        <p:txBody>
          <a:bodyPr wrap="square" rtlCol="0">
            <a:spAutoFit/>
          </a:bodyPr>
          <a:p>
            <a:pPr>
              <a:lnSpc>
                <a:spcPct val="130000"/>
              </a:lnSpc>
            </a:pPr>
            <a:r>
              <a:rPr lang="en-US" altLang="zh-CN" sz="2400" b="1">
                <a:latin typeface="仿宋" panose="02010609060101010101" charset="-122"/>
                <a:ea typeface="仿宋" panose="02010609060101010101" charset="-122"/>
                <a:cs typeface="仿宋" panose="02010609060101010101" charset="-122"/>
              </a:rPr>
              <a:t>   </a:t>
            </a:r>
            <a:r>
              <a:rPr lang="en-US" altLang="zh-CN" sz="2800" b="1">
                <a:latin typeface="仿宋" panose="02010609060101010101" charset="-122"/>
                <a:ea typeface="仿宋" panose="02010609060101010101" charset="-122"/>
                <a:cs typeface="仿宋" panose="02010609060101010101" charset="-122"/>
              </a:rPr>
              <a:t> </a:t>
            </a:r>
            <a:r>
              <a:rPr lang="en-US" altLang="zh-CN" sz="2800" b="1">
                <a:solidFill>
                  <a:srgbClr val="FF0000"/>
                </a:solidFill>
                <a:latin typeface="仿宋" panose="02010609060101010101" charset="-122"/>
                <a:ea typeface="仿宋" panose="02010609060101010101" charset="-122"/>
                <a:cs typeface="仿宋" panose="02010609060101010101" charset="-122"/>
              </a:rPr>
              <a:t>他的衣服鞋帽，洋车，甚至于系腰的布带，都被他们抢了去；只留给他青一块紫一块的一身伤，和满脚的疱！</a:t>
            </a:r>
            <a:r>
              <a:rPr lang="en-US" altLang="zh-CN" sz="2800" b="1">
                <a:latin typeface="仿宋" panose="02010609060101010101" charset="-122"/>
                <a:ea typeface="仿宋" panose="02010609060101010101" charset="-122"/>
                <a:cs typeface="仿宋" panose="02010609060101010101" charset="-122"/>
              </a:rPr>
              <a:t>不过，衣服，算不了什么；身上的伤，不久就会好的。他的车，几年的血汗挣出来的那辆车，没了</a:t>
            </a:r>
            <a:r>
              <a:rPr lang="en-US" altLang="zh-CN" sz="2800" b="1">
                <a:solidFill>
                  <a:srgbClr val="FF0000"/>
                </a:solidFill>
                <a:latin typeface="仿宋" panose="02010609060101010101" charset="-122"/>
                <a:ea typeface="仿宋" panose="02010609060101010101" charset="-122"/>
                <a:cs typeface="仿宋" panose="02010609060101010101" charset="-122"/>
              </a:rPr>
              <a:t>！</a:t>
            </a:r>
            <a:r>
              <a:rPr lang="en-US" altLang="zh-CN" sz="2800" b="1">
                <a:latin typeface="仿宋" panose="02010609060101010101" charset="-122"/>
                <a:ea typeface="仿宋" panose="02010609060101010101" charset="-122"/>
                <a:cs typeface="仿宋" panose="02010609060101010101" charset="-122"/>
              </a:rPr>
              <a:t>自从一拉到营盘里就不见了</a:t>
            </a:r>
            <a:r>
              <a:rPr lang="en-US" altLang="zh-CN" sz="2800" b="1">
                <a:solidFill>
                  <a:srgbClr val="FF0000"/>
                </a:solidFill>
                <a:latin typeface="仿宋" panose="02010609060101010101" charset="-122"/>
                <a:ea typeface="仿宋" panose="02010609060101010101" charset="-122"/>
                <a:cs typeface="仿宋" panose="02010609060101010101" charset="-122"/>
              </a:rPr>
              <a:t>！</a:t>
            </a:r>
            <a:r>
              <a:rPr lang="en-US" altLang="zh-CN" sz="2800" b="1">
                <a:latin typeface="仿宋" panose="02010609060101010101" charset="-122"/>
                <a:ea typeface="仿宋" panose="02010609060101010101" charset="-122"/>
                <a:cs typeface="仿宋" panose="02010609060101010101" charset="-122"/>
              </a:rPr>
              <a:t>以前的一切辛苦困难都可一眨眼忘掉，可是他忘不了这辆车</a:t>
            </a:r>
            <a:r>
              <a:rPr lang="en-US" altLang="zh-CN" sz="2800" b="1">
                <a:solidFill>
                  <a:srgbClr val="FF0000"/>
                </a:solidFill>
                <a:latin typeface="仿宋" panose="02010609060101010101" charset="-122"/>
                <a:ea typeface="仿宋" panose="02010609060101010101" charset="-122"/>
                <a:cs typeface="仿宋" panose="02010609060101010101" charset="-122"/>
              </a:rPr>
              <a:t>！</a:t>
            </a:r>
            <a:endParaRPr lang="en-US" altLang="zh-CN" sz="2800" b="1">
              <a:solidFill>
                <a:srgbClr val="FF0000"/>
              </a:solidFill>
              <a:latin typeface="仿宋" panose="02010609060101010101" charset="-122"/>
              <a:ea typeface="仿宋" panose="02010609060101010101" charset="-122"/>
              <a:cs typeface="仿宋" panose="02010609060101010101" charset="-122"/>
            </a:endParaRPr>
          </a:p>
        </p:txBody>
      </p:sp>
      <p:sp>
        <p:nvSpPr>
          <p:cNvPr id="8" name="文本框 7"/>
          <p:cNvSpPr txBox="1"/>
          <p:nvPr/>
        </p:nvSpPr>
        <p:spPr>
          <a:xfrm>
            <a:off x="6657340" y="3475990"/>
            <a:ext cx="4976495" cy="171450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pPr>
              <a:lnSpc>
                <a:spcPct val="110000"/>
              </a:lnSpc>
            </a:pPr>
            <a:r>
              <a:rPr lang="en-US" altLang="zh-CN" sz="3200" b="1">
                <a:solidFill>
                  <a:srgbClr val="2962F3"/>
                </a:solidFill>
                <a:latin typeface="仿宋" panose="02010609060101010101" charset="-122"/>
                <a:ea typeface="仿宋" panose="02010609060101010101" charset="-122"/>
              </a:rPr>
              <a:t>    </a:t>
            </a:r>
            <a:r>
              <a:rPr lang="zh-CN" altLang="en-US" sz="3200" b="1">
                <a:solidFill>
                  <a:srgbClr val="2962F3"/>
                </a:solidFill>
                <a:latin typeface="仿宋" panose="02010609060101010101" charset="-122"/>
                <a:ea typeface="仿宋" panose="02010609060101010101" charset="-122"/>
              </a:rPr>
              <a:t>用了多个感叹号表明祥子遭遇抢车后内心悲痛的心情。</a:t>
            </a:r>
            <a:endParaRPr lang="zh-CN" altLang="en-US" sz="3200" b="1">
              <a:solidFill>
                <a:srgbClr val="2962F3"/>
              </a:solidFill>
              <a:latin typeface="仿宋" panose="02010609060101010101" charset="-122"/>
              <a:ea typeface="仿宋" panose="02010609060101010101" charset="-122"/>
            </a:endParaRPr>
          </a:p>
        </p:txBody>
      </p:sp>
      <p:sp>
        <p:nvSpPr>
          <p:cNvPr id="10" name="文本框 9"/>
          <p:cNvSpPr txBox="1"/>
          <p:nvPr/>
        </p:nvSpPr>
        <p:spPr>
          <a:xfrm>
            <a:off x="1822450" y="5318760"/>
            <a:ext cx="9897745" cy="1038225"/>
          </a:xfrm>
          <a:prstGeom prst="rect">
            <a:avLst/>
          </a:prstGeom>
          <a:noFill/>
        </p:spPr>
        <p:txBody>
          <a:bodyPr wrap="square" rtlCol="0">
            <a:spAutoFit/>
          </a:bodyPr>
          <a:p>
            <a:pPr>
              <a:lnSpc>
                <a:spcPct val="110000"/>
              </a:lnSpc>
            </a:pPr>
            <a:r>
              <a:rPr lang="zh-CN" altLang="en-US" sz="3200" b="1">
                <a:solidFill>
                  <a:srgbClr val="FF0000"/>
                </a:solidFill>
                <a:latin typeface="仿宋" panose="02010609060101010101" charset="-122"/>
                <a:ea typeface="仿宋" panose="02010609060101010101" charset="-122"/>
                <a:cs typeface="仿宋" panose="02010609060101010101" charset="-122"/>
              </a:rPr>
              <a:t>祥子</a:t>
            </a:r>
            <a:r>
              <a:rPr lang="zh-CN" altLang="en-US" sz="3200" b="1">
                <a:solidFill>
                  <a:srgbClr val="FF0000"/>
                </a:solidFill>
                <a:latin typeface="仿宋" panose="02010609060101010101" charset="-122"/>
                <a:ea typeface="仿宋" panose="02010609060101010101" charset="-122"/>
                <a:cs typeface="仿宋" panose="02010609060101010101" charset="-122"/>
                <a:sym typeface="+mn-ea"/>
              </a:rPr>
              <a:t>连人带车被宪兵抓去当壮丁。理想第一次破灭。</a:t>
            </a:r>
            <a:endParaRPr kumimoji="0" lang="zh-CN" altLang="en-US" sz="2400" b="1" i="0" u="none" strike="noStrike" kern="1200" cap="none" spc="0" normalizeH="0" baseline="0">
              <a:latin typeface="仿宋" panose="02010609060101010101" charset="-122"/>
              <a:ea typeface="仿宋" panose="02010609060101010101" charset="-122"/>
              <a:cs typeface="仿宋" panose="02010609060101010101" charset="-122"/>
            </a:endParaRPr>
          </a:p>
          <a:p>
            <a:pPr>
              <a:lnSpc>
                <a:spcPct val="110000"/>
              </a:lnSpc>
            </a:pPr>
            <a:endParaRPr lang="zh-CN" altLang="en-US" sz="2400" b="1">
              <a:latin typeface="仿宋" panose="02010609060101010101" charset="-122"/>
              <a:ea typeface="仿宋" panose="02010609060101010101" charset="-122"/>
              <a:cs typeface="仿宋"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8" grpId="0" bldLvl="0" animBg="1"/>
      <p:bldP spid="8" grpId="1" animBg="1"/>
      <p:bldP spid="10" grpId="0"/>
      <p:bldP spid="10" grpId="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 name="文本框 7"/>
          <p:cNvSpPr txBox="1"/>
          <p:nvPr/>
        </p:nvSpPr>
        <p:spPr>
          <a:xfrm>
            <a:off x="7818755" y="3086735"/>
            <a:ext cx="3949700" cy="138366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800" b="1">
                <a:solidFill>
                  <a:srgbClr val="2962F3"/>
                </a:solidFill>
                <a:latin typeface="仿宋" panose="02010609060101010101" charset="-122"/>
                <a:ea typeface="仿宋" panose="02010609060101010101" charset="-122"/>
              </a:rPr>
              <a:t>运用了比喻句，表明了祥子对于攒钱买新车的渴望。</a:t>
            </a:r>
            <a:endParaRPr lang="zh-CN" altLang="en-US" sz="2800" b="1">
              <a:solidFill>
                <a:srgbClr val="2962F3"/>
              </a:solidFill>
              <a:latin typeface="仿宋" panose="02010609060101010101" charset="-122"/>
              <a:ea typeface="仿宋" panose="02010609060101010101" charset="-122"/>
            </a:endParaRPr>
          </a:p>
        </p:txBody>
      </p:sp>
      <p:sp>
        <p:nvSpPr>
          <p:cNvPr id="9" name="文本框 8"/>
          <p:cNvSpPr txBox="1"/>
          <p:nvPr/>
        </p:nvSpPr>
        <p:spPr>
          <a:xfrm>
            <a:off x="7761605" y="1292860"/>
            <a:ext cx="3793490" cy="138366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800" b="1">
                <a:solidFill>
                  <a:srgbClr val="2962F3"/>
                </a:solidFill>
                <a:latin typeface="仿宋" panose="02010609060101010101" charset="-122"/>
                <a:ea typeface="仿宋" panose="02010609060101010101" charset="-122"/>
              </a:rPr>
              <a:t>劳苦人只能通过对自己花钱吝啬来攒下一点点儿钱。</a:t>
            </a:r>
            <a:endParaRPr lang="zh-CN" altLang="en-US" sz="2800" b="1">
              <a:solidFill>
                <a:srgbClr val="2962F3"/>
              </a:solidFill>
              <a:latin typeface="仿宋" panose="02010609060101010101" charset="-122"/>
              <a:ea typeface="仿宋" panose="02010609060101010101" charset="-122"/>
            </a:endParaRPr>
          </a:p>
        </p:txBody>
      </p:sp>
      <p:sp>
        <p:nvSpPr>
          <p:cNvPr id="3" name="文本框 2"/>
          <p:cNvSpPr txBox="1"/>
          <p:nvPr/>
        </p:nvSpPr>
        <p:spPr>
          <a:xfrm>
            <a:off x="537845" y="1292860"/>
            <a:ext cx="7223760" cy="5303520"/>
          </a:xfrm>
          <a:prstGeom prst="rect">
            <a:avLst/>
          </a:prstGeom>
          <a:noFill/>
        </p:spPr>
        <p:txBody>
          <a:bodyPr wrap="square" rtlCol="0">
            <a:spAutoFit/>
          </a:bodyPr>
          <a:p>
            <a:pPr>
              <a:lnSpc>
                <a:spcPct val="110000"/>
              </a:lnSpc>
            </a:pPr>
            <a:r>
              <a:rPr lang="en-US" altLang="zh-CN" sz="2400" b="1">
                <a:latin typeface="仿宋" panose="02010609060101010101" charset="-122"/>
                <a:ea typeface="仿宋" panose="02010609060101010101" charset="-122"/>
                <a:cs typeface="仿宋" panose="02010609060101010101" charset="-122"/>
              </a:rPr>
              <a:t>   </a:t>
            </a:r>
            <a:r>
              <a:rPr lang="en-US" altLang="zh-CN" sz="2800" b="1" u="wavyHeavy">
                <a:solidFill>
                  <a:schemeClr val="tx1"/>
                </a:solidFill>
                <a:uFill>
                  <a:solidFill>
                    <a:srgbClr val="FF0000"/>
                  </a:solidFill>
                </a:uFill>
                <a:latin typeface="仿宋" panose="02010609060101010101" charset="-122"/>
                <a:ea typeface="仿宋" panose="02010609060101010101" charset="-122"/>
                <a:cs typeface="仿宋" panose="02010609060101010101" charset="-122"/>
              </a:rPr>
              <a:t> 对花钱是这样一把死拿，对挣钱祥子更不放松一步。</a:t>
            </a:r>
            <a:r>
              <a:rPr lang="en-US" altLang="zh-CN" sz="2800" b="1">
                <a:latin typeface="仿宋" panose="02010609060101010101" charset="-122"/>
                <a:ea typeface="仿宋" panose="02010609060101010101" charset="-122"/>
                <a:cs typeface="仿宋" panose="02010609060101010101" charset="-122"/>
              </a:rPr>
              <a:t>没有包月，他就拉整天，出车早，回来的晚，他非拉过一定的钱数不收车，不管时间，不管两腿；有时他硬连下去，拉一天一夜。</a:t>
            </a:r>
            <a:r>
              <a:rPr lang="en-US" altLang="zh-CN" sz="2800" b="1" u="wavyHeavy">
                <a:solidFill>
                  <a:schemeClr val="tx1"/>
                </a:solidFill>
                <a:uFill>
                  <a:solidFill>
                    <a:srgbClr val="FF0000"/>
                  </a:solidFill>
                </a:uFill>
                <a:latin typeface="仿宋" panose="02010609060101010101" charset="-122"/>
                <a:ea typeface="仿宋" panose="02010609060101010101" charset="-122"/>
                <a:cs typeface="仿宋" panose="02010609060101010101" charset="-122"/>
              </a:rPr>
              <a:t>从前，他不肯抢别人的买卖，特别是对于那些老弱残兵；</a:t>
            </a:r>
            <a:r>
              <a:rPr lang="en-US" altLang="zh-CN" sz="2800" b="1">
                <a:latin typeface="仿宋" panose="02010609060101010101" charset="-122"/>
                <a:ea typeface="仿宋" panose="02010609060101010101" charset="-122"/>
                <a:cs typeface="仿宋" panose="02010609060101010101" charset="-122"/>
              </a:rPr>
              <a:t>以他的身体，以他的车，去和他们争座儿，还能有他们的份儿？</a:t>
            </a:r>
            <a:r>
              <a:rPr lang="en-US" altLang="zh-CN" sz="2800" b="1" u="wavyHeavy">
                <a:solidFill>
                  <a:schemeClr val="tx1"/>
                </a:solidFill>
                <a:uFill>
                  <a:solidFill>
                    <a:srgbClr val="FF0000"/>
                  </a:solidFill>
                </a:uFill>
                <a:latin typeface="仿宋" panose="02010609060101010101" charset="-122"/>
                <a:ea typeface="仿宋" panose="02010609060101010101" charset="-122"/>
                <a:cs typeface="仿宋" panose="02010609060101010101" charset="-122"/>
              </a:rPr>
              <a:t>现在，他不大管这个了，他只看见钱，多一个是一个，不管买卖的苦甜，不管是和谁抢生意；他只管拉上买卖，不管别的，</a:t>
            </a:r>
            <a:r>
              <a:rPr lang="zh-CN" altLang="en-US" sz="2800" b="1" u="wavyHeavy">
                <a:solidFill>
                  <a:schemeClr val="tx1"/>
                </a:solidFill>
                <a:uFill>
                  <a:solidFill>
                    <a:srgbClr val="FF0000"/>
                  </a:solidFill>
                </a:uFill>
                <a:latin typeface="仿宋" panose="02010609060101010101" charset="-122"/>
                <a:ea typeface="仿宋" panose="02010609060101010101" charset="-122"/>
                <a:cs typeface="仿宋" panose="02010609060101010101" charset="-122"/>
              </a:rPr>
              <a:t>像</a:t>
            </a:r>
            <a:r>
              <a:rPr lang="en-US" altLang="zh-CN" sz="2800" b="1" u="wavyHeavy">
                <a:solidFill>
                  <a:schemeClr val="tx1"/>
                </a:solidFill>
                <a:uFill>
                  <a:solidFill>
                    <a:srgbClr val="FF0000"/>
                  </a:solidFill>
                </a:uFill>
                <a:latin typeface="仿宋" panose="02010609060101010101" charset="-122"/>
                <a:ea typeface="仿宋" panose="02010609060101010101" charset="-122"/>
                <a:cs typeface="仿宋" panose="02010609060101010101" charset="-122"/>
              </a:rPr>
              <a:t>一只饿疯的野兽。</a:t>
            </a:r>
            <a:endParaRPr lang="en-US" altLang="zh-CN" sz="2800" b="1" u="wavyHeavy">
              <a:solidFill>
                <a:schemeClr val="tx1"/>
              </a:solidFill>
              <a:uFill>
                <a:solidFill>
                  <a:srgbClr val="FF0000"/>
                </a:solidFill>
              </a:uFill>
              <a:latin typeface="仿宋" panose="02010609060101010101" charset="-122"/>
              <a:ea typeface="仿宋" panose="02010609060101010101" charset="-122"/>
              <a:cs typeface="仿宋" panose="02010609060101010101" charset="-122"/>
            </a:endParaRPr>
          </a:p>
        </p:txBody>
      </p:sp>
      <p:sp>
        <p:nvSpPr>
          <p:cNvPr id="2" name="文本框 1"/>
          <p:cNvSpPr txBox="1"/>
          <p:nvPr/>
        </p:nvSpPr>
        <p:spPr>
          <a:xfrm>
            <a:off x="7761605" y="4612005"/>
            <a:ext cx="4064000" cy="181483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800" b="1">
                <a:solidFill>
                  <a:srgbClr val="2962F3"/>
                </a:solidFill>
                <a:latin typeface="仿宋" panose="02010609060101010101" charset="-122"/>
                <a:ea typeface="仿宋" panose="02010609060101010101" charset="-122"/>
              </a:rPr>
              <a:t>正是因为有一份渴望和自己挣钱的艰难，使祥子身上的一些美德逐渐丧失。</a:t>
            </a:r>
            <a:endParaRPr lang="zh-CN" altLang="en-US" sz="2800" b="1">
              <a:solidFill>
                <a:srgbClr val="2962F3"/>
              </a:solidFill>
              <a:latin typeface="仿宋" panose="02010609060101010101" charset="-122"/>
              <a:ea typeface="仿宋" panose="02010609060101010101" charset="-122"/>
            </a:endParaRPr>
          </a:p>
        </p:txBody>
      </p:sp>
      <p:sp>
        <p:nvSpPr>
          <p:cNvPr id="4" name="文本框 3"/>
          <p:cNvSpPr txBox="1"/>
          <p:nvPr/>
        </p:nvSpPr>
        <p:spPr>
          <a:xfrm>
            <a:off x="636905" y="488950"/>
            <a:ext cx="10918825" cy="953135"/>
          </a:xfrm>
          <a:prstGeom prst="rect">
            <a:avLst/>
          </a:prstGeom>
          <a:noFill/>
        </p:spPr>
        <p:txBody>
          <a:bodyPr wrap="square" rtlCol="0" anchor="t">
            <a:spAutoFit/>
          </a:bodyPr>
          <a:p>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阅读第五章到第十一章，祥子为了买车不断攒钱，后面成功买上了第二辆车了吗？</a:t>
            </a:r>
            <a:endParaRPr lang="zh-CN" altLang="en-US" sz="2800" b="1">
              <a:solidFill>
                <a:srgbClr val="FF0000"/>
              </a:solidFill>
              <a:latin typeface="仿宋" panose="02010609060101010101" charset="-122"/>
              <a:ea typeface="仿宋" panose="02010609060101010101" charset="-122"/>
              <a:cs typeface="仿宋"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8" grpId="0" bldLvl="0" animBg="1"/>
      <p:bldP spid="8" grpId="1" animBg="1"/>
      <p:bldP spid="2" grpId="0" bldLvl="0" animBg="1"/>
      <p:bldP spid="2" grpId="1"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 name="文本框 7"/>
          <p:cNvSpPr txBox="1"/>
          <p:nvPr/>
        </p:nvSpPr>
        <p:spPr>
          <a:xfrm>
            <a:off x="7119620" y="1998345"/>
            <a:ext cx="4592955" cy="230695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400" b="1">
                <a:solidFill>
                  <a:srgbClr val="2962F3"/>
                </a:solidFill>
                <a:latin typeface="仿宋" panose="02010609060101010101" charset="-122"/>
                <a:ea typeface="仿宋" panose="02010609060101010101" charset="-122"/>
              </a:rPr>
              <a:t>好不容易攒了钱准备再一次实现自己的梦想，却再一次惨遭孙侦探抢钱，反映了当时祥子实际的生活处境</a:t>
            </a:r>
            <a:r>
              <a:rPr lang="en-US" altLang="zh-CN" sz="2400" b="1">
                <a:solidFill>
                  <a:srgbClr val="2962F3"/>
                </a:solidFill>
                <a:latin typeface="仿宋" panose="02010609060101010101" charset="-122"/>
                <a:ea typeface="仿宋" panose="02010609060101010101" charset="-122"/>
              </a:rPr>
              <a:t>-</a:t>
            </a:r>
            <a:r>
              <a:rPr lang="zh-CN" altLang="en-US" sz="2400" b="1">
                <a:solidFill>
                  <a:srgbClr val="2962F3"/>
                </a:solidFill>
                <a:latin typeface="仿宋" panose="02010609060101010101" charset="-122"/>
                <a:ea typeface="仿宋" panose="02010609060101010101" charset="-122"/>
              </a:rPr>
              <a:t>在动荡的社会中不管哪个稍上一点阶层的人都可以对劳动人民盘剥和压迫。</a:t>
            </a:r>
            <a:endParaRPr lang="zh-CN" altLang="en-US" sz="2400" b="1">
              <a:solidFill>
                <a:srgbClr val="2962F3"/>
              </a:solidFill>
              <a:latin typeface="仿宋" panose="02010609060101010101" charset="-122"/>
              <a:ea typeface="仿宋" panose="02010609060101010101" charset="-122"/>
            </a:endParaRPr>
          </a:p>
        </p:txBody>
      </p:sp>
      <p:sp>
        <p:nvSpPr>
          <p:cNvPr id="9" name="文本框 8"/>
          <p:cNvSpPr txBox="1"/>
          <p:nvPr/>
        </p:nvSpPr>
        <p:spPr>
          <a:xfrm>
            <a:off x="7419340" y="467995"/>
            <a:ext cx="4293235" cy="130873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pPr>
              <a:lnSpc>
                <a:spcPct val="110000"/>
              </a:lnSpc>
            </a:pPr>
            <a:r>
              <a:rPr lang="zh-CN" altLang="en-US" sz="2400" b="1">
                <a:solidFill>
                  <a:srgbClr val="2962F3"/>
                </a:solidFill>
                <a:latin typeface="仿宋" panose="02010609060101010101" charset="-122"/>
                <a:ea typeface="仿宋" panose="02010609060101010101" charset="-122"/>
              </a:rPr>
              <a:t>对祥子被孙侦探抢钱运用了细节描写，表现了当时的祥子虽内心一股怒火但却无可奈何。</a:t>
            </a:r>
            <a:endParaRPr lang="zh-CN" altLang="en-US" sz="2400" b="1">
              <a:solidFill>
                <a:srgbClr val="2962F3"/>
              </a:solidFill>
              <a:latin typeface="仿宋" panose="02010609060101010101" charset="-122"/>
              <a:ea typeface="仿宋" panose="02010609060101010101" charset="-122"/>
            </a:endParaRPr>
          </a:p>
        </p:txBody>
      </p:sp>
      <p:sp>
        <p:nvSpPr>
          <p:cNvPr id="3" name="文本框 2"/>
          <p:cNvSpPr txBox="1"/>
          <p:nvPr/>
        </p:nvSpPr>
        <p:spPr>
          <a:xfrm>
            <a:off x="509270" y="467995"/>
            <a:ext cx="6910070" cy="6294120"/>
          </a:xfrm>
          <a:prstGeom prst="rect">
            <a:avLst/>
          </a:prstGeom>
          <a:noFill/>
        </p:spPr>
        <p:txBody>
          <a:bodyPr wrap="square" rtlCol="0">
            <a:spAutoFit/>
          </a:bodyPr>
          <a:p>
            <a:pPr indent="360045">
              <a:lnSpc>
                <a:spcPct val="120000"/>
              </a:lnSpc>
            </a:pPr>
            <a:r>
              <a:rPr lang="en-US" altLang="zh-CN" sz="2400" b="1">
                <a:latin typeface="仿宋" panose="02010609060101010101" charset="-122"/>
                <a:ea typeface="仿宋" panose="02010609060101010101" charset="-122"/>
                <a:cs typeface="仿宋" panose="02010609060101010101" charset="-122"/>
              </a:rPr>
              <a:t>祥子又想了会儿，没办法。他的</a:t>
            </a:r>
            <a:r>
              <a:rPr lang="en-US" altLang="zh-CN" sz="2400" b="1">
                <a:solidFill>
                  <a:srgbClr val="FF0000"/>
                </a:solidFill>
                <a:latin typeface="仿宋" panose="02010609060101010101" charset="-122"/>
                <a:ea typeface="仿宋" panose="02010609060101010101" charset="-122"/>
                <a:cs typeface="仿宋" panose="02010609060101010101" charset="-122"/>
              </a:rPr>
              <a:t>手哆嗦着</a:t>
            </a:r>
            <a:r>
              <a:rPr lang="en-US" altLang="zh-CN" sz="2400" b="1">
                <a:latin typeface="仿宋" panose="02010609060101010101" charset="-122"/>
                <a:ea typeface="仿宋" panose="02010609060101010101" charset="-122"/>
                <a:cs typeface="仿宋" panose="02010609060101010101" charset="-122"/>
              </a:rPr>
              <a:t>，把闷葫芦罐儿从被子里掏了出来。</a:t>
            </a:r>
            <a:endParaRPr lang="en-US" altLang="zh-CN" sz="2400" b="1">
              <a:latin typeface="仿宋" panose="02010609060101010101" charset="-122"/>
              <a:ea typeface="仿宋" panose="02010609060101010101" charset="-122"/>
              <a:cs typeface="仿宋" panose="02010609060101010101" charset="-122"/>
            </a:endParaRPr>
          </a:p>
          <a:p>
            <a:pPr indent="360045">
              <a:lnSpc>
                <a:spcPct val="120000"/>
              </a:lnSpc>
            </a:pPr>
            <a:r>
              <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rPr>
              <a:t>“我看看！”孙侦探笑了，一把将瓦罐接过来，往墙上一碰。</a:t>
            </a:r>
            <a:endPar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endParaRPr>
          </a:p>
          <a:p>
            <a:pPr indent="360045">
              <a:lnSpc>
                <a:spcPct val="120000"/>
              </a:lnSpc>
            </a:pPr>
            <a:r>
              <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rPr>
              <a:t> 祥子看着那些钱洒在地上，</a:t>
            </a:r>
            <a:r>
              <a:rPr lang="en-US" altLang="zh-CN" sz="2400" b="1">
                <a:solidFill>
                  <a:srgbClr val="FF0000"/>
                </a:solidFill>
                <a:uFill>
                  <a:solidFill>
                    <a:srgbClr val="FF0000"/>
                  </a:solidFill>
                </a:uFill>
                <a:latin typeface="仿宋" panose="02010609060101010101" charset="-122"/>
                <a:ea typeface="仿宋" panose="02010609060101010101" charset="-122"/>
                <a:cs typeface="仿宋" panose="02010609060101010101" charset="-122"/>
              </a:rPr>
              <a:t>心要裂开</a:t>
            </a:r>
            <a:r>
              <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rPr>
              <a:t>。</a:t>
            </a:r>
            <a:endPar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endParaRPr>
          </a:p>
          <a:p>
            <a:pPr indent="360045">
              <a:lnSpc>
                <a:spcPct val="120000"/>
              </a:lnSpc>
            </a:pPr>
            <a:r>
              <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rPr>
              <a:t>“就是这点？”</a:t>
            </a:r>
            <a:endPar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endParaRPr>
          </a:p>
          <a:p>
            <a:pPr indent="360045">
              <a:lnSpc>
                <a:spcPct val="120000"/>
              </a:lnSpc>
            </a:pPr>
            <a:r>
              <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rPr>
              <a:t> 祥子没出声，</a:t>
            </a:r>
            <a:r>
              <a:rPr lang="en-US" altLang="zh-CN" sz="2400" b="1">
                <a:solidFill>
                  <a:srgbClr val="FF0000"/>
                </a:solidFill>
                <a:uFill>
                  <a:solidFill>
                    <a:srgbClr val="FF0000"/>
                  </a:solidFill>
                </a:uFill>
                <a:latin typeface="仿宋" panose="02010609060101010101" charset="-122"/>
                <a:ea typeface="仿宋" panose="02010609060101010101" charset="-122"/>
                <a:cs typeface="仿宋" panose="02010609060101010101" charset="-122"/>
              </a:rPr>
              <a:t>只剩了哆嗦</a:t>
            </a:r>
            <a:r>
              <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rPr>
              <a:t>。</a:t>
            </a:r>
            <a:endPar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endParaRPr>
          </a:p>
          <a:p>
            <a:pPr indent="360045">
              <a:lnSpc>
                <a:spcPct val="120000"/>
              </a:lnSpc>
            </a:pPr>
            <a:r>
              <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rPr>
              <a:t>“算了吧！我不赶尽杀绝，朋友是朋友。你可也得知道，这些钱儿买一条命，便宜事儿！”</a:t>
            </a:r>
            <a:endPar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endParaRPr>
          </a:p>
          <a:p>
            <a:pPr indent="360045">
              <a:lnSpc>
                <a:spcPct val="120000"/>
              </a:lnSpc>
            </a:pPr>
            <a:r>
              <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rPr>
              <a:t> 祥子还没出声，哆嗦着要往起裹被褥。</a:t>
            </a:r>
            <a:endPar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endParaRPr>
          </a:p>
          <a:p>
            <a:pPr indent="360045">
              <a:lnSpc>
                <a:spcPct val="120000"/>
              </a:lnSpc>
            </a:pPr>
            <a:r>
              <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rPr>
              <a:t>“那也别动！”</a:t>
            </a:r>
            <a:endPar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endParaRPr>
          </a:p>
          <a:p>
            <a:pPr indent="360045">
              <a:lnSpc>
                <a:spcPct val="120000"/>
              </a:lnSpc>
            </a:pPr>
            <a:r>
              <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rPr>
              <a:t>“这么冷的……”祥子的</a:t>
            </a:r>
            <a:r>
              <a:rPr lang="en-US" altLang="zh-CN" sz="2400" b="1">
                <a:solidFill>
                  <a:srgbClr val="FF0000"/>
                </a:solidFill>
                <a:uFill>
                  <a:solidFill>
                    <a:srgbClr val="FF0000"/>
                  </a:solidFill>
                </a:uFill>
                <a:latin typeface="仿宋" panose="02010609060101010101" charset="-122"/>
                <a:ea typeface="仿宋" panose="02010609060101010101" charset="-122"/>
                <a:cs typeface="仿宋" panose="02010609060101010101" charset="-122"/>
              </a:rPr>
              <a:t>眼瞪得发了火</a:t>
            </a:r>
            <a:r>
              <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rPr>
              <a:t>。</a:t>
            </a:r>
            <a:endPar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endParaRPr>
          </a:p>
          <a:p>
            <a:pPr indent="360045">
              <a:lnSpc>
                <a:spcPct val="120000"/>
              </a:lnSpc>
            </a:pPr>
            <a:r>
              <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rPr>
              <a:t>“我告诉你别动，就别动！滚！”</a:t>
            </a:r>
            <a:endPar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endParaRPr>
          </a:p>
          <a:p>
            <a:pPr indent="360045">
              <a:lnSpc>
                <a:spcPct val="120000"/>
              </a:lnSpc>
            </a:pPr>
            <a:r>
              <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rPr>
              <a:t> 祥子</a:t>
            </a:r>
            <a:r>
              <a:rPr lang="en-US" altLang="zh-CN" sz="2400" b="1">
                <a:solidFill>
                  <a:srgbClr val="FF0000"/>
                </a:solidFill>
                <a:uFill>
                  <a:solidFill>
                    <a:srgbClr val="FF0000"/>
                  </a:solidFill>
                </a:uFill>
                <a:latin typeface="仿宋" panose="02010609060101010101" charset="-122"/>
                <a:ea typeface="仿宋" panose="02010609060101010101" charset="-122"/>
                <a:cs typeface="仿宋" panose="02010609060101010101" charset="-122"/>
              </a:rPr>
              <a:t>咽了口气，咬了咬嘴唇，推门走出来</a:t>
            </a:r>
            <a:r>
              <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rPr>
              <a:t>。</a:t>
            </a:r>
            <a:endPar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endParaRPr>
          </a:p>
        </p:txBody>
      </p:sp>
      <p:sp>
        <p:nvSpPr>
          <p:cNvPr id="2" name="文本框 1"/>
          <p:cNvSpPr txBox="1"/>
          <p:nvPr/>
        </p:nvSpPr>
        <p:spPr>
          <a:xfrm>
            <a:off x="7119620" y="4549140"/>
            <a:ext cx="4593590" cy="1714500"/>
          </a:xfrm>
          <a:prstGeom prst="rect">
            <a:avLst/>
          </a:prstGeom>
          <a:solidFill>
            <a:schemeClr val="accent6">
              <a:lumMod val="20000"/>
              <a:lumOff val="80000"/>
            </a:schemeClr>
          </a:solidFill>
        </p:spPr>
        <p:txBody>
          <a:bodyPr wrap="square" rtlCol="0">
            <a:spAutoFit/>
          </a:bodyPr>
          <a:p>
            <a:pPr marL="0" marR="0" lvl="0" indent="0" algn="l" defTabSz="914400" rtl="0" eaLnBrk="0" fontAlgn="base" latinLnBrk="0" hangingPunct="0">
              <a:lnSpc>
                <a:spcPct val="110000"/>
              </a:lnSpc>
              <a:spcBef>
                <a:spcPct val="0"/>
              </a:spcBef>
              <a:spcAft>
                <a:spcPct val="0"/>
              </a:spcAft>
              <a:buClrTx/>
              <a:buSzTx/>
              <a:buFontTx/>
              <a:buNone/>
              <a:defRPr/>
            </a:pPr>
            <a:r>
              <a:rPr lang="en-US" altLang="zh-CN" sz="2400" b="1">
                <a:solidFill>
                  <a:srgbClr val="FF0000"/>
                </a:solidFill>
                <a:uFill>
                  <a:solidFill>
                    <a:srgbClr val="FF0000"/>
                  </a:solidFill>
                </a:uFill>
                <a:latin typeface="仿宋" panose="02010609060101010101" charset="-122"/>
                <a:ea typeface="仿宋" panose="02010609060101010101" charset="-122"/>
                <a:cs typeface="仿宋" panose="02010609060101010101" charset="-122"/>
                <a:sym typeface="+mn-ea"/>
              </a:rPr>
              <a:t>祥子卖了骆驼，拼命拉车，省吃俭用攒钱准备第二次买新车。却没想辛苦攒的钱也被孙侦探骗去，第二次希望破灭。</a:t>
            </a:r>
            <a:endParaRPr kumimoji="0" lang="en-US" altLang="zh-CN" sz="2400" b="1" i="0" u="none" strike="noStrike" kern="1200" cap="none" spc="0" normalizeH="0" baseline="0">
              <a:solidFill>
                <a:srgbClr val="FF0000"/>
              </a:solidFill>
              <a:uFill>
                <a:solidFill>
                  <a:srgbClr val="FF0000"/>
                </a:solidFill>
              </a:uFill>
              <a:latin typeface="仿宋" panose="02010609060101010101" charset="-122"/>
              <a:ea typeface="仿宋" panose="02010609060101010101" charset="-122"/>
              <a:cs typeface="仿宋"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8" grpId="0" bldLvl="0" animBg="1"/>
      <p:bldP spid="8" grpId="1" animBg="1"/>
      <p:bldP spid="2"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 name="文本框 7"/>
          <p:cNvSpPr txBox="1"/>
          <p:nvPr/>
        </p:nvSpPr>
        <p:spPr>
          <a:xfrm>
            <a:off x="9361805" y="4509770"/>
            <a:ext cx="2692400" cy="193802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400" b="1">
                <a:solidFill>
                  <a:srgbClr val="2962F3"/>
                </a:solidFill>
                <a:latin typeface="仿宋" panose="02010609060101010101" charset="-122"/>
                <a:ea typeface="仿宋" panose="02010609060101010101" charset="-122"/>
              </a:rPr>
              <a:t>虎妞虽然看不起车夫这个行业，但自己继承父亲财产的希望已落空，她得重新为自己打算。</a:t>
            </a:r>
            <a:endParaRPr lang="zh-CN" altLang="en-US" sz="2400" b="1">
              <a:solidFill>
                <a:srgbClr val="2962F3"/>
              </a:solidFill>
              <a:latin typeface="仿宋" panose="02010609060101010101" charset="-122"/>
              <a:ea typeface="仿宋" panose="02010609060101010101" charset="-122"/>
            </a:endParaRPr>
          </a:p>
        </p:txBody>
      </p:sp>
      <p:sp>
        <p:nvSpPr>
          <p:cNvPr id="9" name="文本框 8"/>
          <p:cNvSpPr txBox="1"/>
          <p:nvPr/>
        </p:nvSpPr>
        <p:spPr>
          <a:xfrm>
            <a:off x="9619615" y="1190625"/>
            <a:ext cx="2092325" cy="304609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400" b="1">
                <a:solidFill>
                  <a:srgbClr val="2962F3"/>
                </a:solidFill>
                <a:latin typeface="仿宋" panose="02010609060101010101" charset="-122"/>
                <a:ea typeface="仿宋" panose="02010609060101010101" charset="-122"/>
              </a:rPr>
              <a:t>刘四爷觉得自己脸面丢尽，然后把车厂卖了，自己满世界享乐去了，这件事把刘四爷的狠心表现得淋漓尽致。</a:t>
            </a:r>
            <a:endParaRPr lang="zh-CN" altLang="en-US" sz="2400" b="1">
              <a:solidFill>
                <a:srgbClr val="2962F3"/>
              </a:solidFill>
              <a:latin typeface="仿宋" panose="02010609060101010101" charset="-122"/>
              <a:ea typeface="仿宋" panose="02010609060101010101" charset="-122"/>
            </a:endParaRPr>
          </a:p>
        </p:txBody>
      </p:sp>
      <p:sp>
        <p:nvSpPr>
          <p:cNvPr id="3" name="文本框 2"/>
          <p:cNvSpPr txBox="1"/>
          <p:nvPr/>
        </p:nvSpPr>
        <p:spPr>
          <a:xfrm>
            <a:off x="609600" y="1316355"/>
            <a:ext cx="8752840" cy="4961890"/>
          </a:xfrm>
          <a:prstGeom prst="rect">
            <a:avLst/>
          </a:prstGeom>
          <a:noFill/>
        </p:spPr>
        <p:txBody>
          <a:bodyPr wrap="square" rtlCol="0">
            <a:spAutoFit/>
          </a:bodyPr>
          <a:p>
            <a:pPr indent="360045">
              <a:lnSpc>
                <a:spcPct val="110000"/>
              </a:lnSpc>
            </a:pPr>
            <a:r>
              <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rPr>
              <a:t>  姑妈说四爷确是到她家来过一趟，大概是正月十二那天吧，一来是给她道谢，二来为告诉她，他打算上天津，或上海，玩玩去。他说：混了一辈子而没出过京门，到底算不了英雄，乘着还有口气儿，去到各处见识见识。再说，他自己也没脸再在城里混，因为自己的女儿给他丢了人。姑妈的报告只是这一点，她的评断就更简单：老头子也许真出了外，也许光这么说说，而在什么僻静地方藏着呢；谁知道！</a:t>
            </a:r>
            <a:endPar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endParaRPr>
          </a:p>
          <a:p>
            <a:pPr indent="360045">
              <a:lnSpc>
                <a:spcPct val="110000"/>
              </a:lnSpc>
            </a:pPr>
            <a:r>
              <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rPr>
              <a:t>  回到家，她一头扎在炕上，门门的哭起来，一点虚伪狡诈也没有的哭了一大阵，把眼泡都哭肿。</a:t>
            </a:r>
            <a:endPar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endParaRPr>
          </a:p>
          <a:p>
            <a:pPr indent="360045">
              <a:lnSpc>
                <a:spcPct val="110000"/>
              </a:lnSpc>
            </a:pPr>
            <a:r>
              <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rPr>
              <a:t>  哭完，她抹着泪对祥子说：“好，你豪横！都得随着你了！我这一宝押错了地方。嫁鸡随鸡，什么也甭说了。给你一百块钱，你买车拉吧！”</a:t>
            </a:r>
            <a:endParaRPr lang="en-US" altLang="zh-CN" sz="2400" b="1">
              <a:solidFill>
                <a:schemeClr val="tx1"/>
              </a:solidFill>
              <a:uFill>
                <a:solidFill>
                  <a:srgbClr val="FF0000"/>
                </a:solidFill>
              </a:uFill>
              <a:latin typeface="仿宋" panose="02010609060101010101" charset="-122"/>
              <a:ea typeface="仿宋" panose="02010609060101010101" charset="-122"/>
              <a:cs typeface="仿宋" panose="02010609060101010101" charset="-122"/>
            </a:endParaRPr>
          </a:p>
        </p:txBody>
      </p:sp>
      <p:sp>
        <p:nvSpPr>
          <p:cNvPr id="2" name="文本框 1"/>
          <p:cNvSpPr txBox="1"/>
          <p:nvPr/>
        </p:nvSpPr>
        <p:spPr>
          <a:xfrm>
            <a:off x="813435" y="6170930"/>
            <a:ext cx="8660765" cy="460375"/>
          </a:xfrm>
          <a:prstGeom prst="rect">
            <a:avLst/>
          </a:prstGeom>
          <a:noFill/>
        </p:spPr>
        <p:txBody>
          <a:bodyPr wrap="square" rtlCol="0">
            <a:spAutoFit/>
          </a:bodyPr>
          <a:p>
            <a:r>
              <a:rPr lang="en-US" altLang="zh-CN" sz="2400" b="1">
                <a:solidFill>
                  <a:srgbClr val="FF0000"/>
                </a:solidFill>
                <a:uFill>
                  <a:solidFill>
                    <a:srgbClr val="FF0000"/>
                  </a:solidFill>
                </a:uFill>
                <a:latin typeface="仿宋" panose="02010609060101010101" charset="-122"/>
                <a:ea typeface="仿宋" panose="02010609060101010101" charset="-122"/>
                <a:cs typeface="仿宋" panose="02010609060101010101" charset="-122"/>
              </a:rPr>
              <a:t>祥子从虎妞手里拿到了一百块钱，又再一次拥有了自己的车</a:t>
            </a:r>
            <a:r>
              <a:rPr lang="zh-CN" altLang="en-US" sz="2400" b="1">
                <a:solidFill>
                  <a:srgbClr val="FF0000"/>
                </a:solidFill>
                <a:uFill>
                  <a:solidFill>
                    <a:srgbClr val="FF0000"/>
                  </a:solidFill>
                </a:uFill>
                <a:latin typeface="仿宋" panose="02010609060101010101" charset="-122"/>
                <a:ea typeface="仿宋" panose="02010609060101010101" charset="-122"/>
                <a:cs typeface="仿宋" panose="02010609060101010101" charset="-122"/>
              </a:rPr>
              <a:t>。</a:t>
            </a:r>
            <a:endParaRPr lang="zh-CN" altLang="en-US" sz="2400" b="1">
              <a:solidFill>
                <a:srgbClr val="FF0000"/>
              </a:solidFill>
              <a:uFill>
                <a:solidFill>
                  <a:srgbClr val="FF0000"/>
                </a:solidFill>
              </a:uFill>
              <a:latin typeface="仿宋" panose="02010609060101010101" charset="-122"/>
              <a:ea typeface="仿宋" panose="02010609060101010101" charset="-122"/>
              <a:cs typeface="仿宋" panose="02010609060101010101" charset="-122"/>
            </a:endParaRPr>
          </a:p>
        </p:txBody>
      </p:sp>
      <p:sp>
        <p:nvSpPr>
          <p:cNvPr id="4" name="文本框 3"/>
          <p:cNvSpPr txBox="1"/>
          <p:nvPr/>
        </p:nvSpPr>
        <p:spPr>
          <a:xfrm>
            <a:off x="720725" y="506095"/>
            <a:ext cx="10878185" cy="953135"/>
          </a:xfrm>
          <a:prstGeom prst="rect">
            <a:avLst/>
          </a:prstGeom>
          <a:noFill/>
        </p:spPr>
        <p:txBody>
          <a:bodyPr wrap="square" rtlCol="0" anchor="t">
            <a:spAutoFit/>
          </a:bodyPr>
          <a:p>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阅读第十七章到第十九章，祥子的第三辆车是怎么来的？又是怎么失去的？</a:t>
            </a:r>
            <a:endParaRPr lang="zh-CN" altLang="en-US" sz="2800" b="1">
              <a:solidFill>
                <a:srgbClr val="FF0000"/>
              </a:solidFill>
              <a:latin typeface="仿宋" panose="02010609060101010101" charset="-122"/>
              <a:ea typeface="仿宋" panose="02010609060101010101" charset="-122"/>
              <a:cs typeface="仿宋"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8" grpId="0" bldLvl="0" animBg="1"/>
      <p:bldP spid="8" grpId="1" animBg="1"/>
      <p:bldP spid="2" grpId="0"/>
      <p:bldP spid="2" grpId="1"/>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 name="文本框 7"/>
          <p:cNvSpPr txBox="1"/>
          <p:nvPr/>
        </p:nvSpPr>
        <p:spPr>
          <a:xfrm>
            <a:off x="9050655" y="4096385"/>
            <a:ext cx="2492375" cy="230695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400" b="1">
                <a:solidFill>
                  <a:srgbClr val="2962F3"/>
                </a:solidFill>
                <a:latin typeface="仿宋" panose="02010609060101010101" charset="-122"/>
                <a:ea typeface="仿宋" panose="02010609060101010101" charset="-122"/>
              </a:rPr>
              <a:t>老婆死了，孩子没了，车也没了，祥子一无所有。祥子的希望、祥子的奔头，又一次化为了泡影。</a:t>
            </a:r>
            <a:endParaRPr lang="zh-CN" altLang="en-US" sz="2400" b="1">
              <a:solidFill>
                <a:srgbClr val="2962F3"/>
              </a:solidFill>
              <a:latin typeface="仿宋" panose="02010609060101010101" charset="-122"/>
              <a:ea typeface="仿宋" panose="02010609060101010101" charset="-122"/>
            </a:endParaRPr>
          </a:p>
        </p:txBody>
      </p:sp>
      <p:sp>
        <p:nvSpPr>
          <p:cNvPr id="9" name="文本框 8"/>
          <p:cNvSpPr txBox="1"/>
          <p:nvPr/>
        </p:nvSpPr>
        <p:spPr>
          <a:xfrm>
            <a:off x="9278620" y="851535"/>
            <a:ext cx="2377440" cy="252666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p>
            <a:pPr>
              <a:lnSpc>
                <a:spcPct val="110000"/>
              </a:lnSpc>
            </a:pPr>
            <a:r>
              <a:rPr lang="zh-CN" altLang="en-US" sz="2400" b="1">
                <a:solidFill>
                  <a:srgbClr val="2962F3"/>
                </a:solidFill>
                <a:latin typeface="仿宋" panose="02010609060101010101" charset="-122"/>
                <a:ea typeface="仿宋" panose="02010609060101010101" charset="-122"/>
              </a:rPr>
              <a:t>祥子对虎妞也不是无情无义的，</a:t>
            </a:r>
            <a:r>
              <a:rPr lang="en-US" altLang="zh-CN" sz="2400" b="1">
                <a:solidFill>
                  <a:srgbClr val="2962F3"/>
                </a:solidFill>
                <a:latin typeface="仿宋" panose="02010609060101010101" charset="-122"/>
                <a:ea typeface="仿宋" panose="02010609060101010101" charset="-122"/>
              </a:rPr>
              <a:t>“</a:t>
            </a:r>
            <a:r>
              <a:rPr lang="zh-CN" altLang="en-US" sz="2400" b="1">
                <a:solidFill>
                  <a:srgbClr val="2962F3"/>
                </a:solidFill>
                <a:latin typeface="仿宋" panose="02010609060101010101" charset="-122"/>
                <a:ea typeface="仿宋" panose="02010609060101010101" charset="-122"/>
              </a:rPr>
              <a:t>张着大嘴哭</a:t>
            </a:r>
            <a:r>
              <a:rPr lang="en-US" altLang="zh-CN" sz="2400" b="1">
                <a:solidFill>
                  <a:srgbClr val="2962F3"/>
                </a:solidFill>
                <a:latin typeface="仿宋" panose="02010609060101010101" charset="-122"/>
                <a:ea typeface="仿宋" panose="02010609060101010101" charset="-122"/>
              </a:rPr>
              <a:t>”</a:t>
            </a:r>
            <a:r>
              <a:rPr lang="zh-CN" altLang="en-US" sz="2400" b="1">
                <a:solidFill>
                  <a:srgbClr val="2962F3"/>
                </a:solidFill>
                <a:latin typeface="仿宋" panose="02010609060101010101" charset="-122"/>
                <a:ea typeface="仿宋" panose="02010609060101010101" charset="-122"/>
              </a:rPr>
              <a:t>说明祥子对虎妞难产即将死亡感到非常伤心痛苦。</a:t>
            </a:r>
            <a:endParaRPr lang="zh-CN" altLang="en-US" sz="2400" b="1">
              <a:solidFill>
                <a:srgbClr val="2962F3"/>
              </a:solidFill>
              <a:latin typeface="仿宋" panose="02010609060101010101" charset="-122"/>
              <a:ea typeface="仿宋" panose="02010609060101010101" charset="-122"/>
            </a:endParaRPr>
          </a:p>
        </p:txBody>
      </p:sp>
      <p:sp>
        <p:nvSpPr>
          <p:cNvPr id="4" name="文本框 3"/>
          <p:cNvSpPr txBox="1"/>
          <p:nvPr/>
        </p:nvSpPr>
        <p:spPr>
          <a:xfrm>
            <a:off x="532765" y="608330"/>
            <a:ext cx="8646795" cy="5692775"/>
          </a:xfrm>
          <a:prstGeom prst="rect">
            <a:avLst/>
          </a:prstGeom>
          <a:noFill/>
        </p:spPr>
        <p:txBody>
          <a:bodyPr wrap="square" rtlCol="0">
            <a:spAutoFit/>
          </a:bodyPr>
          <a:p>
            <a:pPr>
              <a:lnSpc>
                <a:spcPct val="100000"/>
              </a:lnSpc>
            </a:pPr>
            <a:r>
              <a:rPr lang="en-US" altLang="zh-CN" b="1">
                <a:uFill>
                  <a:solidFill>
                    <a:srgbClr val="FF0000"/>
                  </a:solidFill>
                </a:uFill>
                <a:latin typeface="仿宋" panose="02010609060101010101" charset="-122"/>
                <a:ea typeface="仿宋" panose="02010609060101010101" charset="-122"/>
                <a:cs typeface="仿宋" panose="02010609060101010101" charset="-122"/>
                <a:sym typeface="+mn-ea"/>
              </a:rPr>
              <a:t>     </a:t>
            </a:r>
            <a:r>
              <a:rPr lang="en-US" altLang="zh-CN" sz="2800" b="1">
                <a:uFill>
                  <a:solidFill>
                    <a:srgbClr val="FF0000"/>
                  </a:solidFill>
                </a:uFill>
                <a:latin typeface="仿宋" panose="02010609060101010101" charset="-122"/>
                <a:ea typeface="仿宋" panose="02010609060101010101" charset="-122"/>
                <a:cs typeface="仿宋" panose="02010609060101010101" charset="-122"/>
                <a:sym typeface="+mn-ea"/>
              </a:rPr>
              <a:t>祥子心中仿佛忽然的裂了，</a:t>
            </a:r>
            <a:r>
              <a:rPr lang="en-US" altLang="zh-CN" sz="2800" b="1" u="dashHeavy">
                <a:solidFill>
                  <a:schemeClr val="tx1"/>
                </a:solidFill>
                <a:uFill>
                  <a:solidFill>
                    <a:srgbClr val="FF0000"/>
                  </a:solidFill>
                </a:uFill>
                <a:latin typeface="仿宋" panose="02010609060101010101" charset="-122"/>
                <a:ea typeface="仿宋" panose="02010609060101010101" charset="-122"/>
                <a:cs typeface="仿宋" panose="02010609060101010101" charset="-122"/>
                <a:sym typeface="+mn-ea"/>
              </a:rPr>
              <a:t>张着大嘴哭起来。</a:t>
            </a:r>
            <a:r>
              <a:rPr lang="en-US" altLang="zh-CN" sz="2800" b="1">
                <a:uFill>
                  <a:solidFill>
                    <a:srgbClr val="FF0000"/>
                  </a:solidFill>
                </a:uFill>
                <a:latin typeface="仿宋" panose="02010609060101010101" charset="-122"/>
                <a:ea typeface="仿宋" panose="02010609060101010101" charset="-122"/>
                <a:cs typeface="仿宋" panose="02010609060101010101" charset="-122"/>
                <a:sym typeface="+mn-ea"/>
              </a:rPr>
              <a:t>小福子也落着泪，可是处在帮忙的地位，她到底心里还清楚一点。“祥哥！先别哭！我去上医院问问吧？”</a:t>
            </a:r>
            <a:endParaRPr lang="en-US" altLang="zh-CN" sz="2800" b="1">
              <a:uFill>
                <a:solidFill>
                  <a:srgbClr val="FF0000"/>
                </a:solidFill>
              </a:uFill>
              <a:latin typeface="仿宋" panose="02010609060101010101" charset="-122"/>
              <a:ea typeface="仿宋" panose="02010609060101010101" charset="-122"/>
              <a:cs typeface="仿宋" panose="02010609060101010101" charset="-122"/>
            </a:endParaRPr>
          </a:p>
          <a:p>
            <a:pPr>
              <a:lnSpc>
                <a:spcPct val="100000"/>
              </a:lnSpc>
            </a:pPr>
            <a:r>
              <a:rPr lang="en-US" altLang="zh-CN" sz="2800" b="1">
                <a:uFill>
                  <a:solidFill>
                    <a:srgbClr val="FF0000"/>
                  </a:solidFill>
                </a:uFill>
                <a:latin typeface="仿宋" panose="02010609060101010101" charset="-122"/>
                <a:ea typeface="仿宋" panose="02010609060101010101" charset="-122"/>
                <a:cs typeface="仿宋" panose="02010609060101010101" charset="-122"/>
                <a:sym typeface="+mn-ea"/>
              </a:rPr>
              <a:t>   没管祥子听见了没有，她抹着泪跑出去。</a:t>
            </a:r>
            <a:endParaRPr lang="en-US" altLang="zh-CN" sz="2800" b="1">
              <a:uFill>
                <a:solidFill>
                  <a:srgbClr val="FF0000"/>
                </a:solidFill>
              </a:uFill>
              <a:latin typeface="仿宋" panose="02010609060101010101" charset="-122"/>
              <a:ea typeface="仿宋" panose="02010609060101010101" charset="-122"/>
              <a:cs typeface="仿宋" panose="02010609060101010101" charset="-122"/>
            </a:endParaRPr>
          </a:p>
          <a:p>
            <a:pPr>
              <a:lnSpc>
                <a:spcPct val="100000"/>
              </a:lnSpc>
            </a:pPr>
            <a:r>
              <a:rPr lang="en-US" altLang="zh-CN" sz="2800" b="1">
                <a:uFill>
                  <a:solidFill>
                    <a:srgbClr val="FF0000"/>
                  </a:solidFill>
                </a:uFill>
                <a:latin typeface="仿宋" panose="02010609060101010101" charset="-122"/>
                <a:ea typeface="仿宋" panose="02010609060101010101" charset="-122"/>
                <a:cs typeface="仿宋" panose="02010609060101010101" charset="-122"/>
                <a:sym typeface="+mn-ea"/>
              </a:rPr>
              <a:t>   她去了有一点钟。跑回来，她已喘得说不上来话。扶着桌子，她干嗽了半天才说出来：医生来一趟是十块钱，只是看看，并不管接生。接生是二十块。要是难产的话，得到医院去，那就得几十块了。“祥哥！你看怎办呢？！”    </a:t>
            </a:r>
            <a:endParaRPr lang="en-US" altLang="zh-CN" sz="2800" b="1">
              <a:uFill>
                <a:solidFill>
                  <a:srgbClr val="FF0000"/>
                </a:solidFill>
              </a:uFill>
              <a:latin typeface="仿宋" panose="02010609060101010101" charset="-122"/>
              <a:ea typeface="仿宋" panose="02010609060101010101" charset="-122"/>
              <a:cs typeface="仿宋" panose="02010609060101010101" charset="-122"/>
              <a:sym typeface="+mn-ea"/>
            </a:endParaRPr>
          </a:p>
          <a:p>
            <a:pPr>
              <a:lnSpc>
                <a:spcPct val="100000"/>
              </a:lnSpc>
            </a:pPr>
            <a:r>
              <a:rPr lang="en-US" altLang="zh-CN" sz="2800" b="1">
                <a:uFill>
                  <a:solidFill>
                    <a:srgbClr val="FF0000"/>
                  </a:solidFill>
                </a:uFill>
                <a:latin typeface="仿宋" panose="02010609060101010101" charset="-122"/>
                <a:ea typeface="仿宋" panose="02010609060101010101" charset="-122"/>
                <a:cs typeface="仿宋" panose="02010609060101010101" charset="-122"/>
                <a:sym typeface="+mn-ea"/>
              </a:rPr>
              <a:t>    祥子没办法，只好等着该死的就死吧！</a:t>
            </a:r>
            <a:endParaRPr lang="en-US" altLang="zh-CN" sz="2800" b="1">
              <a:uFill>
                <a:solidFill>
                  <a:srgbClr val="FF0000"/>
                </a:solidFill>
              </a:uFill>
              <a:latin typeface="仿宋" panose="02010609060101010101" charset="-122"/>
              <a:ea typeface="仿宋" panose="02010609060101010101" charset="-122"/>
              <a:cs typeface="仿宋" panose="02010609060101010101" charset="-122"/>
            </a:endParaRPr>
          </a:p>
          <a:p>
            <a:pPr>
              <a:lnSpc>
                <a:spcPct val="100000"/>
              </a:lnSpc>
            </a:pPr>
            <a:r>
              <a:rPr lang="en-US" altLang="zh-CN" sz="2800" b="1">
                <a:uFill>
                  <a:solidFill>
                    <a:srgbClr val="FF0000"/>
                  </a:solidFill>
                </a:uFill>
                <a:latin typeface="仿宋" panose="02010609060101010101" charset="-122"/>
                <a:ea typeface="仿宋" panose="02010609060101010101" charset="-122"/>
                <a:cs typeface="仿宋" panose="02010609060101010101" charset="-122"/>
                <a:sym typeface="+mn-ea"/>
              </a:rPr>
              <a:t>    愚蠢与残忍是这里的一些现象；所以愚蠢，所以残忍，却另有原因。</a:t>
            </a:r>
            <a:endParaRPr lang="en-US" altLang="zh-CN" sz="2800" b="1">
              <a:uFill>
                <a:solidFill>
                  <a:srgbClr val="FF0000"/>
                </a:solidFill>
              </a:uFill>
              <a:latin typeface="仿宋" panose="02010609060101010101" charset="-122"/>
              <a:ea typeface="仿宋" panose="02010609060101010101" charset="-122"/>
              <a:cs typeface="仿宋" panose="02010609060101010101" charset="-122"/>
            </a:endParaRPr>
          </a:p>
          <a:p>
            <a:pPr>
              <a:lnSpc>
                <a:spcPct val="100000"/>
              </a:lnSpc>
            </a:pPr>
            <a:r>
              <a:rPr lang="en-US" altLang="zh-CN" sz="2800" b="1">
                <a:uFill>
                  <a:solidFill>
                    <a:srgbClr val="FF0000"/>
                  </a:solidFill>
                </a:uFill>
                <a:latin typeface="仿宋" panose="02010609060101010101" charset="-122"/>
                <a:ea typeface="仿宋" panose="02010609060101010101" charset="-122"/>
                <a:cs typeface="仿宋" panose="02010609060101010101" charset="-122"/>
                <a:sym typeface="+mn-ea"/>
              </a:rPr>
              <a:t>    </a:t>
            </a:r>
            <a:r>
              <a:rPr lang="en-US" altLang="zh-CN" sz="2800" b="1" u="dashHeavy">
                <a:solidFill>
                  <a:schemeClr val="tx1"/>
                </a:solidFill>
                <a:uFill>
                  <a:solidFill>
                    <a:srgbClr val="FF0000"/>
                  </a:solidFill>
                </a:uFill>
                <a:latin typeface="仿宋" panose="02010609060101010101" charset="-122"/>
                <a:ea typeface="仿宋" panose="02010609060101010101" charset="-122"/>
                <a:cs typeface="仿宋" panose="02010609060101010101" charset="-122"/>
                <a:sym typeface="+mn-ea"/>
              </a:rPr>
              <a:t>虎妞在夜里十二点，带着个死孩子，断了气。</a:t>
            </a:r>
            <a:endParaRPr lang="en-US" altLang="zh-CN" sz="2800" b="1" u="dashHeavy">
              <a:solidFill>
                <a:schemeClr val="tx1"/>
              </a:solidFill>
              <a:uFill>
                <a:solidFill>
                  <a:srgbClr val="FF0000"/>
                </a:solidFill>
              </a:uFill>
              <a:latin typeface="仿宋" panose="02010609060101010101" charset="-122"/>
              <a:ea typeface="仿宋" panose="02010609060101010101" charset="-122"/>
              <a:cs typeface="仿宋"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8" grpId="0" bldLvl="0" animBg="1"/>
      <p:bldP spid="8" grpId="1"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1"/>
          <a:stretch>
            <a:fillRect/>
          </a:stretch>
        </p:blipFill>
        <p:spPr bwMode="auto">
          <a:xfrm>
            <a:off x="778614" y="2092590"/>
            <a:ext cx="2847594" cy="4234542"/>
          </a:xfrm>
          <a:prstGeom prst="rect">
            <a:avLst/>
          </a:prstGeom>
          <a:noFill/>
          <a:ln>
            <a:noFill/>
          </a:ln>
          <a:effectLst>
            <a:softEdge rad="127000"/>
          </a:effectLst>
        </p:spPr>
      </p:pic>
      <p:sp>
        <p:nvSpPr>
          <p:cNvPr id="1419268" name="矩形 1"/>
          <p:cNvSpPr>
            <a:spLocks noChangeArrowheads="1"/>
          </p:cNvSpPr>
          <p:nvPr/>
        </p:nvSpPr>
        <p:spPr bwMode="auto">
          <a:xfrm>
            <a:off x="3740150" y="862330"/>
            <a:ext cx="7877810" cy="5502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pPr>
            <a:r>
              <a:rPr lang="en-US" altLang="zh-CN" sz="2800"/>
              <a:t>    </a:t>
            </a:r>
            <a:r>
              <a:rPr lang="en-US" altLang="zh-CN" sz="3200"/>
              <a:t>  </a:t>
            </a:r>
            <a:r>
              <a:rPr lang="zh-CN" altLang="en-US" sz="3200" b="1">
                <a:solidFill>
                  <a:srgbClr val="C00000"/>
                </a:solidFill>
                <a:latin typeface="华文新魏" panose="02010800040101010101" pitchFamily="2" charset="-122"/>
                <a:ea typeface="华文新魏" panose="02010800040101010101" pitchFamily="2" charset="-122"/>
                <a:cs typeface="汉仪菱心体简"/>
              </a:rPr>
              <a:t>老舍</a:t>
            </a:r>
            <a:r>
              <a:rPr lang="zh-CN" altLang="en-US" sz="3200" b="1">
                <a:latin typeface="华文新魏" panose="02010800040101010101" pitchFamily="2" charset="-122"/>
                <a:ea typeface="华文新魏" panose="02010800040101010101" pitchFamily="2" charset="-122"/>
                <a:cs typeface="汉仪菱心体简"/>
              </a:rPr>
              <a:t> (1899—1966)中国现代小说家、戏剧家、散文家。满族人。原名</a:t>
            </a:r>
            <a:r>
              <a:rPr lang="zh-CN" altLang="en-US" sz="3200" b="1">
                <a:solidFill>
                  <a:srgbClr val="FF0000"/>
                </a:solidFill>
                <a:latin typeface="华文新魏" panose="02010800040101010101" pitchFamily="2" charset="-122"/>
                <a:ea typeface="华文新魏" panose="02010800040101010101" pitchFamily="2" charset="-122"/>
                <a:cs typeface="汉仪菱心体简"/>
              </a:rPr>
              <a:t>舒庆春</a:t>
            </a:r>
            <a:r>
              <a:rPr lang="zh-CN" altLang="en-US" sz="3200" b="1">
                <a:latin typeface="华文新魏" panose="02010800040101010101" pitchFamily="2" charset="-122"/>
                <a:ea typeface="华文新魏" panose="02010800040101010101" pitchFamily="2" charset="-122"/>
                <a:cs typeface="汉仪菱心体简"/>
              </a:rPr>
              <a:t>，字</a:t>
            </a:r>
            <a:r>
              <a:rPr lang="zh-CN" altLang="en-US" sz="3200" b="1">
                <a:solidFill>
                  <a:srgbClr val="FF0000"/>
                </a:solidFill>
                <a:latin typeface="华文新魏" panose="02010800040101010101" pitchFamily="2" charset="-122"/>
                <a:ea typeface="华文新魏" panose="02010800040101010101" pitchFamily="2" charset="-122"/>
                <a:cs typeface="汉仪菱心体简"/>
              </a:rPr>
              <a:t>舍予。</a:t>
            </a:r>
            <a:r>
              <a:rPr lang="zh-CN" altLang="en-US" sz="3200" b="1">
                <a:latin typeface="华文新魏" panose="02010800040101010101" pitchFamily="2" charset="-122"/>
                <a:ea typeface="华文新魏" panose="02010800040101010101" pitchFamily="2" charset="-122"/>
                <a:cs typeface="汉仪菱心体简"/>
              </a:rPr>
              <a:t>生于北京一个贫民家庭，父亲早丧，由母亲抚养成人，由远房亲戚资助完成学业。他从小生活在大杂院里，接触到大量小商贩、小手工业者、人力车夫、巡警、旧艺人等下层平民，熟悉他们的生活和心理，为他创作提供了丰富的素材。</a:t>
            </a:r>
            <a:r>
              <a:rPr lang="zh-CN" altLang="en-US" sz="3200" b="1">
                <a:solidFill>
                  <a:srgbClr val="FF0000"/>
                </a:solidFill>
                <a:latin typeface="华文新魏" panose="02010800040101010101" pitchFamily="2" charset="-122"/>
                <a:ea typeface="华文新魏" panose="02010800040101010101" pitchFamily="2" charset="-122"/>
                <a:cs typeface="汉仪菱心体简"/>
              </a:rPr>
              <a:t>代表作有</a:t>
            </a:r>
            <a:r>
              <a:rPr lang="en-US" altLang="zh-CN" sz="3200" b="1">
                <a:solidFill>
                  <a:srgbClr val="FF0000"/>
                </a:solidFill>
                <a:latin typeface="华文新魏" panose="02010800040101010101" pitchFamily="2" charset="-122"/>
                <a:ea typeface="华文新魏" panose="02010800040101010101" pitchFamily="2" charset="-122"/>
                <a:cs typeface="汉仪菱心体简"/>
              </a:rPr>
              <a:t>《</a:t>
            </a:r>
            <a:r>
              <a:rPr lang="zh-CN" altLang="en-US" sz="3200" b="1">
                <a:solidFill>
                  <a:srgbClr val="FF0000"/>
                </a:solidFill>
                <a:latin typeface="华文新魏" panose="02010800040101010101" pitchFamily="2" charset="-122"/>
                <a:ea typeface="华文新魏" panose="02010800040101010101" pitchFamily="2" charset="-122"/>
                <a:cs typeface="汉仪菱心体简"/>
              </a:rPr>
              <a:t>骆驼祥子</a:t>
            </a:r>
            <a:r>
              <a:rPr lang="en-US" altLang="zh-CN" sz="3200" b="1">
                <a:solidFill>
                  <a:srgbClr val="FF0000"/>
                </a:solidFill>
                <a:latin typeface="华文新魏" panose="02010800040101010101" pitchFamily="2" charset="-122"/>
                <a:ea typeface="华文新魏" panose="02010800040101010101" pitchFamily="2" charset="-122"/>
                <a:cs typeface="汉仪菱心体简"/>
              </a:rPr>
              <a:t>》《</a:t>
            </a:r>
            <a:r>
              <a:rPr lang="zh-CN" altLang="en-US" sz="3200" b="1">
                <a:solidFill>
                  <a:srgbClr val="FF0000"/>
                </a:solidFill>
                <a:latin typeface="华文新魏" panose="02010800040101010101" pitchFamily="2" charset="-122"/>
                <a:ea typeface="华文新魏" panose="02010800040101010101" pitchFamily="2" charset="-122"/>
                <a:cs typeface="汉仪菱心体简"/>
              </a:rPr>
              <a:t>四世同堂</a:t>
            </a:r>
            <a:r>
              <a:rPr lang="en-US" altLang="zh-CN" sz="3200" b="1">
                <a:solidFill>
                  <a:srgbClr val="FF0000"/>
                </a:solidFill>
                <a:latin typeface="华文新魏" panose="02010800040101010101" pitchFamily="2" charset="-122"/>
                <a:ea typeface="华文新魏" panose="02010800040101010101" pitchFamily="2" charset="-122"/>
                <a:cs typeface="汉仪菱心体简"/>
              </a:rPr>
              <a:t>》</a:t>
            </a:r>
            <a:r>
              <a:rPr lang="zh-CN" altLang="en-US" sz="3200" b="1">
                <a:solidFill>
                  <a:srgbClr val="FF0000"/>
                </a:solidFill>
                <a:latin typeface="华文新魏" panose="02010800040101010101" pitchFamily="2" charset="-122"/>
                <a:ea typeface="华文新魏" panose="02010800040101010101" pitchFamily="2" charset="-122"/>
                <a:cs typeface="汉仪菱心体简"/>
              </a:rPr>
              <a:t>剧本</a:t>
            </a:r>
            <a:r>
              <a:rPr lang="en-US" altLang="zh-CN" sz="3200" b="1">
                <a:solidFill>
                  <a:srgbClr val="FF0000"/>
                </a:solidFill>
                <a:latin typeface="华文新魏" panose="02010800040101010101" pitchFamily="2" charset="-122"/>
                <a:ea typeface="华文新魏" panose="02010800040101010101" pitchFamily="2" charset="-122"/>
                <a:cs typeface="汉仪菱心体简"/>
              </a:rPr>
              <a:t>《</a:t>
            </a:r>
            <a:r>
              <a:rPr lang="zh-CN" altLang="en-US" sz="3200" b="1">
                <a:solidFill>
                  <a:srgbClr val="FF0000"/>
                </a:solidFill>
                <a:latin typeface="华文新魏" panose="02010800040101010101" pitchFamily="2" charset="-122"/>
                <a:ea typeface="华文新魏" panose="02010800040101010101" pitchFamily="2" charset="-122"/>
                <a:cs typeface="汉仪菱心体简"/>
              </a:rPr>
              <a:t>茶馆</a:t>
            </a:r>
            <a:r>
              <a:rPr lang="en-US" altLang="zh-CN" sz="3200" b="1">
                <a:solidFill>
                  <a:srgbClr val="FF0000"/>
                </a:solidFill>
                <a:latin typeface="华文新魏" panose="02010800040101010101" pitchFamily="2" charset="-122"/>
                <a:ea typeface="华文新魏" panose="02010800040101010101" pitchFamily="2" charset="-122"/>
                <a:cs typeface="汉仪菱心体简"/>
              </a:rPr>
              <a:t>》《</a:t>
            </a:r>
            <a:r>
              <a:rPr lang="zh-CN" altLang="en-US" sz="3200" b="1">
                <a:solidFill>
                  <a:srgbClr val="FF0000"/>
                </a:solidFill>
                <a:latin typeface="华文新魏" panose="02010800040101010101" pitchFamily="2" charset="-122"/>
                <a:ea typeface="华文新魏" panose="02010800040101010101" pitchFamily="2" charset="-122"/>
                <a:cs typeface="汉仪菱心体简"/>
              </a:rPr>
              <a:t>龙须沟</a:t>
            </a:r>
            <a:r>
              <a:rPr lang="en-US" altLang="zh-CN" sz="3200" b="1">
                <a:solidFill>
                  <a:srgbClr val="FF0000"/>
                </a:solidFill>
                <a:latin typeface="华文新魏" panose="02010800040101010101" pitchFamily="2" charset="-122"/>
                <a:ea typeface="华文新魏" panose="02010800040101010101" pitchFamily="2" charset="-122"/>
                <a:cs typeface="汉仪菱心体简"/>
              </a:rPr>
              <a:t>》</a:t>
            </a:r>
            <a:r>
              <a:rPr lang="zh-CN" altLang="en-US" sz="3200" b="1">
                <a:solidFill>
                  <a:srgbClr val="FF0000"/>
                </a:solidFill>
                <a:latin typeface="华文新魏" panose="02010800040101010101" pitchFamily="2" charset="-122"/>
                <a:ea typeface="华文新魏" panose="02010800040101010101" pitchFamily="2" charset="-122"/>
                <a:cs typeface="汉仪菱心体简"/>
              </a:rPr>
              <a:t>。</a:t>
            </a:r>
            <a:endParaRPr lang="zh-CN" altLang="en-US" sz="3200" b="1">
              <a:latin typeface="华文新魏" panose="02010800040101010101" pitchFamily="2" charset="-122"/>
              <a:ea typeface="华文新魏" panose="02010800040101010101" pitchFamily="2" charset="-122"/>
              <a:cs typeface="汉仪菱心体简"/>
            </a:endParaRPr>
          </a:p>
        </p:txBody>
      </p:sp>
      <p:sp>
        <p:nvSpPr>
          <p:cNvPr id="3" name="矩形 2"/>
          <p:cNvSpPr/>
          <p:nvPr/>
        </p:nvSpPr>
        <p:spPr>
          <a:xfrm>
            <a:off x="974263" y="56964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读前知晓</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
        <p:nvSpPr>
          <p:cNvPr id="4" name="文本框 3"/>
          <p:cNvSpPr txBox="1"/>
          <p:nvPr/>
        </p:nvSpPr>
        <p:spPr>
          <a:xfrm>
            <a:off x="979170" y="1447165"/>
            <a:ext cx="2019300" cy="645160"/>
          </a:xfrm>
          <a:prstGeom prst="rect">
            <a:avLst/>
          </a:prstGeom>
          <a:solidFill>
            <a:srgbClr val="008651"/>
          </a:solidFill>
        </p:spPr>
        <p:txBody>
          <a:bodyPr wrap="none" rtlCol="0" anchor="t">
            <a:spAutoFit/>
          </a:bodyPr>
          <a:p>
            <a:r>
              <a:rPr lang="zh-CN" altLang="en-US" sz="3600" b="1">
                <a:solidFill>
                  <a:schemeClr val="bg1"/>
                </a:solidFill>
                <a:latin typeface="楷体" panose="02010609060101010101" pitchFamily="49" charset="-122"/>
                <a:ea typeface="楷体" panose="02010609060101010101" pitchFamily="49" charset="-122"/>
                <a:sym typeface="+mn-ea"/>
              </a:rPr>
              <a:t>作者简介</a:t>
            </a:r>
            <a:endParaRPr lang="zh-CN" altLang="en-US" sz="3600" b="1">
              <a:solidFill>
                <a:schemeClr val="bg1"/>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19268"/>
                                        </p:tgtEl>
                                        <p:attrNameLst>
                                          <p:attrName>style.visibility</p:attrName>
                                        </p:attrNameLst>
                                      </p:cBhvr>
                                      <p:to>
                                        <p:strVal val="visible"/>
                                      </p:to>
                                    </p:set>
                                    <p:anim calcmode="lin" valueType="num">
                                      <p:cBhvr additive="base">
                                        <p:cTn id="19" dur="500" fill="hold"/>
                                        <p:tgtEl>
                                          <p:spTgt spid="1419268"/>
                                        </p:tgtEl>
                                        <p:attrNameLst>
                                          <p:attrName>ppt_x</p:attrName>
                                        </p:attrNameLst>
                                      </p:cBhvr>
                                      <p:tavLst>
                                        <p:tav tm="0">
                                          <p:val>
                                            <p:strVal val="#ppt_x"/>
                                          </p:val>
                                        </p:tav>
                                        <p:tav tm="100000">
                                          <p:val>
                                            <p:strVal val="#ppt_x"/>
                                          </p:val>
                                        </p:tav>
                                      </p:tavLst>
                                    </p:anim>
                                    <p:anim calcmode="lin" valueType="num">
                                      <p:cBhvr additive="base">
                                        <p:cTn id="20" dur="500" fill="hold"/>
                                        <p:tgtEl>
                                          <p:spTgt spid="14192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19268"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9457" name="Text Box 4"/>
          <p:cNvSpPr txBox="1"/>
          <p:nvPr/>
        </p:nvSpPr>
        <p:spPr>
          <a:xfrm>
            <a:off x="2351088" y="1052513"/>
            <a:ext cx="7416800" cy="460375"/>
          </a:xfrm>
          <a:prstGeom prst="rect">
            <a:avLst/>
          </a:prstGeom>
          <a:noFill/>
          <a:ln w="9525">
            <a:noFill/>
          </a:ln>
        </p:spPr>
        <p:txBody>
          <a:bodyPr anchor="t">
            <a:spAutoFit/>
          </a:bodyPr>
          <a:lstStyle/>
          <a:p>
            <a:pPr>
              <a:spcBef>
                <a:spcPct val="50000"/>
              </a:spcBef>
            </a:pPr>
            <a:endParaRPr lang="zh-CN" altLang="zh-CN" sz="2400" dirty="0">
              <a:latin typeface="Calibri" panose="020F0502020204030204" pitchFamily="34" charset="0"/>
              <a:ea typeface="宋体" panose="02010600030101010101" pitchFamily="2" charset="-122"/>
            </a:endParaRPr>
          </a:p>
        </p:txBody>
      </p:sp>
      <p:sp>
        <p:nvSpPr>
          <p:cNvPr id="90117" name="Text Box 5"/>
          <p:cNvSpPr txBox="1"/>
          <p:nvPr/>
        </p:nvSpPr>
        <p:spPr>
          <a:xfrm>
            <a:off x="927100" y="755650"/>
            <a:ext cx="10265410" cy="5347335"/>
          </a:xfrm>
          <a:prstGeom prst="rect">
            <a:avLst/>
          </a:prstGeom>
          <a:noFill/>
          <a:ln w="9525">
            <a:noFill/>
          </a:ln>
        </p:spPr>
        <p:txBody>
          <a:bodyPr wrap="square" anchor="t">
            <a:spAutoFit/>
          </a:bodyPr>
          <a:lstStyle/>
          <a:p>
            <a:pPr>
              <a:lnSpc>
                <a:spcPct val="110000"/>
              </a:lnSpc>
              <a:spcBef>
                <a:spcPct val="50000"/>
              </a:spcBef>
            </a:pPr>
            <a:r>
              <a:rPr lang="en-US" altLang="zh-CN" sz="24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阮明相信自己的思想，以思想的激烈原谅自己一切的恶劣行为。祥子听着阮明所说的，十分有理，可是看阮明的享受也十分可羡慕</a:t>
            </a:r>
            <a:r>
              <a:rPr lang="en-US" altLang="zh-CN" sz="2800" b="1" dirty="0">
                <a:solidFill>
                  <a:srgbClr val="000000"/>
                </a:solidFill>
                <a:latin typeface="Calibri" panose="020F0502020204030204" pitchFamily="34" charset="0"/>
                <a:ea typeface="宋体" panose="02010600030101010101" pitchFamily="2" charset="-122"/>
              </a:rPr>
              <a:t>——</a:t>
            </a:r>
            <a:r>
              <a:rPr lang="en-US" altLang="zh-CN" sz="2800" b="1" dirty="0">
                <a:solidFill>
                  <a:srgbClr val="FF0000"/>
                </a:solidFill>
                <a:latin typeface="Calibri" panose="020F0502020204030204" pitchFamily="34" charset="0"/>
                <a:ea typeface="宋体" panose="02010600030101010101" pitchFamily="2" charset="-122"/>
              </a:rPr>
              <a:t>“</a:t>
            </a:r>
            <a:r>
              <a:rPr lang="zh-CN" altLang="en-US" sz="2800" b="1" dirty="0">
                <a:solidFill>
                  <a:srgbClr val="FF0000"/>
                </a:solidFill>
                <a:latin typeface="Calibri" panose="020F0502020204030204" pitchFamily="34" charset="0"/>
                <a:ea typeface="宋体" panose="02010600030101010101" pitchFamily="2" charset="-122"/>
              </a:rPr>
              <a:t>我要有更多的钱，我也会快乐几天！跟姓阮的一样！”</a:t>
            </a:r>
            <a:r>
              <a:rPr lang="zh-CN" altLang="en-US" sz="2800" dirty="0">
                <a:latin typeface="Calibri" panose="020F0502020204030204" pitchFamily="34" charset="0"/>
                <a:ea typeface="宋体" panose="02010600030101010101" pitchFamily="2" charset="-122"/>
              </a:rPr>
              <a:t>金钱减低了阮明的人格，</a:t>
            </a:r>
            <a:r>
              <a:rPr lang="zh-CN" altLang="en-US" sz="2800" b="1" dirty="0">
                <a:solidFill>
                  <a:srgbClr val="FF0000"/>
                </a:solidFill>
                <a:latin typeface="Calibri" panose="020F0502020204030204" pitchFamily="34" charset="0"/>
                <a:ea typeface="宋体" panose="02010600030101010101" pitchFamily="2" charset="-122"/>
              </a:rPr>
              <a:t>金钱闪花了祥子的眼睛。他把阮明卖了六十块钱。</a:t>
            </a:r>
            <a:r>
              <a:rPr lang="zh-CN" altLang="en-US" sz="2800" dirty="0">
                <a:latin typeface="Calibri" panose="020F0502020204030204" pitchFamily="34" charset="0"/>
                <a:ea typeface="宋体" panose="02010600030101010101" pitchFamily="2" charset="-122"/>
              </a:rPr>
              <a:t>阮明要的是群众的力量，祥子要的是更多的</a:t>
            </a:r>
            <a:r>
              <a:rPr lang="en-US" altLang="zh-CN" sz="2800" dirty="0">
                <a:latin typeface="Calibri" panose="020F0502020204030204" pitchFamily="34" charset="0"/>
                <a:ea typeface="宋体" panose="02010600030101010101" pitchFamily="2" charset="-122"/>
              </a:rPr>
              <a:t>——</a:t>
            </a:r>
            <a:r>
              <a:rPr lang="zh-CN" altLang="en-US" sz="2800" dirty="0">
                <a:latin typeface="Calibri" panose="020F0502020204030204" pitchFamily="34" charset="0"/>
                <a:ea typeface="宋体" panose="02010600030101010101" pitchFamily="2" charset="-122"/>
              </a:rPr>
              <a:t>象阮明那样的</a:t>
            </a:r>
            <a:r>
              <a:rPr lang="en-US" altLang="zh-CN" sz="2800" dirty="0">
                <a:latin typeface="Calibri" panose="020F0502020204030204" pitchFamily="34" charset="0"/>
                <a:ea typeface="宋体" panose="02010600030101010101" pitchFamily="2" charset="-122"/>
              </a:rPr>
              <a:t>——</a:t>
            </a:r>
            <a:r>
              <a:rPr lang="zh-CN" altLang="en-US" sz="2800" dirty="0">
                <a:latin typeface="Calibri" panose="020F0502020204030204" pitchFamily="34" charset="0"/>
                <a:ea typeface="宋体" panose="02010600030101010101" pitchFamily="2" charset="-122"/>
              </a:rPr>
              <a:t>享受。阮明的血洒在津贴上，祥子把钞票塞在了腰间。</a:t>
            </a:r>
            <a:endParaRPr lang="zh-CN" altLang="en-US" sz="2800" dirty="0">
              <a:latin typeface="Calibri" panose="020F0502020204030204" pitchFamily="34" charset="0"/>
              <a:ea typeface="宋体" panose="02010600030101010101" pitchFamily="2" charset="-122"/>
            </a:endParaRPr>
          </a:p>
          <a:p>
            <a:pPr>
              <a:spcBef>
                <a:spcPct val="50000"/>
              </a:spcBef>
            </a:pPr>
            <a:r>
              <a:rPr lang="zh-CN" altLang="en-US" sz="2800" b="1" dirty="0">
                <a:solidFill>
                  <a:srgbClr val="000099"/>
                </a:solidFill>
                <a:latin typeface="Calibri" panose="020F0502020204030204" pitchFamily="34" charset="0"/>
                <a:ea typeface="宋体" panose="02010600030101010101" pitchFamily="2" charset="-122"/>
              </a:rPr>
              <a:t>        </a:t>
            </a:r>
            <a:r>
              <a:rPr lang="zh-CN" altLang="en-US" sz="2800" b="1" dirty="0">
                <a:solidFill>
                  <a:srgbClr val="FF0000"/>
                </a:solidFill>
                <a:latin typeface="Calibri" panose="020F0502020204030204" pitchFamily="34" charset="0"/>
                <a:ea typeface="宋体" panose="02010600030101010101" pitchFamily="2" charset="-122"/>
              </a:rPr>
              <a:t>骗钱，他已作惯；出卖人命，这是头一遭。</a:t>
            </a:r>
            <a:endParaRPr lang="zh-CN" altLang="en-US" sz="2800" b="1" dirty="0">
              <a:solidFill>
                <a:srgbClr val="FF0000"/>
              </a:solidFill>
              <a:latin typeface="Calibri" panose="020F0502020204030204" pitchFamily="34" charset="0"/>
              <a:ea typeface="宋体" panose="02010600030101010101" pitchFamily="2" charset="-122"/>
            </a:endParaRPr>
          </a:p>
          <a:p>
            <a:pPr>
              <a:spcBef>
                <a:spcPct val="50000"/>
              </a:spcBef>
            </a:pPr>
            <a:r>
              <a:rPr lang="zh-CN" altLang="en-US" sz="2800" dirty="0">
                <a:latin typeface="Calibri" panose="020F0502020204030204" pitchFamily="34" charset="0"/>
                <a:ea typeface="宋体" panose="02010600030101010101" pitchFamily="2" charset="-122"/>
              </a:rPr>
              <a:t>        他加紧了脚步，</a:t>
            </a:r>
            <a:r>
              <a:rPr lang="zh-CN" altLang="en-US" sz="2800" b="1" dirty="0">
                <a:solidFill>
                  <a:srgbClr val="FF0000"/>
                </a:solidFill>
                <a:latin typeface="Calibri" panose="020F0502020204030204" pitchFamily="34" charset="0"/>
                <a:ea typeface="宋体" panose="02010600030101010101" pitchFamily="2" charset="-122"/>
              </a:rPr>
              <a:t>一条偷吃了东西的狗似的，他溜出了西直门</a:t>
            </a:r>
            <a:r>
              <a:rPr lang="zh-CN" altLang="en-US" sz="2400" b="1" dirty="0">
                <a:solidFill>
                  <a:srgbClr val="FF0000"/>
                </a:solidFill>
                <a:latin typeface="Calibri" panose="020F0502020204030204" pitchFamily="34" charset="0"/>
                <a:ea typeface="宋体" panose="02010600030101010101" pitchFamily="2" charset="-122"/>
              </a:rPr>
              <a:t>。</a:t>
            </a:r>
            <a:endParaRPr lang="zh-CN" altLang="en-US" sz="2400" b="1" dirty="0">
              <a:solidFill>
                <a:srgbClr val="FF0000"/>
              </a:solidFill>
              <a:latin typeface="Calibri" panose="020F0502020204030204" pitchFamily="34" charset="0"/>
              <a:ea typeface="宋体" panose="02010600030101010101" pitchFamily="2" charset="-122"/>
            </a:endParaRPr>
          </a:p>
          <a:p>
            <a:pPr>
              <a:spcBef>
                <a:spcPct val="50000"/>
              </a:spcBef>
            </a:pPr>
            <a:r>
              <a:rPr lang="zh-CN" altLang="en-US" sz="2800" dirty="0">
                <a:latin typeface="Calibri" panose="020F0502020204030204" pitchFamily="34" charset="0"/>
                <a:ea typeface="宋体" panose="02010600030101010101" pitchFamily="2" charset="-122"/>
              </a:rPr>
              <a:t> </a:t>
            </a:r>
            <a:endParaRPr lang="zh-CN" altLang="en-US" sz="2800" dirty="0">
              <a:latin typeface="Calibri" panose="020F0502020204030204" pitchFamily="34" charset="0"/>
              <a:ea typeface="宋体" panose="02010600030101010101" pitchFamily="2" charset="-122"/>
            </a:endParaRPr>
          </a:p>
        </p:txBody>
      </p:sp>
      <p:sp>
        <p:nvSpPr>
          <p:cNvPr id="19459" name="Text Box 6"/>
          <p:cNvSpPr txBox="1"/>
          <p:nvPr/>
        </p:nvSpPr>
        <p:spPr>
          <a:xfrm>
            <a:off x="2495550" y="5099050"/>
            <a:ext cx="7416800" cy="460375"/>
          </a:xfrm>
          <a:prstGeom prst="rect">
            <a:avLst/>
          </a:prstGeom>
          <a:noFill/>
          <a:ln w="9525">
            <a:noFill/>
          </a:ln>
        </p:spPr>
        <p:txBody>
          <a:bodyPr anchor="t">
            <a:spAutoFit/>
          </a:bodyPr>
          <a:lstStyle/>
          <a:p>
            <a:pPr>
              <a:spcBef>
                <a:spcPct val="50000"/>
              </a:spcBef>
            </a:pPr>
            <a:endParaRPr lang="zh-CN" altLang="zh-CN" sz="2400" dirty="0">
              <a:latin typeface="Calibri" panose="020F0502020204030204" pitchFamily="34" charset="0"/>
              <a:ea typeface="宋体" panose="02010600030101010101" pitchFamily="2" charset="-122"/>
            </a:endParaRPr>
          </a:p>
        </p:txBody>
      </p:sp>
      <p:sp>
        <p:nvSpPr>
          <p:cNvPr id="90119" name="Text Box 7"/>
          <p:cNvSpPr txBox="1"/>
          <p:nvPr/>
        </p:nvSpPr>
        <p:spPr>
          <a:xfrm>
            <a:off x="1508125" y="5559425"/>
            <a:ext cx="7632700" cy="706755"/>
          </a:xfrm>
          <a:prstGeom prst="rect">
            <a:avLst/>
          </a:prstGeom>
          <a:solidFill>
            <a:schemeClr val="accent6">
              <a:lumMod val="20000"/>
              <a:lumOff val="80000"/>
            </a:schemeClr>
          </a:solidFill>
          <a:ln w="9525">
            <a:noFill/>
          </a:ln>
        </p:spPr>
        <p:txBody>
          <a:bodyPr anchor="t">
            <a:spAutoFit/>
          </a:bodyPr>
          <a:lstStyle/>
          <a:p>
            <a:pPr>
              <a:spcBef>
                <a:spcPct val="50000"/>
              </a:spcBef>
            </a:pPr>
            <a:r>
              <a:rPr lang="zh-CN" altLang="en-US" sz="4000" b="1" dirty="0">
                <a:latin typeface="Calibri" panose="020F0502020204030204" pitchFamily="34" charset="0"/>
                <a:ea typeface="宋体" panose="02010600030101010101" pitchFamily="2" charset="-122"/>
              </a:rPr>
              <a:t>出卖了阮明</a:t>
            </a:r>
            <a:r>
              <a:rPr lang="en-US" altLang="zh-CN" sz="4000" b="1" dirty="0">
                <a:latin typeface="Calibri" panose="020F0502020204030204" pitchFamily="34" charset="0"/>
                <a:ea typeface="宋体" panose="02010600030101010101" pitchFamily="2" charset="-122"/>
              </a:rPr>
              <a:t>——</a:t>
            </a:r>
            <a:r>
              <a:rPr lang="zh-CN" altLang="en-US" sz="4000" b="1" dirty="0">
                <a:solidFill>
                  <a:srgbClr val="FF0000"/>
                </a:solidFill>
                <a:latin typeface="Calibri" panose="020F0502020204030204" pitchFamily="34" charset="0"/>
                <a:ea typeface="宋体" panose="02010600030101010101" pitchFamily="2" charset="-122"/>
              </a:rPr>
              <a:t>狡猾，好占便宜</a:t>
            </a:r>
            <a:endParaRPr lang="zh-CN" altLang="en-US" sz="4000" b="1" dirty="0">
              <a:solidFill>
                <a:srgbClr val="FF0000"/>
              </a:solidFill>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0117"/>
                                        </p:tgtEl>
                                        <p:attrNameLst>
                                          <p:attrName>style.visibility</p:attrName>
                                        </p:attrNameLst>
                                      </p:cBhvr>
                                      <p:to>
                                        <p:strVal val="visible"/>
                                      </p:to>
                                    </p:set>
                                    <p:animEffect transition="in" filter="blinds(horizontal)">
                                      <p:cBhvr>
                                        <p:cTn id="7" dur="500"/>
                                        <p:tgtEl>
                                          <p:spTgt spid="9011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0119"/>
                                        </p:tgtEl>
                                        <p:attrNameLst>
                                          <p:attrName>style.visibility</p:attrName>
                                        </p:attrNameLst>
                                      </p:cBhvr>
                                      <p:to>
                                        <p:strVal val="visible"/>
                                      </p:to>
                                    </p:set>
                                    <p:anim calcmode="discrete" valueType="clr">
                                      <p:cBhvr override="childStyle">
                                        <p:cTn id="12" dur="80"/>
                                        <p:tgtEl>
                                          <p:spTgt spid="9011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0119"/>
                                        </p:tgtEl>
                                        <p:attrNameLst>
                                          <p:attrName>fillcolor</p:attrName>
                                        </p:attrNameLst>
                                      </p:cBhvr>
                                      <p:tavLst>
                                        <p:tav tm="0">
                                          <p:val>
                                            <p:clrVal>
                                              <a:schemeClr val="accent2"/>
                                            </p:clrVal>
                                          </p:val>
                                        </p:tav>
                                        <p:tav tm="50000">
                                          <p:val>
                                            <p:clrVal>
                                              <a:schemeClr val="hlink"/>
                                            </p:clrVal>
                                          </p:val>
                                        </p:tav>
                                      </p:tavLst>
                                    </p:anim>
                                    <p:set>
                                      <p:cBhvr>
                                        <p:cTn id="14" dur="80"/>
                                        <p:tgtEl>
                                          <p:spTgt spid="9011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7" grpId="0"/>
      <p:bldP spid="90119"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91140" name="Text Box 4"/>
          <p:cNvSpPr txBox="1"/>
          <p:nvPr/>
        </p:nvSpPr>
        <p:spPr>
          <a:xfrm>
            <a:off x="749300" y="552450"/>
            <a:ext cx="10532745" cy="5474970"/>
          </a:xfrm>
          <a:prstGeom prst="rect">
            <a:avLst/>
          </a:prstGeom>
          <a:noFill/>
          <a:ln w="9525">
            <a:noFill/>
          </a:ln>
        </p:spPr>
        <p:txBody>
          <a:bodyPr wrap="square" anchor="t">
            <a:spAutoFit/>
          </a:bodyPr>
          <a:lstStyle/>
          <a:p>
            <a:pPr>
              <a:lnSpc>
                <a:spcPct val="120000"/>
              </a:lnSpc>
              <a:spcBef>
                <a:spcPct val="50000"/>
              </a:spcBef>
            </a:pPr>
            <a:r>
              <a:rPr lang="en-US" altLang="zh-CN" sz="2400" dirty="0">
                <a:latin typeface="Calibri" panose="020F0502020204030204" pitchFamily="34" charset="0"/>
                <a:ea typeface="宋体" panose="02010600030101010101" pitchFamily="2" charset="-122"/>
              </a:rPr>
              <a:t>          </a:t>
            </a: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800" dirty="0">
                <a:latin typeface="华文楷体" panose="02010600040101010101" charset="-122"/>
                <a:ea typeface="华文楷体" panose="02010600040101010101" charset="-122"/>
                <a:cs typeface="华文楷体" panose="02010600040101010101" charset="-122"/>
              </a:rPr>
              <a:t>入了秋，祥子的病已不允许他再拉车，祥子的信用已丧失得赁不出车来。他作了小店的照顾主儿。夜间，有两个铜板，便可以在店中躺下。白天，</a:t>
            </a:r>
            <a:r>
              <a:rPr lang="zh-CN" altLang="en-US" sz="2800" b="1" dirty="0">
                <a:solidFill>
                  <a:srgbClr val="FF0000"/>
                </a:solidFill>
                <a:latin typeface="华文楷体" panose="02010600040101010101" charset="-122"/>
                <a:ea typeface="华文楷体" panose="02010600040101010101" charset="-122"/>
                <a:cs typeface="华文楷体" panose="02010600040101010101" charset="-122"/>
              </a:rPr>
              <a:t>他去作些只能使他喝碗粥的劳作。</a:t>
            </a:r>
            <a:r>
              <a:rPr lang="zh-CN" altLang="en-US" sz="2800" dirty="0">
                <a:latin typeface="华文楷体" panose="02010600040101010101" charset="-122"/>
                <a:ea typeface="华文楷体" panose="02010600040101010101" charset="-122"/>
                <a:cs typeface="华文楷体" panose="02010600040101010101" charset="-122"/>
              </a:rPr>
              <a:t>他不能在街上去乞讨，那么大的个子，没有人肯对他发善心。他不会在身上作些彩，去到庙会上乞钱，因为没受过传授，不晓得怎么把他身上的疮化装成动人的不幸。作贼，他也没那套本事，贼人也有团体与门路啊。只有他自己会给自己挣饭吃，没有任何别的依赖与援助。 </a:t>
            </a:r>
            <a:endParaRPr lang="zh-CN" altLang="en-US" sz="2800" dirty="0">
              <a:latin typeface="华文楷体" panose="02010600040101010101" charset="-122"/>
              <a:ea typeface="华文楷体" panose="02010600040101010101" charset="-122"/>
              <a:cs typeface="华文楷体" panose="02010600040101010101" charset="-122"/>
            </a:endParaRPr>
          </a:p>
          <a:p>
            <a:pPr>
              <a:lnSpc>
                <a:spcPct val="120000"/>
              </a:lnSpc>
              <a:spcBef>
                <a:spcPct val="50000"/>
              </a:spcBef>
            </a:pPr>
            <a:r>
              <a:rPr lang="zh-CN" altLang="en-US" sz="2800" dirty="0">
                <a:latin typeface="华文楷体" panose="02010600040101010101" charset="-122"/>
                <a:ea typeface="华文楷体" panose="02010600040101010101" charset="-122"/>
                <a:cs typeface="华文楷体" panose="02010600040101010101" charset="-122"/>
              </a:rPr>
              <a:t>        祥子的生活多半仗着这种残存的仪式与规矩。</a:t>
            </a:r>
            <a:r>
              <a:rPr lang="zh-CN" altLang="en-US" sz="2800" b="1" dirty="0">
                <a:solidFill>
                  <a:srgbClr val="FF0000"/>
                </a:solidFill>
                <a:latin typeface="华文楷体" panose="02010600040101010101" charset="-122"/>
                <a:ea typeface="华文楷体" panose="02010600040101010101" charset="-122"/>
                <a:cs typeface="华文楷体" panose="02010600040101010101" charset="-122"/>
              </a:rPr>
              <a:t>有结婚的，他替人家打着旗伞；有出殡的，他替人家举着花圈挽联；</a:t>
            </a:r>
            <a:r>
              <a:rPr lang="zh-CN" altLang="en-US" sz="2800" dirty="0">
                <a:latin typeface="华文楷体" panose="02010600040101010101" charset="-122"/>
                <a:ea typeface="华文楷体" panose="02010600040101010101" charset="-122"/>
                <a:cs typeface="华文楷体" panose="02010600040101010101" charset="-122"/>
              </a:rPr>
              <a:t>他不喜，也不哭，他只为那十几个铜子，陪着人家游街。</a:t>
            </a:r>
            <a:r>
              <a:rPr lang="zh-CN" altLang="en-US" sz="2800" dirty="0">
                <a:latin typeface="Calibri" panose="020F0502020204030204" pitchFamily="34" charset="0"/>
                <a:ea typeface="宋体" panose="02010600030101010101" pitchFamily="2" charset="-122"/>
              </a:rPr>
              <a:t> </a:t>
            </a:r>
            <a:endParaRPr lang="zh-CN" altLang="en-US" sz="2800" dirty="0">
              <a:latin typeface="Calibri" panose="020F0502020204030204" pitchFamily="34" charset="0"/>
              <a:ea typeface="宋体" panose="02010600030101010101" pitchFamily="2" charset="-122"/>
            </a:endParaRPr>
          </a:p>
        </p:txBody>
      </p:sp>
      <p:sp>
        <p:nvSpPr>
          <p:cNvPr id="91141" name="Text Box 5"/>
          <p:cNvSpPr txBox="1"/>
          <p:nvPr/>
        </p:nvSpPr>
        <p:spPr>
          <a:xfrm>
            <a:off x="8041640" y="5498465"/>
            <a:ext cx="2652395" cy="768350"/>
          </a:xfrm>
          <a:prstGeom prst="rect">
            <a:avLst/>
          </a:prstGeom>
          <a:solidFill>
            <a:schemeClr val="accent6">
              <a:lumMod val="20000"/>
              <a:lumOff val="80000"/>
            </a:schemeClr>
          </a:solidFill>
          <a:ln w="9525">
            <a:noFill/>
          </a:ln>
        </p:spPr>
        <p:txBody>
          <a:bodyPr wrap="square" anchor="t">
            <a:spAutoFit/>
          </a:bodyPr>
          <a:lstStyle/>
          <a:p>
            <a:pPr>
              <a:spcBef>
                <a:spcPct val="50000"/>
              </a:spcBef>
            </a:pPr>
            <a:r>
              <a:rPr lang="zh-CN" altLang="en-US" sz="4400" b="1" dirty="0">
                <a:solidFill>
                  <a:srgbClr val="FF0000"/>
                </a:solidFill>
                <a:latin typeface="Calibri" panose="020F0502020204030204" pitchFamily="34" charset="0"/>
                <a:ea typeface="宋体" panose="02010600030101010101" pitchFamily="2" charset="-122"/>
              </a:rPr>
              <a:t>穷困潦倒</a:t>
            </a:r>
            <a:endParaRPr lang="zh-CN" altLang="en-US" sz="4400" b="1" dirty="0">
              <a:solidFill>
                <a:srgbClr val="FF0000"/>
              </a:solidFill>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1140"/>
                                        </p:tgtEl>
                                        <p:attrNameLst>
                                          <p:attrName>style.visibility</p:attrName>
                                        </p:attrNameLst>
                                      </p:cBhvr>
                                      <p:to>
                                        <p:strVal val="visible"/>
                                      </p:to>
                                    </p:set>
                                    <p:animEffect transition="in" filter="blinds(horizontal)">
                                      <p:cBhvr>
                                        <p:cTn id="7" dur="500"/>
                                        <p:tgtEl>
                                          <p:spTgt spid="91140"/>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1141"/>
                                        </p:tgtEl>
                                        <p:attrNameLst>
                                          <p:attrName>style.visibility</p:attrName>
                                        </p:attrNameLst>
                                      </p:cBhvr>
                                      <p:to>
                                        <p:strVal val="visible"/>
                                      </p:to>
                                    </p:set>
                                    <p:anim calcmode="discrete" valueType="clr">
                                      <p:cBhvr override="childStyle">
                                        <p:cTn id="12" dur="80"/>
                                        <p:tgtEl>
                                          <p:spTgt spid="9114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1141"/>
                                        </p:tgtEl>
                                        <p:attrNameLst>
                                          <p:attrName>fillcolor</p:attrName>
                                        </p:attrNameLst>
                                      </p:cBhvr>
                                      <p:tavLst>
                                        <p:tav tm="0">
                                          <p:val>
                                            <p:clrVal>
                                              <a:schemeClr val="accent2"/>
                                            </p:clrVal>
                                          </p:val>
                                        </p:tav>
                                        <p:tav tm="50000">
                                          <p:val>
                                            <p:clrVal>
                                              <a:schemeClr val="hlink"/>
                                            </p:clrVal>
                                          </p:val>
                                        </p:tav>
                                      </p:tavLst>
                                    </p:anim>
                                    <p:set>
                                      <p:cBhvr>
                                        <p:cTn id="14" dur="80"/>
                                        <p:tgtEl>
                                          <p:spTgt spid="9114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0" grpId="0"/>
      <p:bldP spid="91141"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92164" name="Text Box 4"/>
          <p:cNvSpPr txBox="1"/>
          <p:nvPr/>
        </p:nvSpPr>
        <p:spPr>
          <a:xfrm>
            <a:off x="1172845" y="723900"/>
            <a:ext cx="10071735" cy="4815840"/>
          </a:xfrm>
          <a:prstGeom prst="rect">
            <a:avLst/>
          </a:prstGeom>
          <a:noFill/>
          <a:ln w="9525">
            <a:noFill/>
          </a:ln>
        </p:spPr>
        <p:txBody>
          <a:bodyPr wrap="square" anchor="t">
            <a:spAutoFit/>
          </a:bodyPr>
          <a:lstStyle/>
          <a:p>
            <a:pPr>
              <a:lnSpc>
                <a:spcPct val="120000"/>
              </a:lnSpc>
              <a:spcBef>
                <a:spcPct val="50000"/>
              </a:spcBef>
            </a:pPr>
            <a:r>
              <a:rPr lang="en-US" altLang="zh-CN" sz="2400" dirty="0">
                <a:latin typeface="Calibri" panose="020F0502020204030204" pitchFamily="34" charset="0"/>
                <a:ea typeface="宋体" panose="02010600030101010101" pitchFamily="2" charset="-122"/>
              </a:rPr>
              <a:t>          </a:t>
            </a: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3200" dirty="0">
                <a:latin typeface="华文楷体" panose="02010600040101010101" charset="-122"/>
                <a:ea typeface="华文楷体" panose="02010600040101010101" charset="-122"/>
                <a:cs typeface="华文楷体" panose="02010600040101010101" charset="-122"/>
              </a:rPr>
              <a:t>他更永远不看前后的距离停匀不停匀，左右的队列整齐不整齐，他走他的，</a:t>
            </a:r>
            <a:r>
              <a:rPr lang="zh-CN" altLang="en-US" sz="3200" b="1" dirty="0">
                <a:solidFill>
                  <a:srgbClr val="FF0000"/>
                </a:solidFill>
                <a:latin typeface="华文楷体" panose="02010600040101010101" charset="-122"/>
                <a:ea typeface="华文楷体" panose="02010600040101010101" charset="-122"/>
                <a:cs typeface="华文楷体" panose="02010600040101010101" charset="-122"/>
              </a:rPr>
              <a:t>低着头象作着个梦</a:t>
            </a:r>
            <a:r>
              <a:rPr lang="zh-CN" altLang="en-US" sz="3200" b="1" dirty="0">
                <a:solidFill>
                  <a:srgbClr val="000000"/>
                </a:solidFill>
                <a:latin typeface="华文楷体" panose="02010600040101010101" charset="-122"/>
                <a:ea typeface="华文楷体" panose="02010600040101010101" charset="-122"/>
                <a:cs typeface="华文楷体" panose="02010600040101010101" charset="-122"/>
              </a:rPr>
              <a:t>，</a:t>
            </a:r>
            <a:r>
              <a:rPr lang="zh-CN" altLang="en-US" sz="3200" dirty="0">
                <a:latin typeface="华文楷体" panose="02010600040101010101" charset="-122"/>
                <a:ea typeface="华文楷体" panose="02010600040101010101" charset="-122"/>
                <a:cs typeface="华文楷体" panose="02010600040101010101" charset="-122"/>
              </a:rPr>
              <a:t>又象思索着点高深的道理。那穿红衣的锣夫，与拿着绸旗的催押执事，几乎把所有的村话都向他骂去：“孙子！我说你呢，骆驼！你他妈的看齐！”</a:t>
            </a:r>
            <a:r>
              <a:rPr lang="zh-CN" altLang="en-US" sz="3200" b="1" dirty="0">
                <a:solidFill>
                  <a:srgbClr val="FF0000"/>
                </a:solidFill>
                <a:latin typeface="华文楷体" panose="02010600040101010101" charset="-122"/>
                <a:ea typeface="华文楷体" panose="02010600040101010101" charset="-122"/>
                <a:cs typeface="华文楷体" panose="02010600040101010101" charset="-122"/>
              </a:rPr>
              <a:t>他似乎还没有听见</a:t>
            </a:r>
            <a:r>
              <a:rPr lang="zh-CN" altLang="en-US" sz="3200" b="1" dirty="0">
                <a:solidFill>
                  <a:srgbClr val="000000"/>
                </a:solidFill>
                <a:latin typeface="华文楷体" panose="02010600040101010101" charset="-122"/>
                <a:ea typeface="华文楷体" panose="02010600040101010101" charset="-122"/>
                <a:cs typeface="华文楷体" panose="02010600040101010101" charset="-122"/>
              </a:rPr>
              <a:t>。</a:t>
            </a:r>
            <a:r>
              <a:rPr lang="zh-CN" altLang="en-US" sz="3200" dirty="0">
                <a:latin typeface="华文楷体" panose="02010600040101010101" charset="-122"/>
                <a:ea typeface="华文楷体" panose="02010600040101010101" charset="-122"/>
                <a:cs typeface="华文楷体" panose="02010600040101010101" charset="-122"/>
              </a:rPr>
              <a:t>打锣的过去给了他一锣锤，</a:t>
            </a:r>
            <a:r>
              <a:rPr lang="zh-CN" altLang="en-US" sz="3200" b="1" dirty="0">
                <a:solidFill>
                  <a:srgbClr val="FF0000"/>
                </a:solidFill>
                <a:latin typeface="华文楷体" panose="02010600040101010101" charset="-122"/>
                <a:ea typeface="华文楷体" panose="02010600040101010101" charset="-122"/>
                <a:cs typeface="华文楷体" panose="02010600040101010101" charset="-122"/>
              </a:rPr>
              <a:t>他翻了翻眼，朦胧的向四外看一下</a:t>
            </a:r>
            <a:r>
              <a:rPr lang="zh-CN" altLang="en-US" sz="3200" dirty="0">
                <a:solidFill>
                  <a:srgbClr val="FF0000"/>
                </a:solidFill>
                <a:latin typeface="华文楷体" panose="02010600040101010101" charset="-122"/>
                <a:ea typeface="华文楷体" panose="02010600040101010101" charset="-122"/>
                <a:cs typeface="华文楷体" panose="02010600040101010101" charset="-122"/>
              </a:rPr>
              <a:t>。</a:t>
            </a:r>
            <a:r>
              <a:rPr lang="zh-CN" altLang="en-US" sz="3200" dirty="0">
                <a:latin typeface="华文楷体" panose="02010600040101010101" charset="-122"/>
                <a:ea typeface="华文楷体" panose="02010600040101010101" charset="-122"/>
                <a:cs typeface="华文楷体" panose="02010600040101010101" charset="-122"/>
              </a:rPr>
              <a:t>没管打锣的说了什么，</a:t>
            </a:r>
            <a:r>
              <a:rPr lang="zh-CN" altLang="en-US" sz="3200" b="1" dirty="0">
                <a:solidFill>
                  <a:srgbClr val="FF0000"/>
                </a:solidFill>
                <a:latin typeface="华文楷体" panose="02010600040101010101" charset="-122"/>
                <a:ea typeface="华文楷体" panose="02010600040101010101" charset="-122"/>
                <a:cs typeface="华文楷体" panose="02010600040101010101" charset="-122"/>
              </a:rPr>
              <a:t>他留神的在地上找，看有没有值得拾起来的烟头儿</a:t>
            </a:r>
            <a:r>
              <a:rPr lang="zh-CN" altLang="en-US" sz="3200" dirty="0">
                <a:solidFill>
                  <a:srgbClr val="FF0000"/>
                </a:solidFill>
                <a:latin typeface="华文楷体" panose="02010600040101010101" charset="-122"/>
                <a:ea typeface="华文楷体" panose="02010600040101010101" charset="-122"/>
                <a:cs typeface="华文楷体" panose="02010600040101010101" charset="-122"/>
              </a:rPr>
              <a:t>。</a:t>
            </a:r>
            <a:r>
              <a:rPr lang="zh-CN" altLang="en-US" sz="2800" dirty="0">
                <a:solidFill>
                  <a:srgbClr val="000099"/>
                </a:solidFill>
                <a:latin typeface="华文楷体" panose="02010600040101010101" charset="-122"/>
                <a:ea typeface="华文楷体" panose="02010600040101010101" charset="-122"/>
                <a:cs typeface="华文楷体" panose="02010600040101010101" charset="-122"/>
              </a:rPr>
              <a:t> </a:t>
            </a:r>
            <a:endParaRPr lang="zh-CN" altLang="en-US" sz="2800" dirty="0">
              <a:solidFill>
                <a:srgbClr val="000099"/>
              </a:solidFill>
              <a:latin typeface="华文楷体" panose="02010600040101010101" charset="-122"/>
              <a:ea typeface="华文楷体" panose="02010600040101010101" charset="-122"/>
              <a:cs typeface="华文楷体" panose="02010600040101010101" charset="-122"/>
            </a:endParaRPr>
          </a:p>
        </p:txBody>
      </p:sp>
      <p:sp>
        <p:nvSpPr>
          <p:cNvPr id="92165" name="Text Box 5"/>
          <p:cNvSpPr txBox="1"/>
          <p:nvPr/>
        </p:nvSpPr>
        <p:spPr>
          <a:xfrm>
            <a:off x="5666105" y="5159375"/>
            <a:ext cx="5779135" cy="1014730"/>
          </a:xfrm>
          <a:prstGeom prst="rect">
            <a:avLst/>
          </a:prstGeom>
          <a:solidFill>
            <a:schemeClr val="accent6">
              <a:lumMod val="20000"/>
              <a:lumOff val="80000"/>
            </a:schemeClr>
          </a:solidFill>
          <a:ln w="9525">
            <a:noFill/>
          </a:ln>
        </p:spPr>
        <p:txBody>
          <a:bodyPr wrap="square" anchor="t">
            <a:spAutoFit/>
          </a:bodyPr>
          <a:lstStyle/>
          <a:p>
            <a:pPr>
              <a:spcBef>
                <a:spcPct val="50000"/>
              </a:spcBef>
            </a:pPr>
            <a:r>
              <a:rPr lang="zh-CN" altLang="en-US" sz="6000" b="1" dirty="0">
                <a:solidFill>
                  <a:srgbClr val="FF0000"/>
                </a:solidFill>
                <a:latin typeface="Calibri" panose="020F0502020204030204" pitchFamily="34" charset="0"/>
                <a:ea typeface="宋体" panose="02010600030101010101" pitchFamily="2" charset="-122"/>
              </a:rPr>
              <a:t>自暴自弃，麻木</a:t>
            </a:r>
            <a:endParaRPr lang="zh-CN" altLang="en-US" sz="6000" b="1" dirty="0">
              <a:solidFill>
                <a:srgbClr val="FF0000"/>
              </a:solidFill>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64"/>
                                        </p:tgtEl>
                                        <p:attrNameLst>
                                          <p:attrName>style.visibility</p:attrName>
                                        </p:attrNameLst>
                                      </p:cBhvr>
                                      <p:to>
                                        <p:strVal val="visible"/>
                                      </p:to>
                                    </p:set>
                                    <p:animEffect transition="in" filter="blinds(horizontal)">
                                      <p:cBhvr>
                                        <p:cTn id="7" dur="500"/>
                                        <p:tgtEl>
                                          <p:spTgt spid="92164"/>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2165"/>
                                        </p:tgtEl>
                                        <p:attrNameLst>
                                          <p:attrName>style.visibility</p:attrName>
                                        </p:attrNameLst>
                                      </p:cBhvr>
                                      <p:to>
                                        <p:strVal val="visible"/>
                                      </p:to>
                                    </p:set>
                                    <p:anim calcmode="discrete" valueType="clr">
                                      <p:cBhvr override="childStyle">
                                        <p:cTn id="12" dur="80"/>
                                        <p:tgtEl>
                                          <p:spTgt spid="9216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2165"/>
                                        </p:tgtEl>
                                        <p:attrNameLst>
                                          <p:attrName>fillcolor</p:attrName>
                                        </p:attrNameLst>
                                      </p:cBhvr>
                                      <p:tavLst>
                                        <p:tav tm="0">
                                          <p:val>
                                            <p:clrVal>
                                              <a:schemeClr val="accent2"/>
                                            </p:clrVal>
                                          </p:val>
                                        </p:tav>
                                        <p:tav tm="50000">
                                          <p:val>
                                            <p:clrVal>
                                              <a:schemeClr val="hlink"/>
                                            </p:clrVal>
                                          </p:val>
                                        </p:tav>
                                      </p:tavLst>
                                    </p:anim>
                                    <p:set>
                                      <p:cBhvr>
                                        <p:cTn id="14" dur="80"/>
                                        <p:tgtEl>
                                          <p:spTgt spid="9216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4" grpId="0"/>
      <p:bldP spid="92165"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8675" name="文本框 1"/>
          <p:cNvSpPr txBox="1"/>
          <p:nvPr/>
        </p:nvSpPr>
        <p:spPr>
          <a:xfrm>
            <a:off x="2852420" y="1720850"/>
            <a:ext cx="8298180" cy="3784600"/>
          </a:xfrm>
          <a:prstGeom prst="rect">
            <a:avLst/>
          </a:prstGeom>
          <a:noFill/>
          <a:ln w="9525">
            <a:noFill/>
          </a:ln>
        </p:spPr>
        <p:txBody>
          <a:bodyPr wrap="square">
            <a:spAutoFit/>
          </a:bodyPr>
          <a:p>
            <a:pPr>
              <a:lnSpc>
                <a:spcPct val="150000"/>
              </a:lnSpc>
            </a:pPr>
            <a:r>
              <a:rPr lang="zh-CN" altLang="en-US" sz="3200" b="1" dirty="0">
                <a:solidFill>
                  <a:srgbClr val="0000FF"/>
                </a:solidFill>
                <a:latin typeface="楷体" panose="02010609060101010101" pitchFamily="49" charset="-122"/>
                <a:ea typeface="楷体" panose="02010609060101010101" pitchFamily="49" charset="-122"/>
              </a:rPr>
              <a:t>    回顾作品，说说《骆驼祥子》中除了祥子以外还有哪些人物，这些人与祥子是什么关系，他们有着怎样的性格特征。请你罗列书中的人物，理清人物关系，绘制人物关系图表。</a:t>
            </a:r>
            <a:endParaRPr lang="zh-CN" altLang="en-US" sz="3200" b="1" dirty="0">
              <a:solidFill>
                <a:srgbClr val="0000FF"/>
              </a:solidFill>
              <a:latin typeface="楷体" panose="02010609060101010101" pitchFamily="49" charset="-122"/>
              <a:ea typeface="楷体" panose="02010609060101010101" pitchFamily="49" charset="-122"/>
            </a:endParaRPr>
          </a:p>
        </p:txBody>
      </p:sp>
      <p:pic>
        <p:nvPicPr>
          <p:cNvPr id="28676" name="图片 1"/>
          <p:cNvPicPr>
            <a:picLocks noChangeAspect="1"/>
          </p:cNvPicPr>
          <p:nvPr/>
        </p:nvPicPr>
        <p:blipFill>
          <a:blip r:embed="rId1"/>
          <a:stretch>
            <a:fillRect/>
          </a:stretch>
        </p:blipFill>
        <p:spPr>
          <a:xfrm>
            <a:off x="960967" y="1991784"/>
            <a:ext cx="1805517" cy="2588683"/>
          </a:xfrm>
          <a:prstGeom prst="rect">
            <a:avLst/>
          </a:prstGeom>
          <a:noFill/>
          <a:ln w="9525">
            <a:noFill/>
          </a:ln>
        </p:spPr>
      </p:pic>
      <p:sp>
        <p:nvSpPr>
          <p:cNvPr id="2" name="文本框 1"/>
          <p:cNvSpPr txBox="1"/>
          <p:nvPr/>
        </p:nvSpPr>
        <p:spPr>
          <a:xfrm>
            <a:off x="5818118" y="477875"/>
            <a:ext cx="2981638" cy="583565"/>
          </a:xfrm>
          <a:prstGeom prst="rect">
            <a:avLst/>
          </a:prstGeom>
          <a:noFill/>
        </p:spPr>
        <p:txBody>
          <a:bodyPr wrap="square" rtlCol="0">
            <a:spAutoFit/>
          </a:bodyPr>
          <a:p>
            <a:endParaRPr lang="zh-CN" altLang="en-US" sz="3200" b="1">
              <a:solidFill>
                <a:srgbClr val="C00000"/>
              </a:solidFill>
            </a:endParaRPr>
          </a:p>
        </p:txBody>
      </p:sp>
      <p:sp>
        <p:nvSpPr>
          <p:cNvPr id="3" name="矩形 2"/>
          <p:cNvSpPr/>
          <p:nvPr/>
        </p:nvSpPr>
        <p:spPr>
          <a:xfrm>
            <a:off x="1223183" y="95255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分析配角</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8675"/>
                                        </p:tgtEl>
                                        <p:attrNameLst>
                                          <p:attrName>style.visibility</p:attrName>
                                        </p:attrNameLst>
                                      </p:cBhvr>
                                      <p:to>
                                        <p:strVal val="visible"/>
                                      </p:to>
                                    </p:set>
                                    <p:anim calcmode="lin" valueType="num">
                                      <p:cBhvr additive="base">
                                        <p:cTn id="12" dur="500" fill="hold"/>
                                        <p:tgtEl>
                                          <p:spTgt spid="28675"/>
                                        </p:tgtEl>
                                        <p:attrNameLst>
                                          <p:attrName>ppt_x</p:attrName>
                                        </p:attrNameLst>
                                      </p:cBhvr>
                                      <p:tavLst>
                                        <p:tav tm="0">
                                          <p:val>
                                            <p:strVal val="#ppt_x"/>
                                          </p:val>
                                        </p:tav>
                                        <p:tav tm="100000">
                                          <p:val>
                                            <p:strVal val="#ppt_x"/>
                                          </p:val>
                                        </p:tav>
                                      </p:tavLst>
                                    </p:anim>
                                    <p:anim calcmode="lin" valueType="num">
                                      <p:cBhvr additive="base">
                                        <p:cTn id="13" dur="500" fill="hold"/>
                                        <p:tgtEl>
                                          <p:spTgt spid="286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文本框 3"/>
          <p:cNvSpPr txBox="1"/>
          <p:nvPr/>
        </p:nvSpPr>
        <p:spPr>
          <a:xfrm>
            <a:off x="4641351" y="638892"/>
            <a:ext cx="2929222" cy="584775"/>
          </a:xfrm>
          <a:prstGeom prst="rect">
            <a:avLst/>
          </a:prstGeom>
          <a:noFill/>
        </p:spPr>
        <p:txBody>
          <a:bodyPr wrap="square" rtlCol="0">
            <a:spAutoFit/>
          </a:bodyPr>
          <a:lstStyle/>
          <a:p>
            <a:r>
              <a:rPr lang="zh-CN" altLang="en-US" sz="3200" b="1"/>
              <a:t>理清人物关系：</a:t>
            </a:r>
            <a:endParaRPr lang="zh-CN" altLang="en-US" sz="3200" b="1"/>
          </a:p>
        </p:txBody>
      </p:sp>
      <p:sp>
        <p:nvSpPr>
          <p:cNvPr id="5" name="文本框 4"/>
          <p:cNvSpPr txBox="1"/>
          <p:nvPr/>
        </p:nvSpPr>
        <p:spPr>
          <a:xfrm>
            <a:off x="628649" y="2610594"/>
            <a:ext cx="1268730" cy="523220"/>
          </a:xfrm>
          <a:prstGeom prst="rect">
            <a:avLst/>
          </a:prstGeom>
          <a:noFill/>
        </p:spPr>
        <p:txBody>
          <a:bodyPr wrap="square" rtlCol="0">
            <a:spAutoFit/>
          </a:bodyPr>
          <a:lstStyle/>
          <a:p>
            <a:r>
              <a:rPr lang="zh-CN" altLang="en-US" sz="2800" b="1">
                <a:solidFill>
                  <a:srgbClr val="C00000"/>
                </a:solidFill>
              </a:rPr>
              <a:t>虎妞</a:t>
            </a:r>
            <a:endParaRPr lang="zh-CN" altLang="en-US" sz="2800" b="1">
              <a:solidFill>
                <a:srgbClr val="C00000"/>
              </a:solidFill>
            </a:endParaRPr>
          </a:p>
        </p:txBody>
      </p:sp>
      <p:sp>
        <p:nvSpPr>
          <p:cNvPr id="6" name="文本框 5"/>
          <p:cNvSpPr txBox="1"/>
          <p:nvPr/>
        </p:nvSpPr>
        <p:spPr>
          <a:xfrm>
            <a:off x="605790" y="1531977"/>
            <a:ext cx="2000250" cy="523220"/>
          </a:xfrm>
          <a:prstGeom prst="rect">
            <a:avLst/>
          </a:prstGeom>
          <a:noFill/>
        </p:spPr>
        <p:txBody>
          <a:bodyPr wrap="square" rtlCol="0">
            <a:spAutoFit/>
          </a:bodyPr>
          <a:lstStyle/>
          <a:p>
            <a:r>
              <a:rPr lang="zh-CN" altLang="en-US" sz="2800" b="1">
                <a:solidFill>
                  <a:srgbClr val="C00000"/>
                </a:solidFill>
              </a:rPr>
              <a:t>刘四爷</a:t>
            </a:r>
            <a:endParaRPr lang="zh-CN" altLang="en-US" sz="2800" b="1">
              <a:solidFill>
                <a:srgbClr val="C00000"/>
              </a:solidFill>
            </a:endParaRPr>
          </a:p>
        </p:txBody>
      </p:sp>
      <p:sp>
        <p:nvSpPr>
          <p:cNvPr id="7" name="文本框 6"/>
          <p:cNvSpPr txBox="1"/>
          <p:nvPr/>
        </p:nvSpPr>
        <p:spPr>
          <a:xfrm>
            <a:off x="7772400" y="1449437"/>
            <a:ext cx="1611630" cy="523220"/>
          </a:xfrm>
          <a:prstGeom prst="rect">
            <a:avLst/>
          </a:prstGeom>
          <a:noFill/>
        </p:spPr>
        <p:txBody>
          <a:bodyPr wrap="square" rtlCol="0">
            <a:spAutoFit/>
          </a:bodyPr>
          <a:lstStyle/>
          <a:p>
            <a:r>
              <a:rPr lang="zh-CN" altLang="en-US" sz="2800" b="1">
                <a:solidFill>
                  <a:srgbClr val="C00000"/>
                </a:solidFill>
              </a:rPr>
              <a:t> 曹先生</a:t>
            </a:r>
            <a:endParaRPr lang="zh-CN" altLang="en-US" sz="2800" b="1">
              <a:solidFill>
                <a:srgbClr val="C00000"/>
              </a:solidFill>
            </a:endParaRPr>
          </a:p>
        </p:txBody>
      </p:sp>
      <p:sp>
        <p:nvSpPr>
          <p:cNvPr id="8" name="文本框 7"/>
          <p:cNvSpPr txBox="1"/>
          <p:nvPr/>
        </p:nvSpPr>
        <p:spPr>
          <a:xfrm>
            <a:off x="8092440" y="2702927"/>
            <a:ext cx="994410" cy="523220"/>
          </a:xfrm>
          <a:prstGeom prst="rect">
            <a:avLst/>
          </a:prstGeom>
          <a:noFill/>
        </p:spPr>
        <p:txBody>
          <a:bodyPr wrap="square" rtlCol="0">
            <a:spAutoFit/>
          </a:bodyPr>
          <a:lstStyle/>
          <a:p>
            <a:r>
              <a:rPr lang="zh-CN" altLang="en-US" sz="2800" b="1"/>
              <a:t>高妈</a:t>
            </a:r>
            <a:endParaRPr lang="zh-CN" altLang="en-US" sz="2800" b="1"/>
          </a:p>
        </p:txBody>
      </p:sp>
      <p:sp>
        <p:nvSpPr>
          <p:cNvPr id="9" name="文本框 8"/>
          <p:cNvSpPr txBox="1"/>
          <p:nvPr/>
        </p:nvSpPr>
        <p:spPr>
          <a:xfrm>
            <a:off x="7920990" y="4255800"/>
            <a:ext cx="1291590" cy="523220"/>
          </a:xfrm>
          <a:prstGeom prst="rect">
            <a:avLst/>
          </a:prstGeom>
          <a:noFill/>
        </p:spPr>
        <p:txBody>
          <a:bodyPr wrap="square" rtlCol="0">
            <a:spAutoFit/>
          </a:bodyPr>
          <a:lstStyle/>
          <a:p>
            <a:r>
              <a:rPr lang="zh-CN" altLang="en-US" sz="2800" b="1">
                <a:solidFill>
                  <a:schemeClr val="tx2"/>
                </a:solidFill>
              </a:rPr>
              <a:t>孙侦探 </a:t>
            </a:r>
            <a:endParaRPr lang="zh-CN" altLang="en-US" sz="2800" b="1">
              <a:solidFill>
                <a:schemeClr val="tx2"/>
              </a:solidFill>
            </a:endParaRPr>
          </a:p>
        </p:txBody>
      </p:sp>
      <p:sp>
        <p:nvSpPr>
          <p:cNvPr id="10" name="文本框 9"/>
          <p:cNvSpPr txBox="1"/>
          <p:nvPr/>
        </p:nvSpPr>
        <p:spPr>
          <a:xfrm>
            <a:off x="3646170" y="4301967"/>
            <a:ext cx="3600450" cy="523220"/>
          </a:xfrm>
          <a:prstGeom prst="rect">
            <a:avLst/>
          </a:prstGeom>
          <a:noFill/>
        </p:spPr>
        <p:txBody>
          <a:bodyPr wrap="square" rtlCol="0">
            <a:spAutoFit/>
          </a:bodyPr>
          <a:lstStyle/>
          <a:p>
            <a:r>
              <a:rPr lang="zh-CN" altLang="en-US" sz="2800" b="1"/>
              <a:t>杨太太  夏太太</a:t>
            </a:r>
            <a:endParaRPr lang="zh-CN" altLang="en-US" sz="2800" b="1"/>
          </a:p>
        </p:txBody>
      </p:sp>
      <p:sp>
        <p:nvSpPr>
          <p:cNvPr id="11" name="文本框 10"/>
          <p:cNvSpPr txBox="1"/>
          <p:nvPr/>
        </p:nvSpPr>
        <p:spPr>
          <a:xfrm>
            <a:off x="4114800" y="1449437"/>
            <a:ext cx="2423160" cy="523220"/>
          </a:xfrm>
          <a:prstGeom prst="rect">
            <a:avLst/>
          </a:prstGeom>
          <a:noFill/>
        </p:spPr>
        <p:txBody>
          <a:bodyPr wrap="square" rtlCol="0">
            <a:spAutoFit/>
          </a:bodyPr>
          <a:lstStyle/>
          <a:p>
            <a:r>
              <a:rPr lang="zh-CN" altLang="en-US" sz="2800" b="1">
                <a:solidFill>
                  <a:schemeClr val="tx2"/>
                </a:solidFill>
              </a:rPr>
              <a:t>老马</a:t>
            </a:r>
            <a:r>
              <a:rPr lang="zh-CN" altLang="en-US" sz="2800" b="1">
                <a:solidFill>
                  <a:srgbClr val="C00000"/>
                </a:solidFill>
              </a:rPr>
              <a:t> </a:t>
            </a:r>
            <a:r>
              <a:rPr lang="zh-CN" altLang="en-US" sz="2800" b="1"/>
              <a:t> 二强子</a:t>
            </a:r>
            <a:endParaRPr lang="zh-CN" altLang="en-US" sz="2800" b="1"/>
          </a:p>
        </p:txBody>
      </p:sp>
      <p:sp>
        <p:nvSpPr>
          <p:cNvPr id="12" name="文本框 11"/>
          <p:cNvSpPr txBox="1"/>
          <p:nvPr/>
        </p:nvSpPr>
        <p:spPr>
          <a:xfrm>
            <a:off x="388620" y="4040357"/>
            <a:ext cx="1268730" cy="523220"/>
          </a:xfrm>
          <a:prstGeom prst="rect">
            <a:avLst/>
          </a:prstGeom>
          <a:noFill/>
        </p:spPr>
        <p:txBody>
          <a:bodyPr wrap="square" rtlCol="0">
            <a:spAutoFit/>
          </a:bodyPr>
          <a:lstStyle/>
          <a:p>
            <a:r>
              <a:rPr lang="zh-CN" altLang="en-US" sz="2800" b="1">
                <a:solidFill>
                  <a:srgbClr val="C00000"/>
                </a:solidFill>
              </a:rPr>
              <a:t>小福子</a:t>
            </a:r>
            <a:endParaRPr lang="zh-CN" altLang="en-US" sz="2800" b="1">
              <a:solidFill>
                <a:srgbClr val="C00000"/>
              </a:solidFill>
            </a:endParaRPr>
          </a:p>
        </p:txBody>
      </p:sp>
      <p:sp>
        <p:nvSpPr>
          <p:cNvPr id="13" name="文本框 12"/>
          <p:cNvSpPr txBox="1"/>
          <p:nvPr/>
        </p:nvSpPr>
        <p:spPr>
          <a:xfrm>
            <a:off x="4076699" y="2610594"/>
            <a:ext cx="1836421" cy="707886"/>
          </a:xfrm>
          <a:prstGeom prst="rect">
            <a:avLst/>
          </a:prstGeom>
          <a:noFill/>
        </p:spPr>
        <p:txBody>
          <a:bodyPr wrap="square" rtlCol="0">
            <a:spAutoFit/>
          </a:bodyPr>
          <a:lstStyle/>
          <a:p>
            <a:r>
              <a:rPr lang="zh-CN" altLang="en-US" sz="4000">
                <a:latin typeface="华文中宋" panose="02010600040101010101" pitchFamily="2" charset="-122"/>
                <a:ea typeface="华文中宋" panose="02010600040101010101" pitchFamily="2" charset="-122"/>
              </a:rPr>
              <a:t>  </a:t>
            </a:r>
            <a:r>
              <a:rPr lang="zh-CN" altLang="en-US" sz="4000">
                <a:solidFill>
                  <a:srgbClr val="FF0000"/>
                </a:solidFill>
                <a:latin typeface="华文中宋" panose="02010600040101010101" pitchFamily="2" charset="-122"/>
                <a:ea typeface="华文中宋" panose="02010600040101010101" pitchFamily="2" charset="-122"/>
              </a:rPr>
              <a:t>祥子</a:t>
            </a:r>
            <a:endParaRPr lang="zh-CN" altLang="en-US" sz="4000">
              <a:solidFill>
                <a:srgbClr val="FF0000"/>
              </a:solidFill>
              <a:latin typeface="华文中宋" panose="02010600040101010101" pitchFamily="2" charset="-122"/>
              <a:ea typeface="华文中宋" panose="02010600040101010101" pitchFamily="2" charset="-122"/>
            </a:endParaRPr>
          </a:p>
        </p:txBody>
      </p:sp>
      <p:cxnSp>
        <p:nvCxnSpPr>
          <p:cNvPr id="15" name="直接箭头连接符 14"/>
          <p:cNvCxnSpPr/>
          <p:nvPr/>
        </p:nvCxnSpPr>
        <p:spPr>
          <a:xfrm>
            <a:off x="1897379" y="1793587"/>
            <a:ext cx="1943101" cy="909340"/>
          </a:xfrm>
          <a:prstGeom prst="straightConnector1">
            <a:avLst/>
          </a:prstGeom>
          <a:ln w="9525" cap="flat" cmpd="sng" algn="ctr">
            <a:solidFill>
              <a:schemeClr val="accent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18" name="直接箭头连接符 17"/>
          <p:cNvCxnSpPr/>
          <p:nvPr/>
        </p:nvCxnSpPr>
        <p:spPr>
          <a:xfrm flipV="1">
            <a:off x="1897379" y="2964537"/>
            <a:ext cx="1959004" cy="4222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V="1">
            <a:off x="1912124" y="3189231"/>
            <a:ext cx="2358887" cy="108124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V="1">
            <a:off x="5617845" y="1711047"/>
            <a:ext cx="2303145" cy="99188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V="1">
            <a:off x="6048376" y="2872204"/>
            <a:ext cx="2059967" cy="92333"/>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a:off x="5913120" y="3310087"/>
            <a:ext cx="1959004" cy="1023939"/>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flipH="1">
            <a:off x="4994909" y="3429000"/>
            <a:ext cx="0" cy="90502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flipH="1">
            <a:off x="4863548" y="1972657"/>
            <a:ext cx="0" cy="73027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2136339" y="1981197"/>
            <a:ext cx="1566837" cy="369332"/>
          </a:xfrm>
          <a:prstGeom prst="rect">
            <a:avLst/>
          </a:prstGeom>
          <a:noFill/>
        </p:spPr>
        <p:txBody>
          <a:bodyPr wrap="square" rtlCol="0">
            <a:spAutoFit/>
          </a:bodyPr>
          <a:lstStyle/>
          <a:p>
            <a:r>
              <a:rPr lang="zh-CN" altLang="en-US" b="1"/>
              <a:t>板老和者工打</a:t>
            </a:r>
            <a:endParaRPr lang="zh-CN" altLang="en-US" b="1"/>
          </a:p>
        </p:txBody>
      </p:sp>
      <p:sp>
        <p:nvSpPr>
          <p:cNvPr id="3" name="文本框 2"/>
          <p:cNvSpPr txBox="1"/>
          <p:nvPr/>
        </p:nvSpPr>
        <p:spPr>
          <a:xfrm>
            <a:off x="2034746" y="2660838"/>
            <a:ext cx="1268730" cy="369332"/>
          </a:xfrm>
          <a:prstGeom prst="rect">
            <a:avLst/>
          </a:prstGeom>
          <a:noFill/>
        </p:spPr>
        <p:txBody>
          <a:bodyPr wrap="square" rtlCol="0">
            <a:spAutoFit/>
          </a:bodyPr>
          <a:lstStyle/>
          <a:p>
            <a:r>
              <a:rPr lang="zh-CN" altLang="en-US" b="1"/>
              <a:t>系关妻夫</a:t>
            </a:r>
            <a:endParaRPr lang="zh-CN" altLang="en-US" b="1"/>
          </a:p>
        </p:txBody>
      </p:sp>
      <p:sp>
        <p:nvSpPr>
          <p:cNvPr id="14" name="文本框 13"/>
          <p:cNvSpPr txBox="1"/>
          <p:nvPr/>
        </p:nvSpPr>
        <p:spPr>
          <a:xfrm>
            <a:off x="2463114" y="3629313"/>
            <a:ext cx="1120342" cy="646331"/>
          </a:xfrm>
          <a:prstGeom prst="rect">
            <a:avLst/>
          </a:prstGeom>
          <a:noFill/>
        </p:spPr>
        <p:txBody>
          <a:bodyPr wrap="square" rtlCol="0">
            <a:spAutoFit/>
          </a:bodyPr>
          <a:lstStyle/>
          <a:p>
            <a:r>
              <a:rPr lang="zh-CN" altLang="en-US" b="1"/>
              <a:t>互相心仪倾慕</a:t>
            </a:r>
            <a:endParaRPr lang="zh-CN" altLang="en-US" b="1"/>
          </a:p>
        </p:txBody>
      </p:sp>
      <p:sp>
        <p:nvSpPr>
          <p:cNvPr id="16" name="文本框 15"/>
          <p:cNvSpPr txBox="1"/>
          <p:nvPr/>
        </p:nvSpPr>
        <p:spPr>
          <a:xfrm>
            <a:off x="6236043" y="2004151"/>
            <a:ext cx="1433744" cy="369332"/>
          </a:xfrm>
          <a:prstGeom prst="rect">
            <a:avLst/>
          </a:prstGeom>
          <a:noFill/>
        </p:spPr>
        <p:txBody>
          <a:bodyPr wrap="square" rtlCol="0">
            <a:spAutoFit/>
          </a:bodyPr>
          <a:lstStyle/>
          <a:p>
            <a:r>
              <a:rPr lang="zh-CN" altLang="en-US" b="1"/>
              <a:t>车夫与雇主</a:t>
            </a:r>
            <a:endParaRPr lang="zh-CN" altLang="en-US" b="1"/>
          </a:p>
        </p:txBody>
      </p:sp>
      <p:sp>
        <p:nvSpPr>
          <p:cNvPr id="17" name="文本框 16"/>
          <p:cNvSpPr txBox="1"/>
          <p:nvPr/>
        </p:nvSpPr>
        <p:spPr>
          <a:xfrm>
            <a:off x="6260757" y="2818926"/>
            <a:ext cx="1309816" cy="369332"/>
          </a:xfrm>
          <a:prstGeom prst="rect">
            <a:avLst/>
          </a:prstGeom>
          <a:noFill/>
        </p:spPr>
        <p:txBody>
          <a:bodyPr wrap="square" rtlCol="0">
            <a:spAutoFit/>
          </a:bodyPr>
          <a:lstStyle/>
          <a:p>
            <a:r>
              <a:rPr lang="zh-CN" altLang="en-US" b="1"/>
              <a:t>同事关系</a:t>
            </a:r>
            <a:endParaRPr lang="zh-CN" altLang="en-US" b="1"/>
          </a:p>
        </p:txBody>
      </p:sp>
      <p:sp>
        <p:nvSpPr>
          <p:cNvPr id="19" name="文本框 18"/>
          <p:cNvSpPr txBox="1"/>
          <p:nvPr/>
        </p:nvSpPr>
        <p:spPr>
          <a:xfrm>
            <a:off x="6400800" y="3694807"/>
            <a:ext cx="845820" cy="369332"/>
          </a:xfrm>
          <a:prstGeom prst="rect">
            <a:avLst/>
          </a:prstGeom>
          <a:noFill/>
        </p:spPr>
        <p:txBody>
          <a:bodyPr wrap="square" rtlCol="0">
            <a:spAutoFit/>
          </a:bodyPr>
          <a:lstStyle/>
          <a:p>
            <a:r>
              <a:rPr lang="zh-CN" altLang="en-US" b="1"/>
              <a:t>冤家</a:t>
            </a:r>
            <a:endParaRPr lang="zh-CN" altLang="en-US" b="1"/>
          </a:p>
        </p:txBody>
      </p:sp>
      <p:sp>
        <p:nvSpPr>
          <p:cNvPr id="20" name="文本框 19"/>
          <p:cNvSpPr txBox="1"/>
          <p:nvPr/>
        </p:nvSpPr>
        <p:spPr>
          <a:xfrm>
            <a:off x="4641351" y="1957268"/>
            <a:ext cx="599346" cy="646331"/>
          </a:xfrm>
          <a:prstGeom prst="rect">
            <a:avLst/>
          </a:prstGeom>
          <a:noFill/>
        </p:spPr>
        <p:txBody>
          <a:bodyPr wrap="square" rtlCol="0">
            <a:spAutoFit/>
          </a:bodyPr>
          <a:lstStyle/>
          <a:p>
            <a:r>
              <a:rPr lang="zh-CN" altLang="en-US" b="1"/>
              <a:t>同行</a:t>
            </a:r>
            <a:endParaRPr lang="zh-CN" altLang="en-US" b="1"/>
          </a:p>
        </p:txBody>
      </p:sp>
      <p:sp>
        <p:nvSpPr>
          <p:cNvPr id="21" name="文本框 20"/>
          <p:cNvSpPr txBox="1"/>
          <p:nvPr/>
        </p:nvSpPr>
        <p:spPr>
          <a:xfrm>
            <a:off x="4484475" y="3682558"/>
            <a:ext cx="1133370" cy="369332"/>
          </a:xfrm>
          <a:prstGeom prst="rect">
            <a:avLst/>
          </a:prstGeom>
          <a:noFill/>
        </p:spPr>
        <p:txBody>
          <a:bodyPr wrap="square" rtlCol="0">
            <a:spAutoFit/>
          </a:bodyPr>
          <a:lstStyle/>
          <a:p>
            <a:r>
              <a:rPr lang="zh-CN" altLang="en-US" b="1"/>
              <a:t>车夫雇主</a:t>
            </a:r>
            <a:endParaRPr lang="zh-CN" altLang="en-US" b="1"/>
          </a:p>
        </p:txBody>
      </p:sp>
      <p:sp>
        <p:nvSpPr>
          <p:cNvPr id="22" name="文本框 21"/>
          <p:cNvSpPr txBox="1"/>
          <p:nvPr/>
        </p:nvSpPr>
        <p:spPr>
          <a:xfrm>
            <a:off x="10495005" y="1239589"/>
            <a:ext cx="1406097" cy="584775"/>
          </a:xfrm>
          <a:prstGeom prst="rect">
            <a:avLst/>
          </a:prstGeom>
          <a:noFill/>
        </p:spPr>
        <p:txBody>
          <a:bodyPr wrap="square" rtlCol="0">
            <a:spAutoFit/>
          </a:bodyPr>
          <a:lstStyle/>
          <a:p>
            <a:r>
              <a:rPr lang="zh-CN" altLang="en-US" sz="3200"/>
              <a:t>阮明</a:t>
            </a:r>
            <a:endParaRPr lang="zh-CN" altLang="en-US" sz="3200"/>
          </a:p>
        </p:txBody>
      </p:sp>
      <p:cxnSp>
        <p:nvCxnSpPr>
          <p:cNvPr id="25" name="直接箭头连接符 24"/>
          <p:cNvCxnSpPr/>
          <p:nvPr/>
        </p:nvCxnSpPr>
        <p:spPr>
          <a:xfrm flipV="1">
            <a:off x="5725297" y="1619298"/>
            <a:ext cx="4893173" cy="1161157"/>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9558456" y="1655786"/>
            <a:ext cx="994410" cy="461665"/>
          </a:xfrm>
          <a:prstGeom prst="rect">
            <a:avLst/>
          </a:prstGeom>
          <a:noFill/>
        </p:spPr>
        <p:txBody>
          <a:bodyPr wrap="square" rtlCol="0">
            <a:spAutoFit/>
          </a:bodyPr>
          <a:lstStyle/>
          <a:p>
            <a:r>
              <a:rPr lang="zh-CN" altLang="en-US" sz="2400" b="1"/>
              <a:t>冤家</a:t>
            </a:r>
            <a:endParaRPr lang="zh-CN" altLang="en-US" sz="2400" b="1"/>
          </a:p>
        </p:txBody>
      </p:sp>
      <p:cxnSp>
        <p:nvCxnSpPr>
          <p:cNvPr id="30" name="直接箭头连接符 29"/>
          <p:cNvCxnSpPr/>
          <p:nvPr/>
        </p:nvCxnSpPr>
        <p:spPr>
          <a:xfrm flipV="1">
            <a:off x="9086850" y="1449437"/>
            <a:ext cx="1531620" cy="206349"/>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9384030" y="1132566"/>
            <a:ext cx="707321" cy="369332"/>
          </a:xfrm>
          <a:prstGeom prst="rect">
            <a:avLst/>
          </a:prstGeom>
          <a:noFill/>
        </p:spPr>
        <p:txBody>
          <a:bodyPr wrap="square" rtlCol="0">
            <a:spAutoFit/>
          </a:bodyPr>
          <a:lstStyle/>
          <a:p>
            <a:r>
              <a:rPr lang="zh-CN" altLang="en-US" b="1"/>
              <a:t>冤家</a:t>
            </a:r>
            <a:endParaRPr lang="zh-CN" altLang="en-US" b="1"/>
          </a:p>
        </p:txBody>
      </p:sp>
      <p:cxnSp>
        <p:nvCxnSpPr>
          <p:cNvPr id="36" name="直接箭头连接符 35"/>
          <p:cNvCxnSpPr/>
          <p:nvPr/>
        </p:nvCxnSpPr>
        <p:spPr>
          <a:xfrm flipH="1">
            <a:off x="1103870" y="2004151"/>
            <a:ext cx="0" cy="77630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535459" y="2004151"/>
            <a:ext cx="366433" cy="646331"/>
          </a:xfrm>
          <a:prstGeom prst="rect">
            <a:avLst/>
          </a:prstGeom>
          <a:noFill/>
        </p:spPr>
        <p:txBody>
          <a:bodyPr wrap="square" rtlCol="0">
            <a:spAutoFit/>
          </a:bodyPr>
          <a:lstStyle/>
          <a:p>
            <a:r>
              <a:rPr lang="zh-CN" altLang="en-US" b="1"/>
              <a:t>父女</a:t>
            </a:r>
            <a:endParaRPr lang="zh-CN" altLang="en-US" b="1"/>
          </a:p>
        </p:txBody>
      </p:sp>
      <p:cxnSp>
        <p:nvCxnSpPr>
          <p:cNvPr id="39" name="直接箭头连接符 38"/>
          <p:cNvCxnSpPr/>
          <p:nvPr/>
        </p:nvCxnSpPr>
        <p:spPr>
          <a:xfrm flipH="1">
            <a:off x="1433384" y="1824364"/>
            <a:ext cx="4011827" cy="237827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2034746" y="3291780"/>
            <a:ext cx="700216" cy="369332"/>
          </a:xfrm>
          <a:prstGeom prst="rect">
            <a:avLst/>
          </a:prstGeom>
          <a:noFill/>
        </p:spPr>
        <p:txBody>
          <a:bodyPr wrap="square" rtlCol="0">
            <a:spAutoFit/>
          </a:bodyPr>
          <a:lstStyle/>
          <a:p>
            <a:r>
              <a:rPr lang="zh-CN" altLang="en-US" b="1"/>
              <a:t>父女</a:t>
            </a:r>
            <a:endParaRPr lang="zh-CN" altLang="en-US" b="1"/>
          </a:p>
        </p:txBody>
      </p:sp>
      <p:sp>
        <p:nvSpPr>
          <p:cNvPr id="38" name="文本框 37"/>
          <p:cNvSpPr txBox="1"/>
          <p:nvPr/>
        </p:nvSpPr>
        <p:spPr>
          <a:xfrm>
            <a:off x="388796" y="486321"/>
            <a:ext cx="4369981" cy="646331"/>
          </a:xfrm>
          <a:prstGeom prst="rect">
            <a:avLst/>
          </a:prstGeom>
          <a:noFill/>
        </p:spPr>
        <p:txBody>
          <a:bodyPr wrap="square" rtlCol="0">
            <a:spAutoFit/>
          </a:bodyPr>
          <a:lstStyle/>
          <a:p>
            <a:r>
              <a:rPr lang="zh-CN" altLang="en-US" sz="3600" b="1">
                <a:solidFill>
                  <a:srgbClr val="C00000"/>
                </a:solidFill>
              </a:rPr>
              <a:t>走进</a:t>
            </a:r>
            <a:r>
              <a:rPr lang="en-US" altLang="zh-CN" sz="3600" b="1">
                <a:solidFill>
                  <a:srgbClr val="C00000"/>
                </a:solidFill>
              </a:rPr>
              <a:t>《</a:t>
            </a:r>
            <a:r>
              <a:rPr lang="zh-CN" altLang="en-US" sz="3600" b="1">
                <a:solidFill>
                  <a:srgbClr val="C00000"/>
                </a:solidFill>
              </a:rPr>
              <a:t>骆驼祥子</a:t>
            </a:r>
            <a:r>
              <a:rPr lang="en-US" altLang="zh-CN" sz="3600" b="1">
                <a:solidFill>
                  <a:srgbClr val="C00000"/>
                </a:solidFill>
              </a:rPr>
              <a:t>》</a:t>
            </a:r>
            <a:endParaRPr lang="zh-CN" altLang="en-US" sz="3600" b="1">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circle(in)">
                                      <p:cBhvr>
                                        <p:cTn id="7" dur="20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circle(in)">
                                      <p:cBhvr>
                                        <p:cTn id="12" dur="20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heel(1)">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arn(inVertic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
                                            <p:txEl>
                                              <p:pRg st="0" end="0"/>
                                            </p:txEl>
                                          </p:spTgt>
                                        </p:tgtEl>
                                        <p:attrNameLst>
                                          <p:attrName>style.visibility</p:attrName>
                                        </p:attrNameLst>
                                      </p:cBhvr>
                                      <p:to>
                                        <p:strVal val="visible"/>
                                      </p:to>
                                    </p:set>
                                    <p:animEffect transition="in" filter="barn(inVertical)">
                                      <p:cBhvr>
                                        <p:cTn id="27" dur="500"/>
                                        <p:tgtEl>
                                          <p:spTgt spid="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fade">
                                      <p:cBhvr>
                                        <p:cTn id="32" dur="1000"/>
                                        <p:tgtEl>
                                          <p:spTgt spid="5">
                                            <p:txEl>
                                              <p:pRg st="0" end="0"/>
                                            </p:txEl>
                                          </p:spTgt>
                                        </p:tgtEl>
                                      </p:cBhvr>
                                    </p:animEffect>
                                    <p:anim calcmode="lin" valueType="num">
                                      <p:cBhvr>
                                        <p:cTn id="33"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34"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
                                            <p:txEl>
                                              <p:pRg st="0" end="0"/>
                                            </p:txEl>
                                          </p:spTgt>
                                        </p:tgtEl>
                                        <p:attrNameLst>
                                          <p:attrName>style.visibility</p:attrName>
                                        </p:attrNameLst>
                                      </p:cBhvr>
                                      <p:to>
                                        <p:strVal val="visible"/>
                                      </p:to>
                                    </p:set>
                                    <p:animEffect transition="in" filter="wipe(down)">
                                      <p:cBhvr>
                                        <p:cTn id="39" dur="500"/>
                                        <p:tgtEl>
                                          <p:spTgt spid="3">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2">
                                            <p:txEl>
                                              <p:pRg st="0" end="0"/>
                                            </p:txEl>
                                          </p:spTgt>
                                        </p:tgtEl>
                                        <p:attrNameLst>
                                          <p:attrName>style.visibility</p:attrName>
                                        </p:attrNameLst>
                                      </p:cBhvr>
                                      <p:to>
                                        <p:strVal val="visible"/>
                                      </p:to>
                                    </p:set>
                                    <p:animEffect transition="in" filter="barn(inVertical)">
                                      <p:cBhvr>
                                        <p:cTn id="44" dur="500"/>
                                        <p:tgtEl>
                                          <p:spTgt spid="12">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nodeType="clickEffect">
                                  <p:stCondLst>
                                    <p:cond delay="0"/>
                                  </p:stCondLst>
                                  <p:childTnLst>
                                    <p:set>
                                      <p:cBhvr>
                                        <p:cTn id="48" dur="1" fill="hold">
                                          <p:stCondLst>
                                            <p:cond delay="0"/>
                                          </p:stCondLst>
                                        </p:cTn>
                                        <p:tgtEl>
                                          <p:spTgt spid="14">
                                            <p:txEl>
                                              <p:pRg st="0" end="0"/>
                                            </p:txEl>
                                          </p:spTgt>
                                        </p:tgtEl>
                                        <p:attrNameLst>
                                          <p:attrName>style.visibility</p:attrName>
                                        </p:attrNameLst>
                                      </p:cBhvr>
                                      <p:to>
                                        <p:strVal val="visible"/>
                                      </p:to>
                                    </p:set>
                                    <p:animEffect transition="in" filter="circle(in)">
                                      <p:cBhvr>
                                        <p:cTn id="49" dur="2000"/>
                                        <p:tgtEl>
                                          <p:spTgt spid="14">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nodeType="clickEffect">
                                  <p:stCondLst>
                                    <p:cond delay="0"/>
                                  </p:stCondLst>
                                  <p:childTnLst>
                                    <p:set>
                                      <p:cBhvr>
                                        <p:cTn id="53" dur="1" fill="hold">
                                          <p:stCondLst>
                                            <p:cond delay="0"/>
                                          </p:stCondLst>
                                        </p:cTn>
                                        <p:tgtEl>
                                          <p:spTgt spid="7">
                                            <p:txEl>
                                              <p:pRg st="0" end="0"/>
                                            </p:txEl>
                                          </p:spTgt>
                                        </p:tgtEl>
                                        <p:attrNameLst>
                                          <p:attrName>style.visibility</p:attrName>
                                        </p:attrNameLst>
                                      </p:cBhvr>
                                      <p:to>
                                        <p:strVal val="visible"/>
                                      </p:to>
                                    </p:set>
                                    <p:animEffect transition="in" filter="circle(in)">
                                      <p:cBhvr>
                                        <p:cTn id="54" dur="2000"/>
                                        <p:tgtEl>
                                          <p:spTgt spid="7">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nodeType="clickEffect">
                                  <p:stCondLst>
                                    <p:cond delay="0"/>
                                  </p:stCondLst>
                                  <p:childTnLst>
                                    <p:set>
                                      <p:cBhvr>
                                        <p:cTn id="58" dur="1" fill="hold">
                                          <p:stCondLst>
                                            <p:cond delay="0"/>
                                          </p:stCondLst>
                                        </p:cTn>
                                        <p:tgtEl>
                                          <p:spTgt spid="16">
                                            <p:txEl>
                                              <p:pRg st="0" end="0"/>
                                            </p:txEl>
                                          </p:spTgt>
                                        </p:tgtEl>
                                        <p:attrNameLst>
                                          <p:attrName>style.visibility</p:attrName>
                                        </p:attrNameLst>
                                      </p:cBhvr>
                                      <p:to>
                                        <p:strVal val="visible"/>
                                      </p:to>
                                    </p:set>
                                    <p:anim calcmode="lin" valueType="num">
                                      <p:cBhvr>
                                        <p:cTn id="59" dur="5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60" dur="50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61" dur="500"/>
                                        <p:tgtEl>
                                          <p:spTgt spid="16">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8">
                                            <p:txEl>
                                              <p:pRg st="0" end="0"/>
                                            </p:txEl>
                                          </p:spTgt>
                                        </p:tgtEl>
                                        <p:attrNameLst>
                                          <p:attrName>style.visibility</p:attrName>
                                        </p:attrNameLst>
                                      </p:cBhvr>
                                      <p:to>
                                        <p:strVal val="visible"/>
                                      </p:to>
                                    </p:set>
                                    <p:animEffect transition="in" filter="wipe(down)">
                                      <p:cBhvr>
                                        <p:cTn id="66" dur="500"/>
                                        <p:tgtEl>
                                          <p:spTgt spid="8">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6" presetClass="entr" presetSubtype="16" fill="hold" nodeType="clickEffect">
                                  <p:stCondLst>
                                    <p:cond delay="0"/>
                                  </p:stCondLst>
                                  <p:childTnLst>
                                    <p:set>
                                      <p:cBhvr>
                                        <p:cTn id="70" dur="1" fill="hold">
                                          <p:stCondLst>
                                            <p:cond delay="0"/>
                                          </p:stCondLst>
                                        </p:cTn>
                                        <p:tgtEl>
                                          <p:spTgt spid="17">
                                            <p:txEl>
                                              <p:pRg st="0" end="0"/>
                                            </p:txEl>
                                          </p:spTgt>
                                        </p:tgtEl>
                                        <p:attrNameLst>
                                          <p:attrName>style.visibility</p:attrName>
                                        </p:attrNameLst>
                                      </p:cBhvr>
                                      <p:to>
                                        <p:strVal val="visible"/>
                                      </p:to>
                                    </p:set>
                                    <p:animEffect transition="in" filter="circle(in)">
                                      <p:cBhvr>
                                        <p:cTn id="71" dur="2000"/>
                                        <p:tgtEl>
                                          <p:spTgt spid="17">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16" presetClass="entr" presetSubtype="21" fill="hold" nodeType="clickEffect">
                                  <p:stCondLst>
                                    <p:cond delay="0"/>
                                  </p:stCondLst>
                                  <p:childTnLst>
                                    <p:set>
                                      <p:cBhvr>
                                        <p:cTn id="75" dur="1" fill="hold">
                                          <p:stCondLst>
                                            <p:cond delay="0"/>
                                          </p:stCondLst>
                                        </p:cTn>
                                        <p:tgtEl>
                                          <p:spTgt spid="9">
                                            <p:txEl>
                                              <p:pRg st="0" end="0"/>
                                            </p:txEl>
                                          </p:spTgt>
                                        </p:tgtEl>
                                        <p:attrNameLst>
                                          <p:attrName>style.visibility</p:attrName>
                                        </p:attrNameLst>
                                      </p:cBhvr>
                                      <p:to>
                                        <p:strVal val="visible"/>
                                      </p:to>
                                    </p:set>
                                    <p:animEffect transition="in" filter="barn(inVertical)">
                                      <p:cBhvr>
                                        <p:cTn id="76" dur="500"/>
                                        <p:tgtEl>
                                          <p:spTgt spid="9">
                                            <p:txEl>
                                              <p:pRg st="0" end="0"/>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6" presetClass="entr" presetSubtype="16" fill="hold" nodeType="clickEffect">
                                  <p:stCondLst>
                                    <p:cond delay="0"/>
                                  </p:stCondLst>
                                  <p:childTnLst>
                                    <p:set>
                                      <p:cBhvr>
                                        <p:cTn id="80" dur="1" fill="hold">
                                          <p:stCondLst>
                                            <p:cond delay="0"/>
                                          </p:stCondLst>
                                        </p:cTn>
                                        <p:tgtEl>
                                          <p:spTgt spid="19">
                                            <p:txEl>
                                              <p:pRg st="0" end="0"/>
                                            </p:txEl>
                                          </p:spTgt>
                                        </p:tgtEl>
                                        <p:attrNameLst>
                                          <p:attrName>style.visibility</p:attrName>
                                        </p:attrNameLst>
                                      </p:cBhvr>
                                      <p:to>
                                        <p:strVal val="visible"/>
                                      </p:to>
                                    </p:set>
                                    <p:animEffect transition="in" filter="circle(in)">
                                      <p:cBhvr>
                                        <p:cTn id="81" dur="2000"/>
                                        <p:tgtEl>
                                          <p:spTgt spid="19">
                                            <p:txEl>
                                              <p:pRg st="0" end="0"/>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6" presetClass="entr" presetSubtype="16" fill="hold" nodeType="clickEffect">
                                  <p:stCondLst>
                                    <p:cond delay="0"/>
                                  </p:stCondLst>
                                  <p:childTnLst>
                                    <p:set>
                                      <p:cBhvr>
                                        <p:cTn id="85" dur="1" fill="hold">
                                          <p:stCondLst>
                                            <p:cond delay="0"/>
                                          </p:stCondLst>
                                        </p:cTn>
                                        <p:tgtEl>
                                          <p:spTgt spid="22">
                                            <p:txEl>
                                              <p:pRg st="0" end="0"/>
                                            </p:txEl>
                                          </p:spTgt>
                                        </p:tgtEl>
                                        <p:attrNameLst>
                                          <p:attrName>style.visibility</p:attrName>
                                        </p:attrNameLst>
                                      </p:cBhvr>
                                      <p:to>
                                        <p:strVal val="visible"/>
                                      </p:to>
                                    </p:set>
                                    <p:animEffect transition="in" filter="circle(in)">
                                      <p:cBhvr>
                                        <p:cTn id="86" dur="2000"/>
                                        <p:tgtEl>
                                          <p:spTgt spid="22">
                                            <p:txEl>
                                              <p:pRg st="0" end="0"/>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16" presetClass="entr" presetSubtype="21" fill="hold" nodeType="clickEffect">
                                  <p:stCondLst>
                                    <p:cond delay="0"/>
                                  </p:stCondLst>
                                  <p:childTnLst>
                                    <p:set>
                                      <p:cBhvr>
                                        <p:cTn id="90" dur="1" fill="hold">
                                          <p:stCondLst>
                                            <p:cond delay="0"/>
                                          </p:stCondLst>
                                        </p:cTn>
                                        <p:tgtEl>
                                          <p:spTgt spid="32">
                                            <p:txEl>
                                              <p:pRg st="0" end="0"/>
                                            </p:txEl>
                                          </p:spTgt>
                                        </p:tgtEl>
                                        <p:attrNameLst>
                                          <p:attrName>style.visibility</p:attrName>
                                        </p:attrNameLst>
                                      </p:cBhvr>
                                      <p:to>
                                        <p:strVal val="visible"/>
                                      </p:to>
                                    </p:set>
                                    <p:animEffect transition="in" filter="barn(inVertical)">
                                      <p:cBhvr>
                                        <p:cTn id="91" dur="500"/>
                                        <p:tgtEl>
                                          <p:spTgt spid="32">
                                            <p:txEl>
                                              <p:pRg st="0" end="0"/>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6" presetClass="entr" presetSubtype="16" fill="hold" nodeType="clickEffect">
                                  <p:stCondLst>
                                    <p:cond delay="0"/>
                                  </p:stCondLst>
                                  <p:childTnLst>
                                    <p:set>
                                      <p:cBhvr>
                                        <p:cTn id="95" dur="1" fill="hold">
                                          <p:stCondLst>
                                            <p:cond delay="0"/>
                                          </p:stCondLst>
                                        </p:cTn>
                                        <p:tgtEl>
                                          <p:spTgt spid="27">
                                            <p:txEl>
                                              <p:pRg st="0" end="0"/>
                                            </p:txEl>
                                          </p:spTgt>
                                        </p:tgtEl>
                                        <p:attrNameLst>
                                          <p:attrName>style.visibility</p:attrName>
                                        </p:attrNameLst>
                                      </p:cBhvr>
                                      <p:to>
                                        <p:strVal val="visible"/>
                                      </p:to>
                                    </p:set>
                                    <p:animEffect transition="in" filter="circle(in)">
                                      <p:cBhvr>
                                        <p:cTn id="96" dur="2000"/>
                                        <p:tgtEl>
                                          <p:spTgt spid="27">
                                            <p:txEl>
                                              <p:pRg st="0" end="0"/>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16" presetClass="entr" presetSubtype="21" fill="hold" nodeType="clickEffect">
                                  <p:stCondLst>
                                    <p:cond delay="0"/>
                                  </p:stCondLst>
                                  <p:childTnLst>
                                    <p:set>
                                      <p:cBhvr>
                                        <p:cTn id="100" dur="1" fill="hold">
                                          <p:stCondLst>
                                            <p:cond delay="0"/>
                                          </p:stCondLst>
                                        </p:cTn>
                                        <p:tgtEl>
                                          <p:spTgt spid="11">
                                            <p:txEl>
                                              <p:pRg st="0" end="0"/>
                                            </p:txEl>
                                          </p:spTgt>
                                        </p:tgtEl>
                                        <p:attrNameLst>
                                          <p:attrName>style.visibility</p:attrName>
                                        </p:attrNameLst>
                                      </p:cBhvr>
                                      <p:to>
                                        <p:strVal val="visible"/>
                                      </p:to>
                                    </p:set>
                                    <p:animEffect transition="in" filter="barn(inVertical)">
                                      <p:cBhvr>
                                        <p:cTn id="101" dur="500"/>
                                        <p:tgtEl>
                                          <p:spTgt spid="11">
                                            <p:txEl>
                                              <p:pRg st="0" end="0"/>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6" presetClass="entr" presetSubtype="16" fill="hold" nodeType="clickEffect">
                                  <p:stCondLst>
                                    <p:cond delay="0"/>
                                  </p:stCondLst>
                                  <p:childTnLst>
                                    <p:set>
                                      <p:cBhvr>
                                        <p:cTn id="105" dur="1" fill="hold">
                                          <p:stCondLst>
                                            <p:cond delay="0"/>
                                          </p:stCondLst>
                                        </p:cTn>
                                        <p:tgtEl>
                                          <p:spTgt spid="20">
                                            <p:txEl>
                                              <p:pRg st="0" end="0"/>
                                            </p:txEl>
                                          </p:spTgt>
                                        </p:tgtEl>
                                        <p:attrNameLst>
                                          <p:attrName>style.visibility</p:attrName>
                                        </p:attrNameLst>
                                      </p:cBhvr>
                                      <p:to>
                                        <p:strVal val="visible"/>
                                      </p:to>
                                    </p:set>
                                    <p:animEffect transition="in" filter="circle(in)">
                                      <p:cBhvr>
                                        <p:cTn id="106" dur="2000"/>
                                        <p:tgtEl>
                                          <p:spTgt spid="20">
                                            <p:txEl>
                                              <p:pRg st="0" end="0"/>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21" fill="hold" nodeType="clickEffect">
                                  <p:stCondLst>
                                    <p:cond delay="0"/>
                                  </p:stCondLst>
                                  <p:childTnLst>
                                    <p:set>
                                      <p:cBhvr>
                                        <p:cTn id="110" dur="1" fill="hold">
                                          <p:stCondLst>
                                            <p:cond delay="0"/>
                                          </p:stCondLst>
                                        </p:cTn>
                                        <p:tgtEl>
                                          <p:spTgt spid="10">
                                            <p:txEl>
                                              <p:pRg st="0" end="0"/>
                                            </p:txEl>
                                          </p:spTgt>
                                        </p:tgtEl>
                                        <p:attrNameLst>
                                          <p:attrName>style.visibility</p:attrName>
                                        </p:attrNameLst>
                                      </p:cBhvr>
                                      <p:to>
                                        <p:strVal val="visible"/>
                                      </p:to>
                                    </p:set>
                                    <p:animEffect transition="in" filter="barn(inVertical)">
                                      <p:cBhvr>
                                        <p:cTn id="111" dur="500"/>
                                        <p:tgtEl>
                                          <p:spTgt spid="10">
                                            <p:txEl>
                                              <p:pRg st="0" end="0"/>
                                            </p:txEl>
                                          </p:spTgt>
                                        </p:tgtEl>
                                      </p:cBhvr>
                                    </p:animEffect>
                                  </p:childTnLst>
                                </p:cTn>
                              </p:par>
                            </p:childTnLst>
                          </p:cTn>
                        </p:par>
                      </p:childTnLst>
                    </p:cTn>
                  </p:par>
                  <p:par>
                    <p:cTn id="112" fill="hold">
                      <p:stCondLst>
                        <p:cond delay="indefinite"/>
                      </p:stCondLst>
                      <p:childTnLst>
                        <p:par>
                          <p:cTn id="113" fill="hold">
                            <p:stCondLst>
                              <p:cond delay="0"/>
                            </p:stCondLst>
                            <p:childTnLst>
                              <p:par>
                                <p:cTn id="114" presetID="6" presetClass="entr" presetSubtype="16" fill="hold" nodeType="clickEffect">
                                  <p:stCondLst>
                                    <p:cond delay="0"/>
                                  </p:stCondLst>
                                  <p:childTnLst>
                                    <p:set>
                                      <p:cBhvr>
                                        <p:cTn id="115" dur="1" fill="hold">
                                          <p:stCondLst>
                                            <p:cond delay="0"/>
                                          </p:stCondLst>
                                        </p:cTn>
                                        <p:tgtEl>
                                          <p:spTgt spid="21">
                                            <p:txEl>
                                              <p:pRg st="0" end="0"/>
                                            </p:txEl>
                                          </p:spTgt>
                                        </p:tgtEl>
                                        <p:attrNameLst>
                                          <p:attrName>style.visibility</p:attrName>
                                        </p:attrNameLst>
                                      </p:cBhvr>
                                      <p:to>
                                        <p:strVal val="visible"/>
                                      </p:to>
                                    </p:set>
                                    <p:animEffect transition="in" filter="circle(in)">
                                      <p:cBhvr>
                                        <p:cTn id="116" dur="2000"/>
                                        <p:tgtEl>
                                          <p:spTgt spid="21">
                                            <p:txEl>
                                              <p:pRg st="0" end="0"/>
                                            </p:txEl>
                                          </p:spTgt>
                                        </p:tgtEl>
                                      </p:cBhvr>
                                    </p:animEffect>
                                  </p:childTnLst>
                                </p:cTn>
                              </p:par>
                            </p:childTnLst>
                          </p:cTn>
                        </p:par>
                      </p:childTnLst>
                    </p:cTn>
                  </p:par>
                  <p:par>
                    <p:cTn id="117" fill="hold">
                      <p:stCondLst>
                        <p:cond delay="indefinite"/>
                      </p:stCondLst>
                      <p:childTnLst>
                        <p:par>
                          <p:cTn id="118" fill="hold">
                            <p:stCondLst>
                              <p:cond delay="0"/>
                            </p:stCondLst>
                            <p:childTnLst>
                              <p:par>
                                <p:cTn id="119" presetID="6" presetClass="entr" presetSubtype="16" fill="hold" nodeType="clickEffect">
                                  <p:stCondLst>
                                    <p:cond delay="0"/>
                                  </p:stCondLst>
                                  <p:childTnLst>
                                    <p:set>
                                      <p:cBhvr>
                                        <p:cTn id="120" dur="1" fill="hold">
                                          <p:stCondLst>
                                            <p:cond delay="0"/>
                                          </p:stCondLst>
                                        </p:cTn>
                                        <p:tgtEl>
                                          <p:spTgt spid="37">
                                            <p:txEl>
                                              <p:pRg st="0" end="0"/>
                                            </p:txEl>
                                          </p:spTgt>
                                        </p:tgtEl>
                                        <p:attrNameLst>
                                          <p:attrName>style.visibility</p:attrName>
                                        </p:attrNameLst>
                                      </p:cBhvr>
                                      <p:to>
                                        <p:strVal val="visible"/>
                                      </p:to>
                                    </p:set>
                                    <p:animEffect transition="in" filter="circle(in)">
                                      <p:cBhvr>
                                        <p:cTn id="121" dur="2000"/>
                                        <p:tgtEl>
                                          <p:spTgt spid="37">
                                            <p:txEl>
                                              <p:pRg st="0" end="0"/>
                                            </p:txEl>
                                          </p:spTgt>
                                        </p:tgtEl>
                                      </p:cBhvr>
                                    </p:animEffect>
                                  </p:childTnLst>
                                </p:cTn>
                              </p:par>
                            </p:childTnLst>
                          </p:cTn>
                        </p:par>
                      </p:childTnLst>
                    </p:cTn>
                  </p:par>
                  <p:par>
                    <p:cTn id="122" fill="hold">
                      <p:stCondLst>
                        <p:cond delay="indefinite"/>
                      </p:stCondLst>
                      <p:childTnLst>
                        <p:par>
                          <p:cTn id="123" fill="hold">
                            <p:stCondLst>
                              <p:cond delay="0"/>
                            </p:stCondLst>
                            <p:childTnLst>
                              <p:par>
                                <p:cTn id="124" presetID="6" presetClass="entr" presetSubtype="16" fill="hold" nodeType="clickEffect">
                                  <p:stCondLst>
                                    <p:cond delay="0"/>
                                  </p:stCondLst>
                                  <p:childTnLst>
                                    <p:set>
                                      <p:cBhvr>
                                        <p:cTn id="125" dur="1" fill="hold">
                                          <p:stCondLst>
                                            <p:cond delay="0"/>
                                          </p:stCondLst>
                                        </p:cTn>
                                        <p:tgtEl>
                                          <p:spTgt spid="39"/>
                                        </p:tgtEl>
                                        <p:attrNameLst>
                                          <p:attrName>style.visibility</p:attrName>
                                        </p:attrNameLst>
                                      </p:cBhvr>
                                      <p:to>
                                        <p:strVal val="visible"/>
                                      </p:to>
                                    </p:set>
                                    <p:animEffect transition="in" filter="circle(in)">
                                      <p:cBhvr>
                                        <p:cTn id="126" dur="2000"/>
                                        <p:tgtEl>
                                          <p:spTgt spid="39"/>
                                        </p:tgtEl>
                                      </p:cBhvr>
                                    </p:animEffect>
                                  </p:childTnLst>
                                </p:cTn>
                              </p:par>
                            </p:childTnLst>
                          </p:cTn>
                        </p:par>
                      </p:childTnLst>
                    </p:cTn>
                  </p:par>
                  <p:par>
                    <p:cTn id="127" fill="hold">
                      <p:stCondLst>
                        <p:cond delay="indefinite"/>
                      </p:stCondLst>
                      <p:childTnLst>
                        <p:par>
                          <p:cTn id="128" fill="hold">
                            <p:stCondLst>
                              <p:cond delay="0"/>
                            </p:stCondLst>
                            <p:childTnLst>
                              <p:par>
                                <p:cTn id="129" presetID="16" presetClass="entr" presetSubtype="21" fill="hold" nodeType="clickEffect">
                                  <p:stCondLst>
                                    <p:cond delay="0"/>
                                  </p:stCondLst>
                                  <p:childTnLst>
                                    <p:set>
                                      <p:cBhvr>
                                        <p:cTn id="130" dur="1" fill="hold">
                                          <p:stCondLst>
                                            <p:cond delay="0"/>
                                          </p:stCondLst>
                                        </p:cTn>
                                        <p:tgtEl>
                                          <p:spTgt spid="40">
                                            <p:txEl>
                                              <p:pRg st="0" end="0"/>
                                            </p:txEl>
                                          </p:spTgt>
                                        </p:tgtEl>
                                        <p:attrNameLst>
                                          <p:attrName>style.visibility</p:attrName>
                                        </p:attrNameLst>
                                      </p:cBhvr>
                                      <p:to>
                                        <p:strVal val="visible"/>
                                      </p:to>
                                    </p:set>
                                    <p:animEffect transition="in" filter="barn(inVertical)">
                                      <p:cBhvr>
                                        <p:cTn id="131" dur="5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2530" name="Rectangle 3"/>
          <p:cNvSpPr>
            <a:spLocks noGrp="1"/>
          </p:cNvSpPr>
          <p:nvPr>
            <p:ph idx="1"/>
          </p:nvPr>
        </p:nvSpPr>
        <p:spPr>
          <a:xfrm>
            <a:off x="360045" y="485140"/>
            <a:ext cx="11214735" cy="6200140"/>
          </a:xfrm>
        </p:spPr>
        <p:txBody>
          <a:bodyPr wrap="square" lIns="91440" tIns="45720" rIns="91440" bIns="45720" anchor="t">
            <a:normAutofit fontScale="25000"/>
          </a:bodyPr>
          <a:lstStyle/>
          <a:p>
            <a:pPr fontAlgn="auto">
              <a:lnSpc>
                <a:spcPct val="100000"/>
              </a:lnSpc>
              <a:buNone/>
            </a:pPr>
            <a:r>
              <a:rPr lang="en-US" altLang="zh-CN" b="1" dirty="0"/>
              <a:t>                                       </a:t>
            </a:r>
            <a:r>
              <a:rPr lang="zh-CN" altLang="en-US" sz="9780" b="1" dirty="0">
                <a:latin typeface="华文楷体" panose="02010600040101010101" charset="-122"/>
                <a:ea typeface="华文楷体" panose="02010600040101010101" charset="-122"/>
                <a:cs typeface="华文楷体" panose="02010600040101010101" charset="-122"/>
              </a:rPr>
              <a:t>“哎！慢慢的！”老者一手扶在孙子的头上，一手拿起个包子，慢慢的往口中送。</a:t>
            </a:r>
            <a:r>
              <a:rPr lang="zh-CN" altLang="en-US" sz="9780" b="1" dirty="0">
                <a:solidFill>
                  <a:srgbClr val="FF0000"/>
                </a:solidFill>
                <a:latin typeface="华文楷体" panose="02010600040101010101" charset="-122"/>
                <a:ea typeface="华文楷体" panose="02010600040101010101" charset="-122"/>
                <a:cs typeface="华文楷体" panose="02010600040101010101" charset="-122"/>
              </a:rPr>
              <a:t>“爷爷吃两个就够，都是你的！</a:t>
            </a:r>
            <a:r>
              <a:rPr lang="zh-CN" altLang="en-US" sz="9780" b="1" dirty="0">
                <a:latin typeface="华文楷体" panose="02010600040101010101" charset="-122"/>
                <a:ea typeface="华文楷体" panose="02010600040101010101" charset="-122"/>
                <a:cs typeface="华文楷体" panose="02010600040101010101" charset="-122"/>
              </a:rPr>
              <a:t>吃完了，咱们收车回家，不拉啦。明儿个要是不这么冷呀，咱们早着点出车。对不对，小马儿？”</a:t>
            </a:r>
            <a:endParaRPr lang="zh-CN" altLang="en-US" sz="9780" b="1" dirty="0">
              <a:latin typeface="华文楷体" panose="02010600040101010101" charset="-122"/>
              <a:ea typeface="华文楷体" panose="02010600040101010101" charset="-122"/>
              <a:cs typeface="华文楷体" panose="02010600040101010101" charset="-122"/>
            </a:endParaRPr>
          </a:p>
          <a:p>
            <a:pPr fontAlgn="auto">
              <a:lnSpc>
                <a:spcPct val="100000"/>
              </a:lnSpc>
              <a:buNone/>
            </a:pPr>
            <a:r>
              <a:rPr lang="zh-CN" altLang="en-US" sz="9780" b="1" dirty="0">
                <a:latin typeface="华文楷体" panose="02010600040101010101" charset="-122"/>
                <a:ea typeface="华文楷体" panose="02010600040101010101" charset="-122"/>
                <a:cs typeface="华文楷体" panose="02010600040101010101" charset="-122"/>
              </a:rPr>
              <a:t>　　    小马儿对着包子点了点头，吸溜了一下鼻子：“爷爷吃三个吧，剩下都是我的。我回头把爷爷拉回家去！”</a:t>
            </a:r>
            <a:endParaRPr lang="zh-CN" altLang="en-US" sz="9780" b="1" dirty="0">
              <a:latin typeface="华文楷体" panose="02010600040101010101" charset="-122"/>
              <a:ea typeface="华文楷体" panose="02010600040101010101" charset="-122"/>
              <a:cs typeface="华文楷体" panose="02010600040101010101" charset="-122"/>
            </a:endParaRPr>
          </a:p>
          <a:p>
            <a:pPr fontAlgn="auto">
              <a:lnSpc>
                <a:spcPct val="100000"/>
              </a:lnSpc>
              <a:buNone/>
            </a:pPr>
            <a:r>
              <a:rPr lang="zh-CN" altLang="en-US" sz="9780" b="1" dirty="0">
                <a:latin typeface="华文楷体" panose="02010600040101010101" charset="-122"/>
                <a:ea typeface="华文楷体" panose="02010600040101010101" charset="-122"/>
                <a:cs typeface="华文楷体" panose="02010600040101010101" charset="-122"/>
              </a:rPr>
              <a:t>　　“不用！”老者得意的向大家一笑：“回头咱们还是走着，坐在车上冷啊。”</a:t>
            </a:r>
            <a:endParaRPr lang="zh-CN" altLang="en-US" sz="9780" b="1" dirty="0">
              <a:latin typeface="华文楷体" panose="02010600040101010101" charset="-122"/>
              <a:ea typeface="华文楷体" panose="02010600040101010101" charset="-122"/>
              <a:cs typeface="华文楷体" panose="02010600040101010101" charset="-122"/>
            </a:endParaRPr>
          </a:p>
          <a:p>
            <a:pPr fontAlgn="auto">
              <a:lnSpc>
                <a:spcPct val="100000"/>
              </a:lnSpc>
              <a:buNone/>
            </a:pPr>
            <a:r>
              <a:rPr lang="zh-CN" altLang="en-US" sz="9780" b="1" dirty="0">
                <a:latin typeface="华文楷体" panose="02010600040101010101" charset="-122"/>
                <a:ea typeface="华文楷体" panose="02010600040101010101" charset="-122"/>
                <a:cs typeface="华文楷体" panose="02010600040101010101" charset="-122"/>
              </a:rPr>
              <a:t>　　老者吃完自己的份儿，把杯中的酒喝干，等着小马儿吃净了包子。掏出块破布来，擦了擦嘴，他又向大家点了点头：</a:t>
            </a:r>
            <a:endParaRPr lang="zh-CN" altLang="en-US" sz="9780" b="1" dirty="0">
              <a:latin typeface="华文楷体" panose="02010600040101010101" charset="-122"/>
              <a:ea typeface="华文楷体" panose="02010600040101010101" charset="-122"/>
              <a:cs typeface="华文楷体" panose="02010600040101010101" charset="-122"/>
            </a:endParaRPr>
          </a:p>
          <a:p>
            <a:pPr fontAlgn="auto">
              <a:lnSpc>
                <a:spcPct val="100000"/>
              </a:lnSpc>
              <a:buNone/>
            </a:pPr>
            <a:r>
              <a:rPr lang="zh-CN" altLang="en-US" sz="9780" b="1" dirty="0">
                <a:latin typeface="华文楷体" panose="02010600040101010101" charset="-122"/>
                <a:ea typeface="华文楷体" panose="02010600040101010101" charset="-122"/>
                <a:cs typeface="华文楷体" panose="02010600040101010101" charset="-122"/>
              </a:rPr>
              <a:t>　　“</a:t>
            </a:r>
            <a:r>
              <a:rPr lang="zh-CN" altLang="en-US" sz="9780" b="1" dirty="0">
                <a:solidFill>
                  <a:srgbClr val="FF0000"/>
                </a:solidFill>
                <a:latin typeface="华文楷体" panose="02010600040101010101" charset="-122"/>
                <a:ea typeface="华文楷体" panose="02010600040101010101" charset="-122"/>
                <a:cs typeface="华文楷体" panose="02010600040101010101" charset="-122"/>
              </a:rPr>
              <a:t>儿子当兵去了，一去不回头；媳妇——</a:t>
            </a:r>
            <a:r>
              <a:rPr lang="zh-CN" altLang="en-US" sz="9780" b="1" dirty="0">
                <a:latin typeface="华文楷体" panose="02010600040101010101" charset="-122"/>
                <a:ea typeface="华文楷体" panose="02010600040101010101" charset="-122"/>
                <a:cs typeface="华文楷体" panose="02010600040101010101" charset="-122"/>
              </a:rPr>
              <a:t>”</a:t>
            </a:r>
            <a:endParaRPr lang="zh-CN" altLang="en-US" sz="9780" b="1" dirty="0">
              <a:latin typeface="华文楷体" panose="02010600040101010101" charset="-122"/>
              <a:ea typeface="华文楷体" panose="02010600040101010101" charset="-122"/>
              <a:cs typeface="华文楷体" panose="02010600040101010101" charset="-122"/>
            </a:endParaRPr>
          </a:p>
          <a:p>
            <a:pPr fontAlgn="auto">
              <a:lnSpc>
                <a:spcPct val="100000"/>
              </a:lnSpc>
              <a:buNone/>
            </a:pPr>
            <a:r>
              <a:rPr lang="zh-CN" altLang="en-US" sz="9780" b="1" dirty="0">
                <a:latin typeface="华文楷体" panose="02010600040101010101" charset="-122"/>
                <a:ea typeface="华文楷体" panose="02010600040101010101" charset="-122"/>
                <a:cs typeface="华文楷体" panose="02010600040101010101" charset="-122"/>
              </a:rPr>
              <a:t>　　“别说那个！”小马儿的腮撑得象俩小桃，连吃带说的拦阻爷爷。</a:t>
            </a:r>
            <a:endParaRPr lang="zh-CN" altLang="en-US" sz="9780" b="1" dirty="0">
              <a:latin typeface="华文楷体" panose="02010600040101010101" charset="-122"/>
              <a:ea typeface="华文楷体" panose="02010600040101010101" charset="-122"/>
              <a:cs typeface="华文楷体" panose="02010600040101010101" charset="-122"/>
            </a:endParaRPr>
          </a:p>
          <a:p>
            <a:pPr fontAlgn="auto">
              <a:lnSpc>
                <a:spcPct val="100000"/>
              </a:lnSpc>
              <a:buNone/>
            </a:pPr>
            <a:r>
              <a:rPr lang="zh-CN" altLang="en-US" sz="9780" b="1" dirty="0">
                <a:latin typeface="华文楷体" panose="02010600040101010101" charset="-122"/>
                <a:ea typeface="华文楷体" panose="02010600040101010101" charset="-122"/>
                <a:cs typeface="华文楷体" panose="02010600040101010101" charset="-122"/>
              </a:rPr>
              <a:t>　　“说说不要紧！都不是外人！”然后向大家低声的： </a:t>
            </a:r>
            <a:endParaRPr lang="zh-CN" altLang="en-US" sz="9780" b="1" dirty="0">
              <a:latin typeface="华文楷体" panose="02010600040101010101" charset="-122"/>
              <a:ea typeface="华文楷体" panose="02010600040101010101" charset="-122"/>
              <a:cs typeface="华文楷体" panose="02010600040101010101" charset="-122"/>
            </a:endParaRPr>
          </a:p>
          <a:p>
            <a:pPr fontAlgn="auto">
              <a:lnSpc>
                <a:spcPct val="100000"/>
              </a:lnSpc>
              <a:buNone/>
            </a:pPr>
            <a:r>
              <a:rPr lang="zh-CN" altLang="en-US" sz="9780" b="1" dirty="0">
                <a:latin typeface="华文楷体" panose="02010600040101010101" charset="-122"/>
                <a:ea typeface="华文楷体" panose="02010600040101010101" charset="-122"/>
                <a:cs typeface="华文楷体" panose="02010600040101010101" charset="-122"/>
              </a:rPr>
              <a:t>       “孩子心重，甭提多么要强啦！媳妇也走了。我们爷儿俩就吃这辆车；车破，可是我们自己的，就仗着天天不必为车份儿着急。</a:t>
            </a:r>
            <a:r>
              <a:rPr lang="zh-CN" altLang="en-US" sz="9780" b="1" dirty="0">
                <a:solidFill>
                  <a:srgbClr val="FF0000"/>
                </a:solidFill>
                <a:latin typeface="华文楷体" panose="02010600040101010101" charset="-122"/>
                <a:ea typeface="华文楷体" panose="02010600040101010101" charset="-122"/>
                <a:cs typeface="华文楷体" panose="02010600040101010101" charset="-122"/>
              </a:rPr>
              <a:t>挣多挣少，我们爷儿俩苦混，无法！无法！</a:t>
            </a:r>
            <a:r>
              <a:rPr lang="zh-CN" altLang="en-US" sz="9780" b="1" dirty="0">
                <a:latin typeface="华文楷体" panose="02010600040101010101" charset="-122"/>
                <a:ea typeface="华文楷体" panose="02010600040101010101" charset="-122"/>
                <a:cs typeface="华文楷体" panose="02010600040101010101" charset="-122"/>
              </a:rPr>
              <a:t>”</a:t>
            </a:r>
            <a:endParaRPr lang="zh-CN" altLang="en-US" sz="9780" b="1" dirty="0">
              <a:latin typeface="华文楷体" panose="02010600040101010101" charset="-122"/>
              <a:ea typeface="华文楷体" panose="02010600040101010101" charset="-122"/>
              <a:cs typeface="华文楷体" panose="02010600040101010101" charset="-122"/>
            </a:endParaRPr>
          </a:p>
        </p:txBody>
      </p:sp>
      <p:sp>
        <p:nvSpPr>
          <p:cNvPr id="22531" name="Text Box 7"/>
          <p:cNvSpPr txBox="1"/>
          <p:nvPr/>
        </p:nvSpPr>
        <p:spPr>
          <a:xfrm>
            <a:off x="2209800" y="4648200"/>
            <a:ext cx="228600" cy="460375"/>
          </a:xfrm>
          <a:prstGeom prst="rect">
            <a:avLst/>
          </a:prstGeom>
          <a:noFill/>
          <a:ln w="9525">
            <a:noFill/>
          </a:ln>
        </p:spPr>
        <p:txBody>
          <a:bodyPr anchor="t">
            <a:spAutoFit/>
          </a:bodyPr>
          <a:lstStyle/>
          <a:p>
            <a:pPr>
              <a:spcBef>
                <a:spcPct val="50000"/>
              </a:spcBef>
              <a:buFont typeface="Wingdings" panose="05000000000000000000" pitchFamily="2" charset="2"/>
            </a:pPr>
            <a:endParaRPr lang="zh-CN" altLang="zh-CN" sz="2400" dirty="0">
              <a:latin typeface="Calibri" panose="020F0502020204030204" pitchFamily="34" charset="0"/>
              <a:ea typeface="宋体" panose="02010600030101010101"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94215" name="Text Box 7"/>
          <p:cNvSpPr txBox="1"/>
          <p:nvPr/>
        </p:nvSpPr>
        <p:spPr>
          <a:xfrm>
            <a:off x="904240" y="5616258"/>
            <a:ext cx="3995738" cy="583565"/>
          </a:xfrm>
          <a:prstGeom prst="rect">
            <a:avLst/>
          </a:prstGeom>
          <a:noFill/>
          <a:ln w="9525">
            <a:noFill/>
          </a:ln>
        </p:spPr>
        <p:txBody>
          <a:bodyPr anchor="t">
            <a:spAutoFit/>
          </a:bodyPr>
          <a:lstStyle/>
          <a:p>
            <a:pPr>
              <a:spcBef>
                <a:spcPct val="50000"/>
              </a:spcBef>
            </a:pPr>
            <a:r>
              <a:rPr lang="en-US" altLang="zh-CN" sz="3200" b="1" dirty="0">
                <a:latin typeface="Calibri" panose="020F0502020204030204" pitchFamily="34" charset="0"/>
                <a:ea typeface="宋体" panose="02010600030101010101" pitchFamily="2" charset="-122"/>
              </a:rPr>
              <a:t>             </a:t>
            </a:r>
            <a:r>
              <a:rPr lang="zh-CN" altLang="zh-CN" sz="3200" b="1" dirty="0">
                <a:solidFill>
                  <a:srgbClr val="FF0000"/>
                </a:solidFill>
                <a:latin typeface="Calibri" panose="020F0502020204030204" pitchFamily="34" charset="0"/>
                <a:ea typeface="宋体" panose="02010600030101010101" pitchFamily="2" charset="-122"/>
              </a:rPr>
              <a:t>老马</a:t>
            </a:r>
            <a:endParaRPr lang="zh-CN" altLang="zh-CN" sz="3200" b="1" dirty="0">
              <a:solidFill>
                <a:srgbClr val="FF0000"/>
              </a:solidFill>
              <a:latin typeface="Calibri" panose="020F0502020204030204" pitchFamily="34" charset="0"/>
              <a:ea typeface="宋体" panose="02010600030101010101" pitchFamily="2" charset="-122"/>
            </a:endParaRPr>
          </a:p>
        </p:txBody>
      </p:sp>
      <p:sp>
        <p:nvSpPr>
          <p:cNvPr id="94216" name="Text Box 8"/>
          <p:cNvSpPr txBox="1"/>
          <p:nvPr/>
        </p:nvSpPr>
        <p:spPr>
          <a:xfrm>
            <a:off x="4900295" y="972185"/>
            <a:ext cx="6614795" cy="4912995"/>
          </a:xfrm>
          <a:prstGeom prst="rect">
            <a:avLst/>
          </a:prstGeom>
          <a:noFill/>
          <a:ln w="9525">
            <a:noFill/>
          </a:ln>
        </p:spPr>
        <p:txBody>
          <a:bodyPr wrap="square" anchor="t">
            <a:spAutoFit/>
          </a:bodyPr>
          <a:lstStyle/>
          <a:p>
            <a:pPr>
              <a:lnSpc>
                <a:spcPct val="140000"/>
              </a:lnSpc>
              <a:spcBef>
                <a:spcPct val="50000"/>
              </a:spcBef>
            </a:pPr>
            <a:r>
              <a:rPr lang="en-US" altLang="zh-CN" sz="2400" dirty="0">
                <a:solidFill>
                  <a:srgbClr val="000000"/>
                </a:solidFill>
                <a:latin typeface="Calibri" panose="020F0502020204030204" pitchFamily="34" charset="0"/>
                <a:ea typeface="宋体" panose="02010600030101010101" pitchFamily="2" charset="-122"/>
              </a:rPr>
              <a:t>         </a:t>
            </a:r>
            <a:r>
              <a:rPr lang="zh-CN" altLang="en-US" sz="2800">
                <a:latin typeface="Calibri" panose="020F0502020204030204" pitchFamily="34" charset="0"/>
                <a:ea typeface="宋体" panose="02010600030101010101" pitchFamily="2" charset="-122"/>
              </a:rPr>
              <a:t>一个</a:t>
            </a:r>
            <a:r>
              <a:rPr lang="zh-CN" altLang="en-US" sz="2800">
                <a:solidFill>
                  <a:srgbClr val="FF0000"/>
                </a:solidFill>
                <a:latin typeface="Calibri" panose="020F0502020204030204" pitchFamily="34" charset="0"/>
                <a:ea typeface="宋体" panose="02010600030101010101" pitchFamily="2" charset="-122"/>
              </a:rPr>
              <a:t>一辈子要强，最后无法拯救自己</a:t>
            </a:r>
            <a:r>
              <a:rPr lang="zh-CN" altLang="en-US" sz="2800">
                <a:latin typeface="Calibri" panose="020F0502020204030204" pitchFamily="34" charset="0"/>
                <a:ea typeface="宋体" panose="02010600030101010101" pitchFamily="2" charset="-122"/>
              </a:rPr>
              <a:t>小孙子的车夫。他是将来的祥子的缩影，</a:t>
            </a:r>
            <a:r>
              <a:rPr lang="zh-CN" altLang="en-US" sz="2800">
                <a:solidFill>
                  <a:srgbClr val="FF0000"/>
                </a:solidFill>
                <a:latin typeface="Calibri" panose="020F0502020204030204" pitchFamily="34" charset="0"/>
                <a:ea typeface="宋体" panose="02010600030101010101" pitchFamily="2" charset="-122"/>
              </a:rPr>
              <a:t>性格要强</a:t>
            </a:r>
            <a:r>
              <a:rPr lang="zh-CN" altLang="en-US" sz="2800">
                <a:latin typeface="Calibri" panose="020F0502020204030204" pitchFamily="34" charset="0"/>
                <a:ea typeface="宋体" panose="02010600030101010101" pitchFamily="2" charset="-122"/>
              </a:rPr>
              <a:t>，身强力壮，但是没有保住小孙子，眼睁睁看着小孙子死在了自己的怀里。随后，他把这辈子的所有财产</a:t>
            </a:r>
            <a:r>
              <a:rPr lang="en-US" altLang="zh-CN" sz="2800">
                <a:latin typeface="微软雅黑" panose="020B0503020204020204" charset="-122"/>
                <a:ea typeface="宋体" panose="02010600030101010101" pitchFamily="2" charset="-122"/>
              </a:rPr>
              <a:t>——</a:t>
            </a:r>
            <a:r>
              <a:rPr lang="zh-CN" altLang="en-US" sz="2800">
                <a:latin typeface="Calibri" panose="020F0502020204030204" pitchFamily="34" charset="0"/>
                <a:ea typeface="宋体" panose="02010600030101010101" pitchFamily="2" charset="-122"/>
              </a:rPr>
              <a:t>一辆破车给卖了，最后只能靠卖点东西维持自己的生活。他和祥子一样无法摆脱命运，最后</a:t>
            </a:r>
            <a:r>
              <a:rPr lang="zh-CN" altLang="en-US" sz="2800">
                <a:solidFill>
                  <a:srgbClr val="FF0000"/>
                </a:solidFill>
                <a:latin typeface="Calibri" panose="020F0502020204030204" pitchFamily="34" charset="0"/>
                <a:ea typeface="宋体" panose="02010600030101010101" pitchFamily="2" charset="-122"/>
              </a:rPr>
              <a:t>悲惨</a:t>
            </a:r>
            <a:r>
              <a:rPr lang="zh-CN" altLang="en-US" sz="2800">
                <a:latin typeface="Calibri" panose="020F0502020204030204" pitchFamily="34" charset="0"/>
                <a:ea typeface="宋体" panose="02010600030101010101" pitchFamily="2" charset="-122"/>
              </a:rPr>
              <a:t>的死在街头。</a:t>
            </a:r>
            <a:endParaRPr lang="zh-CN" altLang="en-US" sz="2800" dirty="0">
              <a:latin typeface="Calibri" panose="020F0502020204030204" pitchFamily="34" charset="0"/>
              <a:ea typeface="宋体" panose="02010600030101010101" pitchFamily="2" charset="-122"/>
            </a:endParaRPr>
          </a:p>
        </p:txBody>
      </p:sp>
      <p:pic>
        <p:nvPicPr>
          <p:cNvPr id="23555" name="图片 1" descr="老马"/>
          <p:cNvPicPr>
            <a:picLocks noChangeAspect="1"/>
          </p:cNvPicPr>
          <p:nvPr/>
        </p:nvPicPr>
        <p:blipFill>
          <a:blip r:embed="rId1"/>
          <a:stretch>
            <a:fillRect/>
          </a:stretch>
        </p:blipFill>
        <p:spPr>
          <a:xfrm>
            <a:off x="1009650" y="1051243"/>
            <a:ext cx="3514725" cy="446881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4216">
                                            <p:txEl>
                                              <p:charRg st="0" end="48"/>
                                            </p:txEl>
                                          </p:spTgt>
                                        </p:tgtEl>
                                        <p:attrNameLst>
                                          <p:attrName>style.visibility</p:attrName>
                                        </p:attrNameLst>
                                      </p:cBhvr>
                                      <p:to>
                                        <p:strVal val="visible"/>
                                      </p:to>
                                    </p:set>
                                    <p:animEffect transition="in" filter="blinds(horizontal)">
                                      <p:cBhvr>
                                        <p:cTn id="7" dur="500"/>
                                        <p:tgtEl>
                                          <p:spTgt spid="94216">
                                            <p:txEl>
                                              <p:charRg st="0" end="4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4215"/>
                                        </p:tgtEl>
                                        <p:attrNameLst>
                                          <p:attrName>style.visibility</p:attrName>
                                        </p:attrNameLst>
                                      </p:cBhvr>
                                      <p:to>
                                        <p:strVal val="visible"/>
                                      </p:to>
                                    </p:set>
                                    <p:anim calcmode="discrete" valueType="clr">
                                      <p:cBhvr override="childStyle">
                                        <p:cTn id="12" dur="80"/>
                                        <p:tgtEl>
                                          <p:spTgt spid="9421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4215"/>
                                        </p:tgtEl>
                                        <p:attrNameLst>
                                          <p:attrName>fillcolor</p:attrName>
                                        </p:attrNameLst>
                                      </p:cBhvr>
                                      <p:tavLst>
                                        <p:tav tm="0">
                                          <p:val>
                                            <p:clrVal>
                                              <a:schemeClr val="accent2"/>
                                            </p:clrVal>
                                          </p:val>
                                        </p:tav>
                                        <p:tav tm="50000">
                                          <p:val>
                                            <p:clrVal>
                                              <a:schemeClr val="hlink"/>
                                            </p:clrVal>
                                          </p:val>
                                        </p:tav>
                                      </p:tavLst>
                                    </p:anim>
                                    <p:set>
                                      <p:cBhvr>
                                        <p:cTn id="14" dur="80"/>
                                        <p:tgtEl>
                                          <p:spTgt spid="9421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5"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4577" name="Rectangle 3"/>
          <p:cNvSpPr>
            <a:spLocks noGrp="1"/>
          </p:cNvSpPr>
          <p:nvPr>
            <p:ph idx="1"/>
          </p:nvPr>
        </p:nvSpPr>
        <p:spPr>
          <a:xfrm>
            <a:off x="416560" y="502920"/>
            <a:ext cx="11033760" cy="5732780"/>
          </a:xfrm>
        </p:spPr>
        <p:txBody>
          <a:bodyPr wrap="square" lIns="91440" tIns="45720" rIns="91440" bIns="45720" anchor="t">
            <a:normAutofit/>
          </a:bodyPr>
          <a:lstStyle/>
          <a:p>
            <a:pPr fontAlgn="auto">
              <a:lnSpc>
                <a:spcPct val="130000"/>
              </a:lnSpc>
              <a:buNone/>
            </a:pPr>
            <a:r>
              <a:rPr lang="en-US" altLang="zh-CN" b="1" dirty="0"/>
              <a:t>         </a:t>
            </a:r>
            <a:r>
              <a:rPr lang="zh-CN" altLang="en-US" sz="2400" b="1" dirty="0">
                <a:latin typeface="华文楷体" panose="02010600040101010101" charset="-122"/>
                <a:ea typeface="华文楷体" panose="02010600040101010101" charset="-122"/>
                <a:cs typeface="华文楷体" panose="02010600040101010101" charset="-122"/>
              </a:rPr>
              <a:t>在立冬前后吧，他</a:t>
            </a:r>
            <a:r>
              <a:rPr lang="zh-CN" altLang="en-US" sz="2400" b="1" dirty="0">
                <a:solidFill>
                  <a:srgbClr val="FF0000"/>
                </a:solidFill>
                <a:latin typeface="华文楷体" panose="02010600040101010101" charset="-122"/>
                <a:ea typeface="华文楷体" panose="02010600040101010101" charset="-122"/>
                <a:cs typeface="华文楷体" panose="02010600040101010101" charset="-122"/>
              </a:rPr>
              <a:t>又</a:t>
            </a:r>
            <a:r>
              <a:rPr lang="zh-CN" altLang="en-US" sz="2400" b="1" dirty="0">
                <a:latin typeface="华文楷体" panose="02010600040101010101" charset="-122"/>
                <a:ea typeface="华文楷体" panose="02010600040101010101" charset="-122"/>
                <a:cs typeface="华文楷体" panose="02010600040101010101" charset="-122"/>
              </a:rPr>
              <a:t>喝醉。一进屋门，两个儿子——一个十三，一个十一岁——就想往外躲。这个招翻了他，给他们一人一脚。二强嫂说了句什么，他</a:t>
            </a:r>
            <a:r>
              <a:rPr lang="zh-CN" altLang="en-US" sz="2400" b="1" dirty="0">
                <a:solidFill>
                  <a:srgbClr val="FF0000"/>
                </a:solidFill>
                <a:latin typeface="华文楷体" panose="02010600040101010101" charset="-122"/>
                <a:ea typeface="华文楷体" panose="02010600040101010101" charset="-122"/>
                <a:cs typeface="华文楷体" panose="02010600040101010101" charset="-122"/>
              </a:rPr>
              <a:t>奔</a:t>
            </a:r>
            <a:r>
              <a:rPr lang="zh-CN" altLang="en-US" sz="2400" b="1" dirty="0">
                <a:latin typeface="华文楷体" panose="02010600040101010101" charset="-122"/>
                <a:ea typeface="华文楷体" panose="02010600040101010101" charset="-122"/>
                <a:cs typeface="华文楷体" panose="02010600040101010101" charset="-122"/>
              </a:rPr>
              <a:t>了她去，一脚</a:t>
            </a:r>
            <a:r>
              <a:rPr lang="zh-CN" altLang="en-US" sz="2400" b="1" dirty="0">
                <a:solidFill>
                  <a:srgbClr val="FF0000"/>
                </a:solidFill>
                <a:latin typeface="华文楷体" panose="02010600040101010101" charset="-122"/>
                <a:ea typeface="华文楷体" panose="02010600040101010101" charset="-122"/>
                <a:cs typeface="华文楷体" panose="02010600040101010101" charset="-122"/>
              </a:rPr>
              <a:t>踹</a:t>
            </a:r>
            <a:r>
              <a:rPr lang="zh-CN" altLang="en-US" sz="2400" b="1" dirty="0">
                <a:latin typeface="华文楷体" panose="02010600040101010101" charset="-122"/>
                <a:ea typeface="华文楷体" panose="02010600040101010101" charset="-122"/>
                <a:cs typeface="华文楷体" panose="02010600040101010101" charset="-122"/>
              </a:rPr>
              <a:t>在小肚子上，她躺在地上半天没出声。两个孩子急了，一个拿起煤铲，一个抄起擀面杖，和爸爸拚了命。三个打在一团，七手八脚的</a:t>
            </a:r>
            <a:r>
              <a:rPr lang="zh-CN" altLang="en-US" sz="2400" b="1" dirty="0">
                <a:solidFill>
                  <a:srgbClr val="FF0000"/>
                </a:solidFill>
                <a:latin typeface="华文楷体" panose="02010600040101010101" charset="-122"/>
                <a:ea typeface="华文楷体" panose="02010600040101010101" charset="-122"/>
                <a:cs typeface="华文楷体" panose="02010600040101010101" charset="-122"/>
              </a:rPr>
              <a:t>又</a:t>
            </a:r>
            <a:r>
              <a:rPr lang="zh-CN" altLang="en-US" sz="2400" b="1" dirty="0">
                <a:latin typeface="华文楷体" panose="02010600040101010101" charset="-122"/>
                <a:ea typeface="华文楷体" panose="02010600040101010101" charset="-122"/>
                <a:cs typeface="华文楷体" panose="02010600040101010101" charset="-122"/>
              </a:rPr>
              <a:t>踩了二强嫂几下。</a:t>
            </a:r>
            <a:endParaRPr lang="zh-CN" altLang="en-US" sz="2400" b="1" dirty="0">
              <a:latin typeface="华文楷体" panose="02010600040101010101" charset="-122"/>
              <a:ea typeface="华文楷体" panose="02010600040101010101" charset="-122"/>
              <a:cs typeface="华文楷体" panose="02010600040101010101" charset="-122"/>
            </a:endParaRPr>
          </a:p>
          <a:p>
            <a:pPr fontAlgn="auto">
              <a:lnSpc>
                <a:spcPct val="130000"/>
              </a:lnSpc>
              <a:buNone/>
            </a:pPr>
            <a:r>
              <a:rPr lang="zh-CN" altLang="en-US" sz="2400" b="1" dirty="0">
                <a:latin typeface="华文楷体" panose="02010600040101010101" charset="-122"/>
                <a:ea typeface="华文楷体" panose="02010600040101010101" charset="-122"/>
                <a:cs typeface="华文楷体" panose="02010600040101010101" charset="-122"/>
              </a:rPr>
              <a:t>             二强子喝醉，有了主意：“</a:t>
            </a:r>
            <a:r>
              <a:rPr lang="zh-CN" altLang="en-US" sz="2400" b="1" dirty="0">
                <a:solidFill>
                  <a:srgbClr val="FF0000"/>
                </a:solidFill>
                <a:latin typeface="华文楷体" panose="02010600040101010101" charset="-122"/>
                <a:ea typeface="华文楷体" panose="02010600040101010101" charset="-122"/>
                <a:cs typeface="华文楷体" panose="02010600040101010101" charset="-122"/>
              </a:rPr>
              <a:t>你要真心疼你的兄弟，你就有法儿挣钱养活他们！</a:t>
            </a:r>
            <a:r>
              <a:rPr lang="zh-CN" altLang="en-US" sz="2400" b="1" dirty="0">
                <a:latin typeface="华文楷体" panose="02010600040101010101" charset="-122"/>
                <a:ea typeface="华文楷体" panose="02010600040101010101" charset="-122"/>
                <a:cs typeface="华文楷体" panose="02010600040101010101" charset="-122"/>
              </a:rPr>
              <a:t>都指着我呀，我成天际去给人家当牲口，我得先吃饱；我能空着肚子跑吗？教我一个跟头摔死，你看着可乐是怎着？</a:t>
            </a:r>
            <a:r>
              <a:rPr lang="zh-CN" altLang="en-US" sz="2400" b="1" dirty="0">
                <a:solidFill>
                  <a:srgbClr val="FF0000"/>
                </a:solidFill>
                <a:latin typeface="华文楷体" panose="02010600040101010101" charset="-122"/>
                <a:ea typeface="华文楷体" panose="02010600040101010101" charset="-122"/>
                <a:cs typeface="华文楷体" panose="02010600040101010101" charset="-122"/>
              </a:rPr>
              <a:t>你闲着也是闲着，有现成的，不卖等什么？</a:t>
            </a:r>
            <a:r>
              <a:rPr lang="zh-CN" altLang="en-US" sz="2400" b="1" dirty="0">
                <a:latin typeface="华文楷体" panose="02010600040101010101" charset="-122"/>
                <a:ea typeface="华文楷体" panose="02010600040101010101" charset="-122"/>
                <a:cs typeface="华文楷体" panose="02010600040101010101" charset="-122"/>
              </a:rPr>
              <a:t>”</a:t>
            </a:r>
            <a:endParaRPr lang="zh-CN" altLang="en-US" sz="2400" b="1" dirty="0">
              <a:latin typeface="华文楷体" panose="02010600040101010101" charset="-122"/>
              <a:ea typeface="华文楷体" panose="02010600040101010101" charset="-122"/>
              <a:cs typeface="华文楷体" panose="02010600040101010101" charset="-122"/>
            </a:endParaRPr>
          </a:p>
          <a:p>
            <a:pPr fontAlgn="auto">
              <a:lnSpc>
                <a:spcPct val="130000"/>
              </a:lnSpc>
              <a:buNone/>
            </a:pPr>
            <a:r>
              <a:rPr lang="zh-CN" altLang="en-US" sz="2400" b="1" dirty="0">
                <a:latin typeface="华文楷体" panose="02010600040101010101" charset="-122"/>
                <a:ea typeface="华文楷体" panose="02010600040101010101" charset="-122"/>
                <a:cs typeface="华文楷体" panose="02010600040101010101" charset="-122"/>
              </a:rPr>
              <a:t>　　    看看醉猫似的爸爸，看看自己，看看两个饿得象老鼠似的弟弟，小福子只剩了哭。眼泪感动不了父亲，眼泪不能喂饱了弟弟，她得拿出更实在的来。</a:t>
            </a:r>
            <a:endParaRPr lang="zh-CN" altLang="en-US" sz="2400" b="1" dirty="0">
              <a:solidFill>
                <a:srgbClr val="FF0000"/>
              </a:solidFill>
              <a:latin typeface="华文楷体" panose="02010600040101010101" charset="-122"/>
              <a:ea typeface="华文楷体" panose="02010600040101010101" charset="-122"/>
              <a:cs typeface="华文楷体" panose="02010600040101010101" charset="-122"/>
            </a:endParaRPr>
          </a:p>
        </p:txBody>
      </p:sp>
      <p:sp>
        <p:nvSpPr>
          <p:cNvPr id="24578" name="Text Box 7"/>
          <p:cNvSpPr txBox="1"/>
          <p:nvPr/>
        </p:nvSpPr>
        <p:spPr>
          <a:xfrm>
            <a:off x="2209800" y="4648200"/>
            <a:ext cx="228600" cy="460375"/>
          </a:xfrm>
          <a:prstGeom prst="rect">
            <a:avLst/>
          </a:prstGeom>
          <a:noFill/>
          <a:ln w="9525">
            <a:noFill/>
          </a:ln>
        </p:spPr>
        <p:txBody>
          <a:bodyPr anchor="t">
            <a:spAutoFit/>
          </a:bodyPr>
          <a:lstStyle/>
          <a:p>
            <a:pPr>
              <a:spcBef>
                <a:spcPct val="50000"/>
              </a:spcBef>
              <a:buFont typeface="Wingdings" panose="05000000000000000000" pitchFamily="2" charset="2"/>
            </a:pPr>
            <a:endParaRPr lang="zh-CN" altLang="zh-CN" sz="2400" dirty="0">
              <a:latin typeface="Calibri" panose="020F0502020204030204" pitchFamily="34" charset="0"/>
              <a:ea typeface="宋体" panose="02010600030101010101"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94215" name="Text Box 7"/>
          <p:cNvSpPr txBox="1"/>
          <p:nvPr/>
        </p:nvSpPr>
        <p:spPr>
          <a:xfrm>
            <a:off x="996633" y="5752783"/>
            <a:ext cx="3995737" cy="583565"/>
          </a:xfrm>
          <a:prstGeom prst="rect">
            <a:avLst/>
          </a:prstGeom>
          <a:noFill/>
          <a:ln w="9525">
            <a:noFill/>
          </a:ln>
        </p:spPr>
        <p:txBody>
          <a:bodyPr anchor="t">
            <a:spAutoFit/>
          </a:bodyPr>
          <a:lstStyle/>
          <a:p>
            <a:pPr>
              <a:spcBef>
                <a:spcPct val="50000"/>
              </a:spcBef>
            </a:pPr>
            <a:r>
              <a:rPr lang="en-US" altLang="zh-CN" sz="3200" b="1" dirty="0">
                <a:latin typeface="Calibri" panose="020F0502020204030204" pitchFamily="34" charset="0"/>
                <a:ea typeface="宋体" panose="02010600030101010101" pitchFamily="2" charset="-122"/>
              </a:rPr>
              <a:t>             </a:t>
            </a:r>
            <a:r>
              <a:rPr lang="zh-CN" altLang="en-US" sz="3200" b="1" dirty="0">
                <a:solidFill>
                  <a:srgbClr val="FF0000"/>
                </a:solidFill>
                <a:latin typeface="Calibri" panose="020F0502020204030204" pitchFamily="34" charset="0"/>
                <a:ea typeface="宋体" panose="02010600030101010101" pitchFamily="2" charset="-122"/>
              </a:rPr>
              <a:t>二强子</a:t>
            </a:r>
            <a:endParaRPr lang="zh-CN" altLang="en-US" sz="3200" b="1" dirty="0">
              <a:solidFill>
                <a:srgbClr val="FF0000"/>
              </a:solidFill>
              <a:latin typeface="Calibri" panose="020F0502020204030204" pitchFamily="34" charset="0"/>
              <a:ea typeface="宋体" panose="02010600030101010101" pitchFamily="2" charset="-122"/>
            </a:endParaRPr>
          </a:p>
        </p:txBody>
      </p:sp>
      <p:sp>
        <p:nvSpPr>
          <p:cNvPr id="94216" name="Text Box 8"/>
          <p:cNvSpPr txBox="1"/>
          <p:nvPr/>
        </p:nvSpPr>
        <p:spPr>
          <a:xfrm>
            <a:off x="4883150" y="828675"/>
            <a:ext cx="6620510" cy="5406390"/>
          </a:xfrm>
          <a:prstGeom prst="rect">
            <a:avLst/>
          </a:prstGeom>
          <a:noFill/>
          <a:ln w="9525">
            <a:noFill/>
          </a:ln>
        </p:spPr>
        <p:txBody>
          <a:bodyPr wrap="square" anchor="t">
            <a:spAutoFit/>
          </a:bodyPr>
          <a:lstStyle/>
          <a:p>
            <a:pPr>
              <a:lnSpc>
                <a:spcPct val="120000"/>
              </a:lnSpc>
              <a:spcBef>
                <a:spcPct val="50000"/>
              </a:spcBef>
            </a:pPr>
            <a:r>
              <a:rPr lang="en-US" altLang="zh-CN" sz="2400" dirty="0">
                <a:solidFill>
                  <a:srgbClr val="000000"/>
                </a:solidFill>
                <a:latin typeface="Calibri" panose="020F0502020204030204" pitchFamily="34" charset="0"/>
                <a:ea typeface="宋体" panose="02010600030101010101" pitchFamily="2" charset="-122"/>
              </a:rPr>
              <a:t>     </a:t>
            </a:r>
            <a:r>
              <a:rPr lang="en-US" altLang="zh-CN" sz="3200" dirty="0">
                <a:solidFill>
                  <a:srgbClr val="000000"/>
                </a:solidFill>
                <a:latin typeface="Calibri" panose="020F0502020204030204" pitchFamily="34" charset="0"/>
                <a:ea typeface="宋体" panose="02010600030101010101" pitchFamily="2" charset="-122"/>
              </a:rPr>
              <a:t>    </a:t>
            </a:r>
            <a:r>
              <a:rPr lang="zh-CN" altLang="en-US" sz="3200">
                <a:latin typeface="Calibri" panose="020F0502020204030204" pitchFamily="34" charset="0"/>
                <a:ea typeface="宋体" panose="02010600030101010101" pitchFamily="2" charset="-122"/>
              </a:rPr>
              <a:t>一个</a:t>
            </a:r>
            <a:r>
              <a:rPr lang="zh-CN" altLang="en-US" sz="3200">
                <a:solidFill>
                  <a:srgbClr val="FF0000"/>
                </a:solidFill>
                <a:latin typeface="Calibri" panose="020F0502020204030204" pitchFamily="34" charset="0"/>
                <a:ea typeface="宋体" panose="02010600030101010101" pitchFamily="2" charset="-122"/>
              </a:rPr>
              <a:t>自暴自弃</a:t>
            </a:r>
            <a:r>
              <a:rPr lang="zh-CN" altLang="en-US" sz="3200">
                <a:latin typeface="Calibri" panose="020F0502020204030204" pitchFamily="34" charset="0"/>
                <a:ea typeface="宋体" panose="02010600030101010101" pitchFamily="2" charset="-122"/>
              </a:rPr>
              <a:t>的车夫，把自己女儿卖了买了车，又风光了一阵，等钱用完了就喝了酒在家发脾气，结果将自己的妻子打死了，卖了车办完事，又开始拉车，天天喝的烂醉，家里的两个孩子也不管。女儿回来后，还逼着女儿卖身养活一家人，时常回家找女儿要钱，要了钱又去喝的烂醉。</a:t>
            </a:r>
            <a:endParaRPr lang="zh-CN" altLang="en-US" sz="3200" dirty="0">
              <a:latin typeface="Calibri" panose="020F0502020204030204" pitchFamily="34" charset="0"/>
              <a:ea typeface="宋体" panose="02010600030101010101" pitchFamily="2" charset="-122"/>
            </a:endParaRPr>
          </a:p>
        </p:txBody>
      </p:sp>
      <p:pic>
        <p:nvPicPr>
          <p:cNvPr id="25603" name="图片 2" descr="二强子"/>
          <p:cNvPicPr>
            <a:picLocks noChangeAspect="1"/>
          </p:cNvPicPr>
          <p:nvPr/>
        </p:nvPicPr>
        <p:blipFill>
          <a:blip r:embed="rId1"/>
          <a:stretch>
            <a:fillRect/>
          </a:stretch>
        </p:blipFill>
        <p:spPr>
          <a:xfrm>
            <a:off x="996950" y="828675"/>
            <a:ext cx="3581400" cy="47640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4216">
                                            <p:txEl>
                                              <p:charRg st="0" end="48"/>
                                            </p:txEl>
                                          </p:spTgt>
                                        </p:tgtEl>
                                        <p:attrNameLst>
                                          <p:attrName>style.visibility</p:attrName>
                                        </p:attrNameLst>
                                      </p:cBhvr>
                                      <p:to>
                                        <p:strVal val="visible"/>
                                      </p:to>
                                    </p:set>
                                    <p:animEffect transition="in" filter="blinds(horizontal)">
                                      <p:cBhvr>
                                        <p:cTn id="7" dur="500"/>
                                        <p:tgtEl>
                                          <p:spTgt spid="94216">
                                            <p:txEl>
                                              <p:charRg st="0" end="4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4215"/>
                                        </p:tgtEl>
                                        <p:attrNameLst>
                                          <p:attrName>style.visibility</p:attrName>
                                        </p:attrNameLst>
                                      </p:cBhvr>
                                      <p:to>
                                        <p:strVal val="visible"/>
                                      </p:to>
                                    </p:set>
                                    <p:anim calcmode="discrete" valueType="clr">
                                      <p:cBhvr override="childStyle">
                                        <p:cTn id="12" dur="80"/>
                                        <p:tgtEl>
                                          <p:spTgt spid="9421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4215"/>
                                        </p:tgtEl>
                                        <p:attrNameLst>
                                          <p:attrName>fillcolor</p:attrName>
                                        </p:attrNameLst>
                                      </p:cBhvr>
                                      <p:tavLst>
                                        <p:tav tm="0">
                                          <p:val>
                                            <p:clrVal>
                                              <a:schemeClr val="accent2"/>
                                            </p:clrVal>
                                          </p:val>
                                        </p:tav>
                                        <p:tav tm="50000">
                                          <p:val>
                                            <p:clrVal>
                                              <a:schemeClr val="hlink"/>
                                            </p:clrVal>
                                          </p:val>
                                        </p:tav>
                                      </p:tavLst>
                                    </p:anim>
                                    <p:set>
                                      <p:cBhvr>
                                        <p:cTn id="14" dur="80"/>
                                        <p:tgtEl>
                                          <p:spTgt spid="9421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5"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6625" name="Rectangle 3"/>
          <p:cNvSpPr>
            <a:spLocks noGrp="1"/>
          </p:cNvSpPr>
          <p:nvPr>
            <p:ph idx="1"/>
          </p:nvPr>
        </p:nvSpPr>
        <p:spPr>
          <a:xfrm>
            <a:off x="327025" y="491490"/>
            <a:ext cx="11537950" cy="5875655"/>
          </a:xfrm>
        </p:spPr>
        <p:txBody>
          <a:bodyPr wrap="square" lIns="91440" tIns="45720" rIns="91440" bIns="45720" anchor="t">
            <a:normAutofit fontScale="87500"/>
          </a:bodyPr>
          <a:lstStyle/>
          <a:p>
            <a:pPr fontAlgn="auto">
              <a:lnSpc>
                <a:spcPct val="110000"/>
              </a:lnSpc>
              <a:buNone/>
            </a:pPr>
            <a:r>
              <a:rPr lang="en-US" altLang="zh-CN" b="1" dirty="0"/>
              <a:t>         </a:t>
            </a:r>
            <a:r>
              <a:rPr lang="zh-CN" altLang="en-US" sz="2745" b="1" dirty="0" smtClean="0">
                <a:latin typeface="华文楷体" panose="02010600040101010101" charset="-122"/>
                <a:ea typeface="华文楷体" panose="02010600040101010101" charset="-122"/>
                <a:cs typeface="华文楷体" panose="02010600040101010101" charset="-122"/>
              </a:rPr>
              <a:t>“辣</a:t>
            </a:r>
            <a:r>
              <a:rPr lang="zh-CN" altLang="en-US" sz="2745" b="1" dirty="0">
                <a:latin typeface="华文楷体" panose="02010600040101010101" charset="-122"/>
                <a:ea typeface="华文楷体" panose="02010600040101010101" charset="-122"/>
                <a:cs typeface="华文楷体" panose="02010600040101010101" charset="-122"/>
              </a:rPr>
              <a:t>不死你！连我还能喝四两呢。不信，你看看！”她把酒盅端起来，灌了多半盅，一闭眼，哈了一声。举着盅儿：</a:t>
            </a:r>
            <a:r>
              <a:rPr lang="zh-CN" altLang="en-US" sz="2745" b="1" dirty="0">
                <a:solidFill>
                  <a:srgbClr val="FF0000"/>
                </a:solidFill>
                <a:latin typeface="华文楷体" panose="02010600040101010101" charset="-122"/>
                <a:ea typeface="华文楷体" panose="02010600040101010101" charset="-122"/>
                <a:cs typeface="华文楷体" panose="02010600040101010101" charset="-122"/>
              </a:rPr>
              <a:t>“你喝！要不我揪耳朵灌你！</a:t>
            </a:r>
            <a:r>
              <a:rPr lang="zh-CN" altLang="en-US" sz="2745" b="1" dirty="0">
                <a:latin typeface="华文楷体" panose="02010600040101010101" charset="-122"/>
                <a:ea typeface="华文楷体" panose="02010600040101010101" charset="-122"/>
                <a:cs typeface="华文楷体" panose="02010600040101010101" charset="-122"/>
              </a:rPr>
              <a:t>”</a:t>
            </a:r>
            <a:endParaRPr lang="zh-CN" altLang="en-US" sz="2745" b="1" dirty="0">
              <a:latin typeface="华文楷体" panose="02010600040101010101" charset="-122"/>
              <a:ea typeface="华文楷体" panose="02010600040101010101" charset="-122"/>
              <a:cs typeface="华文楷体" panose="02010600040101010101" charset="-122"/>
            </a:endParaRPr>
          </a:p>
          <a:p>
            <a:pPr fontAlgn="auto">
              <a:lnSpc>
                <a:spcPct val="110000"/>
              </a:lnSpc>
              <a:buNone/>
            </a:pPr>
            <a:r>
              <a:rPr lang="zh-CN" altLang="en-US" sz="2745" b="1" dirty="0">
                <a:latin typeface="华文楷体" panose="02010600040101010101" charset="-122"/>
                <a:ea typeface="华文楷体" panose="02010600040101010101" charset="-122"/>
                <a:cs typeface="华文楷体" panose="02010600040101010101" charset="-122"/>
              </a:rPr>
              <a:t>         “我？哼，事儿可多了！”她左手插在腰间，肚子努出些来。低头看了他一眼，想了会儿，仿佛是发了些善心，可怜他了：</a:t>
            </a:r>
            <a:r>
              <a:rPr lang="zh-CN" altLang="en-US" sz="2745" b="1" dirty="0">
                <a:solidFill>
                  <a:srgbClr val="FF0000"/>
                </a:solidFill>
                <a:latin typeface="华文楷体" panose="02010600040101010101" charset="-122"/>
                <a:ea typeface="华文楷体" panose="02010600040101010101" charset="-122"/>
                <a:cs typeface="华文楷体" panose="02010600040101010101" charset="-122"/>
              </a:rPr>
              <a:t>“祥子！我找你有事，要紧的事！”</a:t>
            </a:r>
            <a:endParaRPr lang="zh-CN" altLang="en-US" sz="2745" b="1" dirty="0">
              <a:solidFill>
                <a:srgbClr val="FF0000"/>
              </a:solidFill>
              <a:latin typeface="华文楷体" panose="02010600040101010101" charset="-122"/>
              <a:ea typeface="华文楷体" panose="02010600040101010101" charset="-122"/>
              <a:cs typeface="华文楷体" panose="02010600040101010101" charset="-122"/>
            </a:endParaRPr>
          </a:p>
          <a:p>
            <a:pPr fontAlgn="auto">
              <a:lnSpc>
                <a:spcPct val="110000"/>
              </a:lnSpc>
              <a:buNone/>
            </a:pPr>
            <a:r>
              <a:rPr lang="zh-CN" altLang="en-US" sz="2745" b="1" dirty="0">
                <a:latin typeface="华文楷体" panose="02010600040101010101" charset="-122"/>
                <a:ea typeface="华文楷体" panose="02010600040101010101" charset="-122"/>
                <a:cs typeface="华文楷体" panose="02010600040101010101" charset="-122"/>
              </a:rPr>
              <a:t>　　    这声低柔的“祥子”把他的怒气打散了好些，他抬起头来，看着她，她还是没有什么可爱的地方，可是那声“祥子”在他心中还微微的响着，带着温柔亲切，似乎在哪儿曾经听见过，唤起些无可否认的，欲断难断的，情分。他还是低声的，但是温和了些：“什么事？”</a:t>
            </a:r>
            <a:endParaRPr lang="zh-CN" altLang="en-US" sz="2745" b="1" dirty="0">
              <a:latin typeface="华文楷体" panose="02010600040101010101" charset="-122"/>
              <a:ea typeface="华文楷体" panose="02010600040101010101" charset="-122"/>
              <a:cs typeface="华文楷体" panose="02010600040101010101" charset="-122"/>
            </a:endParaRPr>
          </a:p>
          <a:p>
            <a:pPr fontAlgn="auto">
              <a:lnSpc>
                <a:spcPct val="110000"/>
              </a:lnSpc>
              <a:buNone/>
            </a:pPr>
            <a:r>
              <a:rPr lang="zh-CN" altLang="en-US" sz="2745" b="1" dirty="0">
                <a:latin typeface="华文楷体" panose="02010600040101010101" charset="-122"/>
                <a:ea typeface="华文楷体" panose="02010600040101010101" charset="-122"/>
                <a:cs typeface="华文楷体" panose="02010600040101010101" charset="-122"/>
              </a:rPr>
              <a:t>　　  </a:t>
            </a:r>
            <a:r>
              <a:rPr lang="zh-CN" altLang="en-US" sz="2745" b="1" dirty="0">
                <a:solidFill>
                  <a:srgbClr val="FF0000"/>
                </a:solidFill>
                <a:latin typeface="华文楷体" panose="02010600040101010101" charset="-122"/>
                <a:ea typeface="华文楷体" panose="02010600040101010101" charset="-122"/>
                <a:cs typeface="华文楷体" panose="02010600040101010101" charset="-122"/>
              </a:rPr>
              <a:t>“祥子！”</a:t>
            </a:r>
            <a:r>
              <a:rPr lang="zh-CN" altLang="en-US" sz="2745" b="1" dirty="0">
                <a:latin typeface="华文楷体" panose="02010600040101010101" charset="-122"/>
                <a:ea typeface="华文楷体" panose="02010600040101010101" charset="-122"/>
                <a:cs typeface="华文楷体" panose="02010600040101010101" charset="-122"/>
              </a:rPr>
              <a:t>她往近凑了凑：</a:t>
            </a:r>
            <a:r>
              <a:rPr lang="zh-CN" altLang="en-US" sz="2745" b="1" dirty="0">
                <a:solidFill>
                  <a:srgbClr val="FF0000"/>
                </a:solidFill>
                <a:latin typeface="华文楷体" panose="02010600040101010101" charset="-122"/>
                <a:ea typeface="华文楷体" panose="02010600040101010101" charset="-122"/>
                <a:cs typeface="华文楷体" panose="02010600040101010101" charset="-122"/>
              </a:rPr>
              <a:t>“我有啦！”</a:t>
            </a:r>
            <a:endParaRPr lang="zh-CN" altLang="en-US" sz="2745" b="1" dirty="0">
              <a:latin typeface="华文楷体" panose="02010600040101010101" charset="-122"/>
              <a:ea typeface="华文楷体" panose="02010600040101010101" charset="-122"/>
              <a:cs typeface="华文楷体" panose="02010600040101010101" charset="-122"/>
            </a:endParaRPr>
          </a:p>
          <a:p>
            <a:pPr fontAlgn="auto">
              <a:lnSpc>
                <a:spcPct val="110000"/>
              </a:lnSpc>
              <a:buNone/>
            </a:pPr>
            <a:r>
              <a:rPr lang="zh-CN" altLang="en-US" sz="2745" b="1" dirty="0">
                <a:latin typeface="华文楷体" panose="02010600040101010101" charset="-122"/>
                <a:ea typeface="华文楷体" panose="02010600040101010101" charset="-122"/>
                <a:cs typeface="华文楷体" panose="02010600040101010101" charset="-122"/>
              </a:rPr>
              <a:t>           婚夕，祥子才明白：虎妞并没有怀了孕。象变戏法的，她解释给他听：“要不这么冤你一下，你怎会死心踏地的点头呢！</a:t>
            </a:r>
            <a:r>
              <a:rPr lang="zh-CN" altLang="en-US" sz="2745" b="1" dirty="0">
                <a:solidFill>
                  <a:srgbClr val="FF0000"/>
                </a:solidFill>
                <a:latin typeface="华文楷体" panose="02010600040101010101" charset="-122"/>
                <a:ea typeface="华文楷体" panose="02010600040101010101" charset="-122"/>
                <a:cs typeface="华文楷体" panose="02010600040101010101" charset="-122"/>
              </a:rPr>
              <a:t>我在裤腰上塞了个枕头！哈哈，哈哈！”她笑得流出泪来：</a:t>
            </a:r>
            <a:r>
              <a:rPr lang="zh-CN" altLang="en-US" sz="2745" b="1" dirty="0">
                <a:latin typeface="华文楷体" panose="02010600040101010101" charset="-122"/>
                <a:ea typeface="华文楷体" panose="02010600040101010101" charset="-122"/>
                <a:cs typeface="华文楷体" panose="02010600040101010101" charset="-122"/>
              </a:rPr>
              <a:t>“你个傻东西！甭提了，反正我对得起你；你是怎个人，我是怎个人？我楞和爸爸吵了，跟着你来，你还不谢天谢地？”</a:t>
            </a:r>
            <a:endParaRPr lang="zh-CN" altLang="en-US" sz="2745" b="1" dirty="0">
              <a:latin typeface="华文楷体" panose="02010600040101010101" charset="-122"/>
              <a:ea typeface="华文楷体" panose="02010600040101010101" charset="-122"/>
              <a:cs typeface="华文楷体" panose="02010600040101010101" charset="-122"/>
            </a:endParaRPr>
          </a:p>
        </p:txBody>
      </p:sp>
      <p:sp>
        <p:nvSpPr>
          <p:cNvPr id="26626" name="Text Box 7"/>
          <p:cNvSpPr txBox="1"/>
          <p:nvPr/>
        </p:nvSpPr>
        <p:spPr>
          <a:xfrm>
            <a:off x="2209800" y="4648200"/>
            <a:ext cx="228600" cy="460375"/>
          </a:xfrm>
          <a:prstGeom prst="rect">
            <a:avLst/>
          </a:prstGeom>
          <a:noFill/>
          <a:ln w="9525">
            <a:noFill/>
          </a:ln>
        </p:spPr>
        <p:txBody>
          <a:bodyPr anchor="t">
            <a:spAutoFit/>
          </a:bodyPr>
          <a:lstStyle/>
          <a:p>
            <a:pPr>
              <a:spcBef>
                <a:spcPct val="50000"/>
              </a:spcBef>
              <a:buFont typeface="Wingdings" panose="05000000000000000000" pitchFamily="2" charset="2"/>
            </a:pPr>
            <a:endParaRPr lang="zh-CN" altLang="zh-CN" sz="2400" dirty="0">
              <a:latin typeface="Calibri" panose="020F0502020204030204" pitchFamily="34" charset="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文本框 1"/>
          <p:cNvSpPr txBox="1"/>
          <p:nvPr/>
        </p:nvSpPr>
        <p:spPr>
          <a:xfrm>
            <a:off x="586740" y="1657350"/>
            <a:ext cx="10975975" cy="4816475"/>
          </a:xfrm>
          <a:prstGeom prst="rect">
            <a:avLst/>
          </a:prstGeom>
          <a:noFill/>
        </p:spPr>
        <p:txBody>
          <a:bodyPr wrap="square" rtlCol="0">
            <a:spAutoFit/>
          </a:bodyPr>
          <a:lstStyle/>
          <a:p>
            <a:pPr>
              <a:lnSpc>
                <a:spcPct val="120000"/>
              </a:lnSpc>
            </a:pPr>
            <a:r>
              <a:rPr lang="en-US" altLang="zh-CN" sz="3200" b="1">
                <a:latin typeface="华文楷体" panose="02010600040101010101" charset="-122"/>
                <a:ea typeface="华文楷体" panose="02010600040101010101" charset="-122"/>
              </a:rPr>
              <a:t>       </a:t>
            </a:r>
            <a:r>
              <a:rPr lang="zh-CN" altLang="en-US" sz="2800" b="1">
                <a:latin typeface="华文楷体" panose="02010600040101010101" charset="-122"/>
                <a:ea typeface="华文楷体" panose="02010600040101010101" charset="-122"/>
              </a:rPr>
              <a:t>上个世纪</a:t>
            </a:r>
            <a:r>
              <a:rPr lang="en-US" altLang="zh-CN" sz="2800" b="1">
                <a:latin typeface="华文楷体" panose="02010600040101010101" charset="-122"/>
                <a:ea typeface="华文楷体" panose="02010600040101010101" charset="-122"/>
              </a:rPr>
              <a:t>60</a:t>
            </a:r>
            <a:r>
              <a:rPr lang="zh-CN" altLang="en-US" sz="2800" b="1">
                <a:latin typeface="华文楷体" panose="02010600040101010101" charset="-122"/>
                <a:ea typeface="华文楷体" panose="02010600040101010101" charset="-122"/>
              </a:rPr>
              <a:t>年代中期，一场声势浩大的“文化大革命”运动 蓬勃展开。老舍先生遭受恶毒攻击和人身迫害。</a:t>
            </a:r>
            <a:r>
              <a:rPr lang="en-US" altLang="zh-CN" sz="2800" b="1">
                <a:latin typeface="华文楷体" panose="02010600040101010101" charset="-122"/>
                <a:ea typeface="华文楷体" panose="02010600040101010101" charset="-122"/>
              </a:rPr>
              <a:t>1966</a:t>
            </a:r>
            <a:r>
              <a:rPr lang="zh-CN" altLang="en-US" sz="2800" b="1">
                <a:latin typeface="华文楷体" panose="02010600040101010101" charset="-122"/>
                <a:ea typeface="华文楷体" panose="02010600040101010101" charset="-122"/>
              </a:rPr>
              <a:t>年</a:t>
            </a:r>
            <a:r>
              <a:rPr lang="en-US" altLang="zh-CN" sz="2800" b="1">
                <a:latin typeface="华文楷体" panose="02010600040101010101" charset="-122"/>
                <a:ea typeface="华文楷体" panose="02010600040101010101" charset="-122"/>
              </a:rPr>
              <a:t>8</a:t>
            </a:r>
            <a:r>
              <a:rPr lang="zh-CN" altLang="en-US" sz="2800" b="1">
                <a:latin typeface="华文楷体" panose="02010600040101010101" charset="-122"/>
                <a:ea typeface="华文楷体" panose="02010600040101010101" charset="-122"/>
              </a:rPr>
              <a:t>月</a:t>
            </a:r>
            <a:r>
              <a:rPr lang="en-US" altLang="zh-CN" sz="2800" b="1">
                <a:latin typeface="华文楷体" panose="02010600040101010101" charset="-122"/>
                <a:ea typeface="华文楷体" panose="02010600040101010101" charset="-122"/>
              </a:rPr>
              <a:t>23</a:t>
            </a:r>
            <a:r>
              <a:rPr lang="zh-CN" altLang="en-US" sz="2800" b="1">
                <a:latin typeface="华文楷体" panose="02010600040101010101" charset="-122"/>
                <a:ea typeface="华文楷体" panose="02010600040101010101" charset="-122"/>
              </a:rPr>
              <a:t>日，老舍在北京文联被批斗，紧接着在孔庙被批斗、被毒打，回到文联又被批斗，一日遭受了三场批斗，还被一群孙辈的中学生毒打，这对一位有地位，有名望，又有着</a:t>
            </a:r>
            <a:r>
              <a:rPr lang="en-US" altLang="zh-CN" sz="2800" b="1">
                <a:latin typeface="华文楷体" panose="02010600040101010101" charset="-122"/>
                <a:ea typeface="华文楷体" panose="02010600040101010101" charset="-122"/>
              </a:rPr>
              <a:t>67</a:t>
            </a:r>
            <a:r>
              <a:rPr lang="zh-CN" altLang="en-US" sz="2800" b="1">
                <a:latin typeface="华文楷体" panose="02010600040101010101" charset="-122"/>
                <a:ea typeface="华文楷体" panose="02010600040101010101" charset="-122"/>
              </a:rPr>
              <a:t>岁高龄的老舍来说，简直是</a:t>
            </a:r>
            <a:endParaRPr lang="zh-CN" altLang="en-US" sz="2800" b="1">
              <a:latin typeface="华文楷体" panose="02010600040101010101" charset="-122"/>
              <a:ea typeface="华文楷体" panose="02010600040101010101" charset="-122"/>
            </a:endParaRPr>
          </a:p>
          <a:p>
            <a:pPr>
              <a:lnSpc>
                <a:spcPct val="120000"/>
              </a:lnSpc>
            </a:pPr>
            <a:r>
              <a:rPr lang="zh-CN" altLang="en-US" sz="2800" b="1">
                <a:latin typeface="华文楷体" panose="02010600040101010101" charset="-122"/>
                <a:ea typeface="华文楷体" panose="02010600040101010101" charset="-122"/>
              </a:rPr>
              <a:t>奇耻大辱。第二天，老舍先生离家出走了，后</a:t>
            </a:r>
            <a:endParaRPr lang="zh-CN" altLang="en-US" sz="2800" b="1">
              <a:latin typeface="华文楷体" panose="02010600040101010101" charset="-122"/>
              <a:ea typeface="华文楷体" panose="02010600040101010101" charset="-122"/>
            </a:endParaRPr>
          </a:p>
          <a:p>
            <a:pPr>
              <a:lnSpc>
                <a:spcPct val="120000"/>
              </a:lnSpc>
            </a:pPr>
            <a:r>
              <a:rPr lang="zh-CN" altLang="en-US" sz="2800" b="1">
                <a:latin typeface="华文楷体" panose="02010600040101010101" charset="-122"/>
                <a:ea typeface="华文楷体" panose="02010600040101010101" charset="-122"/>
              </a:rPr>
              <a:t>来人们从太平湖中打捞起他的遗体。文革结束</a:t>
            </a:r>
            <a:endParaRPr lang="zh-CN" altLang="en-US" sz="2800" b="1">
              <a:latin typeface="华文楷体" panose="02010600040101010101" charset="-122"/>
              <a:ea typeface="华文楷体" panose="02010600040101010101" charset="-122"/>
            </a:endParaRPr>
          </a:p>
          <a:p>
            <a:pPr>
              <a:lnSpc>
                <a:spcPct val="120000"/>
              </a:lnSpc>
            </a:pPr>
            <a:r>
              <a:rPr lang="zh-CN" altLang="en-US" sz="2800" b="1">
                <a:latin typeface="华文楷体" panose="02010600040101010101" charset="-122"/>
                <a:ea typeface="华文楷体" panose="02010600040101010101" charset="-122"/>
              </a:rPr>
              <a:t>后，党中央恢复了他的名誉，他的冤案得到了</a:t>
            </a:r>
            <a:endParaRPr lang="zh-CN" altLang="en-US" sz="2800" b="1">
              <a:latin typeface="华文楷体" panose="02010600040101010101" charset="-122"/>
              <a:ea typeface="华文楷体" panose="02010600040101010101" charset="-122"/>
            </a:endParaRPr>
          </a:p>
          <a:p>
            <a:pPr>
              <a:lnSpc>
                <a:spcPct val="120000"/>
              </a:lnSpc>
            </a:pPr>
            <a:r>
              <a:rPr lang="zh-CN" altLang="en-US" sz="2800" b="1">
                <a:latin typeface="华文楷体" panose="02010600040101010101" charset="-122"/>
                <a:ea typeface="华文楷体" panose="02010600040101010101" charset="-122"/>
              </a:rPr>
              <a:t>平反。</a:t>
            </a:r>
            <a:endParaRPr lang="en-US" altLang="zh-CN" sz="2800" b="1">
              <a:latin typeface="华文楷体" panose="02010600040101010101" charset="-122"/>
              <a:ea typeface="华文楷体" panose="02010600040101010101" charset="-122"/>
            </a:endParaRPr>
          </a:p>
        </p:txBody>
      </p:sp>
      <p:pic>
        <p:nvPicPr>
          <p:cNvPr id="4" name="图片 3"/>
          <p:cNvPicPr>
            <a:picLocks noChangeAspect="1"/>
          </p:cNvPicPr>
          <p:nvPr/>
        </p:nvPicPr>
        <p:blipFill>
          <a:blip r:embed="rId1"/>
          <a:stretch>
            <a:fillRect/>
          </a:stretch>
        </p:blipFill>
        <p:spPr>
          <a:xfrm>
            <a:off x="8076857" y="3978275"/>
            <a:ext cx="3746500" cy="2495745"/>
          </a:xfrm>
          <a:prstGeom prst="rect">
            <a:avLst/>
          </a:prstGeom>
        </p:spPr>
      </p:pic>
      <p:sp>
        <p:nvSpPr>
          <p:cNvPr id="3" name="文本框 2"/>
          <p:cNvSpPr txBox="1"/>
          <p:nvPr/>
        </p:nvSpPr>
        <p:spPr>
          <a:xfrm>
            <a:off x="907415" y="532765"/>
            <a:ext cx="10655300" cy="1124585"/>
          </a:xfrm>
          <a:prstGeom prst="rect">
            <a:avLst/>
          </a:prstGeom>
          <a:noFill/>
        </p:spPr>
        <p:txBody>
          <a:bodyPr wrap="square" rtlCol="0">
            <a:spAutoFit/>
          </a:bodyPr>
          <a:lstStyle/>
          <a:p>
            <a:pPr>
              <a:lnSpc>
                <a:spcPct val="120000"/>
              </a:lnSpc>
            </a:pPr>
            <a:r>
              <a:rPr lang="en-US" altLang="zh-CN" sz="2800" b="1"/>
              <a:t>        </a:t>
            </a:r>
            <a:r>
              <a:rPr lang="zh-CN" altLang="en-US" sz="2800" b="1"/>
              <a:t>曾任中国文联副主席，中国作协副主席，人大代表，政协委员。被誉为“</a:t>
            </a:r>
            <a:r>
              <a:rPr lang="zh-CN" altLang="en-US" sz="2800" b="1">
                <a:solidFill>
                  <a:srgbClr val="C00000"/>
                </a:solidFill>
              </a:rPr>
              <a:t>人民艺术家、杰出的语言大师。”</a:t>
            </a:r>
            <a:endParaRPr lang="zh-CN" altLang="en-US" sz="2800" b="1">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circle(in)">
                                      <p:cBhvr>
                                        <p:cTn id="12" dur="20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circle(in)">
                                      <p:cBhvr>
                                        <p:cTn id="17" dur="20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circle(in)">
                                      <p:cBhvr>
                                        <p:cTn id="22" dur="20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circle(in)">
                                      <p:cBhvr>
                                        <p:cTn id="27" dur="2000"/>
                                        <p:tgtEl>
                                          <p:spTgt spid="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2">
                                            <p:txEl>
                                              <p:pRg st="4" end="4"/>
                                            </p:txEl>
                                          </p:spTgt>
                                        </p:tgtEl>
                                        <p:attrNameLst>
                                          <p:attrName>style.visibility</p:attrName>
                                        </p:attrNameLst>
                                      </p:cBhvr>
                                      <p:to>
                                        <p:strVal val="visible"/>
                                      </p:to>
                                    </p:set>
                                    <p:animEffect transition="in" filter="circle(in)">
                                      <p:cBhvr>
                                        <p:cTn id="32"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94212" name="Picture 4" descr="15021RK0-1"/>
          <p:cNvPicPr>
            <a:picLocks noChangeAspect="1"/>
          </p:cNvPicPr>
          <p:nvPr/>
        </p:nvPicPr>
        <p:blipFill>
          <a:blip r:embed="rId1"/>
          <a:stretch>
            <a:fillRect/>
          </a:stretch>
        </p:blipFill>
        <p:spPr>
          <a:xfrm>
            <a:off x="560070" y="1070293"/>
            <a:ext cx="3281363" cy="4002087"/>
          </a:xfrm>
          <a:prstGeom prst="rect">
            <a:avLst/>
          </a:prstGeom>
          <a:noFill/>
          <a:ln w="9525">
            <a:noFill/>
          </a:ln>
        </p:spPr>
      </p:pic>
      <p:sp>
        <p:nvSpPr>
          <p:cNvPr id="94215" name="Text Box 7"/>
          <p:cNvSpPr txBox="1"/>
          <p:nvPr/>
        </p:nvSpPr>
        <p:spPr>
          <a:xfrm>
            <a:off x="445135" y="5305425"/>
            <a:ext cx="3995738" cy="583565"/>
          </a:xfrm>
          <a:prstGeom prst="rect">
            <a:avLst/>
          </a:prstGeom>
          <a:noFill/>
          <a:ln w="9525">
            <a:noFill/>
          </a:ln>
        </p:spPr>
        <p:txBody>
          <a:bodyPr anchor="t">
            <a:spAutoFit/>
          </a:bodyPr>
          <a:lstStyle/>
          <a:p>
            <a:pPr>
              <a:spcBef>
                <a:spcPct val="50000"/>
              </a:spcBef>
            </a:pPr>
            <a:r>
              <a:rPr lang="en-US" altLang="zh-CN" sz="3200" b="1" dirty="0">
                <a:latin typeface="Calibri" panose="020F0502020204030204" pitchFamily="34" charset="0"/>
                <a:ea typeface="宋体" panose="02010600030101010101" pitchFamily="2" charset="-122"/>
              </a:rPr>
              <a:t>“</a:t>
            </a:r>
            <a:r>
              <a:rPr lang="zh-CN" altLang="en-US" sz="3200" b="1" dirty="0">
                <a:latin typeface="Calibri" panose="020F0502020204030204" pitchFamily="34" charset="0"/>
                <a:ea typeface="宋体" panose="02010600030101010101" pitchFamily="2" charset="-122"/>
              </a:rPr>
              <a:t>母夜叉” </a:t>
            </a:r>
            <a:r>
              <a:rPr lang="en-US" altLang="zh-CN" sz="3200" b="1" dirty="0">
                <a:latin typeface="Calibri" panose="020F0502020204030204" pitchFamily="34" charset="0"/>
                <a:ea typeface="宋体" panose="02010600030101010101" pitchFamily="2" charset="-122"/>
              </a:rPr>
              <a:t>——</a:t>
            </a:r>
            <a:r>
              <a:rPr lang="zh-CN" altLang="en-US" sz="3200" b="1" dirty="0">
                <a:latin typeface="Calibri" panose="020F0502020204030204" pitchFamily="34" charset="0"/>
                <a:ea typeface="宋体" panose="02010600030101010101" pitchFamily="2" charset="-122"/>
              </a:rPr>
              <a:t>虎妞</a:t>
            </a:r>
            <a:endParaRPr lang="zh-CN" altLang="en-US" sz="3200" b="1" dirty="0">
              <a:latin typeface="Calibri" panose="020F0502020204030204" pitchFamily="34" charset="0"/>
              <a:ea typeface="宋体" panose="02010600030101010101" pitchFamily="2" charset="-122"/>
            </a:endParaRPr>
          </a:p>
        </p:txBody>
      </p:sp>
      <p:sp>
        <p:nvSpPr>
          <p:cNvPr id="94216" name="Text Box 8"/>
          <p:cNvSpPr txBox="1"/>
          <p:nvPr/>
        </p:nvSpPr>
        <p:spPr>
          <a:xfrm>
            <a:off x="4293235" y="581025"/>
            <a:ext cx="7268210" cy="5993130"/>
          </a:xfrm>
          <a:prstGeom prst="rect">
            <a:avLst/>
          </a:prstGeom>
          <a:noFill/>
          <a:ln w="9525">
            <a:noFill/>
          </a:ln>
        </p:spPr>
        <p:txBody>
          <a:bodyPr wrap="square" anchor="t">
            <a:spAutoFit/>
          </a:bodyPr>
          <a:lstStyle/>
          <a:p>
            <a:pPr>
              <a:lnSpc>
                <a:spcPct val="110000"/>
              </a:lnSpc>
              <a:spcBef>
                <a:spcPct val="50000"/>
              </a:spcBef>
            </a:pPr>
            <a:r>
              <a:rPr lang="en-US" altLang="zh-CN" sz="2400" dirty="0">
                <a:solidFill>
                  <a:srgbClr val="000000"/>
                </a:solidFill>
                <a:latin typeface="Calibri" panose="020F0502020204030204" pitchFamily="34" charset="0"/>
                <a:ea typeface="宋体" panose="02010600030101010101" pitchFamily="2" charset="-122"/>
              </a:rPr>
              <a:t>       </a:t>
            </a:r>
            <a:r>
              <a:rPr lang="zh-CN" altLang="en-US" sz="2800" dirty="0">
                <a:solidFill>
                  <a:srgbClr val="000000"/>
                </a:solidFill>
                <a:latin typeface="Calibri" panose="020F0502020204030204" pitchFamily="34" charset="0"/>
                <a:ea typeface="宋体" panose="02010600030101010101" pitchFamily="2" charset="-122"/>
              </a:rPr>
              <a:t>谁得罪了她，她就会骂街。她横冲直撞的语气，撇撇嘴的样子，和祥子说话时半笑半傲的口气 。</a:t>
            </a:r>
            <a:endParaRPr lang="zh-CN" altLang="en-US" sz="2800" dirty="0">
              <a:solidFill>
                <a:srgbClr val="000000"/>
              </a:solidFill>
              <a:latin typeface="Calibri" panose="020F0502020204030204" pitchFamily="34" charset="0"/>
              <a:ea typeface="宋体" panose="02010600030101010101" pitchFamily="2" charset="-122"/>
            </a:endParaRPr>
          </a:p>
          <a:p>
            <a:pPr>
              <a:lnSpc>
                <a:spcPct val="110000"/>
              </a:lnSpc>
              <a:spcBef>
                <a:spcPct val="50000"/>
              </a:spcBef>
            </a:pPr>
            <a:r>
              <a:rPr lang="zh-CN" altLang="en-US" sz="2800" dirty="0">
                <a:latin typeface="Calibri" panose="020F0502020204030204" pitchFamily="34" charset="0"/>
                <a:ea typeface="宋体" panose="02010600030101010101" pitchFamily="2" charset="-122"/>
              </a:rPr>
              <a:t>        </a:t>
            </a:r>
            <a:r>
              <a:rPr lang="zh-CN" altLang="en-US" sz="2800" dirty="0">
                <a:solidFill>
                  <a:srgbClr val="FF0000"/>
                </a:solidFill>
                <a:latin typeface="Calibri" panose="020F0502020204030204" pitchFamily="34" charset="0"/>
                <a:ea typeface="宋体" panose="02010600030101010101" pitchFamily="2" charset="-122"/>
              </a:rPr>
              <a:t>泼辣而有心计的中年妇女，</a:t>
            </a:r>
            <a:r>
              <a:rPr lang="zh-CN" altLang="en-US" sz="2800" dirty="0">
                <a:latin typeface="Calibri" panose="020F0502020204030204" pitchFamily="34" charset="0"/>
                <a:ea typeface="宋体" panose="02010600030101010101" pitchFamily="2" charset="-122"/>
              </a:rPr>
              <a:t>生就</a:t>
            </a:r>
            <a:r>
              <a:rPr lang="zh-CN" altLang="en-US" sz="2800" dirty="0">
                <a:solidFill>
                  <a:srgbClr val="000000"/>
                </a:solidFill>
                <a:latin typeface="Calibri" panose="020F0502020204030204" pitchFamily="34" charset="0"/>
                <a:ea typeface="宋体" panose="02010600030101010101" pitchFamily="2" charset="-122"/>
              </a:rPr>
              <a:t>一副男儿性格</a:t>
            </a:r>
            <a:r>
              <a:rPr lang="zh-CN" altLang="en-US" sz="2800" dirty="0">
                <a:latin typeface="Calibri" panose="020F0502020204030204" pitchFamily="34" charset="0"/>
                <a:ea typeface="宋体" panose="02010600030101010101" pitchFamily="2" charset="-122"/>
              </a:rPr>
              <a:t>，很会打理事物，将人和车厂管理的井井有条。颇</a:t>
            </a:r>
            <a:r>
              <a:rPr lang="zh-CN" altLang="en-US" sz="2800" dirty="0">
                <a:solidFill>
                  <a:srgbClr val="000000"/>
                </a:solidFill>
                <a:latin typeface="Calibri" panose="020F0502020204030204" pitchFamily="34" charset="0"/>
                <a:ea typeface="宋体" panose="02010600030101010101" pitchFamily="2" charset="-122"/>
              </a:rPr>
              <a:t>有心计的她安排好了一场骗局</a:t>
            </a:r>
            <a:r>
              <a:rPr lang="zh-CN" altLang="en-US" sz="2800" dirty="0">
                <a:latin typeface="Calibri" panose="020F0502020204030204" pitchFamily="34" charset="0"/>
                <a:ea typeface="宋体" panose="02010600030101010101" pitchFamily="2" charset="-122"/>
              </a:rPr>
              <a:t>，却没料到早早的被父亲</a:t>
            </a:r>
            <a:r>
              <a:rPr lang="en-US" altLang="zh-CN" sz="2800" dirty="0">
                <a:latin typeface="Calibri" panose="020F0502020204030204" pitchFamily="34" charset="0"/>
                <a:ea typeface="宋体" panose="02010600030101010101" pitchFamily="2" charset="-122"/>
              </a:rPr>
              <a:t>——</a:t>
            </a:r>
            <a:r>
              <a:rPr lang="zh-CN" altLang="en-US" sz="2800" dirty="0">
                <a:latin typeface="Calibri" panose="020F0502020204030204" pitchFamily="34" charset="0"/>
                <a:ea typeface="宋体" panose="02010600030101010101" pitchFamily="2" charset="-122"/>
              </a:rPr>
              <a:t>刘四爷</a:t>
            </a:r>
            <a:r>
              <a:rPr lang="en-US" altLang="zh-CN" sz="2800" dirty="0">
                <a:latin typeface="Calibri" panose="020F0502020204030204" pitchFamily="34" charset="0"/>
                <a:ea typeface="宋体" panose="02010600030101010101" pitchFamily="2" charset="-122"/>
              </a:rPr>
              <a:t>——</a:t>
            </a:r>
            <a:r>
              <a:rPr lang="zh-CN" altLang="en-US" sz="2800" dirty="0">
                <a:latin typeface="Calibri" panose="020F0502020204030204" pitchFamily="34" charset="0"/>
                <a:ea typeface="宋体" panose="02010600030101010101" pitchFamily="2" charset="-122"/>
              </a:rPr>
              <a:t>拆穿，但她还是</a:t>
            </a:r>
            <a:r>
              <a:rPr lang="zh-CN" altLang="en-US" sz="2800" dirty="0">
                <a:solidFill>
                  <a:srgbClr val="000000"/>
                </a:solidFill>
                <a:latin typeface="Calibri" panose="020F0502020204030204" pitchFamily="34" charset="0"/>
                <a:ea typeface="宋体" panose="02010600030101010101" pitchFamily="2" charset="-122"/>
              </a:rPr>
              <a:t>骗取祥子和她结了婚</a:t>
            </a:r>
            <a:r>
              <a:rPr lang="zh-CN" altLang="en-US" sz="2800" dirty="0">
                <a:latin typeface="Calibri" panose="020F0502020204030204" pitchFamily="34" charset="0"/>
                <a:ea typeface="宋体" panose="02010600030101010101" pitchFamily="2" charset="-122"/>
              </a:rPr>
              <a:t>，但却没料到父亲会狠心抛下她不管，卖了厂子到外地去了。最终由于</a:t>
            </a:r>
            <a:r>
              <a:rPr lang="zh-CN" altLang="en-US" sz="2800" dirty="0">
                <a:solidFill>
                  <a:srgbClr val="000000"/>
                </a:solidFill>
                <a:latin typeface="Calibri" panose="020F0502020204030204" pitchFamily="34" charset="0"/>
                <a:ea typeface="宋体" panose="02010600030101010101" pitchFamily="2" charset="-122"/>
              </a:rPr>
              <a:t>她的</a:t>
            </a:r>
            <a:r>
              <a:rPr lang="zh-CN" altLang="en-US" sz="2800" dirty="0">
                <a:solidFill>
                  <a:srgbClr val="FF0000"/>
                </a:solidFill>
                <a:latin typeface="Calibri" panose="020F0502020204030204" pitchFamily="34" charset="0"/>
                <a:ea typeface="宋体" panose="02010600030101010101" pitchFamily="2" charset="-122"/>
              </a:rPr>
              <a:t>好吃懒做</a:t>
            </a:r>
            <a:r>
              <a:rPr lang="zh-CN" altLang="en-US" sz="2800" dirty="0">
                <a:solidFill>
                  <a:srgbClr val="000000"/>
                </a:solidFill>
                <a:latin typeface="Calibri" panose="020F0502020204030204" pitchFamily="34" charset="0"/>
                <a:ea typeface="宋体" panose="02010600030101010101" pitchFamily="2" charset="-122"/>
              </a:rPr>
              <a:t>引起难产而死去</a:t>
            </a:r>
            <a:r>
              <a:rPr lang="zh-CN" altLang="en-US" sz="2800" dirty="0">
                <a:latin typeface="Calibri" panose="020F0502020204030204" pitchFamily="34" charset="0"/>
                <a:ea typeface="宋体" panose="02010600030101010101" pitchFamily="2" charset="-122"/>
              </a:rPr>
              <a:t>了，她的一切结局都是又她自己一手造成的，算来算去结果把自己的命也算了进去。</a:t>
            </a:r>
            <a:r>
              <a:rPr lang="zh-CN" altLang="en-US" sz="2400" dirty="0">
                <a:latin typeface="Calibri" panose="020F0502020204030204" pitchFamily="34"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4212"/>
                                        </p:tgtEl>
                                        <p:attrNameLst>
                                          <p:attrName>style.visibility</p:attrName>
                                        </p:attrNameLst>
                                      </p:cBhvr>
                                      <p:to>
                                        <p:strVal val="visible"/>
                                      </p:to>
                                    </p:set>
                                    <p:animEffect transition="in" filter="blinds(horizontal)">
                                      <p:cBhvr>
                                        <p:cTn id="7" dur="500"/>
                                        <p:tgtEl>
                                          <p:spTgt spid="942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4216">
                                            <p:txEl>
                                              <p:charRg st="0" end="48"/>
                                            </p:txEl>
                                          </p:spTgt>
                                        </p:tgtEl>
                                        <p:attrNameLst>
                                          <p:attrName>style.visibility</p:attrName>
                                        </p:attrNameLst>
                                      </p:cBhvr>
                                      <p:to>
                                        <p:strVal val="visible"/>
                                      </p:to>
                                    </p:set>
                                    <p:animEffect transition="in" filter="blinds(horizontal)">
                                      <p:cBhvr>
                                        <p:cTn id="12" dur="500"/>
                                        <p:tgtEl>
                                          <p:spTgt spid="94216">
                                            <p:txEl>
                                              <p:charRg st="0" end="4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4216">
                                            <p:txEl>
                                              <p:charRg st="48" end="226"/>
                                            </p:txEl>
                                          </p:spTgt>
                                        </p:tgtEl>
                                        <p:attrNameLst>
                                          <p:attrName>style.visibility</p:attrName>
                                        </p:attrNameLst>
                                      </p:cBhvr>
                                      <p:to>
                                        <p:strVal val="visible"/>
                                      </p:to>
                                    </p:set>
                                    <p:animEffect transition="in" filter="blinds(horizontal)">
                                      <p:cBhvr>
                                        <p:cTn id="17" dur="500"/>
                                        <p:tgtEl>
                                          <p:spTgt spid="94216">
                                            <p:txEl>
                                              <p:charRg st="48" end="22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94215"/>
                                        </p:tgtEl>
                                        <p:attrNameLst>
                                          <p:attrName>style.visibility</p:attrName>
                                        </p:attrNameLst>
                                      </p:cBhvr>
                                      <p:to>
                                        <p:strVal val="visible"/>
                                      </p:to>
                                    </p:set>
                                    <p:anim calcmode="discrete" valueType="clr">
                                      <p:cBhvr override="childStyle">
                                        <p:cTn id="22" dur="80"/>
                                        <p:tgtEl>
                                          <p:spTgt spid="94215"/>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94215"/>
                                        </p:tgtEl>
                                        <p:attrNameLst>
                                          <p:attrName>fillcolor</p:attrName>
                                        </p:attrNameLst>
                                      </p:cBhvr>
                                      <p:tavLst>
                                        <p:tav tm="0">
                                          <p:val>
                                            <p:clrVal>
                                              <a:schemeClr val="accent2"/>
                                            </p:clrVal>
                                          </p:val>
                                        </p:tav>
                                        <p:tav tm="50000">
                                          <p:val>
                                            <p:clrVal>
                                              <a:schemeClr val="hlink"/>
                                            </p:clrVal>
                                          </p:val>
                                        </p:tav>
                                      </p:tavLst>
                                    </p:anim>
                                    <p:set>
                                      <p:cBhvr>
                                        <p:cTn id="24" dur="80"/>
                                        <p:tgtEl>
                                          <p:spTgt spid="9421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5"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394970" y="482600"/>
            <a:ext cx="11329670" cy="4351655"/>
          </a:xfrm>
        </p:spPr>
        <p:txBody>
          <a:bodyPr/>
          <a:p>
            <a:pPr fontAlgn="auto">
              <a:lnSpc>
                <a:spcPct val="110000"/>
              </a:lnSpc>
              <a:buNone/>
            </a:pPr>
            <a:r>
              <a:rPr lang="en-US" altLang="zh-CN" b="1" dirty="0">
                <a:latin typeface="华文楷体" panose="02010600040101010101" charset="-122"/>
                <a:ea typeface="华文楷体" panose="02010600040101010101" charset="-122"/>
                <a:cs typeface="华文楷体" panose="02010600040101010101" charset="-122"/>
                <a:sym typeface="+mn-ea"/>
              </a:rPr>
              <a:t>           </a:t>
            </a:r>
            <a:r>
              <a:rPr lang="zh-CN" altLang="en-US" b="1" dirty="0">
                <a:latin typeface="华文楷体" panose="02010600040101010101" charset="-122"/>
                <a:ea typeface="华文楷体" panose="02010600040101010101" charset="-122"/>
                <a:cs typeface="华文楷体" panose="02010600040101010101" charset="-122"/>
                <a:sym typeface="+mn-ea"/>
              </a:rPr>
              <a:t>小福子晓得这么下去，全院的人慢慢就会都响应虎妞，而把自己撵出去。</a:t>
            </a:r>
            <a:r>
              <a:rPr lang="zh-CN" altLang="en-US" b="1" dirty="0">
                <a:solidFill>
                  <a:srgbClr val="FF0000"/>
                </a:solidFill>
                <a:latin typeface="华文楷体" panose="02010600040101010101" charset="-122"/>
                <a:ea typeface="华文楷体" panose="02010600040101010101" charset="-122"/>
                <a:cs typeface="华文楷体" panose="02010600040101010101" charset="-122"/>
                <a:sym typeface="+mn-ea"/>
              </a:rPr>
              <a:t>她只是害怕，不敢生气，落到她这步天地的人晓得把事实放在气和泪的前边。</a:t>
            </a:r>
            <a:r>
              <a:rPr lang="zh-CN" altLang="en-US" b="1" dirty="0">
                <a:latin typeface="华文楷体" panose="02010600040101010101" charset="-122"/>
                <a:ea typeface="华文楷体" panose="02010600040101010101" charset="-122"/>
                <a:cs typeface="华文楷体" panose="02010600040101010101" charset="-122"/>
                <a:sym typeface="+mn-ea"/>
              </a:rPr>
              <a:t>她带着小弟弟过来，给虎妞下了一跪。什么也没说，可是神色也带出来：这一跪要还不行的话，她自己不怕死，谁可也别想活着！最伟大的牺牲是忍辱，最伟大的忍辱是预备反抗。</a:t>
            </a:r>
            <a:endParaRPr lang="zh-CN" altLang="en-US" b="1" dirty="0">
              <a:latin typeface="华文楷体" panose="02010600040101010101" charset="-122"/>
              <a:ea typeface="华文楷体" panose="02010600040101010101" charset="-122"/>
              <a:cs typeface="华文楷体" panose="02010600040101010101" charset="-122"/>
            </a:endParaRPr>
          </a:p>
          <a:p>
            <a:pPr fontAlgn="auto">
              <a:lnSpc>
                <a:spcPct val="110000"/>
              </a:lnSpc>
              <a:buNone/>
            </a:pPr>
            <a:r>
              <a:rPr lang="zh-CN" altLang="en-US" b="1" dirty="0">
                <a:latin typeface="华文楷体" panose="02010600040101010101" charset="-122"/>
                <a:ea typeface="华文楷体" panose="02010600040101010101" charset="-122"/>
                <a:cs typeface="华文楷体" panose="02010600040101010101" charset="-122"/>
                <a:sym typeface="+mn-ea"/>
              </a:rPr>
              <a:t>           </a:t>
            </a:r>
            <a:r>
              <a:rPr lang="zh-CN" altLang="en-US" b="1" dirty="0">
                <a:solidFill>
                  <a:srgbClr val="FF0000"/>
                </a:solidFill>
                <a:latin typeface="华文楷体" panose="02010600040101010101" charset="-122"/>
                <a:ea typeface="华文楷体" panose="02010600040101010101" charset="-122"/>
                <a:cs typeface="华文楷体" panose="02010600040101010101" charset="-122"/>
                <a:sym typeface="+mn-ea"/>
              </a:rPr>
              <a:t>小福子含着泪，不知怎样好。</a:t>
            </a:r>
            <a:r>
              <a:rPr lang="zh-CN" altLang="en-US" b="1" dirty="0">
                <a:latin typeface="华文楷体" panose="02010600040101010101" charset="-122"/>
                <a:ea typeface="华文楷体" panose="02010600040101010101" charset="-122"/>
                <a:cs typeface="华文楷体" panose="02010600040101010101" charset="-122"/>
                <a:sym typeface="+mn-ea"/>
              </a:rPr>
              <a:t>劝父亲是没用的，看着祥子打他也于心不安。她将全身都摸索到了，凑出十几个铜子儿来，交给了弟弟。弟弟平日绝不敢挨近爸爸的身，今天看爸爸是被揍在地上，胆子大了些。“给你，走吧！”</a:t>
            </a:r>
            <a:endParaRPr lang="zh-CN" altLang="en-US" b="1" dirty="0">
              <a:latin typeface="华文楷体" panose="02010600040101010101" charset="-122"/>
              <a:ea typeface="华文楷体" panose="02010600040101010101" charset="-122"/>
              <a:cs typeface="华文楷体" panose="02010600040101010101" charset="-122"/>
            </a:endParaRPr>
          </a:p>
          <a:p>
            <a:pPr fontAlgn="auto">
              <a:lnSpc>
                <a:spcPct val="110000"/>
              </a:lnSpc>
              <a:buNone/>
            </a:pPr>
            <a:r>
              <a:rPr lang="zh-CN" altLang="en-US" b="1" dirty="0">
                <a:latin typeface="华文楷体" panose="02010600040101010101" charset="-122"/>
                <a:ea typeface="华文楷体" panose="02010600040101010101" charset="-122"/>
                <a:cs typeface="华文楷体" panose="02010600040101010101" charset="-122"/>
                <a:sym typeface="+mn-ea"/>
              </a:rPr>
              <a:t>　　 </a:t>
            </a:r>
            <a:r>
              <a:rPr lang="zh-CN" altLang="en-US" b="1" dirty="0">
                <a:solidFill>
                  <a:srgbClr val="FF0000"/>
                </a:solidFill>
                <a:latin typeface="华文楷体" panose="02010600040101010101" charset="-122"/>
                <a:ea typeface="华文楷体" panose="02010600040101010101" charset="-122"/>
                <a:cs typeface="华文楷体" panose="02010600040101010101" charset="-122"/>
                <a:sym typeface="+mn-ea"/>
              </a:rPr>
              <a:t> “我没法子！”</a:t>
            </a:r>
            <a:r>
              <a:rPr lang="zh-CN" altLang="en-US" b="1" dirty="0">
                <a:latin typeface="华文楷体" panose="02010600040101010101" charset="-122"/>
                <a:ea typeface="华文楷体" panose="02010600040101010101" charset="-122"/>
                <a:cs typeface="华文楷体" panose="02010600040101010101" charset="-122"/>
                <a:sym typeface="+mn-ea"/>
              </a:rPr>
              <a:t>她自言自语的说了这么句，这一句总结了她一切的困难，并且含着无限的希望——假如祥子愿意娶她，她便有了办法。</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8916" name="内容占位符 38915"/>
          <p:cNvSpPr>
            <a:spLocks noGrp="1"/>
          </p:cNvSpPr>
          <p:nvPr>
            <p:ph sz="half" idx="2"/>
          </p:nvPr>
        </p:nvSpPr>
        <p:spPr>
          <a:xfrm>
            <a:off x="4942205" y="603885"/>
            <a:ext cx="6564630" cy="5650230"/>
          </a:xfrm>
        </p:spPr>
        <p:txBody>
          <a:bodyPr anchor="t">
            <a:normAutofit fontScale="70000"/>
          </a:bodyPr>
          <a:lstStyle/>
          <a:p>
            <a:pPr>
              <a:lnSpc>
                <a:spcPct val="80000"/>
              </a:lnSpc>
              <a:buClrTx/>
              <a:buSzTx/>
              <a:buNone/>
            </a:pPr>
            <a:r>
              <a:rPr lang="zh-CN" altLang="en-US" sz="2400" b="1" kern="1200" dirty="0">
                <a:latin typeface="黑体" panose="02010609060101010101" charset="-122"/>
                <a:ea typeface="黑体" panose="02010609060101010101" charset="-122"/>
                <a:cs typeface="+mn-cs"/>
              </a:rPr>
              <a:t>     </a:t>
            </a:r>
            <a:r>
              <a:rPr lang="zh-CN" altLang="en-US" sz="2400" b="1" kern="1200" dirty="0">
                <a:solidFill>
                  <a:srgbClr val="0033CC"/>
                </a:solidFill>
                <a:latin typeface="黑体" panose="02010609060101010101" charset="-122"/>
                <a:ea typeface="黑体" panose="02010609060101010101" charset="-122"/>
                <a:cs typeface="+mn-cs"/>
              </a:rPr>
              <a:t> </a:t>
            </a:r>
            <a:endParaRPr lang="zh-CN" altLang="en-US" sz="2400" b="1" kern="1200" dirty="0">
              <a:solidFill>
                <a:srgbClr val="0033CC"/>
              </a:solidFill>
              <a:latin typeface="黑体" panose="02010609060101010101" charset="-122"/>
              <a:ea typeface="黑体" panose="02010609060101010101" charset="-122"/>
              <a:cs typeface="+mn-cs"/>
            </a:endParaRPr>
          </a:p>
          <a:p>
            <a:pPr fontAlgn="auto">
              <a:lnSpc>
                <a:spcPct val="150000"/>
              </a:lnSpc>
              <a:buClrTx/>
              <a:buSzTx/>
              <a:buNone/>
            </a:pPr>
            <a:r>
              <a:rPr lang="zh-CN" altLang="en-US" sz="2400" b="1" kern="1200" dirty="0">
                <a:solidFill>
                  <a:srgbClr val="0033CC"/>
                </a:solidFill>
                <a:latin typeface="黑体" panose="02010609060101010101" charset="-122"/>
                <a:ea typeface="黑体" panose="02010609060101010101" charset="-122"/>
                <a:cs typeface="+mn-cs"/>
              </a:rPr>
              <a:t>     </a:t>
            </a:r>
            <a:r>
              <a:rPr lang="zh-CN" altLang="en-US" b="1" kern="1200" dirty="0">
                <a:solidFill>
                  <a:srgbClr val="0033CC"/>
                </a:solidFill>
                <a:latin typeface="黑体" panose="02010609060101010101" charset="-122"/>
                <a:ea typeface="黑体" panose="02010609060101010101" charset="-122"/>
                <a:cs typeface="+mn-cs"/>
              </a:rPr>
              <a:t> </a:t>
            </a:r>
            <a:r>
              <a:rPr lang="zh-CN" altLang="en-US" sz="3555" b="1" kern="1200" dirty="0">
                <a:solidFill>
                  <a:schemeClr val="tx1"/>
                </a:solidFill>
                <a:latin typeface="黑体" panose="02010609060101010101" charset="-122"/>
                <a:ea typeface="黑体" panose="02010609060101010101" charset="-122"/>
                <a:cs typeface="+mn-cs"/>
              </a:rPr>
              <a:t>一个</a:t>
            </a:r>
            <a:r>
              <a:rPr lang="zh-CN" altLang="en-US" sz="3555" b="1" kern="1200" dirty="0">
                <a:solidFill>
                  <a:srgbClr val="FF0000"/>
                </a:solidFill>
                <a:latin typeface="黑体" panose="02010609060101010101" charset="-122"/>
                <a:ea typeface="黑体" panose="02010609060101010101" charset="-122"/>
                <a:cs typeface="+mn-cs"/>
              </a:rPr>
              <a:t>善良的、可悲的</a:t>
            </a:r>
            <a:r>
              <a:rPr lang="zh-CN" altLang="en-US" sz="3555" b="1" kern="1200" dirty="0">
                <a:solidFill>
                  <a:schemeClr val="tx1"/>
                </a:solidFill>
                <a:latin typeface="黑体" panose="02010609060101010101" charset="-122"/>
                <a:ea typeface="黑体" panose="02010609060101010101" charset="-122"/>
                <a:cs typeface="+mn-cs"/>
              </a:rPr>
              <a:t>人物。小福子的一生也许就是那些长的有个模样的大杂院里的女孩必经的道路，她们没有过错，但是从她们出生开始就注定了她们的命运，既然已经是这样了就没有什么道理没有什么公平可言了，命运就是这样不讲道理不讲公平的，命运就是这样的捉弄一切。小福子就这样顺应了命运，回到了她所来的地方，留给我们的只有深深的同情和无限的思考。</a:t>
            </a:r>
            <a:endParaRPr lang="zh-CN" altLang="en-US" sz="3555" b="1" kern="1200" dirty="0">
              <a:solidFill>
                <a:srgbClr val="0033CC"/>
              </a:solidFill>
              <a:latin typeface="黑体" panose="02010609060101010101" charset="-122"/>
              <a:ea typeface="黑体" panose="02010609060101010101" charset="-122"/>
              <a:cs typeface="+mn-cs"/>
            </a:endParaRPr>
          </a:p>
        </p:txBody>
      </p:sp>
      <p:pic>
        <p:nvPicPr>
          <p:cNvPr id="30723" name="图片 37891"/>
          <p:cNvPicPr>
            <a:picLocks noChangeAspect="1"/>
          </p:cNvPicPr>
          <p:nvPr/>
        </p:nvPicPr>
        <p:blipFill>
          <a:blip r:embed="rId1"/>
          <a:stretch>
            <a:fillRect/>
          </a:stretch>
        </p:blipFill>
        <p:spPr>
          <a:xfrm>
            <a:off x="708660" y="769620"/>
            <a:ext cx="3982720" cy="5040630"/>
          </a:xfrm>
          <a:prstGeom prst="rect">
            <a:avLst/>
          </a:prstGeom>
          <a:noFill/>
          <a:ln w="9525">
            <a:noFill/>
          </a:ln>
        </p:spPr>
      </p:pic>
      <p:sp>
        <p:nvSpPr>
          <p:cNvPr id="38914" name="标题 38913"/>
          <p:cNvSpPr>
            <a:spLocks noGrp="1"/>
          </p:cNvSpPr>
          <p:nvPr/>
        </p:nvSpPr>
        <p:spPr>
          <a:xfrm>
            <a:off x="1139825" y="5979160"/>
            <a:ext cx="3120390" cy="440690"/>
          </a:xfrm>
          <a:prstGeom prst="rect">
            <a:avLst/>
          </a:prstGeom>
          <a:noFill/>
          <a:ln w="9525">
            <a:noFill/>
          </a:ln>
        </p:spPr>
        <p:txBody>
          <a:bodyPr wrap="square" lIns="91440" tIns="45720" rIns="91440" bIns="45720" anchor="ctr"/>
          <a:lstStyle/>
          <a:p>
            <a:pPr eaLnBrk="0" hangingPunct="0"/>
            <a:r>
              <a:rPr lang="en-US" altLang="zh-CN" sz="3600" b="1" dirty="0">
                <a:latin typeface="仿宋体" pitchFamily="49" charset="-122"/>
                <a:ea typeface="仿宋体" pitchFamily="49" charset="-122"/>
              </a:rPr>
              <a:t>  </a:t>
            </a:r>
            <a:r>
              <a:rPr lang="zh-CN" altLang="en-US" sz="3600" b="1" dirty="0">
                <a:latin typeface="仿宋体" pitchFamily="49" charset="-122"/>
                <a:ea typeface="仿宋体" pitchFamily="49" charset="-122"/>
              </a:rPr>
              <a:t>小</a:t>
            </a:r>
            <a:r>
              <a:rPr lang="zh-CN" altLang="en-US" sz="3600" b="1" dirty="0" err="1">
                <a:latin typeface="仿宋体" pitchFamily="49" charset="-122"/>
                <a:ea typeface="仿宋体" pitchFamily="49" charset="-122"/>
              </a:rPr>
              <a:t>福子</a:t>
            </a:r>
            <a:endParaRPr lang="zh-CN" altLang="en-US" sz="3600" b="1">
              <a:latin typeface="仿宋体" pitchFamily="49" charset="-122"/>
              <a:ea typeface="仿宋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3"/>
                                        </p:tgtEl>
                                        <p:attrNameLst>
                                          <p:attrName>style.visibility</p:attrName>
                                        </p:attrNameLst>
                                      </p:cBhvr>
                                      <p:to>
                                        <p:strVal val="visible"/>
                                      </p:to>
                                    </p:set>
                                    <p:anim calcmode="lin" valueType="num">
                                      <p:cBhvr additive="base">
                                        <p:cTn id="7" dur="500" fill="hold"/>
                                        <p:tgtEl>
                                          <p:spTgt spid="30723"/>
                                        </p:tgtEl>
                                        <p:attrNameLst>
                                          <p:attrName>ppt_x</p:attrName>
                                        </p:attrNameLst>
                                      </p:cBhvr>
                                      <p:tavLst>
                                        <p:tav tm="0">
                                          <p:val>
                                            <p:strVal val="#ppt_x"/>
                                          </p:val>
                                        </p:tav>
                                        <p:tav tm="100000">
                                          <p:val>
                                            <p:strVal val="#ppt_x"/>
                                          </p:val>
                                        </p:tav>
                                      </p:tavLst>
                                    </p:anim>
                                    <p:anim calcmode="lin" valueType="num">
                                      <p:cBhvr additive="base">
                                        <p:cTn id="8" dur="500" fill="hold"/>
                                        <p:tgtEl>
                                          <p:spTgt spid="307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8916">
                                            <p:txEl>
                                              <p:pRg st="0" end="0"/>
                                            </p:txEl>
                                          </p:spTgt>
                                        </p:tgtEl>
                                        <p:attrNameLst>
                                          <p:attrName>style.visibility</p:attrName>
                                        </p:attrNameLst>
                                      </p:cBhvr>
                                      <p:to>
                                        <p:strVal val="visible"/>
                                      </p:to>
                                    </p:set>
                                    <p:anim calcmode="lin" valueType="num">
                                      <p:cBhvr additive="base">
                                        <p:cTn id="13" dur="500" fill="hold"/>
                                        <p:tgtEl>
                                          <p:spTgt spid="3891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9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8916">
                                            <p:txEl>
                                              <p:pRg st="1" end="1"/>
                                            </p:txEl>
                                          </p:spTgt>
                                        </p:tgtEl>
                                        <p:attrNameLst>
                                          <p:attrName>style.visibility</p:attrName>
                                        </p:attrNameLst>
                                      </p:cBhvr>
                                      <p:to>
                                        <p:strVal val="visible"/>
                                      </p:to>
                                    </p:set>
                                    <p:anim calcmode="lin" valueType="num">
                                      <p:cBhvr additive="base">
                                        <p:cTn id="19" dur="500" fill="hold"/>
                                        <p:tgtEl>
                                          <p:spTgt spid="3891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891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2769" name="Rectangle 3"/>
          <p:cNvSpPr>
            <a:spLocks noGrp="1"/>
          </p:cNvSpPr>
          <p:nvPr>
            <p:ph idx="1"/>
          </p:nvPr>
        </p:nvSpPr>
        <p:spPr>
          <a:xfrm>
            <a:off x="250166" y="701676"/>
            <a:ext cx="11671540" cy="5776762"/>
          </a:xfrm>
        </p:spPr>
        <p:txBody>
          <a:bodyPr wrap="square" lIns="91440" tIns="45720" rIns="91440" bIns="45720" anchor="t">
            <a:normAutofit fontScale="87500" lnSpcReduction="20000"/>
          </a:bodyPr>
          <a:lstStyle/>
          <a:p>
            <a:pPr fontAlgn="auto">
              <a:lnSpc>
                <a:spcPct val="120000"/>
              </a:lnSpc>
              <a:buNone/>
            </a:pPr>
            <a:r>
              <a:rPr lang="en-US" altLang="zh-CN" b="1" dirty="0"/>
              <a:t>        </a:t>
            </a:r>
            <a:r>
              <a:rPr lang="en-US" altLang="zh-CN" b="1" dirty="0">
                <a:latin typeface="华文楷体" panose="02010600040101010101" charset="-122"/>
                <a:ea typeface="华文楷体" panose="02010600040101010101" charset="-122"/>
                <a:cs typeface="华文楷体" panose="02010600040101010101" charset="-122"/>
              </a:rPr>
              <a:t>   </a:t>
            </a:r>
            <a:r>
              <a:rPr lang="zh-CN" altLang="en-US" sz="2745" b="1" dirty="0">
                <a:latin typeface="华文楷体" panose="02010600040101010101" charset="-122"/>
                <a:ea typeface="华文楷体" panose="02010600040101010101" charset="-122"/>
                <a:cs typeface="华文楷体" panose="02010600040101010101" charset="-122"/>
              </a:rPr>
              <a:t>刘四爷的眼里不揉沙子。把前前后后所闻所见的都搁在一处，他的心中已明白了八九成。这几天了，姑娘特别的听话，哼，因为祥子回来了！看她的眼，老跟着他。老头子把这点事存在心里，就更觉得凄凉难过。想想看吧，本来就没有儿子，不能火火炽炽的凑起个家庭来；姑娘再跟人一走！自己一辈子算是白费了心机！祥子的确不错，但是提到儿婿两当，还差得多呢；</a:t>
            </a:r>
            <a:r>
              <a:rPr lang="zh-CN" altLang="en-US" sz="2745" b="1" dirty="0">
                <a:solidFill>
                  <a:srgbClr val="FF0000"/>
                </a:solidFill>
                <a:latin typeface="华文楷体" panose="02010600040101010101" charset="-122"/>
                <a:ea typeface="华文楷体" panose="02010600040101010101" charset="-122"/>
                <a:cs typeface="华文楷体" panose="02010600040101010101" charset="-122"/>
              </a:rPr>
              <a:t>一个臭拉车的！自己奔波了一辈子，打过群架，跪过铁索，临完教个乡下脑袋连女儿带产业全搬了走？</a:t>
            </a:r>
            <a:endParaRPr lang="zh-CN" altLang="en-US" sz="2745" b="1" dirty="0">
              <a:latin typeface="华文楷体" panose="02010600040101010101" charset="-122"/>
              <a:ea typeface="华文楷体" panose="02010600040101010101" charset="-122"/>
              <a:cs typeface="华文楷体" panose="02010600040101010101" charset="-122"/>
            </a:endParaRPr>
          </a:p>
          <a:p>
            <a:pPr fontAlgn="auto">
              <a:lnSpc>
                <a:spcPct val="120000"/>
              </a:lnSpc>
              <a:buNone/>
            </a:pPr>
            <a:r>
              <a:rPr lang="zh-CN" altLang="en-US" sz="2745" b="1" dirty="0">
                <a:latin typeface="华文楷体" panose="02010600040101010101" charset="-122"/>
                <a:ea typeface="华文楷体" panose="02010600040101010101" charset="-122"/>
                <a:cs typeface="华文楷体" panose="02010600040101010101" charset="-122"/>
              </a:rPr>
              <a:t>          “不用揣着明白的，说胡涂的！”老头子立了起来。“</a:t>
            </a:r>
            <a:r>
              <a:rPr lang="zh-CN" altLang="en-US" sz="2745" b="1" dirty="0">
                <a:solidFill>
                  <a:srgbClr val="FF0000"/>
                </a:solidFill>
                <a:latin typeface="华文楷体" panose="02010600040101010101" charset="-122"/>
                <a:ea typeface="华文楷体" panose="02010600040101010101" charset="-122"/>
                <a:cs typeface="华文楷体" panose="02010600040101010101" charset="-122"/>
              </a:rPr>
              <a:t>要他没我，要我没他，</a:t>
            </a:r>
            <a:r>
              <a:rPr lang="zh-CN" altLang="en-US" sz="2745" b="1" dirty="0">
                <a:latin typeface="华文楷体" panose="02010600040101010101" charset="-122"/>
                <a:ea typeface="华文楷体" panose="02010600040101010101" charset="-122"/>
                <a:cs typeface="华文楷体" panose="02010600040101010101" charset="-122"/>
              </a:rPr>
              <a:t>干脆的告诉你得了。我是你爸爸！我应当管！”</a:t>
            </a:r>
            <a:endParaRPr lang="zh-CN" altLang="en-US" sz="2745" b="1" dirty="0">
              <a:latin typeface="华文楷体" panose="02010600040101010101" charset="-122"/>
              <a:ea typeface="华文楷体" panose="02010600040101010101" charset="-122"/>
              <a:cs typeface="华文楷体" panose="02010600040101010101" charset="-122"/>
            </a:endParaRPr>
          </a:p>
          <a:p>
            <a:pPr fontAlgn="auto">
              <a:lnSpc>
                <a:spcPct val="120000"/>
              </a:lnSpc>
              <a:buNone/>
            </a:pPr>
            <a:r>
              <a:rPr lang="zh-CN" altLang="en-US" sz="2745" b="1" dirty="0">
                <a:latin typeface="华文楷体" panose="02010600040101010101" charset="-122"/>
                <a:ea typeface="华文楷体" panose="02010600040101010101" charset="-122"/>
                <a:cs typeface="华文楷体" panose="02010600040101010101" charset="-122"/>
              </a:rPr>
              <a:t>          “我？”刘四爷的脸由红而白，把当年的光棍劲儿全拿了出来：“</a:t>
            </a:r>
            <a:r>
              <a:rPr lang="zh-CN" altLang="en-US" sz="2745" b="1" dirty="0">
                <a:solidFill>
                  <a:srgbClr val="FF0000"/>
                </a:solidFill>
                <a:latin typeface="华文楷体" panose="02010600040101010101" charset="-122"/>
                <a:ea typeface="华文楷体" panose="02010600040101010101" charset="-122"/>
                <a:cs typeface="华文楷体" panose="02010600040101010101" charset="-122"/>
              </a:rPr>
              <a:t>我放把火把棚烧了，也不能给你用！</a:t>
            </a:r>
            <a:r>
              <a:rPr lang="zh-CN" altLang="en-US" sz="2745" b="1" dirty="0">
                <a:latin typeface="华文楷体" panose="02010600040101010101" charset="-122"/>
                <a:ea typeface="华文楷体" panose="02010600040101010101" charset="-122"/>
                <a:cs typeface="华文楷体" panose="02010600040101010101" charset="-122"/>
              </a:rPr>
              <a:t>”</a:t>
            </a:r>
            <a:endParaRPr lang="zh-CN" altLang="en-US" sz="2745" b="1" dirty="0">
              <a:latin typeface="华文楷体" panose="02010600040101010101" charset="-122"/>
              <a:ea typeface="华文楷体" panose="02010600040101010101" charset="-122"/>
              <a:cs typeface="华文楷体" panose="02010600040101010101" charset="-122"/>
            </a:endParaRPr>
          </a:p>
          <a:p>
            <a:pPr fontAlgn="auto">
              <a:lnSpc>
                <a:spcPct val="120000"/>
              </a:lnSpc>
              <a:buNone/>
            </a:pPr>
            <a:r>
              <a:rPr lang="zh-CN" altLang="en-US" sz="2745" b="1" dirty="0">
                <a:latin typeface="华文楷体" panose="02010600040101010101" charset="-122"/>
                <a:ea typeface="华文楷体" panose="02010600040101010101" charset="-122"/>
                <a:cs typeface="华文楷体" panose="02010600040101010101" charset="-122"/>
              </a:rPr>
              <a:t>　　“好！”虎妞的嘴唇哆嗦上了，声音非常的难听，“我卷起铺盖一走，你给我多少钱？”</a:t>
            </a:r>
            <a:endParaRPr lang="zh-CN" altLang="en-US" sz="2745" b="1" dirty="0">
              <a:latin typeface="华文楷体" panose="02010600040101010101" charset="-122"/>
              <a:ea typeface="华文楷体" panose="02010600040101010101" charset="-122"/>
              <a:cs typeface="华文楷体" panose="02010600040101010101" charset="-122"/>
            </a:endParaRPr>
          </a:p>
          <a:p>
            <a:pPr fontAlgn="auto">
              <a:lnSpc>
                <a:spcPct val="120000"/>
              </a:lnSpc>
              <a:buNone/>
            </a:pPr>
            <a:r>
              <a:rPr lang="zh-CN" altLang="en-US" sz="2745" b="1" dirty="0">
                <a:latin typeface="华文楷体" panose="02010600040101010101" charset="-122"/>
                <a:ea typeface="华文楷体" panose="02010600040101010101" charset="-122"/>
                <a:cs typeface="华文楷体" panose="02010600040101010101" charset="-122"/>
              </a:rPr>
              <a:t>　　</a:t>
            </a:r>
            <a:r>
              <a:rPr lang="zh-CN" altLang="en-US" sz="2745" b="1" dirty="0">
                <a:solidFill>
                  <a:srgbClr val="FF0000"/>
                </a:solidFill>
                <a:latin typeface="华文楷体" panose="02010600040101010101" charset="-122"/>
                <a:ea typeface="华文楷体" panose="02010600040101010101" charset="-122"/>
                <a:cs typeface="华文楷体" panose="02010600040101010101" charset="-122"/>
              </a:rPr>
              <a:t>“钱是我的，我爱给谁才给！”</a:t>
            </a:r>
            <a:r>
              <a:rPr lang="zh-CN" altLang="en-US" sz="2745" b="1" dirty="0">
                <a:latin typeface="华文楷体" panose="02010600040101010101" charset="-122"/>
                <a:ea typeface="华文楷体" panose="02010600040101010101" charset="-122"/>
                <a:cs typeface="华文楷体" panose="02010600040101010101" charset="-122"/>
              </a:rPr>
              <a:t>老头子听女儿说要走，心中有些难过，但是为斗这口气，他狠了心。</a:t>
            </a:r>
            <a:endParaRPr lang="zh-CN" altLang="en-US" sz="2745" b="1" dirty="0">
              <a:latin typeface="华文楷体" panose="02010600040101010101" charset="-122"/>
              <a:ea typeface="华文楷体" panose="02010600040101010101" charset="-122"/>
              <a:cs typeface="华文楷体" panose="02010600040101010101" charset="-122"/>
            </a:endParaRPr>
          </a:p>
        </p:txBody>
      </p:sp>
      <p:sp>
        <p:nvSpPr>
          <p:cNvPr id="32770" name="Text Box 7"/>
          <p:cNvSpPr txBox="1"/>
          <p:nvPr/>
        </p:nvSpPr>
        <p:spPr>
          <a:xfrm>
            <a:off x="2209800" y="4648200"/>
            <a:ext cx="228600" cy="460375"/>
          </a:xfrm>
          <a:prstGeom prst="rect">
            <a:avLst/>
          </a:prstGeom>
          <a:noFill/>
          <a:ln w="9525">
            <a:noFill/>
          </a:ln>
        </p:spPr>
        <p:txBody>
          <a:bodyPr anchor="t">
            <a:spAutoFit/>
          </a:bodyPr>
          <a:lstStyle/>
          <a:p>
            <a:pPr>
              <a:spcBef>
                <a:spcPct val="50000"/>
              </a:spcBef>
              <a:buFont typeface="Wingdings" panose="05000000000000000000" pitchFamily="2" charset="2"/>
            </a:pPr>
            <a:endParaRPr lang="zh-CN" altLang="zh-CN" sz="2400" dirty="0">
              <a:latin typeface="Calibri" panose="020F0502020204030204" pitchFamily="34" charset="0"/>
              <a:ea typeface="宋体" panose="02010600030101010101"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95236" name="Picture 4" descr="U2223P28T19D5307F1349DT20100423005245"/>
          <p:cNvPicPr>
            <a:picLocks noChangeAspect="1"/>
          </p:cNvPicPr>
          <p:nvPr/>
        </p:nvPicPr>
        <p:blipFill>
          <a:blip r:embed="rId1"/>
          <a:stretch>
            <a:fillRect/>
          </a:stretch>
        </p:blipFill>
        <p:spPr>
          <a:xfrm>
            <a:off x="609918" y="1197293"/>
            <a:ext cx="3419475" cy="3860800"/>
          </a:xfrm>
          <a:prstGeom prst="rect">
            <a:avLst/>
          </a:prstGeom>
          <a:noFill/>
          <a:ln w="9525">
            <a:noFill/>
          </a:ln>
        </p:spPr>
      </p:pic>
      <p:sp>
        <p:nvSpPr>
          <p:cNvPr id="95237" name="Text Box 5"/>
          <p:cNvSpPr txBox="1"/>
          <p:nvPr/>
        </p:nvSpPr>
        <p:spPr>
          <a:xfrm>
            <a:off x="735965" y="5280343"/>
            <a:ext cx="3168650" cy="706755"/>
          </a:xfrm>
          <a:prstGeom prst="rect">
            <a:avLst/>
          </a:prstGeom>
          <a:noFill/>
          <a:ln w="9525">
            <a:noFill/>
          </a:ln>
        </p:spPr>
        <p:txBody>
          <a:bodyPr anchor="t">
            <a:spAutoFit/>
          </a:bodyPr>
          <a:lstStyle/>
          <a:p>
            <a:pPr>
              <a:spcBef>
                <a:spcPct val="50000"/>
              </a:spcBef>
            </a:pPr>
            <a:r>
              <a:rPr lang="en-US" altLang="zh-CN" sz="2400" b="1" dirty="0">
                <a:solidFill>
                  <a:srgbClr val="FF0000"/>
                </a:solidFill>
                <a:latin typeface="Calibri" panose="020F0502020204030204" pitchFamily="34" charset="0"/>
                <a:ea typeface="宋体" panose="02010600030101010101" pitchFamily="2" charset="-122"/>
              </a:rPr>
              <a:t>            </a:t>
            </a:r>
            <a:r>
              <a:rPr lang="zh-CN" altLang="en-US" sz="4000" b="1" dirty="0">
                <a:solidFill>
                  <a:srgbClr val="FF0000"/>
                </a:solidFill>
                <a:latin typeface="Calibri" panose="020F0502020204030204" pitchFamily="34" charset="0"/>
                <a:ea typeface="宋体" panose="02010600030101010101" pitchFamily="2" charset="-122"/>
              </a:rPr>
              <a:t>刘四爷</a:t>
            </a:r>
            <a:endParaRPr lang="zh-CN" altLang="en-US" sz="4000" b="1" dirty="0">
              <a:solidFill>
                <a:srgbClr val="FF0000"/>
              </a:solidFill>
              <a:latin typeface="Calibri" panose="020F0502020204030204" pitchFamily="34" charset="0"/>
              <a:ea typeface="宋体" panose="02010600030101010101" pitchFamily="2" charset="-122"/>
            </a:endParaRPr>
          </a:p>
        </p:txBody>
      </p:sp>
      <p:sp>
        <p:nvSpPr>
          <p:cNvPr id="95238" name="Text Box 6"/>
          <p:cNvSpPr txBox="1"/>
          <p:nvPr/>
        </p:nvSpPr>
        <p:spPr>
          <a:xfrm>
            <a:off x="4278630" y="683260"/>
            <a:ext cx="7172325" cy="5474970"/>
          </a:xfrm>
          <a:prstGeom prst="rect">
            <a:avLst/>
          </a:prstGeom>
          <a:noFill/>
          <a:ln w="9525">
            <a:noFill/>
          </a:ln>
        </p:spPr>
        <p:txBody>
          <a:bodyPr wrap="square" anchor="t">
            <a:spAutoFit/>
          </a:bodyPr>
          <a:lstStyle/>
          <a:p>
            <a:pPr>
              <a:lnSpc>
                <a:spcPct val="120000"/>
              </a:lnSpc>
              <a:spcBef>
                <a:spcPct val="50000"/>
              </a:spcBef>
            </a:pPr>
            <a:r>
              <a:rPr lang="en-US" altLang="zh-CN" sz="2400" dirty="0">
                <a:latin typeface="Calibri" panose="020F0502020204030204" pitchFamily="34" charset="0"/>
                <a:ea typeface="宋体" panose="02010600030101010101" pitchFamily="2" charset="-122"/>
              </a:rPr>
              <a:t>          </a:t>
            </a:r>
            <a:r>
              <a:rPr lang="zh-CN" altLang="en-US" sz="2800" dirty="0">
                <a:latin typeface="Calibri" panose="020F0502020204030204" pitchFamily="34" charset="0"/>
                <a:ea typeface="宋体" panose="02010600030101010101" pitchFamily="2" charset="-122"/>
              </a:rPr>
              <a:t>旧社会的袍哥人物，改良办起了车厂，</a:t>
            </a:r>
            <a:r>
              <a:rPr lang="zh-CN" altLang="en-US" sz="2800" dirty="0">
                <a:solidFill>
                  <a:srgbClr val="FF0000"/>
                </a:solidFill>
                <a:latin typeface="Calibri" panose="020F0502020204030204" pitchFamily="34" charset="0"/>
                <a:ea typeface="宋体" panose="02010600030101010101" pitchFamily="2" charset="-122"/>
              </a:rPr>
              <a:t>为人耿直，性格刚强，</a:t>
            </a:r>
            <a:r>
              <a:rPr lang="zh-CN" altLang="en-US" sz="2800" dirty="0">
                <a:latin typeface="Calibri" panose="020F0502020204030204" pitchFamily="34" charset="0"/>
                <a:ea typeface="宋体" panose="02010600030101010101" pitchFamily="2" charset="-122"/>
              </a:rPr>
              <a:t>从不肯在外场失面子。</a:t>
            </a:r>
            <a:endParaRPr lang="zh-CN" altLang="en-US" sz="2800" dirty="0">
              <a:latin typeface="Calibri" panose="020F0502020204030204" pitchFamily="34" charset="0"/>
              <a:ea typeface="宋体" panose="02010600030101010101" pitchFamily="2" charset="-122"/>
            </a:endParaRPr>
          </a:p>
          <a:p>
            <a:pPr>
              <a:lnSpc>
                <a:spcPct val="120000"/>
              </a:lnSpc>
              <a:spcBef>
                <a:spcPct val="50000"/>
              </a:spcBef>
            </a:pPr>
            <a:r>
              <a:rPr lang="zh-CN" altLang="en-US" sz="2800" dirty="0">
                <a:latin typeface="Calibri" panose="020F0502020204030204" pitchFamily="34" charset="0"/>
                <a:ea typeface="宋体" panose="02010600030101010101" pitchFamily="2" charset="-122"/>
              </a:rPr>
              <a:t>         </a:t>
            </a:r>
            <a:r>
              <a:rPr lang="zh-CN" altLang="en-US" sz="2800" b="1" dirty="0">
                <a:solidFill>
                  <a:srgbClr val="FF0000"/>
                </a:solidFill>
                <a:latin typeface="Calibri" panose="020F0502020204030204" pitchFamily="34" charset="0"/>
                <a:ea typeface="宋体" panose="02010600030101010101" pitchFamily="2" charset="-122"/>
              </a:rPr>
              <a:t>残忍霸道</a:t>
            </a:r>
            <a:r>
              <a:rPr lang="en-US" altLang="zh-CN" sz="2800" b="1" dirty="0">
                <a:solidFill>
                  <a:srgbClr val="FF0000"/>
                </a:solidFill>
                <a:latin typeface="Calibri" panose="020F0502020204030204" pitchFamily="34" charset="0"/>
                <a:ea typeface="宋体" panose="02010600030101010101" pitchFamily="2" charset="-122"/>
              </a:rPr>
              <a:t>,</a:t>
            </a:r>
            <a:r>
              <a:rPr lang="zh-CN" altLang="en-US" sz="2800" b="1" dirty="0">
                <a:solidFill>
                  <a:srgbClr val="000099"/>
                </a:solidFill>
                <a:latin typeface="Calibri" panose="020F0502020204030204" pitchFamily="34" charset="0"/>
                <a:ea typeface="宋体" panose="02010600030101010101" pitchFamily="2" charset="-122"/>
              </a:rPr>
              <a:t>不愿自己辛辛苦苦挣得的家产遂着女儿一起给了别人。于是断绝了与女儿的关系，最后连女儿的坟也不知道在哪儿。</a:t>
            </a:r>
            <a:r>
              <a:rPr lang="zh-CN" altLang="en-US" sz="2800" dirty="0">
                <a:latin typeface="Calibri" panose="020F0502020204030204" pitchFamily="34" charset="0"/>
                <a:ea typeface="宋体" panose="02010600030101010101" pitchFamily="2" charset="-122"/>
              </a:rPr>
              <a:t>封建的思想使他忘记了亲情，当他醒悟过来是已为时过晚，相信当祥子将他赶下车，一个人久久的立在那儿的时候，他真正感到了孤独，真正感到了自己除了钱以外什么也没有了，甚至连女儿的坟也不能看上一眼。  </a:t>
            </a:r>
            <a:endParaRPr lang="zh-CN" altLang="en-US" sz="2800" dirty="0">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5236"/>
                                        </p:tgtEl>
                                        <p:attrNameLst>
                                          <p:attrName>style.visibility</p:attrName>
                                        </p:attrNameLst>
                                      </p:cBhvr>
                                      <p:to>
                                        <p:strVal val="visible"/>
                                      </p:to>
                                    </p:set>
                                    <p:animEffect transition="in" filter="blinds(horizontal)">
                                      <p:cBhvr>
                                        <p:cTn id="7" dur="500"/>
                                        <p:tgtEl>
                                          <p:spTgt spid="952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5238">
                                            <p:txEl>
                                              <p:pRg st="0" end="0"/>
                                            </p:txEl>
                                          </p:spTgt>
                                        </p:tgtEl>
                                        <p:attrNameLst>
                                          <p:attrName>style.visibility</p:attrName>
                                        </p:attrNameLst>
                                      </p:cBhvr>
                                      <p:to>
                                        <p:strVal val="visible"/>
                                      </p:to>
                                    </p:set>
                                    <p:animEffect transition="in" filter="blinds(horizontal)">
                                      <p:cBhvr>
                                        <p:cTn id="12" dur="500"/>
                                        <p:tgtEl>
                                          <p:spTgt spid="9523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5238">
                                            <p:txEl>
                                              <p:charRg st="45" end="197"/>
                                            </p:txEl>
                                          </p:spTgt>
                                        </p:tgtEl>
                                        <p:attrNameLst>
                                          <p:attrName>style.visibility</p:attrName>
                                        </p:attrNameLst>
                                      </p:cBhvr>
                                      <p:to>
                                        <p:strVal val="visible"/>
                                      </p:to>
                                    </p:set>
                                    <p:animEffect transition="in" filter="blinds(horizontal)">
                                      <p:cBhvr>
                                        <p:cTn id="17" dur="500"/>
                                        <p:tgtEl>
                                          <p:spTgt spid="95238">
                                            <p:txEl>
                                              <p:charRg st="45" end="19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95237"/>
                                        </p:tgtEl>
                                        <p:attrNameLst>
                                          <p:attrName>style.visibility</p:attrName>
                                        </p:attrNameLst>
                                      </p:cBhvr>
                                      <p:to>
                                        <p:strVal val="visible"/>
                                      </p:to>
                                    </p:set>
                                    <p:anim calcmode="discrete" valueType="clr">
                                      <p:cBhvr override="childStyle">
                                        <p:cTn id="22" dur="80"/>
                                        <p:tgtEl>
                                          <p:spTgt spid="95237"/>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95237"/>
                                        </p:tgtEl>
                                        <p:attrNameLst>
                                          <p:attrName>fillcolor</p:attrName>
                                        </p:attrNameLst>
                                      </p:cBhvr>
                                      <p:tavLst>
                                        <p:tav tm="0">
                                          <p:val>
                                            <p:clrVal>
                                              <a:schemeClr val="accent2"/>
                                            </p:clrVal>
                                          </p:val>
                                        </p:tav>
                                        <p:tav tm="50000">
                                          <p:val>
                                            <p:clrVal>
                                              <a:schemeClr val="hlink"/>
                                            </p:clrVal>
                                          </p:val>
                                        </p:tav>
                                      </p:tavLst>
                                    </p:anim>
                                    <p:set>
                                      <p:cBhvr>
                                        <p:cTn id="24" dur="80"/>
                                        <p:tgtEl>
                                          <p:spTgt spid="9523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7"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4817" name="Rectangle 3"/>
          <p:cNvSpPr>
            <a:spLocks noGrp="1"/>
          </p:cNvSpPr>
          <p:nvPr>
            <p:ph idx="1"/>
          </p:nvPr>
        </p:nvSpPr>
        <p:spPr>
          <a:xfrm>
            <a:off x="314325" y="667385"/>
            <a:ext cx="11296015" cy="5759450"/>
          </a:xfrm>
        </p:spPr>
        <p:txBody>
          <a:bodyPr wrap="square" lIns="91440" tIns="45720" rIns="91440" bIns="45720" anchor="t">
            <a:normAutofit fontScale="25000"/>
          </a:bodyPr>
          <a:lstStyle/>
          <a:p>
            <a:pPr fontAlgn="auto">
              <a:lnSpc>
                <a:spcPct val="110000"/>
              </a:lnSpc>
              <a:buNone/>
            </a:pPr>
            <a:r>
              <a:rPr lang="en-US" altLang="zh-CN" b="1" dirty="0"/>
              <a:t>               </a:t>
            </a:r>
            <a:r>
              <a:rPr lang="en-US" altLang="zh-CN" sz="10800" b="1" dirty="0"/>
              <a:t> </a:t>
            </a:r>
            <a:r>
              <a:rPr lang="zh-CN" altLang="en-US" sz="10800" b="1" dirty="0">
                <a:latin typeface="华文楷体" panose="02010600040101010101" charset="-122"/>
                <a:ea typeface="华文楷体" panose="02010600040101010101" charset="-122"/>
                <a:cs typeface="华文楷体" panose="02010600040101010101" charset="-122"/>
              </a:rPr>
              <a:t>“没告诉你吗，有要紧的事！”孙侦探还笑着，可是语气非常的严厉。“</a:t>
            </a:r>
            <a:r>
              <a:rPr lang="zh-CN" altLang="en-US" sz="10800" b="1" dirty="0">
                <a:solidFill>
                  <a:srgbClr val="FF0000"/>
                </a:solidFill>
                <a:latin typeface="华文楷体" panose="02010600040101010101" charset="-122"/>
                <a:ea typeface="华文楷体" panose="02010600040101010101" charset="-122"/>
                <a:cs typeface="华文楷体" panose="02010600040101010101" charset="-122"/>
              </a:rPr>
              <a:t>干脆对你说吧，姓曹的是乱党，拿住就枪毙，他还是跑不了！</a:t>
            </a:r>
            <a:r>
              <a:rPr lang="zh-CN" altLang="en-US" sz="10800" b="1" dirty="0">
                <a:latin typeface="华文楷体" panose="02010600040101010101" charset="-122"/>
                <a:ea typeface="华文楷体" panose="02010600040101010101" charset="-122"/>
                <a:cs typeface="华文楷体" panose="02010600040101010101" charset="-122"/>
              </a:rPr>
              <a:t>咱们总算有一面之交，在兵营里你伺候过我；再说咱们又都是街面上的人，所以我担着好大的处分来给你送个信！你要是晚跑一步，回来是堵窝儿掏，谁也跑不了。咱们卖力气吃饭，跟他们打哪门子挂误官司？这话对不对？”</a:t>
            </a:r>
            <a:endParaRPr lang="zh-CN" altLang="en-US" sz="10800" b="1" dirty="0">
              <a:latin typeface="华文楷体" panose="02010600040101010101" charset="-122"/>
              <a:ea typeface="华文楷体" panose="02010600040101010101" charset="-122"/>
              <a:cs typeface="华文楷体" panose="02010600040101010101" charset="-122"/>
              <a:sym typeface="宋体" panose="02010600030101010101" pitchFamily="2" charset="-122"/>
            </a:endParaRPr>
          </a:p>
          <a:p>
            <a:pPr fontAlgn="auto">
              <a:lnSpc>
                <a:spcPct val="110000"/>
              </a:lnSpc>
              <a:buNone/>
            </a:pPr>
            <a:r>
              <a:rPr lang="zh-CN" altLang="en-US" sz="10800" b="1" dirty="0">
                <a:latin typeface="华文楷体" panose="02010600040101010101" charset="-122"/>
                <a:ea typeface="华文楷体" panose="02010600040101010101" charset="-122"/>
                <a:cs typeface="华文楷体" panose="02010600040101010101" charset="-122"/>
                <a:sym typeface="宋体" panose="02010600030101010101" pitchFamily="2" charset="-122"/>
              </a:rPr>
              <a:t>          </a:t>
            </a:r>
            <a:r>
              <a:rPr lang="zh-CN" altLang="en-US" sz="10800" b="1" dirty="0">
                <a:latin typeface="华文楷体" panose="02010600040101010101" charset="-122"/>
                <a:ea typeface="华文楷体" panose="02010600040101010101" charset="-122"/>
                <a:cs typeface="华文楷体" panose="02010600040101010101" charset="-122"/>
              </a:rPr>
              <a:t>“动手没你的，我先告诉你，外边还有一大帮人呢！快着，</a:t>
            </a:r>
            <a:r>
              <a:rPr lang="zh-CN" altLang="en-US" sz="10800" b="1" dirty="0">
                <a:solidFill>
                  <a:srgbClr val="FF0000"/>
                </a:solidFill>
                <a:latin typeface="华文楷体" panose="02010600040101010101" charset="-122"/>
                <a:ea typeface="华文楷体" panose="02010600040101010101" charset="-122"/>
                <a:cs typeface="华文楷体" panose="02010600040101010101" charset="-122"/>
              </a:rPr>
              <a:t>拿钱！我看面子，你别不知好歹！</a:t>
            </a:r>
            <a:r>
              <a:rPr lang="zh-CN" altLang="en-US" sz="10800" b="1" dirty="0">
                <a:latin typeface="华文楷体" panose="02010600040101010101" charset="-122"/>
                <a:ea typeface="华文楷体" panose="02010600040101010101" charset="-122"/>
                <a:cs typeface="华文楷体" panose="02010600040101010101" charset="-122"/>
              </a:rPr>
              <a:t>”孙侦探的眼神非常的难看了。</a:t>
            </a:r>
            <a:endParaRPr lang="zh-CN" altLang="en-US" sz="10800" b="1" dirty="0">
              <a:latin typeface="华文楷体" panose="02010600040101010101" charset="-122"/>
              <a:ea typeface="华文楷体" panose="02010600040101010101" charset="-122"/>
              <a:cs typeface="华文楷体" panose="02010600040101010101" charset="-122"/>
            </a:endParaRPr>
          </a:p>
          <a:p>
            <a:pPr fontAlgn="auto">
              <a:lnSpc>
                <a:spcPct val="110000"/>
              </a:lnSpc>
              <a:buNone/>
            </a:pPr>
            <a:r>
              <a:rPr lang="zh-CN" altLang="en-US" sz="10800" b="1" dirty="0">
                <a:latin typeface="华文楷体" panose="02010600040101010101" charset="-122"/>
                <a:ea typeface="华文楷体" panose="02010600040101010101" charset="-122"/>
                <a:cs typeface="华文楷体" panose="02010600040101010101" charset="-122"/>
              </a:rPr>
              <a:t>　　“我招谁惹谁了？！”祥子带着哭音，说完又坐在床沿上。</a:t>
            </a:r>
            <a:endParaRPr lang="zh-CN" altLang="en-US" sz="10800" b="1" dirty="0">
              <a:latin typeface="华文楷体" panose="02010600040101010101" charset="-122"/>
              <a:ea typeface="华文楷体" panose="02010600040101010101" charset="-122"/>
              <a:cs typeface="华文楷体" panose="02010600040101010101" charset="-122"/>
            </a:endParaRPr>
          </a:p>
          <a:p>
            <a:pPr fontAlgn="auto">
              <a:lnSpc>
                <a:spcPct val="110000"/>
              </a:lnSpc>
              <a:buNone/>
            </a:pPr>
            <a:r>
              <a:rPr lang="zh-CN" altLang="en-US" sz="10800" b="1" dirty="0">
                <a:latin typeface="华文楷体" panose="02010600040101010101" charset="-122"/>
                <a:ea typeface="华文楷体" panose="02010600040101010101" charset="-122"/>
                <a:cs typeface="华文楷体" panose="02010600040101010101" charset="-122"/>
              </a:rPr>
              <a:t>　　“你谁也没招；就是碰在点儿上了！人就是得胎里富，咱们都是底儿上的。什么也甭再说了！”孙侦探摇了摇头，似有无限的感慨。“</a:t>
            </a:r>
            <a:r>
              <a:rPr lang="zh-CN" altLang="en-US" sz="10800" b="1" dirty="0">
                <a:solidFill>
                  <a:srgbClr val="FF0000"/>
                </a:solidFill>
                <a:latin typeface="华文楷体" panose="02010600040101010101" charset="-122"/>
                <a:ea typeface="华文楷体" panose="02010600040101010101" charset="-122"/>
                <a:cs typeface="华文楷体" panose="02010600040101010101" charset="-122"/>
              </a:rPr>
              <a:t>得了，自当是我委屈了你，别再磨烦了！</a:t>
            </a:r>
            <a:r>
              <a:rPr lang="zh-CN" altLang="en-US" sz="10800" b="1" dirty="0">
                <a:latin typeface="华文楷体" panose="02010600040101010101" charset="-122"/>
                <a:ea typeface="华文楷体" panose="02010600040101010101" charset="-122"/>
                <a:cs typeface="华文楷体" panose="02010600040101010101" charset="-122"/>
              </a:rPr>
              <a:t>”</a:t>
            </a:r>
            <a:endParaRPr lang="zh-CN" altLang="en-US" sz="10800" b="1" dirty="0">
              <a:latin typeface="华文楷体" panose="02010600040101010101" charset="-122"/>
              <a:ea typeface="华文楷体" panose="02010600040101010101" charset="-122"/>
              <a:cs typeface="华文楷体" panose="02010600040101010101" charset="-122"/>
            </a:endParaRPr>
          </a:p>
          <a:p>
            <a:pPr fontAlgn="auto">
              <a:lnSpc>
                <a:spcPct val="130000"/>
              </a:lnSpc>
              <a:buNone/>
            </a:pPr>
            <a:r>
              <a:rPr lang="zh-CN" altLang="en-US" sz="2400" b="1" dirty="0"/>
              <a:t>　　</a:t>
            </a:r>
            <a:endParaRPr lang="zh-CN" altLang="en-US" sz="2400" b="1" dirty="0"/>
          </a:p>
        </p:txBody>
      </p:sp>
      <p:sp>
        <p:nvSpPr>
          <p:cNvPr id="34818" name="Text Box 7"/>
          <p:cNvSpPr txBox="1"/>
          <p:nvPr/>
        </p:nvSpPr>
        <p:spPr>
          <a:xfrm>
            <a:off x="2209800" y="4648200"/>
            <a:ext cx="228600" cy="460375"/>
          </a:xfrm>
          <a:prstGeom prst="rect">
            <a:avLst/>
          </a:prstGeom>
          <a:noFill/>
          <a:ln w="9525">
            <a:noFill/>
          </a:ln>
        </p:spPr>
        <p:txBody>
          <a:bodyPr anchor="t">
            <a:spAutoFit/>
          </a:bodyPr>
          <a:lstStyle/>
          <a:p>
            <a:pPr>
              <a:spcBef>
                <a:spcPct val="50000"/>
              </a:spcBef>
              <a:buFont typeface="Wingdings" panose="05000000000000000000" pitchFamily="2" charset="2"/>
            </a:pPr>
            <a:endParaRPr lang="zh-CN" altLang="zh-CN" sz="2400" dirty="0">
              <a:latin typeface="Calibri" panose="020F0502020204030204" pitchFamily="34" charset="0"/>
              <a:ea typeface="宋体" panose="02010600030101010101" pitchFamily="2"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96260" name="Picture 4" descr="201387193119457885734"/>
          <p:cNvPicPr>
            <a:picLocks noChangeAspect="1"/>
          </p:cNvPicPr>
          <p:nvPr/>
        </p:nvPicPr>
        <p:blipFill>
          <a:blip r:embed="rId1"/>
          <a:stretch>
            <a:fillRect/>
          </a:stretch>
        </p:blipFill>
        <p:spPr>
          <a:xfrm>
            <a:off x="654050" y="995045"/>
            <a:ext cx="3924300" cy="2820988"/>
          </a:xfrm>
          <a:prstGeom prst="rect">
            <a:avLst/>
          </a:prstGeom>
          <a:noFill/>
          <a:ln w="9525">
            <a:noFill/>
          </a:ln>
        </p:spPr>
      </p:pic>
      <p:sp>
        <p:nvSpPr>
          <p:cNvPr id="96261" name="Text Box 5"/>
          <p:cNvSpPr txBox="1"/>
          <p:nvPr/>
        </p:nvSpPr>
        <p:spPr>
          <a:xfrm>
            <a:off x="888048" y="4145598"/>
            <a:ext cx="3455987" cy="1476375"/>
          </a:xfrm>
          <a:prstGeom prst="rect">
            <a:avLst/>
          </a:prstGeom>
          <a:noFill/>
          <a:ln w="9525">
            <a:noFill/>
          </a:ln>
        </p:spPr>
        <p:txBody>
          <a:bodyPr anchor="t">
            <a:spAutoFit/>
          </a:bodyPr>
          <a:lstStyle/>
          <a:p>
            <a:pPr>
              <a:spcBef>
                <a:spcPct val="50000"/>
              </a:spcBef>
            </a:pPr>
            <a:r>
              <a:rPr lang="zh-CN" altLang="en-US" sz="3600" b="1" dirty="0">
                <a:solidFill>
                  <a:srgbClr val="FF0000"/>
                </a:solidFill>
                <a:latin typeface="Calibri" panose="020F0502020204030204" pitchFamily="34" charset="0"/>
                <a:ea typeface="宋体" panose="02010600030101010101" pitchFamily="2" charset="-122"/>
              </a:rPr>
              <a:t>抢</a:t>
            </a:r>
            <a:r>
              <a:rPr lang="zh-CN" altLang="en-US" sz="3600" b="1" dirty="0">
                <a:latin typeface="Calibri" panose="020F0502020204030204" pitchFamily="34" charset="0"/>
                <a:ea typeface="宋体" panose="02010600030101010101" pitchFamily="2" charset="-122"/>
              </a:rPr>
              <a:t>车的大兵</a:t>
            </a:r>
            <a:endParaRPr lang="zh-CN" altLang="en-US" sz="3600" b="1" dirty="0">
              <a:latin typeface="Calibri" panose="020F0502020204030204" pitchFamily="34" charset="0"/>
              <a:ea typeface="宋体" panose="02010600030101010101" pitchFamily="2" charset="-122"/>
            </a:endParaRPr>
          </a:p>
          <a:p>
            <a:pPr>
              <a:spcBef>
                <a:spcPct val="50000"/>
              </a:spcBef>
            </a:pPr>
            <a:r>
              <a:rPr lang="zh-CN" altLang="en-US" sz="3600" b="1" dirty="0">
                <a:solidFill>
                  <a:srgbClr val="FF0000"/>
                </a:solidFill>
                <a:latin typeface="Calibri" panose="020F0502020204030204" pitchFamily="34" charset="0"/>
                <a:ea typeface="宋体" panose="02010600030101010101" pitchFamily="2" charset="-122"/>
              </a:rPr>
              <a:t>诈骗</a:t>
            </a:r>
            <a:r>
              <a:rPr lang="zh-CN" altLang="en-US" sz="3600" b="1" dirty="0">
                <a:latin typeface="Calibri" panose="020F0502020204030204" pitchFamily="34" charset="0"/>
                <a:ea typeface="宋体" panose="02010600030101010101" pitchFamily="2" charset="-122"/>
              </a:rPr>
              <a:t>的孙侦探</a:t>
            </a:r>
            <a:endParaRPr lang="zh-CN" altLang="en-US" sz="3600" b="1" dirty="0">
              <a:latin typeface="Calibri" panose="020F0502020204030204" pitchFamily="34" charset="0"/>
              <a:ea typeface="宋体" panose="02010600030101010101" pitchFamily="2" charset="-122"/>
            </a:endParaRPr>
          </a:p>
        </p:txBody>
      </p:sp>
      <p:sp>
        <p:nvSpPr>
          <p:cNvPr id="96262" name="Text Box 6"/>
          <p:cNvSpPr txBox="1"/>
          <p:nvPr/>
        </p:nvSpPr>
        <p:spPr>
          <a:xfrm>
            <a:off x="4912360" y="652145"/>
            <a:ext cx="6547485" cy="5777230"/>
          </a:xfrm>
          <a:prstGeom prst="rect">
            <a:avLst/>
          </a:prstGeom>
          <a:noFill/>
          <a:ln w="9525">
            <a:noFill/>
          </a:ln>
        </p:spPr>
        <p:txBody>
          <a:bodyPr wrap="square" anchor="t">
            <a:spAutoFit/>
          </a:bodyPr>
          <a:lstStyle/>
          <a:p>
            <a:pPr>
              <a:lnSpc>
                <a:spcPct val="110000"/>
              </a:lnSpc>
              <a:spcBef>
                <a:spcPct val="50000"/>
              </a:spcBef>
            </a:pPr>
            <a:r>
              <a:rPr lang="en-US" altLang="zh-CN" sz="2400" dirty="0">
                <a:latin typeface="Calibri" panose="020F0502020204030204" pitchFamily="34" charset="0"/>
                <a:ea typeface="宋体" panose="02010600030101010101" pitchFamily="2" charset="-122"/>
              </a:rPr>
              <a:t>          </a:t>
            </a:r>
            <a:r>
              <a:rPr lang="zh-CN" altLang="en-US" sz="2800" b="1" dirty="0">
                <a:latin typeface="Calibri" panose="020F0502020204030204" pitchFamily="34" charset="0"/>
                <a:ea typeface="宋体" panose="02010600030101010101" pitchFamily="2" charset="-122"/>
              </a:rPr>
              <a:t>在祥子第一次买上车后，因一次冒险拉活，</a:t>
            </a:r>
            <a:r>
              <a:rPr lang="zh-CN" altLang="en-US" sz="2800" b="1" dirty="0">
                <a:solidFill>
                  <a:srgbClr val="000000"/>
                </a:solidFill>
                <a:latin typeface="Calibri" panose="020F0502020204030204" pitchFamily="34" charset="0"/>
                <a:ea typeface="宋体" panose="02010600030101010101" pitchFamily="2" charset="-122"/>
              </a:rPr>
              <a:t>被大兵们逮捕，不但丢了车，还得天天伺候这些当兵的</a:t>
            </a:r>
            <a:r>
              <a:rPr lang="zh-CN" altLang="en-US" sz="2800" b="1" dirty="0">
                <a:latin typeface="Calibri" panose="020F0502020204030204" pitchFamily="34" charset="0"/>
                <a:ea typeface="宋体" panose="02010600030101010101" pitchFamily="2" charset="-122"/>
              </a:rPr>
              <a:t>，这些个兵的头头就是孙排长，这时孙排长还并未露面。      祥子第二次遇到孙排长的时候是在曹先生被搜查的时候，此时孙排长已经成为了孙侦探，可成为侦探的他依然摆了祥子一道，</a:t>
            </a:r>
            <a:r>
              <a:rPr lang="zh-CN" altLang="en-US" sz="2800" b="1" dirty="0">
                <a:solidFill>
                  <a:srgbClr val="000000"/>
                </a:solidFill>
                <a:latin typeface="Calibri" panose="020F0502020204030204" pitchFamily="34" charset="0"/>
                <a:ea typeface="宋体" panose="02010600030101010101" pitchFamily="2" charset="-122"/>
              </a:rPr>
              <a:t>从祥子这把他所有的积蓄全都搜刮走了</a:t>
            </a:r>
            <a:r>
              <a:rPr lang="zh-CN" altLang="en-US" sz="2800" b="1" dirty="0">
                <a:latin typeface="Calibri" panose="020F0502020204030204" pitchFamily="34" charset="0"/>
                <a:ea typeface="宋体" panose="02010600030101010101" pitchFamily="2" charset="-122"/>
              </a:rPr>
              <a:t>。祥子最后的堕落是因为梦想的破灭，原因有很多，可这个</a:t>
            </a:r>
            <a:r>
              <a:rPr lang="zh-CN" altLang="en-US" sz="2800" b="1" dirty="0">
                <a:solidFill>
                  <a:srgbClr val="000000"/>
                </a:solidFill>
                <a:latin typeface="Calibri" panose="020F0502020204030204" pitchFamily="34" charset="0"/>
                <a:ea typeface="宋体" panose="02010600030101010101" pitchFamily="2" charset="-122"/>
              </a:rPr>
              <a:t>姓孙的就直接的两次使祥子的梦想破灭，不可谓不是罪魁祸首之一</a:t>
            </a:r>
            <a:r>
              <a:rPr lang="zh-CN" altLang="en-US" sz="2800" b="1" dirty="0">
                <a:latin typeface="Calibri" panose="020F0502020204030204" pitchFamily="34" charset="0"/>
                <a:ea typeface="宋体" panose="02010600030101010101" pitchFamily="2" charset="-122"/>
              </a:rPr>
              <a:t>啊。 </a:t>
            </a:r>
            <a:endParaRPr lang="zh-CN" altLang="en-US" sz="2800" b="1" dirty="0">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6260"/>
                                        </p:tgtEl>
                                        <p:attrNameLst>
                                          <p:attrName>style.visibility</p:attrName>
                                        </p:attrNameLst>
                                      </p:cBhvr>
                                      <p:to>
                                        <p:strVal val="visible"/>
                                      </p:to>
                                    </p:set>
                                    <p:animEffect transition="in" filter="blinds(horizontal)">
                                      <p:cBhvr>
                                        <p:cTn id="7" dur="500"/>
                                        <p:tgtEl>
                                          <p:spTgt spid="9626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6261"/>
                                        </p:tgtEl>
                                        <p:attrNameLst>
                                          <p:attrName>style.visibility</p:attrName>
                                        </p:attrNameLst>
                                      </p:cBhvr>
                                      <p:to>
                                        <p:strVal val="visible"/>
                                      </p:to>
                                    </p:set>
                                    <p:animEffect transition="in" filter="blinds(horizontal)">
                                      <p:cBhvr>
                                        <p:cTn id="12" dur="500"/>
                                        <p:tgtEl>
                                          <p:spTgt spid="9626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6262"/>
                                        </p:tgtEl>
                                        <p:attrNameLst>
                                          <p:attrName>style.visibility</p:attrName>
                                        </p:attrNameLst>
                                      </p:cBhvr>
                                      <p:to>
                                        <p:strVal val="visible"/>
                                      </p:to>
                                    </p:set>
                                    <p:animEffect transition="in" filter="blinds(horizontal)">
                                      <p:cBhvr>
                                        <p:cTn id="17" dur="500"/>
                                        <p:tgtEl>
                                          <p:spTgt spid="962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1" grpId="0"/>
      <p:bldP spid="96262"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6865" name="Rectangle 3"/>
          <p:cNvSpPr>
            <a:spLocks noGrp="1"/>
          </p:cNvSpPr>
          <p:nvPr>
            <p:ph idx="1"/>
          </p:nvPr>
        </p:nvSpPr>
        <p:spPr>
          <a:xfrm>
            <a:off x="344170" y="652146"/>
            <a:ext cx="11231880" cy="5722776"/>
          </a:xfrm>
        </p:spPr>
        <p:txBody>
          <a:bodyPr wrap="square" lIns="91440" tIns="45720" rIns="91440" bIns="45720" anchor="t">
            <a:normAutofit fontScale="25000"/>
          </a:bodyPr>
          <a:lstStyle/>
          <a:p>
            <a:pPr fontAlgn="auto">
              <a:lnSpc>
                <a:spcPct val="100000"/>
              </a:lnSpc>
              <a:buNone/>
            </a:pPr>
            <a:r>
              <a:rPr lang="en-US" altLang="zh-CN" b="1" dirty="0"/>
              <a:t>       </a:t>
            </a:r>
            <a:r>
              <a:rPr lang="en-US" altLang="zh-CN" sz="2000" b="1" dirty="0"/>
              <a:t>                                             </a:t>
            </a:r>
            <a:r>
              <a:rPr lang="zh-CN" altLang="en-US" sz="11200" b="1" dirty="0">
                <a:latin typeface="华文楷体" panose="02010600040101010101" charset="-122"/>
                <a:ea typeface="华文楷体" panose="02010600040101010101" charset="-122"/>
                <a:cs typeface="华文楷体" panose="02010600040101010101" charset="-122"/>
              </a:rPr>
              <a:t>“祥子，”曹先生的手已裹好，“</a:t>
            </a:r>
            <a:r>
              <a:rPr lang="zh-CN" altLang="en-US" sz="11200" b="1" dirty="0">
                <a:solidFill>
                  <a:srgbClr val="FF0000"/>
                </a:solidFill>
                <a:latin typeface="华文楷体" panose="02010600040101010101" charset="-122"/>
                <a:ea typeface="华文楷体" panose="02010600040101010101" charset="-122"/>
                <a:cs typeface="华文楷体" panose="02010600040101010101" charset="-122"/>
              </a:rPr>
              <a:t>你洗洗！先不用说什么辞工。</a:t>
            </a:r>
            <a:r>
              <a:rPr lang="zh-CN" altLang="en-US" sz="11200" b="1" dirty="0">
                <a:latin typeface="华文楷体" panose="02010600040101010101" charset="-122"/>
                <a:ea typeface="华文楷体" panose="02010600040101010101" charset="-122"/>
                <a:cs typeface="华文楷体" panose="02010600040101010101" charset="-122"/>
              </a:rPr>
              <a:t>不是你的错儿，放石头就应当放个红灯。算了吧，洗洗，上点药。”</a:t>
            </a:r>
            <a:endParaRPr lang="zh-CN" altLang="en-US" sz="11200" b="1" dirty="0">
              <a:latin typeface="华文楷体" panose="02010600040101010101" charset="-122"/>
              <a:ea typeface="华文楷体" panose="02010600040101010101" charset="-122"/>
              <a:cs typeface="华文楷体" panose="02010600040101010101" charset="-122"/>
            </a:endParaRPr>
          </a:p>
          <a:p>
            <a:pPr fontAlgn="auto">
              <a:lnSpc>
                <a:spcPct val="100000"/>
              </a:lnSpc>
              <a:buNone/>
            </a:pPr>
            <a:r>
              <a:rPr lang="zh-CN" altLang="en-US" sz="11200" b="1" dirty="0">
                <a:latin typeface="华文楷体" panose="02010600040101010101" charset="-122"/>
                <a:ea typeface="华文楷体" panose="02010600040101010101" charset="-122"/>
                <a:cs typeface="华文楷体" panose="02010600040101010101" charset="-122"/>
                <a:sym typeface="宋体" panose="02010600030101010101" pitchFamily="2" charset="-122"/>
              </a:rPr>
              <a:t>          </a:t>
            </a:r>
            <a:r>
              <a:rPr lang="zh-CN" altLang="en-US" sz="11200" b="1" dirty="0">
                <a:latin typeface="华文楷体" panose="02010600040101010101" charset="-122"/>
                <a:ea typeface="华文楷体" panose="02010600040101010101" charset="-122"/>
                <a:cs typeface="华文楷体" panose="02010600040101010101" charset="-122"/>
              </a:rPr>
              <a:t>曹先生把车收拾好，</a:t>
            </a:r>
            <a:r>
              <a:rPr lang="zh-CN" altLang="en-US" sz="11200" b="1" dirty="0">
                <a:solidFill>
                  <a:srgbClr val="FF0000"/>
                </a:solidFill>
                <a:latin typeface="华文楷体" panose="02010600040101010101" charset="-122"/>
                <a:ea typeface="华文楷体" panose="02010600040101010101" charset="-122"/>
                <a:cs typeface="华文楷体" panose="02010600040101010101" charset="-122"/>
              </a:rPr>
              <a:t>并没扣祥子的工钱</a:t>
            </a:r>
            <a:r>
              <a:rPr lang="zh-CN" altLang="en-US" sz="11200" b="1" dirty="0">
                <a:latin typeface="华文楷体" panose="02010600040101010101" charset="-122"/>
                <a:ea typeface="华文楷体" panose="02010600040101010101" charset="-122"/>
                <a:cs typeface="华文楷体" panose="02010600040101010101" charset="-122"/>
              </a:rPr>
              <a:t>。</a:t>
            </a:r>
            <a:endParaRPr lang="zh-CN" altLang="en-US" sz="11200" b="1" dirty="0">
              <a:latin typeface="华文楷体" panose="02010600040101010101" charset="-122"/>
              <a:ea typeface="华文楷体" panose="02010600040101010101" charset="-122"/>
              <a:cs typeface="华文楷体" panose="02010600040101010101" charset="-122"/>
            </a:endParaRPr>
          </a:p>
          <a:p>
            <a:pPr fontAlgn="auto">
              <a:lnSpc>
                <a:spcPct val="100000"/>
              </a:lnSpc>
              <a:buNone/>
            </a:pPr>
            <a:r>
              <a:rPr lang="zh-CN" altLang="en-US" sz="11200" b="1" dirty="0">
                <a:latin typeface="华文楷体" panose="02010600040101010101" charset="-122"/>
                <a:ea typeface="华文楷体" panose="02010600040101010101" charset="-122"/>
                <a:cs typeface="华文楷体" panose="02010600040101010101" charset="-122"/>
              </a:rPr>
              <a:t>        </a:t>
            </a:r>
            <a:r>
              <a:rPr lang="zh-CN" altLang="en-US" sz="11200" b="1" dirty="0" smtClean="0">
                <a:latin typeface="华文楷体" panose="02010600040101010101" charset="-122"/>
                <a:ea typeface="华文楷体" panose="02010600040101010101" charset="-122"/>
                <a:cs typeface="华文楷体" panose="02010600040101010101" charset="-122"/>
              </a:rPr>
              <a:t>“你</a:t>
            </a:r>
            <a:r>
              <a:rPr lang="zh-CN" altLang="en-US" sz="11200" b="1" dirty="0">
                <a:latin typeface="华文楷体" panose="02010600040101010101" charset="-122"/>
                <a:ea typeface="华文楷体" panose="02010600040101010101" charset="-122"/>
                <a:cs typeface="华文楷体" panose="02010600040101010101" charset="-122"/>
              </a:rPr>
              <a:t>手中既没有积蓄，借钱买车，得出利息，还不是一样？莫如就先赁车拉着。还是拉包月好，事情整重，吃住又都靠盘儿。</a:t>
            </a:r>
            <a:r>
              <a:rPr lang="zh-CN" altLang="en-US" sz="11200" b="1" dirty="0">
                <a:solidFill>
                  <a:srgbClr val="FF0000"/>
                </a:solidFill>
                <a:latin typeface="华文楷体" panose="02010600040101010101" charset="-122"/>
                <a:ea typeface="华文楷体" panose="02010600040101010101" charset="-122"/>
                <a:cs typeface="华文楷体" panose="02010600040101010101" charset="-122"/>
              </a:rPr>
              <a:t>我看你就还上我这儿来好啦；</a:t>
            </a:r>
            <a:r>
              <a:rPr lang="zh-CN" altLang="en-US" sz="11200" b="1" dirty="0">
                <a:latin typeface="华文楷体" panose="02010600040101010101" charset="-122"/>
                <a:ea typeface="华文楷体" panose="02010600040101010101" charset="-122"/>
                <a:cs typeface="华文楷体" panose="02010600040101010101" charset="-122"/>
              </a:rPr>
              <a:t>我的车卖给了左先生，你要来的话，得赁一辆来；好不好？</a:t>
            </a:r>
            <a:endParaRPr lang="zh-CN" altLang="en-US" sz="11200" b="1" dirty="0">
              <a:latin typeface="华文楷体" panose="02010600040101010101" charset="-122"/>
              <a:ea typeface="华文楷体" panose="02010600040101010101" charset="-122"/>
              <a:cs typeface="华文楷体" panose="02010600040101010101" charset="-122"/>
            </a:endParaRPr>
          </a:p>
          <a:p>
            <a:pPr fontAlgn="auto">
              <a:lnSpc>
                <a:spcPct val="100000"/>
              </a:lnSpc>
              <a:buNone/>
            </a:pPr>
            <a:r>
              <a:rPr lang="zh-CN" altLang="en-US" sz="11200" b="1" dirty="0">
                <a:latin typeface="华文楷体" panose="02010600040101010101" charset="-122"/>
                <a:ea typeface="华文楷体" panose="02010600040101010101" charset="-122"/>
                <a:cs typeface="华文楷体" panose="02010600040101010101" charset="-122"/>
              </a:rPr>
              <a:t>        “要是这么着呀，”曹先生迟疑不决的说，“除非我这儿可以将就你们。你一个人占一间房，你们俩也占一间房；住的地方可以不发生问题。不知道她会洗洗作作的不会，假若她能作些事呢，</a:t>
            </a:r>
            <a:r>
              <a:rPr lang="zh-CN" altLang="en-US" sz="11200" b="1" dirty="0">
                <a:solidFill>
                  <a:srgbClr val="FF0000"/>
                </a:solidFill>
                <a:latin typeface="华文楷体" panose="02010600040101010101" charset="-122"/>
                <a:ea typeface="华文楷体" panose="02010600040101010101" charset="-122"/>
                <a:cs typeface="华文楷体" panose="02010600040101010101" charset="-122"/>
              </a:rPr>
              <a:t>就让她帮助高妈</a:t>
            </a:r>
            <a:r>
              <a:rPr lang="zh-CN" altLang="en-US" sz="11200" b="1" dirty="0">
                <a:latin typeface="华文楷体" panose="02010600040101010101" charset="-122"/>
                <a:ea typeface="华文楷体" panose="02010600040101010101" charset="-122"/>
                <a:cs typeface="华文楷体" panose="02010600040101010101" charset="-122"/>
              </a:rPr>
              <a:t>；太太不久就要生小孩，高妈一个人也太忙点。她呢，白吃我的饭，我可就也不给她工钱，你看怎样？”</a:t>
            </a:r>
            <a:endParaRPr lang="zh-CN" altLang="en-US" sz="11200" b="1" dirty="0">
              <a:latin typeface="华文楷体" panose="02010600040101010101" charset="-122"/>
              <a:ea typeface="华文楷体" panose="02010600040101010101" charset="-122"/>
              <a:cs typeface="华文楷体" panose="02010600040101010101" charset="-122"/>
            </a:endParaRPr>
          </a:p>
        </p:txBody>
      </p:sp>
      <p:sp>
        <p:nvSpPr>
          <p:cNvPr id="36866" name="Text Box 7"/>
          <p:cNvSpPr txBox="1"/>
          <p:nvPr/>
        </p:nvSpPr>
        <p:spPr>
          <a:xfrm>
            <a:off x="2209800" y="4648200"/>
            <a:ext cx="228600" cy="460375"/>
          </a:xfrm>
          <a:prstGeom prst="rect">
            <a:avLst/>
          </a:prstGeom>
          <a:noFill/>
          <a:ln w="9525">
            <a:noFill/>
          </a:ln>
        </p:spPr>
        <p:txBody>
          <a:bodyPr anchor="t">
            <a:spAutoFit/>
          </a:bodyPr>
          <a:lstStyle/>
          <a:p>
            <a:pPr>
              <a:spcBef>
                <a:spcPct val="50000"/>
              </a:spcBef>
              <a:buFont typeface="Wingdings" panose="05000000000000000000" pitchFamily="2" charset="2"/>
            </a:pPr>
            <a:endParaRPr lang="zh-CN" altLang="zh-CN" sz="2400" dirty="0">
              <a:latin typeface="Calibri" panose="020F0502020204030204" pitchFamily="34" charset="0"/>
              <a:ea typeface="宋体" panose="02010600030101010101" pitchFamily="2"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95237" name="Text Box 5"/>
          <p:cNvSpPr txBox="1"/>
          <p:nvPr/>
        </p:nvSpPr>
        <p:spPr>
          <a:xfrm>
            <a:off x="713105" y="4788218"/>
            <a:ext cx="3168650" cy="645160"/>
          </a:xfrm>
          <a:prstGeom prst="rect">
            <a:avLst/>
          </a:prstGeom>
          <a:noFill/>
          <a:ln w="9525">
            <a:noFill/>
          </a:ln>
        </p:spPr>
        <p:txBody>
          <a:bodyPr anchor="t">
            <a:spAutoFit/>
          </a:bodyPr>
          <a:lstStyle/>
          <a:p>
            <a:pPr>
              <a:spcBef>
                <a:spcPct val="50000"/>
              </a:spcBef>
            </a:pPr>
            <a:r>
              <a:rPr lang="en-US" altLang="zh-CN" sz="3600" b="1" dirty="0">
                <a:solidFill>
                  <a:srgbClr val="FF0000"/>
                </a:solidFill>
                <a:latin typeface="Calibri" panose="020F0502020204030204" pitchFamily="34" charset="0"/>
                <a:ea typeface="宋体" panose="02010600030101010101" pitchFamily="2" charset="-122"/>
              </a:rPr>
              <a:t>     </a:t>
            </a:r>
            <a:r>
              <a:rPr lang="zh-CN" altLang="en-US" sz="3600" b="1" dirty="0">
                <a:solidFill>
                  <a:srgbClr val="FF0000"/>
                </a:solidFill>
                <a:latin typeface="Calibri" panose="020F0502020204030204" pitchFamily="34" charset="0"/>
                <a:ea typeface="宋体" panose="02010600030101010101" pitchFamily="2" charset="-122"/>
              </a:rPr>
              <a:t>曹先生</a:t>
            </a:r>
            <a:endParaRPr lang="zh-CN" altLang="en-US" sz="3600" b="1" dirty="0">
              <a:solidFill>
                <a:srgbClr val="FF0000"/>
              </a:solidFill>
              <a:latin typeface="Calibri" panose="020F0502020204030204" pitchFamily="34" charset="0"/>
              <a:ea typeface="宋体" panose="02010600030101010101" pitchFamily="2" charset="-122"/>
            </a:endParaRPr>
          </a:p>
        </p:txBody>
      </p:sp>
      <p:sp>
        <p:nvSpPr>
          <p:cNvPr id="95238" name="Text Box 6"/>
          <p:cNvSpPr txBox="1"/>
          <p:nvPr/>
        </p:nvSpPr>
        <p:spPr>
          <a:xfrm>
            <a:off x="3629025" y="1316355"/>
            <a:ext cx="7920990" cy="4225290"/>
          </a:xfrm>
          <a:prstGeom prst="rect">
            <a:avLst/>
          </a:prstGeom>
          <a:noFill/>
          <a:ln w="9525">
            <a:noFill/>
          </a:ln>
        </p:spPr>
        <p:txBody>
          <a:bodyPr wrap="square" anchor="t">
            <a:spAutoFit/>
          </a:bodyPr>
          <a:lstStyle/>
          <a:p>
            <a:pPr>
              <a:lnSpc>
                <a:spcPct val="120000"/>
              </a:lnSpc>
              <a:spcBef>
                <a:spcPct val="50000"/>
              </a:spcBef>
            </a:pPr>
            <a:r>
              <a:rPr lang="en-US" altLang="zh-CN" sz="2400" dirty="0">
                <a:latin typeface="Calibri" panose="020F0502020204030204" pitchFamily="34" charset="0"/>
                <a:ea typeface="宋体" panose="02010600030101010101" pitchFamily="2" charset="-122"/>
              </a:rPr>
              <a:t>          </a:t>
            </a:r>
            <a:r>
              <a:rPr lang="zh-CN" altLang="en-US" sz="3200" dirty="0">
                <a:solidFill>
                  <a:srgbClr val="000000"/>
                </a:solidFill>
                <a:latin typeface="Arial" panose="020B0604020202020204" pitchFamily="34" charset="0"/>
                <a:ea typeface="楷体_GB2312" pitchFamily="49" charset="-122"/>
              </a:rPr>
              <a:t>祥子的雇主，爱好传统美术，因为信奉社会主义，所以待人宽和，被祥子认为是“圣人”。由于当局说他教书时的思想过激而被认为是革命党，逃到上海去避了避风头又回到了北平。后来又愿意帮助祥子重新生活。一个极普通的人，只是由于待人</a:t>
            </a:r>
            <a:r>
              <a:rPr lang="zh-CN" altLang="en-US" sz="3200" dirty="0">
                <a:solidFill>
                  <a:srgbClr val="FF0000"/>
                </a:solidFill>
                <a:latin typeface="Arial" panose="020B0604020202020204" pitchFamily="34" charset="0"/>
                <a:ea typeface="楷体_GB2312" pitchFamily="49" charset="-122"/>
              </a:rPr>
              <a:t>宽和、民主</a:t>
            </a:r>
            <a:r>
              <a:rPr lang="zh-CN" altLang="en-US" sz="3200" dirty="0">
                <a:solidFill>
                  <a:srgbClr val="000000"/>
                </a:solidFill>
                <a:latin typeface="Arial" panose="020B0604020202020204" pitchFamily="34" charset="0"/>
                <a:ea typeface="楷体_GB2312" pitchFamily="49" charset="-122"/>
              </a:rPr>
              <a:t>，而被认为是“</a:t>
            </a:r>
            <a:r>
              <a:rPr lang="zh-CN" altLang="en-US" sz="3200" dirty="0">
                <a:solidFill>
                  <a:srgbClr val="FF0000"/>
                </a:solidFill>
                <a:latin typeface="Arial" panose="020B0604020202020204" pitchFamily="34" charset="0"/>
                <a:ea typeface="楷体_GB2312" pitchFamily="49" charset="-122"/>
              </a:rPr>
              <a:t>圣人</a:t>
            </a:r>
            <a:r>
              <a:rPr lang="zh-CN" altLang="en-US" sz="3200" dirty="0">
                <a:solidFill>
                  <a:srgbClr val="000000"/>
                </a:solidFill>
                <a:latin typeface="Arial" panose="020B0604020202020204" pitchFamily="34" charset="0"/>
                <a:ea typeface="楷体_GB2312" pitchFamily="49" charset="-122"/>
              </a:rPr>
              <a:t>”。</a:t>
            </a:r>
            <a:endParaRPr lang="zh-CN" altLang="en-US" sz="3200" dirty="0">
              <a:latin typeface="Calibri" panose="020F0502020204030204" pitchFamily="34" charset="0"/>
              <a:ea typeface="宋体" panose="02010600030101010101" pitchFamily="2" charset="-122"/>
            </a:endParaRPr>
          </a:p>
        </p:txBody>
      </p:sp>
      <p:pic>
        <p:nvPicPr>
          <p:cNvPr id="37891" name="Picture 11"/>
          <p:cNvPicPr>
            <a:picLocks noChangeAspect="1"/>
          </p:cNvPicPr>
          <p:nvPr/>
        </p:nvPicPr>
        <p:blipFill>
          <a:blip r:embed="rId1"/>
          <a:stretch>
            <a:fillRect/>
          </a:stretch>
        </p:blipFill>
        <p:spPr>
          <a:xfrm>
            <a:off x="841693" y="767080"/>
            <a:ext cx="2436812" cy="366236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5238">
                                            <p:txEl>
                                              <p:charRg st="0" end="45"/>
                                            </p:txEl>
                                          </p:spTgt>
                                        </p:tgtEl>
                                        <p:attrNameLst>
                                          <p:attrName>style.visibility</p:attrName>
                                        </p:attrNameLst>
                                      </p:cBhvr>
                                      <p:to>
                                        <p:strVal val="visible"/>
                                      </p:to>
                                    </p:set>
                                    <p:animEffect transition="in" filter="blinds(horizontal)">
                                      <p:cBhvr>
                                        <p:cTn id="7" dur="500"/>
                                        <p:tgtEl>
                                          <p:spTgt spid="95238">
                                            <p:txEl>
                                              <p:charRg st="0" end="4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5237"/>
                                        </p:tgtEl>
                                        <p:attrNameLst>
                                          <p:attrName>style.visibility</p:attrName>
                                        </p:attrNameLst>
                                      </p:cBhvr>
                                      <p:to>
                                        <p:strVal val="visible"/>
                                      </p:to>
                                    </p:set>
                                    <p:anim calcmode="discrete" valueType="clr">
                                      <p:cBhvr override="childStyle">
                                        <p:cTn id="12" dur="80"/>
                                        <p:tgtEl>
                                          <p:spTgt spid="95237"/>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5237"/>
                                        </p:tgtEl>
                                        <p:attrNameLst>
                                          <p:attrName>fillcolor</p:attrName>
                                        </p:attrNameLst>
                                      </p:cBhvr>
                                      <p:tavLst>
                                        <p:tav tm="0">
                                          <p:val>
                                            <p:clrVal>
                                              <a:schemeClr val="accent2"/>
                                            </p:clrVal>
                                          </p:val>
                                        </p:tav>
                                        <p:tav tm="50000">
                                          <p:val>
                                            <p:clrVal>
                                              <a:schemeClr val="hlink"/>
                                            </p:clrVal>
                                          </p:val>
                                        </p:tav>
                                      </p:tavLst>
                                    </p:anim>
                                    <p:set>
                                      <p:cBhvr>
                                        <p:cTn id="14" dur="80"/>
                                        <p:tgtEl>
                                          <p:spTgt spid="9523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7"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5058" name="Text Box 2"/>
          <p:cNvSpPr txBox="1"/>
          <p:nvPr/>
        </p:nvSpPr>
        <p:spPr>
          <a:xfrm>
            <a:off x="1330325" y="1626870"/>
            <a:ext cx="3272155" cy="1468755"/>
          </a:xfrm>
          <a:prstGeom prst="rect">
            <a:avLst/>
          </a:prstGeom>
          <a:noFill/>
          <a:ln w="9525">
            <a:noFill/>
          </a:ln>
        </p:spPr>
        <p:txBody>
          <a:bodyPr wrap="square">
            <a:spAutoFit/>
          </a:bodyPr>
          <a:lstStyle/>
          <a:p>
            <a:pPr>
              <a:lnSpc>
                <a:spcPct val="60000"/>
              </a:lnSpc>
              <a:spcBef>
                <a:spcPct val="50000"/>
              </a:spcBef>
            </a:pPr>
            <a:r>
              <a:rPr lang="zh-CN" altLang="en-US" sz="3200" noProof="1">
                <a:latin typeface="黑体" panose="02010609060101010101" charset="-122"/>
                <a:ea typeface="黑体" panose="02010609060101010101" charset="-122"/>
                <a:cs typeface="+mn-cs"/>
              </a:rPr>
              <a:t>最可怜的人？</a:t>
            </a:r>
            <a:endParaRPr lang="zh-CN" altLang="en-US" sz="3200" noProof="1">
              <a:latin typeface="黑体" panose="02010609060101010101" charset="-122"/>
              <a:ea typeface="黑体" panose="02010609060101010101" charset="-122"/>
              <a:cs typeface="+mn-cs"/>
            </a:endParaRPr>
          </a:p>
          <a:p>
            <a:pPr>
              <a:lnSpc>
                <a:spcPct val="60000"/>
              </a:lnSpc>
              <a:spcBef>
                <a:spcPct val="50000"/>
              </a:spcBef>
            </a:pPr>
            <a:r>
              <a:rPr lang="zh-CN" altLang="en-US" sz="3200" noProof="1">
                <a:latin typeface="黑体" panose="02010609060101010101" charset="-122"/>
                <a:ea typeface="黑体" panose="02010609060101010101" charset="-122"/>
                <a:cs typeface="+mn-cs"/>
              </a:rPr>
              <a:t>最可恶的人？</a:t>
            </a:r>
            <a:endParaRPr lang="zh-CN" altLang="en-US" sz="3200" noProof="1">
              <a:latin typeface="黑体" panose="02010609060101010101" charset="-122"/>
              <a:ea typeface="黑体" panose="02010609060101010101" charset="-122"/>
            </a:endParaRPr>
          </a:p>
          <a:p>
            <a:pPr>
              <a:lnSpc>
                <a:spcPct val="60000"/>
              </a:lnSpc>
              <a:spcBef>
                <a:spcPct val="50000"/>
              </a:spcBef>
            </a:pPr>
            <a:r>
              <a:rPr lang="zh-CN" altLang="en-US" sz="3200" noProof="1">
                <a:latin typeface="黑体" panose="02010609060101010101" charset="-122"/>
                <a:ea typeface="黑体" panose="02010609060101010101" charset="-122"/>
                <a:cs typeface="+mn-cs"/>
              </a:rPr>
              <a:t>最可敬的人？</a:t>
            </a:r>
            <a:endParaRPr lang="zh-CN" altLang="en-US" sz="3200" noProof="1">
              <a:latin typeface="黑体" panose="02010609060101010101" charset="-122"/>
              <a:ea typeface="黑体" panose="02010609060101010101" charset="-122"/>
            </a:endParaRPr>
          </a:p>
        </p:txBody>
      </p:sp>
      <p:sp>
        <p:nvSpPr>
          <p:cNvPr id="2" name="矩形 1"/>
          <p:cNvSpPr/>
          <p:nvPr/>
        </p:nvSpPr>
        <p:spPr>
          <a:xfrm>
            <a:off x="820593" y="59631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人物探究</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
        <p:nvSpPr>
          <p:cNvPr id="126984" name="文本框 55315"/>
          <p:cNvSpPr txBox="1"/>
          <p:nvPr/>
        </p:nvSpPr>
        <p:spPr>
          <a:xfrm>
            <a:off x="4675823" y="1561783"/>
            <a:ext cx="6635750" cy="1598295"/>
          </a:xfrm>
          <a:prstGeom prst="rect">
            <a:avLst/>
          </a:prstGeom>
          <a:noFill/>
          <a:ln w="9525">
            <a:noFill/>
          </a:ln>
        </p:spPr>
        <p:txBody>
          <a:bodyPr>
            <a:spAutoFit/>
          </a:bodyPr>
          <a:p>
            <a:pPr>
              <a:lnSpc>
                <a:spcPct val="70000"/>
              </a:lnSpc>
            </a:pPr>
            <a:r>
              <a:rPr lang="en-US" altLang="zh-CN" sz="2800" b="1" noProof="1">
                <a:solidFill>
                  <a:srgbClr val="FF0000"/>
                </a:solidFill>
                <a:latin typeface="Arial" panose="020B0604020202020204" pitchFamily="34" charset="0"/>
                <a:ea typeface="PMingLiU" panose="02020500000000000000" pitchFamily="18" charset="-120"/>
                <a:cs typeface="+mn-cs"/>
              </a:rPr>
              <a:t>A</a:t>
            </a:r>
            <a:r>
              <a:rPr lang="zh-CN" altLang="en-US" sz="2800" b="1" noProof="1">
                <a:solidFill>
                  <a:srgbClr val="FF0000"/>
                </a:solidFill>
                <a:latin typeface="Arial" panose="020B0604020202020204" pitchFamily="34" charset="0"/>
                <a:ea typeface="PMingLiU" panose="02020500000000000000" pitchFamily="18" charset="-120"/>
                <a:cs typeface="+mn-cs"/>
              </a:rPr>
              <a:t>组人物群</a:t>
            </a:r>
            <a:r>
              <a:rPr lang="zh-CN" altLang="en-US" sz="2800" b="1" noProof="1">
                <a:solidFill>
                  <a:srgbClr val="FF0000"/>
                </a:solidFill>
                <a:latin typeface="Arial" panose="020B0604020202020204" pitchFamily="34" charset="0"/>
                <a:ea typeface="宋体" panose="02010600030101010101" pitchFamily="2" charset="-122"/>
                <a:cs typeface="+mn-cs"/>
              </a:rPr>
              <a:t>：</a:t>
            </a:r>
            <a:r>
              <a:rPr lang="zh-CN" altLang="en-US" sz="2800" b="1" noProof="1">
                <a:solidFill>
                  <a:srgbClr val="000000"/>
                </a:solidFill>
                <a:latin typeface="Arial" panose="020B0604020202020204" pitchFamily="34" charset="0"/>
                <a:ea typeface="PMingLiU" panose="02020500000000000000" pitchFamily="18" charset="-120"/>
                <a:cs typeface="+mn-cs"/>
              </a:rPr>
              <a:t>虎妞</a:t>
            </a:r>
            <a:r>
              <a:rPr lang="zh-CN" altLang="en-US" sz="2800" b="1" noProof="1">
                <a:solidFill>
                  <a:srgbClr val="000000"/>
                </a:solidFill>
                <a:latin typeface="Arial" panose="020B0604020202020204" pitchFamily="34" charset="0"/>
                <a:ea typeface="宋体" panose="02010600030101010101" pitchFamily="2" charset="-122"/>
                <a:cs typeface="+mn-cs"/>
              </a:rPr>
              <a:t>、祥子、小福子</a:t>
            </a:r>
            <a:endParaRPr lang="zh-CN" altLang="en-US" sz="2800" b="1" noProof="1">
              <a:solidFill>
                <a:srgbClr val="000000"/>
              </a:solidFill>
              <a:latin typeface="Arial" panose="020B0604020202020204" pitchFamily="34" charset="0"/>
            </a:endParaRPr>
          </a:p>
          <a:p>
            <a:pPr>
              <a:lnSpc>
                <a:spcPct val="70000"/>
              </a:lnSpc>
            </a:pPr>
            <a:endParaRPr lang="zh-CN" altLang="en-US" sz="2800" b="1" noProof="1">
              <a:solidFill>
                <a:srgbClr val="000000"/>
              </a:solidFill>
              <a:latin typeface="Arial" panose="020B0604020202020204" pitchFamily="34" charset="0"/>
            </a:endParaRPr>
          </a:p>
          <a:p>
            <a:pPr>
              <a:lnSpc>
                <a:spcPct val="70000"/>
              </a:lnSpc>
            </a:pPr>
            <a:r>
              <a:rPr lang="en-US" altLang="zh-CN" sz="2800" b="1" noProof="1">
                <a:solidFill>
                  <a:srgbClr val="FF0000"/>
                </a:solidFill>
                <a:latin typeface="Arial" panose="020B0604020202020204" pitchFamily="34" charset="0"/>
                <a:ea typeface="PMingLiU" panose="02020500000000000000" pitchFamily="18" charset="-120"/>
                <a:cs typeface="+mn-cs"/>
              </a:rPr>
              <a:t>B</a:t>
            </a:r>
            <a:r>
              <a:rPr lang="zh-CN" altLang="en-US" sz="2800" b="1" noProof="1">
                <a:solidFill>
                  <a:srgbClr val="FF0000"/>
                </a:solidFill>
                <a:latin typeface="Arial" panose="020B0604020202020204" pitchFamily="34" charset="0"/>
                <a:ea typeface="PMingLiU" panose="02020500000000000000" pitchFamily="18" charset="-120"/>
                <a:cs typeface="+mn-cs"/>
              </a:rPr>
              <a:t>组人物群</a:t>
            </a:r>
            <a:r>
              <a:rPr lang="zh-CN" altLang="en-US" sz="2800" b="1" noProof="1">
                <a:solidFill>
                  <a:srgbClr val="FF0000"/>
                </a:solidFill>
                <a:latin typeface="Arial" panose="020B0604020202020204" pitchFamily="34" charset="0"/>
                <a:ea typeface="宋体" panose="02010600030101010101" pitchFamily="2" charset="-122"/>
                <a:cs typeface="+mn-cs"/>
              </a:rPr>
              <a:t>：</a:t>
            </a:r>
            <a:r>
              <a:rPr lang="zh-CN" altLang="en-US" sz="2800" b="1" noProof="1">
                <a:solidFill>
                  <a:srgbClr val="000000"/>
                </a:solidFill>
                <a:latin typeface="Arial" panose="020B0604020202020204" pitchFamily="34" charset="0"/>
                <a:ea typeface="PMingLiU" panose="02020500000000000000" pitchFamily="18" charset="-120"/>
                <a:cs typeface="+mn-cs"/>
              </a:rPr>
              <a:t>刘四</a:t>
            </a:r>
            <a:r>
              <a:rPr lang="zh-CN" altLang="en-US" sz="2800" b="1" noProof="1">
                <a:solidFill>
                  <a:srgbClr val="000000"/>
                </a:solidFill>
                <a:latin typeface="Arial" panose="020B0604020202020204" pitchFamily="34" charset="0"/>
                <a:ea typeface="宋体" panose="02010600030101010101" pitchFamily="2" charset="-122"/>
                <a:cs typeface="+mn-cs"/>
              </a:rPr>
              <a:t>、顾客</a:t>
            </a:r>
            <a:r>
              <a:rPr lang="zh-CN" altLang="en-US" sz="2800" noProof="1">
                <a:solidFill>
                  <a:srgbClr val="000000"/>
                </a:solidFill>
                <a:latin typeface="Arial" panose="020B0604020202020204" pitchFamily="34" charset="0"/>
                <a:ea typeface="PMingLiU" panose="02020500000000000000" pitchFamily="18" charset="-120"/>
                <a:cs typeface="+mn-cs"/>
              </a:rPr>
              <a:t> </a:t>
            </a:r>
            <a:r>
              <a:rPr lang="zh-CN" altLang="en-US" sz="2800" noProof="1">
                <a:solidFill>
                  <a:srgbClr val="000000"/>
                </a:solidFill>
                <a:latin typeface="Arial" panose="020B0604020202020204" pitchFamily="34" charset="0"/>
                <a:ea typeface="宋体" panose="02010600030101010101" pitchFamily="2" charset="-122"/>
                <a:cs typeface="+mn-cs"/>
              </a:rPr>
              <a:t>、</a:t>
            </a:r>
            <a:r>
              <a:rPr lang="zh-CN" altLang="en-US" sz="2800" b="1" noProof="1">
                <a:solidFill>
                  <a:srgbClr val="000000"/>
                </a:solidFill>
                <a:latin typeface="Arial" panose="020B0604020202020204" pitchFamily="34" charset="0"/>
                <a:ea typeface="宋体" panose="02010600030101010101" pitchFamily="2" charset="-122"/>
                <a:cs typeface="+mn-cs"/>
              </a:rPr>
              <a:t>孙侦探</a:t>
            </a:r>
            <a:endParaRPr lang="zh-CN" altLang="en-US" sz="2800" b="1" noProof="1">
              <a:solidFill>
                <a:srgbClr val="000000"/>
              </a:solidFill>
              <a:latin typeface="Arial" panose="020B0604020202020204" pitchFamily="34" charset="0"/>
            </a:endParaRPr>
          </a:p>
          <a:p>
            <a:pPr>
              <a:lnSpc>
                <a:spcPct val="70000"/>
              </a:lnSpc>
            </a:pPr>
            <a:endParaRPr lang="zh-CN" altLang="en-US" sz="2800" b="1" noProof="1">
              <a:solidFill>
                <a:srgbClr val="000000"/>
              </a:solidFill>
              <a:latin typeface="Arial" panose="020B0604020202020204" pitchFamily="34" charset="0"/>
            </a:endParaRPr>
          </a:p>
          <a:p>
            <a:pPr>
              <a:lnSpc>
                <a:spcPct val="70000"/>
              </a:lnSpc>
            </a:pPr>
            <a:r>
              <a:rPr lang="en-US" altLang="zh-CN" sz="2800" b="1" noProof="1">
                <a:solidFill>
                  <a:srgbClr val="FF0000"/>
                </a:solidFill>
                <a:latin typeface="Arial" panose="020B0604020202020204" pitchFamily="34" charset="0"/>
                <a:ea typeface="PMingLiU" panose="02020500000000000000" pitchFamily="18" charset="-120"/>
                <a:cs typeface="+mn-cs"/>
              </a:rPr>
              <a:t>C</a:t>
            </a:r>
            <a:r>
              <a:rPr lang="zh-CN" altLang="en-US" sz="2800" b="1" noProof="1">
                <a:solidFill>
                  <a:srgbClr val="FF0000"/>
                </a:solidFill>
                <a:latin typeface="Arial" panose="020B0604020202020204" pitchFamily="34" charset="0"/>
                <a:ea typeface="PMingLiU" panose="02020500000000000000" pitchFamily="18" charset="-120"/>
                <a:cs typeface="+mn-cs"/>
              </a:rPr>
              <a:t>组人物群</a:t>
            </a:r>
            <a:r>
              <a:rPr lang="zh-CN" altLang="en-US" sz="2800" b="1" noProof="1">
                <a:solidFill>
                  <a:srgbClr val="FF0000"/>
                </a:solidFill>
                <a:latin typeface="Arial" panose="020B0604020202020204" pitchFamily="34" charset="0"/>
                <a:ea typeface="宋体" panose="02010600030101010101" pitchFamily="2" charset="-122"/>
                <a:cs typeface="+mn-cs"/>
              </a:rPr>
              <a:t>：</a:t>
            </a:r>
            <a:r>
              <a:rPr lang="zh-CN" altLang="en-US" sz="2800" b="1" noProof="1">
                <a:solidFill>
                  <a:srgbClr val="000000"/>
                </a:solidFill>
                <a:latin typeface="Arial" panose="020B0604020202020204" pitchFamily="34" charset="0"/>
                <a:ea typeface="PMingLiU" panose="02020500000000000000" pitchFamily="18" charset="-120"/>
                <a:cs typeface="+mn-cs"/>
              </a:rPr>
              <a:t>曹先生</a:t>
            </a:r>
            <a:r>
              <a:rPr lang="zh-CN" altLang="en-US" sz="2800" b="1" noProof="1">
                <a:solidFill>
                  <a:srgbClr val="000000"/>
                </a:solidFill>
                <a:latin typeface="Arial" panose="020B0604020202020204" pitchFamily="34" charset="0"/>
                <a:ea typeface="宋体" panose="02010600030101010101" pitchFamily="2" charset="-122"/>
                <a:cs typeface="+mn-cs"/>
              </a:rPr>
              <a:t>、高妈</a:t>
            </a:r>
            <a:endParaRPr lang="zh-CN" altLang="en-US" sz="2800" b="1" noProof="1">
              <a:solidFill>
                <a:srgbClr val="000000"/>
              </a:solidFill>
              <a:latin typeface="Arial" panose="020B0604020202020204" pitchFamily="34" charset="0"/>
            </a:endParaRPr>
          </a:p>
        </p:txBody>
      </p:sp>
      <p:sp>
        <p:nvSpPr>
          <p:cNvPr id="38918" name="圆角矩形 55312"/>
          <p:cNvSpPr/>
          <p:nvPr/>
        </p:nvSpPr>
        <p:spPr>
          <a:xfrm>
            <a:off x="4602480" y="1364615"/>
            <a:ext cx="5838190" cy="1863725"/>
          </a:xfrm>
          <a:prstGeom prst="roundRect">
            <a:avLst>
              <a:gd name="adj" fmla="val 16667"/>
            </a:avLst>
          </a:prstGeom>
          <a:noFill/>
          <a:ln w="19050" cap="flat" cmpd="sng">
            <a:solidFill>
              <a:schemeClr val="tx1"/>
            </a:solidFill>
            <a:prstDash val="solid"/>
            <a:round/>
            <a:headEnd type="none" w="med" len="med"/>
            <a:tailEnd type="none" w="med" len="med"/>
          </a:ln>
        </p:spPr>
        <p:txBody>
          <a:bodyPr anchor="t"/>
          <a:p>
            <a:endParaRPr lang="zh-CN" altLang="en-US" sz="100" dirty="0">
              <a:solidFill>
                <a:srgbClr val="000000"/>
              </a:solidFill>
              <a:latin typeface="Arial" panose="020B0604020202020204" pitchFamily="34" charset="0"/>
              <a:ea typeface="PMingLiU" panose="02020500000000000000" pitchFamily="18" charset="-120"/>
            </a:endParaRPr>
          </a:p>
        </p:txBody>
      </p:sp>
      <p:sp>
        <p:nvSpPr>
          <p:cNvPr id="3" name="圆角矩形 55312"/>
          <p:cNvSpPr/>
          <p:nvPr/>
        </p:nvSpPr>
        <p:spPr>
          <a:xfrm>
            <a:off x="826135" y="1429385"/>
            <a:ext cx="3359785" cy="1863725"/>
          </a:xfrm>
          <a:prstGeom prst="roundRect">
            <a:avLst>
              <a:gd name="adj" fmla="val 16667"/>
            </a:avLst>
          </a:prstGeom>
          <a:noFill/>
          <a:ln w="19050" cap="flat" cmpd="sng">
            <a:solidFill>
              <a:schemeClr val="tx1"/>
            </a:solidFill>
            <a:prstDash val="solid"/>
            <a:round/>
            <a:headEnd type="none" w="med" len="med"/>
            <a:tailEnd type="none" w="med" len="med"/>
          </a:ln>
        </p:spPr>
        <p:txBody>
          <a:bodyPr anchor="t"/>
          <a:p>
            <a:endParaRPr lang="zh-CN" altLang="en-US" sz="100" dirty="0">
              <a:solidFill>
                <a:srgbClr val="000000"/>
              </a:solidFill>
              <a:latin typeface="Arial" panose="020B0604020202020204" pitchFamily="34" charset="0"/>
              <a:ea typeface="PMingLiU" panose="02020500000000000000" pitchFamily="18" charset="-120"/>
            </a:endParaRPr>
          </a:p>
        </p:txBody>
      </p:sp>
      <p:sp>
        <p:nvSpPr>
          <p:cNvPr id="47109" name="文本框 55310"/>
          <p:cNvSpPr txBox="1">
            <a:spLocks noChangeArrowheads="1"/>
          </p:cNvSpPr>
          <p:nvPr/>
        </p:nvSpPr>
        <p:spPr bwMode="auto">
          <a:xfrm>
            <a:off x="709930" y="3401060"/>
            <a:ext cx="1077214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marR="0" algn="just" defTabSz="914400">
              <a:buClrTx/>
              <a:buSzTx/>
              <a:defRPr/>
            </a:pPr>
            <a:r>
              <a:rPr kumimoji="0" lang="en-US" altLang="zh-CN" sz="2800" b="1" kern="1200" cap="none" spc="0" normalizeH="0" baseline="0" noProof="0">
                <a:solidFill>
                  <a:srgbClr val="2962F3"/>
                </a:solidFill>
                <a:latin typeface="Arial" panose="020B0604020202020204" pitchFamily="34" charset="0"/>
                <a:ea typeface="楷体" panose="02010609060101010101" pitchFamily="49" charset="-122"/>
                <a:cs typeface="+mn-cs"/>
              </a:rPr>
              <a:t>      </a:t>
            </a:r>
            <a:r>
              <a:rPr kumimoji="0" lang="en-US" altLang="zh-CN" sz="3200" b="1" kern="1200" cap="none" spc="0" normalizeH="0" baseline="0" noProof="0">
                <a:solidFill>
                  <a:srgbClr val="2962F3"/>
                </a:solidFill>
                <a:latin typeface="Arial" panose="020B0604020202020204" pitchFamily="34" charset="0"/>
                <a:ea typeface="楷体" panose="02010609060101010101" pitchFamily="49" charset="-122"/>
                <a:cs typeface="+mn-cs"/>
              </a:rPr>
              <a:t> </a:t>
            </a:r>
            <a:r>
              <a:rPr kumimoji="0" lang="zh-CN" altLang="en-US" sz="3200" b="1" kern="1200" cap="none" spc="0" normalizeH="0" baseline="0" noProof="0">
                <a:solidFill>
                  <a:srgbClr val="2962F3"/>
                </a:solidFill>
                <a:latin typeface="Arial" panose="020B0604020202020204" pitchFamily="34" charset="0"/>
                <a:ea typeface="楷体" panose="02010609060101010101" pitchFamily="49" charset="-122"/>
                <a:cs typeface="+mn-cs"/>
              </a:rPr>
              <a:t>探究以上人物群分组的意图，并简要分析。</a:t>
            </a:r>
            <a:r>
              <a:rPr kumimoji="0" lang="zh-CN" altLang="en-US" sz="3200" kern="1200" cap="none" spc="0" normalizeH="0" baseline="0" noProof="0">
                <a:solidFill>
                  <a:srgbClr val="2962F3"/>
                </a:solidFill>
                <a:latin typeface="Arial" panose="020B0604020202020204" pitchFamily="34" charset="0"/>
                <a:ea typeface="宋体" panose="02010600030101010101" pitchFamily="2" charset="-122"/>
                <a:cs typeface="+mn-cs"/>
              </a:rPr>
              <a:t> </a:t>
            </a:r>
            <a:r>
              <a:rPr lang="zh-CN" altLang="en-US" sz="3200" b="1" noProof="0">
                <a:solidFill>
                  <a:srgbClr val="2962F3"/>
                </a:solidFill>
                <a:latin typeface="Arial" panose="020B0604020202020204" pitchFamily="34" charset="0"/>
                <a:ea typeface="楷体" panose="02010609060101010101" pitchFamily="49" charset="-122"/>
                <a:sym typeface="+mn-ea"/>
              </a:rPr>
              <a:t>你还有其他分法吗？谈谈你的理由。</a:t>
            </a:r>
            <a:r>
              <a:rPr kumimoji="0" lang="zh-CN" altLang="en-US" sz="3200" kern="1200" cap="none" spc="0" normalizeH="0" baseline="0" noProof="0">
                <a:solidFill>
                  <a:srgbClr val="2962F3"/>
                </a:solidFill>
                <a:latin typeface="Arial" panose="020B0604020202020204" pitchFamily="34" charset="0"/>
                <a:ea typeface="宋体" panose="02010600030101010101" pitchFamily="2" charset="-122"/>
                <a:cs typeface="+mn-cs"/>
              </a:rPr>
              <a:t>      </a:t>
            </a:r>
            <a:r>
              <a:rPr kumimoji="0" lang="zh-CN" altLang="en-US" sz="2800" kern="1200" cap="none" spc="0" normalizeH="0" baseline="0" noProof="0">
                <a:solidFill>
                  <a:srgbClr val="000000"/>
                </a:solidFill>
                <a:latin typeface="Arial" panose="020B0604020202020204" pitchFamily="34" charset="0"/>
                <a:ea typeface="宋体" panose="02010600030101010101" pitchFamily="2" charset="-122"/>
                <a:cs typeface="+mn-cs"/>
              </a:rPr>
              <a:t>    </a:t>
            </a:r>
            <a:endParaRPr kumimoji="0" lang="zh-CN" altLang="en-US" sz="2800" kern="1200" cap="none" spc="0" normalizeH="0" baseline="0" noProof="0">
              <a:solidFill>
                <a:srgbClr val="000000"/>
              </a:solidFill>
              <a:latin typeface="Arial" panose="020B0604020202020204" pitchFamily="34" charset="0"/>
              <a:ea typeface="宋体" panose="02010600030101010101" pitchFamily="2" charset="-122"/>
              <a:cs typeface="+mn-cs"/>
            </a:endParaRPr>
          </a:p>
        </p:txBody>
      </p:sp>
      <p:sp>
        <p:nvSpPr>
          <p:cNvPr id="4" name="文本框 3"/>
          <p:cNvSpPr txBox="1"/>
          <p:nvPr/>
        </p:nvSpPr>
        <p:spPr>
          <a:xfrm>
            <a:off x="826135" y="4552950"/>
            <a:ext cx="10310495" cy="1419860"/>
          </a:xfrm>
          <a:prstGeom prst="rect">
            <a:avLst/>
          </a:prstGeom>
          <a:noFill/>
          <a:ln w="9525">
            <a:noFill/>
          </a:ln>
        </p:spPr>
        <p:txBody>
          <a:bodyPr wrap="square">
            <a:spAutoFit/>
          </a:bodyPr>
          <a:p>
            <a:pPr>
              <a:lnSpc>
                <a:spcPct val="120000"/>
              </a:lnSpc>
            </a:pPr>
            <a:r>
              <a:rPr lang="en-US" altLang="zh-CN" sz="3600" b="1">
                <a:ea typeface="宋体" panose="02010600030101010101" pitchFamily="2" charset="-122"/>
              </a:rPr>
              <a:t>       </a:t>
            </a:r>
            <a:r>
              <a:rPr lang="zh-CN" sz="3600" b="1">
                <a:ea typeface="宋体" panose="02010600030101010101" pitchFamily="2" charset="-122"/>
              </a:rPr>
              <a:t>以</a:t>
            </a:r>
            <a:r>
              <a:rPr lang="en-US" sz="3600" b="1">
                <a:latin typeface="Calibri" panose="020F0502020204030204" pitchFamily="34" charset="0"/>
                <a:ea typeface="宋体" panose="02010600030101010101" pitchFamily="2" charset="-122"/>
              </a:rPr>
              <a:t>“</a:t>
            </a:r>
            <a:r>
              <a:rPr lang="zh-CN" sz="3600" b="1">
                <a:ea typeface="宋体" panose="02010600030101010101" pitchFamily="2" charset="-122"/>
              </a:rPr>
              <a:t>祥子，我想对你说</a:t>
            </a:r>
            <a:r>
              <a:rPr lang="en-US" sz="3600" b="1">
                <a:latin typeface="Calibri" panose="020F0502020204030204" pitchFamily="34" charset="0"/>
                <a:ea typeface="宋体" panose="02010600030101010101" pitchFamily="2" charset="-122"/>
              </a:rPr>
              <a:t>”</a:t>
            </a:r>
            <a:r>
              <a:rPr lang="zh-CN" sz="3600" b="1">
                <a:ea typeface="宋体" panose="02010600030101010101" pitchFamily="2" charset="-122"/>
              </a:rPr>
              <a:t>为题，说一说你心里的话，然后课下写一篇不少于</a:t>
            </a:r>
            <a:r>
              <a:rPr lang="en-US" sz="3600" b="1">
                <a:latin typeface="Calibri" panose="020F0502020204030204" pitchFamily="34" charset="0"/>
                <a:ea typeface="宋体" panose="02010600030101010101" pitchFamily="2" charset="-122"/>
              </a:rPr>
              <a:t>600</a:t>
            </a:r>
            <a:r>
              <a:rPr lang="zh-CN" sz="3600" b="1">
                <a:ea typeface="宋体" panose="02010600030101010101" pitchFamily="2" charset="-122"/>
              </a:rPr>
              <a:t>字的文章。</a:t>
            </a:r>
            <a:endParaRPr lang="zh-CN" altLang="en-US" sz="36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058"/>
                                        </p:tgtEl>
                                        <p:attrNameLst>
                                          <p:attrName>style.visibility</p:attrName>
                                        </p:attrNameLst>
                                      </p:cBhvr>
                                      <p:to>
                                        <p:strVal val="visible"/>
                                      </p:to>
                                    </p:set>
                                    <p:anim calcmode="lin" valueType="num">
                                      <p:cBhvr additive="base">
                                        <p:cTn id="13" dur="500" fill="hold"/>
                                        <p:tgtEl>
                                          <p:spTgt spid="45058"/>
                                        </p:tgtEl>
                                        <p:attrNameLst>
                                          <p:attrName>ppt_x</p:attrName>
                                        </p:attrNameLst>
                                      </p:cBhvr>
                                      <p:tavLst>
                                        <p:tav tm="0">
                                          <p:val>
                                            <p:strVal val="#ppt_x"/>
                                          </p:val>
                                        </p:tav>
                                        <p:tav tm="100000">
                                          <p:val>
                                            <p:strVal val="#ppt_x"/>
                                          </p:val>
                                        </p:tav>
                                      </p:tavLst>
                                    </p:anim>
                                    <p:anim calcmode="lin" valueType="num">
                                      <p:cBhvr additive="base">
                                        <p:cTn id="14" dur="500" fill="hold"/>
                                        <p:tgtEl>
                                          <p:spTgt spid="4505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8918"/>
                                        </p:tgtEl>
                                        <p:attrNameLst>
                                          <p:attrName>style.visibility</p:attrName>
                                        </p:attrNameLst>
                                      </p:cBhvr>
                                      <p:to>
                                        <p:strVal val="visible"/>
                                      </p:to>
                                    </p:set>
                                    <p:anim calcmode="lin" valueType="num">
                                      <p:cBhvr additive="base">
                                        <p:cTn id="19" dur="500" fill="hold"/>
                                        <p:tgtEl>
                                          <p:spTgt spid="38918"/>
                                        </p:tgtEl>
                                        <p:attrNameLst>
                                          <p:attrName>ppt_x</p:attrName>
                                        </p:attrNameLst>
                                      </p:cBhvr>
                                      <p:tavLst>
                                        <p:tav tm="0">
                                          <p:val>
                                            <p:strVal val="#ppt_x"/>
                                          </p:val>
                                        </p:tav>
                                        <p:tav tm="100000">
                                          <p:val>
                                            <p:strVal val="#ppt_x"/>
                                          </p:val>
                                        </p:tav>
                                      </p:tavLst>
                                    </p:anim>
                                    <p:anim calcmode="lin" valueType="num">
                                      <p:cBhvr additive="base">
                                        <p:cTn id="20" dur="500" fill="hold"/>
                                        <p:tgtEl>
                                          <p:spTgt spid="389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6984"/>
                                        </p:tgtEl>
                                        <p:attrNameLst>
                                          <p:attrName>style.visibility</p:attrName>
                                        </p:attrNameLst>
                                      </p:cBhvr>
                                      <p:to>
                                        <p:strVal val="visible"/>
                                      </p:to>
                                    </p:set>
                                    <p:anim calcmode="lin" valueType="num">
                                      <p:cBhvr additive="base">
                                        <p:cTn id="25" dur="500" fill="hold"/>
                                        <p:tgtEl>
                                          <p:spTgt spid="126984"/>
                                        </p:tgtEl>
                                        <p:attrNameLst>
                                          <p:attrName>ppt_x</p:attrName>
                                        </p:attrNameLst>
                                      </p:cBhvr>
                                      <p:tavLst>
                                        <p:tav tm="0">
                                          <p:val>
                                            <p:strVal val="#ppt_x"/>
                                          </p:val>
                                        </p:tav>
                                        <p:tav tm="100000">
                                          <p:val>
                                            <p:strVal val="#ppt_x"/>
                                          </p:val>
                                        </p:tav>
                                      </p:tavLst>
                                    </p:anim>
                                    <p:anim calcmode="lin" valueType="num">
                                      <p:cBhvr additive="base">
                                        <p:cTn id="26" dur="500" fill="hold"/>
                                        <p:tgtEl>
                                          <p:spTgt spid="12698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7109"/>
                                        </p:tgtEl>
                                        <p:attrNameLst>
                                          <p:attrName>style.visibility</p:attrName>
                                        </p:attrNameLst>
                                      </p:cBhvr>
                                      <p:to>
                                        <p:strVal val="visible"/>
                                      </p:to>
                                    </p:set>
                                    <p:anim calcmode="lin" valueType="num">
                                      <p:cBhvr additive="base">
                                        <p:cTn id="31" dur="500" fill="hold"/>
                                        <p:tgtEl>
                                          <p:spTgt spid="47109"/>
                                        </p:tgtEl>
                                        <p:attrNameLst>
                                          <p:attrName>ppt_x</p:attrName>
                                        </p:attrNameLst>
                                      </p:cBhvr>
                                      <p:tavLst>
                                        <p:tav tm="0">
                                          <p:val>
                                            <p:strVal val="#ppt_x"/>
                                          </p:val>
                                        </p:tav>
                                        <p:tav tm="100000">
                                          <p:val>
                                            <p:strVal val="#ppt_x"/>
                                          </p:val>
                                        </p:tav>
                                      </p:tavLst>
                                    </p:anim>
                                    <p:anim calcmode="lin" valueType="num">
                                      <p:cBhvr additive="base">
                                        <p:cTn id="32" dur="500" fill="hold"/>
                                        <p:tgtEl>
                                          <p:spTgt spid="4710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5058" grpId="0"/>
      <p:bldP spid="38918" grpId="0" animBg="1"/>
      <p:bldP spid="126984" grpId="0"/>
      <p:bldP spid="47109"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52225" name="图片 4097" descr="0318"/>
          <p:cNvPicPr>
            <a:picLocks noChangeAspect="1"/>
          </p:cNvPicPr>
          <p:nvPr/>
        </p:nvPicPr>
        <p:blipFill>
          <a:blip r:embed="rId1">
            <a:lum bright="6000"/>
          </a:blip>
          <a:stretch>
            <a:fillRect/>
          </a:stretch>
        </p:blipFill>
        <p:spPr>
          <a:xfrm>
            <a:off x="8224520" y="1414145"/>
            <a:ext cx="3657600" cy="5029200"/>
          </a:xfrm>
          <a:prstGeom prst="rect">
            <a:avLst/>
          </a:prstGeom>
          <a:noFill/>
          <a:ln w="9525">
            <a:noFill/>
          </a:ln>
        </p:spPr>
      </p:pic>
      <p:grpSp>
        <p:nvGrpSpPr>
          <p:cNvPr id="52226" name="组合 4098"/>
          <p:cNvGrpSpPr/>
          <p:nvPr/>
        </p:nvGrpSpPr>
        <p:grpSpPr>
          <a:xfrm>
            <a:off x="3417888" y="2395538"/>
            <a:ext cx="5357812" cy="2027237"/>
            <a:chOff x="0" y="0"/>
            <a:chExt cx="3375" cy="1277"/>
          </a:xfrm>
        </p:grpSpPr>
        <p:sp>
          <p:nvSpPr>
            <p:cNvPr id="52227" name="矩形 4099"/>
            <p:cNvSpPr/>
            <p:nvPr/>
          </p:nvSpPr>
          <p:spPr>
            <a:xfrm>
              <a:off x="0" y="0"/>
              <a:ext cx="3375" cy="0"/>
            </a:xfrm>
            <a:prstGeom prst="rect">
              <a:avLst/>
            </a:prstGeom>
            <a:noFill/>
            <a:ln w="9525">
              <a:noFill/>
            </a:ln>
          </p:spPr>
          <p:txBody>
            <a:bodyPr anchor="t"/>
            <a:lstStyle/>
            <a:p>
              <a:endParaRPr lang="zh-CN" altLang="en-US">
                <a:latin typeface="Calibri" panose="020F0502020204030204" pitchFamily="34" charset="0"/>
                <a:ea typeface="宋体" panose="02010600030101010101" pitchFamily="2" charset="-122"/>
              </a:endParaRPr>
            </a:p>
          </p:txBody>
        </p:sp>
        <p:sp>
          <p:nvSpPr>
            <p:cNvPr id="52228" name="矩形 4100"/>
            <p:cNvSpPr/>
            <p:nvPr/>
          </p:nvSpPr>
          <p:spPr>
            <a:xfrm>
              <a:off x="0" y="0"/>
              <a:ext cx="3375" cy="1277"/>
            </a:xfrm>
            <a:prstGeom prst="rect">
              <a:avLst/>
            </a:prstGeom>
            <a:noFill/>
            <a:ln w="9525">
              <a:noFill/>
            </a:ln>
          </p:spPr>
          <p:txBody>
            <a:bodyPr anchor="ctr"/>
            <a:lstStyle/>
            <a:p>
              <a:pPr algn="ctr">
                <a:buClr>
                  <a:schemeClr val="bg1"/>
                </a:buClr>
              </a:pPr>
              <a:r>
                <a:rPr lang="en-US" altLang="zh-CN" sz="2400" dirty="0">
                  <a:latin typeface="Times New Roman" panose="02020603050405020304" pitchFamily="18" charset="0"/>
                  <a:ea typeface="宋体" panose="02010600030101010101" pitchFamily="2" charset="-122"/>
                </a:rPr>
                <a:t>  </a:t>
              </a:r>
              <a:r>
                <a:rPr lang="en-US" altLang="zh-CN" sz="12700" dirty="0">
                  <a:latin typeface="Times New Roman" panose="02020603050405020304" pitchFamily="18" charset="0"/>
                  <a:ea typeface="宋体" panose="02010600030101010101" pitchFamily="2" charset="-122"/>
                </a:rPr>
                <a:t> </a:t>
              </a:r>
              <a:r>
                <a:rPr lang="en-US" altLang="zh-CN" sz="2400" dirty="0">
                  <a:latin typeface="Times New Roman" panose="02020603050405020304" pitchFamily="18" charset="0"/>
                  <a:ea typeface="宋体" panose="02010600030101010101" pitchFamily="2" charset="-122"/>
                </a:rPr>
                <a:t>                  </a:t>
              </a:r>
              <a:endParaRPr lang="en-US" altLang="zh-CN" sz="2400" dirty="0">
                <a:latin typeface="Times New Roman" panose="02020603050405020304" pitchFamily="18" charset="0"/>
                <a:ea typeface="宋体" panose="02010600030101010101" pitchFamily="2" charset="-122"/>
              </a:endParaRPr>
            </a:p>
          </p:txBody>
        </p:sp>
      </p:grpSp>
      <p:sp>
        <p:nvSpPr>
          <p:cNvPr id="52229" name="矩形 4101"/>
          <p:cNvSpPr>
            <a:spLocks noChangeAspect="1"/>
          </p:cNvSpPr>
          <p:nvPr/>
        </p:nvSpPr>
        <p:spPr>
          <a:xfrm>
            <a:off x="5208588" y="2441575"/>
            <a:ext cx="1497012" cy="2022475"/>
          </a:xfrm>
          <a:prstGeom prst="rect">
            <a:avLst/>
          </a:prstGeom>
          <a:noFill/>
          <a:ln w="9525">
            <a:noFill/>
          </a:ln>
        </p:spPr>
        <p:txBody>
          <a:bodyPr anchor="t"/>
          <a:lstStyle/>
          <a:p>
            <a:endParaRPr lang="zh-CN" altLang="en-US">
              <a:latin typeface="Calibri" panose="020F0502020204030204" pitchFamily="34" charset="0"/>
              <a:ea typeface="宋体" panose="02010600030101010101" pitchFamily="2" charset="-122"/>
            </a:endParaRPr>
          </a:p>
        </p:txBody>
      </p:sp>
      <p:sp>
        <p:nvSpPr>
          <p:cNvPr id="52233" name="矩形 4105"/>
          <p:cNvSpPr>
            <a:spLocks noChangeAspect="1"/>
          </p:cNvSpPr>
          <p:nvPr/>
        </p:nvSpPr>
        <p:spPr>
          <a:xfrm>
            <a:off x="5208588" y="2441575"/>
            <a:ext cx="1497012" cy="2022475"/>
          </a:xfrm>
          <a:prstGeom prst="rect">
            <a:avLst/>
          </a:prstGeom>
          <a:noFill/>
          <a:ln w="9525">
            <a:noFill/>
          </a:ln>
        </p:spPr>
        <p:txBody>
          <a:bodyPr anchor="t"/>
          <a:lstStyle/>
          <a:p>
            <a:endParaRPr lang="zh-CN" altLang="en-US">
              <a:latin typeface="Calibri" panose="020F0502020204030204" pitchFamily="34" charset="0"/>
              <a:ea typeface="宋体" panose="02010600030101010101" pitchFamily="2" charset="-122"/>
            </a:endParaRPr>
          </a:p>
        </p:txBody>
      </p:sp>
      <p:sp>
        <p:nvSpPr>
          <p:cNvPr id="52234" name="矩形 4106"/>
          <p:cNvSpPr>
            <a:spLocks noChangeAspect="1"/>
          </p:cNvSpPr>
          <p:nvPr/>
        </p:nvSpPr>
        <p:spPr>
          <a:xfrm>
            <a:off x="5192713" y="3116263"/>
            <a:ext cx="1760537" cy="650875"/>
          </a:xfrm>
          <a:prstGeom prst="rect">
            <a:avLst/>
          </a:prstGeom>
          <a:noFill/>
          <a:ln w="9525">
            <a:noFill/>
          </a:ln>
        </p:spPr>
        <p:txBody>
          <a:bodyPr anchor="t"/>
          <a:lstStyle/>
          <a:p>
            <a:endParaRPr lang="zh-CN" altLang="en-US">
              <a:latin typeface="Calibri" panose="020F0502020204030204" pitchFamily="34" charset="0"/>
              <a:ea typeface="宋体" panose="02010600030101010101" pitchFamily="2" charset="-122"/>
            </a:endParaRPr>
          </a:p>
        </p:txBody>
      </p:sp>
      <p:pic>
        <p:nvPicPr>
          <p:cNvPr id="52236" name="图片 4108" descr="wri07"/>
          <p:cNvPicPr>
            <a:picLocks noChangeAspect="1"/>
          </p:cNvPicPr>
          <p:nvPr/>
        </p:nvPicPr>
        <p:blipFill>
          <a:blip r:embed="rId2"/>
          <a:stretch>
            <a:fillRect/>
          </a:stretch>
        </p:blipFill>
        <p:spPr>
          <a:xfrm>
            <a:off x="2533650" y="609600"/>
            <a:ext cx="2057400" cy="2819400"/>
          </a:xfrm>
          <a:prstGeom prst="rect">
            <a:avLst/>
          </a:prstGeom>
          <a:noFill/>
          <a:ln w="9525">
            <a:noFill/>
          </a:ln>
        </p:spPr>
      </p:pic>
      <p:pic>
        <p:nvPicPr>
          <p:cNvPr id="52237" name="图片 4109" descr="lan8">
            <a:hlinkClick r:id="rId3" action="ppaction://hlinksldjump"/>
          </p:cNvPr>
          <p:cNvPicPr>
            <a:picLocks noChangeAspect="1"/>
          </p:cNvPicPr>
          <p:nvPr/>
        </p:nvPicPr>
        <p:blipFill>
          <a:blip r:embed="rId4"/>
          <a:stretch>
            <a:fillRect/>
          </a:stretch>
        </p:blipFill>
        <p:spPr>
          <a:xfrm>
            <a:off x="989330" y="2124075"/>
            <a:ext cx="2274888" cy="1382713"/>
          </a:xfrm>
          <a:prstGeom prst="rect">
            <a:avLst/>
          </a:prstGeom>
          <a:noFill/>
          <a:ln w="9525">
            <a:noFill/>
          </a:ln>
        </p:spPr>
      </p:pic>
      <p:pic>
        <p:nvPicPr>
          <p:cNvPr id="52241" name="图片 4113" descr="lao1">
            <a:hlinkClick r:id="rId3" action="ppaction://hlinksldjump"/>
          </p:cNvPr>
          <p:cNvPicPr>
            <a:picLocks noChangeAspect="1"/>
          </p:cNvPicPr>
          <p:nvPr/>
        </p:nvPicPr>
        <p:blipFill>
          <a:blip r:embed="rId5"/>
          <a:stretch>
            <a:fillRect/>
          </a:stretch>
        </p:blipFill>
        <p:spPr>
          <a:xfrm>
            <a:off x="4649470" y="609600"/>
            <a:ext cx="2895600" cy="1295400"/>
          </a:xfrm>
          <a:prstGeom prst="rect">
            <a:avLst/>
          </a:prstGeom>
          <a:noFill/>
          <a:ln w="9525">
            <a:noFill/>
          </a:ln>
        </p:spPr>
      </p:pic>
      <p:sp>
        <p:nvSpPr>
          <p:cNvPr id="52242" name="矩形 4114"/>
          <p:cNvSpPr/>
          <p:nvPr/>
        </p:nvSpPr>
        <p:spPr>
          <a:xfrm>
            <a:off x="7439025" y="1514475"/>
            <a:ext cx="533400" cy="609600"/>
          </a:xfrm>
          <a:prstGeom prst="rect">
            <a:avLst/>
          </a:prstGeom>
        </p:spPr>
        <p:txBody>
          <a:bodyPr wrap="none" fromWordArt="1">
            <a:prstTxWarp prst="textPlain">
              <a:avLst>
                <a:gd name="adj" fmla="val 50000"/>
              </a:avLst>
            </a:prstTxWarp>
            <a:normAutofit fontScale="97500" lnSpcReduction="10000"/>
          </a:bodyPr>
          <a:lstStyle/>
          <a:p>
            <a:pPr algn="ctr"/>
            <a:r>
              <a:rPr lang="zh-CN" altLang="en-US" sz="3600" spc="720">
                <a:gradFill rotWithShape="0">
                  <a:gsLst>
                    <a:gs pos="0">
                      <a:srgbClr val="401905"/>
                    </a:gs>
                    <a:gs pos="100000">
                      <a:srgbClr val="8B360B"/>
                    </a:gs>
                  </a:gsLst>
                  <a:lin ang="5400000" scaled="1"/>
                  <a:tileRect/>
                </a:gradFill>
                <a:effectLst>
                  <a:outerShdw dist="45791" dir="3378595" algn="ctr" rotWithShape="0">
                    <a:srgbClr val="4D4D4D"/>
                  </a:outerShdw>
                </a:effectLst>
                <a:latin typeface="华文行楷" panose="02010800040101010101" pitchFamily="2" charset="-122"/>
                <a:ea typeface="华文行楷" panose="02010800040101010101" pitchFamily="2" charset="-122"/>
              </a:rPr>
              <a:t>与</a:t>
            </a:r>
            <a:endParaRPr lang="zh-CN" altLang="en-US" sz="3600" spc="720">
              <a:gradFill rotWithShape="0">
                <a:gsLst>
                  <a:gs pos="0">
                    <a:srgbClr val="401905"/>
                  </a:gs>
                  <a:gs pos="100000">
                    <a:srgbClr val="8B360B"/>
                  </a:gs>
                </a:gsLst>
                <a:lin ang="5400000" scaled="1"/>
                <a:tileRect/>
              </a:gradFill>
              <a:effectLst>
                <a:outerShdw dist="45791" dir="3378595" algn="ctr" rotWithShape="0">
                  <a:srgbClr val="4D4D4D"/>
                </a:outerShdw>
              </a:effectLst>
              <a:latin typeface="华文行楷" panose="02010800040101010101" pitchFamily="2" charset="-122"/>
              <a:ea typeface="华文行楷" panose="02010800040101010101" pitchFamily="2" charset="-122"/>
            </a:endParaRPr>
          </a:p>
        </p:txBody>
      </p:sp>
      <p:grpSp>
        <p:nvGrpSpPr>
          <p:cNvPr id="52238" name="组合 4110"/>
          <p:cNvGrpSpPr/>
          <p:nvPr/>
        </p:nvGrpSpPr>
        <p:grpSpPr>
          <a:xfrm>
            <a:off x="621030" y="3429000"/>
            <a:ext cx="7604041" cy="2941320"/>
            <a:chOff x="0" y="0"/>
            <a:chExt cx="4936" cy="548"/>
          </a:xfrm>
        </p:grpSpPr>
        <p:sp>
          <p:nvSpPr>
            <p:cNvPr id="52239" name="矩形 4111"/>
            <p:cNvSpPr/>
            <p:nvPr/>
          </p:nvSpPr>
          <p:spPr>
            <a:xfrm>
              <a:off x="0" y="0"/>
              <a:ext cx="3375" cy="0"/>
            </a:xfrm>
            <a:prstGeom prst="rect">
              <a:avLst/>
            </a:prstGeom>
            <a:noFill/>
            <a:ln w="9525">
              <a:noFill/>
            </a:ln>
          </p:spPr>
          <p:txBody>
            <a:bodyPr anchor="t"/>
            <a:p>
              <a:endParaRPr lang="zh-CN" altLang="en-US">
                <a:latin typeface="Calibri" panose="020F0502020204030204" pitchFamily="34" charset="0"/>
                <a:ea typeface="宋体" panose="02010600030101010101" pitchFamily="2" charset="-122"/>
              </a:endParaRPr>
            </a:p>
          </p:txBody>
        </p:sp>
        <p:sp>
          <p:nvSpPr>
            <p:cNvPr id="52240" name="矩形 4112"/>
            <p:cNvSpPr/>
            <p:nvPr/>
          </p:nvSpPr>
          <p:spPr>
            <a:xfrm>
              <a:off x="0" y="0"/>
              <a:ext cx="4936" cy="548"/>
            </a:xfrm>
            <a:prstGeom prst="rect">
              <a:avLst/>
            </a:prstGeom>
            <a:solidFill>
              <a:schemeClr val="bg1"/>
            </a:solidFill>
            <a:ln w="9525">
              <a:noFill/>
            </a:ln>
          </p:spPr>
          <p:txBody>
            <a:bodyPr anchor="ctr"/>
            <a:p>
              <a:pPr>
                <a:lnSpc>
                  <a:spcPct val="120000"/>
                </a:lnSpc>
                <a:buClr>
                  <a:schemeClr val="bg1"/>
                </a:buClr>
              </a:pPr>
              <a:r>
                <a:rPr lang="zh-CN" altLang="en-US" sz="2800" b="1" dirty="0">
                  <a:solidFill>
                    <a:srgbClr val="FF0000"/>
                  </a:solidFill>
                  <a:latin typeface="黑体" panose="02010609060101010101" charset="-122"/>
                  <a:ea typeface="黑体" panose="02010609060101010101" charset="-122"/>
                </a:rPr>
                <a:t>一个最多产的作家：</a:t>
              </a:r>
              <a:r>
                <a:rPr lang="zh-CN" altLang="en-US" sz="2800" b="1" dirty="0">
                  <a:latin typeface="黑体" panose="02010609060101010101" charset="-122"/>
                  <a:ea typeface="黑体" panose="02010609060101010101" charset="-122"/>
                </a:rPr>
                <a:t>著述洋洋千万言 </a:t>
              </a:r>
              <a:br>
                <a:rPr lang="zh-CN" altLang="en-US" sz="2800" b="1" dirty="0">
                  <a:latin typeface="黑体" panose="02010609060101010101" charset="-122"/>
                  <a:ea typeface="黑体" panose="02010609060101010101" charset="-122"/>
                </a:rPr>
              </a:br>
              <a:r>
                <a:rPr lang="zh-CN" altLang="en-US" sz="2800" b="1" dirty="0">
                  <a:solidFill>
                    <a:srgbClr val="FF0000"/>
                  </a:solidFill>
                  <a:latin typeface="黑体" panose="02010609060101010101" charset="-122"/>
                  <a:ea typeface="黑体" panose="02010609060101010101" charset="-122"/>
                </a:rPr>
                <a:t>一个最全面的作家：</a:t>
              </a:r>
              <a:r>
                <a:rPr lang="zh-CN" altLang="en-US" sz="2800" b="1" dirty="0">
                  <a:latin typeface="黑体" panose="02010609060101010101" charset="-122"/>
                  <a:ea typeface="黑体" panose="02010609060101010101" charset="-122"/>
                </a:rPr>
                <a:t>小说、散文、诗歌、戏剧</a:t>
              </a:r>
              <a:r>
                <a:rPr lang="en-US" altLang="zh-CN" sz="2800" b="1">
                  <a:latin typeface="Times New Roman" panose="02020603050405020304" pitchFamily="18" charset="0"/>
                  <a:ea typeface="黑体" panose="02010609060101010101" charset="-122"/>
                </a:rPr>
                <a:t>……</a:t>
              </a:r>
              <a:endParaRPr lang="en-US" altLang="zh-CN" sz="2800" b="1">
                <a:latin typeface="Times New Roman" panose="02020603050405020304" pitchFamily="18" charset="0"/>
                <a:ea typeface="黑体" panose="02010609060101010101" charset="-122"/>
              </a:endParaRPr>
            </a:p>
            <a:p>
              <a:pPr>
                <a:lnSpc>
                  <a:spcPct val="120000"/>
                </a:lnSpc>
                <a:buClr>
                  <a:schemeClr val="bg1"/>
                </a:buClr>
              </a:pPr>
              <a:r>
                <a:rPr lang="zh-CN" altLang="en-US" sz="2800" b="1" dirty="0">
                  <a:solidFill>
                    <a:srgbClr val="FF0000"/>
                  </a:solidFill>
                  <a:latin typeface="黑体" panose="02010609060101010101" charset="-122"/>
                  <a:ea typeface="黑体" panose="02010609060101010101" charset="-122"/>
                </a:rPr>
                <a:t>一个最有味道的作家：</a:t>
              </a:r>
              <a:r>
                <a:rPr lang="zh-CN" altLang="en-US" sz="2800" b="1" dirty="0">
                  <a:latin typeface="黑体" panose="02010609060101010101" charset="-122"/>
                  <a:ea typeface="黑体" panose="02010609060101010101" charset="-122"/>
                </a:rPr>
                <a:t>执京味小说之牛耳 </a:t>
              </a:r>
              <a:br>
                <a:rPr lang="zh-CN" altLang="en-US" sz="2800" b="1" dirty="0">
                  <a:latin typeface="黑体" panose="02010609060101010101" charset="-122"/>
                  <a:ea typeface="黑体" panose="02010609060101010101" charset="-122"/>
                </a:rPr>
              </a:br>
              <a:r>
                <a:rPr lang="zh-CN" altLang="en-US" sz="2800" b="1" dirty="0">
                  <a:latin typeface="黑体" panose="02010609060101010101" charset="-122"/>
                  <a:ea typeface="黑体" panose="02010609060101010101" charset="-122"/>
                </a:rPr>
                <a:t>一个被国际文坛久久关注并不断被神话的作家 </a:t>
              </a:r>
              <a:endParaRPr lang="zh-CN" altLang="en-US" sz="2800" b="1" dirty="0">
                <a:latin typeface="黑体" panose="02010609060101010101" charset="-122"/>
                <a:ea typeface="黑体" panose="0201060906010101010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2238"/>
                                        </p:tgtEl>
                                        <p:attrNameLst>
                                          <p:attrName>style.visibility</p:attrName>
                                        </p:attrNameLst>
                                      </p:cBhvr>
                                      <p:to>
                                        <p:strVal val="visible"/>
                                      </p:to>
                                    </p:set>
                                    <p:anim calcmode="lin" valueType="num">
                                      <p:cBhvr additive="base">
                                        <p:cTn id="7" dur="500" fill="hold"/>
                                        <p:tgtEl>
                                          <p:spTgt spid="52238"/>
                                        </p:tgtEl>
                                        <p:attrNameLst>
                                          <p:attrName>ppt_x</p:attrName>
                                        </p:attrNameLst>
                                      </p:cBhvr>
                                      <p:tavLst>
                                        <p:tav tm="0">
                                          <p:val>
                                            <p:strVal val="#ppt_x"/>
                                          </p:val>
                                        </p:tav>
                                        <p:tav tm="100000">
                                          <p:val>
                                            <p:strVal val="#ppt_x"/>
                                          </p:val>
                                        </p:tav>
                                      </p:tavLst>
                                    </p:anim>
                                    <p:anim calcmode="lin" valueType="num">
                                      <p:cBhvr additive="base">
                                        <p:cTn id="8" dur="500" fill="hold"/>
                                        <p:tgtEl>
                                          <p:spTgt spid="522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2" name="图片 1"/>
          <p:cNvPicPr>
            <a:picLocks noChangeAspect="1"/>
          </p:cNvPicPr>
          <p:nvPr/>
        </p:nvPicPr>
        <p:blipFill>
          <a:blip r:embed="rId1"/>
          <a:stretch>
            <a:fillRect/>
          </a:stretch>
        </p:blipFill>
        <p:spPr>
          <a:xfrm>
            <a:off x="0" y="462915"/>
            <a:ext cx="12192000" cy="6232525"/>
          </a:xfrm>
          <a:prstGeom prst="rect">
            <a:avLst/>
          </a:prstGeom>
        </p:spPr>
      </p:pic>
      <p:sp>
        <p:nvSpPr>
          <p:cNvPr id="6146" name="矩形 35"/>
          <p:cNvSpPr>
            <a:spLocks noChangeArrowheads="1"/>
          </p:cNvSpPr>
          <p:nvPr/>
        </p:nvSpPr>
        <p:spPr bwMode="auto">
          <a:xfrm>
            <a:off x="459740" y="848360"/>
            <a:ext cx="7669530" cy="2934970"/>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Tx/>
              <a:buSzTx/>
              <a:buFontTx/>
              <a:buNone/>
              <a:defRPr/>
            </a:pPr>
            <a:r>
              <a:rPr kumimoji="0" lang="zh-CN" altLang="en-US" sz="2700" b="0" i="0" u="none" strike="noStrike" kern="1200" cap="none" spc="0" normalizeH="0" baseline="0" noProof="0" dirty="0">
                <a:ln>
                  <a:noFill/>
                </a:ln>
                <a:solidFill>
                  <a:schemeClr val="bg2">
                    <a:lumMod val="25000"/>
                  </a:schemeClr>
                </a:solidFill>
                <a:effectLst/>
                <a:uLnTx/>
                <a:uFillTx/>
                <a:latin typeface="思源黑体 CN Bold" pitchFamily="34" charset="-122"/>
                <a:ea typeface="思源黑体 CN Bold" pitchFamily="34" charset="-122"/>
                <a:cs typeface="+mn-cs"/>
                <a:sym typeface="+mn-ea"/>
              </a:rPr>
              <a:t> </a:t>
            </a:r>
            <a:r>
              <a:rPr kumimoji="0" lang="zh-CN" altLang="en-US"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rPr>
              <a:t>名著导读  </a:t>
            </a:r>
            <a:endParaRPr kumimoji="0" lang="zh-CN" altLang="en-US"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endParaRPr>
          </a:p>
          <a:p>
            <a:pPr marL="0" marR="0" lvl="0" indent="0" algn="ctr" defTabSz="914400" rtl="0" eaLnBrk="1" fontAlgn="base" latinLnBrk="0" hangingPunct="1">
              <a:lnSpc>
                <a:spcPct val="110000"/>
              </a:lnSpc>
              <a:spcBef>
                <a:spcPct val="0"/>
              </a:spcBef>
              <a:spcAft>
                <a:spcPct val="0"/>
              </a:spcAft>
              <a:buClrTx/>
              <a:buSzTx/>
              <a:buFontTx/>
              <a:buNone/>
              <a:defRPr/>
            </a:pPr>
            <a:r>
              <a:rPr kumimoji="0" lang="en-US" altLang="zh-CN"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rPr>
              <a:t>《</a:t>
            </a:r>
            <a:r>
              <a:rPr kumimoji="0" lang="zh-CN" altLang="en-US"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rPr>
              <a:t>骆驼祥子</a:t>
            </a:r>
            <a:r>
              <a:rPr kumimoji="0" lang="en-US" altLang="zh-CN"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rPr>
              <a:t>》</a:t>
            </a:r>
            <a:r>
              <a:rPr kumimoji="0" lang="zh-CN" altLang="en-US"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rPr>
              <a:t>圈点与批注</a:t>
            </a:r>
            <a:endParaRPr kumimoji="0" lang="zh-CN" altLang="en-US" sz="4000" b="1" i="0" u="none" strike="noStrike" kern="1200" cap="none" spc="0" normalizeH="0" baseline="0" noProof="0" dirty="0">
              <a:ln>
                <a:noFill/>
              </a:ln>
              <a:solidFill>
                <a:srgbClr val="2962F3"/>
              </a:solidFill>
              <a:effectLst/>
              <a:uLnTx/>
              <a:uFillTx/>
              <a:latin typeface="仿宋" panose="02010609060101010101" charset="-122"/>
              <a:ea typeface="仿宋" panose="02010609060101010101" charset="-122"/>
              <a:cs typeface="仿宋" panose="02010609060101010101" charset="-122"/>
              <a:sym typeface="+mn-ea"/>
            </a:endParaRPr>
          </a:p>
          <a:p>
            <a:pPr marL="0" marR="0" lvl="0" indent="0" algn="ctr" defTabSz="914400" rtl="0" eaLnBrk="1" fontAlgn="base" latinLnBrk="0" hangingPunct="1">
              <a:lnSpc>
                <a:spcPct val="110000"/>
              </a:lnSpc>
              <a:spcBef>
                <a:spcPct val="0"/>
              </a:spcBef>
              <a:spcAft>
                <a:spcPct val="0"/>
              </a:spcAft>
              <a:buClrTx/>
              <a:buSzTx/>
              <a:buFontTx/>
              <a:buNone/>
              <a:defRPr/>
            </a:pPr>
            <a:r>
              <a:rPr kumimoji="0" lang="zh-CN" altLang="en-US" sz="880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仿宋" panose="02010609060101010101" charset="-122"/>
                <a:sym typeface="+mn-ea"/>
              </a:rPr>
              <a:t>第三课时</a:t>
            </a:r>
            <a:endParaRPr kumimoji="0" lang="zh-CN" altLang="en-US" sz="880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仿宋" panose="02010609060101010101" charset="-122"/>
              <a:sym typeface="+mn-ea"/>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45058" name="图片 1"/>
          <p:cNvPicPr>
            <a:picLocks noChangeAspect="1"/>
          </p:cNvPicPr>
          <p:nvPr/>
        </p:nvPicPr>
        <p:blipFill>
          <a:blip r:embed="rId1"/>
          <a:stretch>
            <a:fillRect/>
          </a:stretch>
        </p:blipFill>
        <p:spPr>
          <a:xfrm>
            <a:off x="645796" y="2136140"/>
            <a:ext cx="1473200" cy="2110317"/>
          </a:xfrm>
          <a:prstGeom prst="rect">
            <a:avLst/>
          </a:prstGeom>
          <a:noFill/>
          <a:ln w="9525">
            <a:noFill/>
          </a:ln>
        </p:spPr>
      </p:pic>
      <p:sp>
        <p:nvSpPr>
          <p:cNvPr id="45061" name="矩形 8"/>
          <p:cNvSpPr/>
          <p:nvPr/>
        </p:nvSpPr>
        <p:spPr>
          <a:xfrm>
            <a:off x="2118784" y="1865631"/>
            <a:ext cx="9620249" cy="2651125"/>
          </a:xfrm>
          <a:prstGeom prst="rect">
            <a:avLst/>
          </a:prstGeom>
          <a:noFill/>
          <a:ln w="9525">
            <a:noFill/>
          </a:ln>
        </p:spPr>
        <p:txBody>
          <a:bodyPr>
            <a:spAutoFit/>
          </a:bodyPr>
          <a:p>
            <a:pPr>
              <a:lnSpc>
                <a:spcPct val="130000"/>
              </a:lnSpc>
            </a:pPr>
            <a:r>
              <a:rPr lang="zh-CN" altLang="en-US" sz="3200" b="1" dirty="0">
                <a:latin typeface="楷体" panose="02010609060101010101" pitchFamily="49" charset="-122"/>
                <a:ea typeface="楷体" panose="02010609060101010101" pitchFamily="49" charset="-122"/>
              </a:rPr>
              <a:t>    本书以主人公祥子的奋斗和毁灭作为线索，可以说是祥子一生的记录。请根据作品的内容，写一篇祥子的小传，完整地勾勒出祥子的经历。写完后注意对照作品进一步修改，力求做到准确无误。</a:t>
            </a:r>
            <a:endParaRPr lang="en-US" altLang="zh-CN" sz="3200" b="1" dirty="0">
              <a:latin typeface="楷体" panose="02010609060101010101" pitchFamily="49" charset="-122"/>
              <a:ea typeface="楷体" panose="02010609060101010101" pitchFamily="49" charset="-122"/>
            </a:endParaRPr>
          </a:p>
        </p:txBody>
      </p:sp>
      <p:sp>
        <p:nvSpPr>
          <p:cNvPr id="10" name="文本框 12"/>
          <p:cNvSpPr txBox="1">
            <a:spLocks noChangeArrowheads="1"/>
          </p:cNvSpPr>
          <p:nvPr/>
        </p:nvSpPr>
        <p:spPr bwMode="auto">
          <a:xfrm>
            <a:off x="1452457" y="4723130"/>
            <a:ext cx="10287000" cy="1086485"/>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marL="0" marR="0" lvl="0" indent="0" algn="l" defTabSz="914400" rtl="0" eaLnBrk="0" fontAlgn="base" latinLnBrk="0" hangingPunct="0">
              <a:lnSpc>
                <a:spcPct val="110000"/>
              </a:lnSpc>
              <a:spcBef>
                <a:spcPct val="0"/>
              </a:spcBef>
              <a:spcAft>
                <a:spcPct val="0"/>
              </a:spcAft>
              <a:buClrTx/>
              <a:buSzTx/>
              <a:buFontTx/>
              <a:buNone/>
              <a:defRPr/>
            </a:pPr>
            <a:r>
              <a:rPr kumimoji="0" lang="en-US" altLang="zh-CN" sz="2935"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sym typeface="宋体" panose="02010600030101010101" pitchFamily="2" charset="-122"/>
              </a:rPr>
              <a:t>    </a:t>
            </a:r>
            <a:r>
              <a:rPr kumimoji="0" lang="zh-CN" altLang="en-US" sz="2935"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sym typeface="宋体" panose="02010600030101010101" pitchFamily="2" charset="-122"/>
              </a:rPr>
              <a:t>小传，即人物小传，是传记文的一种，是一种简略记载人物生平事迹的文章。</a:t>
            </a:r>
            <a:endParaRPr kumimoji="0" lang="zh-CN" altLang="en-US" sz="2935"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45063" name="矩形 1"/>
          <p:cNvSpPr/>
          <p:nvPr/>
        </p:nvSpPr>
        <p:spPr>
          <a:xfrm>
            <a:off x="3836035" y="943610"/>
            <a:ext cx="5319395" cy="922020"/>
          </a:xfrm>
          <a:prstGeom prst="rect">
            <a:avLst/>
          </a:prstGeom>
          <a:solidFill>
            <a:srgbClr val="FF0000"/>
          </a:solidFill>
          <a:ln w="9525">
            <a:noFill/>
          </a:ln>
        </p:spPr>
        <p:txBody>
          <a:bodyPr wrap="square">
            <a:spAutoFit/>
          </a:bodyPr>
          <a:p>
            <a:pPr indent="457200">
              <a:lnSpc>
                <a:spcPct val="150000"/>
              </a:lnSpc>
            </a:pPr>
            <a:r>
              <a:rPr lang="zh-CN" altLang="en-US" sz="3600" b="1" dirty="0">
                <a:solidFill>
                  <a:schemeClr val="bg1"/>
                </a:solidFill>
                <a:latin typeface="楷体" panose="02010609060101010101" pitchFamily="49" charset="-122"/>
                <a:ea typeface="楷体" panose="02010609060101010101" pitchFamily="49" charset="-122"/>
              </a:rPr>
              <a:t>专题一</a:t>
            </a:r>
            <a:r>
              <a:rPr lang="en-US" altLang="zh-CN" sz="3600" b="1" dirty="0">
                <a:solidFill>
                  <a:schemeClr val="bg1"/>
                </a:solidFill>
                <a:latin typeface="楷体" panose="02010609060101010101" pitchFamily="49" charset="-122"/>
                <a:ea typeface="楷体" panose="02010609060101010101" pitchFamily="49" charset="-122"/>
              </a:rPr>
              <a:t>:</a:t>
            </a:r>
            <a:r>
              <a:rPr lang="zh-CN" altLang="en-US" sz="3600" b="1" dirty="0">
                <a:solidFill>
                  <a:schemeClr val="bg1"/>
                </a:solidFill>
                <a:latin typeface="楷体" panose="02010609060101010101" pitchFamily="49" charset="-122"/>
                <a:ea typeface="楷体" panose="02010609060101010101" pitchFamily="49" charset="-122"/>
              </a:rPr>
              <a:t>给祥子写小传</a:t>
            </a:r>
            <a:endParaRPr lang="zh-CN" altLang="en-US" sz="3600" b="1" dirty="0">
              <a:solidFill>
                <a:schemeClr val="bg1"/>
              </a:solidFill>
              <a:latin typeface="楷体" panose="02010609060101010101" pitchFamily="49" charset="-122"/>
              <a:ea typeface="楷体" panose="02010609060101010101" pitchFamily="49" charset="-122"/>
            </a:endParaRPr>
          </a:p>
        </p:txBody>
      </p:sp>
      <p:sp>
        <p:nvSpPr>
          <p:cNvPr id="2" name="矩形 1"/>
          <p:cNvSpPr/>
          <p:nvPr/>
        </p:nvSpPr>
        <p:spPr>
          <a:xfrm>
            <a:off x="820593" y="82491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专题探究</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3"/>
                                        </p:tgtEl>
                                        <p:attrNameLst>
                                          <p:attrName>style.visibility</p:attrName>
                                        </p:attrNameLst>
                                      </p:cBhvr>
                                      <p:to>
                                        <p:strVal val="visible"/>
                                      </p:to>
                                    </p:set>
                                    <p:anim calcmode="lin" valueType="num">
                                      <p:cBhvr additive="base">
                                        <p:cTn id="7" dur="500" fill="hold"/>
                                        <p:tgtEl>
                                          <p:spTgt spid="45063"/>
                                        </p:tgtEl>
                                        <p:attrNameLst>
                                          <p:attrName>ppt_x</p:attrName>
                                        </p:attrNameLst>
                                      </p:cBhvr>
                                      <p:tavLst>
                                        <p:tav tm="0">
                                          <p:val>
                                            <p:strVal val="#ppt_x"/>
                                          </p:val>
                                        </p:tav>
                                        <p:tav tm="100000">
                                          <p:val>
                                            <p:strVal val="#ppt_x"/>
                                          </p:val>
                                        </p:tav>
                                      </p:tavLst>
                                    </p:anim>
                                    <p:anim calcmode="lin" valueType="num">
                                      <p:cBhvr additive="base">
                                        <p:cTn id="8" dur="500" fill="hold"/>
                                        <p:tgtEl>
                                          <p:spTgt spid="4506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061"/>
                                        </p:tgtEl>
                                        <p:attrNameLst>
                                          <p:attrName>style.visibility</p:attrName>
                                        </p:attrNameLst>
                                      </p:cBhvr>
                                      <p:to>
                                        <p:strVal val="visible"/>
                                      </p:to>
                                    </p:set>
                                    <p:anim calcmode="lin" valueType="num">
                                      <p:cBhvr additive="base">
                                        <p:cTn id="13" dur="500" fill="hold"/>
                                        <p:tgtEl>
                                          <p:spTgt spid="45061"/>
                                        </p:tgtEl>
                                        <p:attrNameLst>
                                          <p:attrName>ppt_x</p:attrName>
                                        </p:attrNameLst>
                                      </p:cBhvr>
                                      <p:tavLst>
                                        <p:tav tm="0">
                                          <p:val>
                                            <p:strVal val="#ppt_x"/>
                                          </p:val>
                                        </p:tav>
                                        <p:tav tm="100000">
                                          <p:val>
                                            <p:strVal val="#ppt_x"/>
                                          </p:val>
                                        </p:tav>
                                      </p:tavLst>
                                    </p:anim>
                                    <p:anim calcmode="lin" valueType="num">
                                      <p:cBhvr additive="base">
                                        <p:cTn id="14" dur="500" fill="hold"/>
                                        <p:tgtEl>
                                          <p:spTgt spid="4506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3" grpId="0" animBg="1"/>
      <p:bldP spid="45061" grpId="0"/>
      <p:bldP spid="10" grpId="0" animBg="1"/>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 name="矩形 7"/>
          <p:cNvSpPr/>
          <p:nvPr/>
        </p:nvSpPr>
        <p:spPr>
          <a:xfrm>
            <a:off x="302684" y="1008592"/>
            <a:ext cx="11586633" cy="5507990"/>
          </a:xfrm>
          <a:prstGeom prst="rect">
            <a:avLst/>
          </a:prstGeom>
          <a:noFill/>
          <a:ln w="9525">
            <a:noFill/>
          </a:ln>
        </p:spPr>
        <p:txBody>
          <a:bodyPr>
            <a:spAutoFit/>
          </a:bodyPr>
          <a:p>
            <a:pPr>
              <a:lnSpc>
                <a:spcPct val="120000"/>
              </a:lnSpc>
            </a:pPr>
            <a:r>
              <a:rPr lang="zh-CN" altLang="en-US" sz="2665" b="1" dirty="0">
                <a:latin typeface="楷体" panose="02010609060101010101" pitchFamily="49" charset="-122"/>
                <a:ea typeface="楷体" panose="02010609060101010101" pitchFamily="49" charset="-122"/>
              </a:rPr>
              <a:t>    祥子十八岁时</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不幸失去了父母和几亩薄田</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到北平求生</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并选定了拉车这种赚钱方式。他苦干三年攒了一百块大洋</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买了一辆新车</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并幻想靠拉车攒钱开车厂。</a:t>
            </a:r>
            <a:endParaRPr lang="zh-CN" altLang="en-US" sz="2665" b="1" dirty="0">
              <a:latin typeface="楷体" panose="02010609060101010101" pitchFamily="49" charset="-122"/>
              <a:ea typeface="楷体" panose="02010609060101010101" pitchFamily="49" charset="-122"/>
            </a:endParaRPr>
          </a:p>
          <a:p>
            <a:pPr>
              <a:lnSpc>
                <a:spcPct val="120000"/>
              </a:lnSpc>
            </a:pPr>
            <a:r>
              <a:rPr lang="zh-CN" altLang="en-US" sz="2665" b="1" dirty="0">
                <a:latin typeface="楷体" panose="02010609060101010101" pitchFamily="49" charset="-122"/>
                <a:ea typeface="楷体" panose="02010609060101010101" pitchFamily="49" charset="-122"/>
              </a:rPr>
              <a:t>    兵荒马乱中</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他在一次拉车途中连车带人被十多个兵捉了去</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连车也被没收了。后来</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祥子趁乱逃出了军营</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牵走并卖掉部队丢下的</a:t>
            </a:r>
            <a:r>
              <a:rPr lang="en-US" altLang="zh-CN" sz="2665" b="1" dirty="0">
                <a:latin typeface="楷体" panose="02010609060101010101" pitchFamily="49" charset="-122"/>
                <a:ea typeface="楷体" panose="02010609060101010101" pitchFamily="49" charset="-122"/>
              </a:rPr>
              <a:t>3</a:t>
            </a:r>
            <a:r>
              <a:rPr lang="zh-CN" altLang="en-US" sz="2665" b="1" dirty="0">
                <a:latin typeface="楷体" panose="02010609060101010101" pitchFamily="49" charset="-122"/>
                <a:ea typeface="楷体" panose="02010609060101010101" pitchFamily="49" charset="-122"/>
              </a:rPr>
              <a:t>匹骆驼</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得了三十五块大洋。从此</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他就得了一个外号“骆驼祥子”。</a:t>
            </a:r>
            <a:endParaRPr lang="zh-CN" altLang="en-US" sz="2665" b="1" dirty="0">
              <a:latin typeface="楷体" panose="02010609060101010101" pitchFamily="49" charset="-122"/>
              <a:ea typeface="楷体" panose="02010609060101010101" pitchFamily="49" charset="-122"/>
            </a:endParaRPr>
          </a:p>
          <a:p>
            <a:pPr>
              <a:lnSpc>
                <a:spcPct val="120000"/>
              </a:lnSpc>
            </a:pPr>
            <a:r>
              <a:rPr lang="zh-CN" altLang="en-US" sz="2665" b="1" dirty="0">
                <a:latin typeface="楷体" panose="02010609060101010101" pitchFamily="49" charset="-122"/>
                <a:ea typeface="楷体" panose="02010609060101010101" pitchFamily="49" charset="-122"/>
              </a:rPr>
              <a:t>    回城后</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祥子把三十块大洋交给刘四爷保管</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希望攒够钱后再买一辆车。一次</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他在杨先生家拉车受了气</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又因喝酒受刘四爷的女儿虎妞的引诱</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与刘四爷关系破裂。虎妞怀孕后</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想让祥子在刘四爷的寿宴上讨好刘四爷</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以达到让刘四爷招他为女婿的目的。结果</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在拉曹先生时</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祥子被孙侦探抓住并骗走了所有的钱。</a:t>
            </a:r>
            <a:endParaRPr lang="zh-CN" altLang="en-US" sz="2665" b="1" dirty="0">
              <a:latin typeface="楷体" panose="02010609060101010101" pitchFamily="49" charset="-122"/>
              <a:ea typeface="楷体" panose="02010609060101010101" pitchFamily="49" charset="-122"/>
            </a:endParaRPr>
          </a:p>
        </p:txBody>
      </p:sp>
      <p:sp>
        <p:nvSpPr>
          <p:cNvPr id="46084" name="TextBox 8"/>
          <p:cNvSpPr txBox="1"/>
          <p:nvPr/>
        </p:nvSpPr>
        <p:spPr>
          <a:xfrm>
            <a:off x="760095" y="567691"/>
            <a:ext cx="1524000" cy="583565"/>
          </a:xfrm>
          <a:prstGeom prst="rect">
            <a:avLst/>
          </a:prstGeom>
          <a:noFill/>
          <a:ln w="9525">
            <a:noFill/>
          </a:ln>
        </p:spPr>
        <p:txBody>
          <a:bodyPr>
            <a:spAutoFit/>
          </a:bodyPr>
          <a:p>
            <a:r>
              <a:rPr lang="zh-CN" altLang="en-US" sz="3200" dirty="0">
                <a:solidFill>
                  <a:srgbClr val="FF0000"/>
                </a:solidFill>
                <a:latin typeface="黑体" panose="02010609060101010101" charset="-122"/>
                <a:ea typeface="黑体" panose="02010609060101010101" charset="-122"/>
              </a:rPr>
              <a:t>示例：</a:t>
            </a:r>
            <a:endParaRPr lang="zh-CN" altLang="en-US" sz="3200" dirty="0">
              <a:solidFill>
                <a:srgbClr val="FF0000"/>
              </a:solidFill>
              <a:latin typeface="黑体" panose="02010609060101010101" charset="-122"/>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7106" name="矩形 1"/>
          <p:cNvSpPr/>
          <p:nvPr/>
        </p:nvSpPr>
        <p:spPr>
          <a:xfrm>
            <a:off x="381000" y="1123951"/>
            <a:ext cx="11476567" cy="4570730"/>
          </a:xfrm>
          <a:prstGeom prst="rect">
            <a:avLst/>
          </a:prstGeom>
          <a:noFill/>
          <a:ln w="9525">
            <a:noFill/>
          </a:ln>
        </p:spPr>
        <p:txBody>
          <a:bodyPr>
            <a:spAutoFit/>
          </a:bodyPr>
          <a:p>
            <a:pPr>
              <a:lnSpc>
                <a:spcPct val="130000"/>
              </a:lnSpc>
            </a:pPr>
            <a:r>
              <a:rPr lang="zh-CN" altLang="en-US" sz="3200" b="1" dirty="0">
                <a:latin typeface="楷体" panose="02010609060101010101" pitchFamily="49" charset="-122"/>
                <a:ea typeface="楷体" panose="02010609060101010101" pitchFamily="49" charset="-122"/>
              </a:rPr>
              <a:t>    虎妞不顾刘四爷的阻止</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和祥子生活在一起</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并给了祥子一百块大洋</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买下了同院二强子的一辆车。后来虎妞难产而死</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为了给虎妞办丧事</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祥子被迫卖掉了车。</a:t>
            </a:r>
            <a:endParaRPr lang="zh-CN" altLang="en-US" sz="3200" b="1" dirty="0">
              <a:latin typeface="楷体" panose="02010609060101010101" pitchFamily="49" charset="-122"/>
              <a:ea typeface="楷体" panose="02010609060101010101" pitchFamily="49" charset="-122"/>
            </a:endParaRPr>
          </a:p>
          <a:p>
            <a:pPr>
              <a:lnSpc>
                <a:spcPct val="130000"/>
              </a:lnSpc>
            </a:pPr>
            <a:r>
              <a:rPr lang="zh-CN" altLang="en-US" sz="3200" b="1" dirty="0">
                <a:latin typeface="楷体" panose="02010609060101010101" pitchFamily="49" charset="-122"/>
                <a:ea typeface="楷体" panose="02010609060101010101" pitchFamily="49" charset="-122"/>
              </a:rPr>
              <a:t>    二强子的女儿小福子想和祥子一起过日子</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为了养活全家</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祥子只好又去拉车。最终</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小福子被二强子卖到妓院而上吊自杀</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祥子再也没有了生活的希望</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开始堕落、麻木、潦倒、自暴自弃</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过起了行尸走肉的生活。</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ransition spd="slow">
    <p:random/>
  </p:transition>
</p:sld>
</file>

<file path=ppt/slides/slide7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8131" name="矩形 6"/>
          <p:cNvSpPr/>
          <p:nvPr/>
        </p:nvSpPr>
        <p:spPr>
          <a:xfrm>
            <a:off x="2063750" y="1902460"/>
            <a:ext cx="9401175" cy="3784600"/>
          </a:xfrm>
          <a:prstGeom prst="rect">
            <a:avLst/>
          </a:prstGeom>
          <a:noFill/>
          <a:ln w="9525">
            <a:noFill/>
          </a:ln>
        </p:spPr>
        <p:txBody>
          <a:bodyPr wrap="square">
            <a:spAutoFit/>
          </a:bodyPr>
          <a:p>
            <a:pPr>
              <a:lnSpc>
                <a:spcPct val="150000"/>
              </a:lnSpc>
            </a:pPr>
            <a:r>
              <a:rPr lang="zh-CN" altLang="en-US" sz="3200" b="1" dirty="0">
                <a:latin typeface="楷体" panose="02010609060101010101" pitchFamily="49" charset="-122"/>
                <a:ea typeface="楷体" panose="02010609060101010101" pitchFamily="49" charset="-122"/>
              </a:rPr>
              <a:t>    读完全书，祥子最终走向毁灭的命运悲剧无疑会给你强烈的震撼。到底是什么力量毁灭了这个曾经生气勃勃的人？悲剧的原因何在？带着这些问题精读相关章节，并查找资料，写下你的探究结果，然后和同学就此做一次深入的讨论。</a:t>
            </a:r>
            <a:endParaRPr lang="en-US" altLang="zh-CN" sz="3200" b="1" dirty="0">
              <a:latin typeface="楷体" panose="02010609060101010101" pitchFamily="49" charset="-122"/>
              <a:ea typeface="楷体" panose="02010609060101010101" pitchFamily="49" charset="-122"/>
            </a:endParaRPr>
          </a:p>
        </p:txBody>
      </p:sp>
      <p:pic>
        <p:nvPicPr>
          <p:cNvPr id="48132" name="图片 1"/>
          <p:cNvPicPr>
            <a:picLocks noChangeAspect="1"/>
          </p:cNvPicPr>
          <p:nvPr/>
        </p:nvPicPr>
        <p:blipFill>
          <a:blip r:embed="rId1"/>
          <a:stretch>
            <a:fillRect/>
          </a:stretch>
        </p:blipFill>
        <p:spPr>
          <a:xfrm>
            <a:off x="590551" y="2374054"/>
            <a:ext cx="1473200" cy="2110316"/>
          </a:xfrm>
          <a:prstGeom prst="rect">
            <a:avLst/>
          </a:prstGeom>
          <a:noFill/>
          <a:ln w="9525">
            <a:noFill/>
          </a:ln>
        </p:spPr>
      </p:pic>
      <p:sp>
        <p:nvSpPr>
          <p:cNvPr id="48133" name="矩形 1"/>
          <p:cNvSpPr/>
          <p:nvPr/>
        </p:nvSpPr>
        <p:spPr>
          <a:xfrm>
            <a:off x="3754755" y="980440"/>
            <a:ext cx="5259705" cy="922020"/>
          </a:xfrm>
          <a:prstGeom prst="rect">
            <a:avLst/>
          </a:prstGeom>
          <a:solidFill>
            <a:srgbClr val="FF0000"/>
          </a:solidFill>
          <a:ln w="9525">
            <a:noFill/>
          </a:ln>
        </p:spPr>
        <p:txBody>
          <a:bodyPr wrap="square">
            <a:spAutoFit/>
          </a:bodyPr>
          <a:p>
            <a:pPr indent="457200">
              <a:lnSpc>
                <a:spcPct val="150000"/>
              </a:lnSpc>
            </a:pPr>
            <a:r>
              <a:rPr lang="zh-CN" altLang="en-US" sz="3600" b="1" dirty="0">
                <a:solidFill>
                  <a:schemeClr val="bg1"/>
                </a:solidFill>
                <a:latin typeface="楷体" panose="02010609060101010101" pitchFamily="49" charset="-122"/>
                <a:ea typeface="楷体" panose="02010609060101010101" pitchFamily="49" charset="-122"/>
              </a:rPr>
              <a:t>专题二</a:t>
            </a:r>
            <a:r>
              <a:rPr lang="en-US" altLang="zh-CN" sz="3600" b="1" dirty="0">
                <a:solidFill>
                  <a:schemeClr val="bg1"/>
                </a:solidFill>
                <a:latin typeface="楷体" panose="02010609060101010101" pitchFamily="49" charset="-122"/>
                <a:ea typeface="楷体" panose="02010609060101010101" pitchFamily="49" charset="-122"/>
              </a:rPr>
              <a:t>:</a:t>
            </a:r>
            <a:r>
              <a:rPr lang="zh-CN" altLang="en-US" sz="3600" b="1" dirty="0">
                <a:solidFill>
                  <a:schemeClr val="bg1"/>
                </a:solidFill>
                <a:latin typeface="楷体" panose="02010609060101010101" pitchFamily="49" charset="-122"/>
                <a:ea typeface="楷体" panose="02010609060101010101" pitchFamily="49" charset="-122"/>
              </a:rPr>
              <a:t>探寻悲剧原因</a:t>
            </a:r>
            <a:endParaRPr lang="zh-CN" altLang="en-US" sz="3600" b="1" dirty="0">
              <a:solidFill>
                <a:schemeClr val="bg1"/>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 calcmode="lin" valueType="num">
                                      <p:cBhvr additive="base">
                                        <p:cTn id="7" dur="500" fill="hold"/>
                                        <p:tgtEl>
                                          <p:spTgt spid="48131"/>
                                        </p:tgtEl>
                                        <p:attrNameLst>
                                          <p:attrName>ppt_x</p:attrName>
                                        </p:attrNameLst>
                                      </p:cBhvr>
                                      <p:tavLst>
                                        <p:tav tm="0">
                                          <p:val>
                                            <p:strVal val="#ppt_x"/>
                                          </p:val>
                                        </p:tav>
                                        <p:tav tm="100000">
                                          <p:val>
                                            <p:strVal val="#ppt_x"/>
                                          </p:val>
                                        </p:tav>
                                      </p:tavLst>
                                    </p:anim>
                                    <p:anim calcmode="lin" valueType="num">
                                      <p:cBhvr additive="base">
                                        <p:cTn id="8" dur="500" fill="hold"/>
                                        <p:tgtEl>
                                          <p:spTgt spid="481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文本框 1"/>
          <p:cNvSpPr txBox="1"/>
          <p:nvPr/>
        </p:nvSpPr>
        <p:spPr>
          <a:xfrm>
            <a:off x="982206" y="541268"/>
            <a:ext cx="2531165" cy="583565"/>
          </a:xfrm>
          <a:prstGeom prst="rect">
            <a:avLst/>
          </a:prstGeom>
          <a:noFill/>
        </p:spPr>
        <p:txBody>
          <a:bodyPr wrap="square" rtlCol="0">
            <a:spAutoFit/>
          </a:bodyPr>
          <a:lstStyle/>
          <a:p>
            <a:r>
              <a:rPr lang="zh-CN" altLang="en-US" sz="3200" b="1">
                <a:solidFill>
                  <a:srgbClr val="FF0000"/>
                </a:solidFill>
              </a:rPr>
              <a:t>客观原因：</a:t>
            </a:r>
            <a:endParaRPr lang="zh-CN" altLang="en-US" sz="3200" b="1">
              <a:solidFill>
                <a:srgbClr val="FF0000"/>
              </a:solidFill>
            </a:endParaRPr>
          </a:p>
        </p:txBody>
      </p:sp>
      <p:sp>
        <p:nvSpPr>
          <p:cNvPr id="4" name="矩形 3"/>
          <p:cNvSpPr/>
          <p:nvPr/>
        </p:nvSpPr>
        <p:spPr>
          <a:xfrm>
            <a:off x="736600" y="1038860"/>
            <a:ext cx="10967720" cy="953135"/>
          </a:xfrm>
          <a:prstGeom prst="rect">
            <a:avLst/>
          </a:prstGeom>
        </p:spPr>
        <p:txBody>
          <a:bodyPr wrap="square">
            <a:spAutoFit/>
          </a:bodyPr>
          <a:lstStyle/>
          <a:p>
            <a:r>
              <a:rPr lang="en-US" altLang="zh-CN" sz="2800" b="1">
                <a:solidFill>
                  <a:srgbClr val="2962F3"/>
                </a:solidFill>
              </a:rPr>
              <a:t>1.</a:t>
            </a:r>
            <a:r>
              <a:rPr lang="zh-CN" altLang="en-US" sz="2800" b="1">
                <a:solidFill>
                  <a:srgbClr val="2962F3"/>
                </a:solidFill>
              </a:rPr>
              <a:t>黑暗的旧社会的逼迫、他人的影响是造成祥子悲剧人生的客观原因之一。</a:t>
            </a:r>
            <a:endParaRPr lang="zh-CN" altLang="en-US" sz="2800" b="1">
              <a:solidFill>
                <a:srgbClr val="2962F3"/>
              </a:solidFill>
            </a:endParaRPr>
          </a:p>
        </p:txBody>
      </p:sp>
      <p:sp>
        <p:nvSpPr>
          <p:cNvPr id="5" name="文本框 4"/>
          <p:cNvSpPr txBox="1"/>
          <p:nvPr/>
        </p:nvSpPr>
        <p:spPr>
          <a:xfrm>
            <a:off x="736600" y="1844040"/>
            <a:ext cx="8519160" cy="1512570"/>
          </a:xfrm>
          <a:prstGeom prst="rect">
            <a:avLst/>
          </a:prstGeom>
          <a:noFill/>
        </p:spPr>
        <p:txBody>
          <a:bodyPr wrap="square" rtlCol="0">
            <a:spAutoFit/>
          </a:bodyPr>
          <a:lstStyle/>
          <a:p>
            <a:pPr>
              <a:lnSpc>
                <a:spcPct val="110000"/>
              </a:lnSpc>
            </a:pPr>
            <a:r>
              <a:rPr lang="en-US" altLang="zh-CN" sz="2800" b="1"/>
              <a:t>         </a:t>
            </a:r>
            <a:r>
              <a:rPr lang="zh-CN" altLang="en-US" sz="2800" b="1">
                <a:latin typeface="华文楷体" panose="02010600040101010101" charset="-122"/>
                <a:ea typeface="华文楷体" panose="02010600040101010101" charset="-122"/>
              </a:rPr>
              <a:t>没有军阀混战，他的第一辆车也不会被抢；如果没有孙侦探的欺压敲诈，他可能买到第二辆车；如果不是刘四爷为富不仁，虎妞也不会死。</a:t>
            </a:r>
            <a:endParaRPr lang="zh-CN" altLang="en-US" sz="2800" b="1">
              <a:latin typeface="华文楷体" panose="02010600040101010101" charset="-122"/>
              <a:ea typeface="华文楷体" panose="02010600040101010101"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170035" y="1844040"/>
            <a:ext cx="2847975" cy="2702560"/>
          </a:xfrm>
          <a:prstGeom prst="rect">
            <a:avLst/>
          </a:prstGeom>
        </p:spPr>
      </p:pic>
      <p:sp>
        <p:nvSpPr>
          <p:cNvPr id="3" name="文本框 2"/>
          <p:cNvSpPr txBox="1"/>
          <p:nvPr/>
        </p:nvSpPr>
        <p:spPr>
          <a:xfrm>
            <a:off x="736600" y="3504565"/>
            <a:ext cx="8607425" cy="521970"/>
          </a:xfrm>
          <a:prstGeom prst="rect">
            <a:avLst/>
          </a:prstGeom>
          <a:noFill/>
        </p:spPr>
        <p:txBody>
          <a:bodyPr wrap="square" rtlCol="0">
            <a:spAutoFit/>
          </a:bodyPr>
          <a:p>
            <a:r>
              <a:rPr lang="en-US" altLang="zh-CN" sz="2800" b="1">
                <a:solidFill>
                  <a:srgbClr val="2962F3"/>
                </a:solidFill>
              </a:rPr>
              <a:t>2.</a:t>
            </a:r>
            <a:r>
              <a:rPr lang="zh-CN" altLang="en-US" sz="2800" b="1">
                <a:solidFill>
                  <a:srgbClr val="2962F3"/>
                </a:solidFill>
              </a:rPr>
              <a:t>不幸的婚姻是造成祥子悲剧命运的客观原因之二。</a:t>
            </a:r>
            <a:endParaRPr lang="zh-CN" altLang="en-US" sz="2800" b="1">
              <a:solidFill>
                <a:srgbClr val="2962F3"/>
              </a:solidFill>
            </a:endParaRPr>
          </a:p>
        </p:txBody>
      </p:sp>
      <p:pic>
        <p:nvPicPr>
          <p:cNvPr id="6" name="图片 5"/>
          <p:cNvPicPr>
            <a:picLocks noChangeAspect="1"/>
          </p:cNvPicPr>
          <p:nvPr/>
        </p:nvPicPr>
        <p:blipFill>
          <a:blip r:embed="rId2"/>
          <a:stretch>
            <a:fillRect/>
          </a:stretch>
        </p:blipFill>
        <p:spPr>
          <a:xfrm>
            <a:off x="640080" y="4026535"/>
            <a:ext cx="3281045" cy="2553335"/>
          </a:xfrm>
          <a:prstGeom prst="rect">
            <a:avLst/>
          </a:prstGeom>
        </p:spPr>
      </p:pic>
      <p:sp>
        <p:nvSpPr>
          <p:cNvPr id="8" name="文本框 7"/>
          <p:cNvSpPr txBox="1"/>
          <p:nvPr/>
        </p:nvSpPr>
        <p:spPr>
          <a:xfrm>
            <a:off x="3921760" y="4819015"/>
            <a:ext cx="7782560" cy="1512570"/>
          </a:xfrm>
          <a:prstGeom prst="rect">
            <a:avLst/>
          </a:prstGeom>
          <a:noFill/>
        </p:spPr>
        <p:txBody>
          <a:bodyPr wrap="square" rtlCol="0">
            <a:spAutoFit/>
          </a:bodyPr>
          <a:p>
            <a:pPr>
              <a:lnSpc>
                <a:spcPct val="110000"/>
              </a:lnSpc>
            </a:pPr>
            <a:r>
              <a:rPr lang="en-US" altLang="zh-CN" sz="2800" b="1">
                <a:latin typeface="华文楷体" panose="02010600040101010101" charset="-122"/>
                <a:ea typeface="华文楷体" panose="02010600040101010101" charset="-122"/>
              </a:rPr>
              <a:t>        </a:t>
            </a:r>
            <a:r>
              <a:rPr lang="zh-CN" altLang="en-US" sz="2800" b="1">
                <a:latin typeface="华文楷体" panose="02010600040101010101" charset="-122"/>
                <a:ea typeface="华文楷体" panose="02010600040101010101" charset="-122"/>
              </a:rPr>
              <a:t>虎妞的骗婚以及难产而死，给祥子造成巨大的打击，小福子的自杀，直接抽掉了祥子心中保有的那点奋斗的信念和生活的勇气。</a:t>
            </a:r>
            <a:endParaRPr lang="zh-CN" altLang="en-US" sz="2800" b="1">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arn(inVertic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animEffect transition="in" filter="barn(inVertical)">
                                      <p:cBhvr>
                                        <p:cTn id="28" dur="500"/>
                                        <p:tgtEl>
                                          <p:spTgt spid="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8">
                                            <p:txEl>
                                              <p:pRg st="0" end="0"/>
                                            </p:txEl>
                                          </p:spTgt>
                                        </p:tgtEl>
                                        <p:attrNameLst>
                                          <p:attrName>style.visibility</p:attrName>
                                        </p:attrNameLst>
                                      </p:cBhvr>
                                      <p:to>
                                        <p:strVal val="visible"/>
                                      </p:to>
                                    </p:set>
                                    <p:animEffect transition="in" filter="barn(inVertical)">
                                      <p:cBhvr>
                                        <p:cTn id="33" dur="500"/>
                                        <p:tgtEl>
                                          <p:spTgt spid="8">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ppt_x"/>
                                          </p:val>
                                        </p:tav>
                                        <p:tav tm="100000">
                                          <p:val>
                                            <p:strVal val="#ppt_x"/>
                                          </p:val>
                                        </p:tav>
                                      </p:tavLst>
                                    </p:anim>
                                    <p:anim calcmode="lin" valueType="num">
                                      <p:cBhvr additive="base">
                                        <p:cTn id="3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文本框 1"/>
          <p:cNvSpPr txBox="1"/>
          <p:nvPr/>
        </p:nvSpPr>
        <p:spPr>
          <a:xfrm>
            <a:off x="3432226" y="663241"/>
            <a:ext cx="7062537" cy="584775"/>
          </a:xfrm>
          <a:prstGeom prst="rect">
            <a:avLst/>
          </a:prstGeom>
          <a:noFill/>
        </p:spPr>
        <p:txBody>
          <a:bodyPr wrap="square" rtlCol="0">
            <a:spAutoFit/>
          </a:bodyPr>
          <a:lstStyle/>
          <a:p>
            <a:r>
              <a:rPr lang="zh-CN" altLang="en-US" sz="3200" b="1"/>
              <a:t>祥子第一辆车是怎么丢掉的？</a:t>
            </a:r>
            <a:endParaRPr lang="zh-CN" altLang="en-US" sz="3200" b="1"/>
          </a:p>
        </p:txBody>
      </p:sp>
      <p:pic>
        <p:nvPicPr>
          <p:cNvPr id="4" name="图片 3"/>
          <p:cNvPicPr>
            <a:picLocks noChangeAspect="1"/>
          </p:cNvPicPr>
          <p:nvPr/>
        </p:nvPicPr>
        <p:blipFill>
          <a:blip r:embed="rId1"/>
          <a:stretch>
            <a:fillRect/>
          </a:stretch>
        </p:blipFill>
        <p:spPr>
          <a:xfrm>
            <a:off x="320842" y="1395546"/>
            <a:ext cx="11550316" cy="5113538"/>
          </a:xfrm>
          <a:prstGeom prst="rect">
            <a:avLst/>
          </a:prstGeom>
        </p:spPr>
      </p:pic>
      <p:sp>
        <p:nvSpPr>
          <p:cNvPr id="3" name="文本框 2"/>
          <p:cNvSpPr txBox="1"/>
          <p:nvPr/>
        </p:nvSpPr>
        <p:spPr>
          <a:xfrm>
            <a:off x="1099407" y="632305"/>
            <a:ext cx="4333461" cy="645160"/>
          </a:xfrm>
          <a:prstGeom prst="rect">
            <a:avLst/>
          </a:prstGeom>
          <a:noFill/>
        </p:spPr>
        <p:txBody>
          <a:bodyPr wrap="square" rtlCol="0">
            <a:spAutoFit/>
          </a:bodyPr>
          <a:p>
            <a:r>
              <a:rPr lang="zh-CN" altLang="en-US" sz="3600" b="1">
                <a:solidFill>
                  <a:srgbClr val="FF0000"/>
                </a:solidFill>
              </a:rPr>
              <a:t>主观原因</a:t>
            </a:r>
            <a:endParaRPr lang="zh-CN" altLang="en-US" sz="36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46971" y="589691"/>
            <a:ext cx="11297654" cy="4911042"/>
          </a:xfrm>
          <a:prstGeom prst="rect">
            <a:avLst/>
          </a:prstGeom>
        </p:spPr>
      </p:pic>
      <p:sp>
        <p:nvSpPr>
          <p:cNvPr id="2" name="文本框 1"/>
          <p:cNvSpPr txBox="1"/>
          <p:nvPr/>
        </p:nvSpPr>
        <p:spPr>
          <a:xfrm>
            <a:off x="2387686" y="5668662"/>
            <a:ext cx="7125730" cy="645160"/>
          </a:xfrm>
          <a:prstGeom prst="rect">
            <a:avLst/>
          </a:prstGeom>
          <a:solidFill>
            <a:schemeClr val="accent6">
              <a:lumMod val="40000"/>
              <a:lumOff val="60000"/>
            </a:schemeClr>
          </a:solidFill>
        </p:spPr>
        <p:txBody>
          <a:bodyPr wrap="square" rtlCol="0">
            <a:spAutoFit/>
          </a:bodyPr>
          <a:lstStyle/>
          <a:p>
            <a:r>
              <a:rPr lang="zh-CN" altLang="en-US" sz="3600" b="1">
                <a:solidFill>
                  <a:srgbClr val="FF0000"/>
                </a:solidFill>
              </a:rPr>
              <a:t>骄傲自大、盲目自信、头脑简单</a:t>
            </a:r>
            <a:endParaRPr lang="zh-CN" altLang="en-US" sz="36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5362" name="Rectangle 3"/>
          <p:cNvSpPr>
            <a:spLocks noGrp="1" noChangeArrowheads="1"/>
          </p:cNvSpPr>
          <p:nvPr>
            <p:ph type="body" idx="1"/>
          </p:nvPr>
        </p:nvSpPr>
        <p:spPr>
          <a:xfrm>
            <a:off x="1847850" y="-271463"/>
            <a:ext cx="7704138" cy="7129463"/>
          </a:xfrm>
          <a:extLst>
            <a:ext uri="{909E8E84-426E-40DD-AFC4-6F175D3DCCD1}">
              <a14:hiddenFill xmlns:a14="http://schemas.microsoft.com/office/drawing/2010/main">
                <a:solidFill>
                  <a:schemeClr val="bg1"/>
                </a:solidFill>
              </a14:hiddenFill>
            </a:ext>
          </a:extLst>
        </p:spPr>
        <p:txBody>
          <a:bodyPr/>
          <a:lstStyle/>
          <a:p>
            <a:pPr eaLnBrk="1" hangingPunct="1">
              <a:buFontTx/>
              <a:buNone/>
            </a:pPr>
            <a:br>
              <a:rPr lang="zh-CN" altLang="en-US"/>
            </a:br>
            <a:r>
              <a:rPr lang="zh-CN" altLang="en-US"/>
              <a:t>　　</a:t>
            </a:r>
            <a:endParaRPr lang="zh-CN" altLang="en-US"/>
          </a:p>
          <a:p>
            <a:pPr eaLnBrk="1" hangingPunct="1">
              <a:buFontTx/>
              <a:buNone/>
            </a:pPr>
            <a:r>
              <a:rPr lang="zh-CN" altLang="en-US">
                <a:latin typeface="Arial" panose="020B0604020202020204" pitchFamily="34" charset="0"/>
              </a:rPr>
              <a:t> </a:t>
            </a:r>
            <a:r>
              <a:rPr lang="zh-CN" altLang="en-US"/>
              <a:t> </a:t>
            </a:r>
            <a:br>
              <a:rPr lang="zh-CN" altLang="en-US"/>
            </a:br>
            <a:r>
              <a:rPr lang="zh-CN" altLang="en-US">
                <a:latin typeface="Arial" panose="020B0604020202020204" pitchFamily="34" charset="0"/>
              </a:rPr>
              <a:t> </a:t>
            </a:r>
            <a:r>
              <a:rPr lang="zh-CN" altLang="en-US"/>
              <a:t> </a:t>
            </a:r>
            <a:br>
              <a:rPr lang="zh-CN" altLang="en-US"/>
            </a:br>
            <a:r>
              <a:rPr lang="zh-CN" altLang="en-US"/>
              <a:t>　　</a:t>
            </a:r>
            <a:endParaRPr lang="zh-CN" altLang="en-US"/>
          </a:p>
          <a:p>
            <a:pPr eaLnBrk="1" hangingPunct="1">
              <a:buFontTx/>
              <a:buNone/>
            </a:pPr>
            <a:endParaRPr lang="zh-CN" altLang="en-US">
              <a:solidFill>
                <a:srgbClr val="FF9933"/>
              </a:solidFill>
            </a:endParaRPr>
          </a:p>
          <a:p>
            <a:pPr eaLnBrk="1" hangingPunct="1">
              <a:buFontTx/>
              <a:buNone/>
            </a:pPr>
            <a:br>
              <a:rPr lang="zh-CN" altLang="en-US"/>
            </a:br>
            <a:r>
              <a:rPr lang="zh-CN" altLang="en-US"/>
              <a:t>　　　　</a:t>
            </a:r>
            <a:endParaRPr lang="zh-CN" altLang="en-US"/>
          </a:p>
        </p:txBody>
      </p:sp>
      <p:sp>
        <p:nvSpPr>
          <p:cNvPr id="19463" name="Text Box 7"/>
          <p:cNvSpPr txBox="1">
            <a:spLocks noChangeArrowheads="1"/>
          </p:cNvSpPr>
          <p:nvPr/>
        </p:nvSpPr>
        <p:spPr bwMode="auto">
          <a:xfrm>
            <a:off x="885825" y="681990"/>
            <a:ext cx="10291445"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a:solidFill>
                  <a:srgbClr val="FF0000"/>
                </a:solidFill>
              </a:rPr>
              <a:t>高妈还有方太太给祥子提供了几种攒钱的方法：  </a:t>
            </a:r>
            <a:br>
              <a:rPr lang="zh-CN" altLang="en-US" sz="3200">
                <a:solidFill>
                  <a:srgbClr val="FF0000"/>
                </a:solidFill>
              </a:rPr>
            </a:br>
            <a:endParaRPr lang="zh-CN" altLang="en-US" sz="3200">
              <a:solidFill>
                <a:srgbClr val="FF0000"/>
              </a:solidFill>
            </a:endParaRPr>
          </a:p>
        </p:txBody>
      </p:sp>
      <p:sp>
        <p:nvSpPr>
          <p:cNvPr id="19464" name="Text Box 8"/>
          <p:cNvSpPr txBox="1">
            <a:spLocks noChangeArrowheads="1"/>
          </p:cNvSpPr>
          <p:nvPr/>
        </p:nvSpPr>
        <p:spPr bwMode="auto">
          <a:xfrm>
            <a:off x="594360" y="1325245"/>
            <a:ext cx="8299450" cy="1529715"/>
          </a:xfrm>
          <a:prstGeom prst="rect">
            <a:avLst/>
          </a:prstGeom>
          <a:solidFill>
            <a:schemeClr val="accent4">
              <a:lumMod val="20000"/>
              <a:lumOff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b="1"/>
              <a:t>①“放出去呢，钱就会下钱”</a:t>
            </a:r>
            <a:r>
              <a:rPr lang="en-US" altLang="zh-CN" sz="2400" b="1"/>
              <a:t>——</a:t>
            </a:r>
            <a:r>
              <a:rPr lang="zh-CN" altLang="en-US" sz="2400" b="1">
                <a:solidFill>
                  <a:srgbClr val="C00000"/>
                </a:solidFill>
              </a:rPr>
              <a:t>放个小型的高利贷</a:t>
            </a:r>
            <a:r>
              <a:rPr lang="zh-CN" altLang="en-US" sz="2400" b="1"/>
              <a:t>；  </a:t>
            </a:r>
            <a:br>
              <a:rPr lang="zh-CN" altLang="en-US" sz="2400" b="1"/>
            </a:br>
            <a:r>
              <a:rPr lang="zh-CN" altLang="en-US" sz="2400" b="1"/>
              <a:t>②“一块钱就可以立折子，你怎不立一个呢”</a:t>
            </a:r>
            <a:r>
              <a:rPr lang="en-US" altLang="zh-CN" sz="2400" b="1"/>
              <a:t>——</a:t>
            </a:r>
            <a:r>
              <a:rPr lang="zh-CN" altLang="en-US" sz="2400" b="1">
                <a:solidFill>
                  <a:srgbClr val="C00000"/>
                </a:solidFill>
              </a:rPr>
              <a:t>储蓄；  </a:t>
            </a:r>
            <a:br>
              <a:rPr lang="zh-CN" altLang="en-US" sz="2400" b="1"/>
            </a:br>
            <a:r>
              <a:rPr lang="zh-CN" altLang="en-US" sz="2400" b="1"/>
              <a:t>③“起上一个会”</a:t>
            </a:r>
            <a:r>
              <a:rPr lang="en-US" altLang="zh-CN" sz="2400" b="1"/>
              <a:t>——</a:t>
            </a:r>
            <a:r>
              <a:rPr lang="zh-CN" altLang="en-US" sz="2400" b="1">
                <a:solidFill>
                  <a:srgbClr val="C00000"/>
                </a:solidFill>
              </a:rPr>
              <a:t>搞小型集资互助。</a:t>
            </a:r>
            <a:endParaRPr lang="zh-CN" altLang="en-US" sz="2400" b="1">
              <a:solidFill>
                <a:srgbClr val="C00000"/>
              </a:solidFill>
            </a:endParaRPr>
          </a:p>
        </p:txBody>
      </p:sp>
      <p:sp>
        <p:nvSpPr>
          <p:cNvPr id="19465" name="Text Box 9"/>
          <p:cNvSpPr txBox="1">
            <a:spLocks noChangeArrowheads="1"/>
          </p:cNvSpPr>
          <p:nvPr/>
        </p:nvSpPr>
        <p:spPr bwMode="auto">
          <a:xfrm>
            <a:off x="594359" y="3031649"/>
            <a:ext cx="662338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a:solidFill>
                  <a:srgbClr val="FF0000"/>
                </a:solidFill>
              </a:rPr>
              <a:t>祥子是怎样想的呢？又是如何做的呢？ </a:t>
            </a:r>
            <a:endParaRPr lang="zh-CN" altLang="en-US" sz="2800" b="1">
              <a:solidFill>
                <a:srgbClr val="FF0000"/>
              </a:solidFill>
            </a:endParaRPr>
          </a:p>
        </p:txBody>
      </p:sp>
      <p:sp>
        <p:nvSpPr>
          <p:cNvPr id="19467" name="Text Box 11"/>
          <p:cNvSpPr txBox="1">
            <a:spLocks noChangeArrowheads="1"/>
          </p:cNvSpPr>
          <p:nvPr/>
        </p:nvSpPr>
        <p:spPr bwMode="auto">
          <a:xfrm>
            <a:off x="337185" y="3554730"/>
            <a:ext cx="11649075" cy="230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spcBef>
                <a:spcPct val="50000"/>
              </a:spcBef>
            </a:pPr>
            <a:r>
              <a:rPr lang="zh-CN" altLang="en-US" sz="2400" b="1">
                <a:latin typeface="华文楷体" panose="02010600040101010101" charset="-122"/>
                <a:ea typeface="华文楷体" panose="02010600040101010101" charset="-122"/>
                <a:cs typeface="华文楷体" panose="02010600040101010101" charset="-122"/>
              </a:rPr>
              <a:t>①尽管“很佩服高妈的话”，却“</a:t>
            </a:r>
            <a:r>
              <a:rPr lang="zh-CN" altLang="en-US" sz="2400" b="1">
                <a:solidFill>
                  <a:srgbClr val="C00000"/>
                </a:solidFill>
                <a:latin typeface="华文楷体" panose="02010600040101010101" charset="-122"/>
                <a:ea typeface="华文楷体" panose="02010600040101010101" charset="-122"/>
                <a:cs typeface="华文楷体" panose="02010600040101010101" charset="-122"/>
              </a:rPr>
              <a:t>觉得钱在自己手里比什么都稳当</a:t>
            </a:r>
            <a:r>
              <a:rPr lang="zh-CN" altLang="en-US" sz="2400" b="1">
                <a:latin typeface="华文楷体" panose="02010600040101010101" charset="-122"/>
                <a:ea typeface="华文楷体" panose="02010600040101010101" charset="-122"/>
                <a:cs typeface="华文楷体" panose="02010600040101010101" charset="-122"/>
              </a:rPr>
              <a:t>”：虽然“钱不会下钱，可是丢不了也是真的”。</a:t>
            </a:r>
            <a:endParaRPr lang="zh-CN" altLang="en-US" sz="2400" b="1">
              <a:latin typeface="华文楷体" panose="02010600040101010101" charset="-122"/>
              <a:ea typeface="华文楷体" panose="02010600040101010101" charset="-122"/>
              <a:cs typeface="华文楷体" panose="02010600040101010101" charset="-122"/>
            </a:endParaRPr>
          </a:p>
          <a:p>
            <a:pPr>
              <a:lnSpc>
                <a:spcPct val="110000"/>
              </a:lnSpc>
              <a:spcBef>
                <a:spcPct val="50000"/>
              </a:spcBef>
            </a:pPr>
            <a:r>
              <a:rPr lang="zh-CN" altLang="en-US" sz="2400" b="1">
                <a:latin typeface="华文楷体" panose="02010600040101010101" charset="-122"/>
                <a:ea typeface="华文楷体" panose="02010600040101010101" charset="-122"/>
                <a:cs typeface="华文楷体" panose="02010600040101010101" charset="-122"/>
              </a:rPr>
              <a:t>②“把钱交出去，人家又在折子上画了几个字，打上个小印。他觉得这不是骗局，也得是骗局；</a:t>
            </a:r>
            <a:r>
              <a:rPr lang="zh-CN" altLang="en-US" sz="2400" b="1">
                <a:solidFill>
                  <a:srgbClr val="C00000"/>
                </a:solidFill>
                <a:latin typeface="华文楷体" panose="02010600040101010101" charset="-122"/>
                <a:ea typeface="华文楷体" panose="02010600040101010101" charset="-122"/>
                <a:cs typeface="华文楷体" panose="02010600040101010101" charset="-122"/>
              </a:rPr>
              <a:t>白花花的现洋放进去，凭人家三画五画就算完事，祥子不上这个当</a:t>
            </a:r>
            <a:r>
              <a:rPr lang="zh-CN" altLang="en-US" sz="2400" b="1">
                <a:latin typeface="华文楷体" panose="02010600040101010101" charset="-122"/>
                <a:ea typeface="华文楷体" panose="02010600040101010101" charset="-122"/>
                <a:cs typeface="华文楷体" panose="02010600040101010101" charset="-122"/>
              </a:rPr>
              <a:t>”；“</a:t>
            </a:r>
            <a:br>
              <a:rPr lang="zh-CN" altLang="en-US" sz="2400" b="1">
                <a:latin typeface="华文楷体" panose="02010600040101010101" charset="-122"/>
                <a:ea typeface="华文楷体" panose="02010600040101010101" charset="-122"/>
                <a:cs typeface="华文楷体" panose="02010600040101010101" charset="-122"/>
              </a:rPr>
            </a:br>
            <a:r>
              <a:rPr lang="zh-CN" altLang="en-US" sz="2400" b="1">
                <a:latin typeface="华文楷体" panose="02010600040101010101" charset="-122"/>
                <a:ea typeface="华文楷体" panose="02010600040101010101" charset="-122"/>
                <a:cs typeface="华文楷体" panose="02010600040101010101" charset="-122"/>
              </a:rPr>
              <a:t>③“上哪里找这么二十位人去呢？即使能凑上，这是个面子事”；“</a:t>
            </a:r>
            <a:r>
              <a:rPr lang="zh-CN" altLang="en-US" sz="2400" b="1">
                <a:solidFill>
                  <a:srgbClr val="FF0000"/>
                </a:solidFill>
                <a:latin typeface="华文楷体" panose="02010600040101010101" charset="-122"/>
                <a:ea typeface="华文楷体" panose="02010600040101010101" charset="-122"/>
                <a:cs typeface="华文楷体" panose="02010600040101010101" charset="-122"/>
              </a:rPr>
              <a:t>好汉不求人</a:t>
            </a:r>
            <a:r>
              <a:rPr lang="zh-CN" altLang="en-US" sz="2400" b="1">
                <a:latin typeface="华文楷体" panose="02010600040101010101" charset="-122"/>
                <a:ea typeface="华文楷体" panose="02010600040101010101" charset="-122"/>
                <a:cs typeface="华文楷体" panose="02010600040101010101" charset="-122"/>
              </a:rPr>
              <a:t>”</a:t>
            </a:r>
            <a:r>
              <a:rPr lang="en-US" altLang="zh-CN" sz="2400" b="1">
                <a:latin typeface="华文楷体" panose="02010600040101010101" charset="-122"/>
                <a:ea typeface="华文楷体" panose="02010600040101010101" charset="-122"/>
                <a:cs typeface="华文楷体" panose="02010600040101010101" charset="-122"/>
              </a:rPr>
              <a:t>!  </a:t>
            </a:r>
            <a:endParaRPr lang="zh-CN" altLang="en-US" sz="2400" b="1"/>
          </a:p>
        </p:txBody>
      </p:sp>
      <p:sp>
        <p:nvSpPr>
          <p:cNvPr id="2" name="文本框 1"/>
          <p:cNvSpPr txBox="1"/>
          <p:nvPr/>
        </p:nvSpPr>
        <p:spPr>
          <a:xfrm>
            <a:off x="9234271" y="2232165"/>
            <a:ext cx="2495121" cy="1200329"/>
          </a:xfrm>
          <a:prstGeom prst="rect">
            <a:avLst/>
          </a:prstGeom>
          <a:solidFill>
            <a:schemeClr val="accent6">
              <a:lumMod val="20000"/>
              <a:lumOff val="80000"/>
            </a:schemeClr>
          </a:solidFill>
        </p:spPr>
        <p:txBody>
          <a:bodyPr wrap="square" rtlCol="0">
            <a:spAutoFit/>
          </a:bodyPr>
          <a:lstStyle/>
          <a:p>
            <a:r>
              <a:rPr lang="zh-CN" altLang="en-US" sz="2400" b="1"/>
              <a:t>眼光短浅，盲目自信，不听人劝，极端的个人主义。</a:t>
            </a:r>
            <a:endParaRPr lang="zh-CN" altLang="en-US" sz="2400" b="1"/>
          </a:p>
        </p:txBody>
      </p:sp>
      <p:sp>
        <p:nvSpPr>
          <p:cNvPr id="5" name="圆角右箭头 4"/>
          <p:cNvSpPr/>
          <p:nvPr/>
        </p:nvSpPr>
        <p:spPr>
          <a:xfrm rot="5400000">
            <a:off x="9185910" y="1416685"/>
            <a:ext cx="689610" cy="942340"/>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63"/>
                                        </p:tgtEl>
                                        <p:attrNameLst>
                                          <p:attrName>style.visibility</p:attrName>
                                        </p:attrNameLst>
                                      </p:cBhvr>
                                      <p:to>
                                        <p:strVal val="visible"/>
                                      </p:to>
                                    </p:set>
                                    <p:animEffect transition="in" filter="blinds(horizontal)">
                                      <p:cBhvr>
                                        <p:cTn id="7" dur="500"/>
                                        <p:tgtEl>
                                          <p:spTgt spid="1946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9464"/>
                                        </p:tgtEl>
                                        <p:attrNameLst>
                                          <p:attrName>style.visibility</p:attrName>
                                        </p:attrNameLst>
                                      </p:cBhvr>
                                      <p:to>
                                        <p:strVal val="visible"/>
                                      </p:to>
                                    </p:set>
                                    <p:anim calcmode="lin" valueType="num">
                                      <p:cBhvr additive="base">
                                        <p:cTn id="12" dur="500" fill="hold"/>
                                        <p:tgtEl>
                                          <p:spTgt spid="19464"/>
                                        </p:tgtEl>
                                        <p:attrNameLst>
                                          <p:attrName>ppt_x</p:attrName>
                                        </p:attrNameLst>
                                      </p:cBhvr>
                                      <p:tavLst>
                                        <p:tav tm="0">
                                          <p:val>
                                            <p:strVal val="#ppt_x"/>
                                          </p:val>
                                        </p:tav>
                                        <p:tav tm="100000">
                                          <p:val>
                                            <p:strVal val="#ppt_x"/>
                                          </p:val>
                                        </p:tav>
                                      </p:tavLst>
                                    </p:anim>
                                    <p:anim calcmode="lin" valueType="num">
                                      <p:cBhvr additive="base">
                                        <p:cTn id="13" dur="500" fill="hold"/>
                                        <p:tgtEl>
                                          <p:spTgt spid="1946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19465"/>
                                        </p:tgtEl>
                                        <p:attrNameLst>
                                          <p:attrName>style.visibility</p:attrName>
                                        </p:attrNameLst>
                                      </p:cBhvr>
                                      <p:to>
                                        <p:strVal val="visible"/>
                                      </p:to>
                                    </p:set>
                                    <p:animEffect transition="in" filter="box(in)">
                                      <p:cBhvr>
                                        <p:cTn id="30" dur="500"/>
                                        <p:tgtEl>
                                          <p:spTgt spid="19465"/>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9467"/>
                                        </p:tgtEl>
                                        <p:attrNameLst>
                                          <p:attrName>style.visibility</p:attrName>
                                        </p:attrNameLst>
                                      </p:cBhvr>
                                      <p:to>
                                        <p:strVal val="visible"/>
                                      </p:to>
                                    </p:set>
                                    <p:anim calcmode="lin" valueType="num">
                                      <p:cBhvr additive="base">
                                        <p:cTn id="35" dur="500" fill="hold"/>
                                        <p:tgtEl>
                                          <p:spTgt spid="19467"/>
                                        </p:tgtEl>
                                        <p:attrNameLst>
                                          <p:attrName>ppt_x</p:attrName>
                                        </p:attrNameLst>
                                      </p:cBhvr>
                                      <p:tavLst>
                                        <p:tav tm="0">
                                          <p:val>
                                            <p:strVal val="#ppt_x"/>
                                          </p:val>
                                        </p:tav>
                                        <p:tav tm="100000">
                                          <p:val>
                                            <p:strVal val="#ppt_x"/>
                                          </p:val>
                                        </p:tav>
                                      </p:tavLst>
                                    </p:anim>
                                    <p:anim calcmode="lin" valueType="num">
                                      <p:cBhvr additive="base">
                                        <p:cTn id="36" dur="500" fill="hold"/>
                                        <p:tgtEl>
                                          <p:spTgt spid="194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3" grpId="0" bldLvl="0" animBg="1"/>
      <p:bldP spid="19464" grpId="0" bldLvl="0" animBg="1"/>
      <p:bldP spid="19465" grpId="0" bldLvl="0" animBg="1"/>
      <p:bldP spid="19467" grpId="0" bldLvl="0" animBg="1"/>
      <p:bldP spid="5" grpId="0" animBg="1"/>
      <p:bldP spid="2" grpId="0" animBg="1"/>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57056" y="1785193"/>
            <a:ext cx="10672165" cy="4553014"/>
          </a:xfrm>
          <a:prstGeom prst="rect">
            <a:avLst/>
          </a:prstGeom>
        </p:spPr>
      </p:pic>
      <p:sp>
        <p:nvSpPr>
          <p:cNvPr id="3" name="文本框 2"/>
          <p:cNvSpPr txBox="1"/>
          <p:nvPr/>
        </p:nvSpPr>
        <p:spPr>
          <a:xfrm>
            <a:off x="968375" y="857885"/>
            <a:ext cx="3990975" cy="521970"/>
          </a:xfrm>
          <a:prstGeom prst="rect">
            <a:avLst/>
          </a:prstGeom>
          <a:solidFill>
            <a:schemeClr val="accent6">
              <a:lumMod val="20000"/>
              <a:lumOff val="80000"/>
            </a:schemeClr>
          </a:solidFill>
        </p:spPr>
        <p:txBody>
          <a:bodyPr wrap="square" rtlCol="0">
            <a:spAutoFit/>
          </a:bodyPr>
          <a:lstStyle/>
          <a:p>
            <a:r>
              <a:rPr lang="zh-CN" altLang="en-US" sz="2800" b="1"/>
              <a:t>虎妞与祥子的一段对话</a:t>
            </a:r>
            <a:endParaRPr lang="zh-CN" altLang="en-US" sz="2800" b="1"/>
          </a:p>
        </p:txBody>
      </p:sp>
      <p:sp>
        <p:nvSpPr>
          <p:cNvPr id="4" name="文本框 3"/>
          <p:cNvSpPr txBox="1"/>
          <p:nvPr/>
        </p:nvSpPr>
        <p:spPr>
          <a:xfrm>
            <a:off x="6266180" y="580390"/>
            <a:ext cx="4171315" cy="1076325"/>
          </a:xfrm>
          <a:prstGeom prst="rect">
            <a:avLst/>
          </a:prstGeom>
          <a:solidFill>
            <a:schemeClr val="accent2">
              <a:lumMod val="20000"/>
              <a:lumOff val="80000"/>
            </a:schemeClr>
          </a:solidFill>
        </p:spPr>
        <p:txBody>
          <a:bodyPr wrap="square" rtlCol="0">
            <a:spAutoFit/>
          </a:bodyPr>
          <a:lstStyle/>
          <a:p>
            <a:r>
              <a:rPr lang="zh-CN" altLang="en-US" sz="3200" b="1"/>
              <a:t>脑子不活，不会变通，固执己见，目光短浅。</a:t>
            </a:r>
            <a:endParaRPr lang="zh-CN" altLang="en-US" sz="3200" b="1"/>
          </a:p>
        </p:txBody>
      </p:sp>
      <p:sp>
        <p:nvSpPr>
          <p:cNvPr id="5" name="右箭头 4"/>
          <p:cNvSpPr/>
          <p:nvPr/>
        </p:nvSpPr>
        <p:spPr>
          <a:xfrm>
            <a:off x="5081270" y="1024255"/>
            <a:ext cx="1100455" cy="2038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 name="文本框 6"/>
          <p:cNvSpPr txBox="1"/>
          <p:nvPr/>
        </p:nvSpPr>
        <p:spPr>
          <a:xfrm>
            <a:off x="708025" y="1359535"/>
            <a:ext cx="10776585" cy="4742815"/>
          </a:xfrm>
          <a:prstGeom prst="rect">
            <a:avLst/>
          </a:prstGeom>
          <a:noFill/>
        </p:spPr>
        <p:txBody>
          <a:bodyPr wrap="square" rtlCol="0">
            <a:spAutoFit/>
          </a:bodyPr>
          <a:lstStyle/>
          <a:p>
            <a:pPr>
              <a:lnSpc>
                <a:spcPct val="120000"/>
              </a:lnSpc>
            </a:pPr>
            <a:r>
              <a:rPr lang="en-US" altLang="zh-CN" sz="2800" b="1"/>
              <a:t>        </a:t>
            </a:r>
            <a:r>
              <a:rPr lang="zh-CN" altLang="en-US" sz="2800" b="1"/>
              <a:t>上个世纪</a:t>
            </a:r>
            <a:r>
              <a:rPr lang="en-US" altLang="zh-CN" sz="2800" b="1"/>
              <a:t>20</a:t>
            </a:r>
            <a:r>
              <a:rPr lang="zh-CN" altLang="en-US" sz="2800" b="1"/>
              <a:t>一</a:t>
            </a:r>
            <a:r>
              <a:rPr lang="en-US" altLang="zh-CN" sz="2800" b="1"/>
              <a:t>30</a:t>
            </a:r>
            <a:r>
              <a:rPr lang="zh-CN" altLang="en-US" sz="2800" b="1"/>
              <a:t>年代正是中国现代史上最黑暗，混乱、最多灾多难的年代。</a:t>
            </a:r>
            <a:endParaRPr lang="en-US" altLang="zh-CN" sz="2800" b="1"/>
          </a:p>
          <a:p>
            <a:pPr>
              <a:lnSpc>
                <a:spcPct val="120000"/>
              </a:lnSpc>
            </a:pPr>
            <a:r>
              <a:rPr lang="en-US" altLang="zh-CN" sz="2800" b="1"/>
              <a:t>        </a:t>
            </a:r>
            <a:r>
              <a:rPr lang="zh-CN" altLang="en-US" sz="2800" b="1"/>
              <a:t>新旧军阀连年不断地进行争权夺势的</a:t>
            </a:r>
            <a:r>
              <a:rPr lang="zh-CN" altLang="en-US" sz="2800" b="1">
                <a:solidFill>
                  <a:srgbClr val="556B58"/>
                </a:solidFill>
              </a:rPr>
              <a:t>战争</a:t>
            </a:r>
            <a:r>
              <a:rPr lang="zh-CN" altLang="en-US" sz="2800" b="1"/>
              <a:t>，再加上各种</a:t>
            </a:r>
            <a:r>
              <a:rPr lang="zh-CN" altLang="en-US" sz="2800" b="1">
                <a:solidFill>
                  <a:srgbClr val="556B58"/>
                </a:solidFill>
              </a:rPr>
              <a:t>自然灾害</a:t>
            </a:r>
            <a:r>
              <a:rPr lang="zh-CN" altLang="en-US" sz="2800" b="1"/>
              <a:t>的肆行，</a:t>
            </a:r>
            <a:r>
              <a:rPr lang="zh-CN" altLang="en-US" sz="2800" b="1">
                <a:solidFill>
                  <a:schemeClr val="accent6">
                    <a:lumMod val="50000"/>
                  </a:schemeClr>
                </a:solidFill>
              </a:rPr>
              <a:t>物价飞涨，民不聊生</a:t>
            </a:r>
            <a:r>
              <a:rPr lang="zh-CN" altLang="en-US" sz="2800" b="1"/>
              <a:t>，农村迅速走向</a:t>
            </a:r>
            <a:r>
              <a:rPr lang="zh-CN" altLang="en-US" sz="2800" b="1">
                <a:solidFill>
                  <a:srgbClr val="556B58"/>
                </a:solidFill>
              </a:rPr>
              <a:t>破产</a:t>
            </a:r>
            <a:r>
              <a:rPr lang="zh-CN" altLang="en-US" sz="2800" b="1"/>
              <a:t>。大批破产的农民为了谋求生路便纷纷涌入城市，加大了生活在底层的城市平民的生存压力。</a:t>
            </a:r>
            <a:endParaRPr lang="en-US" altLang="zh-CN" sz="2800" b="1"/>
          </a:p>
          <a:p>
            <a:pPr>
              <a:lnSpc>
                <a:spcPct val="120000"/>
              </a:lnSpc>
            </a:pPr>
            <a:r>
              <a:rPr lang="zh-CN" altLang="en-US" sz="2800" b="1"/>
              <a:t>       小说的主人翁</a:t>
            </a:r>
            <a:r>
              <a:rPr lang="en-US" altLang="zh-CN" sz="2800" b="1"/>
              <a:t>——</a:t>
            </a:r>
            <a:r>
              <a:rPr lang="zh-CN" altLang="en-US" sz="2800" b="1">
                <a:solidFill>
                  <a:srgbClr val="C00000"/>
                </a:solidFill>
              </a:rPr>
              <a:t>祥子</a:t>
            </a:r>
            <a:r>
              <a:rPr lang="zh-CN" altLang="en-US" sz="2800" b="1"/>
              <a:t>，正是这样一个来自农村的破了产的青年农民。</a:t>
            </a:r>
            <a:r>
              <a:rPr lang="en-US" altLang="zh-CN" sz="2800" b="1"/>
              <a:t>18</a:t>
            </a:r>
            <a:r>
              <a:rPr lang="zh-CN" altLang="en-US" sz="2800" b="1"/>
              <a:t>岁的时候，不幸失去了父母和几亩薄田，便跑到北平城里来打工，企图通过自己的奋斗过上独立自由的生活。</a:t>
            </a:r>
            <a:endParaRPr lang="zh-CN" altLang="en-US" sz="3200" b="1"/>
          </a:p>
        </p:txBody>
      </p:sp>
      <p:sp>
        <p:nvSpPr>
          <p:cNvPr id="2" name="文本框 1"/>
          <p:cNvSpPr txBox="1"/>
          <p:nvPr/>
        </p:nvSpPr>
        <p:spPr>
          <a:xfrm>
            <a:off x="1130300" y="596900"/>
            <a:ext cx="2019300" cy="645160"/>
          </a:xfrm>
          <a:prstGeom prst="rect">
            <a:avLst/>
          </a:prstGeom>
          <a:solidFill>
            <a:srgbClr val="008651"/>
          </a:solidFill>
        </p:spPr>
        <p:txBody>
          <a:bodyPr wrap="none" rtlCol="0" anchor="t">
            <a:spAutoFit/>
          </a:bodyPr>
          <a:p>
            <a:r>
              <a:rPr lang="zh-CN" altLang="en-US" sz="3600" b="1">
                <a:solidFill>
                  <a:schemeClr val="bg1"/>
                </a:solidFill>
                <a:latin typeface="楷体" panose="02010609060101010101" pitchFamily="49" charset="-122"/>
                <a:ea typeface="楷体" panose="02010609060101010101" pitchFamily="49" charset="-122"/>
                <a:sym typeface="+mn-ea"/>
              </a:rPr>
              <a:t>故事背景</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42010" y="724535"/>
            <a:ext cx="10506710" cy="3044190"/>
          </a:xfrm>
          <a:prstGeom prst="rect">
            <a:avLst/>
          </a:prstGeom>
          <a:noFill/>
        </p:spPr>
        <p:txBody>
          <a:bodyPr wrap="square" rtlCol="0">
            <a:spAutoFit/>
          </a:bodyPr>
          <a:lstStyle/>
          <a:p>
            <a:pPr>
              <a:lnSpc>
                <a:spcPct val="120000"/>
              </a:lnSpc>
            </a:pPr>
            <a:r>
              <a:rPr lang="zh-CN" altLang="en-US" sz="3200" b="1">
                <a:solidFill>
                  <a:srgbClr val="C00000"/>
                </a:solidFill>
              </a:rPr>
              <a:t>老马</a:t>
            </a:r>
            <a:r>
              <a:rPr lang="zh-CN" altLang="en-US" sz="3200" b="1"/>
              <a:t>在茶馆中对祥子说的：</a:t>
            </a:r>
            <a:r>
              <a:rPr lang="zh-CN" altLang="en-US" sz="3200" b="1">
                <a:latin typeface="华文楷体" panose="02010600040101010101" charset="-122"/>
                <a:ea typeface="华文楷体" panose="02010600040101010101" charset="-122"/>
                <a:cs typeface="华文楷体" panose="02010600040101010101" charset="-122"/>
              </a:rPr>
              <a:t>“干苦活儿的打算独自一个人混好，比登天还难。一个人能有什么蹦儿</a:t>
            </a:r>
            <a:r>
              <a:rPr lang="en-US" altLang="zh-CN" sz="3200" b="1">
                <a:latin typeface="华文楷体" panose="02010600040101010101" charset="-122"/>
                <a:ea typeface="华文楷体" panose="02010600040101010101" charset="-122"/>
                <a:cs typeface="华文楷体" panose="02010600040101010101" charset="-122"/>
              </a:rPr>
              <a:t>?</a:t>
            </a:r>
            <a:r>
              <a:rPr lang="zh-CN" altLang="en-US" sz="3200" b="1">
                <a:latin typeface="华文楷体" panose="02010600040101010101" charset="-122"/>
                <a:ea typeface="华文楷体" panose="02010600040101010101" charset="-122"/>
                <a:cs typeface="华文楷体" panose="02010600040101010101" charset="-122"/>
              </a:rPr>
              <a:t>看见过蚂蚱吧</a:t>
            </a:r>
            <a:r>
              <a:rPr lang="en-US" altLang="zh-CN" sz="3200" b="1">
                <a:latin typeface="华文楷体" panose="02010600040101010101" charset="-122"/>
                <a:ea typeface="华文楷体" panose="02010600040101010101" charset="-122"/>
                <a:cs typeface="华文楷体" panose="02010600040101010101" charset="-122"/>
              </a:rPr>
              <a:t>?</a:t>
            </a:r>
            <a:r>
              <a:rPr lang="zh-CN" altLang="en-US" sz="3200" b="1">
                <a:latin typeface="华文楷体" panose="02010600040101010101" charset="-122"/>
                <a:ea typeface="华文楷体" panose="02010600040101010101" charset="-122"/>
                <a:cs typeface="华文楷体" panose="02010600040101010101" charset="-122"/>
              </a:rPr>
              <a:t>独自一个儿也蹦得怪远的，可是教个小孩子逮住，用线儿拴上，连飞也飞不起来。赶到成了群打成阵，哼，一阵就把整顷的庄稼吃净，谁也没法儿治它们</a:t>
            </a:r>
            <a:r>
              <a:rPr lang="en-US" altLang="zh-CN" sz="3200" b="1">
                <a:latin typeface="华文楷体" panose="02010600040101010101" charset="-122"/>
                <a:ea typeface="华文楷体" panose="02010600040101010101" charset="-122"/>
                <a:cs typeface="华文楷体" panose="02010600040101010101" charset="-122"/>
              </a:rPr>
              <a:t>!”</a:t>
            </a:r>
            <a:endParaRPr lang="zh-CN" altLang="en-US" sz="3200" b="1">
              <a:latin typeface="华文楷体" panose="02010600040101010101" charset="-122"/>
              <a:ea typeface="华文楷体" panose="02010600040101010101" charset="-122"/>
              <a:cs typeface="华文楷体" panose="02010600040101010101" charset="-122"/>
            </a:endParaRPr>
          </a:p>
        </p:txBody>
      </p:sp>
      <p:sp>
        <p:nvSpPr>
          <p:cNvPr id="2" name="文本框 1"/>
          <p:cNvSpPr txBox="1"/>
          <p:nvPr/>
        </p:nvSpPr>
        <p:spPr>
          <a:xfrm>
            <a:off x="842010" y="3768725"/>
            <a:ext cx="6792595" cy="1863090"/>
          </a:xfrm>
          <a:prstGeom prst="rect">
            <a:avLst/>
          </a:prstGeom>
          <a:noFill/>
        </p:spPr>
        <p:txBody>
          <a:bodyPr wrap="square" rtlCol="0">
            <a:spAutoFit/>
          </a:bodyPr>
          <a:lstStyle/>
          <a:p>
            <a:pPr>
              <a:lnSpc>
                <a:spcPct val="120000"/>
              </a:lnSpc>
            </a:pPr>
            <a:r>
              <a:rPr lang="zh-CN" altLang="en-US" sz="3200" b="1">
                <a:solidFill>
                  <a:srgbClr val="2962F3"/>
                </a:solidFill>
              </a:rPr>
              <a:t>祥子听了老马的话，也有所触动，但当他被孙侦探积蓄敲诈一空，曹先生又离开北平时，他又投奔虎妞去了。</a:t>
            </a:r>
            <a:endParaRPr lang="zh-CN" altLang="en-US" sz="3200" b="1">
              <a:solidFill>
                <a:srgbClr val="2962F3"/>
              </a:solidFill>
            </a:endParaRPr>
          </a:p>
        </p:txBody>
      </p:sp>
      <p:sp>
        <p:nvSpPr>
          <p:cNvPr id="3" name="文本框 2"/>
          <p:cNvSpPr txBox="1"/>
          <p:nvPr/>
        </p:nvSpPr>
        <p:spPr>
          <a:xfrm>
            <a:off x="3328035" y="5690235"/>
            <a:ext cx="4467225" cy="706755"/>
          </a:xfrm>
          <a:prstGeom prst="rect">
            <a:avLst/>
          </a:prstGeom>
          <a:solidFill>
            <a:schemeClr val="accent2">
              <a:lumMod val="20000"/>
              <a:lumOff val="80000"/>
            </a:schemeClr>
          </a:solidFill>
        </p:spPr>
        <p:txBody>
          <a:bodyPr wrap="square" rtlCol="0">
            <a:spAutoFit/>
          </a:bodyPr>
          <a:lstStyle/>
          <a:p>
            <a:r>
              <a:rPr lang="zh-CN" altLang="en-US" sz="4000" b="1"/>
              <a:t>懦弱，意志不坚定</a:t>
            </a:r>
            <a:endParaRPr lang="zh-CN" altLang="en-US" sz="4000" b="1"/>
          </a:p>
        </p:txBody>
      </p:sp>
      <p:pic>
        <p:nvPicPr>
          <p:cNvPr id="7" name="图片 6"/>
          <p:cNvPicPr>
            <a:picLocks noChangeAspect="1"/>
          </p:cNvPicPr>
          <p:nvPr/>
        </p:nvPicPr>
        <p:blipFill>
          <a:blip r:embed="rId1"/>
          <a:stretch>
            <a:fillRect/>
          </a:stretch>
        </p:blipFill>
        <p:spPr>
          <a:xfrm>
            <a:off x="8282305" y="3295650"/>
            <a:ext cx="3323590" cy="320230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ircle(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755765" y="647700"/>
            <a:ext cx="4762500" cy="5819140"/>
          </a:xfrm>
          <a:prstGeom prst="rect">
            <a:avLst/>
          </a:prstGeom>
        </p:spPr>
      </p:pic>
      <p:sp>
        <p:nvSpPr>
          <p:cNvPr id="3" name="文本框 2"/>
          <p:cNvSpPr txBox="1"/>
          <p:nvPr/>
        </p:nvSpPr>
        <p:spPr>
          <a:xfrm>
            <a:off x="768350" y="2094230"/>
            <a:ext cx="5768975" cy="1714500"/>
          </a:xfrm>
          <a:prstGeom prst="rect">
            <a:avLst/>
          </a:prstGeom>
          <a:noFill/>
        </p:spPr>
        <p:txBody>
          <a:bodyPr wrap="square" rtlCol="0">
            <a:spAutoFit/>
          </a:bodyPr>
          <a:lstStyle/>
          <a:p>
            <a:pPr>
              <a:lnSpc>
                <a:spcPct val="110000"/>
              </a:lnSpc>
            </a:pPr>
            <a:r>
              <a:rPr lang="en-US" altLang="zh-CN" sz="3200" b="1"/>
              <a:t>         </a:t>
            </a:r>
            <a:r>
              <a:rPr lang="zh-CN" altLang="en-US" sz="3200" b="1"/>
              <a:t>祥子思想上的局限、性格和心理上的弱点则是造成他悲剧命运的主观原因。</a:t>
            </a:r>
            <a:endParaRPr lang="zh-CN" altLang="en-US" sz="3200" b="1"/>
          </a:p>
        </p:txBody>
      </p:sp>
      <p:sp>
        <p:nvSpPr>
          <p:cNvPr id="5" name="矩形 4"/>
          <p:cNvSpPr/>
          <p:nvPr/>
        </p:nvSpPr>
        <p:spPr>
          <a:xfrm>
            <a:off x="1407795" y="1066800"/>
            <a:ext cx="3789680" cy="768350"/>
          </a:xfrm>
          <a:prstGeom prst="rect">
            <a:avLst/>
          </a:prstGeom>
        </p:spPr>
        <p:txBody>
          <a:bodyPr wrap="square">
            <a:spAutoFit/>
          </a:bodyPr>
          <a:lstStyle/>
          <a:p>
            <a:r>
              <a:rPr lang="zh-CN" altLang="en-US" sz="4400" b="1">
                <a:solidFill>
                  <a:srgbClr val="2962F3"/>
                </a:solidFill>
              </a:rPr>
              <a:t>小结主观原因</a:t>
            </a:r>
            <a:endParaRPr lang="zh-CN" altLang="en-US" sz="4400" b="1">
              <a:solidFill>
                <a:srgbClr val="2962F3"/>
              </a:solidFill>
            </a:endParaRPr>
          </a:p>
        </p:txBody>
      </p:sp>
      <p:sp>
        <p:nvSpPr>
          <p:cNvPr id="2" name="文本框 1"/>
          <p:cNvSpPr txBox="1"/>
          <p:nvPr/>
        </p:nvSpPr>
        <p:spPr>
          <a:xfrm>
            <a:off x="768350" y="3913505"/>
            <a:ext cx="5768975" cy="2256155"/>
          </a:xfrm>
          <a:prstGeom prst="rect">
            <a:avLst/>
          </a:prstGeom>
          <a:noFill/>
        </p:spPr>
        <p:txBody>
          <a:bodyPr wrap="square" rtlCol="0">
            <a:spAutoFit/>
          </a:bodyPr>
          <a:lstStyle/>
          <a:p>
            <a:pPr>
              <a:lnSpc>
                <a:spcPct val="110000"/>
              </a:lnSpc>
            </a:pPr>
            <a:r>
              <a:rPr lang="en-US" altLang="zh-CN" sz="3200" b="1"/>
              <a:t>         </a:t>
            </a:r>
            <a:r>
              <a:rPr lang="zh-CN" altLang="en-US" sz="3200" b="1"/>
              <a:t>盲目自信，头脑简单，眼光短浅，不会变通，固执己见，懦弱，极端的个人主义，看不清社会本质。</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circle(in)">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1203" name="矩形 7"/>
          <p:cNvSpPr/>
          <p:nvPr/>
        </p:nvSpPr>
        <p:spPr>
          <a:xfrm>
            <a:off x="2063750" y="2195195"/>
            <a:ext cx="9536430" cy="3046095"/>
          </a:xfrm>
          <a:prstGeom prst="rect">
            <a:avLst/>
          </a:prstGeom>
          <a:noFill/>
          <a:ln w="9525">
            <a:noFill/>
          </a:ln>
        </p:spPr>
        <p:txBody>
          <a:bodyPr wrap="square">
            <a:spAutoFit/>
          </a:bodyPr>
          <a:p>
            <a:pPr>
              <a:lnSpc>
                <a:spcPct val="150000"/>
              </a:lnSpc>
            </a:pPr>
            <a:r>
              <a:rPr lang="zh-CN" altLang="en-US" sz="3200" b="1" dirty="0">
                <a:latin typeface="楷体" panose="02010609060101010101" pitchFamily="49" charset="-122"/>
                <a:ea typeface="楷体" panose="02010609060101010101" pitchFamily="49" charset="-122"/>
              </a:rPr>
              <a:t>    书中除了祥子外，还写了形形色色的洋车夫，留下了关于老北京洋车夫这一行当的珍贵历史记录。请根据书中内容进行梳理，从职业特点、人员构成、生活状况等方面介绍洋车夫这个行当的情况。</a:t>
            </a:r>
            <a:endParaRPr lang="en-US" altLang="zh-CN" sz="3200" b="1" dirty="0">
              <a:latin typeface="楷体" panose="02010609060101010101" pitchFamily="49" charset="-122"/>
              <a:ea typeface="楷体" panose="02010609060101010101" pitchFamily="49" charset="-122"/>
            </a:endParaRPr>
          </a:p>
        </p:txBody>
      </p:sp>
      <p:pic>
        <p:nvPicPr>
          <p:cNvPr id="51204" name="图片 1"/>
          <p:cNvPicPr>
            <a:picLocks noChangeAspect="1"/>
          </p:cNvPicPr>
          <p:nvPr/>
        </p:nvPicPr>
        <p:blipFill>
          <a:blip r:embed="rId1"/>
          <a:stretch>
            <a:fillRect/>
          </a:stretch>
        </p:blipFill>
        <p:spPr>
          <a:xfrm>
            <a:off x="495300" y="2855384"/>
            <a:ext cx="1473200" cy="2110316"/>
          </a:xfrm>
          <a:prstGeom prst="rect">
            <a:avLst/>
          </a:prstGeom>
          <a:noFill/>
          <a:ln w="9525">
            <a:noFill/>
          </a:ln>
        </p:spPr>
      </p:pic>
      <p:sp>
        <p:nvSpPr>
          <p:cNvPr id="51205" name="矩形 1"/>
          <p:cNvSpPr/>
          <p:nvPr/>
        </p:nvSpPr>
        <p:spPr>
          <a:xfrm>
            <a:off x="3293745" y="1273175"/>
            <a:ext cx="5603875" cy="922020"/>
          </a:xfrm>
          <a:prstGeom prst="rect">
            <a:avLst/>
          </a:prstGeom>
          <a:solidFill>
            <a:srgbClr val="FF0000"/>
          </a:solidFill>
          <a:ln w="9525">
            <a:noFill/>
          </a:ln>
        </p:spPr>
        <p:txBody>
          <a:bodyPr wrap="square">
            <a:spAutoFit/>
          </a:bodyPr>
          <a:p>
            <a:pPr indent="457200">
              <a:lnSpc>
                <a:spcPct val="150000"/>
              </a:lnSpc>
            </a:pPr>
            <a:r>
              <a:rPr lang="zh-CN" altLang="en-US" sz="3600" b="1" dirty="0">
                <a:solidFill>
                  <a:schemeClr val="bg1"/>
                </a:solidFill>
                <a:latin typeface="楷体" panose="02010609060101010101" pitchFamily="49" charset="-122"/>
                <a:ea typeface="楷体" panose="02010609060101010101" pitchFamily="49" charset="-122"/>
              </a:rPr>
              <a:t>专题三</a:t>
            </a:r>
            <a:r>
              <a:rPr lang="en-US" altLang="zh-CN" sz="3600" b="1" dirty="0">
                <a:solidFill>
                  <a:schemeClr val="bg1"/>
                </a:solidFill>
                <a:latin typeface="楷体" panose="02010609060101010101" pitchFamily="49" charset="-122"/>
                <a:ea typeface="楷体" panose="02010609060101010101" pitchFamily="49" charset="-122"/>
              </a:rPr>
              <a:t>:</a:t>
            </a:r>
            <a:r>
              <a:rPr lang="zh-CN" altLang="en-US" sz="3600" b="1" dirty="0">
                <a:solidFill>
                  <a:schemeClr val="bg1"/>
                </a:solidFill>
                <a:latin typeface="楷体" panose="02010609060101010101" pitchFamily="49" charset="-122"/>
                <a:ea typeface="楷体" panose="02010609060101010101" pitchFamily="49" charset="-122"/>
              </a:rPr>
              <a:t>话说“洋车夫”</a:t>
            </a:r>
            <a:endParaRPr lang="zh-CN" altLang="en-US" sz="3600" b="1" dirty="0">
              <a:solidFill>
                <a:schemeClr val="bg1"/>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3"/>
                                        </p:tgtEl>
                                        <p:attrNameLst>
                                          <p:attrName>style.visibility</p:attrName>
                                        </p:attrNameLst>
                                      </p:cBhvr>
                                      <p:to>
                                        <p:strVal val="visible"/>
                                      </p:to>
                                    </p:set>
                                    <p:anim calcmode="lin" valueType="num">
                                      <p:cBhvr additive="base">
                                        <p:cTn id="7" dur="500" fill="hold"/>
                                        <p:tgtEl>
                                          <p:spTgt spid="51203"/>
                                        </p:tgtEl>
                                        <p:attrNameLst>
                                          <p:attrName>ppt_x</p:attrName>
                                        </p:attrNameLst>
                                      </p:cBhvr>
                                      <p:tavLst>
                                        <p:tav tm="0">
                                          <p:val>
                                            <p:strVal val="#ppt_x"/>
                                          </p:val>
                                        </p:tav>
                                        <p:tav tm="100000">
                                          <p:val>
                                            <p:strVal val="#ppt_x"/>
                                          </p:val>
                                        </p:tav>
                                      </p:tavLst>
                                    </p:anim>
                                    <p:anim calcmode="lin" valueType="num">
                                      <p:cBhvr additive="base">
                                        <p:cTn id="8" dur="500" fill="hold"/>
                                        <p:tgtEl>
                                          <p:spTgt spid="51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52226" name="图片 3"/>
          <p:cNvPicPr>
            <a:picLocks noChangeAspect="1"/>
          </p:cNvPicPr>
          <p:nvPr/>
        </p:nvPicPr>
        <p:blipFill>
          <a:blip r:embed="rId1"/>
          <a:srcRect b="12148"/>
          <a:stretch>
            <a:fillRect/>
          </a:stretch>
        </p:blipFill>
        <p:spPr>
          <a:xfrm>
            <a:off x="862965" y="563880"/>
            <a:ext cx="10528935" cy="5899785"/>
          </a:xfrm>
          <a:prstGeom prst="rect">
            <a:avLst/>
          </a:prstGeom>
          <a:noFill/>
          <a:ln w="9525">
            <a:noFill/>
          </a:ln>
        </p:spPr>
      </p:pic>
      <p:sp>
        <p:nvSpPr>
          <p:cNvPr id="52227" name="文本框 4"/>
          <p:cNvSpPr txBox="1"/>
          <p:nvPr/>
        </p:nvSpPr>
        <p:spPr>
          <a:xfrm>
            <a:off x="7419764" y="5548631"/>
            <a:ext cx="3839633" cy="666115"/>
          </a:xfrm>
          <a:prstGeom prst="rect">
            <a:avLst/>
          </a:prstGeom>
          <a:noFill/>
          <a:ln w="9525">
            <a:noFill/>
          </a:ln>
        </p:spPr>
        <p:txBody>
          <a:bodyPr>
            <a:spAutoFit/>
          </a:bodyPr>
          <a:p>
            <a:r>
              <a:rPr lang="zh-CN" altLang="en-US" sz="3735" b="1" dirty="0">
                <a:solidFill>
                  <a:schemeClr val="bg1"/>
                </a:solidFill>
                <a:latin typeface="Arial" panose="020B0604020202020204" pitchFamily="34" charset="0"/>
              </a:rPr>
              <a:t>老北京人力车夫</a:t>
            </a:r>
            <a:endParaRPr lang="zh-CN" altLang="en-US" sz="3735" b="1" dirty="0">
              <a:solidFill>
                <a:schemeClr val="bg1"/>
              </a:solidFill>
              <a:latin typeface="Arial" panose="020B0604020202020204" pitchFamily="34" charset="0"/>
            </a:endParaRPr>
          </a:p>
        </p:txBody>
      </p:sp>
    </p:spTree>
  </p:cSld>
  <p:clrMapOvr>
    <a:masterClrMapping/>
  </p:clrMapOvr>
  <p:transition spd="slow">
    <p:random/>
  </p:transition>
</p:sld>
</file>

<file path=ppt/slides/slide8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7" name="矩形 6"/>
          <p:cNvSpPr/>
          <p:nvPr/>
        </p:nvSpPr>
        <p:spPr>
          <a:xfrm>
            <a:off x="476250" y="1434677"/>
            <a:ext cx="11239500" cy="4227195"/>
          </a:xfrm>
          <a:prstGeom prst="rect">
            <a:avLst/>
          </a:prstGeom>
          <a:noFill/>
          <a:ln w="9525">
            <a:noFill/>
          </a:ln>
        </p:spPr>
        <p:txBody>
          <a:bodyPr>
            <a:spAutoFit/>
          </a:bodyPr>
          <a:p>
            <a:pPr>
              <a:lnSpc>
                <a:spcPct val="140000"/>
              </a:lnSpc>
            </a:pPr>
            <a:r>
              <a:rPr lang="zh-CN" altLang="en-US" sz="3200" b="1" dirty="0">
                <a:latin typeface="楷体" panose="02010609060101010101" pitchFamily="49" charset="-122"/>
                <a:ea typeface="楷体" panose="02010609060101010101" pitchFamily="49" charset="-122"/>
              </a:rPr>
              <a:t>    老北京拉洋车</a:t>
            </a:r>
            <a:r>
              <a:rPr lang="en-US" altLang="zh-CN" sz="3200" b="1" dirty="0">
                <a:latin typeface="楷体" panose="02010609060101010101" pitchFamily="49" charset="-122"/>
                <a:ea typeface="楷体" panose="02010609060101010101" pitchFamily="49" charset="-122"/>
              </a:rPr>
              <a:t>,</a:t>
            </a:r>
            <a:r>
              <a:rPr lang="zh-CN" altLang="en-US" sz="3200" b="1" u="sng" dirty="0">
                <a:solidFill>
                  <a:srgbClr val="FF0000"/>
                </a:solidFill>
                <a:latin typeface="楷体" panose="02010609060101010101" pitchFamily="49" charset="-122"/>
                <a:ea typeface="楷体" panose="02010609060101010101" pitchFamily="49" charset="-122"/>
              </a:rPr>
              <a:t>有拉白天的、拉晚儿的、拉包月的、拉牌儿车的</a:t>
            </a:r>
            <a:r>
              <a:rPr lang="en-US" altLang="zh-CN" sz="3200" b="1" u="sng" dirty="0">
                <a:solidFill>
                  <a:srgbClr val="FF0000"/>
                </a:solidFill>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不同的形式反映出当时不同阶层的需求。拉洋车的人都是</a:t>
            </a:r>
            <a:r>
              <a:rPr lang="zh-CN" altLang="en-US" sz="3200" b="1" u="sng" dirty="0">
                <a:solidFill>
                  <a:srgbClr val="FF0000"/>
                </a:solidFill>
                <a:latin typeface="楷体" panose="02010609060101010101" pitchFamily="49" charset="-122"/>
                <a:ea typeface="楷体" panose="02010609060101010101" pitchFamily="49" charset="-122"/>
              </a:rPr>
              <a:t>穷苦出身</a:t>
            </a:r>
            <a:r>
              <a:rPr lang="en-US" altLang="zh-CN" sz="3200" b="1" u="sng" dirty="0">
                <a:solidFill>
                  <a:srgbClr val="FF0000"/>
                </a:solidFill>
                <a:latin typeface="楷体" panose="02010609060101010101" pitchFamily="49" charset="-122"/>
                <a:ea typeface="楷体" panose="02010609060101010101" pitchFamily="49" charset="-122"/>
              </a:rPr>
              <a:t>,</a:t>
            </a:r>
            <a:r>
              <a:rPr lang="zh-CN" altLang="en-US" sz="3200" b="1" u="sng" dirty="0">
                <a:solidFill>
                  <a:srgbClr val="FF0000"/>
                </a:solidFill>
                <a:latin typeface="楷体" panose="02010609060101010101" pitchFamily="49" charset="-122"/>
                <a:ea typeface="楷体" panose="02010609060101010101" pitchFamily="49" charset="-122"/>
              </a:rPr>
              <a:t>靠卖苦力挣钱</a:t>
            </a:r>
            <a:r>
              <a:rPr lang="zh-CN" altLang="en-US" sz="3200" b="1" dirty="0">
                <a:latin typeface="楷体" panose="02010609060101010101" pitchFamily="49" charset="-122"/>
                <a:ea typeface="楷体" panose="02010609060101010101" pitchFamily="49" charset="-122"/>
              </a:rPr>
              <a:t>。在旧社会</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老北京的经济落后</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工商业发展迟缓</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大量的</a:t>
            </a:r>
            <a:r>
              <a:rPr lang="zh-CN" altLang="en-US" sz="3200" b="1" u="sng" dirty="0">
                <a:solidFill>
                  <a:srgbClr val="2962F3"/>
                </a:solidFill>
                <a:latin typeface="楷体" panose="02010609060101010101" pitchFamily="49" charset="-122"/>
                <a:ea typeface="楷体" panose="02010609060101010101" pitchFamily="49" charset="-122"/>
              </a:rPr>
              <a:t>失业者</a:t>
            </a:r>
            <a:r>
              <a:rPr lang="zh-CN" altLang="en-US" sz="3200" b="1" dirty="0">
                <a:latin typeface="楷体" panose="02010609060101010101" pitchFamily="49" charset="-122"/>
                <a:ea typeface="楷体" panose="02010609060101010101" pitchFamily="49" charset="-122"/>
              </a:rPr>
              <a:t>为生计所迫去拉车。周边的</a:t>
            </a:r>
            <a:r>
              <a:rPr lang="zh-CN" altLang="en-US" sz="3200" b="1" u="sng" dirty="0">
                <a:solidFill>
                  <a:srgbClr val="2962F3"/>
                </a:solidFill>
                <a:latin typeface="楷体" panose="02010609060101010101" pitchFamily="49" charset="-122"/>
                <a:ea typeface="楷体" panose="02010609060101010101" pitchFamily="49" charset="-122"/>
              </a:rPr>
              <a:t>破产农民</a:t>
            </a:r>
            <a:r>
              <a:rPr lang="zh-CN" altLang="en-US" sz="3200" b="1" dirty="0">
                <a:latin typeface="楷体" panose="02010609060101010101" pitchFamily="49" charset="-122"/>
                <a:ea typeface="楷体" panose="02010609060101010101" pitchFamily="49" charset="-122"/>
              </a:rPr>
              <a:t>涌入北京后</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很难找到工作</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只能以拉车为业。军阀混战时期</a:t>
            </a:r>
            <a:r>
              <a:rPr lang="en-US" altLang="zh-CN" sz="3200" b="1" dirty="0">
                <a:latin typeface="楷体" panose="02010609060101010101" pitchFamily="49" charset="-122"/>
                <a:ea typeface="楷体" panose="02010609060101010101" pitchFamily="49" charset="-122"/>
              </a:rPr>
              <a:t>,</a:t>
            </a:r>
            <a:r>
              <a:rPr lang="zh-CN" altLang="en-US" sz="3200" b="1" u="sng" dirty="0">
                <a:solidFill>
                  <a:srgbClr val="2962F3"/>
                </a:solidFill>
                <a:latin typeface="楷体" panose="02010609060101010101" pitchFamily="49" charset="-122"/>
                <a:ea typeface="楷体" panose="02010609060101010101" pitchFamily="49" charset="-122"/>
              </a:rPr>
              <a:t>许多人无业可谋</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只好加入人力车夫的行列。</a:t>
            </a:r>
            <a:endParaRPr lang="zh-CN" altLang="en-US" sz="3200" b="1" dirty="0">
              <a:latin typeface="楷体" panose="02010609060101010101" pitchFamily="49" charset="-122"/>
              <a:ea typeface="楷体" panose="02010609060101010101" pitchFamily="49" charset="-122"/>
            </a:endParaRPr>
          </a:p>
        </p:txBody>
      </p:sp>
      <p:sp>
        <p:nvSpPr>
          <p:cNvPr id="53252" name="TextBox 7"/>
          <p:cNvSpPr txBox="1"/>
          <p:nvPr/>
        </p:nvSpPr>
        <p:spPr>
          <a:xfrm>
            <a:off x="617855" y="850688"/>
            <a:ext cx="1524000" cy="583565"/>
          </a:xfrm>
          <a:prstGeom prst="rect">
            <a:avLst/>
          </a:prstGeom>
          <a:noFill/>
          <a:ln w="9525">
            <a:noFill/>
          </a:ln>
        </p:spPr>
        <p:txBody>
          <a:bodyPr>
            <a:spAutoFit/>
          </a:bodyPr>
          <a:p>
            <a:r>
              <a:rPr lang="zh-CN" altLang="en-US" sz="3200" dirty="0">
                <a:solidFill>
                  <a:srgbClr val="FF0000"/>
                </a:solidFill>
                <a:latin typeface="黑体" panose="02010609060101010101" charset="-122"/>
                <a:ea typeface="黑体" panose="02010609060101010101" charset="-122"/>
              </a:rPr>
              <a:t>示例：</a:t>
            </a:r>
            <a:endParaRPr lang="zh-CN" altLang="en-US" sz="3200" dirty="0">
              <a:solidFill>
                <a:srgbClr val="FF0000"/>
              </a:solidFill>
              <a:latin typeface="黑体" panose="02010609060101010101" charset="-122"/>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4274" name="矩形 1"/>
          <p:cNvSpPr/>
          <p:nvPr/>
        </p:nvSpPr>
        <p:spPr>
          <a:xfrm>
            <a:off x="577215" y="933450"/>
            <a:ext cx="11047730" cy="5267960"/>
          </a:xfrm>
          <a:prstGeom prst="rect">
            <a:avLst/>
          </a:prstGeom>
          <a:noFill/>
          <a:ln w="9525">
            <a:noFill/>
          </a:ln>
        </p:spPr>
        <p:txBody>
          <a:bodyPr wrap="square">
            <a:spAutoFit/>
          </a:bodyPr>
          <a:p>
            <a:pPr>
              <a:lnSpc>
                <a:spcPct val="140000"/>
              </a:lnSpc>
            </a:pPr>
            <a:r>
              <a:rPr lang="zh-CN" altLang="en-US" sz="2665" b="1" dirty="0">
                <a:latin typeface="楷体" panose="02010609060101010101" pitchFamily="49" charset="-122"/>
                <a:ea typeface="楷体" panose="02010609060101010101" pitchFamily="49" charset="-122"/>
              </a:rPr>
              <a:t>    他们的</a:t>
            </a:r>
            <a:r>
              <a:rPr lang="zh-CN" altLang="en-US" sz="2665" b="1" dirty="0">
                <a:solidFill>
                  <a:srgbClr val="FF0000"/>
                </a:solidFill>
                <a:latin typeface="楷体" panose="02010609060101010101" pitchFamily="49" charset="-122"/>
                <a:ea typeface="楷体" panose="02010609060101010101" pitchFamily="49" charset="-122"/>
              </a:rPr>
              <a:t>居住条件</a:t>
            </a:r>
            <a:r>
              <a:rPr lang="zh-CN" altLang="en-US" sz="2665" b="1" dirty="0">
                <a:latin typeface="楷体" panose="02010609060101010101" pitchFamily="49" charset="-122"/>
                <a:ea typeface="楷体" panose="02010609060101010101" pitchFamily="49" charset="-122"/>
              </a:rPr>
              <a:t>很差。一般是租房或住在车厂的房子里。他们住的屋子有两种</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一种叫杂合院</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一种叫伙房子。杂合院又分两种</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一种是破旧的房子</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位置偏僻</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房主不愿改建或无力改建</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所以零租给车夫居住</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价钱便宜</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另一种叫灰棚</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是在官、私荒地上</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用碎砖、灰土砌成</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供穷人租住的。伙房子是零租给单身车夫居住的</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大体上和小旅店差不多。一间屋可以租给几个人</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大通铺每人只占一席之地。</a:t>
            </a:r>
            <a:endParaRPr lang="zh-CN" altLang="en-US" sz="2665" b="1" dirty="0">
              <a:latin typeface="楷体" panose="02010609060101010101" pitchFamily="49" charset="-122"/>
              <a:ea typeface="楷体" panose="02010609060101010101" pitchFamily="49" charset="-122"/>
            </a:endParaRPr>
          </a:p>
          <a:p>
            <a:pPr>
              <a:lnSpc>
                <a:spcPct val="140000"/>
              </a:lnSpc>
            </a:pPr>
            <a:r>
              <a:rPr lang="zh-CN" altLang="en-US" sz="2665" b="1" dirty="0">
                <a:latin typeface="楷体" panose="02010609060101010101" pitchFamily="49" charset="-122"/>
                <a:ea typeface="楷体" panose="02010609060101010101" pitchFamily="49" charset="-122"/>
              </a:rPr>
              <a:t>    人力车夫是一个非常辛苦的职业</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不但拉车时间长</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而且拉车时需长时间奔跑</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劳动强度大。拉车全凭力气赚钱</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车夫早晚奔波</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如果一天不拉车</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就一天没饭吃。</a:t>
            </a:r>
            <a:endParaRPr lang="zh-CN" altLang="en-US" sz="2665" b="1" dirty="0">
              <a:latin typeface="楷体" panose="02010609060101010101" pitchFamily="49" charset="-122"/>
              <a:ea typeface="楷体" panose="02010609060101010101" pitchFamily="49" charset="-122"/>
            </a:endParaRPr>
          </a:p>
        </p:txBody>
      </p:sp>
    </p:spTree>
  </p:cSld>
  <p:clrMapOvr>
    <a:masterClrMapping/>
  </p:clrMapOvr>
  <p:transition spd="slow">
    <p:random/>
  </p:transition>
</p:sld>
</file>

<file path=ppt/slides/slide8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5299" name="矩形 6"/>
          <p:cNvSpPr/>
          <p:nvPr/>
        </p:nvSpPr>
        <p:spPr>
          <a:xfrm>
            <a:off x="2332355" y="1936750"/>
            <a:ext cx="9234805" cy="3784600"/>
          </a:xfrm>
          <a:prstGeom prst="rect">
            <a:avLst/>
          </a:prstGeom>
          <a:noFill/>
          <a:ln w="9525">
            <a:noFill/>
          </a:ln>
        </p:spPr>
        <p:txBody>
          <a:bodyPr wrap="square">
            <a:spAutoFit/>
          </a:bodyPr>
          <a:p>
            <a:pPr>
              <a:lnSpc>
                <a:spcPct val="150000"/>
              </a:lnSpc>
            </a:pPr>
            <a:r>
              <a:rPr lang="zh-CN" altLang="en-US" sz="3200" b="1" dirty="0">
                <a:latin typeface="楷体" panose="02010609060101010101" pitchFamily="49" charset="-122"/>
                <a:ea typeface="楷体" panose="02010609060101010101" pitchFamily="49" charset="-122"/>
              </a:rPr>
              <a:t>    作品对老北京的人情风俗、市井生活、北京人独特的语言习惯等做了细致入微的描绘，在阅读这部作品时你一定感受到了其中散发着的浓浓的“京味儿”吧。请选择一个角度，摘抄一些片段，说说作品是如何体现这一特点的。</a:t>
            </a:r>
            <a:endParaRPr lang="en-US" altLang="zh-CN" sz="3200" b="1" dirty="0">
              <a:latin typeface="楷体" panose="02010609060101010101" pitchFamily="49" charset="-122"/>
              <a:ea typeface="楷体" panose="02010609060101010101" pitchFamily="49" charset="-122"/>
            </a:endParaRPr>
          </a:p>
        </p:txBody>
      </p:sp>
      <p:pic>
        <p:nvPicPr>
          <p:cNvPr id="55300" name="图片 1"/>
          <p:cNvPicPr>
            <a:picLocks noChangeAspect="1"/>
          </p:cNvPicPr>
          <p:nvPr/>
        </p:nvPicPr>
        <p:blipFill>
          <a:blip r:embed="rId1"/>
          <a:stretch>
            <a:fillRect/>
          </a:stretch>
        </p:blipFill>
        <p:spPr>
          <a:xfrm>
            <a:off x="484717" y="2853267"/>
            <a:ext cx="1674283" cy="2400300"/>
          </a:xfrm>
          <a:prstGeom prst="rect">
            <a:avLst/>
          </a:prstGeom>
          <a:noFill/>
          <a:ln w="9525">
            <a:noFill/>
          </a:ln>
        </p:spPr>
      </p:pic>
      <p:sp>
        <p:nvSpPr>
          <p:cNvPr id="55301" name="矩形 1"/>
          <p:cNvSpPr/>
          <p:nvPr/>
        </p:nvSpPr>
        <p:spPr>
          <a:xfrm>
            <a:off x="3695700" y="1030817"/>
            <a:ext cx="5461635" cy="922020"/>
          </a:xfrm>
          <a:prstGeom prst="rect">
            <a:avLst/>
          </a:prstGeom>
          <a:solidFill>
            <a:srgbClr val="FF0000"/>
          </a:solidFill>
          <a:ln w="9525">
            <a:noFill/>
          </a:ln>
        </p:spPr>
        <p:txBody>
          <a:bodyPr wrap="none">
            <a:spAutoFit/>
          </a:bodyPr>
          <a:p>
            <a:pPr indent="457200">
              <a:lnSpc>
                <a:spcPct val="150000"/>
              </a:lnSpc>
            </a:pPr>
            <a:r>
              <a:rPr lang="zh-CN" altLang="en-US" sz="3600" b="1" dirty="0">
                <a:solidFill>
                  <a:schemeClr val="bg1"/>
                </a:solidFill>
                <a:latin typeface="楷体" panose="02010609060101010101" pitchFamily="49" charset="-122"/>
                <a:ea typeface="楷体" panose="02010609060101010101" pitchFamily="49" charset="-122"/>
              </a:rPr>
              <a:t>专题四</a:t>
            </a:r>
            <a:r>
              <a:rPr lang="en-US" altLang="zh-CN" sz="3600" b="1" dirty="0">
                <a:solidFill>
                  <a:schemeClr val="bg1"/>
                </a:solidFill>
                <a:latin typeface="楷体" panose="02010609060101010101" pitchFamily="49" charset="-122"/>
                <a:ea typeface="楷体" panose="02010609060101010101" pitchFamily="49" charset="-122"/>
              </a:rPr>
              <a:t>:</a:t>
            </a:r>
            <a:r>
              <a:rPr lang="zh-CN" altLang="en-US" sz="3600" b="1" dirty="0">
                <a:solidFill>
                  <a:schemeClr val="bg1"/>
                </a:solidFill>
                <a:latin typeface="楷体" panose="02010609060101010101" pitchFamily="49" charset="-122"/>
                <a:ea typeface="楷体" panose="02010609060101010101" pitchFamily="49" charset="-122"/>
              </a:rPr>
              <a:t>品析“京味儿”</a:t>
            </a:r>
            <a:endParaRPr lang="zh-CN" altLang="en-US" sz="3600" b="1" dirty="0">
              <a:solidFill>
                <a:schemeClr val="bg1"/>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299"/>
                                        </p:tgtEl>
                                        <p:attrNameLst>
                                          <p:attrName>style.visibility</p:attrName>
                                        </p:attrNameLst>
                                      </p:cBhvr>
                                      <p:to>
                                        <p:strVal val="visible"/>
                                      </p:to>
                                    </p:set>
                                    <p:anim calcmode="lin" valueType="num">
                                      <p:cBhvr additive="base">
                                        <p:cTn id="7" dur="500" fill="hold"/>
                                        <p:tgtEl>
                                          <p:spTgt spid="55299"/>
                                        </p:tgtEl>
                                        <p:attrNameLst>
                                          <p:attrName>ppt_x</p:attrName>
                                        </p:attrNameLst>
                                      </p:cBhvr>
                                      <p:tavLst>
                                        <p:tav tm="0">
                                          <p:val>
                                            <p:strVal val="#ppt_x"/>
                                          </p:val>
                                        </p:tav>
                                        <p:tav tm="100000">
                                          <p:val>
                                            <p:strVal val="#ppt_x"/>
                                          </p:val>
                                        </p:tav>
                                      </p:tavLst>
                                    </p:anim>
                                    <p:anim calcmode="lin" valueType="num">
                                      <p:cBhvr additive="base">
                                        <p:cTn id="8" dur="500" fill="hold"/>
                                        <p:tgtEl>
                                          <p:spTgt spid="552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5" name="Shape 55"/>
          <p:cNvSpPr>
            <a:spLocks noGrp="1"/>
          </p:cNvSpPr>
          <p:nvPr>
            <p:ph type="title"/>
          </p:nvPr>
        </p:nvSpPr>
        <p:spPr>
          <a:xfrm>
            <a:off x="746516" y="-159"/>
            <a:ext cx="3512112" cy="1714501"/>
          </a:xfrm>
          <a:prstGeom prst="rect">
            <a:avLst/>
          </a:prstGeom>
        </p:spPr>
        <p:txBody>
          <a:bodyPr/>
          <a:lstStyle>
            <a:lvl1pPr>
              <a:defRPr b="1"/>
            </a:lvl1pPr>
          </a:lstStyle>
          <a:p>
            <a:pPr lvl="0">
              <a:defRPr sz="1800" b="0">
                <a:solidFill>
                  <a:srgbClr val="000000"/>
                </a:solidFill>
              </a:defRPr>
            </a:pPr>
            <a:r>
              <a:rPr sz="4000" b="1">
                <a:solidFill>
                  <a:srgbClr val="FF0000"/>
                </a:solidFill>
              </a:rPr>
              <a:t>语言</a:t>
            </a:r>
            <a:r>
              <a:rPr lang="zh-CN" sz="4000" b="1">
                <a:solidFill>
                  <a:srgbClr val="FF0000"/>
                </a:solidFill>
              </a:rPr>
              <a:t>：</a:t>
            </a:r>
            <a:endParaRPr lang="zh-CN" sz="4000" b="1">
              <a:solidFill>
                <a:srgbClr val="FF0000"/>
              </a:solidFill>
            </a:endParaRPr>
          </a:p>
        </p:txBody>
      </p:sp>
      <p:sp>
        <p:nvSpPr>
          <p:cNvPr id="56" name="Shape 56"/>
          <p:cNvSpPr/>
          <p:nvPr/>
        </p:nvSpPr>
        <p:spPr>
          <a:xfrm>
            <a:off x="746760" y="1165225"/>
            <a:ext cx="7337425" cy="2656205"/>
          </a:xfrm>
          <a:prstGeom prst="rect">
            <a:avLst/>
          </a:prstGeom>
          <a:ln w="12700">
            <a:miter lim="400000"/>
          </a:ln>
        </p:spPr>
        <p:txBody>
          <a:bodyPr wrap="square" lIns="35718" tIns="35718" rIns="35718" bIns="35718" anchor="ctr">
            <a:spAutoFit/>
          </a:bodyPr>
          <a:lstStyle/>
          <a:p>
            <a:pPr lvl="0" algn="l" defTabSz="457200">
              <a:lnSpc>
                <a:spcPct val="100000"/>
              </a:lnSpc>
              <a:defRPr sz="1800">
                <a:solidFill>
                  <a:srgbClr val="000000"/>
                </a:solidFill>
              </a:defRPr>
            </a:pPr>
            <a:r>
              <a:rPr sz="2040" dirty="0">
                <a:solidFill>
                  <a:srgbClr val="323333"/>
                </a:solidFill>
                <a:latin typeface="Lantinghei SC Extralight"/>
                <a:ea typeface="Lantinghei SC Extralight"/>
                <a:cs typeface="Lantinghei SC Extralight"/>
                <a:sym typeface="Lantinghei SC Extralight"/>
              </a:rPr>
              <a:t>     </a:t>
            </a:r>
            <a:r>
              <a:rPr sz="2320" dirty="0">
                <a:solidFill>
                  <a:srgbClr val="323333"/>
                </a:solidFill>
                <a:latin typeface="Lantinghei SC Demibold"/>
                <a:ea typeface="Lantinghei SC Demibold"/>
                <a:cs typeface="Lantinghei SC Demibold"/>
                <a:sym typeface="Lantinghei SC Demibold"/>
              </a:rPr>
              <a:t> </a:t>
            </a:r>
            <a:r>
              <a:rPr sz="2800" b="1" dirty="0">
                <a:solidFill>
                  <a:srgbClr val="5A554C"/>
                </a:solidFill>
                <a:latin typeface="华文楷体" panose="02010600040101010101" charset="-122"/>
                <a:ea typeface="华文楷体" panose="02010600040101010101" charset="-122"/>
                <a:cs typeface="华文楷体" panose="02010600040101010101" charset="-122"/>
                <a:sym typeface="Lantinghei SC Demibold"/>
              </a:rPr>
              <a:t>高妈劝祥子放钱：“告诉你，祥子，搁在兜儿里，一个子儿永远是一个子儿！放出去呢，钱就会下钱？没错儿，咱们的眼睛是干什么的？瞧准了再放钱，不能放秃尾巴鹰。当巡警的到时候不给利，或是不归本，找他的巡官去！一句话，他的美事得搁下，敢</a:t>
            </a:r>
            <a:r>
              <a:rPr sz="2800" b="1" dirty="0" smtClean="0">
                <a:solidFill>
                  <a:srgbClr val="5A554C"/>
                </a:solidFill>
                <a:latin typeface="华文楷体" panose="02010600040101010101" charset="-122"/>
                <a:ea typeface="华文楷体" panose="02010600040101010101" charset="-122"/>
                <a:cs typeface="华文楷体" panose="02010600040101010101" charset="-122"/>
                <a:sym typeface="Lantinghei SC Demibold"/>
              </a:rPr>
              <a:t>！</a:t>
            </a:r>
            <a:r>
              <a:rPr lang="zh-CN" altLang="en-US" sz="2800" b="1" dirty="0" smtClean="0">
                <a:solidFill>
                  <a:srgbClr val="5A554C"/>
                </a:solidFill>
                <a:latin typeface="华文楷体" panose="02010600040101010101" charset="-122"/>
                <a:ea typeface="华文楷体" panose="02010600040101010101" charset="-122"/>
                <a:cs typeface="华文楷体" panose="02010600040101010101" charset="-122"/>
                <a:sym typeface="Lantinghei SC Demibold"/>
              </a:rPr>
              <a:t>”</a:t>
            </a:r>
            <a:endParaRPr sz="2800" b="1" dirty="0">
              <a:solidFill>
                <a:srgbClr val="5A554C"/>
              </a:solidFill>
              <a:latin typeface="华文楷体" panose="02010600040101010101" charset="-122"/>
              <a:ea typeface="华文楷体" panose="02010600040101010101" charset="-122"/>
              <a:cs typeface="华文楷体" panose="02010600040101010101" charset="-122"/>
              <a:sym typeface="Lantinghei SC Demibold"/>
            </a:endParaRPr>
          </a:p>
        </p:txBody>
      </p:sp>
      <p:pic>
        <p:nvPicPr>
          <p:cNvPr id="9218" name="Picture 2" descr="http://p0.so.qhmsg.com/bdr/_240_/t014546ca63b93e135f.jpg"/>
          <p:cNvPicPr>
            <a:picLocks noChangeAspect="1" noChangeArrowheads="1"/>
          </p:cNvPicPr>
          <p:nvPr/>
        </p:nvPicPr>
        <p:blipFill>
          <a:blip r:embed="rId1" cstate="print"/>
          <a:srcRect/>
          <a:stretch>
            <a:fillRect/>
          </a:stretch>
        </p:blipFill>
        <p:spPr bwMode="auto">
          <a:xfrm>
            <a:off x="8383905" y="569595"/>
            <a:ext cx="3704590" cy="2661920"/>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grpSp>
        <p:nvGrpSpPr>
          <p:cNvPr id="63" name="Group 63"/>
          <p:cNvGrpSpPr/>
          <p:nvPr/>
        </p:nvGrpSpPr>
        <p:grpSpPr>
          <a:xfrm>
            <a:off x="373380" y="3627120"/>
            <a:ext cx="4778375" cy="2979420"/>
            <a:chOff x="-914400" y="-876300"/>
            <a:chExt cx="6795616" cy="5050035"/>
          </a:xfrm>
        </p:grpSpPr>
        <p:pic>
          <p:nvPicPr>
            <p:cNvPr id="62" name="pasted-image.tif"/>
            <p:cNvPicPr/>
            <p:nvPr/>
          </p:nvPicPr>
          <p:blipFill>
            <a:blip r:embed="rId2" cstate="print"/>
            <a:srcRect b="8224"/>
            <a:stretch>
              <a:fillRect/>
            </a:stretch>
          </p:blipFill>
          <p:spPr>
            <a:xfrm>
              <a:off x="0" y="0"/>
              <a:ext cx="5068417" cy="3386336"/>
            </a:xfrm>
            <a:prstGeom prst="rect">
              <a:avLst/>
            </a:prstGeom>
            <a:ln>
              <a:noFill/>
            </a:ln>
            <a:effectLst/>
          </p:spPr>
        </p:pic>
        <p:pic>
          <p:nvPicPr>
            <p:cNvPr id="61" name="图片 60"/>
            <p:cNvPicPr/>
            <p:nvPr/>
          </p:nvPicPr>
          <p:blipFill>
            <a:blip r:embed="rId3" cstate="print"/>
            <a:stretch>
              <a:fillRect/>
            </a:stretch>
          </p:blipFill>
          <p:spPr>
            <a:xfrm>
              <a:off x="-914400" y="-876300"/>
              <a:ext cx="6795617" cy="5050036"/>
            </a:xfrm>
            <a:prstGeom prst="rect">
              <a:avLst/>
            </a:prstGeom>
            <a:effectLst/>
          </p:spPr>
        </p:pic>
      </p:grpSp>
      <p:sp>
        <p:nvSpPr>
          <p:cNvPr id="59" name="Shape 59"/>
          <p:cNvSpPr/>
          <p:nvPr/>
        </p:nvSpPr>
        <p:spPr>
          <a:xfrm>
            <a:off x="4866005" y="3787458"/>
            <a:ext cx="6860540" cy="2658745"/>
          </a:xfrm>
          <a:prstGeom prst="rect">
            <a:avLst/>
          </a:prstGeom>
          <a:ln w="12700">
            <a:miter lim="400000"/>
          </a:ln>
        </p:spPr>
        <p:txBody>
          <a:bodyPr wrap="square" lIns="35718" tIns="35718" rIns="35718" bIns="35718" anchor="ctr">
            <a:spAutoFit/>
          </a:bodyPr>
          <a:lstStyle>
            <a:lvl1pPr algn="l" defTabSz="457200">
              <a:defRPr>
                <a:solidFill>
                  <a:srgbClr val="5A554C"/>
                </a:solidFill>
                <a:latin typeface="Lantinghei SC Demibold"/>
                <a:ea typeface="Lantinghei SC Demibold"/>
                <a:cs typeface="Lantinghei SC Demibold"/>
                <a:sym typeface="Lantinghei SC Demibold"/>
              </a:defRPr>
            </a:lvl1pPr>
          </a:lstStyle>
          <a:p>
            <a:pPr lvl="0">
              <a:lnSpc>
                <a:spcPct val="100000"/>
              </a:lnSpc>
              <a:defRPr sz="1800">
                <a:solidFill>
                  <a:srgbClr val="000000"/>
                </a:solidFill>
              </a:defRPr>
            </a:pPr>
            <a:r>
              <a:rPr sz="2815" dirty="0">
                <a:solidFill>
                  <a:srgbClr val="5A554C"/>
                </a:solidFill>
              </a:rPr>
              <a:t>    </a:t>
            </a:r>
            <a:r>
              <a:rPr sz="2800" b="1" dirty="0">
                <a:solidFill>
                  <a:srgbClr val="5A554C"/>
                </a:solidFill>
                <a:latin typeface="华文楷体" panose="02010600040101010101" charset="-122"/>
                <a:ea typeface="华文楷体" panose="02010600040101010101" charset="-122"/>
                <a:cs typeface="华文楷体" panose="02010600040101010101" charset="-122"/>
              </a:rPr>
              <a:t> “</a:t>
            </a:r>
            <a:r>
              <a:rPr sz="2800" b="1" dirty="0" err="1">
                <a:solidFill>
                  <a:srgbClr val="5A554C"/>
                </a:solidFill>
                <a:latin typeface="华文楷体" panose="02010600040101010101" charset="-122"/>
                <a:ea typeface="华文楷体" panose="02010600040101010101" charset="-122"/>
                <a:cs typeface="华文楷体" panose="02010600040101010101" charset="-122"/>
              </a:rPr>
              <a:t>不出臭汗去心里痒痒，你个贱骨头</a:t>
            </a:r>
            <a:r>
              <a:rPr sz="2800" b="1" dirty="0">
                <a:solidFill>
                  <a:srgbClr val="5A554C"/>
                </a:solidFill>
                <a:latin typeface="华文楷体" panose="02010600040101010101" charset="-122"/>
                <a:ea typeface="华文楷体" panose="02010600040101010101" charset="-122"/>
                <a:cs typeface="华文楷体" panose="02010600040101010101" charset="-122"/>
              </a:rPr>
              <a:t>！</a:t>
            </a:r>
            <a:r>
              <a:rPr sz="2800" b="1" dirty="0" err="1">
                <a:solidFill>
                  <a:srgbClr val="5A554C"/>
                </a:solidFill>
                <a:latin typeface="华文楷体" panose="02010600040101010101" charset="-122"/>
                <a:ea typeface="华文楷体" panose="02010600040101010101" charset="-122"/>
                <a:cs typeface="华文楷体" panose="02010600040101010101" charset="-122"/>
              </a:rPr>
              <a:t>我给你炒下的菜，你不回来吃，绕世界胡塞去舒服</a:t>
            </a:r>
            <a:r>
              <a:rPr sz="2800" b="1" dirty="0">
                <a:solidFill>
                  <a:srgbClr val="5A554C"/>
                </a:solidFill>
                <a:latin typeface="华文楷体" panose="02010600040101010101" charset="-122"/>
                <a:ea typeface="华文楷体" panose="02010600040101010101" charset="-122"/>
                <a:cs typeface="华文楷体" panose="02010600040101010101" charset="-122"/>
              </a:rPr>
              <a:t>？”</a:t>
            </a:r>
            <a:r>
              <a:rPr sz="2800" b="1" dirty="0" err="1">
                <a:solidFill>
                  <a:srgbClr val="5A554C"/>
                </a:solidFill>
                <a:latin typeface="华文楷体" panose="02010600040101010101" charset="-122"/>
                <a:ea typeface="华文楷体" panose="02010600040101010101" charset="-122"/>
                <a:cs typeface="华文楷体" panose="02010600040101010101" charset="-122"/>
              </a:rPr>
              <a:t>以及下面的对话</a:t>
            </a:r>
            <a:r>
              <a:rPr sz="2800" b="1" dirty="0">
                <a:solidFill>
                  <a:srgbClr val="5A554C"/>
                </a:solidFill>
                <a:latin typeface="华文楷体" panose="02010600040101010101" charset="-122"/>
                <a:ea typeface="华文楷体" panose="02010600040101010101" charset="-122"/>
                <a:cs typeface="华文楷体" panose="02010600040101010101" charset="-122"/>
              </a:rPr>
              <a:t>：“</a:t>
            </a:r>
            <a:r>
              <a:rPr sz="2800" b="1" dirty="0" err="1">
                <a:solidFill>
                  <a:srgbClr val="5A554C"/>
                </a:solidFill>
                <a:latin typeface="华文楷体" panose="02010600040101010101" charset="-122"/>
                <a:ea typeface="华文楷体" panose="02010600040101010101" charset="-122"/>
                <a:cs typeface="华文楷体" panose="02010600040101010101" charset="-122"/>
              </a:rPr>
              <a:t>上哪儿啦，你</a:t>
            </a:r>
            <a:r>
              <a:rPr sz="2800" b="1" dirty="0">
                <a:solidFill>
                  <a:srgbClr val="5A554C"/>
                </a:solidFill>
                <a:latin typeface="华文楷体" panose="02010600040101010101" charset="-122"/>
                <a:ea typeface="华文楷体" panose="02010600040101010101" charset="-122"/>
                <a:cs typeface="华文楷体" panose="02010600040101010101" charset="-122"/>
              </a:rPr>
              <a:t>？”</a:t>
            </a:r>
            <a:r>
              <a:rPr sz="2800" b="1" dirty="0" err="1">
                <a:solidFill>
                  <a:srgbClr val="5A554C"/>
                </a:solidFill>
                <a:latin typeface="华文楷体" panose="02010600040101010101" charset="-122"/>
                <a:ea typeface="华文楷体" panose="02010600040101010101" charset="-122"/>
                <a:cs typeface="华文楷体" panose="02010600040101010101" charset="-122"/>
              </a:rPr>
              <a:t>她一边盛白菜，一边问</a:t>
            </a:r>
            <a:r>
              <a:rPr sz="2800" b="1" dirty="0">
                <a:solidFill>
                  <a:srgbClr val="5A554C"/>
                </a:solidFill>
                <a:latin typeface="华文楷体" panose="02010600040101010101" charset="-122"/>
                <a:ea typeface="华文楷体" panose="02010600040101010101" charset="-122"/>
                <a:cs typeface="华文楷体" panose="02010600040101010101" charset="-122"/>
              </a:rPr>
              <a:t>。“</a:t>
            </a:r>
            <a:r>
              <a:rPr sz="2800" b="1" dirty="0" err="1">
                <a:solidFill>
                  <a:srgbClr val="5A554C"/>
                </a:solidFill>
                <a:latin typeface="华文楷体" panose="02010600040101010101" charset="-122"/>
                <a:ea typeface="华文楷体" panose="02010600040101010101" charset="-122"/>
                <a:cs typeface="华文楷体" panose="02010600040101010101" charset="-122"/>
              </a:rPr>
              <a:t>洗澡去了</a:t>
            </a:r>
            <a:r>
              <a:rPr sz="2800" b="1" dirty="0">
                <a:solidFill>
                  <a:srgbClr val="5A554C"/>
                </a:solidFill>
                <a:latin typeface="华文楷体" panose="02010600040101010101" charset="-122"/>
                <a:ea typeface="华文楷体" panose="02010600040101010101" charset="-122"/>
                <a:cs typeface="华文楷体" panose="02010600040101010101" charset="-122"/>
              </a:rPr>
              <a:t>。”</a:t>
            </a:r>
            <a:r>
              <a:rPr sz="2800" b="1" dirty="0" err="1">
                <a:solidFill>
                  <a:srgbClr val="5A554C"/>
                </a:solidFill>
                <a:latin typeface="华文楷体" panose="02010600040101010101" charset="-122"/>
                <a:ea typeface="华文楷体" panose="02010600040101010101" charset="-122"/>
                <a:cs typeface="华文楷体" panose="02010600040101010101" charset="-122"/>
              </a:rPr>
              <a:t>他把长袍脱下来</a:t>
            </a:r>
            <a:r>
              <a:rPr sz="2800" b="1" dirty="0">
                <a:solidFill>
                  <a:srgbClr val="5A554C"/>
                </a:solidFill>
                <a:latin typeface="华文楷体" panose="02010600040101010101" charset="-122"/>
                <a:ea typeface="华文楷体" panose="02010600040101010101" charset="-122"/>
                <a:cs typeface="华文楷体" panose="02010600040101010101" charset="-122"/>
              </a:rPr>
              <a:t>。“</a:t>
            </a:r>
            <a:r>
              <a:rPr sz="2800" b="1" dirty="0" err="1">
                <a:solidFill>
                  <a:srgbClr val="5A554C"/>
                </a:solidFill>
                <a:latin typeface="华文楷体" panose="02010600040101010101" charset="-122"/>
                <a:ea typeface="华文楷体" panose="02010600040101010101" charset="-122"/>
                <a:cs typeface="华文楷体" panose="02010600040101010101" charset="-122"/>
              </a:rPr>
              <a:t>啊，以后出去言语一声</a:t>
            </a:r>
            <a:r>
              <a:rPr sz="2800" b="1" dirty="0">
                <a:solidFill>
                  <a:srgbClr val="5A554C"/>
                </a:solidFill>
                <a:latin typeface="华文楷体" panose="02010600040101010101" charset="-122"/>
                <a:ea typeface="华文楷体" panose="02010600040101010101" charset="-122"/>
                <a:cs typeface="华文楷体" panose="02010600040101010101" charset="-122"/>
              </a:rPr>
              <a:t>！</a:t>
            </a:r>
            <a:r>
              <a:rPr sz="2800" b="1" dirty="0" err="1">
                <a:solidFill>
                  <a:srgbClr val="5A554C"/>
                </a:solidFill>
                <a:latin typeface="华文楷体" panose="02010600040101010101" charset="-122"/>
                <a:ea typeface="华文楷体" panose="02010600040101010101" charset="-122"/>
                <a:cs typeface="华文楷体" panose="02010600040101010101" charset="-122"/>
              </a:rPr>
              <a:t>别这么大大咧咧的甩手一走</a:t>
            </a:r>
            <a:r>
              <a:rPr sz="2800" b="1" dirty="0">
                <a:solidFill>
                  <a:srgbClr val="5A554C"/>
                </a:solidFill>
                <a:latin typeface="华文楷体" panose="02010600040101010101" charset="-122"/>
                <a:ea typeface="华文楷体" panose="02010600040101010101" charset="-122"/>
                <a:cs typeface="华文楷体" panose="02010600040101010101" charset="-122"/>
              </a:rPr>
              <a:t>？”</a:t>
            </a:r>
            <a:endParaRPr sz="2800" b="1" dirty="0">
              <a:solidFill>
                <a:srgbClr val="5A554C"/>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56">
                                            <p:txEl>
                                              <p:pRg st="0" end="0"/>
                                            </p:txEl>
                                          </p:spTgt>
                                        </p:tgtEl>
                                        <p:attrNameLst>
                                          <p:attrName>style.visibility</p:attrName>
                                        </p:attrNameLst>
                                      </p:cBhvr>
                                      <p:to>
                                        <p:strVal val="visible"/>
                                      </p:to>
                                    </p:set>
                                    <p:anim calcmode="lin" valueType="num">
                                      <p:cBhvr additive="base">
                                        <p:cTn id="11" dur="500" fill="hold"/>
                                        <p:tgtEl>
                                          <p:spTgt spid="5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9">
                                            <p:txEl>
                                              <p:pRg st="0" end="0"/>
                                            </p:txEl>
                                          </p:spTgt>
                                        </p:tgtEl>
                                        <p:attrNameLst>
                                          <p:attrName>style.visibility</p:attrName>
                                        </p:attrNameLst>
                                      </p:cBhvr>
                                      <p:to>
                                        <p:strVal val="visible"/>
                                      </p:to>
                                    </p:set>
                                    <p:anim calcmode="lin" valueType="num">
                                      <p:cBhvr additive="base">
                                        <p:cTn id="21"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 name="矩形 7"/>
          <p:cNvSpPr/>
          <p:nvPr/>
        </p:nvSpPr>
        <p:spPr>
          <a:xfrm>
            <a:off x="476250" y="514350"/>
            <a:ext cx="11139805" cy="2460625"/>
          </a:xfrm>
          <a:prstGeom prst="rect">
            <a:avLst/>
          </a:prstGeom>
          <a:noFill/>
          <a:ln w="9525">
            <a:noFill/>
          </a:ln>
        </p:spPr>
        <p:txBody>
          <a:bodyPr wrap="square">
            <a:spAutoFit/>
          </a:bodyPr>
          <a:p>
            <a:pPr indent="457200">
              <a:lnSpc>
                <a:spcPct val="110000"/>
              </a:lnSpc>
            </a:pPr>
            <a:r>
              <a:rPr lang="zh-CN" altLang="en-US" sz="2800" b="1" dirty="0">
                <a:solidFill>
                  <a:srgbClr val="0000FF"/>
                </a:solidFill>
                <a:latin typeface="宋体" panose="02010600030101010101" pitchFamily="2" charset="-122"/>
              </a:rPr>
              <a:t>●</a:t>
            </a:r>
            <a:r>
              <a:rPr lang="zh-CN" altLang="en-US" sz="2800" b="1" dirty="0">
                <a:solidFill>
                  <a:srgbClr val="0000FF"/>
                </a:solidFill>
                <a:latin typeface="楷体" panose="02010609060101010101" pitchFamily="49" charset="-122"/>
                <a:ea typeface="楷体" panose="02010609060101010101" pitchFamily="49" charset="-122"/>
              </a:rPr>
              <a:t>本书大量使用了老北京的惯用语</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使得小说的口语色彩更加浓厚</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表达更为形象生动</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通俗有趣。</a:t>
            </a:r>
            <a:r>
              <a:rPr lang="zh-CN" altLang="en-US" sz="2800" b="1" dirty="0">
                <a:latin typeface="楷体" panose="02010609060101010101" pitchFamily="49" charset="-122"/>
                <a:ea typeface="楷体" panose="02010609060101010101" pitchFamily="49" charset="-122"/>
              </a:rPr>
              <a:t>如小说在写祥子的车被士兵夺取后</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对祥子状况的描写</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“过去的成功全算白饶</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他得重打鼓另开张打头儿来</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”其中“白饶”“重打鼓”“另开张”“打头儿来”连用</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为小说的语言增添了不少风趣</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而且读起来朗朗上口</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具有音乐美。</a:t>
            </a:r>
            <a:endParaRPr lang="zh-CN" altLang="en-US" sz="2800" b="1" dirty="0">
              <a:latin typeface="楷体" panose="02010609060101010101" pitchFamily="49" charset="-122"/>
              <a:ea typeface="楷体" panose="02010609060101010101" pitchFamily="49" charset="-122"/>
            </a:endParaRPr>
          </a:p>
        </p:txBody>
      </p:sp>
      <p:sp>
        <p:nvSpPr>
          <p:cNvPr id="7" name="矩形 6"/>
          <p:cNvSpPr/>
          <p:nvPr/>
        </p:nvSpPr>
        <p:spPr>
          <a:xfrm>
            <a:off x="476250" y="2974975"/>
            <a:ext cx="11239500" cy="3538220"/>
          </a:xfrm>
          <a:prstGeom prst="rect">
            <a:avLst/>
          </a:prstGeom>
          <a:noFill/>
          <a:ln w="9525">
            <a:noFill/>
          </a:ln>
        </p:spPr>
        <p:txBody>
          <a:bodyPr wrap="square">
            <a:spAutoFit/>
          </a:bodyPr>
          <a:p>
            <a:pPr indent="457200">
              <a:lnSpc>
                <a:spcPct val="100000"/>
              </a:lnSpc>
            </a:pPr>
            <a:r>
              <a:rPr lang="zh-CN" altLang="en-US" sz="2800" b="1" dirty="0">
                <a:solidFill>
                  <a:srgbClr val="0000FF"/>
                </a:solidFill>
                <a:latin typeface="宋体" panose="02010600030101010101" pitchFamily="2" charset="-122"/>
              </a:rPr>
              <a:t>●</a:t>
            </a:r>
            <a:r>
              <a:rPr lang="zh-CN" altLang="en-US" sz="2800" b="1" dirty="0">
                <a:solidFill>
                  <a:srgbClr val="0000FF"/>
                </a:solidFill>
                <a:latin typeface="楷体" panose="02010609060101010101" pitchFamily="49" charset="-122"/>
                <a:ea typeface="楷体" panose="02010609060101010101" pitchFamily="49" charset="-122"/>
              </a:rPr>
              <a:t>文中大量采用轻快和软的儿化词</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彰显“京味儿”特色。</a:t>
            </a:r>
            <a:r>
              <a:rPr lang="zh-CN" altLang="en-US" sz="2800" b="1" dirty="0">
                <a:latin typeface="楷体" panose="02010609060101010101" pitchFamily="49" charset="-122"/>
                <a:ea typeface="楷体" panose="02010609060101010101" pitchFamily="49" charset="-122"/>
              </a:rPr>
              <a:t>儿化是北京话中最为显著的特点。</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骆驼祥子</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中的儿化词</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大部分都是名词性的。如“数儿”“明儿”“道儿”“座儿”“影儿”“样儿”“面儿”“子儿”“账儿”等。还有一些是量词</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如“把儿”“溜儿”等。此外</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还有一个值得注意的儿化词“劲儿”</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形容词后加上“劲儿”能够更形象</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更生动</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使语言更加鲜活、通俗、直白。</a:t>
            </a:r>
            <a:endParaRPr lang="zh-CN" altLang="en-US" sz="2800" b="1" dirty="0">
              <a:latin typeface="楷体" panose="02010609060101010101" pitchFamily="49" charset="-122"/>
              <a:ea typeface="楷体" panose="02010609060101010101" pitchFamily="49" charset="-122"/>
            </a:endParaRPr>
          </a:p>
          <a:p>
            <a:pPr indent="457200">
              <a:lnSpc>
                <a:spcPct val="100000"/>
              </a:lnSpc>
            </a:pPr>
            <a:r>
              <a:rPr lang="zh-CN" altLang="en-US" sz="2800" b="1" dirty="0">
                <a:solidFill>
                  <a:srgbClr val="FF0000"/>
                </a:solidFill>
                <a:latin typeface="楷体" panose="02010609060101010101" pitchFamily="49" charset="-122"/>
                <a:ea typeface="楷体" panose="02010609060101010101" pitchFamily="49" charset="-122"/>
              </a:rPr>
              <a:t>这些儿化词的运用</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不仅体现出浓厚的“京味儿”</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还使小说的语言更加亲切、轻松</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从而使小说更加贴近生活</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贴近老百姓。</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charRg st="177" end="234"/>
                                            </p:txEl>
                                          </p:spTgt>
                                        </p:tgtEl>
                                        <p:attrNameLst>
                                          <p:attrName>style.visibility</p:attrName>
                                        </p:attrNameLst>
                                      </p:cBhvr>
                                      <p:to>
                                        <p:strVal val="visible"/>
                                      </p:to>
                                    </p:set>
                                    <p:anim calcmode="lin" valueType="num">
                                      <p:cBhvr additive="base">
                                        <p:cTn id="19" dur="500" fill="hold"/>
                                        <p:tgtEl>
                                          <p:spTgt spid="7">
                                            <p:txEl>
                                              <p:charRg st="177" end="23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charRg st="177" end="234"/>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anim calcmode="lin" valueType="num">
                                      <p:cBhvr additive="base">
                                        <p:cTn id="2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bldLvl="0" uiExpand="1" build="allAtOnce"/>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5" name="Shape 65"/>
          <p:cNvSpPr>
            <a:spLocks noGrp="1"/>
          </p:cNvSpPr>
          <p:nvPr>
            <p:ph type="title"/>
          </p:nvPr>
        </p:nvSpPr>
        <p:spPr>
          <a:xfrm>
            <a:off x="1395094" y="117634"/>
            <a:ext cx="2613051" cy="1714501"/>
          </a:xfrm>
          <a:prstGeom prst="rect">
            <a:avLst/>
          </a:prstGeom>
        </p:spPr>
        <p:txBody>
          <a:bodyPr/>
          <a:lstStyle/>
          <a:p>
            <a:pPr lvl="0">
              <a:defRPr sz="1800">
                <a:solidFill>
                  <a:srgbClr val="000000"/>
                </a:solidFill>
              </a:defRPr>
            </a:pPr>
            <a:r>
              <a:rPr sz="4000" b="1">
                <a:solidFill>
                  <a:srgbClr val="FF0000"/>
                </a:solidFill>
              </a:rPr>
              <a:t>食物</a:t>
            </a:r>
            <a:r>
              <a:rPr lang="zh-CN" sz="4000" b="1">
                <a:solidFill>
                  <a:srgbClr val="FF0000"/>
                </a:solidFill>
              </a:rPr>
              <a:t>：</a:t>
            </a:r>
            <a:endParaRPr lang="zh-CN" sz="4000" b="1">
              <a:solidFill>
                <a:srgbClr val="FF0000"/>
              </a:solidFill>
            </a:endParaRPr>
          </a:p>
        </p:txBody>
      </p:sp>
      <p:pic>
        <p:nvPicPr>
          <p:cNvPr id="66" name="图片 65"/>
          <p:cNvPicPr/>
          <p:nvPr/>
        </p:nvPicPr>
        <p:blipFill rotWithShape="1">
          <a:blip r:embed="rId1" cstate="print"/>
          <a:srcRect r="32651"/>
          <a:stretch>
            <a:fillRect/>
          </a:stretch>
        </p:blipFill>
        <p:spPr>
          <a:xfrm>
            <a:off x="504825" y="1271779"/>
            <a:ext cx="3165564" cy="3378625"/>
          </a:xfrm>
          <a:prstGeom prst="rect">
            <a:avLst/>
          </a:prstGeom>
        </p:spPr>
      </p:pic>
      <p:sp>
        <p:nvSpPr>
          <p:cNvPr id="67" name="Shape 67"/>
          <p:cNvSpPr/>
          <p:nvPr/>
        </p:nvSpPr>
        <p:spPr>
          <a:xfrm>
            <a:off x="4008120" y="957898"/>
            <a:ext cx="7374255" cy="4941570"/>
          </a:xfrm>
          <a:prstGeom prst="rect">
            <a:avLst/>
          </a:prstGeom>
          <a:ln w="12700">
            <a:miter lim="400000"/>
          </a:ln>
        </p:spPr>
        <p:txBody>
          <a:bodyPr wrap="square" lIns="35718" tIns="35718" rIns="35718" bIns="35718" anchor="ctr">
            <a:spAutoFit/>
          </a:bodyPr>
          <a:lstStyle/>
          <a:p>
            <a:pPr lvl="0" algn="l" defTabSz="457200">
              <a:lnSpc>
                <a:spcPct val="110000"/>
              </a:lnSpc>
              <a:defRPr sz="1800">
                <a:solidFill>
                  <a:srgbClr val="000000"/>
                </a:solidFill>
              </a:defRPr>
            </a:pPr>
            <a:r>
              <a:rPr sz="2815" b="1" dirty="0">
                <a:solidFill>
                  <a:srgbClr val="1A5288"/>
                </a:solidFill>
                <a:latin typeface="Franklin Gothic Book" panose="020B0503020102020204"/>
                <a:ea typeface="Franklin Gothic Book" panose="020B0503020102020204"/>
                <a:cs typeface="Franklin Gothic Book" panose="020B0503020102020204"/>
                <a:sym typeface="Franklin Gothic Book" panose="020B0503020102020204"/>
              </a:rPr>
              <a:t>    </a:t>
            </a:r>
            <a:r>
              <a:rPr sz="3200" b="1" dirty="0">
                <a:solidFill>
                  <a:schemeClr val="tx1"/>
                </a:solidFill>
                <a:latin typeface="华文楷体" panose="02010600040101010101" charset="-122"/>
                <a:ea typeface="华文楷体" panose="02010600040101010101" charset="-122"/>
                <a:cs typeface="华文楷体" panose="02010600040101010101" charset="-122"/>
                <a:sym typeface="华文隶书" panose="02010800040101010101" charset="-122"/>
              </a:rPr>
              <a:t>祥子歇了老大半天，他到桥头吃了碗老豆腐：醋，酱油，花椒油，韭菜末，被热的雪白的豆腐一烫，发出点顶香美的味儿，香得使祥子要闭住气；捧着碗，看着那深绿的韭菜末儿，他的手不住的哆嗦。吃了一口，豆腐把身里烫开一条路；他自己下手又加了两小勺辣椒油。一碗吃完，他的汗已湿透了裤腰。半闭着眼，把碗递出去：‘再来一碗’。</a:t>
            </a:r>
            <a:endParaRPr sz="3200" b="1" dirty="0">
              <a:solidFill>
                <a:schemeClr val="tx1"/>
              </a:solidFill>
              <a:latin typeface="华文楷体" panose="02010600040101010101" charset="-122"/>
              <a:ea typeface="华文楷体" panose="02010600040101010101" charset="-122"/>
              <a:cs typeface="华文楷体" panose="02010600040101010101" charset="-122"/>
              <a:sym typeface="华文隶书" panose="02010800040101010101" charset="-122"/>
            </a:endParaRPr>
          </a:p>
        </p:txBody>
      </p:sp>
    </p:spTree>
  </p:cSld>
  <p:clrMapOvr>
    <a:masterClrMapping/>
  </p:clrMapOvr>
  <p:transition>
    <p:push/>
  </p:transition>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childTnLst>
                                    <p:set>
                                      <p:cBhvr>
                                        <p:cTn id="6" dur="indefinite" fill="hold"/>
                                        <p:tgtEl>
                                          <p:spTgt spid="67"/>
                                        </p:tgtEl>
                                        <p:attrNameLst>
                                          <p:attrName>style.visibility</p:attrName>
                                        </p:attrNameLst>
                                      </p:cBhvr>
                                      <p:to>
                                        <p:strVal val="visible"/>
                                      </p:to>
                                    </p:set>
                                    <p:animEffect transition="in" filter="dissolve">
                                      <p:cBhvr>
                                        <p:cTn id="7" dur="1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1" animBg="1" advAuto="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14338" name="Picture 10" descr="http://www.tbw-xie.com/tuxieJDEwLmFsaWNkbi5jb20vYmFvL3VwbG9hZGVkL2kzLzIxOTYzMzEzMTIvVEIxbUdVVmJOVWFCdU5qdF9pR1hYWGxrRlhhXyEhJDM.jpg"/>
          <p:cNvPicPr>
            <a:picLocks noChangeAspect="1"/>
          </p:cNvPicPr>
          <p:nvPr/>
        </p:nvPicPr>
        <p:blipFill>
          <a:blip r:embed="rId1"/>
          <a:stretch>
            <a:fillRect/>
          </a:stretch>
        </p:blipFill>
        <p:spPr>
          <a:xfrm>
            <a:off x="21167" y="1797051"/>
            <a:ext cx="3769784" cy="3771900"/>
          </a:xfrm>
          <a:prstGeom prst="rect">
            <a:avLst/>
          </a:prstGeom>
          <a:noFill/>
          <a:ln w="9525">
            <a:noFill/>
          </a:ln>
        </p:spPr>
      </p:pic>
      <p:sp>
        <p:nvSpPr>
          <p:cNvPr id="15364" name="矩形 8"/>
          <p:cNvSpPr/>
          <p:nvPr/>
        </p:nvSpPr>
        <p:spPr>
          <a:xfrm>
            <a:off x="3592407" y="690246"/>
            <a:ext cx="8235949" cy="5477510"/>
          </a:xfrm>
          <a:prstGeom prst="rect">
            <a:avLst/>
          </a:prstGeom>
          <a:noFill/>
          <a:ln w="9525">
            <a:noFill/>
          </a:ln>
        </p:spPr>
        <p:txBody>
          <a:bodyPr>
            <a:spAutoFit/>
          </a:bodyPr>
          <a:p>
            <a:pPr>
              <a:lnSpc>
                <a:spcPct val="125000"/>
              </a:lnSpc>
            </a:pPr>
            <a:r>
              <a:rPr lang="en-US" altLang="zh-CN" sz="2665" b="1" dirty="0">
                <a:latin typeface="楷体" panose="02010609060101010101" pitchFamily="49" charset="-122"/>
                <a:ea typeface="楷体" panose="02010609060101010101" pitchFamily="49" charset="-122"/>
              </a:rPr>
              <a:t>    </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骆驼祥子</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讲述的是中国北平城里的一个年轻好强、充满生命活力的人力车夫祥子三起三落的人生经历。</a:t>
            </a:r>
            <a:r>
              <a:rPr lang="zh-CN" altLang="en-US" sz="2800" b="1" dirty="0">
                <a:latin typeface="楷体" panose="02010609060101010101" pitchFamily="49" charset="-122"/>
                <a:ea typeface="楷体" panose="02010609060101010101" pitchFamily="49" charset="-122"/>
              </a:rPr>
              <a:t>祥子来自农村，是个勤劳、纯朴、善良的破产青年农民。从农村来到城市的祥子，渴望以自己的诚实劳动买一辆属于自己的车，做一个独立的劳动者。凭着勤劳和坚忍，他用三年的时间省吃俭用，终于实现了理想，成为自食其力的上等车夫。但刚拉半年，车就在兵荒马乱中被逃兵掳走，祥子失去了洋车，只牵回三匹骆驼。祥子不得不再次从头开始拉车攒钱。</a:t>
            </a:r>
            <a:endParaRPr lang="zh-CN" altLang="en-US" sz="2800" b="1" dirty="0">
              <a:latin typeface="华文楷体" panose="02010600040101010101" charset="-122"/>
              <a:ea typeface="华文楷体" panose="02010600040101010101" charset="-122"/>
            </a:endParaRPr>
          </a:p>
        </p:txBody>
      </p:sp>
      <p:sp>
        <p:nvSpPr>
          <p:cNvPr id="4" name="文本框 3"/>
          <p:cNvSpPr txBox="1"/>
          <p:nvPr/>
        </p:nvSpPr>
        <p:spPr>
          <a:xfrm>
            <a:off x="896620" y="920750"/>
            <a:ext cx="2019300" cy="645160"/>
          </a:xfrm>
          <a:prstGeom prst="rect">
            <a:avLst/>
          </a:prstGeom>
          <a:solidFill>
            <a:srgbClr val="008651"/>
          </a:solidFill>
        </p:spPr>
        <p:txBody>
          <a:bodyPr wrap="none" rtlCol="0" anchor="t">
            <a:spAutoFit/>
          </a:bodyPr>
          <a:p>
            <a:pPr algn="l"/>
            <a:r>
              <a:rPr lang="zh-CN" altLang="en-US" sz="3600" b="1">
                <a:solidFill>
                  <a:schemeClr val="bg1"/>
                </a:solidFill>
                <a:latin typeface="楷体" panose="02010609060101010101" pitchFamily="49" charset="-122"/>
                <a:ea typeface="楷体" panose="02010609060101010101" pitchFamily="49" charset="-122"/>
                <a:sym typeface="+mn-ea"/>
              </a:rPr>
              <a:t>内容概要</a:t>
            </a:r>
            <a:endParaRPr lang="zh-CN" altLang="en-US" sz="360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 calcmode="lin" valueType="num">
                                      <p:cBhvr additive="base">
                                        <p:cTn id="7" dur="500" fill="hold"/>
                                        <p:tgtEl>
                                          <p:spTgt spid="15364"/>
                                        </p:tgtEl>
                                        <p:attrNameLst>
                                          <p:attrName>ppt_x</p:attrName>
                                        </p:attrNameLst>
                                      </p:cBhvr>
                                      <p:tavLst>
                                        <p:tav tm="0">
                                          <p:val>
                                            <p:strVal val="#ppt_x"/>
                                          </p:val>
                                        </p:tav>
                                        <p:tav tm="100000">
                                          <p:val>
                                            <p:strVal val="#ppt_x"/>
                                          </p:val>
                                        </p:tav>
                                      </p:tavLst>
                                    </p:anim>
                                    <p:anim calcmode="lin" valueType="num">
                                      <p:cBhvr additive="base">
                                        <p:cTn id="8" dur="500" fill="hold"/>
                                        <p:tgtEl>
                                          <p:spTgt spid="153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1" name="Shape 71"/>
          <p:cNvSpPr>
            <a:spLocks noGrp="1"/>
          </p:cNvSpPr>
          <p:nvPr>
            <p:ph type="title"/>
          </p:nvPr>
        </p:nvSpPr>
        <p:spPr>
          <a:xfrm>
            <a:off x="1045210" y="291147"/>
            <a:ext cx="2294838" cy="1577021"/>
          </a:xfrm>
          <a:prstGeom prst="rect">
            <a:avLst/>
          </a:prstGeom>
        </p:spPr>
        <p:txBody>
          <a:bodyPr/>
          <a:lstStyle/>
          <a:p>
            <a:pPr lvl="0">
              <a:defRPr sz="1800">
                <a:solidFill>
                  <a:srgbClr val="000000"/>
                </a:solidFill>
              </a:defRPr>
            </a:pPr>
            <a:r>
              <a:rPr sz="4000" b="1">
                <a:solidFill>
                  <a:srgbClr val="FF0000"/>
                </a:solidFill>
              </a:rPr>
              <a:t>建筑</a:t>
            </a:r>
            <a:r>
              <a:rPr lang="zh-CN" sz="4000" b="1">
                <a:solidFill>
                  <a:srgbClr val="FF0000"/>
                </a:solidFill>
              </a:rPr>
              <a:t>：</a:t>
            </a:r>
            <a:endParaRPr lang="zh-CN" sz="4000" b="1">
              <a:solidFill>
                <a:srgbClr val="FF0000"/>
              </a:solidFill>
            </a:endParaRPr>
          </a:p>
        </p:txBody>
      </p:sp>
      <p:pic>
        <p:nvPicPr>
          <p:cNvPr id="72" name="图片 71"/>
          <p:cNvPicPr/>
          <p:nvPr/>
        </p:nvPicPr>
        <p:blipFill>
          <a:blip r:embed="rId1" cstate="print"/>
          <a:stretch>
            <a:fillRect/>
          </a:stretch>
        </p:blipFill>
        <p:spPr>
          <a:xfrm rot="21180000">
            <a:off x="7223125" y="538480"/>
            <a:ext cx="4248785" cy="3056255"/>
          </a:xfrm>
          <a:prstGeom prst="rect">
            <a:avLst/>
          </a:prstGeom>
          <a:effectLst>
            <a:outerShdw blurRad="190500" dist="12700" dir="5400000" rotWithShape="0">
              <a:srgbClr val="000000">
                <a:alpha val="75000"/>
              </a:srgbClr>
            </a:outerShdw>
          </a:effectLst>
        </p:spPr>
      </p:pic>
      <p:pic>
        <p:nvPicPr>
          <p:cNvPr id="73" name="图片 72"/>
          <p:cNvPicPr/>
          <p:nvPr/>
        </p:nvPicPr>
        <p:blipFill>
          <a:blip r:embed="rId2" cstate="print"/>
          <a:stretch>
            <a:fillRect/>
          </a:stretch>
        </p:blipFill>
        <p:spPr>
          <a:xfrm rot="420000">
            <a:off x="6891020" y="3409315"/>
            <a:ext cx="4582795" cy="3072130"/>
          </a:xfrm>
          <a:prstGeom prst="rect">
            <a:avLst/>
          </a:prstGeom>
        </p:spPr>
      </p:pic>
      <p:sp>
        <p:nvSpPr>
          <p:cNvPr id="74" name="Shape 74"/>
          <p:cNvSpPr/>
          <p:nvPr/>
        </p:nvSpPr>
        <p:spPr>
          <a:xfrm>
            <a:off x="845185" y="1396683"/>
            <a:ext cx="6122035" cy="4721225"/>
          </a:xfrm>
          <a:prstGeom prst="rect">
            <a:avLst/>
          </a:prstGeom>
          <a:ln w="12700">
            <a:miter lim="400000"/>
          </a:ln>
        </p:spPr>
        <p:txBody>
          <a:bodyPr wrap="square" lIns="35718" tIns="35718" rIns="35718" bIns="35718" anchor="ctr">
            <a:spAutoFit/>
          </a:bodyPr>
          <a:lstStyle>
            <a:lvl1pPr algn="l" defTabSz="457200">
              <a:defRPr sz="4600" b="1">
                <a:solidFill>
                  <a:srgbClr val="1A5288"/>
                </a:solidFill>
                <a:latin typeface="YuppySC-Regular"/>
                <a:ea typeface="YuppySC-Regular"/>
                <a:cs typeface="YuppySC-Regular"/>
                <a:sym typeface="YuppySC-Regular"/>
              </a:defRPr>
            </a:lvl1pPr>
          </a:lstStyle>
          <a:p>
            <a:pPr lvl="0">
              <a:lnSpc>
                <a:spcPct val="120000"/>
              </a:lnSpc>
              <a:defRPr sz="1800" b="0">
                <a:solidFill>
                  <a:srgbClr val="000000"/>
                </a:solidFill>
              </a:defRPr>
            </a:pPr>
            <a:r>
              <a:rPr sz="3600" dirty="0" err="1">
                <a:solidFill>
                  <a:srgbClr val="FF0000"/>
                </a:solidFill>
              </a:rPr>
              <a:t>四合院：</a:t>
            </a:r>
            <a:r>
              <a:rPr sz="3600" b="1" dirty="0" err="1">
                <a:solidFill>
                  <a:schemeClr val="tx1"/>
                </a:solidFill>
              </a:rPr>
              <a:t>都是用一砖一瓦搭建而成，将四面都围起来，留出一个正方形的口，所以被称为“四合院</a:t>
            </a:r>
            <a:r>
              <a:rPr sz="3600" b="1" dirty="0">
                <a:solidFill>
                  <a:schemeClr val="tx1"/>
                </a:solidFill>
              </a:rPr>
              <a:t>”。   </a:t>
            </a:r>
            <a:endParaRPr sz="3600" b="1" dirty="0">
              <a:solidFill>
                <a:schemeClr val="tx1"/>
              </a:solidFill>
            </a:endParaRPr>
          </a:p>
          <a:p>
            <a:pPr lvl="0">
              <a:lnSpc>
                <a:spcPct val="120000"/>
              </a:lnSpc>
              <a:defRPr sz="1800" b="0">
                <a:solidFill>
                  <a:srgbClr val="000000"/>
                </a:solidFill>
              </a:defRPr>
            </a:pPr>
            <a:r>
              <a:rPr sz="3600" b="1" dirty="0">
                <a:solidFill>
                  <a:schemeClr val="tx1"/>
                </a:solidFill>
              </a:rPr>
              <a:t>     </a:t>
            </a:r>
            <a:r>
              <a:rPr sz="3600" b="1" dirty="0" err="1">
                <a:solidFill>
                  <a:schemeClr val="tx1"/>
                </a:solidFill>
              </a:rPr>
              <a:t>这种搭建的好处可以防潮还可以防止雷雨这种天气的突暴</a:t>
            </a:r>
            <a:r>
              <a:rPr sz="3600" b="1" dirty="0">
                <a:solidFill>
                  <a:schemeClr val="tx1"/>
                </a:solidFill>
              </a:rPr>
              <a:t>。 </a:t>
            </a:r>
            <a:r>
              <a:rPr sz="3235" b="1" dirty="0">
                <a:solidFill>
                  <a:srgbClr val="1A5288"/>
                </a:solidFill>
              </a:rPr>
              <a:t>   </a:t>
            </a:r>
            <a:endParaRPr sz="3235" b="1" dirty="0">
              <a:solidFill>
                <a:srgbClr val="1A5288"/>
              </a:solidFill>
            </a:endParaRPr>
          </a:p>
        </p:txBody>
      </p:sp>
    </p:spTree>
  </p:cSld>
  <p:clrMapOvr>
    <a:masterClrMapping/>
  </p:clrMapOvr>
  <p:transition spd="slow">
    <p:dissolve/>
  </p:transition>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15" presetClass="entr" presetSubtype="0" fill="hold" grpId="1" nodeType="clickEffect">
                                  <p:stCondLst>
                                    <p:cond delay="0"/>
                                  </p:stCondLst>
                                  <p:childTnLst>
                                    <p:set>
                                      <p:cBhvr>
                                        <p:cTn id="6" dur="indefinite" fill="hold"/>
                                        <p:tgtEl>
                                          <p:spTgt spid="74"/>
                                        </p:tgtEl>
                                        <p:attrNameLst>
                                          <p:attrName>style.visibility</p:attrName>
                                        </p:attrNameLst>
                                      </p:cBhvr>
                                      <p:to>
                                        <p:strVal val="visible"/>
                                      </p:to>
                                    </p:set>
                                    <p:anim calcmode="lin" valueType="num">
                                      <p:cBhvr>
                                        <p:cTn id="7" dur="500" fill="hold"/>
                                        <p:tgtEl>
                                          <p:spTgt spid="74"/>
                                        </p:tgtEl>
                                        <p:attrNameLst>
                                          <p:attrName>ppt_w</p:attrName>
                                        </p:attrNameLst>
                                      </p:cBhvr>
                                      <p:tavLst>
                                        <p:tav tm="0">
                                          <p:val>
                                            <p:fltVal val="0"/>
                                          </p:val>
                                        </p:tav>
                                        <p:tav tm="100000">
                                          <p:val>
                                            <p:strVal val="#ppt_w"/>
                                          </p:val>
                                        </p:tav>
                                      </p:tavLst>
                                    </p:anim>
                                    <p:anim calcmode="lin" valueType="num">
                                      <p:cBhvr>
                                        <p:cTn id="8" dur="500" fill="hold"/>
                                        <p:tgtEl>
                                          <p:spTgt spid="74"/>
                                        </p:tgtEl>
                                        <p:attrNameLst>
                                          <p:attrName>ppt_h</p:attrName>
                                        </p:attrNameLst>
                                      </p:cBhvr>
                                      <p:tavLst>
                                        <p:tav tm="0">
                                          <p:val>
                                            <p:fltVal val="0"/>
                                          </p:val>
                                        </p:tav>
                                        <p:tav tm="100000">
                                          <p:val>
                                            <p:strVal val="#ppt_h"/>
                                          </p:val>
                                        </p:tav>
                                      </p:tavLst>
                                    </p:anim>
                                    <p:anim calcmode="lin" valueType="num">
                                      <p:cBhvr>
                                        <p:cTn id="9" dur="500" fill="hold"/>
                                        <p:tgtEl>
                                          <p:spTgt spid="74"/>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7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1" animBg="1" advAuto="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6" name="Shape 76"/>
          <p:cNvSpPr/>
          <p:nvPr/>
        </p:nvSpPr>
        <p:spPr>
          <a:xfrm>
            <a:off x="894080" y="600075"/>
            <a:ext cx="10653395" cy="2681605"/>
          </a:xfrm>
          <a:prstGeom prst="rect">
            <a:avLst/>
          </a:prstGeom>
          <a:ln w="12700">
            <a:miter lim="400000"/>
          </a:ln>
        </p:spPr>
        <p:txBody>
          <a:bodyPr wrap="square" lIns="32146" rIns="32146">
            <a:spAutoFit/>
          </a:bodyPr>
          <a:lstStyle>
            <a:lvl1pPr algn="l" defTabSz="457200">
              <a:defRPr sz="4600" b="1">
                <a:solidFill>
                  <a:srgbClr val="1A5288"/>
                </a:solidFill>
                <a:latin typeface="YuppySC-Regular"/>
                <a:ea typeface="YuppySC-Regular"/>
                <a:cs typeface="YuppySC-Regular"/>
                <a:sym typeface="YuppySC-Regular"/>
              </a:defRPr>
            </a:lvl1pPr>
          </a:lstStyle>
          <a:p>
            <a:pPr lvl="0">
              <a:lnSpc>
                <a:spcPct val="130000"/>
              </a:lnSpc>
              <a:defRPr sz="1800" b="0">
                <a:solidFill>
                  <a:srgbClr val="000000"/>
                </a:solidFill>
              </a:defRPr>
            </a:pPr>
            <a:r>
              <a:rPr sz="3235" b="1" dirty="0">
                <a:solidFill>
                  <a:srgbClr val="FF0000"/>
                </a:solidFill>
              </a:rPr>
              <a:t>胡同民居：</a:t>
            </a:r>
            <a:r>
              <a:rPr sz="3235" b="1" dirty="0">
                <a:solidFill>
                  <a:schemeClr val="tx1"/>
                </a:solidFill>
              </a:rPr>
              <a:t>同样也是由青砖红瓦铸成，它跟四合院不一样，四合院是四面八方都给围起来，可是胡同确实形成一条笔直的大道，给人一种“一路向前”的感觉。</a:t>
            </a:r>
            <a:r>
              <a:rPr sz="3235" b="1" dirty="0" err="1">
                <a:solidFill>
                  <a:schemeClr val="tx1"/>
                </a:solidFill>
              </a:rPr>
              <a:t>另外，胡同这种的构成适合邻居友好往来，拉近了人们友好和谐的关系</a:t>
            </a:r>
            <a:r>
              <a:rPr sz="3235" b="1" dirty="0">
                <a:solidFill>
                  <a:schemeClr val="tx1"/>
                </a:solidFill>
              </a:rPr>
              <a:t>。</a:t>
            </a:r>
            <a:endParaRPr sz="3235" b="1" dirty="0">
              <a:solidFill>
                <a:schemeClr val="tx1"/>
              </a:solidFill>
            </a:endParaRPr>
          </a:p>
        </p:txBody>
      </p:sp>
      <p:pic>
        <p:nvPicPr>
          <p:cNvPr id="77" name="图片 76"/>
          <p:cNvPicPr/>
          <p:nvPr/>
        </p:nvPicPr>
        <p:blipFill>
          <a:blip r:embed="rId1" cstate="print"/>
          <a:stretch>
            <a:fillRect/>
          </a:stretch>
        </p:blipFill>
        <p:spPr>
          <a:xfrm>
            <a:off x="5944235" y="3281045"/>
            <a:ext cx="5485130" cy="3192145"/>
          </a:xfrm>
          <a:prstGeom prst="rect">
            <a:avLst/>
          </a:prstGeom>
        </p:spPr>
      </p:pic>
      <p:pic>
        <p:nvPicPr>
          <p:cNvPr id="78" name="图片 77"/>
          <p:cNvPicPr/>
          <p:nvPr/>
        </p:nvPicPr>
        <p:blipFill>
          <a:blip r:embed="rId2" cstate="print"/>
          <a:stretch>
            <a:fillRect/>
          </a:stretch>
        </p:blipFill>
        <p:spPr>
          <a:xfrm>
            <a:off x="1136650" y="3282315"/>
            <a:ext cx="4629785" cy="3190240"/>
          </a:xfrm>
          <a:prstGeom prst="rect">
            <a:avLst/>
          </a:prstGeom>
          <a:effectLst>
            <a:outerShdw blurRad="190500" dist="12700" dir="5400000" rotWithShape="0">
              <a:srgbClr val="000000">
                <a:alpha val="75000"/>
              </a:srgbClr>
            </a:outerShdw>
          </a:effectLst>
        </p:spPr>
      </p:pic>
    </p:spTree>
  </p:cSld>
  <p:clrMapOvr>
    <a:masterClrMapping/>
  </p:clrMapOvr>
  <mc:AlternateContent xmlns:mc="http://schemas.openxmlformats.org/markup-compatibility/2006">
    <mc:Choice xmlns:p14="http://schemas.microsoft.com/office/powerpoint/2010/main" Requires="p14">
      <p:transition spd="slow">
        <p14:prism dir="d"/>
      </p:transition>
    </mc:Choice>
    <mc:Fallback>
      <p:transition spd="slow">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indefinite" fill="hold"/>
                                        <p:tgtEl>
                                          <p:spTgt spid="76"/>
                                        </p:tgtEl>
                                        <p:attrNameLst>
                                          <p:attrName>style.visibility</p:attrName>
                                        </p:attrNameLst>
                                      </p:cBhvr>
                                      <p:to>
                                        <p:strVal val="visible"/>
                                      </p:to>
                                    </p:set>
                                    <p:animEffect transition="in" filter="wipe(down)">
                                      <p:cBhvr>
                                        <p:cTn id="7"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1" animBg="1" advAuto="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80" name="Shape 80"/>
          <p:cNvSpPr>
            <a:spLocks noGrp="1"/>
          </p:cNvSpPr>
          <p:nvPr>
            <p:ph type="title"/>
          </p:nvPr>
        </p:nvSpPr>
        <p:spPr>
          <a:xfrm>
            <a:off x="823912" y="366395"/>
            <a:ext cx="2519661" cy="1346942"/>
          </a:xfrm>
          <a:prstGeom prst="rect">
            <a:avLst/>
          </a:prstGeom>
        </p:spPr>
        <p:txBody>
          <a:bodyPr/>
          <a:lstStyle/>
          <a:p>
            <a:pPr lvl="0">
              <a:defRPr sz="1800">
                <a:solidFill>
                  <a:srgbClr val="000000"/>
                </a:solidFill>
              </a:defRPr>
            </a:pPr>
            <a:r>
              <a:rPr sz="4000" b="1" dirty="0" err="1">
                <a:solidFill>
                  <a:srgbClr val="FF0000"/>
                </a:solidFill>
              </a:rPr>
              <a:t>风俗</a:t>
            </a:r>
            <a:r>
              <a:rPr lang="zh-CN" sz="4000" b="1" dirty="0" err="1">
                <a:solidFill>
                  <a:srgbClr val="FF0000"/>
                </a:solidFill>
              </a:rPr>
              <a:t>：</a:t>
            </a:r>
            <a:endParaRPr lang="zh-CN" sz="4000" b="1" dirty="0" err="1">
              <a:solidFill>
                <a:srgbClr val="FF0000"/>
              </a:solidFill>
            </a:endParaRPr>
          </a:p>
        </p:txBody>
      </p:sp>
      <p:sp>
        <p:nvSpPr>
          <p:cNvPr id="81" name="Shape 81"/>
          <p:cNvSpPr/>
          <p:nvPr/>
        </p:nvSpPr>
        <p:spPr>
          <a:xfrm>
            <a:off x="959485" y="3402330"/>
            <a:ext cx="10596880" cy="2917190"/>
          </a:xfrm>
          <a:prstGeom prst="rect">
            <a:avLst/>
          </a:prstGeom>
          <a:ln w="12700">
            <a:miter lim="400000"/>
          </a:ln>
        </p:spPr>
        <p:txBody>
          <a:bodyPr wrap="square" lIns="35718" tIns="35718" rIns="35718" bIns="35718" anchor="ctr">
            <a:spAutoFit/>
          </a:bodyPr>
          <a:lstStyle/>
          <a:p>
            <a:pPr lvl="0" algn="l" defTabSz="457200">
              <a:lnSpc>
                <a:spcPct val="110000"/>
              </a:lnSpc>
              <a:defRPr sz="1800">
                <a:solidFill>
                  <a:srgbClr val="000000"/>
                </a:solidFill>
              </a:defRPr>
            </a:pPr>
            <a:r>
              <a:rPr sz="2815" b="1" dirty="0">
                <a:solidFill>
                  <a:srgbClr val="5A554C"/>
                </a:solidFill>
                <a:latin typeface="Franklin Gothic Book" panose="020B0503020102020204"/>
                <a:ea typeface="Franklin Gothic Book" panose="020B0503020102020204"/>
                <a:cs typeface="Franklin Gothic Book" panose="020B0503020102020204"/>
                <a:sym typeface="Franklin Gothic Book" panose="020B0503020102020204"/>
              </a:rPr>
              <a:t>    </a:t>
            </a:r>
            <a:r>
              <a:rPr sz="2800" b="1" dirty="0" smtClean="0">
                <a:solidFill>
                  <a:schemeClr val="tx1"/>
                </a:solidFill>
                <a:latin typeface="华文楷体" panose="02010600040101010101" charset="-122"/>
                <a:ea typeface="华文楷体" panose="02010600040101010101" charset="-122"/>
              </a:rPr>
              <a:t>虎妞很高兴</a:t>
            </a:r>
            <a:r>
              <a:rPr sz="2800" b="1" dirty="0">
                <a:solidFill>
                  <a:schemeClr val="tx1"/>
                </a:solidFill>
                <a:latin typeface="华文楷体" panose="02010600040101010101" charset="-122"/>
                <a:ea typeface="华文楷体" panose="02010600040101010101" charset="-122"/>
              </a:rPr>
              <a:t>，她张罗着煮元宵，包饺子，白天逛庙，晚上逛灯。她不许祥子有任何主张，可是老不缺着他的嘴，变法儿给他买些作些新鲜的东西吃。大杂院里有七八户人家，多数的都住着一间房；一间房里有的住着老少七八户。这些人有的拉车，有的作小买卖，有的当巡警，有的当仆人。各人有各人的事，谁也没个空闲，连小孩子们也都提着小筐，早晨去打粥，下午去拾煤核</a:t>
            </a:r>
            <a:r>
              <a:rPr sz="2800" b="1" dirty="0" smtClean="0">
                <a:solidFill>
                  <a:schemeClr val="tx1"/>
                </a:solidFill>
                <a:latin typeface="华文楷体" panose="02010600040101010101" charset="-122"/>
                <a:ea typeface="华文楷体" panose="02010600040101010101" charset="-122"/>
              </a:rPr>
              <a:t>。</a:t>
            </a:r>
            <a:endParaRPr sz="2800" b="1" dirty="0" smtClean="0">
              <a:solidFill>
                <a:schemeClr val="tx1"/>
              </a:solidFill>
              <a:latin typeface="华文楷体" panose="02010600040101010101" charset="-122"/>
              <a:ea typeface="华文楷体" panose="02010600040101010101" charset="-122"/>
            </a:endParaRPr>
          </a:p>
        </p:txBody>
      </p:sp>
      <p:pic>
        <p:nvPicPr>
          <p:cNvPr id="82" name="图片 81"/>
          <p:cNvPicPr/>
          <p:nvPr/>
        </p:nvPicPr>
        <p:blipFill>
          <a:blip r:embed="rId1" cstate="print"/>
          <a:stretch>
            <a:fillRect/>
          </a:stretch>
        </p:blipFill>
        <p:spPr>
          <a:xfrm>
            <a:off x="6752331" y="366574"/>
            <a:ext cx="3972165" cy="2886346"/>
          </a:xfrm>
          <a:prstGeom prst="rect">
            <a:avLst/>
          </a:prstGeom>
          <a:effectLst>
            <a:outerShdw blurRad="190500" dist="12700" dir="5400000" rotWithShape="0">
              <a:srgbClr val="000000">
                <a:alpha val="75000"/>
              </a:srgbClr>
            </a:outerShdw>
          </a:effectLst>
        </p:spPr>
      </p:pic>
      <p:pic>
        <p:nvPicPr>
          <p:cNvPr id="83" name="图片 82"/>
          <p:cNvPicPr/>
          <p:nvPr/>
        </p:nvPicPr>
        <p:blipFill>
          <a:blip r:embed="rId2" cstate="print"/>
          <a:stretch>
            <a:fillRect/>
          </a:stretch>
        </p:blipFill>
        <p:spPr>
          <a:xfrm>
            <a:off x="2878477" y="590418"/>
            <a:ext cx="3516089" cy="2662182"/>
          </a:xfrm>
          <a:prstGeom prst="rect">
            <a:avLst/>
          </a:prstGeom>
          <a:effectLst>
            <a:outerShdw blurRad="190500" dist="8455" dir="5400000" rotWithShape="0">
              <a:srgbClr val="000000"/>
            </a:outerShdw>
          </a:effectLst>
        </p:spPr>
      </p:pic>
    </p:spTree>
  </p:cSld>
  <p:clrMapOvr>
    <a:masterClrMapping/>
  </p:clrMapOvr>
  <p:transition spd="med">
    <p:dissolve/>
  </p:transition>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childTnLst>
                                    <p:set>
                                      <p:cBhvr>
                                        <p:cTn id="6" dur="indefinite" fill="hold"/>
                                        <p:tgtEl>
                                          <p:spTgt spid="81"/>
                                        </p:tgtEl>
                                        <p:attrNameLst>
                                          <p:attrName>style.visibility</p:attrName>
                                        </p:attrNameLst>
                                      </p:cBhvr>
                                      <p:to>
                                        <p:strVal val="visible"/>
                                      </p:to>
                                    </p:set>
                                    <p:animEffect transition="in" filter="dissolve">
                                      <p:cBhvr>
                                        <p:cTn id="7" dur="40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1" animBg="1" advAuto="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60418" name="矩形 2"/>
          <p:cNvSpPr/>
          <p:nvPr/>
        </p:nvSpPr>
        <p:spPr>
          <a:xfrm>
            <a:off x="926042" y="1416685"/>
            <a:ext cx="10191749" cy="583565"/>
          </a:xfrm>
          <a:prstGeom prst="rect">
            <a:avLst/>
          </a:prstGeom>
          <a:noFill/>
          <a:ln w="9525">
            <a:noFill/>
          </a:ln>
        </p:spPr>
        <p:txBody>
          <a:bodyPr>
            <a:spAutoFit/>
          </a:bodyPr>
          <a:p>
            <a:pPr eaLnBrk="1" hangingPunct="1"/>
            <a:r>
              <a:rPr lang="zh-CN" altLang="en-US" sz="3200" b="1" dirty="0">
                <a:solidFill>
                  <a:srgbClr val="FF0000"/>
                </a:solidFill>
                <a:latin typeface="宋体" panose="02010600030101010101" pitchFamily="2" charset="-122"/>
              </a:rPr>
              <a:t>采用传统小说的单线索结构方式。</a:t>
            </a:r>
            <a:endParaRPr lang="en-US" altLang="zh-CN" sz="3200" dirty="0">
              <a:solidFill>
                <a:srgbClr val="FF0000"/>
              </a:solidFill>
              <a:latin typeface="宋体" panose="02010600030101010101" pitchFamily="2" charset="-122"/>
            </a:endParaRPr>
          </a:p>
        </p:txBody>
      </p:sp>
      <p:sp>
        <p:nvSpPr>
          <p:cNvPr id="8" name="矩形 7"/>
          <p:cNvSpPr/>
          <p:nvPr/>
        </p:nvSpPr>
        <p:spPr>
          <a:xfrm>
            <a:off x="605155" y="2000250"/>
            <a:ext cx="8318500" cy="3930650"/>
          </a:xfrm>
          <a:prstGeom prst="rect">
            <a:avLst/>
          </a:prstGeom>
        </p:spPr>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　　围绕祥子希</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望</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奋斗</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绝望直到堕落（三起三落）这条生活道路的主线，安排事件，展开情节，并引出其他人物，单线严谨，不蔓不枝，既充分展示了祥子性格发展变化的轨迹，又深刻揭示了祥子与其所处的广阔而</a:t>
            </a:r>
            <a:r>
              <a:rPr kumimoji="0" lang="zh-CN" altLang="en-US" sz="32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复杂的社会环境之间的密切联系。</a:t>
            </a:r>
            <a:endParaRPr kumimoji="0" lang="zh-CN" altLang="en-US" sz="32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endParaRPr>
          </a:p>
        </p:txBody>
      </p:sp>
      <p:sp>
        <p:nvSpPr>
          <p:cNvPr id="2" name="矩形 1"/>
          <p:cNvSpPr/>
          <p:nvPr/>
        </p:nvSpPr>
        <p:spPr>
          <a:xfrm>
            <a:off x="920923" y="62489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写作特色</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8554085" y="1047750"/>
            <a:ext cx="3486150" cy="47625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418"/>
                                        </p:tgtEl>
                                        <p:attrNameLst>
                                          <p:attrName>style.visibility</p:attrName>
                                        </p:attrNameLst>
                                      </p:cBhvr>
                                      <p:to>
                                        <p:strVal val="visible"/>
                                      </p:to>
                                    </p:set>
                                    <p:anim calcmode="lin" valueType="num">
                                      <p:cBhvr additive="base">
                                        <p:cTn id="7" dur="500" fill="hold"/>
                                        <p:tgtEl>
                                          <p:spTgt spid="60418"/>
                                        </p:tgtEl>
                                        <p:attrNameLst>
                                          <p:attrName>ppt_x</p:attrName>
                                        </p:attrNameLst>
                                      </p:cBhvr>
                                      <p:tavLst>
                                        <p:tav tm="0">
                                          <p:val>
                                            <p:strVal val="#ppt_x"/>
                                          </p:val>
                                        </p:tav>
                                        <p:tav tm="100000">
                                          <p:val>
                                            <p:strVal val="#ppt_x"/>
                                          </p:val>
                                        </p:tav>
                                      </p:tavLst>
                                    </p:anim>
                                    <p:anim calcmode="lin" valueType="num">
                                      <p:cBhvr additive="base">
                                        <p:cTn id="8" dur="500" fill="hold"/>
                                        <p:tgtEl>
                                          <p:spTgt spid="604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0418"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084" name="文本框 2"/>
          <p:cNvSpPr txBox="1"/>
          <p:nvPr/>
        </p:nvSpPr>
        <p:spPr>
          <a:xfrm>
            <a:off x="1151255" y="1364615"/>
            <a:ext cx="8279765" cy="706755"/>
          </a:xfrm>
          <a:prstGeom prst="rect">
            <a:avLst/>
          </a:prstGeom>
          <a:noFill/>
          <a:ln w="19050">
            <a:noFill/>
          </a:ln>
        </p:spPr>
        <p:txBody>
          <a:bodyPr wrap="square" anchor="t">
            <a:spAutoFit/>
          </a:bodyPr>
          <a:lstStyle/>
          <a:p>
            <a:r>
              <a:rPr lang="en-US" altLang="zh-CN" sz="4000" b="1"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4000" b="1" dirty="0">
                <a:solidFill>
                  <a:srgbClr val="FF0000"/>
                </a:solidFill>
                <a:latin typeface="方正兰亭超细黑简体" panose="02000000000000000000" charset="-122"/>
                <a:ea typeface="方正兰亭超细黑简体" panose="02000000000000000000" charset="-122"/>
                <a:cs typeface="方正兰亭超细黑简体" panose="02000000000000000000" charset="-122"/>
              </a:rPr>
              <a:t>借助名家点评   深入探究</a:t>
            </a:r>
            <a:r>
              <a:rPr lang="en-US" altLang="zh-CN" sz="3600" b="1" dirty="0">
                <a:solidFill>
                  <a:srgbClr val="000000"/>
                </a:solidFill>
                <a:latin typeface="宋体" panose="02010600030101010101" pitchFamily="2" charset="-122"/>
                <a:ea typeface="宋体" panose="02010600030101010101" pitchFamily="2" charset="-122"/>
              </a:rPr>
              <a:t> </a:t>
            </a:r>
            <a:r>
              <a:rPr lang="en-US" altLang="zh-CN" sz="3600" b="1" dirty="0">
                <a:solidFill>
                  <a:srgbClr val="C00000"/>
                </a:solidFill>
                <a:latin typeface="宋体" panose="02010600030101010101" pitchFamily="2" charset="-122"/>
                <a:ea typeface="宋体" panose="02010600030101010101" pitchFamily="2" charset="-122"/>
              </a:rPr>
              <a:t>      </a:t>
            </a:r>
            <a:r>
              <a:rPr lang="en-US" altLang="zh-CN" sz="3600" dirty="0">
                <a:solidFill>
                  <a:srgbClr val="C00000"/>
                </a:solidFill>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                                                                            </a:t>
            </a:r>
            <a:r>
              <a:rPr lang="en-US" altLang="zh-CN" sz="2400" dirty="0">
                <a:latin typeface="Calibri" panose="020F0502020204030204" pitchFamily="34" charset="0"/>
                <a:ea typeface="宋体" panose="02010600030101010101" pitchFamily="2" charset="-122"/>
              </a:rPr>
              <a:t>    </a:t>
            </a:r>
            <a:endParaRPr lang="en-US" altLang="zh-CN" sz="2400" dirty="0">
              <a:latin typeface="Calibri" panose="020F0502020204030204" pitchFamily="34" charset="0"/>
              <a:ea typeface="宋体" panose="02010600030101010101" pitchFamily="2" charset="-122"/>
            </a:endParaRPr>
          </a:p>
        </p:txBody>
      </p:sp>
      <p:sp>
        <p:nvSpPr>
          <p:cNvPr id="8195" name="内容占位符 8194"/>
          <p:cNvSpPr>
            <a:spLocks noGrp="1"/>
          </p:cNvSpPr>
          <p:nvPr/>
        </p:nvSpPr>
        <p:spPr>
          <a:xfrm>
            <a:off x="825500" y="1958975"/>
            <a:ext cx="10717530" cy="4526280"/>
          </a:xfrm>
          <a:prstGeom prst="rect">
            <a:avLst/>
          </a:prstGeom>
          <a:noFill/>
          <a:ln w="9525">
            <a:noFill/>
          </a:ln>
        </p:spPr>
        <p:txBody>
          <a:bodyPr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10000"/>
              </a:lnSpc>
              <a:buNone/>
            </a:pPr>
            <a:r>
              <a:rPr lang="en-US" altLang="zh-CN" sz="2400" dirty="0"/>
              <a:t>        </a:t>
            </a:r>
            <a:r>
              <a:rPr lang="en-US" altLang="zh-CN" sz="6000" dirty="0"/>
              <a:t>“</a:t>
            </a:r>
            <a:r>
              <a:rPr lang="zh-CN" altLang="en-US" sz="6000" dirty="0"/>
              <a:t>错位”</a:t>
            </a:r>
            <a:r>
              <a:rPr lang="zh-CN" altLang="en-US" dirty="0"/>
              <a:t>是小说家惯用的一种艺术手法，为了营造一种悲剧美，故意把原本合情合理的东西，强加某种原因而改变，让你最想要的、最在乎的东西与你失之交臂，把你最不想要、最厌恶的东西却兜兜转转硬塞给你。 </a:t>
            </a:r>
            <a:endParaRPr lang="zh-CN" altLang="en-US" dirty="0"/>
          </a:p>
          <a:p>
            <a:pPr marL="0" indent="0">
              <a:lnSpc>
                <a:spcPct val="110000"/>
              </a:lnSpc>
              <a:buNone/>
            </a:pPr>
            <a:r>
              <a:rPr lang="zh-CN" altLang="en-US" dirty="0"/>
              <a:t>    “错位”的幅度越大，审美价值越高。</a:t>
            </a:r>
            <a:r>
              <a:rPr lang="zh-CN" altLang="en-US" sz="2400" dirty="0"/>
              <a:t> </a:t>
            </a:r>
            <a:endParaRPr lang="zh-CN" altLang="en-US" sz="2400" dirty="0"/>
          </a:p>
          <a:p>
            <a:pPr marL="0" indent="0">
              <a:lnSpc>
                <a:spcPct val="90000"/>
              </a:lnSpc>
              <a:buNone/>
            </a:pPr>
            <a:r>
              <a:rPr lang="zh-CN" altLang="en-US" sz="2400" dirty="0"/>
              <a:t>                                          </a:t>
            </a:r>
            <a:endParaRPr lang="zh-CN" altLang="en-US" sz="2400" dirty="0"/>
          </a:p>
          <a:p>
            <a:pPr marL="0" indent="0">
              <a:lnSpc>
                <a:spcPct val="90000"/>
              </a:lnSpc>
              <a:buNone/>
            </a:pPr>
            <a:r>
              <a:rPr lang="zh-CN" altLang="en-US" sz="2400" dirty="0"/>
              <a:t>                                    </a:t>
            </a:r>
            <a:r>
              <a:rPr lang="zh-CN" altLang="en-US" sz="2800" b="1" dirty="0"/>
              <a:t>孙绍振 </a:t>
            </a:r>
            <a:r>
              <a:rPr lang="en-US" altLang="zh-CN" sz="2800" b="1" dirty="0"/>
              <a:t>《</a:t>
            </a:r>
            <a:r>
              <a:rPr lang="zh-CN" altLang="en-US" sz="2800" b="1" dirty="0"/>
              <a:t>打开常规和</a:t>
            </a:r>
            <a:r>
              <a:rPr lang="zh-CN" altLang="en-US" sz="2800" b="1" dirty="0">
                <a:solidFill>
                  <a:srgbClr val="FF0000"/>
                </a:solidFill>
              </a:rPr>
              <a:t>情感错位</a:t>
            </a:r>
            <a:r>
              <a:rPr lang="en-US" altLang="zh-CN" sz="2800" b="1" dirty="0"/>
              <a:t>》</a:t>
            </a:r>
            <a:endParaRPr lang="en-US" altLang="zh-CN" sz="2800" b="1" dirty="0"/>
          </a:p>
        </p:txBody>
      </p:sp>
      <p:sp>
        <p:nvSpPr>
          <p:cNvPr id="2" name="矩形 1"/>
          <p:cNvSpPr/>
          <p:nvPr/>
        </p:nvSpPr>
        <p:spPr>
          <a:xfrm>
            <a:off x="820593" y="59631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主题探究</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84"/>
                                        </p:tgtEl>
                                        <p:attrNameLst>
                                          <p:attrName>style.visibility</p:attrName>
                                        </p:attrNameLst>
                                      </p:cBhvr>
                                      <p:to>
                                        <p:strVal val="visible"/>
                                      </p:to>
                                    </p:set>
                                    <p:animEffect transition="in" filter="blinds(horizontal)">
                                      <p:cBhvr>
                                        <p:cTn id="7" dur="500"/>
                                        <p:tgtEl>
                                          <p:spTgt spid="308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195">
                                            <p:txEl>
                                              <p:charRg st="0" end="122"/>
                                            </p:txEl>
                                          </p:spTgt>
                                        </p:tgtEl>
                                        <p:attrNameLst>
                                          <p:attrName>style.visibility</p:attrName>
                                        </p:attrNameLst>
                                      </p:cBhvr>
                                      <p:to>
                                        <p:strVal val="visible"/>
                                      </p:to>
                                    </p:set>
                                    <p:animEffect transition="in" filter="blinds(horizontal)">
                                      <p:cBhvr>
                                        <p:cTn id="12" dur="2000"/>
                                        <p:tgtEl>
                                          <p:spTgt spid="8195">
                                            <p:txEl>
                                              <p:charRg st="0" end="12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195">
                                            <p:txEl>
                                              <p:charRg st="104" end="123"/>
                                            </p:txEl>
                                          </p:spTgt>
                                        </p:tgtEl>
                                        <p:attrNameLst>
                                          <p:attrName>style.visibility</p:attrName>
                                        </p:attrNameLst>
                                      </p:cBhvr>
                                      <p:to>
                                        <p:strVal val="visible"/>
                                      </p:to>
                                    </p:set>
                                    <p:animEffect transition="in" filter="blinds(horizontal)">
                                      <p:cBhvr>
                                        <p:cTn id="17" dur="2000"/>
                                        <p:tgtEl>
                                          <p:spTgt spid="8195">
                                            <p:txEl>
                                              <p:charRg st="104" end="12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195">
                                            <p:txEl>
                                              <p:charRg st="165" end="217"/>
                                            </p:txEl>
                                          </p:spTgt>
                                        </p:tgtEl>
                                        <p:attrNameLst>
                                          <p:attrName>style.visibility</p:attrName>
                                        </p:attrNameLst>
                                      </p:cBhvr>
                                      <p:to>
                                        <p:strVal val="visible"/>
                                      </p:to>
                                    </p:set>
                                    <p:animEffect transition="in" filter="blinds(horizontal)">
                                      <p:cBhvr>
                                        <p:cTn id="22" dur="2000"/>
                                        <p:tgtEl>
                                          <p:spTgt spid="8195">
                                            <p:txEl>
                                              <p:charRg st="165" end="2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4" grpId="0" bldLvl="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3009" name="标题 14337"/>
          <p:cNvSpPr>
            <a:spLocks noGrp="1"/>
          </p:cNvSpPr>
          <p:nvPr>
            <p:ph type="title"/>
          </p:nvPr>
        </p:nvSpPr>
        <p:spPr>
          <a:xfrm>
            <a:off x="838835" y="453390"/>
            <a:ext cx="10515600" cy="1325563"/>
          </a:xfrm>
        </p:spPr>
        <p:txBody>
          <a:bodyPr anchor="ctr"/>
          <a:lstStyle/>
          <a:p>
            <a:r>
              <a:rPr lang="zh-CN" altLang="en-US" dirty="0">
                <a:solidFill>
                  <a:srgbClr val="FF0000"/>
                </a:solidFill>
              </a:rPr>
              <a:t>思维导图</a:t>
            </a:r>
            <a:r>
              <a:rPr lang="en-US" altLang="zh-CN" dirty="0">
                <a:solidFill>
                  <a:srgbClr val="FF0000"/>
                </a:solidFill>
              </a:rPr>
              <a:t>1</a:t>
            </a:r>
            <a:endParaRPr lang="en-US" altLang="zh-CN" dirty="0">
              <a:solidFill>
                <a:srgbClr val="FF0000"/>
              </a:solidFill>
            </a:endParaRPr>
          </a:p>
        </p:txBody>
      </p:sp>
      <p:sp>
        <p:nvSpPr>
          <p:cNvPr id="14345" name="右箭头 14344"/>
          <p:cNvSpPr/>
          <p:nvPr/>
        </p:nvSpPr>
        <p:spPr>
          <a:xfrm>
            <a:off x="6324600" y="2133600"/>
            <a:ext cx="914400" cy="381000"/>
          </a:xfrm>
          <a:prstGeom prst="rightArrow">
            <a:avLst>
              <a:gd name="adj1" fmla="val 50000"/>
              <a:gd name="adj2" fmla="val 60000"/>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Calibri" panose="020F0502020204030204" pitchFamily="34" charset="0"/>
              <a:ea typeface="宋体" panose="02010600030101010101" pitchFamily="2" charset="-122"/>
            </a:endParaRPr>
          </a:p>
        </p:txBody>
      </p:sp>
      <p:sp>
        <p:nvSpPr>
          <p:cNvPr id="43011" name="文本框 14345"/>
          <p:cNvSpPr txBox="1"/>
          <p:nvPr/>
        </p:nvSpPr>
        <p:spPr>
          <a:xfrm>
            <a:off x="2129473" y="1587500"/>
            <a:ext cx="613410" cy="2971800"/>
          </a:xfrm>
          <a:prstGeom prst="rect">
            <a:avLst/>
          </a:prstGeom>
          <a:noFill/>
          <a:ln w="9525">
            <a:noFill/>
          </a:ln>
        </p:spPr>
        <p:txBody>
          <a:bodyPr vert="eaVert" anchor="t">
            <a:spAutoFit/>
          </a:bodyPr>
          <a:lstStyle/>
          <a:p>
            <a:pPr>
              <a:spcBef>
                <a:spcPct val="50000"/>
              </a:spcBef>
            </a:pPr>
            <a:r>
              <a:rPr lang="zh-CN" altLang="en-US" sz="2800" b="1" dirty="0">
                <a:latin typeface="Arial" panose="020B0604020202020204" pitchFamily="34" charset="0"/>
                <a:ea typeface="宋体" panose="02010600030101010101" pitchFamily="2" charset="-122"/>
              </a:rPr>
              <a:t>拥有的条件</a:t>
            </a:r>
            <a:endParaRPr lang="zh-CN" altLang="en-US" sz="2800" b="1" dirty="0">
              <a:latin typeface="Arial" panose="020B0604020202020204" pitchFamily="34" charset="0"/>
              <a:ea typeface="宋体" panose="02010600030101010101" pitchFamily="2" charset="-122"/>
            </a:endParaRPr>
          </a:p>
        </p:txBody>
      </p:sp>
      <p:sp>
        <p:nvSpPr>
          <p:cNvPr id="43012" name="直接连接符 14346"/>
          <p:cNvSpPr/>
          <p:nvPr/>
        </p:nvSpPr>
        <p:spPr>
          <a:xfrm>
            <a:off x="3124200" y="1981200"/>
            <a:ext cx="2743200" cy="0"/>
          </a:xfrm>
          <a:prstGeom prst="line">
            <a:avLst/>
          </a:prstGeom>
          <a:ln w="9525" cap="flat" cmpd="sng">
            <a:solidFill>
              <a:schemeClr val="tx1"/>
            </a:solidFill>
            <a:prstDash val="solid"/>
            <a:round/>
            <a:headEnd type="none" w="med" len="med"/>
            <a:tailEnd type="none" w="med" len="med"/>
          </a:ln>
        </p:spPr>
      </p:sp>
      <p:sp>
        <p:nvSpPr>
          <p:cNvPr id="43013" name="直接连接符 14347"/>
          <p:cNvSpPr/>
          <p:nvPr/>
        </p:nvSpPr>
        <p:spPr>
          <a:xfrm>
            <a:off x="3124200" y="3429000"/>
            <a:ext cx="2743200" cy="0"/>
          </a:xfrm>
          <a:prstGeom prst="line">
            <a:avLst/>
          </a:prstGeom>
          <a:ln w="9525" cap="flat" cmpd="sng">
            <a:solidFill>
              <a:schemeClr val="tx1"/>
            </a:solidFill>
            <a:prstDash val="solid"/>
            <a:round/>
            <a:headEnd type="none" w="med" len="med"/>
            <a:tailEnd type="none" w="med" len="med"/>
          </a:ln>
        </p:spPr>
      </p:sp>
      <p:sp>
        <p:nvSpPr>
          <p:cNvPr id="43014" name="直接连接符 14348"/>
          <p:cNvSpPr/>
          <p:nvPr/>
        </p:nvSpPr>
        <p:spPr>
          <a:xfrm>
            <a:off x="3048000" y="2514600"/>
            <a:ext cx="2819400" cy="0"/>
          </a:xfrm>
          <a:prstGeom prst="line">
            <a:avLst/>
          </a:prstGeom>
          <a:ln w="9525" cap="flat" cmpd="sng">
            <a:solidFill>
              <a:schemeClr val="tx1"/>
            </a:solidFill>
            <a:prstDash val="solid"/>
            <a:round/>
            <a:headEnd type="none" w="med" len="med"/>
            <a:tailEnd type="none" w="med" len="med"/>
          </a:ln>
        </p:spPr>
      </p:sp>
      <p:sp>
        <p:nvSpPr>
          <p:cNvPr id="43015" name="直接连接符 14349"/>
          <p:cNvSpPr/>
          <p:nvPr/>
        </p:nvSpPr>
        <p:spPr>
          <a:xfrm>
            <a:off x="8261350" y="2655570"/>
            <a:ext cx="3093085" cy="635"/>
          </a:xfrm>
          <a:prstGeom prst="line">
            <a:avLst/>
          </a:prstGeom>
          <a:ln w="9525" cap="flat" cmpd="sng">
            <a:solidFill>
              <a:schemeClr val="tx1"/>
            </a:solidFill>
            <a:prstDash val="solid"/>
            <a:round/>
            <a:headEnd type="none" w="med" len="med"/>
            <a:tailEnd type="none" w="med" len="med"/>
          </a:ln>
        </p:spPr>
      </p:sp>
      <p:sp>
        <p:nvSpPr>
          <p:cNvPr id="43016" name="直接连接符 14350"/>
          <p:cNvSpPr/>
          <p:nvPr/>
        </p:nvSpPr>
        <p:spPr>
          <a:xfrm>
            <a:off x="8077200" y="4724400"/>
            <a:ext cx="2209800" cy="0"/>
          </a:xfrm>
          <a:prstGeom prst="line">
            <a:avLst/>
          </a:prstGeom>
          <a:ln w="9525" cap="flat" cmpd="sng">
            <a:solidFill>
              <a:schemeClr val="tx1"/>
            </a:solidFill>
            <a:prstDash val="solid"/>
            <a:round/>
            <a:headEnd type="none" w="med" len="med"/>
            <a:tailEnd type="none" w="med" len="med"/>
          </a:ln>
        </p:spPr>
      </p:sp>
      <p:sp>
        <p:nvSpPr>
          <p:cNvPr id="14352" name="左箭头 14351"/>
          <p:cNvSpPr/>
          <p:nvPr/>
        </p:nvSpPr>
        <p:spPr>
          <a:xfrm>
            <a:off x="6210935" y="4102100"/>
            <a:ext cx="838200" cy="457200"/>
          </a:xfrm>
          <a:prstGeom prst="leftArrow">
            <a:avLst>
              <a:gd name="adj1" fmla="val 50000"/>
              <a:gd name="adj2" fmla="val 45714"/>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Calibri" panose="020F0502020204030204" pitchFamily="34" charset="0"/>
              <a:ea typeface="宋体" panose="02010600030101010101" pitchFamily="2" charset="-122"/>
            </a:endParaRPr>
          </a:p>
        </p:txBody>
      </p:sp>
      <p:sp>
        <p:nvSpPr>
          <p:cNvPr id="43018" name="直接连接符 14352"/>
          <p:cNvSpPr/>
          <p:nvPr/>
        </p:nvSpPr>
        <p:spPr>
          <a:xfrm>
            <a:off x="3200400" y="4648200"/>
            <a:ext cx="2667000" cy="0"/>
          </a:xfrm>
          <a:prstGeom prst="line">
            <a:avLst/>
          </a:prstGeom>
          <a:ln w="9525" cap="flat" cmpd="sng">
            <a:solidFill>
              <a:schemeClr val="tx1"/>
            </a:solidFill>
            <a:prstDash val="solid"/>
            <a:round/>
            <a:headEnd type="none" w="med" len="med"/>
            <a:tailEnd type="none" w="med" len="med"/>
          </a:ln>
        </p:spPr>
      </p:sp>
      <p:sp>
        <p:nvSpPr>
          <p:cNvPr id="14354" name="文本框 14353"/>
          <p:cNvSpPr txBox="1"/>
          <p:nvPr/>
        </p:nvSpPr>
        <p:spPr>
          <a:xfrm>
            <a:off x="3200400" y="1524000"/>
            <a:ext cx="2895600" cy="521970"/>
          </a:xfrm>
          <a:prstGeom prst="rect">
            <a:avLst/>
          </a:prstGeom>
          <a:noFill/>
          <a:ln w="9525">
            <a:noFill/>
          </a:ln>
        </p:spPr>
        <p:txBody>
          <a:bodyPr anchor="t">
            <a:spAutoFit/>
          </a:bodyPr>
          <a:lstStyle/>
          <a:p>
            <a:pPr>
              <a:spcBef>
                <a:spcPct val="50000"/>
              </a:spcBef>
            </a:pPr>
            <a:r>
              <a:rPr lang="zh-CN" altLang="en-US" sz="2800" b="1" dirty="0">
                <a:latin typeface="Arial" panose="020B0604020202020204" pitchFamily="34" charset="0"/>
                <a:ea typeface="宋体" panose="02010600030101010101" pitchFamily="2" charset="-122"/>
              </a:rPr>
              <a:t>祥子喜欢小福子</a:t>
            </a:r>
            <a:endParaRPr lang="zh-CN" altLang="en-US" sz="2800" b="1" dirty="0">
              <a:latin typeface="Arial" panose="020B0604020202020204" pitchFamily="34" charset="0"/>
              <a:ea typeface="宋体" panose="02010600030101010101" pitchFamily="2" charset="-122"/>
            </a:endParaRPr>
          </a:p>
        </p:txBody>
      </p:sp>
      <p:sp>
        <p:nvSpPr>
          <p:cNvPr id="14355" name="文本框 14354"/>
          <p:cNvSpPr txBox="1"/>
          <p:nvPr/>
        </p:nvSpPr>
        <p:spPr>
          <a:xfrm>
            <a:off x="3124200" y="2057400"/>
            <a:ext cx="3200400" cy="521970"/>
          </a:xfrm>
          <a:prstGeom prst="rect">
            <a:avLst/>
          </a:prstGeom>
          <a:noFill/>
          <a:ln w="9525">
            <a:noFill/>
          </a:ln>
        </p:spPr>
        <p:txBody>
          <a:bodyPr anchor="t">
            <a:spAutoFit/>
          </a:bodyPr>
          <a:lstStyle/>
          <a:p>
            <a:pPr>
              <a:spcBef>
                <a:spcPct val="50000"/>
              </a:spcBef>
            </a:pPr>
            <a:r>
              <a:rPr lang="zh-CN" altLang="en-US" sz="2800" b="1" dirty="0">
                <a:latin typeface="Arial" panose="020B0604020202020204" pitchFamily="34" charset="0"/>
                <a:ea typeface="宋体" panose="02010600030101010101" pitchFamily="2" charset="-122"/>
              </a:rPr>
              <a:t>小福子也喜欢祥子</a:t>
            </a:r>
            <a:endParaRPr lang="zh-CN" altLang="en-US" sz="2800" b="1" dirty="0">
              <a:latin typeface="Arial" panose="020B0604020202020204" pitchFamily="34" charset="0"/>
              <a:ea typeface="宋体" panose="02010600030101010101" pitchFamily="2" charset="-122"/>
            </a:endParaRPr>
          </a:p>
        </p:txBody>
      </p:sp>
      <p:sp>
        <p:nvSpPr>
          <p:cNvPr id="14356" name="文本框 14355"/>
          <p:cNvSpPr txBox="1"/>
          <p:nvPr/>
        </p:nvSpPr>
        <p:spPr>
          <a:xfrm>
            <a:off x="3048000" y="2906713"/>
            <a:ext cx="3886200" cy="521970"/>
          </a:xfrm>
          <a:prstGeom prst="rect">
            <a:avLst/>
          </a:prstGeom>
          <a:noFill/>
          <a:ln w="9525">
            <a:noFill/>
          </a:ln>
        </p:spPr>
        <p:txBody>
          <a:bodyPr wrap="square" anchor="t">
            <a:spAutoFit/>
          </a:bodyPr>
          <a:lstStyle/>
          <a:p>
            <a:pPr>
              <a:spcBef>
                <a:spcPct val="50000"/>
              </a:spcBef>
            </a:pPr>
            <a:r>
              <a:rPr lang="zh-CN" altLang="en-US" sz="2800" b="1" dirty="0">
                <a:latin typeface="Arial" panose="020B0604020202020204" pitchFamily="34" charset="0"/>
                <a:ea typeface="宋体" panose="02010600030101010101" pitchFamily="2" charset="-122"/>
              </a:rPr>
              <a:t>虎妞骗婚祥子厌恶虎妞</a:t>
            </a:r>
            <a:endParaRPr lang="zh-CN" altLang="en-US" sz="2800" b="1" dirty="0">
              <a:latin typeface="Arial" panose="020B0604020202020204" pitchFamily="34" charset="0"/>
              <a:ea typeface="宋体" panose="02010600030101010101" pitchFamily="2" charset="-122"/>
            </a:endParaRPr>
          </a:p>
        </p:txBody>
      </p:sp>
      <p:sp>
        <p:nvSpPr>
          <p:cNvPr id="14357" name="文本框 14356"/>
          <p:cNvSpPr txBox="1"/>
          <p:nvPr/>
        </p:nvSpPr>
        <p:spPr>
          <a:xfrm>
            <a:off x="8077200" y="2133600"/>
            <a:ext cx="3574415" cy="521970"/>
          </a:xfrm>
          <a:prstGeom prst="rect">
            <a:avLst/>
          </a:prstGeom>
          <a:noFill/>
          <a:ln w="9525">
            <a:noFill/>
          </a:ln>
        </p:spPr>
        <p:txBody>
          <a:bodyPr wrap="square" anchor="t">
            <a:spAutoFit/>
          </a:bodyPr>
          <a:lstStyle/>
          <a:p>
            <a:pPr>
              <a:spcBef>
                <a:spcPct val="50000"/>
              </a:spcBef>
            </a:pPr>
            <a:r>
              <a:rPr lang="zh-CN" altLang="en-US" sz="2800" b="1" dirty="0">
                <a:latin typeface="Arial" panose="020B0604020202020204" pitchFamily="34" charset="0"/>
                <a:ea typeface="宋体" panose="02010600030101010101" pitchFamily="2" charset="-122"/>
              </a:rPr>
              <a:t>祥子和小福子在一起</a:t>
            </a:r>
            <a:endParaRPr lang="zh-CN" altLang="en-US" sz="2800" b="1" dirty="0">
              <a:latin typeface="Arial" panose="020B0604020202020204" pitchFamily="34" charset="0"/>
              <a:ea typeface="宋体" panose="02010600030101010101" pitchFamily="2" charset="-122"/>
            </a:endParaRPr>
          </a:p>
        </p:txBody>
      </p:sp>
      <p:sp>
        <p:nvSpPr>
          <p:cNvPr id="43023" name="文本框 14361"/>
          <p:cNvSpPr txBox="1"/>
          <p:nvPr/>
        </p:nvSpPr>
        <p:spPr>
          <a:xfrm>
            <a:off x="7312978" y="1295400"/>
            <a:ext cx="613410" cy="2286000"/>
          </a:xfrm>
          <a:prstGeom prst="rect">
            <a:avLst/>
          </a:prstGeom>
          <a:noFill/>
          <a:ln w="9525">
            <a:noFill/>
          </a:ln>
        </p:spPr>
        <p:txBody>
          <a:bodyPr vert="eaVert" anchor="t">
            <a:spAutoFit/>
          </a:bodyPr>
          <a:lstStyle/>
          <a:p>
            <a:pPr>
              <a:spcBef>
                <a:spcPct val="50000"/>
              </a:spcBef>
            </a:pPr>
            <a:r>
              <a:rPr lang="zh-CN" altLang="en-US" sz="2800" b="1" dirty="0">
                <a:latin typeface="Arial" panose="020B0604020202020204" pitchFamily="34" charset="0"/>
                <a:ea typeface="宋体" panose="02010600030101010101" pitchFamily="2" charset="-122"/>
              </a:rPr>
              <a:t>本应有的结局</a:t>
            </a:r>
            <a:endParaRPr lang="zh-CN" altLang="en-US" sz="2800" b="1" dirty="0">
              <a:latin typeface="Arial" panose="020B0604020202020204" pitchFamily="34" charset="0"/>
              <a:ea typeface="宋体" panose="02010600030101010101" pitchFamily="2" charset="-122"/>
            </a:endParaRPr>
          </a:p>
        </p:txBody>
      </p:sp>
      <p:sp>
        <p:nvSpPr>
          <p:cNvPr id="43024" name="文本框 14362"/>
          <p:cNvSpPr txBox="1"/>
          <p:nvPr/>
        </p:nvSpPr>
        <p:spPr>
          <a:xfrm>
            <a:off x="7235190" y="3824605"/>
            <a:ext cx="613410" cy="2514600"/>
          </a:xfrm>
          <a:prstGeom prst="rect">
            <a:avLst/>
          </a:prstGeom>
          <a:noFill/>
          <a:ln w="9525">
            <a:noFill/>
          </a:ln>
        </p:spPr>
        <p:txBody>
          <a:bodyPr vert="eaVert" anchor="t">
            <a:spAutoFit/>
          </a:bodyPr>
          <a:lstStyle/>
          <a:p>
            <a:pPr>
              <a:spcBef>
                <a:spcPct val="50000"/>
              </a:spcBef>
            </a:pPr>
            <a:r>
              <a:rPr lang="zh-CN" altLang="en-US" sz="2800" b="1" dirty="0">
                <a:latin typeface="Arial" panose="020B0604020202020204" pitchFamily="34" charset="0"/>
                <a:ea typeface="宋体" panose="02010600030101010101" pitchFamily="2" charset="-122"/>
              </a:rPr>
              <a:t>小说中的结局</a:t>
            </a:r>
            <a:endParaRPr lang="zh-CN" altLang="en-US" sz="2800" b="1" dirty="0">
              <a:latin typeface="Arial" panose="020B0604020202020204" pitchFamily="34" charset="0"/>
              <a:ea typeface="宋体" panose="02010600030101010101" pitchFamily="2" charset="-122"/>
            </a:endParaRPr>
          </a:p>
        </p:txBody>
      </p:sp>
      <p:sp>
        <p:nvSpPr>
          <p:cNvPr id="43025" name="矩形 14363"/>
          <p:cNvSpPr/>
          <p:nvPr/>
        </p:nvSpPr>
        <p:spPr>
          <a:xfrm>
            <a:off x="2743200" y="2133600"/>
            <a:ext cx="412750" cy="368300"/>
          </a:xfrm>
          <a:prstGeom prst="rect">
            <a:avLst/>
          </a:prstGeom>
          <a:noFill/>
          <a:ln w="9525">
            <a:noFill/>
          </a:ln>
        </p:spPr>
        <p:txBody>
          <a:bodyPr wrap="none" anchor="t">
            <a:spAutoFit/>
          </a:bodyPr>
          <a:lstStyle/>
          <a:p>
            <a:r>
              <a:rPr lang="en-US" altLang="zh-CN" b="1" dirty="0">
                <a:latin typeface="Arial" panose="020B0604020202020204" pitchFamily="34" charset="0"/>
                <a:ea typeface="宋体" panose="02010600030101010101" pitchFamily="2" charset="-122"/>
              </a:rPr>
              <a:t>②</a:t>
            </a:r>
            <a:endParaRPr lang="en-US" altLang="zh-CN" b="1" dirty="0">
              <a:latin typeface="Arial" panose="020B0604020202020204" pitchFamily="34" charset="0"/>
              <a:ea typeface="宋体" panose="02010600030101010101" pitchFamily="2" charset="-122"/>
            </a:endParaRPr>
          </a:p>
        </p:txBody>
      </p:sp>
      <p:sp>
        <p:nvSpPr>
          <p:cNvPr id="43026" name="矩形 14364"/>
          <p:cNvSpPr/>
          <p:nvPr/>
        </p:nvSpPr>
        <p:spPr>
          <a:xfrm>
            <a:off x="2667000" y="3048000"/>
            <a:ext cx="412750" cy="368300"/>
          </a:xfrm>
          <a:prstGeom prst="rect">
            <a:avLst/>
          </a:prstGeom>
          <a:noFill/>
          <a:ln w="9525">
            <a:noFill/>
          </a:ln>
        </p:spPr>
        <p:txBody>
          <a:bodyPr wrap="none" anchor="t">
            <a:spAutoFit/>
          </a:bodyPr>
          <a:lstStyle/>
          <a:p>
            <a:r>
              <a:rPr lang="en-US" altLang="zh-CN" b="1" dirty="0">
                <a:latin typeface="Arial" panose="020B0604020202020204" pitchFamily="34" charset="0"/>
                <a:ea typeface="宋体" panose="02010600030101010101" pitchFamily="2" charset="-122"/>
              </a:rPr>
              <a:t>③</a:t>
            </a:r>
            <a:endParaRPr lang="en-US" altLang="zh-CN" b="1" dirty="0">
              <a:latin typeface="Arial" panose="020B0604020202020204" pitchFamily="34" charset="0"/>
              <a:ea typeface="宋体" panose="02010600030101010101" pitchFamily="2" charset="-122"/>
            </a:endParaRPr>
          </a:p>
        </p:txBody>
      </p:sp>
      <p:sp>
        <p:nvSpPr>
          <p:cNvPr id="43027" name="矩形 14365"/>
          <p:cNvSpPr/>
          <p:nvPr/>
        </p:nvSpPr>
        <p:spPr>
          <a:xfrm>
            <a:off x="2743200" y="1600200"/>
            <a:ext cx="412750" cy="368300"/>
          </a:xfrm>
          <a:prstGeom prst="rect">
            <a:avLst/>
          </a:prstGeom>
          <a:noFill/>
          <a:ln w="9525">
            <a:noFill/>
          </a:ln>
        </p:spPr>
        <p:txBody>
          <a:bodyPr wrap="none" anchor="t">
            <a:spAutoFit/>
          </a:bodyPr>
          <a:lstStyle/>
          <a:p>
            <a:r>
              <a:rPr lang="en-US" altLang="zh-CN" b="1" dirty="0">
                <a:latin typeface="Arial" panose="020B0604020202020204" pitchFamily="34" charset="0"/>
                <a:ea typeface="宋体" panose="02010600030101010101" pitchFamily="2" charset="-122"/>
              </a:rPr>
              <a:t>①</a:t>
            </a:r>
            <a:endParaRPr lang="en-US" altLang="zh-CN" b="1" dirty="0">
              <a:latin typeface="Arial" panose="020B0604020202020204" pitchFamily="34" charset="0"/>
              <a:ea typeface="宋体" panose="02010600030101010101" pitchFamily="2" charset="-122"/>
            </a:endParaRPr>
          </a:p>
        </p:txBody>
      </p:sp>
      <p:sp>
        <p:nvSpPr>
          <p:cNvPr id="43028" name="矩形 14366"/>
          <p:cNvSpPr/>
          <p:nvPr/>
        </p:nvSpPr>
        <p:spPr>
          <a:xfrm>
            <a:off x="7848600" y="2211070"/>
            <a:ext cx="412750" cy="368300"/>
          </a:xfrm>
          <a:prstGeom prst="rect">
            <a:avLst/>
          </a:prstGeom>
          <a:noFill/>
          <a:ln w="9525">
            <a:noFill/>
          </a:ln>
        </p:spPr>
        <p:txBody>
          <a:bodyPr wrap="none" anchor="t">
            <a:spAutoFit/>
          </a:bodyPr>
          <a:lstStyle/>
          <a:p>
            <a:r>
              <a:rPr lang="en-US" altLang="zh-CN" b="1" dirty="0">
                <a:latin typeface="Arial" panose="020B0604020202020204" pitchFamily="34" charset="0"/>
                <a:ea typeface="宋体" panose="02010600030101010101" pitchFamily="2" charset="-122"/>
              </a:rPr>
              <a:t>④</a:t>
            </a:r>
            <a:endParaRPr lang="en-US" altLang="zh-CN" b="1" dirty="0">
              <a:latin typeface="Arial" panose="020B0604020202020204" pitchFamily="34" charset="0"/>
              <a:ea typeface="宋体" panose="02010600030101010101" pitchFamily="2" charset="-122"/>
            </a:endParaRPr>
          </a:p>
        </p:txBody>
      </p:sp>
      <p:sp>
        <p:nvSpPr>
          <p:cNvPr id="43029" name="矩形 14367"/>
          <p:cNvSpPr/>
          <p:nvPr/>
        </p:nvSpPr>
        <p:spPr>
          <a:xfrm>
            <a:off x="2667000" y="4267200"/>
            <a:ext cx="412750" cy="368300"/>
          </a:xfrm>
          <a:prstGeom prst="rect">
            <a:avLst/>
          </a:prstGeom>
          <a:noFill/>
          <a:ln w="9525">
            <a:noFill/>
          </a:ln>
        </p:spPr>
        <p:txBody>
          <a:bodyPr wrap="none" anchor="t">
            <a:spAutoFit/>
          </a:bodyPr>
          <a:lstStyle/>
          <a:p>
            <a:r>
              <a:rPr lang="en-US" altLang="zh-CN" b="1" dirty="0">
                <a:latin typeface="Arial" panose="020B0604020202020204" pitchFamily="34" charset="0"/>
                <a:ea typeface="宋体" panose="02010600030101010101" pitchFamily="2" charset="-122"/>
              </a:rPr>
              <a:t>⑤</a:t>
            </a:r>
            <a:endParaRPr lang="en-US" altLang="zh-CN" b="1" dirty="0">
              <a:latin typeface="Arial" panose="020B0604020202020204" pitchFamily="34" charset="0"/>
              <a:ea typeface="宋体" panose="02010600030101010101" pitchFamily="2" charset="-122"/>
            </a:endParaRPr>
          </a:p>
        </p:txBody>
      </p:sp>
      <p:sp>
        <p:nvSpPr>
          <p:cNvPr id="43030" name="矩形 14368"/>
          <p:cNvSpPr/>
          <p:nvPr/>
        </p:nvSpPr>
        <p:spPr>
          <a:xfrm>
            <a:off x="7848600" y="4191000"/>
            <a:ext cx="412750" cy="368300"/>
          </a:xfrm>
          <a:prstGeom prst="rect">
            <a:avLst/>
          </a:prstGeom>
          <a:noFill/>
          <a:ln w="9525">
            <a:noFill/>
          </a:ln>
        </p:spPr>
        <p:txBody>
          <a:bodyPr wrap="none" anchor="t">
            <a:spAutoFit/>
          </a:bodyPr>
          <a:lstStyle/>
          <a:p>
            <a:r>
              <a:rPr lang="en-US" altLang="zh-CN" b="1" dirty="0">
                <a:latin typeface="Arial" panose="020B0604020202020204" pitchFamily="34" charset="0"/>
                <a:ea typeface="宋体" panose="02010600030101010101" pitchFamily="2" charset="-122"/>
              </a:rPr>
              <a:t>⑥</a:t>
            </a:r>
            <a:endParaRPr lang="en-US" altLang="zh-CN" b="1" dirty="0">
              <a:latin typeface="Arial" panose="020B0604020202020204" pitchFamily="34" charset="0"/>
              <a:ea typeface="宋体" panose="02010600030101010101" pitchFamily="2" charset="-122"/>
            </a:endParaRPr>
          </a:p>
        </p:txBody>
      </p:sp>
      <p:sp>
        <p:nvSpPr>
          <p:cNvPr id="2" name="文本框 1"/>
          <p:cNvSpPr txBox="1"/>
          <p:nvPr/>
        </p:nvSpPr>
        <p:spPr>
          <a:xfrm>
            <a:off x="8261350" y="4205288"/>
            <a:ext cx="2438400" cy="521970"/>
          </a:xfrm>
          <a:prstGeom prst="rect">
            <a:avLst/>
          </a:prstGeom>
          <a:noFill/>
          <a:ln w="9525">
            <a:noFill/>
          </a:ln>
        </p:spPr>
        <p:txBody>
          <a:bodyPr anchor="t">
            <a:spAutoFit/>
          </a:bodyPr>
          <a:lstStyle/>
          <a:p>
            <a:pPr>
              <a:spcBef>
                <a:spcPct val="50000"/>
              </a:spcBef>
            </a:pPr>
            <a:r>
              <a:rPr lang="zh-CN" altLang="en-US" sz="2800" b="1" dirty="0">
                <a:solidFill>
                  <a:srgbClr val="FF0000"/>
                </a:solidFill>
                <a:latin typeface="Arial" panose="020B0604020202020204" pitchFamily="34" charset="0"/>
                <a:ea typeface="宋体" panose="02010600030101010101" pitchFamily="2" charset="-122"/>
              </a:rPr>
              <a:t>爱情“错位”</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3" name="文本框 2"/>
          <p:cNvSpPr txBox="1"/>
          <p:nvPr/>
        </p:nvSpPr>
        <p:spPr>
          <a:xfrm>
            <a:off x="3048000" y="4111625"/>
            <a:ext cx="3352800" cy="521970"/>
          </a:xfrm>
          <a:prstGeom prst="rect">
            <a:avLst/>
          </a:prstGeom>
          <a:noFill/>
          <a:ln w="9525">
            <a:noFill/>
          </a:ln>
        </p:spPr>
        <p:txBody>
          <a:bodyPr wrap="square" anchor="t">
            <a:spAutoFit/>
          </a:bodyPr>
          <a:lstStyle/>
          <a:p>
            <a:pPr>
              <a:spcBef>
                <a:spcPct val="50000"/>
              </a:spcBef>
            </a:pPr>
            <a:r>
              <a:rPr lang="zh-CN" altLang="en-US" sz="2800" b="1" dirty="0">
                <a:latin typeface="Arial" panose="020B0604020202020204" pitchFamily="34" charset="0"/>
                <a:ea typeface="宋体" panose="02010600030101010101" pitchFamily="2" charset="-122"/>
              </a:rPr>
              <a:t>祥子和虎妞结婚了</a:t>
            </a:r>
            <a:endParaRPr lang="zh-CN" altLang="en-US" sz="2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54">
                                            <p:txEl>
                                              <p:pRg st="0" end="0"/>
                                            </p:txEl>
                                          </p:spTgt>
                                        </p:tgtEl>
                                        <p:attrNameLst>
                                          <p:attrName>style.visibility</p:attrName>
                                        </p:attrNameLst>
                                      </p:cBhvr>
                                      <p:to>
                                        <p:strVal val="visible"/>
                                      </p:to>
                                    </p:set>
                                    <p:animEffect transition="in" filter="blinds(horizontal)">
                                      <p:cBhvr>
                                        <p:cTn id="7" dur="500"/>
                                        <p:tgtEl>
                                          <p:spTgt spid="143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355"/>
                                        </p:tgtEl>
                                        <p:attrNameLst>
                                          <p:attrName>style.visibility</p:attrName>
                                        </p:attrNameLst>
                                      </p:cBhvr>
                                      <p:to>
                                        <p:strVal val="visible"/>
                                      </p:to>
                                    </p:set>
                                    <p:anim calcmode="lin" valueType="num">
                                      <p:cBhvr>
                                        <p:cTn id="12" dur="500" fill="hold"/>
                                        <p:tgtEl>
                                          <p:spTgt spid="14355"/>
                                        </p:tgtEl>
                                        <p:attrNameLst>
                                          <p:attrName>ppt_x</p:attrName>
                                        </p:attrNameLst>
                                      </p:cBhvr>
                                      <p:tavLst>
                                        <p:tav tm="0">
                                          <p:val>
                                            <p:strVal val="#ppt_x"/>
                                          </p:val>
                                        </p:tav>
                                        <p:tav tm="100000">
                                          <p:val>
                                            <p:strVal val="#ppt_x"/>
                                          </p:val>
                                        </p:tav>
                                      </p:tavLst>
                                    </p:anim>
                                    <p:anim calcmode="lin" valueType="num">
                                      <p:cBhvr>
                                        <p:cTn id="13" dur="500" fill="hold"/>
                                        <p:tgtEl>
                                          <p:spTgt spid="1435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4356"/>
                                        </p:tgtEl>
                                        <p:attrNameLst>
                                          <p:attrName>style.visibility</p:attrName>
                                        </p:attrNameLst>
                                      </p:cBhvr>
                                      <p:to>
                                        <p:strVal val="visible"/>
                                      </p:to>
                                    </p:set>
                                    <p:animEffect transition="in" filter="blinds(horizontal)">
                                      <p:cBhvr>
                                        <p:cTn id="18" dur="500"/>
                                        <p:tgtEl>
                                          <p:spTgt spid="1435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4345"/>
                                        </p:tgtEl>
                                        <p:attrNameLst>
                                          <p:attrName>style.visibility</p:attrName>
                                        </p:attrNameLst>
                                      </p:cBhvr>
                                      <p:to>
                                        <p:strVal val="visible"/>
                                      </p:to>
                                    </p:set>
                                    <p:animEffect transition="in" filter="blinds(horizontal)">
                                      <p:cBhvr>
                                        <p:cTn id="23" dur="500"/>
                                        <p:tgtEl>
                                          <p:spTgt spid="14345"/>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14357"/>
                                        </p:tgtEl>
                                        <p:attrNameLst>
                                          <p:attrName>style.visibility</p:attrName>
                                        </p:attrNameLst>
                                      </p:cBhvr>
                                      <p:to>
                                        <p:strVal val="visible"/>
                                      </p:to>
                                    </p:set>
                                    <p:animEffect transition="in" filter="box(in)">
                                      <p:cBhvr>
                                        <p:cTn id="28" dur="1000"/>
                                        <p:tgtEl>
                                          <p:spTgt spid="14357"/>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14352"/>
                                        </p:tgtEl>
                                        <p:attrNameLst>
                                          <p:attrName>style.visibility</p:attrName>
                                        </p:attrNameLst>
                                      </p:cBhvr>
                                      <p:to>
                                        <p:strVal val="visible"/>
                                      </p:to>
                                    </p:set>
                                    <p:animEffect transition="in" filter="box(in)">
                                      <p:cBhvr>
                                        <p:cTn id="33" dur="500"/>
                                        <p:tgtEl>
                                          <p:spTgt spid="14352"/>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p:cTn id="38" dur="2000" fill="hold"/>
                                        <p:tgtEl>
                                          <p:spTgt spid="2"/>
                                        </p:tgtEl>
                                        <p:attrNameLst>
                                          <p:attrName>ppt_x</p:attrName>
                                        </p:attrNameLst>
                                      </p:cBhvr>
                                      <p:tavLst>
                                        <p:tav tm="0">
                                          <p:val>
                                            <p:strVal val="#ppt_x"/>
                                          </p:val>
                                        </p:tav>
                                        <p:tav tm="100000">
                                          <p:val>
                                            <p:strVal val="#ppt_x"/>
                                          </p:val>
                                        </p:tav>
                                      </p:tavLst>
                                    </p:anim>
                                    <p:anim calcmode="lin" valueType="num">
                                      <p:cBhvr>
                                        <p:cTn id="39"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box(in)">
                                      <p:cBhvr>
                                        <p:cTn id="4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5" grpId="0"/>
      <p:bldP spid="14356" grpId="0"/>
      <p:bldP spid="14357" grpId="0"/>
      <p:bldP spid="2" grpId="0"/>
      <p:bldP spid="3"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4033" name="标题 14337"/>
          <p:cNvSpPr>
            <a:spLocks noGrp="1"/>
          </p:cNvSpPr>
          <p:nvPr>
            <p:ph type="title"/>
          </p:nvPr>
        </p:nvSpPr>
        <p:spPr/>
        <p:txBody>
          <a:bodyPr anchor="ctr"/>
          <a:lstStyle/>
          <a:p>
            <a:r>
              <a:rPr lang="zh-CN" altLang="en-US" dirty="0">
                <a:solidFill>
                  <a:srgbClr val="FF0000"/>
                </a:solidFill>
              </a:rPr>
              <a:t>思维导图</a:t>
            </a:r>
            <a:r>
              <a:rPr lang="en-US" altLang="zh-CN" dirty="0">
                <a:solidFill>
                  <a:srgbClr val="FF0000"/>
                </a:solidFill>
              </a:rPr>
              <a:t>2</a:t>
            </a:r>
            <a:endParaRPr lang="en-US" altLang="zh-CN" dirty="0">
              <a:solidFill>
                <a:srgbClr val="FF0000"/>
              </a:solidFill>
            </a:endParaRPr>
          </a:p>
        </p:txBody>
      </p:sp>
      <p:sp>
        <p:nvSpPr>
          <p:cNvPr id="14345" name="右箭头 14344"/>
          <p:cNvSpPr/>
          <p:nvPr/>
        </p:nvSpPr>
        <p:spPr>
          <a:xfrm>
            <a:off x="6019800" y="2133600"/>
            <a:ext cx="914400" cy="381000"/>
          </a:xfrm>
          <a:prstGeom prst="rightArrow">
            <a:avLst>
              <a:gd name="adj1" fmla="val 50000"/>
              <a:gd name="adj2" fmla="val 60000"/>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Calibri" panose="020F0502020204030204" pitchFamily="34" charset="0"/>
              <a:ea typeface="宋体" panose="02010600030101010101" pitchFamily="2" charset="-122"/>
            </a:endParaRPr>
          </a:p>
        </p:txBody>
      </p:sp>
      <p:sp>
        <p:nvSpPr>
          <p:cNvPr id="44035" name="文本框 14345"/>
          <p:cNvSpPr txBox="1"/>
          <p:nvPr/>
        </p:nvSpPr>
        <p:spPr>
          <a:xfrm>
            <a:off x="2053273" y="1524000"/>
            <a:ext cx="613410" cy="2971800"/>
          </a:xfrm>
          <a:prstGeom prst="rect">
            <a:avLst/>
          </a:prstGeom>
          <a:noFill/>
          <a:ln w="9525">
            <a:noFill/>
          </a:ln>
        </p:spPr>
        <p:txBody>
          <a:bodyPr vert="eaVert" anchor="t">
            <a:spAutoFit/>
          </a:bodyPr>
          <a:lstStyle/>
          <a:p>
            <a:pPr>
              <a:spcBef>
                <a:spcPct val="50000"/>
              </a:spcBef>
            </a:pPr>
            <a:r>
              <a:rPr lang="zh-CN" altLang="en-US" sz="2800" b="1" dirty="0">
                <a:latin typeface="Arial" panose="020B0604020202020204" pitchFamily="34" charset="0"/>
                <a:ea typeface="宋体" panose="02010600030101010101" pitchFamily="2" charset="-122"/>
              </a:rPr>
              <a:t>拥有的条件</a:t>
            </a:r>
            <a:endParaRPr lang="zh-CN" altLang="en-US" sz="2800" b="1" dirty="0">
              <a:latin typeface="Arial" panose="020B0604020202020204" pitchFamily="34" charset="0"/>
              <a:ea typeface="宋体" panose="02010600030101010101" pitchFamily="2" charset="-122"/>
            </a:endParaRPr>
          </a:p>
        </p:txBody>
      </p:sp>
      <p:sp>
        <p:nvSpPr>
          <p:cNvPr id="44036" name="直接连接符 14346"/>
          <p:cNvSpPr/>
          <p:nvPr/>
        </p:nvSpPr>
        <p:spPr>
          <a:xfrm>
            <a:off x="3124200" y="1981200"/>
            <a:ext cx="2743200" cy="0"/>
          </a:xfrm>
          <a:prstGeom prst="line">
            <a:avLst/>
          </a:prstGeom>
          <a:ln w="9525" cap="flat" cmpd="sng">
            <a:solidFill>
              <a:schemeClr val="tx1"/>
            </a:solidFill>
            <a:prstDash val="solid"/>
            <a:round/>
            <a:headEnd type="none" w="med" len="med"/>
            <a:tailEnd type="none" w="med" len="med"/>
          </a:ln>
        </p:spPr>
      </p:sp>
      <p:sp>
        <p:nvSpPr>
          <p:cNvPr id="44037" name="直接连接符 14347"/>
          <p:cNvSpPr/>
          <p:nvPr/>
        </p:nvSpPr>
        <p:spPr>
          <a:xfrm>
            <a:off x="3124200" y="3429000"/>
            <a:ext cx="2743200" cy="0"/>
          </a:xfrm>
          <a:prstGeom prst="line">
            <a:avLst/>
          </a:prstGeom>
          <a:ln w="9525" cap="flat" cmpd="sng">
            <a:solidFill>
              <a:schemeClr val="tx1"/>
            </a:solidFill>
            <a:prstDash val="solid"/>
            <a:round/>
            <a:headEnd type="none" w="med" len="med"/>
            <a:tailEnd type="none" w="med" len="med"/>
          </a:ln>
        </p:spPr>
      </p:sp>
      <p:sp>
        <p:nvSpPr>
          <p:cNvPr id="44038" name="直接连接符 14348"/>
          <p:cNvSpPr/>
          <p:nvPr/>
        </p:nvSpPr>
        <p:spPr>
          <a:xfrm>
            <a:off x="3048000" y="2514600"/>
            <a:ext cx="2819400" cy="0"/>
          </a:xfrm>
          <a:prstGeom prst="line">
            <a:avLst/>
          </a:prstGeom>
          <a:ln w="9525" cap="flat" cmpd="sng">
            <a:solidFill>
              <a:schemeClr val="tx1"/>
            </a:solidFill>
            <a:prstDash val="solid"/>
            <a:round/>
            <a:headEnd type="none" w="med" len="med"/>
            <a:tailEnd type="none" w="med" len="med"/>
          </a:ln>
        </p:spPr>
      </p:sp>
      <p:sp>
        <p:nvSpPr>
          <p:cNvPr id="44039" name="直接连接符 14349"/>
          <p:cNvSpPr/>
          <p:nvPr/>
        </p:nvSpPr>
        <p:spPr>
          <a:xfrm>
            <a:off x="8077200" y="2819400"/>
            <a:ext cx="2133600" cy="0"/>
          </a:xfrm>
          <a:prstGeom prst="line">
            <a:avLst/>
          </a:prstGeom>
          <a:ln w="9525" cap="flat" cmpd="sng">
            <a:solidFill>
              <a:schemeClr val="tx1"/>
            </a:solidFill>
            <a:prstDash val="solid"/>
            <a:round/>
            <a:headEnd type="none" w="med" len="med"/>
            <a:tailEnd type="none" w="med" len="med"/>
          </a:ln>
        </p:spPr>
      </p:sp>
      <p:sp>
        <p:nvSpPr>
          <p:cNvPr id="44040" name="直接连接符 14350"/>
          <p:cNvSpPr/>
          <p:nvPr/>
        </p:nvSpPr>
        <p:spPr>
          <a:xfrm>
            <a:off x="8077200" y="4724400"/>
            <a:ext cx="2209800" cy="0"/>
          </a:xfrm>
          <a:prstGeom prst="line">
            <a:avLst/>
          </a:prstGeom>
          <a:ln w="9525" cap="flat" cmpd="sng">
            <a:solidFill>
              <a:schemeClr val="tx1"/>
            </a:solidFill>
            <a:prstDash val="solid"/>
            <a:round/>
            <a:headEnd type="none" w="med" len="med"/>
            <a:tailEnd type="none" w="med" len="med"/>
          </a:ln>
        </p:spPr>
      </p:sp>
      <p:sp>
        <p:nvSpPr>
          <p:cNvPr id="14352" name="左箭头 14351"/>
          <p:cNvSpPr/>
          <p:nvPr/>
        </p:nvSpPr>
        <p:spPr>
          <a:xfrm>
            <a:off x="6244590" y="4038600"/>
            <a:ext cx="838200" cy="457200"/>
          </a:xfrm>
          <a:prstGeom prst="leftArrow">
            <a:avLst>
              <a:gd name="adj1" fmla="val 50000"/>
              <a:gd name="adj2" fmla="val 45714"/>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Calibri" panose="020F0502020204030204" pitchFamily="34" charset="0"/>
              <a:ea typeface="宋体" panose="02010600030101010101" pitchFamily="2" charset="-122"/>
            </a:endParaRPr>
          </a:p>
        </p:txBody>
      </p:sp>
      <p:sp>
        <p:nvSpPr>
          <p:cNvPr id="44042" name="直接连接符 14352"/>
          <p:cNvSpPr/>
          <p:nvPr/>
        </p:nvSpPr>
        <p:spPr>
          <a:xfrm>
            <a:off x="3200400" y="4648200"/>
            <a:ext cx="2667000" cy="0"/>
          </a:xfrm>
          <a:prstGeom prst="line">
            <a:avLst/>
          </a:prstGeom>
          <a:ln w="9525" cap="flat" cmpd="sng">
            <a:solidFill>
              <a:schemeClr val="tx1"/>
            </a:solidFill>
            <a:prstDash val="solid"/>
            <a:round/>
            <a:headEnd type="none" w="med" len="med"/>
            <a:tailEnd type="none" w="med" len="med"/>
          </a:ln>
        </p:spPr>
      </p:sp>
      <p:sp>
        <p:nvSpPr>
          <p:cNvPr id="14354" name="文本框 14353"/>
          <p:cNvSpPr txBox="1"/>
          <p:nvPr/>
        </p:nvSpPr>
        <p:spPr>
          <a:xfrm>
            <a:off x="3200400" y="1509713"/>
            <a:ext cx="2895600" cy="1168400"/>
          </a:xfrm>
          <a:prstGeom prst="rect">
            <a:avLst/>
          </a:prstGeom>
          <a:noFill/>
          <a:ln w="9525">
            <a:noFill/>
          </a:ln>
        </p:spPr>
        <p:txBody>
          <a:bodyPr anchor="t">
            <a:spAutoFit/>
          </a:bodyPr>
          <a:lstStyle/>
          <a:p>
            <a:pPr>
              <a:spcBef>
                <a:spcPct val="50000"/>
              </a:spcBef>
            </a:pPr>
            <a:r>
              <a:rPr lang="zh-CN" altLang="en-US" sz="2800" b="1" dirty="0">
                <a:latin typeface="Arial" panose="020B0604020202020204" pitchFamily="34" charset="0"/>
                <a:ea typeface="宋体" panose="02010600030101010101" pitchFamily="2" charset="-122"/>
              </a:rPr>
              <a:t>上进  </a:t>
            </a:r>
            <a:r>
              <a:rPr lang="zh-CN" altLang="en-US" sz="2800" b="1" dirty="0">
                <a:latin typeface="Arial" panose="020B0604020202020204" pitchFamily="34" charset="0"/>
                <a:ea typeface="宋体" panose="02010600030101010101" pitchFamily="2" charset="-122"/>
                <a:sym typeface="宋体" panose="02010600030101010101" pitchFamily="2" charset="-122"/>
              </a:rPr>
              <a:t>努力</a:t>
            </a:r>
            <a:endParaRPr lang="zh-CN" altLang="en-US" sz="2800" b="1" dirty="0">
              <a:latin typeface="Arial" panose="020B0604020202020204" pitchFamily="34" charset="0"/>
              <a:ea typeface="宋体" panose="02010600030101010101" pitchFamily="2" charset="-122"/>
            </a:endParaRPr>
          </a:p>
          <a:p>
            <a:pPr>
              <a:spcBef>
                <a:spcPct val="50000"/>
              </a:spcBef>
            </a:pPr>
            <a:r>
              <a:rPr lang="zh-CN" altLang="en-US" sz="2800" b="1" dirty="0">
                <a:latin typeface="Arial" panose="020B0604020202020204" pitchFamily="34" charset="0"/>
                <a:ea typeface="宋体" panose="02010600030101010101" pitchFamily="2" charset="-122"/>
              </a:rPr>
              <a:t> </a:t>
            </a:r>
            <a:endParaRPr lang="zh-CN" altLang="en-US" sz="2800" b="1" dirty="0">
              <a:latin typeface="Arial" panose="020B0604020202020204" pitchFamily="34" charset="0"/>
              <a:ea typeface="宋体" panose="02010600030101010101" pitchFamily="2" charset="-122"/>
            </a:endParaRPr>
          </a:p>
        </p:txBody>
      </p:sp>
      <p:sp>
        <p:nvSpPr>
          <p:cNvPr id="14355" name="文本框 14354"/>
          <p:cNvSpPr txBox="1"/>
          <p:nvPr/>
        </p:nvSpPr>
        <p:spPr>
          <a:xfrm>
            <a:off x="3079750" y="2055813"/>
            <a:ext cx="3200400" cy="521970"/>
          </a:xfrm>
          <a:prstGeom prst="rect">
            <a:avLst/>
          </a:prstGeom>
          <a:noFill/>
          <a:ln w="9525">
            <a:noFill/>
          </a:ln>
        </p:spPr>
        <p:txBody>
          <a:bodyPr anchor="t">
            <a:spAutoFit/>
          </a:bodyPr>
          <a:lstStyle/>
          <a:p>
            <a:pPr>
              <a:spcBef>
                <a:spcPct val="50000"/>
              </a:spcBef>
            </a:pPr>
            <a:r>
              <a:rPr lang="en-US" altLang="zh-CN" sz="2800" b="1" dirty="0">
                <a:latin typeface="Arial" panose="020B0604020202020204" pitchFamily="34" charset="0"/>
                <a:ea typeface="宋体" panose="02010600030101010101" pitchFamily="2" charset="-122"/>
                <a:sym typeface="宋体" panose="02010600030101010101" pitchFamily="2" charset="-122"/>
              </a:rPr>
              <a:t>   </a:t>
            </a:r>
            <a:r>
              <a:rPr lang="zh-CN" altLang="en-US" sz="2800" b="1" dirty="0">
                <a:latin typeface="Arial" panose="020B0604020202020204" pitchFamily="34" charset="0"/>
                <a:ea typeface="宋体" panose="02010600030101010101" pitchFamily="2" charset="-122"/>
                <a:sym typeface="宋体" panose="02010600030101010101" pitchFamily="2" charset="-122"/>
              </a:rPr>
              <a:t>吃苦耐劳</a:t>
            </a:r>
            <a:endParaRPr lang="zh-CN" altLang="en-US" sz="2800" b="1" dirty="0">
              <a:latin typeface="Arial" panose="020B0604020202020204" pitchFamily="34" charset="0"/>
              <a:ea typeface="宋体" panose="02010600030101010101" pitchFamily="2" charset="-122"/>
            </a:endParaRPr>
          </a:p>
        </p:txBody>
      </p:sp>
      <p:sp>
        <p:nvSpPr>
          <p:cNvPr id="14357" name="文本框 14356"/>
          <p:cNvSpPr txBox="1"/>
          <p:nvPr/>
        </p:nvSpPr>
        <p:spPr>
          <a:xfrm>
            <a:off x="7924800" y="1905000"/>
            <a:ext cx="2514600" cy="953135"/>
          </a:xfrm>
          <a:prstGeom prst="rect">
            <a:avLst/>
          </a:prstGeom>
          <a:noFill/>
          <a:ln w="9525">
            <a:noFill/>
          </a:ln>
        </p:spPr>
        <p:txBody>
          <a:bodyPr anchor="t">
            <a:spAutoFit/>
          </a:bodyPr>
          <a:lstStyle/>
          <a:p>
            <a:pPr>
              <a:spcBef>
                <a:spcPct val="50000"/>
              </a:spcBef>
            </a:pPr>
            <a:r>
              <a:rPr lang="zh-CN" altLang="en-US" sz="2800" b="1" dirty="0">
                <a:latin typeface="Arial" panose="020B0604020202020204" pitchFamily="34" charset="0"/>
                <a:ea typeface="宋体" panose="02010600030101010101" pitchFamily="2" charset="-122"/>
              </a:rPr>
              <a:t>拥有一辆属于自己的车</a:t>
            </a:r>
            <a:endParaRPr lang="zh-CN" altLang="en-US" sz="2800" b="1" dirty="0">
              <a:latin typeface="Arial" panose="020B0604020202020204" pitchFamily="34" charset="0"/>
              <a:ea typeface="宋体" panose="02010600030101010101" pitchFamily="2" charset="-122"/>
            </a:endParaRPr>
          </a:p>
        </p:txBody>
      </p:sp>
      <p:sp>
        <p:nvSpPr>
          <p:cNvPr id="44046" name="文本框 14361"/>
          <p:cNvSpPr txBox="1"/>
          <p:nvPr/>
        </p:nvSpPr>
        <p:spPr>
          <a:xfrm>
            <a:off x="7082473" y="1371600"/>
            <a:ext cx="613410" cy="2286000"/>
          </a:xfrm>
          <a:prstGeom prst="rect">
            <a:avLst/>
          </a:prstGeom>
          <a:noFill/>
          <a:ln w="9525">
            <a:noFill/>
          </a:ln>
        </p:spPr>
        <p:txBody>
          <a:bodyPr vert="eaVert" anchor="t">
            <a:spAutoFit/>
          </a:bodyPr>
          <a:lstStyle/>
          <a:p>
            <a:pPr>
              <a:spcBef>
                <a:spcPct val="50000"/>
              </a:spcBef>
            </a:pPr>
            <a:r>
              <a:rPr lang="zh-CN" altLang="en-US" sz="2800" b="1" dirty="0">
                <a:latin typeface="Arial" panose="020B0604020202020204" pitchFamily="34" charset="0"/>
                <a:ea typeface="宋体" panose="02010600030101010101" pitchFamily="2" charset="-122"/>
              </a:rPr>
              <a:t>本应有的结局</a:t>
            </a:r>
            <a:endParaRPr lang="zh-CN" altLang="en-US" sz="2800" b="1" dirty="0">
              <a:latin typeface="Arial" panose="020B0604020202020204" pitchFamily="34" charset="0"/>
              <a:ea typeface="宋体" panose="02010600030101010101" pitchFamily="2" charset="-122"/>
            </a:endParaRPr>
          </a:p>
        </p:txBody>
      </p:sp>
      <p:sp>
        <p:nvSpPr>
          <p:cNvPr id="44047" name="文本框 14362"/>
          <p:cNvSpPr txBox="1"/>
          <p:nvPr/>
        </p:nvSpPr>
        <p:spPr>
          <a:xfrm>
            <a:off x="7387590" y="3810000"/>
            <a:ext cx="613410" cy="2514600"/>
          </a:xfrm>
          <a:prstGeom prst="rect">
            <a:avLst/>
          </a:prstGeom>
          <a:noFill/>
          <a:ln w="9525">
            <a:noFill/>
          </a:ln>
        </p:spPr>
        <p:txBody>
          <a:bodyPr vert="eaVert" anchor="t">
            <a:spAutoFit/>
          </a:bodyPr>
          <a:lstStyle/>
          <a:p>
            <a:pPr>
              <a:spcBef>
                <a:spcPct val="50000"/>
              </a:spcBef>
            </a:pPr>
            <a:r>
              <a:rPr lang="zh-CN" altLang="en-US" sz="2800" b="1" dirty="0">
                <a:latin typeface="Arial" panose="020B0604020202020204" pitchFamily="34" charset="0"/>
                <a:ea typeface="宋体" panose="02010600030101010101" pitchFamily="2" charset="-122"/>
              </a:rPr>
              <a:t>小说中的结局</a:t>
            </a:r>
            <a:endParaRPr lang="zh-CN" altLang="en-US" sz="2800" b="1" dirty="0">
              <a:latin typeface="Arial" panose="020B0604020202020204" pitchFamily="34" charset="0"/>
              <a:ea typeface="宋体" panose="02010600030101010101" pitchFamily="2" charset="-122"/>
            </a:endParaRPr>
          </a:p>
        </p:txBody>
      </p:sp>
      <p:sp>
        <p:nvSpPr>
          <p:cNvPr id="44048" name="矩形 14363"/>
          <p:cNvSpPr/>
          <p:nvPr/>
        </p:nvSpPr>
        <p:spPr>
          <a:xfrm>
            <a:off x="2743200" y="2133600"/>
            <a:ext cx="412750" cy="368300"/>
          </a:xfrm>
          <a:prstGeom prst="rect">
            <a:avLst/>
          </a:prstGeom>
          <a:noFill/>
          <a:ln w="9525">
            <a:noFill/>
          </a:ln>
        </p:spPr>
        <p:txBody>
          <a:bodyPr wrap="none" anchor="t">
            <a:spAutoFit/>
          </a:bodyPr>
          <a:lstStyle/>
          <a:p>
            <a:r>
              <a:rPr lang="en-US" altLang="zh-CN" b="1" dirty="0">
                <a:latin typeface="Arial" panose="020B0604020202020204" pitchFamily="34" charset="0"/>
                <a:ea typeface="宋体" panose="02010600030101010101" pitchFamily="2" charset="-122"/>
              </a:rPr>
              <a:t>②</a:t>
            </a:r>
            <a:endParaRPr lang="en-US" altLang="zh-CN" b="1" dirty="0">
              <a:latin typeface="Arial" panose="020B0604020202020204" pitchFamily="34" charset="0"/>
              <a:ea typeface="宋体" panose="02010600030101010101" pitchFamily="2" charset="-122"/>
            </a:endParaRPr>
          </a:p>
        </p:txBody>
      </p:sp>
      <p:sp>
        <p:nvSpPr>
          <p:cNvPr id="44049" name="矩形 14364"/>
          <p:cNvSpPr/>
          <p:nvPr/>
        </p:nvSpPr>
        <p:spPr>
          <a:xfrm>
            <a:off x="2667000" y="3048000"/>
            <a:ext cx="412750" cy="368300"/>
          </a:xfrm>
          <a:prstGeom prst="rect">
            <a:avLst/>
          </a:prstGeom>
          <a:noFill/>
          <a:ln w="9525">
            <a:noFill/>
          </a:ln>
        </p:spPr>
        <p:txBody>
          <a:bodyPr wrap="none" anchor="t">
            <a:spAutoFit/>
          </a:bodyPr>
          <a:lstStyle/>
          <a:p>
            <a:r>
              <a:rPr lang="en-US" altLang="zh-CN" b="1" dirty="0">
                <a:latin typeface="Arial" panose="020B0604020202020204" pitchFamily="34" charset="0"/>
                <a:ea typeface="宋体" panose="02010600030101010101" pitchFamily="2" charset="-122"/>
              </a:rPr>
              <a:t>③</a:t>
            </a:r>
            <a:endParaRPr lang="en-US" altLang="zh-CN" b="1" dirty="0">
              <a:latin typeface="Arial" panose="020B0604020202020204" pitchFamily="34" charset="0"/>
              <a:ea typeface="宋体" panose="02010600030101010101" pitchFamily="2" charset="-122"/>
            </a:endParaRPr>
          </a:p>
        </p:txBody>
      </p:sp>
      <p:sp>
        <p:nvSpPr>
          <p:cNvPr id="44050" name="矩形 14365"/>
          <p:cNvSpPr/>
          <p:nvPr/>
        </p:nvSpPr>
        <p:spPr>
          <a:xfrm>
            <a:off x="2743200" y="1600200"/>
            <a:ext cx="412750" cy="368300"/>
          </a:xfrm>
          <a:prstGeom prst="rect">
            <a:avLst/>
          </a:prstGeom>
          <a:noFill/>
          <a:ln w="9525">
            <a:noFill/>
          </a:ln>
        </p:spPr>
        <p:txBody>
          <a:bodyPr wrap="none" anchor="t">
            <a:spAutoFit/>
          </a:bodyPr>
          <a:lstStyle/>
          <a:p>
            <a:r>
              <a:rPr lang="en-US" altLang="zh-CN" b="1" dirty="0">
                <a:latin typeface="Arial" panose="020B0604020202020204" pitchFamily="34" charset="0"/>
                <a:ea typeface="宋体" panose="02010600030101010101" pitchFamily="2" charset="-122"/>
              </a:rPr>
              <a:t>①</a:t>
            </a:r>
            <a:endParaRPr lang="en-US" altLang="zh-CN" b="1" dirty="0">
              <a:latin typeface="Arial" panose="020B0604020202020204" pitchFamily="34" charset="0"/>
              <a:ea typeface="宋体" panose="02010600030101010101" pitchFamily="2" charset="-122"/>
            </a:endParaRPr>
          </a:p>
        </p:txBody>
      </p:sp>
      <p:sp>
        <p:nvSpPr>
          <p:cNvPr id="44051" name="矩形 14366"/>
          <p:cNvSpPr/>
          <p:nvPr/>
        </p:nvSpPr>
        <p:spPr>
          <a:xfrm>
            <a:off x="7696200" y="2438400"/>
            <a:ext cx="412750" cy="368300"/>
          </a:xfrm>
          <a:prstGeom prst="rect">
            <a:avLst/>
          </a:prstGeom>
          <a:noFill/>
          <a:ln w="9525">
            <a:noFill/>
          </a:ln>
        </p:spPr>
        <p:txBody>
          <a:bodyPr wrap="none" anchor="t">
            <a:spAutoFit/>
          </a:bodyPr>
          <a:lstStyle/>
          <a:p>
            <a:r>
              <a:rPr lang="en-US" altLang="zh-CN" b="1" dirty="0">
                <a:latin typeface="Arial" panose="020B0604020202020204" pitchFamily="34" charset="0"/>
                <a:ea typeface="宋体" panose="02010600030101010101" pitchFamily="2" charset="-122"/>
              </a:rPr>
              <a:t>④</a:t>
            </a:r>
            <a:endParaRPr lang="en-US" altLang="zh-CN" b="1" dirty="0">
              <a:latin typeface="Arial" panose="020B0604020202020204" pitchFamily="34" charset="0"/>
              <a:ea typeface="宋体" panose="02010600030101010101" pitchFamily="2" charset="-122"/>
            </a:endParaRPr>
          </a:p>
        </p:txBody>
      </p:sp>
      <p:sp>
        <p:nvSpPr>
          <p:cNvPr id="44052" name="矩形 14367"/>
          <p:cNvSpPr/>
          <p:nvPr/>
        </p:nvSpPr>
        <p:spPr>
          <a:xfrm>
            <a:off x="2667000" y="4267200"/>
            <a:ext cx="412750" cy="368300"/>
          </a:xfrm>
          <a:prstGeom prst="rect">
            <a:avLst/>
          </a:prstGeom>
          <a:noFill/>
          <a:ln w="9525">
            <a:noFill/>
          </a:ln>
        </p:spPr>
        <p:txBody>
          <a:bodyPr wrap="none" anchor="t">
            <a:spAutoFit/>
          </a:bodyPr>
          <a:lstStyle/>
          <a:p>
            <a:r>
              <a:rPr lang="en-US" altLang="zh-CN" b="1" dirty="0">
                <a:latin typeface="Arial" panose="020B0604020202020204" pitchFamily="34" charset="0"/>
                <a:ea typeface="宋体" panose="02010600030101010101" pitchFamily="2" charset="-122"/>
              </a:rPr>
              <a:t>⑤</a:t>
            </a:r>
            <a:endParaRPr lang="en-US" altLang="zh-CN" b="1" dirty="0">
              <a:latin typeface="Arial" panose="020B0604020202020204" pitchFamily="34" charset="0"/>
              <a:ea typeface="宋体" panose="02010600030101010101" pitchFamily="2" charset="-122"/>
            </a:endParaRPr>
          </a:p>
        </p:txBody>
      </p:sp>
      <p:sp>
        <p:nvSpPr>
          <p:cNvPr id="44053" name="矩形 14368"/>
          <p:cNvSpPr/>
          <p:nvPr/>
        </p:nvSpPr>
        <p:spPr>
          <a:xfrm>
            <a:off x="7848600" y="4191000"/>
            <a:ext cx="412750" cy="368300"/>
          </a:xfrm>
          <a:prstGeom prst="rect">
            <a:avLst/>
          </a:prstGeom>
          <a:noFill/>
          <a:ln w="9525">
            <a:noFill/>
          </a:ln>
        </p:spPr>
        <p:txBody>
          <a:bodyPr wrap="none" anchor="t">
            <a:spAutoFit/>
          </a:bodyPr>
          <a:lstStyle/>
          <a:p>
            <a:r>
              <a:rPr lang="en-US" altLang="zh-CN" b="1" dirty="0">
                <a:latin typeface="Arial" panose="020B0604020202020204" pitchFamily="34" charset="0"/>
                <a:ea typeface="宋体" panose="02010600030101010101" pitchFamily="2" charset="-122"/>
              </a:rPr>
              <a:t>⑥</a:t>
            </a:r>
            <a:endParaRPr lang="en-US" altLang="zh-CN" b="1" dirty="0">
              <a:latin typeface="Arial" panose="020B0604020202020204" pitchFamily="34" charset="0"/>
              <a:ea typeface="宋体" panose="02010600030101010101" pitchFamily="2" charset="-122"/>
            </a:endParaRPr>
          </a:p>
        </p:txBody>
      </p:sp>
      <p:sp>
        <p:nvSpPr>
          <p:cNvPr id="2" name="文本框 1"/>
          <p:cNvSpPr txBox="1"/>
          <p:nvPr/>
        </p:nvSpPr>
        <p:spPr>
          <a:xfrm>
            <a:off x="3200400" y="2970213"/>
            <a:ext cx="3352800" cy="521970"/>
          </a:xfrm>
          <a:prstGeom prst="rect">
            <a:avLst/>
          </a:prstGeom>
          <a:noFill/>
          <a:ln w="9525">
            <a:noFill/>
          </a:ln>
        </p:spPr>
        <p:txBody>
          <a:bodyPr wrap="square" anchor="t">
            <a:spAutoFit/>
          </a:bodyPr>
          <a:lstStyle/>
          <a:p>
            <a:pPr>
              <a:spcBef>
                <a:spcPct val="50000"/>
              </a:spcBef>
            </a:pPr>
            <a:r>
              <a:rPr lang="zh-CN" altLang="en-US" sz="2800" b="1" dirty="0">
                <a:latin typeface="Arial" panose="020B0604020202020204" pitchFamily="34" charset="0"/>
                <a:ea typeface="宋体" panose="02010600030101010101" pitchFamily="2" charset="-122"/>
              </a:rPr>
              <a:t>身体健壮</a:t>
            </a:r>
            <a:endParaRPr lang="zh-CN" altLang="en-US" sz="2800" b="1" dirty="0">
              <a:latin typeface="Arial" panose="020B0604020202020204" pitchFamily="34" charset="0"/>
              <a:ea typeface="宋体" panose="02010600030101010101" pitchFamily="2" charset="-122"/>
            </a:endParaRPr>
          </a:p>
        </p:txBody>
      </p:sp>
      <p:sp>
        <p:nvSpPr>
          <p:cNvPr id="4" name="文本框 3"/>
          <p:cNvSpPr txBox="1"/>
          <p:nvPr/>
        </p:nvSpPr>
        <p:spPr>
          <a:xfrm>
            <a:off x="8261350" y="4126230"/>
            <a:ext cx="2438400" cy="521970"/>
          </a:xfrm>
          <a:prstGeom prst="rect">
            <a:avLst/>
          </a:prstGeom>
          <a:noFill/>
          <a:ln w="9525">
            <a:noFill/>
          </a:ln>
        </p:spPr>
        <p:txBody>
          <a:bodyPr anchor="t">
            <a:spAutoFit/>
          </a:bodyPr>
          <a:lstStyle/>
          <a:p>
            <a:pPr>
              <a:spcBef>
                <a:spcPct val="50000"/>
              </a:spcBef>
            </a:pPr>
            <a:r>
              <a:rPr lang="zh-CN" altLang="en-US" sz="2800" b="1" dirty="0">
                <a:solidFill>
                  <a:srgbClr val="FF0000"/>
                </a:solidFill>
                <a:latin typeface="Arial" panose="020B0604020202020204" pitchFamily="34" charset="0"/>
                <a:ea typeface="宋体" panose="02010600030101010101" pitchFamily="2" charset="-122"/>
              </a:rPr>
              <a:t>事业</a:t>
            </a:r>
            <a:r>
              <a:rPr lang="en-US" altLang="zh-CN" sz="2800" b="1" dirty="0">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错位</a:t>
            </a:r>
            <a:r>
              <a:rPr lang="en-US" altLang="zh-CN" sz="2800" b="1" dirty="0">
                <a:solidFill>
                  <a:srgbClr val="FF0000"/>
                </a:solidFill>
                <a:latin typeface="Arial" panose="020B0604020202020204" pitchFamily="34" charset="0"/>
                <a:ea typeface="宋体" panose="02010600030101010101" pitchFamily="2" charset="-122"/>
              </a:rPr>
              <a:t>”</a:t>
            </a:r>
            <a:endParaRPr lang="en-US" altLang="zh-CN" sz="2800" b="1" dirty="0">
              <a:solidFill>
                <a:srgbClr val="FF0000"/>
              </a:solidFill>
              <a:latin typeface="Arial" panose="020B0604020202020204" pitchFamily="34" charset="0"/>
              <a:ea typeface="宋体" panose="02010600030101010101" pitchFamily="2" charset="-122"/>
            </a:endParaRPr>
          </a:p>
        </p:txBody>
      </p:sp>
      <p:sp>
        <p:nvSpPr>
          <p:cNvPr id="5" name="文本框 4"/>
          <p:cNvSpPr txBox="1"/>
          <p:nvPr/>
        </p:nvSpPr>
        <p:spPr>
          <a:xfrm>
            <a:off x="3079750" y="3822383"/>
            <a:ext cx="3352800" cy="953135"/>
          </a:xfrm>
          <a:prstGeom prst="rect">
            <a:avLst/>
          </a:prstGeom>
          <a:noFill/>
          <a:ln w="9525">
            <a:noFill/>
          </a:ln>
        </p:spPr>
        <p:txBody>
          <a:bodyPr wrap="square" anchor="t">
            <a:spAutoFit/>
          </a:bodyPr>
          <a:lstStyle/>
          <a:p>
            <a:pPr>
              <a:spcBef>
                <a:spcPct val="50000"/>
              </a:spcBef>
            </a:pPr>
            <a:r>
              <a:rPr lang="zh-CN" altLang="en-US" sz="2800" b="1" dirty="0">
                <a:latin typeface="Arial" panose="020B0604020202020204" pitchFamily="34" charset="0"/>
                <a:ea typeface="宋体" panose="02010600030101010101" pitchFamily="2" charset="-122"/>
              </a:rPr>
              <a:t>特别想得到车，想创业，最终却失败</a:t>
            </a:r>
            <a:endParaRPr lang="zh-CN" altLang="en-US" sz="2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54">
                                            <p:txEl>
                                              <p:charRg st="0" end="8"/>
                                            </p:txEl>
                                          </p:spTgt>
                                        </p:tgtEl>
                                        <p:attrNameLst>
                                          <p:attrName>style.visibility</p:attrName>
                                        </p:attrNameLst>
                                      </p:cBhvr>
                                      <p:to>
                                        <p:strVal val="visible"/>
                                      </p:to>
                                    </p:set>
                                    <p:animEffect transition="in" filter="blinds(horizontal)">
                                      <p:cBhvr>
                                        <p:cTn id="7" dur="500"/>
                                        <p:tgtEl>
                                          <p:spTgt spid="14354">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354">
                                            <p:txEl>
                                              <p:pRg st="1" end="1"/>
                                            </p:txEl>
                                          </p:spTgt>
                                        </p:tgtEl>
                                        <p:attrNameLst>
                                          <p:attrName>style.visibility</p:attrName>
                                        </p:attrNameLst>
                                      </p:cBhvr>
                                      <p:to>
                                        <p:strVal val="visible"/>
                                      </p:to>
                                    </p:set>
                                    <p:animEffect transition="in" filter="blinds(horizontal)">
                                      <p:cBhvr>
                                        <p:cTn id="12" dur="500"/>
                                        <p:tgtEl>
                                          <p:spTgt spid="1435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4355"/>
                                        </p:tgtEl>
                                        <p:attrNameLst>
                                          <p:attrName>style.visibility</p:attrName>
                                        </p:attrNameLst>
                                      </p:cBhvr>
                                      <p:to>
                                        <p:strVal val="visible"/>
                                      </p:to>
                                    </p:set>
                                    <p:anim calcmode="lin" valueType="num">
                                      <p:cBhvr>
                                        <p:cTn id="17" dur="500" fill="hold"/>
                                        <p:tgtEl>
                                          <p:spTgt spid="14355"/>
                                        </p:tgtEl>
                                        <p:attrNameLst>
                                          <p:attrName>ppt_x</p:attrName>
                                        </p:attrNameLst>
                                      </p:cBhvr>
                                      <p:tavLst>
                                        <p:tav tm="0">
                                          <p:val>
                                            <p:strVal val="#ppt_x"/>
                                          </p:val>
                                        </p:tav>
                                        <p:tav tm="100000">
                                          <p:val>
                                            <p:strVal val="#ppt_x"/>
                                          </p:val>
                                        </p:tav>
                                      </p:tavLst>
                                    </p:anim>
                                    <p:anim calcmode="lin" valueType="num">
                                      <p:cBhvr>
                                        <p:cTn id="18" dur="500" fill="hold"/>
                                        <p:tgtEl>
                                          <p:spTgt spid="1435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4345"/>
                                        </p:tgtEl>
                                        <p:attrNameLst>
                                          <p:attrName>style.visibility</p:attrName>
                                        </p:attrNameLst>
                                      </p:cBhvr>
                                      <p:to>
                                        <p:strVal val="visible"/>
                                      </p:to>
                                    </p:set>
                                    <p:animEffect transition="in" filter="blinds(horizontal)">
                                      <p:cBhvr>
                                        <p:cTn id="23" dur="500"/>
                                        <p:tgtEl>
                                          <p:spTgt spid="14345"/>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14357"/>
                                        </p:tgtEl>
                                        <p:attrNameLst>
                                          <p:attrName>style.visibility</p:attrName>
                                        </p:attrNameLst>
                                      </p:cBhvr>
                                      <p:to>
                                        <p:strVal val="visible"/>
                                      </p:to>
                                    </p:set>
                                    <p:animEffect transition="in" filter="box(in)">
                                      <p:cBhvr>
                                        <p:cTn id="28" dur="1000"/>
                                        <p:tgtEl>
                                          <p:spTgt spid="14357"/>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14352"/>
                                        </p:tgtEl>
                                        <p:attrNameLst>
                                          <p:attrName>style.visibility</p:attrName>
                                        </p:attrNameLst>
                                      </p:cBhvr>
                                      <p:to>
                                        <p:strVal val="visible"/>
                                      </p:to>
                                    </p:set>
                                    <p:animEffect transition="in" filter="box(in)">
                                      <p:cBhvr>
                                        <p:cTn id="33" dur="500"/>
                                        <p:tgtEl>
                                          <p:spTgt spid="14352"/>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box(in)">
                                      <p:cBhvr>
                                        <p:cTn id="38" dur="2000"/>
                                        <p:tgtEl>
                                          <p:spTgt spid="2"/>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2000" fill="hold"/>
                                        <p:tgtEl>
                                          <p:spTgt spid="4"/>
                                        </p:tgtEl>
                                        <p:attrNameLst>
                                          <p:attrName>ppt_x</p:attrName>
                                        </p:attrNameLst>
                                      </p:cBhvr>
                                      <p:tavLst>
                                        <p:tav tm="0">
                                          <p:val>
                                            <p:strVal val="#ppt_x"/>
                                          </p:val>
                                        </p:tav>
                                        <p:tav tm="100000">
                                          <p:val>
                                            <p:strVal val="#ppt_x"/>
                                          </p:val>
                                        </p:tav>
                                      </p:tavLst>
                                    </p:anim>
                                    <p:anim calcmode="lin" valueType="num">
                                      <p:cBhvr>
                                        <p:cTn id="44" dur="2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box(in)">
                                      <p:cBhvr>
                                        <p:cTn id="4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5" grpId="0"/>
      <p:bldP spid="14357" grpId="0"/>
      <p:bldP spid="2" grpId="0"/>
      <p:bldP spid="4" grpId="0"/>
      <p:bldP spid="5"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5057" name="标题 14337"/>
          <p:cNvSpPr>
            <a:spLocks noGrp="1"/>
          </p:cNvSpPr>
          <p:nvPr>
            <p:ph type="title"/>
          </p:nvPr>
        </p:nvSpPr>
        <p:spPr/>
        <p:txBody>
          <a:bodyPr anchor="ctr"/>
          <a:lstStyle/>
          <a:p>
            <a:r>
              <a:rPr lang="zh-CN" altLang="en-US" dirty="0">
                <a:solidFill>
                  <a:srgbClr val="FF0000"/>
                </a:solidFill>
              </a:rPr>
              <a:t>思维导图</a:t>
            </a:r>
            <a:r>
              <a:rPr lang="en-US" altLang="zh-CN" dirty="0">
                <a:solidFill>
                  <a:srgbClr val="FF0000"/>
                </a:solidFill>
              </a:rPr>
              <a:t>3</a:t>
            </a:r>
            <a:endParaRPr lang="en-US" altLang="zh-CN" dirty="0">
              <a:solidFill>
                <a:srgbClr val="FF0000"/>
              </a:solidFill>
            </a:endParaRPr>
          </a:p>
        </p:txBody>
      </p:sp>
      <p:sp>
        <p:nvSpPr>
          <p:cNvPr id="14345" name="右箭头 14344"/>
          <p:cNvSpPr/>
          <p:nvPr/>
        </p:nvSpPr>
        <p:spPr>
          <a:xfrm>
            <a:off x="6019800" y="2133600"/>
            <a:ext cx="914400" cy="381000"/>
          </a:xfrm>
          <a:prstGeom prst="rightArrow">
            <a:avLst>
              <a:gd name="adj1" fmla="val 50000"/>
              <a:gd name="adj2" fmla="val 60000"/>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Calibri" panose="020F0502020204030204" pitchFamily="34" charset="0"/>
              <a:ea typeface="宋体" panose="02010600030101010101" pitchFamily="2" charset="-122"/>
            </a:endParaRPr>
          </a:p>
        </p:txBody>
      </p:sp>
      <p:sp>
        <p:nvSpPr>
          <p:cNvPr id="45059" name="文本框 14345"/>
          <p:cNvSpPr txBox="1"/>
          <p:nvPr/>
        </p:nvSpPr>
        <p:spPr>
          <a:xfrm>
            <a:off x="2053273" y="1524000"/>
            <a:ext cx="613410" cy="2971800"/>
          </a:xfrm>
          <a:prstGeom prst="rect">
            <a:avLst/>
          </a:prstGeom>
          <a:noFill/>
          <a:ln w="9525">
            <a:noFill/>
          </a:ln>
        </p:spPr>
        <p:txBody>
          <a:bodyPr vert="eaVert" anchor="t">
            <a:spAutoFit/>
          </a:bodyPr>
          <a:lstStyle/>
          <a:p>
            <a:pPr>
              <a:spcBef>
                <a:spcPct val="50000"/>
              </a:spcBef>
            </a:pPr>
            <a:r>
              <a:rPr lang="zh-CN" altLang="en-US" sz="2800" b="1" dirty="0">
                <a:latin typeface="Arial" panose="020B0604020202020204" pitchFamily="34" charset="0"/>
                <a:ea typeface="宋体" panose="02010600030101010101" pitchFamily="2" charset="-122"/>
              </a:rPr>
              <a:t>拥有的条件</a:t>
            </a:r>
            <a:endParaRPr lang="zh-CN" altLang="en-US" sz="2800" b="1" dirty="0">
              <a:latin typeface="Arial" panose="020B0604020202020204" pitchFamily="34" charset="0"/>
              <a:ea typeface="宋体" panose="02010600030101010101" pitchFamily="2" charset="-122"/>
            </a:endParaRPr>
          </a:p>
        </p:txBody>
      </p:sp>
      <p:sp>
        <p:nvSpPr>
          <p:cNvPr id="45060" name="直接连接符 14346"/>
          <p:cNvSpPr/>
          <p:nvPr/>
        </p:nvSpPr>
        <p:spPr>
          <a:xfrm>
            <a:off x="3124200" y="1981200"/>
            <a:ext cx="2743200" cy="0"/>
          </a:xfrm>
          <a:prstGeom prst="line">
            <a:avLst/>
          </a:prstGeom>
          <a:ln w="9525" cap="flat" cmpd="sng">
            <a:solidFill>
              <a:schemeClr val="tx1"/>
            </a:solidFill>
            <a:prstDash val="solid"/>
            <a:round/>
            <a:headEnd type="none" w="med" len="med"/>
            <a:tailEnd type="none" w="med" len="med"/>
          </a:ln>
        </p:spPr>
      </p:sp>
      <p:sp>
        <p:nvSpPr>
          <p:cNvPr id="45061" name="直接连接符 14347"/>
          <p:cNvSpPr/>
          <p:nvPr/>
        </p:nvSpPr>
        <p:spPr>
          <a:xfrm>
            <a:off x="3124200" y="3429000"/>
            <a:ext cx="2743200" cy="0"/>
          </a:xfrm>
          <a:prstGeom prst="line">
            <a:avLst/>
          </a:prstGeom>
          <a:ln w="9525" cap="flat" cmpd="sng">
            <a:solidFill>
              <a:schemeClr val="tx1"/>
            </a:solidFill>
            <a:prstDash val="solid"/>
            <a:round/>
            <a:headEnd type="none" w="med" len="med"/>
            <a:tailEnd type="none" w="med" len="med"/>
          </a:ln>
        </p:spPr>
      </p:sp>
      <p:sp>
        <p:nvSpPr>
          <p:cNvPr id="45062" name="直接连接符 14348"/>
          <p:cNvSpPr/>
          <p:nvPr/>
        </p:nvSpPr>
        <p:spPr>
          <a:xfrm>
            <a:off x="3048000" y="2514600"/>
            <a:ext cx="2819400" cy="0"/>
          </a:xfrm>
          <a:prstGeom prst="line">
            <a:avLst/>
          </a:prstGeom>
          <a:ln w="9525" cap="flat" cmpd="sng">
            <a:solidFill>
              <a:schemeClr val="tx1"/>
            </a:solidFill>
            <a:prstDash val="solid"/>
            <a:round/>
            <a:headEnd type="none" w="med" len="med"/>
            <a:tailEnd type="none" w="med" len="med"/>
          </a:ln>
        </p:spPr>
      </p:sp>
      <p:sp>
        <p:nvSpPr>
          <p:cNvPr id="45063" name="直接连接符 14349"/>
          <p:cNvSpPr/>
          <p:nvPr/>
        </p:nvSpPr>
        <p:spPr>
          <a:xfrm>
            <a:off x="7848600" y="2741295"/>
            <a:ext cx="2133600" cy="0"/>
          </a:xfrm>
          <a:prstGeom prst="line">
            <a:avLst/>
          </a:prstGeom>
          <a:ln w="9525" cap="flat" cmpd="sng">
            <a:solidFill>
              <a:schemeClr val="tx1"/>
            </a:solidFill>
            <a:prstDash val="solid"/>
            <a:round/>
            <a:headEnd type="none" w="med" len="med"/>
            <a:tailEnd type="none" w="med" len="med"/>
          </a:ln>
        </p:spPr>
      </p:sp>
      <p:sp>
        <p:nvSpPr>
          <p:cNvPr id="45064" name="直接连接符 14350"/>
          <p:cNvSpPr/>
          <p:nvPr/>
        </p:nvSpPr>
        <p:spPr>
          <a:xfrm>
            <a:off x="8077200" y="4724400"/>
            <a:ext cx="2209800" cy="0"/>
          </a:xfrm>
          <a:prstGeom prst="line">
            <a:avLst/>
          </a:prstGeom>
          <a:ln w="9525" cap="flat" cmpd="sng">
            <a:solidFill>
              <a:schemeClr val="tx1"/>
            </a:solidFill>
            <a:prstDash val="solid"/>
            <a:round/>
            <a:headEnd type="none" w="med" len="med"/>
            <a:tailEnd type="none" w="med" len="med"/>
          </a:ln>
        </p:spPr>
      </p:sp>
      <p:sp>
        <p:nvSpPr>
          <p:cNvPr id="14352" name="左箭头 14351"/>
          <p:cNvSpPr/>
          <p:nvPr/>
        </p:nvSpPr>
        <p:spPr>
          <a:xfrm>
            <a:off x="6280150" y="4191000"/>
            <a:ext cx="838200" cy="457200"/>
          </a:xfrm>
          <a:prstGeom prst="leftArrow">
            <a:avLst>
              <a:gd name="adj1" fmla="val 50000"/>
              <a:gd name="adj2" fmla="val 45714"/>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Calibri" panose="020F0502020204030204" pitchFamily="34" charset="0"/>
              <a:ea typeface="宋体" panose="02010600030101010101" pitchFamily="2" charset="-122"/>
            </a:endParaRPr>
          </a:p>
        </p:txBody>
      </p:sp>
      <p:sp>
        <p:nvSpPr>
          <p:cNvPr id="45066" name="直接连接符 14352"/>
          <p:cNvSpPr/>
          <p:nvPr/>
        </p:nvSpPr>
        <p:spPr>
          <a:xfrm>
            <a:off x="3200400" y="4648200"/>
            <a:ext cx="2667000" cy="0"/>
          </a:xfrm>
          <a:prstGeom prst="line">
            <a:avLst/>
          </a:prstGeom>
          <a:ln w="9525" cap="flat" cmpd="sng">
            <a:solidFill>
              <a:schemeClr val="tx1"/>
            </a:solidFill>
            <a:prstDash val="solid"/>
            <a:round/>
            <a:headEnd type="none" w="med" len="med"/>
            <a:tailEnd type="none" w="med" len="med"/>
          </a:ln>
        </p:spPr>
      </p:sp>
      <p:sp>
        <p:nvSpPr>
          <p:cNvPr id="14354" name="文本框 14353"/>
          <p:cNvSpPr txBox="1"/>
          <p:nvPr/>
        </p:nvSpPr>
        <p:spPr>
          <a:xfrm>
            <a:off x="3200400" y="1509713"/>
            <a:ext cx="2895600" cy="1168400"/>
          </a:xfrm>
          <a:prstGeom prst="rect">
            <a:avLst/>
          </a:prstGeom>
          <a:noFill/>
          <a:ln w="9525">
            <a:noFill/>
          </a:ln>
        </p:spPr>
        <p:txBody>
          <a:bodyPr anchor="t">
            <a:spAutoFit/>
          </a:bodyPr>
          <a:lstStyle/>
          <a:p>
            <a:pPr>
              <a:spcBef>
                <a:spcPct val="50000"/>
              </a:spcBef>
            </a:pPr>
            <a:r>
              <a:rPr lang="zh-CN" altLang="en-US" sz="2800" b="1" dirty="0">
                <a:latin typeface="Arial" panose="020B0604020202020204" pitchFamily="34" charset="0"/>
                <a:ea typeface="宋体" panose="02010600030101010101" pitchFamily="2" charset="-122"/>
              </a:rPr>
              <a:t>上进  </a:t>
            </a:r>
            <a:endParaRPr lang="zh-CN" altLang="en-US" sz="2800" b="1" dirty="0">
              <a:latin typeface="Arial" panose="020B0604020202020204" pitchFamily="34" charset="0"/>
              <a:ea typeface="宋体" panose="02010600030101010101" pitchFamily="2" charset="-122"/>
            </a:endParaRPr>
          </a:p>
          <a:p>
            <a:pPr>
              <a:spcBef>
                <a:spcPct val="50000"/>
              </a:spcBef>
            </a:pPr>
            <a:r>
              <a:rPr lang="zh-CN" altLang="en-US" sz="2800" b="1" dirty="0">
                <a:latin typeface="Arial" panose="020B0604020202020204" pitchFamily="34" charset="0"/>
                <a:ea typeface="宋体" panose="02010600030101010101" pitchFamily="2" charset="-122"/>
              </a:rPr>
              <a:t> </a:t>
            </a:r>
            <a:endParaRPr lang="zh-CN" altLang="en-US" sz="2800" b="1" dirty="0">
              <a:latin typeface="Arial" panose="020B0604020202020204" pitchFamily="34" charset="0"/>
              <a:ea typeface="宋体" panose="02010600030101010101" pitchFamily="2" charset="-122"/>
            </a:endParaRPr>
          </a:p>
        </p:txBody>
      </p:sp>
      <p:sp>
        <p:nvSpPr>
          <p:cNvPr id="14355" name="文本框 14354"/>
          <p:cNvSpPr txBox="1"/>
          <p:nvPr/>
        </p:nvSpPr>
        <p:spPr>
          <a:xfrm>
            <a:off x="3079750" y="2055813"/>
            <a:ext cx="3200400" cy="521970"/>
          </a:xfrm>
          <a:prstGeom prst="rect">
            <a:avLst/>
          </a:prstGeom>
          <a:noFill/>
          <a:ln w="9525">
            <a:noFill/>
          </a:ln>
        </p:spPr>
        <p:txBody>
          <a:bodyPr anchor="t">
            <a:spAutoFit/>
          </a:bodyPr>
          <a:lstStyle/>
          <a:p>
            <a:pPr>
              <a:spcBef>
                <a:spcPct val="50000"/>
              </a:spcBef>
            </a:pPr>
            <a:r>
              <a:rPr lang="en-US" altLang="zh-CN" sz="2800" b="1" dirty="0">
                <a:latin typeface="Arial" panose="020B0604020202020204" pitchFamily="34" charset="0"/>
                <a:ea typeface="宋体" panose="02010600030101010101" pitchFamily="2" charset="-122"/>
                <a:sym typeface="宋体" panose="02010600030101010101" pitchFamily="2" charset="-122"/>
              </a:rPr>
              <a:t>   </a:t>
            </a:r>
            <a:r>
              <a:rPr lang="zh-CN" altLang="en-US" sz="2800" b="1" dirty="0">
                <a:latin typeface="Arial" panose="020B0604020202020204" pitchFamily="34" charset="0"/>
                <a:ea typeface="宋体" panose="02010600030101010101" pitchFamily="2" charset="-122"/>
                <a:sym typeface="宋体" panose="02010600030101010101" pitchFamily="2" charset="-122"/>
              </a:rPr>
              <a:t>坚韧</a:t>
            </a:r>
            <a:endParaRPr lang="zh-CN" altLang="en-US" sz="2800" b="1" dirty="0">
              <a:latin typeface="Arial" panose="020B0604020202020204" pitchFamily="34" charset="0"/>
              <a:ea typeface="宋体" panose="02010600030101010101" pitchFamily="2" charset="-122"/>
              <a:sym typeface="宋体" panose="02010600030101010101" pitchFamily="2" charset="-122"/>
            </a:endParaRPr>
          </a:p>
        </p:txBody>
      </p:sp>
      <p:sp>
        <p:nvSpPr>
          <p:cNvPr id="14357" name="文本框 14356"/>
          <p:cNvSpPr txBox="1"/>
          <p:nvPr/>
        </p:nvSpPr>
        <p:spPr>
          <a:xfrm>
            <a:off x="8001000" y="2298065"/>
            <a:ext cx="3543300" cy="521970"/>
          </a:xfrm>
          <a:prstGeom prst="rect">
            <a:avLst/>
          </a:prstGeom>
          <a:noFill/>
          <a:ln w="9525">
            <a:noFill/>
          </a:ln>
        </p:spPr>
        <p:txBody>
          <a:bodyPr wrap="square" anchor="t">
            <a:spAutoFit/>
          </a:bodyPr>
          <a:lstStyle/>
          <a:p>
            <a:pPr>
              <a:spcBef>
                <a:spcPct val="50000"/>
              </a:spcBef>
            </a:pPr>
            <a:r>
              <a:rPr lang="zh-CN" altLang="en-US" sz="2800" b="1" dirty="0">
                <a:latin typeface="Arial" panose="020B0604020202020204" pitchFamily="34" charset="0"/>
                <a:ea typeface="宋体" panose="02010600030101010101" pitchFamily="2" charset="-122"/>
              </a:rPr>
              <a:t>踏踏实实做个好人</a:t>
            </a:r>
            <a:endParaRPr lang="zh-CN" altLang="en-US" sz="2800" b="1" dirty="0">
              <a:latin typeface="Arial" panose="020B0604020202020204" pitchFamily="34" charset="0"/>
              <a:ea typeface="宋体" panose="02010600030101010101" pitchFamily="2" charset="-122"/>
            </a:endParaRPr>
          </a:p>
        </p:txBody>
      </p:sp>
      <p:sp>
        <p:nvSpPr>
          <p:cNvPr id="45070" name="文本框 14361"/>
          <p:cNvSpPr txBox="1"/>
          <p:nvPr/>
        </p:nvSpPr>
        <p:spPr>
          <a:xfrm>
            <a:off x="7118033" y="1416050"/>
            <a:ext cx="613410" cy="2286000"/>
          </a:xfrm>
          <a:prstGeom prst="rect">
            <a:avLst/>
          </a:prstGeom>
          <a:noFill/>
          <a:ln w="9525">
            <a:noFill/>
          </a:ln>
        </p:spPr>
        <p:txBody>
          <a:bodyPr vert="eaVert" anchor="t">
            <a:spAutoFit/>
          </a:bodyPr>
          <a:lstStyle/>
          <a:p>
            <a:pPr>
              <a:spcBef>
                <a:spcPct val="50000"/>
              </a:spcBef>
            </a:pPr>
            <a:r>
              <a:rPr lang="zh-CN" altLang="en-US" sz="2800" b="1" dirty="0">
                <a:latin typeface="Arial" panose="020B0604020202020204" pitchFamily="34" charset="0"/>
                <a:ea typeface="宋体" panose="02010600030101010101" pitchFamily="2" charset="-122"/>
              </a:rPr>
              <a:t>本应有的结局</a:t>
            </a:r>
            <a:endParaRPr lang="zh-CN" altLang="en-US" sz="2800" b="1" dirty="0">
              <a:latin typeface="Arial" panose="020B0604020202020204" pitchFamily="34" charset="0"/>
              <a:ea typeface="宋体" panose="02010600030101010101" pitchFamily="2" charset="-122"/>
            </a:endParaRPr>
          </a:p>
        </p:txBody>
      </p:sp>
      <p:sp>
        <p:nvSpPr>
          <p:cNvPr id="45071" name="文本框 14362"/>
          <p:cNvSpPr txBox="1"/>
          <p:nvPr/>
        </p:nvSpPr>
        <p:spPr>
          <a:xfrm>
            <a:off x="7235190" y="3810000"/>
            <a:ext cx="613410" cy="2514600"/>
          </a:xfrm>
          <a:prstGeom prst="rect">
            <a:avLst/>
          </a:prstGeom>
          <a:noFill/>
          <a:ln w="9525">
            <a:noFill/>
          </a:ln>
        </p:spPr>
        <p:txBody>
          <a:bodyPr vert="eaVert" anchor="t">
            <a:spAutoFit/>
          </a:bodyPr>
          <a:lstStyle/>
          <a:p>
            <a:pPr>
              <a:spcBef>
                <a:spcPct val="50000"/>
              </a:spcBef>
            </a:pPr>
            <a:r>
              <a:rPr lang="zh-CN" altLang="en-US" sz="2800" b="1" dirty="0">
                <a:latin typeface="Arial" panose="020B0604020202020204" pitchFamily="34" charset="0"/>
                <a:ea typeface="宋体" panose="02010600030101010101" pitchFamily="2" charset="-122"/>
              </a:rPr>
              <a:t>小说中的结局</a:t>
            </a:r>
            <a:endParaRPr lang="zh-CN" altLang="en-US" sz="2800" b="1" dirty="0">
              <a:latin typeface="Arial" panose="020B0604020202020204" pitchFamily="34" charset="0"/>
              <a:ea typeface="宋体" panose="02010600030101010101" pitchFamily="2" charset="-122"/>
            </a:endParaRPr>
          </a:p>
        </p:txBody>
      </p:sp>
      <p:sp>
        <p:nvSpPr>
          <p:cNvPr id="45072" name="矩形 14363"/>
          <p:cNvSpPr/>
          <p:nvPr/>
        </p:nvSpPr>
        <p:spPr>
          <a:xfrm>
            <a:off x="2797810" y="2056130"/>
            <a:ext cx="150495" cy="368300"/>
          </a:xfrm>
          <a:prstGeom prst="rect">
            <a:avLst/>
          </a:prstGeom>
          <a:noFill/>
          <a:ln w="9525">
            <a:noFill/>
          </a:ln>
        </p:spPr>
        <p:txBody>
          <a:bodyPr wrap="square" anchor="t">
            <a:spAutoFit/>
          </a:bodyPr>
          <a:lstStyle/>
          <a:p>
            <a:r>
              <a:rPr lang="en-US" altLang="zh-CN" b="1" dirty="0">
                <a:latin typeface="Arial" panose="020B0604020202020204" pitchFamily="34" charset="0"/>
                <a:ea typeface="宋体" panose="02010600030101010101" pitchFamily="2" charset="-122"/>
              </a:rPr>
              <a:t>②</a:t>
            </a:r>
            <a:endParaRPr lang="en-US" altLang="zh-CN" b="1" dirty="0">
              <a:latin typeface="Arial" panose="020B0604020202020204" pitchFamily="34" charset="0"/>
              <a:ea typeface="宋体" panose="02010600030101010101" pitchFamily="2" charset="-122"/>
            </a:endParaRPr>
          </a:p>
        </p:txBody>
      </p:sp>
      <p:sp>
        <p:nvSpPr>
          <p:cNvPr id="45073" name="矩形 14364"/>
          <p:cNvSpPr/>
          <p:nvPr/>
        </p:nvSpPr>
        <p:spPr>
          <a:xfrm>
            <a:off x="2667000" y="3048000"/>
            <a:ext cx="412750" cy="368300"/>
          </a:xfrm>
          <a:prstGeom prst="rect">
            <a:avLst/>
          </a:prstGeom>
          <a:noFill/>
          <a:ln w="9525">
            <a:noFill/>
          </a:ln>
        </p:spPr>
        <p:txBody>
          <a:bodyPr wrap="none" anchor="t">
            <a:spAutoFit/>
          </a:bodyPr>
          <a:lstStyle/>
          <a:p>
            <a:r>
              <a:rPr lang="en-US" altLang="zh-CN" b="1" dirty="0">
                <a:latin typeface="Arial" panose="020B0604020202020204" pitchFamily="34" charset="0"/>
                <a:ea typeface="宋体" panose="02010600030101010101" pitchFamily="2" charset="-122"/>
              </a:rPr>
              <a:t>③</a:t>
            </a:r>
            <a:endParaRPr lang="en-US" altLang="zh-CN" b="1" dirty="0">
              <a:latin typeface="Arial" panose="020B0604020202020204" pitchFamily="34" charset="0"/>
              <a:ea typeface="宋体" panose="02010600030101010101" pitchFamily="2" charset="-122"/>
            </a:endParaRPr>
          </a:p>
        </p:txBody>
      </p:sp>
      <p:sp>
        <p:nvSpPr>
          <p:cNvPr id="45074" name="矩形 14365"/>
          <p:cNvSpPr/>
          <p:nvPr/>
        </p:nvSpPr>
        <p:spPr>
          <a:xfrm>
            <a:off x="2743200" y="1600200"/>
            <a:ext cx="412750" cy="368300"/>
          </a:xfrm>
          <a:prstGeom prst="rect">
            <a:avLst/>
          </a:prstGeom>
          <a:noFill/>
          <a:ln w="9525">
            <a:noFill/>
          </a:ln>
        </p:spPr>
        <p:txBody>
          <a:bodyPr wrap="none" anchor="t">
            <a:spAutoFit/>
          </a:bodyPr>
          <a:lstStyle/>
          <a:p>
            <a:r>
              <a:rPr lang="en-US" altLang="zh-CN" b="1" dirty="0">
                <a:latin typeface="Arial" panose="020B0604020202020204" pitchFamily="34" charset="0"/>
                <a:ea typeface="宋体" panose="02010600030101010101" pitchFamily="2" charset="-122"/>
              </a:rPr>
              <a:t>①</a:t>
            </a:r>
            <a:endParaRPr lang="en-US" altLang="zh-CN" b="1" dirty="0">
              <a:latin typeface="Arial" panose="020B0604020202020204" pitchFamily="34" charset="0"/>
              <a:ea typeface="宋体" panose="02010600030101010101" pitchFamily="2" charset="-122"/>
            </a:endParaRPr>
          </a:p>
        </p:txBody>
      </p:sp>
      <p:sp>
        <p:nvSpPr>
          <p:cNvPr id="45075" name="矩形 14366"/>
          <p:cNvSpPr/>
          <p:nvPr/>
        </p:nvSpPr>
        <p:spPr>
          <a:xfrm>
            <a:off x="7664450" y="2330450"/>
            <a:ext cx="412750" cy="368300"/>
          </a:xfrm>
          <a:prstGeom prst="rect">
            <a:avLst/>
          </a:prstGeom>
          <a:noFill/>
          <a:ln w="9525">
            <a:noFill/>
          </a:ln>
        </p:spPr>
        <p:txBody>
          <a:bodyPr wrap="none" anchor="t">
            <a:spAutoFit/>
          </a:bodyPr>
          <a:lstStyle/>
          <a:p>
            <a:r>
              <a:rPr lang="en-US" altLang="zh-CN" b="1" dirty="0">
                <a:latin typeface="Arial" panose="020B0604020202020204" pitchFamily="34" charset="0"/>
                <a:ea typeface="宋体" panose="02010600030101010101" pitchFamily="2" charset="-122"/>
              </a:rPr>
              <a:t>④</a:t>
            </a:r>
            <a:endParaRPr lang="en-US" altLang="zh-CN" b="1" dirty="0">
              <a:latin typeface="Arial" panose="020B0604020202020204" pitchFamily="34" charset="0"/>
              <a:ea typeface="宋体" panose="02010600030101010101" pitchFamily="2" charset="-122"/>
            </a:endParaRPr>
          </a:p>
        </p:txBody>
      </p:sp>
      <p:sp>
        <p:nvSpPr>
          <p:cNvPr id="45076" name="矩形 14367"/>
          <p:cNvSpPr/>
          <p:nvPr/>
        </p:nvSpPr>
        <p:spPr>
          <a:xfrm>
            <a:off x="2667000" y="4267200"/>
            <a:ext cx="412750" cy="368300"/>
          </a:xfrm>
          <a:prstGeom prst="rect">
            <a:avLst/>
          </a:prstGeom>
          <a:noFill/>
          <a:ln w="9525">
            <a:noFill/>
          </a:ln>
        </p:spPr>
        <p:txBody>
          <a:bodyPr wrap="none" anchor="t">
            <a:spAutoFit/>
          </a:bodyPr>
          <a:lstStyle/>
          <a:p>
            <a:r>
              <a:rPr lang="en-US" altLang="zh-CN" b="1" dirty="0">
                <a:latin typeface="Arial" panose="020B0604020202020204" pitchFamily="34" charset="0"/>
                <a:ea typeface="宋体" panose="02010600030101010101" pitchFamily="2" charset="-122"/>
              </a:rPr>
              <a:t>⑤</a:t>
            </a:r>
            <a:endParaRPr lang="en-US" altLang="zh-CN" b="1" dirty="0">
              <a:latin typeface="Arial" panose="020B0604020202020204" pitchFamily="34" charset="0"/>
              <a:ea typeface="宋体" panose="02010600030101010101" pitchFamily="2" charset="-122"/>
            </a:endParaRPr>
          </a:p>
        </p:txBody>
      </p:sp>
      <p:sp>
        <p:nvSpPr>
          <p:cNvPr id="45077" name="矩形 14368"/>
          <p:cNvSpPr/>
          <p:nvPr/>
        </p:nvSpPr>
        <p:spPr>
          <a:xfrm>
            <a:off x="7848600" y="4191000"/>
            <a:ext cx="412750" cy="368300"/>
          </a:xfrm>
          <a:prstGeom prst="rect">
            <a:avLst/>
          </a:prstGeom>
          <a:noFill/>
          <a:ln w="9525">
            <a:noFill/>
          </a:ln>
        </p:spPr>
        <p:txBody>
          <a:bodyPr wrap="none" anchor="t">
            <a:spAutoFit/>
          </a:bodyPr>
          <a:lstStyle/>
          <a:p>
            <a:r>
              <a:rPr lang="en-US" altLang="zh-CN" b="1" dirty="0">
                <a:latin typeface="Arial" panose="020B0604020202020204" pitchFamily="34" charset="0"/>
                <a:ea typeface="宋体" panose="02010600030101010101" pitchFamily="2" charset="-122"/>
              </a:rPr>
              <a:t>⑥</a:t>
            </a:r>
            <a:endParaRPr lang="en-US" altLang="zh-CN" b="1" dirty="0">
              <a:latin typeface="Arial" panose="020B0604020202020204" pitchFamily="34" charset="0"/>
              <a:ea typeface="宋体" panose="02010600030101010101" pitchFamily="2" charset="-122"/>
            </a:endParaRPr>
          </a:p>
        </p:txBody>
      </p:sp>
      <p:sp>
        <p:nvSpPr>
          <p:cNvPr id="2" name="文本框 1"/>
          <p:cNvSpPr txBox="1"/>
          <p:nvPr/>
        </p:nvSpPr>
        <p:spPr>
          <a:xfrm>
            <a:off x="3200400" y="2970213"/>
            <a:ext cx="3352800" cy="521970"/>
          </a:xfrm>
          <a:prstGeom prst="rect">
            <a:avLst/>
          </a:prstGeom>
          <a:noFill/>
          <a:ln w="9525">
            <a:noFill/>
          </a:ln>
        </p:spPr>
        <p:txBody>
          <a:bodyPr wrap="square" anchor="t">
            <a:spAutoFit/>
          </a:bodyPr>
          <a:lstStyle/>
          <a:p>
            <a:pPr>
              <a:spcBef>
                <a:spcPct val="50000"/>
              </a:spcBef>
            </a:pPr>
            <a:r>
              <a:rPr lang="zh-CN" altLang="en-US" sz="2800" b="1" dirty="0">
                <a:latin typeface="Arial" panose="020B0604020202020204" pitchFamily="34" charset="0"/>
                <a:ea typeface="宋体" panose="02010600030101010101" pitchFamily="2" charset="-122"/>
              </a:rPr>
              <a:t>坚守自己的内心</a:t>
            </a:r>
            <a:endParaRPr lang="zh-CN" altLang="en-US" sz="2800" b="1" dirty="0">
              <a:latin typeface="Arial" panose="020B0604020202020204" pitchFamily="34" charset="0"/>
              <a:ea typeface="宋体" panose="02010600030101010101" pitchFamily="2" charset="-122"/>
            </a:endParaRPr>
          </a:p>
        </p:txBody>
      </p:sp>
      <p:sp>
        <p:nvSpPr>
          <p:cNvPr id="4" name="文本框 3"/>
          <p:cNvSpPr txBox="1"/>
          <p:nvPr/>
        </p:nvSpPr>
        <p:spPr>
          <a:xfrm>
            <a:off x="8261350" y="4158615"/>
            <a:ext cx="2438400" cy="521970"/>
          </a:xfrm>
          <a:prstGeom prst="rect">
            <a:avLst/>
          </a:prstGeom>
          <a:noFill/>
          <a:ln w="9525">
            <a:noFill/>
          </a:ln>
        </p:spPr>
        <p:txBody>
          <a:bodyPr anchor="t">
            <a:spAutoFit/>
          </a:bodyPr>
          <a:lstStyle/>
          <a:p>
            <a:pPr>
              <a:spcBef>
                <a:spcPct val="50000"/>
              </a:spcBef>
            </a:pPr>
            <a:r>
              <a:rPr lang="zh-CN" altLang="en-US" sz="2800" b="1" dirty="0">
                <a:solidFill>
                  <a:srgbClr val="FF0000"/>
                </a:solidFill>
                <a:latin typeface="Arial" panose="020B0604020202020204" pitchFamily="34" charset="0"/>
                <a:ea typeface="宋体" panose="02010600030101010101" pitchFamily="2" charset="-122"/>
              </a:rPr>
              <a:t>性格</a:t>
            </a:r>
            <a:r>
              <a:rPr lang="en-US" altLang="zh-CN" sz="2800" b="1" dirty="0">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错位</a:t>
            </a:r>
            <a:r>
              <a:rPr lang="en-US" altLang="zh-CN" sz="2800" b="1" dirty="0">
                <a:solidFill>
                  <a:srgbClr val="FF0000"/>
                </a:solidFill>
                <a:latin typeface="Arial" panose="020B0604020202020204" pitchFamily="34" charset="0"/>
                <a:ea typeface="宋体" panose="02010600030101010101" pitchFamily="2" charset="-122"/>
              </a:rPr>
              <a:t>”</a:t>
            </a:r>
            <a:endParaRPr lang="en-US" altLang="zh-CN" sz="2800" b="1" dirty="0">
              <a:solidFill>
                <a:srgbClr val="FF0000"/>
              </a:solidFill>
              <a:latin typeface="Arial" panose="020B0604020202020204" pitchFamily="34" charset="0"/>
              <a:ea typeface="宋体" panose="02010600030101010101" pitchFamily="2" charset="-122"/>
            </a:endParaRPr>
          </a:p>
        </p:txBody>
      </p:sp>
      <p:sp>
        <p:nvSpPr>
          <p:cNvPr id="5" name="文本框 4"/>
          <p:cNvSpPr txBox="1"/>
          <p:nvPr/>
        </p:nvSpPr>
        <p:spPr>
          <a:xfrm>
            <a:off x="2897188" y="4139883"/>
            <a:ext cx="3856037" cy="1168400"/>
          </a:xfrm>
          <a:prstGeom prst="rect">
            <a:avLst/>
          </a:prstGeom>
          <a:noFill/>
          <a:ln w="9525">
            <a:noFill/>
          </a:ln>
        </p:spPr>
        <p:txBody>
          <a:bodyPr wrap="square" anchor="t">
            <a:spAutoFit/>
          </a:bodyPr>
          <a:lstStyle/>
          <a:p>
            <a:pPr>
              <a:spcBef>
                <a:spcPct val="50000"/>
              </a:spcBef>
            </a:pPr>
            <a:r>
              <a:rPr lang="zh-CN" altLang="en-US" sz="2800" b="1" dirty="0">
                <a:latin typeface="Arial" panose="020B0604020202020204" pitchFamily="34" charset="0"/>
                <a:ea typeface="宋体" panose="02010600030101010101" pitchFamily="2" charset="-122"/>
              </a:rPr>
              <a:t>自暴自弃  行尸走肉</a:t>
            </a:r>
            <a:endParaRPr lang="zh-CN" altLang="en-US" sz="2800" b="1" dirty="0">
              <a:latin typeface="Arial" panose="020B0604020202020204" pitchFamily="34" charset="0"/>
              <a:ea typeface="宋体" panose="02010600030101010101" pitchFamily="2" charset="-122"/>
            </a:endParaRPr>
          </a:p>
          <a:p>
            <a:pPr>
              <a:spcBef>
                <a:spcPct val="50000"/>
              </a:spcBef>
            </a:pPr>
            <a:r>
              <a:rPr lang="zh-CN" altLang="en-US" sz="2800" b="1" dirty="0">
                <a:latin typeface="Arial" panose="020B0604020202020204" pitchFamily="34" charset="0"/>
                <a:ea typeface="宋体" panose="02010600030101010101" pitchFamily="2" charset="-122"/>
              </a:rPr>
              <a:t> 放弃内心的坚守</a:t>
            </a:r>
            <a:endParaRPr lang="zh-CN" altLang="en-US" sz="2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54">
                                            <p:txEl>
                                              <p:charRg st="0" end="7"/>
                                            </p:txEl>
                                          </p:spTgt>
                                        </p:tgtEl>
                                        <p:attrNameLst>
                                          <p:attrName>style.visibility</p:attrName>
                                        </p:attrNameLst>
                                      </p:cBhvr>
                                      <p:to>
                                        <p:strVal val="visible"/>
                                      </p:to>
                                    </p:set>
                                    <p:animEffect transition="in" filter="blinds(horizontal)">
                                      <p:cBhvr>
                                        <p:cTn id="7" dur="500"/>
                                        <p:tgtEl>
                                          <p:spTgt spid="14354">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354">
                                            <p:txEl>
                                              <p:pRg st="1" end="1"/>
                                            </p:txEl>
                                          </p:spTgt>
                                        </p:tgtEl>
                                        <p:attrNameLst>
                                          <p:attrName>style.visibility</p:attrName>
                                        </p:attrNameLst>
                                      </p:cBhvr>
                                      <p:to>
                                        <p:strVal val="visible"/>
                                      </p:to>
                                    </p:set>
                                    <p:animEffect transition="in" filter="blinds(horizontal)">
                                      <p:cBhvr>
                                        <p:cTn id="12" dur="500"/>
                                        <p:tgtEl>
                                          <p:spTgt spid="1435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4355"/>
                                        </p:tgtEl>
                                        <p:attrNameLst>
                                          <p:attrName>style.visibility</p:attrName>
                                        </p:attrNameLst>
                                      </p:cBhvr>
                                      <p:to>
                                        <p:strVal val="visible"/>
                                      </p:to>
                                    </p:set>
                                    <p:anim calcmode="lin" valueType="num">
                                      <p:cBhvr>
                                        <p:cTn id="17" dur="500" fill="hold"/>
                                        <p:tgtEl>
                                          <p:spTgt spid="14355"/>
                                        </p:tgtEl>
                                        <p:attrNameLst>
                                          <p:attrName>ppt_x</p:attrName>
                                        </p:attrNameLst>
                                      </p:cBhvr>
                                      <p:tavLst>
                                        <p:tav tm="0">
                                          <p:val>
                                            <p:strVal val="#ppt_x"/>
                                          </p:val>
                                        </p:tav>
                                        <p:tav tm="100000">
                                          <p:val>
                                            <p:strVal val="#ppt_x"/>
                                          </p:val>
                                        </p:tav>
                                      </p:tavLst>
                                    </p:anim>
                                    <p:anim calcmode="lin" valueType="num">
                                      <p:cBhvr>
                                        <p:cTn id="18" dur="500" fill="hold"/>
                                        <p:tgtEl>
                                          <p:spTgt spid="1435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4345"/>
                                        </p:tgtEl>
                                        <p:attrNameLst>
                                          <p:attrName>style.visibility</p:attrName>
                                        </p:attrNameLst>
                                      </p:cBhvr>
                                      <p:to>
                                        <p:strVal val="visible"/>
                                      </p:to>
                                    </p:set>
                                    <p:animEffect transition="in" filter="blinds(horizontal)">
                                      <p:cBhvr>
                                        <p:cTn id="23" dur="500"/>
                                        <p:tgtEl>
                                          <p:spTgt spid="14345"/>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14357"/>
                                        </p:tgtEl>
                                        <p:attrNameLst>
                                          <p:attrName>style.visibility</p:attrName>
                                        </p:attrNameLst>
                                      </p:cBhvr>
                                      <p:to>
                                        <p:strVal val="visible"/>
                                      </p:to>
                                    </p:set>
                                    <p:animEffect transition="in" filter="box(in)">
                                      <p:cBhvr>
                                        <p:cTn id="28" dur="1000"/>
                                        <p:tgtEl>
                                          <p:spTgt spid="14357"/>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14352"/>
                                        </p:tgtEl>
                                        <p:attrNameLst>
                                          <p:attrName>style.visibility</p:attrName>
                                        </p:attrNameLst>
                                      </p:cBhvr>
                                      <p:to>
                                        <p:strVal val="visible"/>
                                      </p:to>
                                    </p:set>
                                    <p:animEffect transition="in" filter="box(in)">
                                      <p:cBhvr>
                                        <p:cTn id="33" dur="500"/>
                                        <p:tgtEl>
                                          <p:spTgt spid="14352"/>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box(in)">
                                      <p:cBhvr>
                                        <p:cTn id="38" dur="2000"/>
                                        <p:tgtEl>
                                          <p:spTgt spid="2"/>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2000" fill="hold"/>
                                        <p:tgtEl>
                                          <p:spTgt spid="4"/>
                                        </p:tgtEl>
                                        <p:attrNameLst>
                                          <p:attrName>ppt_x</p:attrName>
                                        </p:attrNameLst>
                                      </p:cBhvr>
                                      <p:tavLst>
                                        <p:tav tm="0">
                                          <p:val>
                                            <p:strVal val="#ppt_x"/>
                                          </p:val>
                                        </p:tav>
                                        <p:tav tm="100000">
                                          <p:val>
                                            <p:strVal val="#ppt_x"/>
                                          </p:val>
                                        </p:tav>
                                      </p:tavLst>
                                    </p:anim>
                                    <p:anim calcmode="lin" valueType="num">
                                      <p:cBhvr>
                                        <p:cTn id="44" dur="2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box(in)">
                                      <p:cBhvr>
                                        <p:cTn id="4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5" grpId="0"/>
      <p:bldP spid="14357" grpId="0"/>
      <p:bldP spid="2" grpId="0"/>
      <p:bldP spid="4" grpId="0"/>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矩形 3"/>
          <p:cNvSpPr/>
          <p:nvPr/>
        </p:nvSpPr>
        <p:spPr>
          <a:xfrm>
            <a:off x="758190" y="2616200"/>
            <a:ext cx="2350135" cy="9144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758190" y="753110"/>
            <a:ext cx="8525510" cy="1863090"/>
          </a:xfrm>
          <a:prstGeom prst="rect">
            <a:avLst/>
          </a:prstGeom>
          <a:noFill/>
        </p:spPr>
        <p:txBody>
          <a:bodyPr wrap="square" rtlCol="0">
            <a:spAutoFit/>
          </a:bodyPr>
          <a:lstStyle/>
          <a:p>
            <a:pPr>
              <a:lnSpc>
                <a:spcPct val="120000"/>
              </a:lnSpc>
            </a:pPr>
            <a:r>
              <a:rPr lang="en-US" altLang="zh-CN" sz="3200" b="1">
                <a:latin typeface="华文楷体" panose="02010600040101010101" charset="-122"/>
                <a:ea typeface="华文楷体" panose="02010600040101010101" charset="-122"/>
              </a:rPr>
              <a:t>        </a:t>
            </a:r>
            <a:r>
              <a:rPr lang="zh-CN" altLang="en-US" sz="3200" b="1">
                <a:latin typeface="华文楷体" panose="02010600040101010101" charset="-122"/>
                <a:ea typeface="华文楷体" panose="02010600040101010101" charset="-122"/>
              </a:rPr>
              <a:t>作者说：人把自己从野兽中提拔出，可是到现在，人还把</a:t>
            </a:r>
            <a:r>
              <a:rPr lang="zh-CN" altLang="en-US" sz="3200" b="1">
                <a:solidFill>
                  <a:srgbClr val="C00000"/>
                </a:solidFill>
                <a:latin typeface="华文楷体" panose="02010600040101010101" charset="-122"/>
                <a:ea typeface="华文楷体" panose="02010600040101010101" charset="-122"/>
              </a:rPr>
              <a:t>自己的同类</a:t>
            </a:r>
            <a:r>
              <a:rPr lang="zh-CN" altLang="en-US" sz="3200" b="1">
                <a:latin typeface="华文楷体" panose="02010600040101010101" charset="-122"/>
                <a:ea typeface="华文楷体" panose="02010600040101010101" charset="-122"/>
              </a:rPr>
              <a:t>驱逐到野兽里去。祥子还在那文化之城，可是变成了走兽。</a:t>
            </a:r>
            <a:endParaRPr lang="zh-CN" altLang="en-US" sz="3200" b="1">
              <a:latin typeface="华文楷体" panose="02010600040101010101" charset="-122"/>
              <a:ea typeface="华文楷体" panose="02010600040101010101" charset="-122"/>
            </a:endParaRPr>
          </a:p>
        </p:txBody>
      </p:sp>
      <p:sp>
        <p:nvSpPr>
          <p:cNvPr id="3" name="文本框 2"/>
          <p:cNvSpPr txBox="1"/>
          <p:nvPr/>
        </p:nvSpPr>
        <p:spPr>
          <a:xfrm>
            <a:off x="850900" y="2720340"/>
            <a:ext cx="2765425" cy="706755"/>
          </a:xfrm>
          <a:prstGeom prst="rect">
            <a:avLst/>
          </a:prstGeom>
          <a:noFill/>
        </p:spPr>
        <p:txBody>
          <a:bodyPr wrap="square" rtlCol="0">
            <a:spAutoFit/>
          </a:bodyPr>
          <a:lstStyle/>
          <a:p>
            <a:r>
              <a:rPr lang="zh-CN" altLang="en-US" sz="4000" b="1">
                <a:solidFill>
                  <a:srgbClr val="C00000"/>
                </a:solidFill>
              </a:rPr>
              <a:t>主题思想</a:t>
            </a:r>
            <a:endParaRPr lang="zh-CN" altLang="en-US" sz="4000" b="1">
              <a:solidFill>
                <a:srgbClr val="C00000"/>
              </a:solidFill>
            </a:endParaRPr>
          </a:p>
        </p:txBody>
      </p:sp>
      <p:sp>
        <p:nvSpPr>
          <p:cNvPr id="5" name="文本框 4"/>
          <p:cNvSpPr txBox="1"/>
          <p:nvPr/>
        </p:nvSpPr>
        <p:spPr>
          <a:xfrm>
            <a:off x="758190" y="3629025"/>
            <a:ext cx="10852150" cy="2453640"/>
          </a:xfrm>
          <a:prstGeom prst="rect">
            <a:avLst/>
          </a:prstGeom>
          <a:noFill/>
        </p:spPr>
        <p:txBody>
          <a:bodyPr wrap="square" rtlCol="0">
            <a:spAutoFit/>
          </a:bodyPr>
          <a:lstStyle/>
          <a:p>
            <a:pPr>
              <a:lnSpc>
                <a:spcPct val="120000"/>
              </a:lnSpc>
            </a:pPr>
            <a:r>
              <a:rPr lang="zh-CN" altLang="en-US" sz="2800" b="1"/>
              <a:t>          </a:t>
            </a:r>
            <a:r>
              <a:rPr lang="zh-CN" altLang="en-US" sz="3200" b="1"/>
              <a:t>小说深刻地揭露了旧中国把“人”变成“鬼”的黑暗，控诉了统治阶级对劳动人民的残酷盘剥和压榨，表达了作者对劳动人民的深切同情，同时也告诉人们：仅靠个人奋斗去摆脱贫穷是行不通的路。</a:t>
            </a:r>
            <a:endParaRPr lang="zh-CN" altLang="en-US" sz="3200" b="1"/>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103995" y="588645"/>
            <a:ext cx="2887980" cy="27908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barn(inVertical)">
                                      <p:cBhvr>
                                        <p:cTn id="24"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7410" name="标题 17409"/>
          <p:cNvSpPr>
            <a:spLocks noGrp="1"/>
          </p:cNvSpPr>
          <p:nvPr>
            <p:ph type="title"/>
          </p:nvPr>
        </p:nvSpPr>
        <p:spPr>
          <a:xfrm>
            <a:off x="838200" y="644525"/>
            <a:ext cx="10515600" cy="1325563"/>
          </a:xfrm>
        </p:spPr>
        <p:txBody>
          <a:bodyPr anchor="ctr"/>
          <a:lstStyle/>
          <a:p>
            <a:r>
              <a:rPr lang="zh-CN" altLang="en-US" sz="4800" b="1">
                <a:solidFill>
                  <a:srgbClr val="FF0000"/>
                </a:solidFill>
                <a:latin typeface="楷体" panose="02010609060101010101" pitchFamily="49" charset="-122"/>
                <a:ea typeface="楷体" panose="02010609060101010101" pitchFamily="49" charset="-122"/>
              </a:rPr>
              <a:t>我们为什么要读经典</a:t>
            </a:r>
            <a:r>
              <a:rPr lang="en-US" altLang="zh-CN" sz="4800" b="1">
                <a:solidFill>
                  <a:srgbClr val="FF0000"/>
                </a:solidFill>
                <a:latin typeface="楷体" panose="02010609060101010101" pitchFamily="49" charset="-122"/>
                <a:ea typeface="楷体" panose="02010609060101010101" pitchFamily="49" charset="-122"/>
              </a:rPr>
              <a:t>?</a:t>
            </a:r>
            <a:endParaRPr lang="en-US" altLang="zh-CN" sz="4800" b="1">
              <a:solidFill>
                <a:srgbClr val="FF0000"/>
              </a:solidFill>
              <a:latin typeface="楷体" panose="02010609060101010101" pitchFamily="49" charset="-122"/>
              <a:ea typeface="楷体" panose="02010609060101010101" pitchFamily="49" charset="-122"/>
            </a:endParaRPr>
          </a:p>
        </p:txBody>
      </p:sp>
      <p:sp>
        <p:nvSpPr>
          <p:cNvPr id="17411" name="文本占位符 17410"/>
          <p:cNvSpPr>
            <a:spLocks noGrp="1"/>
          </p:cNvSpPr>
          <p:nvPr>
            <p:ph type="body" idx="1"/>
          </p:nvPr>
        </p:nvSpPr>
        <p:spPr>
          <a:xfrm>
            <a:off x="175260" y="1149985"/>
            <a:ext cx="10383520" cy="4351655"/>
          </a:xfrm>
        </p:spPr>
        <p:txBody>
          <a:bodyPr/>
          <a:lstStyle/>
          <a:p>
            <a:pPr marL="1905" indent="-344805">
              <a:buNone/>
            </a:pPr>
            <a:r>
              <a:rPr lang="zh-CN" altLang="en-US" sz="3600" dirty="0"/>
              <a:t>         </a:t>
            </a:r>
            <a:endParaRPr lang="zh-CN" altLang="en-US" sz="3600" dirty="0"/>
          </a:p>
          <a:p>
            <a:pPr marL="1905" indent="-344805">
              <a:lnSpc>
                <a:spcPct val="110000"/>
              </a:lnSpc>
              <a:buNone/>
            </a:pPr>
            <a:r>
              <a:rPr lang="zh-CN" altLang="en-US" sz="3600" dirty="0"/>
              <a:t>            </a:t>
            </a:r>
            <a:r>
              <a:rPr lang="zh-CN" altLang="en-US" sz="4000" dirty="0">
                <a:latin typeface="楷体" panose="02010609060101010101" pitchFamily="49" charset="-122"/>
                <a:ea typeface="楷体" panose="02010609060101010101" pitchFamily="49" charset="-122"/>
              </a:rPr>
              <a:t>读人，</a:t>
            </a:r>
            <a:endParaRPr lang="zh-CN" altLang="en-US" sz="4000" dirty="0">
              <a:latin typeface="楷体" panose="02010609060101010101" pitchFamily="49" charset="-122"/>
              <a:ea typeface="楷体" panose="02010609060101010101" pitchFamily="49" charset="-122"/>
            </a:endParaRPr>
          </a:p>
          <a:p>
            <a:pPr marL="1905" indent="-344805">
              <a:lnSpc>
                <a:spcPct val="110000"/>
              </a:lnSpc>
              <a:buNone/>
            </a:pPr>
            <a:r>
              <a:rPr lang="zh-CN" altLang="en-US" sz="4000" dirty="0">
                <a:latin typeface="楷体" panose="02010609060101010101" pitchFamily="49" charset="-122"/>
                <a:ea typeface="楷体" panose="02010609060101010101" pitchFamily="49" charset="-122"/>
              </a:rPr>
              <a:t>        读人生，</a:t>
            </a:r>
            <a:endParaRPr lang="zh-CN" altLang="en-US" sz="4000" dirty="0">
              <a:latin typeface="楷体" panose="02010609060101010101" pitchFamily="49" charset="-122"/>
              <a:ea typeface="楷体" panose="02010609060101010101" pitchFamily="49" charset="-122"/>
            </a:endParaRPr>
          </a:p>
          <a:p>
            <a:pPr marL="1905" indent="-344805">
              <a:lnSpc>
                <a:spcPct val="110000"/>
              </a:lnSpc>
              <a:buNone/>
            </a:pPr>
            <a:r>
              <a:rPr lang="zh-CN" altLang="en-US" sz="4000" dirty="0">
                <a:latin typeface="楷体" panose="02010609060101010101" pitchFamily="49" charset="-122"/>
                <a:ea typeface="楷体" panose="02010609060101010101" pitchFamily="49" charset="-122"/>
              </a:rPr>
              <a:t>            读智慧，</a:t>
            </a:r>
            <a:endParaRPr lang="zh-CN" altLang="en-US" sz="4000" dirty="0">
              <a:latin typeface="楷体" panose="02010609060101010101" pitchFamily="49" charset="-122"/>
              <a:ea typeface="楷体" panose="02010609060101010101" pitchFamily="49" charset="-122"/>
            </a:endParaRPr>
          </a:p>
          <a:p>
            <a:pPr marL="1905" indent="-344805">
              <a:lnSpc>
                <a:spcPct val="110000"/>
              </a:lnSpc>
              <a:buNone/>
            </a:pPr>
            <a:r>
              <a:rPr lang="zh-CN" altLang="en-US" sz="4000" dirty="0">
                <a:latin typeface="楷体" panose="02010609060101010101" pitchFamily="49" charset="-122"/>
                <a:ea typeface="楷体" panose="02010609060101010101" pitchFamily="49" charset="-122"/>
              </a:rPr>
              <a:t>              读社会。</a:t>
            </a:r>
            <a:endParaRPr lang="zh-CN" altLang="en-US" sz="4000" dirty="0">
              <a:latin typeface="楷体" panose="02010609060101010101" pitchFamily="49" charset="-122"/>
              <a:ea typeface="楷体" panose="02010609060101010101" pitchFamily="49" charset="-122"/>
            </a:endParaRPr>
          </a:p>
          <a:p>
            <a:pPr marL="1905" indent="-344805">
              <a:lnSpc>
                <a:spcPct val="110000"/>
              </a:lnSpc>
              <a:buNone/>
            </a:pPr>
            <a:r>
              <a:rPr lang="zh-CN" altLang="en-US" sz="4000" dirty="0">
                <a:latin typeface="楷体" panose="02010609060101010101" pitchFamily="49" charset="-122"/>
                <a:ea typeface="楷体" panose="02010609060101010101" pitchFamily="49" charset="-122"/>
              </a:rPr>
              <a:t>                     ——易中天</a:t>
            </a:r>
            <a:endParaRPr lang="zh-CN" altLang="en-US" sz="4000" dirty="0">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1"/>
          <a:stretch>
            <a:fillRect/>
          </a:stretch>
        </p:blipFill>
        <p:spPr>
          <a:xfrm>
            <a:off x="5916930" y="1772285"/>
            <a:ext cx="5715000" cy="30822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linds(horizontal)">
                                      <p:cBhvr>
                                        <p:cTn id="7" dur="5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3" nodeType="clickEffect">
                                  <p:stCondLst>
                                    <p:cond delay="0"/>
                                  </p:stCondLst>
                                  <p:iterate type="lt">
                                    <p:tmPct val="50000"/>
                                  </p:iterate>
                                  <p:childTnLst>
                                    <p:set>
                                      <p:cBhvr>
                                        <p:cTn id="11" dur="1" fill="hold">
                                          <p:stCondLst>
                                            <p:cond delay="0"/>
                                          </p:stCondLst>
                                        </p:cTn>
                                        <p:tgtEl>
                                          <p:spTgt spid="17411">
                                            <p:txEl>
                                              <p:pRg st="0" end="0"/>
                                            </p:txEl>
                                          </p:spTgt>
                                        </p:tgtEl>
                                        <p:attrNameLst>
                                          <p:attrName>style.visibility</p:attrName>
                                        </p:attrNameLst>
                                      </p:cBhvr>
                                      <p:to>
                                        <p:strVal val="visible"/>
                                      </p:to>
                                    </p:set>
                                    <p:anim calcmode="discrete" valueType="clr">
                                      <p:cBhvr override="childStyle">
                                        <p:cTn id="12" dur="500"/>
                                        <p:tgtEl>
                                          <p:spTgt spid="1741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500"/>
                                        <p:tgtEl>
                                          <p:spTgt spid="17411">
                                            <p:txEl>
                                              <p:pRg st="0" end="0"/>
                                            </p:txEl>
                                          </p:spTgt>
                                        </p:tgtEl>
                                        <p:attrNameLst>
                                          <p:attrName>fillcolor</p:attrName>
                                        </p:attrNameLst>
                                      </p:cBhvr>
                                      <p:tavLst>
                                        <p:tav tm="0">
                                          <p:val>
                                            <p:clrVal>
                                              <a:schemeClr val="accent2"/>
                                            </p:clrVal>
                                          </p:val>
                                        </p:tav>
                                        <p:tav tm="50000">
                                          <p:val>
                                            <p:clrVal>
                                              <a:schemeClr val="hlink"/>
                                            </p:clrVal>
                                          </p:val>
                                        </p:tav>
                                      </p:tavLst>
                                    </p:anim>
                                    <p:set>
                                      <p:cBhvr>
                                        <p:cTn id="14" dur="500"/>
                                        <p:tgtEl>
                                          <p:spTgt spid="17411">
                                            <p:txEl>
                                              <p:pRg st="0" end="0"/>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3" nodeType="clickEffect">
                                  <p:stCondLst>
                                    <p:cond delay="0"/>
                                  </p:stCondLst>
                                  <p:iterate type="lt">
                                    <p:tmPct val="50000"/>
                                  </p:iterate>
                                  <p:childTnLst>
                                    <p:set>
                                      <p:cBhvr>
                                        <p:cTn id="18" dur="1" fill="hold">
                                          <p:stCondLst>
                                            <p:cond delay="0"/>
                                          </p:stCondLst>
                                        </p:cTn>
                                        <p:tgtEl>
                                          <p:spTgt spid="17411">
                                            <p:txEl>
                                              <p:pRg st="1" end="1"/>
                                            </p:txEl>
                                          </p:spTgt>
                                        </p:tgtEl>
                                        <p:attrNameLst>
                                          <p:attrName>style.visibility</p:attrName>
                                        </p:attrNameLst>
                                      </p:cBhvr>
                                      <p:to>
                                        <p:strVal val="visible"/>
                                      </p:to>
                                    </p:set>
                                    <p:anim calcmode="discrete" valueType="clr">
                                      <p:cBhvr override="childStyle">
                                        <p:cTn id="19" dur="500"/>
                                        <p:tgtEl>
                                          <p:spTgt spid="1741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500"/>
                                        <p:tgtEl>
                                          <p:spTgt spid="17411">
                                            <p:txEl>
                                              <p:pRg st="1" end="1"/>
                                            </p:txEl>
                                          </p:spTgt>
                                        </p:tgtEl>
                                        <p:attrNameLst>
                                          <p:attrName>fillcolor</p:attrName>
                                        </p:attrNameLst>
                                      </p:cBhvr>
                                      <p:tavLst>
                                        <p:tav tm="0">
                                          <p:val>
                                            <p:clrVal>
                                              <a:schemeClr val="accent2"/>
                                            </p:clrVal>
                                          </p:val>
                                        </p:tav>
                                        <p:tav tm="50000">
                                          <p:val>
                                            <p:clrVal>
                                              <a:schemeClr val="hlink"/>
                                            </p:clrVal>
                                          </p:val>
                                        </p:tav>
                                      </p:tavLst>
                                    </p:anim>
                                    <p:set>
                                      <p:cBhvr>
                                        <p:cTn id="21" dur="500"/>
                                        <p:tgtEl>
                                          <p:spTgt spid="17411">
                                            <p:txEl>
                                              <p:pRg st="1" end="1"/>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3" nodeType="clickEffect">
                                  <p:stCondLst>
                                    <p:cond delay="0"/>
                                  </p:stCondLst>
                                  <p:iterate type="lt">
                                    <p:tmPct val="50000"/>
                                  </p:iterate>
                                  <p:childTnLst>
                                    <p:set>
                                      <p:cBhvr>
                                        <p:cTn id="25" dur="1" fill="hold">
                                          <p:stCondLst>
                                            <p:cond delay="0"/>
                                          </p:stCondLst>
                                        </p:cTn>
                                        <p:tgtEl>
                                          <p:spTgt spid="17411">
                                            <p:txEl>
                                              <p:pRg st="2" end="2"/>
                                            </p:txEl>
                                          </p:spTgt>
                                        </p:tgtEl>
                                        <p:attrNameLst>
                                          <p:attrName>style.visibility</p:attrName>
                                        </p:attrNameLst>
                                      </p:cBhvr>
                                      <p:to>
                                        <p:strVal val="visible"/>
                                      </p:to>
                                    </p:set>
                                    <p:anim calcmode="discrete" valueType="clr">
                                      <p:cBhvr override="childStyle">
                                        <p:cTn id="26" dur="500"/>
                                        <p:tgtEl>
                                          <p:spTgt spid="17411">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500"/>
                                        <p:tgtEl>
                                          <p:spTgt spid="17411">
                                            <p:txEl>
                                              <p:pRg st="2" end="2"/>
                                            </p:txEl>
                                          </p:spTgt>
                                        </p:tgtEl>
                                        <p:attrNameLst>
                                          <p:attrName>fillcolor</p:attrName>
                                        </p:attrNameLst>
                                      </p:cBhvr>
                                      <p:tavLst>
                                        <p:tav tm="0">
                                          <p:val>
                                            <p:clrVal>
                                              <a:schemeClr val="accent2"/>
                                            </p:clrVal>
                                          </p:val>
                                        </p:tav>
                                        <p:tav tm="50000">
                                          <p:val>
                                            <p:clrVal>
                                              <a:schemeClr val="hlink"/>
                                            </p:clrVal>
                                          </p:val>
                                        </p:tav>
                                      </p:tavLst>
                                    </p:anim>
                                    <p:set>
                                      <p:cBhvr>
                                        <p:cTn id="28" dur="500"/>
                                        <p:tgtEl>
                                          <p:spTgt spid="17411">
                                            <p:txEl>
                                              <p:pRg st="2" end="2"/>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3" nodeType="clickEffect">
                                  <p:stCondLst>
                                    <p:cond delay="0"/>
                                  </p:stCondLst>
                                  <p:iterate type="lt">
                                    <p:tmPct val="50000"/>
                                  </p:iterate>
                                  <p:childTnLst>
                                    <p:set>
                                      <p:cBhvr>
                                        <p:cTn id="32" dur="1" fill="hold">
                                          <p:stCondLst>
                                            <p:cond delay="0"/>
                                          </p:stCondLst>
                                        </p:cTn>
                                        <p:tgtEl>
                                          <p:spTgt spid="17411">
                                            <p:txEl>
                                              <p:pRg st="3" end="3"/>
                                            </p:txEl>
                                          </p:spTgt>
                                        </p:tgtEl>
                                        <p:attrNameLst>
                                          <p:attrName>style.visibility</p:attrName>
                                        </p:attrNameLst>
                                      </p:cBhvr>
                                      <p:to>
                                        <p:strVal val="visible"/>
                                      </p:to>
                                    </p:set>
                                    <p:anim calcmode="discrete" valueType="clr">
                                      <p:cBhvr override="childStyle">
                                        <p:cTn id="33" dur="500"/>
                                        <p:tgtEl>
                                          <p:spTgt spid="17411">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500"/>
                                        <p:tgtEl>
                                          <p:spTgt spid="17411">
                                            <p:txEl>
                                              <p:pRg st="3" end="3"/>
                                            </p:txEl>
                                          </p:spTgt>
                                        </p:tgtEl>
                                        <p:attrNameLst>
                                          <p:attrName>fillcolor</p:attrName>
                                        </p:attrNameLst>
                                      </p:cBhvr>
                                      <p:tavLst>
                                        <p:tav tm="0">
                                          <p:val>
                                            <p:clrVal>
                                              <a:schemeClr val="accent2"/>
                                            </p:clrVal>
                                          </p:val>
                                        </p:tav>
                                        <p:tav tm="50000">
                                          <p:val>
                                            <p:clrVal>
                                              <a:schemeClr val="hlink"/>
                                            </p:clrVal>
                                          </p:val>
                                        </p:tav>
                                      </p:tavLst>
                                    </p:anim>
                                    <p:set>
                                      <p:cBhvr>
                                        <p:cTn id="35" dur="500"/>
                                        <p:tgtEl>
                                          <p:spTgt spid="17411">
                                            <p:txEl>
                                              <p:pRg st="3" end="3"/>
                                            </p:txEl>
                                          </p:spTgt>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7" presetClass="entr" presetSubtype="0" fill="hold" grpId="3" nodeType="clickEffect">
                                  <p:stCondLst>
                                    <p:cond delay="0"/>
                                  </p:stCondLst>
                                  <p:iterate type="lt">
                                    <p:tmPct val="50000"/>
                                  </p:iterate>
                                  <p:childTnLst>
                                    <p:set>
                                      <p:cBhvr>
                                        <p:cTn id="39" dur="1" fill="hold">
                                          <p:stCondLst>
                                            <p:cond delay="0"/>
                                          </p:stCondLst>
                                        </p:cTn>
                                        <p:tgtEl>
                                          <p:spTgt spid="17411">
                                            <p:txEl>
                                              <p:pRg st="4" end="4"/>
                                            </p:txEl>
                                          </p:spTgt>
                                        </p:tgtEl>
                                        <p:attrNameLst>
                                          <p:attrName>style.visibility</p:attrName>
                                        </p:attrNameLst>
                                      </p:cBhvr>
                                      <p:to>
                                        <p:strVal val="visible"/>
                                      </p:to>
                                    </p:set>
                                    <p:anim calcmode="discrete" valueType="clr">
                                      <p:cBhvr override="childStyle">
                                        <p:cTn id="40" dur="500"/>
                                        <p:tgtEl>
                                          <p:spTgt spid="17411">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500"/>
                                        <p:tgtEl>
                                          <p:spTgt spid="17411">
                                            <p:txEl>
                                              <p:pRg st="4" end="4"/>
                                            </p:txEl>
                                          </p:spTgt>
                                        </p:tgtEl>
                                        <p:attrNameLst>
                                          <p:attrName>fillcolor</p:attrName>
                                        </p:attrNameLst>
                                      </p:cBhvr>
                                      <p:tavLst>
                                        <p:tav tm="0">
                                          <p:val>
                                            <p:clrVal>
                                              <a:schemeClr val="accent2"/>
                                            </p:clrVal>
                                          </p:val>
                                        </p:tav>
                                        <p:tav tm="50000">
                                          <p:val>
                                            <p:clrVal>
                                              <a:schemeClr val="hlink"/>
                                            </p:clrVal>
                                          </p:val>
                                        </p:tav>
                                      </p:tavLst>
                                    </p:anim>
                                    <p:set>
                                      <p:cBhvr>
                                        <p:cTn id="42" dur="500"/>
                                        <p:tgtEl>
                                          <p:spTgt spid="17411">
                                            <p:txEl>
                                              <p:pRg st="4" end="4"/>
                                            </p:txEl>
                                          </p:spTgt>
                                        </p:tgtEl>
                                        <p:attrNameLst>
                                          <p:attrName>fill.type</p:attrName>
                                        </p:attrNameLst>
                                      </p:cBhvr>
                                      <p:to>
                                        <p:strVal val="solid"/>
                                      </p:to>
                                    </p:set>
                                  </p:childTnLst>
                                </p:cTn>
                              </p:par>
                            </p:childTnLst>
                          </p:cTn>
                        </p:par>
                      </p:childTnLst>
                    </p:cTn>
                  </p:par>
                  <p:par>
                    <p:cTn id="43" fill="hold">
                      <p:stCondLst>
                        <p:cond delay="indefinite"/>
                      </p:stCondLst>
                      <p:childTnLst>
                        <p:par>
                          <p:cTn id="44" fill="hold">
                            <p:stCondLst>
                              <p:cond delay="0"/>
                            </p:stCondLst>
                            <p:childTnLst>
                              <p:par>
                                <p:cTn id="45" presetID="27" presetClass="entr" presetSubtype="0" fill="hold" grpId="3" nodeType="clickEffect">
                                  <p:stCondLst>
                                    <p:cond delay="0"/>
                                  </p:stCondLst>
                                  <p:iterate type="lt">
                                    <p:tmPct val="50000"/>
                                  </p:iterate>
                                  <p:childTnLst>
                                    <p:set>
                                      <p:cBhvr>
                                        <p:cTn id="46" dur="1" fill="hold">
                                          <p:stCondLst>
                                            <p:cond delay="0"/>
                                          </p:stCondLst>
                                        </p:cTn>
                                        <p:tgtEl>
                                          <p:spTgt spid="17411">
                                            <p:txEl>
                                              <p:pRg st="5" end="5"/>
                                            </p:txEl>
                                          </p:spTgt>
                                        </p:tgtEl>
                                        <p:attrNameLst>
                                          <p:attrName>style.visibility</p:attrName>
                                        </p:attrNameLst>
                                      </p:cBhvr>
                                      <p:to>
                                        <p:strVal val="visible"/>
                                      </p:to>
                                    </p:set>
                                    <p:anim calcmode="discrete" valueType="clr">
                                      <p:cBhvr override="childStyle">
                                        <p:cTn id="47" dur="500"/>
                                        <p:tgtEl>
                                          <p:spTgt spid="17411">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8" dur="500"/>
                                        <p:tgtEl>
                                          <p:spTgt spid="17411">
                                            <p:txEl>
                                              <p:pRg st="5" end="5"/>
                                            </p:txEl>
                                          </p:spTgt>
                                        </p:tgtEl>
                                        <p:attrNameLst>
                                          <p:attrName>fillcolor</p:attrName>
                                        </p:attrNameLst>
                                      </p:cBhvr>
                                      <p:tavLst>
                                        <p:tav tm="0">
                                          <p:val>
                                            <p:clrVal>
                                              <a:schemeClr val="accent2"/>
                                            </p:clrVal>
                                          </p:val>
                                        </p:tav>
                                        <p:tav tm="50000">
                                          <p:val>
                                            <p:clrVal>
                                              <a:schemeClr val="hlink"/>
                                            </p:clrVal>
                                          </p:val>
                                        </p:tav>
                                      </p:tavLst>
                                    </p:anim>
                                    <p:set>
                                      <p:cBhvr>
                                        <p:cTn id="49" dur="500"/>
                                        <p:tgtEl>
                                          <p:spTgt spid="17411">
                                            <p:txEl>
                                              <p:pRg st="5" end="5"/>
                                            </p:txEl>
                                          </p:spTgt>
                                        </p:tgtEl>
                                        <p:attrNameLst>
                                          <p:attrName>fill.type</p:attrName>
                                        </p:attrNameLst>
                                      </p:cBhvr>
                                      <p:to>
                                        <p:strVal val="solid"/>
                                      </p:to>
                                    </p:se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2"/>
                                        </p:tgtEl>
                                        <p:attrNameLst>
                                          <p:attrName>style.visibility</p:attrName>
                                        </p:attrNameLst>
                                      </p:cBhvr>
                                      <p:to>
                                        <p:strVal val="visible"/>
                                      </p:to>
                                    </p:set>
                                    <p:anim calcmode="lin" valueType="num">
                                      <p:cBhvr additive="base">
                                        <p:cTn id="54" dur="500" fill="hold"/>
                                        <p:tgtEl>
                                          <p:spTgt spid="2"/>
                                        </p:tgtEl>
                                        <p:attrNameLst>
                                          <p:attrName>ppt_x</p:attrName>
                                        </p:attrNameLst>
                                      </p:cBhvr>
                                      <p:tavLst>
                                        <p:tav tm="0">
                                          <p:val>
                                            <p:strVal val="#ppt_x"/>
                                          </p:val>
                                        </p:tav>
                                        <p:tav tm="100000">
                                          <p:val>
                                            <p:strVal val="#ppt_x"/>
                                          </p:val>
                                        </p:tav>
                                      </p:tavLst>
                                    </p:anim>
                                    <p:anim calcmode="lin" valueType="num">
                                      <p:cBhvr additive="base">
                                        <p:cTn id="5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ldLvl="0"/>
      <p:bldP spid="17411" grpId="0" build="p"/>
      <p:bldP spid="17411" grpId="1" build="p"/>
      <p:bldP spid="17411" grpId="2" build="p"/>
      <p:bldP spid="17411" grpId="3" build="p"/>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19996</Words>
  <Application>WPS 演示</Application>
  <PresentationFormat>宽屏</PresentationFormat>
  <Paragraphs>886</Paragraphs>
  <Slides>100</Slides>
  <Notes>2</Notes>
  <HiddenSlides>0</HiddenSlides>
  <MMClips>0</MMClips>
  <ScaleCrop>false</ScaleCrop>
  <HeadingPairs>
    <vt:vector size="6" baseType="variant">
      <vt:variant>
        <vt:lpstr>已用的字体</vt:lpstr>
      </vt:variant>
      <vt:variant>
        <vt:i4>33</vt:i4>
      </vt:variant>
      <vt:variant>
        <vt:lpstr>主题</vt:lpstr>
      </vt:variant>
      <vt:variant>
        <vt:i4>1</vt:i4>
      </vt:variant>
      <vt:variant>
        <vt:lpstr>幻灯片标题</vt:lpstr>
      </vt:variant>
      <vt:variant>
        <vt:i4>100</vt:i4>
      </vt:variant>
    </vt:vector>
  </HeadingPairs>
  <TitlesOfParts>
    <vt:vector size="134" baseType="lpstr">
      <vt:lpstr>Arial</vt:lpstr>
      <vt:lpstr>宋体</vt:lpstr>
      <vt:lpstr>Wingdings</vt:lpstr>
      <vt:lpstr>Calibri</vt:lpstr>
      <vt:lpstr>Calibri Light</vt:lpstr>
      <vt:lpstr>新宋体</vt:lpstr>
      <vt:lpstr>楷体</vt:lpstr>
      <vt:lpstr>Kaiti SC</vt:lpstr>
      <vt:lpstr>Segoe Print</vt:lpstr>
      <vt:lpstr>仿宋</vt:lpstr>
      <vt:lpstr>思源黑体 CN Bold</vt:lpstr>
      <vt:lpstr>黑体</vt:lpstr>
      <vt:lpstr>华文行楷</vt:lpstr>
      <vt:lpstr>华文新魏</vt:lpstr>
      <vt:lpstr>汉仪菱心体简</vt:lpstr>
      <vt:lpstr>华文楷体</vt:lpstr>
      <vt:lpstr>Times New Roman</vt:lpstr>
      <vt:lpstr>微软雅黑</vt:lpstr>
      <vt:lpstr>Arial Unicode MS</vt:lpstr>
      <vt:lpstr>方正兰亭超细黑简体</vt:lpstr>
      <vt:lpstr>叶根友毛笔行书2.0版</vt:lpstr>
      <vt:lpstr>华文中宋</vt:lpstr>
      <vt:lpstr>华文仿宋</vt:lpstr>
      <vt:lpstr>华文琥珀</vt:lpstr>
      <vt:lpstr>仿宋体</vt:lpstr>
      <vt:lpstr>楷体_GB2312</vt:lpstr>
      <vt:lpstr>PMingLiU</vt:lpstr>
      <vt:lpstr>PMingLiU-ExtB</vt:lpstr>
      <vt:lpstr>Lantinghei SC Extralight</vt:lpstr>
      <vt:lpstr>Lantinghei SC Demibold</vt:lpstr>
      <vt:lpstr>Franklin Gothic Book</vt:lpstr>
      <vt:lpstr>华文隶书</vt:lpstr>
      <vt:lpstr>YuppySC-Regular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语言：</vt:lpstr>
      <vt:lpstr>PowerPoint 演示文稿</vt:lpstr>
      <vt:lpstr>食物：</vt:lpstr>
      <vt:lpstr>建筑：</vt:lpstr>
      <vt:lpstr>PowerPoint 演示文稿</vt:lpstr>
      <vt:lpstr>风俗：</vt:lpstr>
      <vt:lpstr>PowerPoint 演示文稿</vt:lpstr>
      <vt:lpstr>PowerPoint 演示文稿</vt:lpstr>
      <vt:lpstr>思维导图1</vt:lpstr>
      <vt:lpstr>思维导图2</vt:lpstr>
      <vt:lpstr>思维导图3</vt:lpstr>
      <vt:lpstr>PowerPoint 演示文稿</vt:lpstr>
      <vt:lpstr>我们为什么要读经典?</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黄红政</cp:lastModifiedBy>
  <cp:revision>249</cp:revision>
  <dcterms:created xsi:type="dcterms:W3CDTF">2017-11-13T08:28:00Z</dcterms:created>
  <dcterms:modified xsi:type="dcterms:W3CDTF">2021-07-04T23:00:09Z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2052-11.1.0.10578</vt:lpwstr>
  </property>
  <property fmtid="{D5CDD505-2E9C-101B-9397-08002B2CF9AE}" pid="3" name="ICV">
    <vt:lpwstr>E0A79DC10E7A4D84BF88421A0B291E11</vt:lpwstr>
  </property>
</Properties>
</file>