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9" r:id="rId3"/>
    <p:sldId id="257" r:id="rId4"/>
    <p:sldId id="287" r:id="rId5"/>
    <p:sldId id="288" r:id="rId6"/>
    <p:sldId id="263" r:id="rId7"/>
    <p:sldId id="285" r:id="rId8"/>
    <p:sldId id="279" r:id="rId9"/>
    <p:sldId id="316" r:id="rId10"/>
    <p:sldId id="315" r:id="rId11"/>
    <p:sldId id="260" r:id="rId12"/>
    <p:sldId id="276" r:id="rId13"/>
    <p:sldId id="321" r:id="rId14"/>
    <p:sldId id="320" r:id="rId15"/>
    <p:sldId id="319" r:id="rId16"/>
    <p:sldId id="318" r:id="rId17"/>
    <p:sldId id="310" r:id="rId18"/>
    <p:sldId id="345" r:id="rId19"/>
    <p:sldId id="277" r:id="rId20"/>
    <p:sldId id="278" r:id="rId21"/>
    <p:sldId id="280" r:id="rId22"/>
    <p:sldId id="283" r:id="rId23"/>
    <p:sldId id="284" r:id="rId24"/>
    <p:sldId id="264" r:id="rId25"/>
    <p:sldId id="346" r:id="rId26"/>
    <p:sldId id="312" r:id="rId27"/>
    <p:sldId id="281" r:id="rId28"/>
    <p:sldId id="265" r:id="rId29"/>
    <p:sldId id="311" r:id="rId30"/>
    <p:sldId id="313" r:id="rId31"/>
    <p:sldId id="282" r:id="rId32"/>
    <p:sldId id="266" r:id="rId33"/>
    <p:sldId id="269" r:id="rId34"/>
    <p:sldId id="272" r:id="rId35"/>
    <p:sldId id="273" r:id="rId36"/>
    <p:sldId id="274" r:id="rId37"/>
    <p:sldId id="275" r:id="rId38"/>
    <p:sldId id="289"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09" autoAdjust="0"/>
    <p:restoredTop sz="94660"/>
  </p:normalViewPr>
  <p:slideViewPr>
    <p:cSldViewPr snapToGrid="0">
      <p:cViewPr>
        <p:scale>
          <a:sx n="80" d="100"/>
          <a:sy n="80" d="100"/>
        </p:scale>
        <p:origin x="-258" y="120"/>
      </p:cViewPr>
      <p:guideLst>
        <p:guide orient="horz" pos="2147"/>
        <p:guide pos="382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5F6A6C-FD5A-41B7-AE87-7ACC36D0ED6E}" type="datetimeFigureOut">
              <a:rPr lang="zh-CN" altLang="en-US" smtClean="0"/>
              <a:pPr/>
              <a:t>2021/10/16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5EDE4-1E18-4861-ACE2-D4B34891A44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20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21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22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24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27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28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31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32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33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34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35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36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37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38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D5EDE4-1E18-4861-ACE2-D4B34891A449}"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B2118-A74D-4046-A484-4C45EBEE4ADB}"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FEF102D-F14A-4109-B6B6-4417922565BC}" type="datetimeFigureOut">
              <a:rPr lang="zh-CN" altLang="en-US" smtClean="0"/>
              <a:pPr/>
              <a:t>2021/10/16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0B6FD1-DD69-4643-A816-F59D674EE596}"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EF102D-F14A-4109-B6B6-4417922565BC}" type="datetimeFigureOut">
              <a:rPr lang="zh-CN" altLang="en-US" smtClean="0"/>
              <a:pPr/>
              <a:t>2021/10/16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0B6FD1-DD69-4643-A816-F59D674EE59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mp3"/><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5.xml"/><Relationship Id="rId7" Type="http://schemas.openxmlformats.org/officeDocument/2006/relationships/image" Target="../media/image8.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baidu.com/s?wd=%E6%9F%8F%E6%8B%89%E5%9B%BE&amp;tn=SE_PcZhidaonwhc_ngpagmjz&amp;rsv_dl=gh_pc_zhidao"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image9.wdp"/><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e82703a9b472946617889ff5c5bf4f61"/>
          <p:cNvPicPr>
            <a:picLocks noChangeAspect="1"/>
          </p:cNvPicPr>
          <p:nvPr/>
        </p:nvPicPr>
        <p:blipFill>
          <a:blip r:embed="rId4" cstate="print"/>
          <a:stretch>
            <a:fillRect/>
          </a:stretch>
        </p:blipFill>
        <p:spPr>
          <a:xfrm>
            <a:off x="2860040" y="774700"/>
            <a:ext cx="7355840" cy="3608070"/>
          </a:xfrm>
          <a:prstGeom prst="rect">
            <a:avLst/>
          </a:prstGeom>
        </p:spPr>
      </p:pic>
      <p:pic>
        <p:nvPicPr>
          <p:cNvPr id="2" name="Cloud music">
            <a:hlinkClick r:id="" action="ppaction://media"/>
          </p:cNvPr>
          <p:cNvPicPr>
            <a:picLocks noChangeAspect="1"/>
          </p:cNvPicPr>
          <p:nvPr>
            <a:videoFile r:link="rId1"/>
            <p:extLst>
              <p:ext uri="{DAA4B4D4-6D71-4841-9C94-3DE7FCFB9230}">
                <p14:media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6"/>
              </p:ext>
            </p:extLst>
          </p:nvPr>
        </p:nvPicPr>
        <p:blipFill>
          <a:blip r:embed="rId7" cstate="print"/>
          <a:stretch>
            <a:fillRect/>
          </a:stretch>
        </p:blipFill>
        <p:spPr>
          <a:xfrm>
            <a:off x="-1451810" y="5566611"/>
            <a:ext cx="609600" cy="609600"/>
          </a:xfrm>
          <a:prstGeom prst="rect">
            <a:avLst/>
          </a:prstGeom>
        </p:spPr>
      </p:pic>
      <p:cxnSp>
        <p:nvCxnSpPr>
          <p:cNvPr id="4" name="直接连接符 3"/>
          <p:cNvCxnSpPr/>
          <p:nvPr/>
        </p:nvCxnSpPr>
        <p:spPr>
          <a:xfrm flipH="1">
            <a:off x="8575040" y="774700"/>
            <a:ext cx="1756410" cy="1092835"/>
          </a:xfrm>
          <a:prstGeom prst="line">
            <a:avLst/>
          </a:prstGeom>
          <a:ln>
            <a:solidFill>
              <a:srgbClr val="E2A3A4"/>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166620" y="4121150"/>
            <a:ext cx="1756410" cy="1092835"/>
          </a:xfrm>
          <a:prstGeom prst="line">
            <a:avLst/>
          </a:prstGeom>
          <a:ln>
            <a:solidFill>
              <a:srgbClr val="E2A3A4"/>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035050" y="2552700"/>
            <a:ext cx="10876280" cy="1568450"/>
          </a:xfrm>
          <a:prstGeom prst="rect">
            <a:avLst/>
          </a:prstGeom>
          <a:noFill/>
        </p:spPr>
        <p:txBody>
          <a:bodyPr wrap="square" rtlCol="0">
            <a:spAutoFit/>
          </a:bodyPr>
          <a:lstStyle/>
          <a:p>
            <a:r>
              <a:rPr lang="zh-CN" altLang="en-US" sz="8800" b="1"/>
              <a:t>发现潜藏的</a:t>
            </a:r>
            <a:r>
              <a:rPr lang="zh-CN" altLang="en-US" sz="9600" b="1">
                <a:latin typeface="方正粗圆简体" panose="03000509000000000000" charset="-122"/>
                <a:ea typeface="方正粗圆简体" panose="03000509000000000000" charset="-122"/>
              </a:rPr>
              <a:t>逻辑谬误</a:t>
            </a:r>
          </a:p>
        </p:txBody>
      </p:sp>
      <p:sp>
        <p:nvSpPr>
          <p:cNvPr id="6" name="文本框 5"/>
          <p:cNvSpPr txBox="1"/>
          <p:nvPr/>
        </p:nvSpPr>
        <p:spPr>
          <a:xfrm>
            <a:off x="4511675" y="4568825"/>
            <a:ext cx="5344795" cy="1198880"/>
          </a:xfrm>
          <a:prstGeom prst="rect">
            <a:avLst/>
          </a:prstGeom>
          <a:noFill/>
        </p:spPr>
        <p:txBody>
          <a:bodyPr wrap="square" rtlCol="0">
            <a:spAutoFit/>
          </a:bodyPr>
          <a:lstStyle/>
          <a:p>
            <a:r>
              <a:rPr lang="zh-CN" altLang="en-US" sz="7200">
                <a:latin typeface="方正大黑简体" panose="03000509000000000000" charset="-122"/>
                <a:ea typeface="方正大黑简体" panose="03000509000000000000" charset="-122"/>
              </a:rPr>
              <a:t>概念与判断</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2"/>
          <a:stretch>
            <a:fillRect/>
          </a:stretch>
        </p:blipFill>
        <p:spPr>
          <a:xfrm>
            <a:off x="46990" y="0"/>
            <a:ext cx="12098020" cy="6785610"/>
          </a:xfrm>
          <a:prstGeom prst="rect">
            <a:avLst/>
          </a:prstGeom>
        </p:spPr>
      </p:pic>
      <p:sp>
        <p:nvSpPr>
          <p:cNvPr id="2" name="文本框 1"/>
          <p:cNvSpPr txBox="1"/>
          <p:nvPr/>
        </p:nvSpPr>
        <p:spPr>
          <a:xfrm>
            <a:off x="255270" y="352425"/>
            <a:ext cx="11538585" cy="3046095"/>
          </a:xfrm>
          <a:prstGeom prst="rect">
            <a:avLst/>
          </a:prstGeom>
          <a:noFill/>
        </p:spPr>
        <p:txBody>
          <a:bodyPr wrap="square" rtlCol="0">
            <a:spAutoFit/>
          </a:bodyPr>
          <a:lstStyle/>
          <a:p>
            <a:r>
              <a:rPr lang="zh-CN" altLang="en-US" sz="3200" b="1">
                <a:sym typeface="+mn-ea"/>
              </a:rPr>
              <a:t> </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根据下面一段文字，给“知识经济”下一个定义。（</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40</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字以内</a:t>
            </a:r>
            <a:r>
              <a:rPr lang="zh-CN" altLang="en-US" sz="3200" b="1">
                <a:latin typeface="黑体" panose="02010609060101010101" charset="-122"/>
                <a:ea typeface="黑体" panose="02010609060101010101" charset="-122"/>
                <a:cs typeface="黑体" panose="02010609060101010101" charset="-122"/>
                <a:sym typeface="+mn-ea"/>
              </a:rPr>
              <a:t>）</a:t>
            </a:r>
            <a:br>
              <a:rPr lang="zh-CN" altLang="en-US" sz="3200" b="1">
                <a:latin typeface="黑体" panose="02010609060101010101" charset="-122"/>
                <a:ea typeface="黑体" panose="02010609060101010101" charset="-122"/>
                <a:cs typeface="黑体" panose="02010609060101010101" charset="-122"/>
                <a:sym typeface="+mn-ea"/>
              </a:rPr>
            </a:br>
            <a:r>
              <a:rPr lang="zh-CN" altLang="en-US" sz="3200" b="1">
                <a:latin typeface="黑体" panose="02010609060101010101" charset="-122"/>
                <a:ea typeface="黑体" panose="02010609060101010101" charset="-122"/>
                <a:cs typeface="黑体" panose="02010609060101010101" charset="-122"/>
                <a:sym typeface="+mn-ea"/>
              </a:rPr>
              <a:t>    </a:t>
            </a:r>
          </a:p>
          <a:p>
            <a:r>
              <a:rPr lang="zh-CN" altLang="en-US" sz="3200" b="1">
                <a:latin typeface="黑体" panose="02010609060101010101" charset="-122"/>
                <a:ea typeface="黑体" panose="02010609060101010101" charset="-122"/>
                <a:cs typeface="黑体" panose="02010609060101010101"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以前的经济，以传统工业为产业支柱，以稀缺自然资源为主要依托。而“知识经济”则以高技术产业为第一产业支柱，以智力资源为首要依托。因此，“知识经济”是一种可持续发展的经济，它是一种新型的经济。</a:t>
            </a:r>
          </a:p>
        </p:txBody>
      </p:sp>
      <p:sp>
        <p:nvSpPr>
          <p:cNvPr id="3" name="文本框 2"/>
          <p:cNvSpPr txBox="1"/>
          <p:nvPr/>
        </p:nvSpPr>
        <p:spPr>
          <a:xfrm>
            <a:off x="567055" y="4213860"/>
            <a:ext cx="10801350" cy="1198880"/>
          </a:xfrm>
          <a:prstGeom prst="rect">
            <a:avLst/>
          </a:prstGeom>
          <a:noFill/>
        </p:spPr>
        <p:txBody>
          <a:bodyPr wrap="square" rtlCol="0">
            <a:spAutoFit/>
          </a:bodyPr>
          <a:lstStyle/>
          <a:p>
            <a:pPr algn="l"/>
            <a:r>
              <a:rPr lang="en-US" altLang="zh-CN" sz="3600" b="1">
                <a:solidFill>
                  <a:srgbClr val="FF0000"/>
                </a:solidFill>
                <a:latin typeface="华文仿宋" panose="02010600040101010101" charset="-122"/>
                <a:ea typeface="华文仿宋" panose="02010600040101010101" charset="-122"/>
                <a:sym typeface="+mn-ea"/>
              </a:rPr>
              <a:t>        </a:t>
            </a:r>
            <a:r>
              <a:rPr lang="zh-CN" altLang="en-US" sz="3600" b="1">
                <a:solidFill>
                  <a:srgbClr val="FF0000"/>
                </a:solidFill>
                <a:latin typeface="华文仿宋" panose="02010600040101010101" charset="-122"/>
                <a:ea typeface="华文仿宋" panose="02010600040101010101" charset="-122"/>
                <a:sym typeface="+mn-ea"/>
              </a:rPr>
              <a:t>知识经济是以高技术产业为第一支柱，以智力资源为首要依托的可持续发展的新型经济。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5400" y="-3746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6095883" y="2386898"/>
            <a:ext cx="0" cy="2084965"/>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869484" y="1817992"/>
            <a:ext cx="0" cy="2084965"/>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4538948" y="3789244"/>
            <a:ext cx="154740" cy="421900"/>
          </a:xfrm>
          <a:prstGeom prst="rect">
            <a:avLst/>
          </a:prstGeom>
          <a:effectLst>
            <a:outerShdw blurRad="50800" dist="38100" dir="2700000" algn="tl" rotWithShape="0">
              <a:prstClr val="black">
                <a:alpha val="40000"/>
              </a:prstClr>
            </a:outerShdw>
          </a:effectLst>
        </p:spPr>
      </p:pic>
      <p:sp>
        <p:nvSpPr>
          <p:cNvPr id="18" name="内容占位符 2"/>
          <p:cNvSpPr>
            <a:spLocks noGrp="1"/>
          </p:cNvSpPr>
          <p:nvPr/>
        </p:nvSpPr>
        <p:spPr bwMode="auto">
          <a:xfrm>
            <a:off x="332740" y="198755"/>
            <a:ext cx="11374120" cy="793115"/>
          </a:xfrm>
          <a:prstGeom prst="rect">
            <a:avLst/>
          </a:prstGeom>
          <a:noFill/>
          <a:extLst>
            <a:ext uri="{909E8E84-426E-40DD-AFC4-6F175D3DCCD1}">
              <a14:hiddenFill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solidFill>
                  <a:srgbClr val="FFFFFF"/>
                </a:solidFill>
              </a14:hiddenFill>
            </a:ex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miter lim="800000"/>
                <a:headEnd/>
                <a:tailEnd/>
              </a14:hiddenLine>
            </a:ext>
          </a:extLst>
        </p:spPr>
        <p:txBody>
          <a:bodyPr>
            <a:noAutofit/>
          </a:bodyPr>
          <a:lst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a:lstStyle>
          <a:p>
            <a:pPr marL="0" indent="0">
              <a:buNone/>
            </a:pPr>
            <a:r>
              <a:rPr lang="zh-CN" altLang="zh-CN" sz="3100" b="1" smtClean="0">
                <a:solidFill>
                  <a:srgbClr val="FF0000"/>
                </a:solidFill>
                <a:latin typeface="方正黑体简体" panose="03000509000000000000" charset="-122"/>
                <a:ea typeface="方正黑体简体" panose="03000509000000000000" charset="-122"/>
              </a:rPr>
              <a:t>概念间的关系（</a:t>
            </a:r>
            <a:r>
              <a:rPr lang="zh-CN" altLang="en-US" sz="3100" b="1">
                <a:solidFill>
                  <a:srgbClr val="0000CC"/>
                </a:solidFill>
                <a:latin typeface="方正黑体简体" panose="03000509000000000000" charset="-122"/>
                <a:ea typeface="方正黑体简体" panose="03000509000000000000" charset="-122"/>
                <a:cs typeface="楷体_GB2312"/>
                <a:sym typeface="+mn-ea"/>
              </a:rPr>
              <a:t>根据两个概念外延，概念间可能具有的关系）</a:t>
            </a:r>
            <a:endParaRPr lang="en-US" altLang="zh-CN" sz="3100" b="1" smtClean="0">
              <a:solidFill>
                <a:srgbClr val="FF0000"/>
              </a:solidFill>
              <a:latin typeface="方正黑体简体" panose="03000509000000000000" charset="-122"/>
              <a:ea typeface="方正黑体简体" panose="03000509000000000000" charset="-122"/>
              <a:cs typeface="楷体_GB2312"/>
            </a:endParaRPr>
          </a:p>
          <a:p>
            <a:pPr marL="0" indent="0">
              <a:buNone/>
            </a:pPr>
            <a:endParaRPr lang="en-US" altLang="zh-CN" sz="2100" b="1" smtClean="0">
              <a:solidFill>
                <a:srgbClr val="FF0000"/>
              </a:solidFill>
              <a:latin typeface="方正黑体简体" panose="03000509000000000000" charset="-122"/>
              <a:ea typeface="方正黑体简体" panose="03000509000000000000" charset="-122"/>
              <a:cs typeface="楷体_GB2312"/>
            </a:endParaRPr>
          </a:p>
        </p:txBody>
      </p:sp>
      <p:sp>
        <p:nvSpPr>
          <p:cNvPr id="9" name="矩形 8"/>
          <p:cNvSpPr/>
          <p:nvPr/>
        </p:nvSpPr>
        <p:spPr>
          <a:xfrm>
            <a:off x="1205793" y="991944"/>
            <a:ext cx="2334148" cy="2306955"/>
          </a:xfrm>
          <a:prstGeom prst="rect">
            <a:avLst/>
          </a:prstGeom>
        </p:spPr>
        <p:txBody>
          <a:bodyPr wrap="square">
            <a:spAutoFit/>
          </a:bodyPr>
          <a:lstStyle/>
          <a:p>
            <a:pPr>
              <a:lnSpc>
                <a:spcPct val="150000"/>
              </a:lnSpc>
            </a:pPr>
            <a:r>
              <a:rPr lang="zh-CN" altLang="zh-CN" sz="2400" b="1" smtClean="0">
                <a:latin typeface="微软雅黑" panose="020B0503020204020204" pitchFamily="34" charset="-122"/>
                <a:ea typeface="微软雅黑" panose="020B0503020204020204" pitchFamily="34" charset="-122"/>
              </a:rPr>
              <a:t>“全同关系”就是两个概念的外延完全相同。</a:t>
            </a:r>
            <a:endParaRPr lang="en-US" altLang="zh-CN" sz="2400" b="1" smtClean="0">
              <a:latin typeface="微软雅黑" panose="020B0503020204020204" pitchFamily="34" charset="-122"/>
              <a:ea typeface="微软雅黑" panose="020B0503020204020204" pitchFamily="34" charset="-122"/>
            </a:endParaRPr>
          </a:p>
          <a:p>
            <a:pPr>
              <a:lnSpc>
                <a:spcPct val="150000"/>
              </a:lnSpc>
            </a:pPr>
            <a:endParaRPr sz="2400" b="1">
              <a:latin typeface="微软雅黑" panose="020B0503020204020204" pitchFamily="34" charset="-122"/>
              <a:ea typeface="微软雅黑" panose="020B0503020204020204" pitchFamily="34" charset="-122"/>
              <a:sym typeface="+mn-ea"/>
            </a:endParaRPr>
          </a:p>
        </p:txBody>
      </p:sp>
      <p:pic>
        <p:nvPicPr>
          <p:cNvPr id="1026" name="Picture 2"/>
          <p:cNvPicPr>
            <a:picLocks noChangeAspect="1" noChangeArrowheads="1"/>
          </p:cNvPicPr>
          <p:nvPr/>
        </p:nvPicPr>
        <p:blipFill>
          <a:blip r:embed="rId4"/>
          <a:stretch>
            <a:fillRect/>
          </a:stretch>
        </p:blipFill>
        <p:spPr bwMode="auto">
          <a:xfrm>
            <a:off x="1476303" y="2979494"/>
            <a:ext cx="1811655" cy="1888490"/>
          </a:xfrm>
          <a:prstGeom prst="rect">
            <a:avLst/>
          </a:prstGeom>
          <a:noFill/>
          <a:ln w="9525">
            <a:noFill/>
            <a:miter lim="800000"/>
          </a:ln>
        </p:spPr>
      </p:pic>
      <p:sp>
        <p:nvSpPr>
          <p:cNvPr id="12299" name="Rectangle 13"/>
          <p:cNvSpPr/>
          <p:nvPr/>
        </p:nvSpPr>
        <p:spPr>
          <a:xfrm>
            <a:off x="638810" y="5335270"/>
            <a:ext cx="2649220" cy="970915"/>
          </a:xfrm>
          <a:prstGeom prst="rect">
            <a:avLst/>
          </a:prstGeom>
          <a:noFill/>
          <a:ln w="9525">
            <a:noFill/>
          </a:ln>
        </p:spPr>
        <p:txBody>
          <a:bodyPr wrap="none" anchor="ctr" anchorCtr="0"/>
          <a:lstStyle/>
          <a:p>
            <a:r>
              <a:rPr lang="zh-CN" altLang="en-US" sz="3200">
                <a:solidFill>
                  <a:srgbClr val="FF3300"/>
                </a:solidFill>
                <a:latin typeface="方正华隶简体" panose="03000509000000000000" pitchFamily="1" charset="-122"/>
                <a:ea typeface="方正华隶简体" panose="03000509000000000000" pitchFamily="1" charset="-122"/>
              </a:rPr>
              <a:t>“偷”与“窃”；</a:t>
            </a:r>
          </a:p>
          <a:p>
            <a:r>
              <a:rPr lang="zh-CN" altLang="en-US" sz="3200">
                <a:solidFill>
                  <a:srgbClr val="FF3300"/>
                </a:solidFill>
                <a:latin typeface="方正华隶简体" panose="03000509000000000000" pitchFamily="1" charset="-122"/>
                <a:ea typeface="方正华隶简体" panose="03000509000000000000" pitchFamily="1" charset="-122"/>
              </a:rPr>
              <a:t>“母亲”与“妈妈”</a:t>
            </a:r>
            <a:r>
              <a:rPr lang="zh-CN" altLang="en-US" sz="3200">
                <a:latin typeface="方正华隶简体" panose="03000509000000000000" pitchFamily="1" charset="-122"/>
                <a:ea typeface="方正华隶简体" panose="03000509000000000000" pitchFamily="1" charset="-122"/>
              </a:rPr>
              <a:t> </a:t>
            </a:r>
          </a:p>
        </p:txBody>
      </p:sp>
      <p:sp>
        <p:nvSpPr>
          <p:cNvPr id="12" name="TextBox 11"/>
          <p:cNvSpPr txBox="1"/>
          <p:nvPr/>
        </p:nvSpPr>
        <p:spPr>
          <a:xfrm>
            <a:off x="4902390" y="991950"/>
            <a:ext cx="2388196" cy="1753235"/>
          </a:xfrm>
          <a:prstGeom prst="rect">
            <a:avLst/>
          </a:prstGeom>
          <a:noFill/>
        </p:spPr>
        <p:txBody>
          <a:bodyPr wrap="square" rtlCol="0">
            <a:spAutoFit/>
          </a:bodyPr>
          <a:lstStyle/>
          <a:p>
            <a:pPr>
              <a:lnSpc>
                <a:spcPct val="150000"/>
              </a:lnSpc>
            </a:pPr>
            <a:r>
              <a:rPr lang="zh-CN" altLang="zh-CN" sz="2400" smtClean="0">
                <a:latin typeface="微软雅黑" panose="020B0503020204020204" pitchFamily="34" charset="-122"/>
                <a:ea typeface="微软雅黑" panose="020B0503020204020204" pitchFamily="34" charset="-122"/>
              </a:rPr>
              <a:t>“</a:t>
            </a:r>
            <a:r>
              <a:rPr lang="zh-CN" altLang="zh-CN" sz="2400" b="1" smtClean="0">
                <a:latin typeface="微软雅黑" panose="020B0503020204020204" pitchFamily="34" charset="-122"/>
                <a:ea typeface="微软雅黑" panose="020B0503020204020204" pitchFamily="34" charset="-122"/>
              </a:rPr>
              <a:t>包含关系”中一个概念是另一个概念的一部分。</a:t>
            </a:r>
          </a:p>
        </p:txBody>
      </p:sp>
      <p:pic>
        <p:nvPicPr>
          <p:cNvPr id="1028" name="Picture 4"/>
          <p:cNvPicPr>
            <a:picLocks noChangeAspect="1" noChangeArrowheads="1"/>
          </p:cNvPicPr>
          <p:nvPr/>
        </p:nvPicPr>
        <p:blipFill>
          <a:blip r:embed="rId5"/>
          <a:stretch>
            <a:fillRect/>
          </a:stretch>
        </p:blipFill>
        <p:spPr bwMode="auto">
          <a:xfrm>
            <a:off x="4694111" y="2979500"/>
            <a:ext cx="2717165" cy="2061210"/>
          </a:xfrm>
          <a:prstGeom prst="rect">
            <a:avLst/>
          </a:prstGeom>
          <a:noFill/>
          <a:ln w="9525">
            <a:noFill/>
            <a:miter lim="800000"/>
          </a:ln>
        </p:spPr>
      </p:pic>
      <p:sp>
        <p:nvSpPr>
          <p:cNvPr id="12300" name="Rectangle 14"/>
          <p:cNvSpPr/>
          <p:nvPr/>
        </p:nvSpPr>
        <p:spPr>
          <a:xfrm>
            <a:off x="4283710" y="5324475"/>
            <a:ext cx="3995420" cy="930910"/>
          </a:xfrm>
          <a:prstGeom prst="rect">
            <a:avLst/>
          </a:prstGeom>
          <a:noFill/>
          <a:ln w="9525">
            <a:noFill/>
          </a:ln>
        </p:spPr>
        <p:txBody>
          <a:bodyPr wrap="none" anchor="ctr" anchorCtr="0"/>
          <a:lstStyle/>
          <a:p>
            <a:pPr algn="ctr"/>
            <a:r>
              <a:rPr lang="zh-CN" altLang="en-US" sz="3200">
                <a:solidFill>
                  <a:srgbClr val="FF3300"/>
                </a:solidFill>
                <a:latin typeface="方正华隶简体" panose="03000509000000000000" pitchFamily="1" charset="-122"/>
                <a:ea typeface="方正华隶简体" panose="03000509000000000000" pitchFamily="1" charset="-122"/>
              </a:rPr>
              <a:t>“学校”与“中学”；</a:t>
            </a:r>
          </a:p>
          <a:p>
            <a:pPr algn="ctr"/>
            <a:r>
              <a:rPr lang="zh-CN" altLang="en-US" sz="3200">
                <a:solidFill>
                  <a:srgbClr val="FF3300"/>
                </a:solidFill>
                <a:latin typeface="方正华隶简体" panose="03000509000000000000" pitchFamily="1" charset="-122"/>
                <a:ea typeface="方正华隶简体" panose="03000509000000000000" pitchFamily="1" charset="-122"/>
              </a:rPr>
              <a:t>“学生”与“中学生”</a:t>
            </a:r>
            <a:r>
              <a:rPr lang="zh-CN" altLang="en-US" sz="3200">
                <a:latin typeface="方正华隶简体" panose="03000509000000000000" pitchFamily="1" charset="-122"/>
                <a:ea typeface="方正华隶简体" panose="03000509000000000000" pitchFamily="1" charset="-122"/>
              </a:rPr>
              <a:t> </a:t>
            </a:r>
          </a:p>
        </p:txBody>
      </p:sp>
      <p:sp>
        <p:nvSpPr>
          <p:cNvPr id="16" name="TextBox 15"/>
          <p:cNvSpPr txBox="1"/>
          <p:nvPr/>
        </p:nvSpPr>
        <p:spPr>
          <a:xfrm>
            <a:off x="8903823" y="992058"/>
            <a:ext cx="2323651" cy="2306955"/>
          </a:xfrm>
          <a:prstGeom prst="rect">
            <a:avLst/>
          </a:prstGeom>
          <a:noFill/>
        </p:spPr>
        <p:txBody>
          <a:bodyPr wrap="square" rtlCol="0">
            <a:spAutoFit/>
          </a:bodyPr>
          <a:lstStyle/>
          <a:p>
            <a:pPr>
              <a:lnSpc>
                <a:spcPct val="150000"/>
              </a:lnSpc>
            </a:pPr>
            <a:r>
              <a:rPr lang="zh-CN" altLang="zh-CN" sz="2400" b="1" smtClean="0">
                <a:latin typeface="微软雅黑" panose="020B0503020204020204" pitchFamily="34" charset="-122"/>
                <a:ea typeface="微软雅黑" panose="020B0503020204020204" pitchFamily="34" charset="-122"/>
              </a:rPr>
              <a:t>“交叉关系”就是两个概念的外延有相同的部分，也有不同的部分。</a:t>
            </a:r>
            <a:endParaRPr lang="zh-CN" altLang="en-US" sz="2400" b="1" smtClean="0">
              <a:latin typeface="微软雅黑" panose="020B0503020204020204" pitchFamily="34" charset="-122"/>
              <a:ea typeface="微软雅黑" panose="020B0503020204020204" pitchFamily="34" charset="-122"/>
            </a:endParaRPr>
          </a:p>
        </p:txBody>
      </p:sp>
      <p:pic>
        <p:nvPicPr>
          <p:cNvPr id="1029" name="图片 2" descr="01000000000000119080385803794_s"/>
          <p:cNvPicPr>
            <a:picLocks noChangeAspect="1" noChangeArrowheads="1"/>
          </p:cNvPicPr>
          <p:nvPr/>
        </p:nvPicPr>
        <p:blipFill>
          <a:blip r:embed="rId6"/>
          <a:srcRect t="48793" r="53000" b="9662"/>
          <a:stretch>
            <a:fillRect/>
          </a:stretch>
        </p:blipFill>
        <p:spPr bwMode="auto">
          <a:xfrm>
            <a:off x="8903823" y="3384103"/>
            <a:ext cx="2322195" cy="1619885"/>
          </a:xfrm>
          <a:prstGeom prst="rect">
            <a:avLst/>
          </a:prstGeom>
          <a:noFill/>
          <a:ln w="9525">
            <a:noFill/>
            <a:miter lim="800000"/>
          </a:ln>
        </p:spPr>
      </p:pic>
      <p:sp>
        <p:nvSpPr>
          <p:cNvPr id="12301" name="Rectangle 15"/>
          <p:cNvSpPr/>
          <p:nvPr/>
        </p:nvSpPr>
        <p:spPr>
          <a:xfrm>
            <a:off x="8279130" y="5573395"/>
            <a:ext cx="2948940" cy="433070"/>
          </a:xfrm>
          <a:prstGeom prst="rect">
            <a:avLst/>
          </a:prstGeom>
          <a:noFill/>
          <a:ln w="9525">
            <a:noFill/>
          </a:ln>
        </p:spPr>
        <p:txBody>
          <a:bodyPr wrap="none" anchor="ctr" anchorCtr="0"/>
          <a:lstStyle/>
          <a:p>
            <a:r>
              <a:rPr lang="zh-CN" altLang="en-US" sz="3200">
                <a:solidFill>
                  <a:srgbClr val="FF3300"/>
                </a:solidFill>
                <a:latin typeface="方正华隶简体" panose="03000509000000000000" pitchFamily="1" charset="-122"/>
                <a:ea typeface="方正华隶简体" panose="03000509000000000000" pitchFamily="1" charset="-122"/>
              </a:rPr>
              <a:t>“教师”与“作家”；</a:t>
            </a:r>
          </a:p>
          <a:p>
            <a:r>
              <a:rPr lang="zh-CN" altLang="en-US" sz="3200">
                <a:solidFill>
                  <a:srgbClr val="FF3300"/>
                </a:solidFill>
                <a:latin typeface="方正华隶简体" panose="03000509000000000000" pitchFamily="1" charset="-122"/>
                <a:ea typeface="方正华隶简体" panose="03000509000000000000" pitchFamily="1" charset="-122"/>
              </a:rPr>
              <a:t>“青年”与“医生”</a:t>
            </a:r>
            <a:r>
              <a:rPr lang="zh-CN" altLang="en-US" sz="3200">
                <a:latin typeface="方正华隶简体" panose="03000509000000000000" pitchFamily="1" charset="-122"/>
                <a:ea typeface="方正华隶简体" panose="03000509000000000000" pitchFamily="1" charset="-122"/>
              </a:rPr>
              <a:t> </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1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99"/>
                                        </p:tgtEl>
                                        <p:attrNameLst>
                                          <p:attrName>style.visibility</p:attrName>
                                        </p:attrNameLst>
                                      </p:cBhvr>
                                      <p:to>
                                        <p:strVal val="visible"/>
                                      </p:to>
                                    </p:set>
                                    <p:anim calcmode="lin" valueType="num">
                                      <p:cBhvr additive="base">
                                        <p:cTn id="18" dur="500" fill="hold"/>
                                        <p:tgtEl>
                                          <p:spTgt spid="12299"/>
                                        </p:tgtEl>
                                        <p:attrNameLst>
                                          <p:attrName>ppt_x</p:attrName>
                                        </p:attrNameLst>
                                      </p:cBhvr>
                                      <p:tavLst>
                                        <p:tav tm="0">
                                          <p:val>
                                            <p:strVal val="#ppt_x"/>
                                          </p:val>
                                        </p:tav>
                                        <p:tav tm="100000">
                                          <p:val>
                                            <p:strVal val="#ppt_x"/>
                                          </p:val>
                                        </p:tav>
                                      </p:tavLst>
                                    </p:anim>
                                    <p:anim calcmode="lin" valueType="num">
                                      <p:cBhvr additive="base">
                                        <p:cTn id="19" dur="500" fill="hold"/>
                                        <p:tgtEl>
                                          <p:spTgt spid="1229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300"/>
                                        </p:tgtEl>
                                        <p:attrNameLst>
                                          <p:attrName>style.visibility</p:attrName>
                                        </p:attrNameLst>
                                      </p:cBhvr>
                                      <p:to>
                                        <p:strVal val="visible"/>
                                      </p:to>
                                    </p:set>
                                    <p:anim calcmode="lin" valueType="num">
                                      <p:cBhvr additive="base">
                                        <p:cTn id="24" dur="500" fill="hold"/>
                                        <p:tgtEl>
                                          <p:spTgt spid="12300"/>
                                        </p:tgtEl>
                                        <p:attrNameLst>
                                          <p:attrName>ppt_x</p:attrName>
                                        </p:attrNameLst>
                                      </p:cBhvr>
                                      <p:tavLst>
                                        <p:tav tm="0">
                                          <p:val>
                                            <p:strVal val="#ppt_x"/>
                                          </p:val>
                                        </p:tav>
                                        <p:tav tm="100000">
                                          <p:val>
                                            <p:strVal val="#ppt_x"/>
                                          </p:val>
                                        </p:tav>
                                      </p:tavLst>
                                    </p:anim>
                                    <p:anim calcmode="lin" valueType="num">
                                      <p:cBhvr additive="base">
                                        <p:cTn id="25" dur="500" fill="hold"/>
                                        <p:tgtEl>
                                          <p:spTgt spid="1230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301"/>
                                        </p:tgtEl>
                                        <p:attrNameLst>
                                          <p:attrName>style.visibility</p:attrName>
                                        </p:attrNameLst>
                                      </p:cBhvr>
                                      <p:to>
                                        <p:strVal val="visible"/>
                                      </p:to>
                                    </p:set>
                                    <p:anim calcmode="lin" valueType="num">
                                      <p:cBhvr additive="base">
                                        <p:cTn id="30" dur="500" fill="hold"/>
                                        <p:tgtEl>
                                          <p:spTgt spid="12301"/>
                                        </p:tgtEl>
                                        <p:attrNameLst>
                                          <p:attrName>ppt_x</p:attrName>
                                        </p:attrNameLst>
                                      </p:cBhvr>
                                      <p:tavLst>
                                        <p:tav tm="0">
                                          <p:val>
                                            <p:strVal val="#ppt_x"/>
                                          </p:val>
                                        </p:tav>
                                        <p:tav tm="100000">
                                          <p:val>
                                            <p:strVal val="#ppt_x"/>
                                          </p:val>
                                        </p:tav>
                                      </p:tavLst>
                                    </p:anim>
                                    <p:anim calcmode="lin" valueType="num">
                                      <p:cBhvr additive="base">
                                        <p:cTn id="31" dur="500" fill="hold"/>
                                        <p:tgtEl>
                                          <p:spTgt spid="12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9" grpId="0"/>
      <p:bldP spid="12300" grpId="0"/>
      <p:bldP spid="1230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2143" y="237490"/>
            <a:ext cx="5152651" cy="3293745"/>
            <a:chOff x="355264" y="2013734"/>
            <a:chExt cx="5152651" cy="3293745"/>
          </a:xfrm>
        </p:grpSpPr>
        <p:sp>
          <p:nvSpPr>
            <p:cNvPr id="20" name="矩形 19"/>
            <p:cNvSpPr/>
            <p:nvPr/>
          </p:nvSpPr>
          <p:spPr>
            <a:xfrm>
              <a:off x="355264" y="2013734"/>
              <a:ext cx="5152651" cy="1198880"/>
            </a:xfrm>
            <a:prstGeom prst="rect">
              <a:avLst/>
            </a:prstGeom>
          </p:spPr>
          <p:txBody>
            <a:bodyPr wrap="square">
              <a:spAutoFit/>
            </a:bodyPr>
            <a:lstStyle/>
            <a:p>
              <a:pPr indent="457200">
                <a:lnSpc>
                  <a:spcPct val="150000"/>
                </a:lnSpc>
              </a:pPr>
              <a:r>
                <a:rPr lang="zh-CN" altLang="zh-CN" sz="2400" b="1" smtClean="0">
                  <a:latin typeface="微软雅黑" panose="020B0503020204020204" pitchFamily="34" charset="-122"/>
                  <a:ea typeface="微软雅黑" panose="020B0503020204020204" pitchFamily="34" charset="-122"/>
                </a:rPr>
                <a:t>“矛盾关系”就是两个概念的外延完全不同，而且非此即彼。</a:t>
              </a:r>
              <a:endParaRPr sz="2400" b="1">
                <a:latin typeface="微软雅黑" panose="020B0503020204020204" pitchFamily="34" charset="-122"/>
                <a:ea typeface="微软雅黑" panose="020B0503020204020204" pitchFamily="34" charset="-122"/>
                <a:sym typeface="+mn-ea"/>
              </a:endParaRPr>
            </a:p>
          </p:txBody>
        </p:sp>
        <p:pic>
          <p:nvPicPr>
            <p:cNvPr id="2050" name="Picture 2"/>
            <p:cNvPicPr>
              <a:picLocks noChangeAspect="1" noChangeArrowheads="1"/>
            </p:cNvPicPr>
            <p:nvPr/>
          </p:nvPicPr>
          <p:blipFill>
            <a:blip r:embed="rId3"/>
            <a:stretch>
              <a:fillRect/>
            </a:stretch>
          </p:blipFill>
          <p:spPr bwMode="auto">
            <a:xfrm>
              <a:off x="1251249" y="3194834"/>
              <a:ext cx="2051685" cy="2112645"/>
            </a:xfrm>
            <a:prstGeom prst="rect">
              <a:avLst/>
            </a:prstGeom>
            <a:noFill/>
            <a:ln w="9525">
              <a:noFill/>
              <a:miter lim="800000"/>
            </a:ln>
          </p:spPr>
        </p:pic>
      </p:grpSp>
      <p:sp>
        <p:nvSpPr>
          <p:cNvPr id="12302" name="Rectangle 16"/>
          <p:cNvSpPr/>
          <p:nvPr/>
        </p:nvSpPr>
        <p:spPr>
          <a:xfrm>
            <a:off x="1110615" y="3530918"/>
            <a:ext cx="4248150" cy="433387"/>
          </a:xfrm>
          <a:prstGeom prst="rect">
            <a:avLst/>
          </a:prstGeom>
          <a:noFill/>
          <a:ln w="9525">
            <a:noFill/>
          </a:ln>
        </p:spPr>
        <p:txBody>
          <a:bodyPr wrap="none" anchor="ctr" anchorCtr="0"/>
          <a:lstStyle/>
          <a:p>
            <a:r>
              <a:rPr lang="zh-CN" altLang="en-US" sz="3200">
                <a:solidFill>
                  <a:srgbClr val="FF3300"/>
                </a:solidFill>
                <a:latin typeface="方正华隶简体" panose="03000509000000000000" pitchFamily="1" charset="-122"/>
                <a:ea typeface="方正华隶简体" panose="03000509000000000000" pitchFamily="1" charset="-122"/>
              </a:rPr>
              <a:t>“战争”与“和平”；</a:t>
            </a:r>
          </a:p>
          <a:p>
            <a:r>
              <a:rPr lang="zh-CN" altLang="en-US" sz="3200">
                <a:solidFill>
                  <a:srgbClr val="FF3300"/>
                </a:solidFill>
                <a:latin typeface="方正华隶简体" panose="03000509000000000000" pitchFamily="1" charset="-122"/>
                <a:ea typeface="方正华隶简体" panose="03000509000000000000" pitchFamily="1" charset="-122"/>
              </a:rPr>
              <a:t>“真理”与“谬论”</a:t>
            </a:r>
            <a:r>
              <a:rPr lang="zh-CN" altLang="en-US" sz="3200">
                <a:latin typeface="方正华隶简体" panose="03000509000000000000" pitchFamily="1" charset="-122"/>
                <a:ea typeface="方正华隶简体" panose="03000509000000000000" pitchFamily="1" charset="-122"/>
              </a:rPr>
              <a:t> </a:t>
            </a:r>
          </a:p>
        </p:txBody>
      </p:sp>
      <p:grpSp>
        <p:nvGrpSpPr>
          <p:cNvPr id="21" name="组合 20"/>
          <p:cNvGrpSpPr/>
          <p:nvPr/>
        </p:nvGrpSpPr>
        <p:grpSpPr>
          <a:xfrm>
            <a:off x="6132532" y="310110"/>
            <a:ext cx="5324775" cy="3221355"/>
            <a:chOff x="6390304" y="2011682"/>
            <a:chExt cx="5324774" cy="3221355"/>
          </a:xfrm>
        </p:grpSpPr>
        <p:sp>
          <p:nvSpPr>
            <p:cNvPr id="22" name="矩形 21"/>
            <p:cNvSpPr/>
            <p:nvPr/>
          </p:nvSpPr>
          <p:spPr>
            <a:xfrm>
              <a:off x="6390304" y="2011682"/>
              <a:ext cx="5324774" cy="1198880"/>
            </a:xfrm>
            <a:prstGeom prst="rect">
              <a:avLst/>
            </a:prstGeom>
          </p:spPr>
          <p:txBody>
            <a:bodyPr wrap="square">
              <a:spAutoFit/>
            </a:bodyPr>
            <a:lstStyle/>
            <a:p>
              <a:pPr indent="575945">
                <a:lnSpc>
                  <a:spcPct val="150000"/>
                </a:lnSpc>
              </a:pPr>
              <a:r>
                <a:rPr lang="en-US" sz="2400">
                  <a:latin typeface="微软雅黑" panose="020B0503020204020204" pitchFamily="34" charset="-122"/>
                  <a:ea typeface="微软雅黑" panose="020B0503020204020204" pitchFamily="34" charset="-122"/>
                </a:rPr>
                <a:t> </a:t>
              </a:r>
              <a:r>
                <a:rPr lang="zh-CN" altLang="zh-CN" sz="2400" b="1" smtClean="0">
                  <a:latin typeface="微软雅黑" panose="020B0503020204020204" pitchFamily="34" charset="-122"/>
                  <a:ea typeface="微软雅黑" panose="020B0503020204020204" pitchFamily="34" charset="-122"/>
                </a:rPr>
                <a:t>“反对关系”就是两个概念的外延完全不同，但不是非此即彼的关系。</a:t>
              </a:r>
            </a:p>
          </p:txBody>
        </p:sp>
        <p:pic>
          <p:nvPicPr>
            <p:cNvPr id="2051" name="Picture 3"/>
            <p:cNvPicPr>
              <a:picLocks noChangeAspect="1" noChangeArrowheads="1"/>
            </p:cNvPicPr>
            <p:nvPr/>
          </p:nvPicPr>
          <p:blipFill>
            <a:blip r:embed="rId4"/>
            <a:stretch>
              <a:fillRect/>
            </a:stretch>
          </p:blipFill>
          <p:spPr bwMode="auto">
            <a:xfrm>
              <a:off x="7671734" y="3237867"/>
              <a:ext cx="2280920" cy="1995170"/>
            </a:xfrm>
            <a:prstGeom prst="rect">
              <a:avLst/>
            </a:prstGeom>
            <a:noFill/>
            <a:ln w="9525">
              <a:noFill/>
              <a:miter lim="800000"/>
            </a:ln>
          </p:spPr>
        </p:pic>
      </p:grpSp>
      <p:sp>
        <p:nvSpPr>
          <p:cNvPr id="12303" name="Rectangle 17"/>
          <p:cNvSpPr/>
          <p:nvPr/>
        </p:nvSpPr>
        <p:spPr>
          <a:xfrm>
            <a:off x="6671310" y="3530918"/>
            <a:ext cx="4248150" cy="433387"/>
          </a:xfrm>
          <a:prstGeom prst="rect">
            <a:avLst/>
          </a:prstGeom>
          <a:noFill/>
          <a:ln w="9525">
            <a:noFill/>
          </a:ln>
        </p:spPr>
        <p:txBody>
          <a:bodyPr wrap="none" anchor="ctr" anchorCtr="0"/>
          <a:lstStyle/>
          <a:p>
            <a:r>
              <a:rPr lang="zh-CN" altLang="en-US" sz="3200">
                <a:solidFill>
                  <a:srgbClr val="FF3300"/>
                </a:solidFill>
                <a:latin typeface="方正华隶简体" panose="03000509000000000000" pitchFamily="1" charset="-122"/>
                <a:ea typeface="方正华隶简体" panose="03000509000000000000" pitchFamily="1" charset="-122"/>
              </a:rPr>
              <a:t>“阿</a:t>
            </a:r>
            <a:r>
              <a:rPr lang="en-US" altLang="zh-CN" sz="3200">
                <a:solidFill>
                  <a:srgbClr val="FF3300"/>
                </a:solidFill>
                <a:latin typeface="方正华隶简体" panose="03000509000000000000" pitchFamily="1" charset="-122"/>
                <a:ea typeface="方正华隶简体" panose="03000509000000000000" pitchFamily="1" charset="-122"/>
              </a:rPr>
              <a:t>Q”</a:t>
            </a:r>
            <a:r>
              <a:rPr lang="zh-CN" altLang="en-US" sz="3200">
                <a:solidFill>
                  <a:srgbClr val="FF3300"/>
                </a:solidFill>
                <a:latin typeface="方正华隶简体" panose="03000509000000000000" pitchFamily="1" charset="-122"/>
                <a:ea typeface="方正华隶简体" panose="03000509000000000000" pitchFamily="1" charset="-122"/>
              </a:rPr>
              <a:t>与“老舍”；</a:t>
            </a:r>
          </a:p>
          <a:p>
            <a:r>
              <a:rPr lang="zh-CN" altLang="en-US" sz="3200">
                <a:solidFill>
                  <a:srgbClr val="FF3300"/>
                </a:solidFill>
                <a:latin typeface="方正华隶简体" panose="03000509000000000000" pitchFamily="1" charset="-122"/>
                <a:ea typeface="方正华隶简体" panose="03000509000000000000" pitchFamily="1" charset="-122"/>
              </a:rPr>
              <a:t>“冠军”与“季军”</a:t>
            </a:r>
            <a:r>
              <a:rPr lang="zh-CN" altLang="en-US" sz="3200">
                <a:latin typeface="方正华隶简体" panose="03000509000000000000" pitchFamily="1" charset="-122"/>
                <a:ea typeface="方正华隶简体" panose="03000509000000000000" pitchFamily="1" charset="-122"/>
              </a:rPr>
              <a:t> </a:t>
            </a:r>
          </a:p>
        </p:txBody>
      </p:sp>
      <p:sp>
        <p:nvSpPr>
          <p:cNvPr id="23" name="TextBox 10"/>
          <p:cNvSpPr txBox="1"/>
          <p:nvPr/>
        </p:nvSpPr>
        <p:spPr>
          <a:xfrm>
            <a:off x="539528" y="4324685"/>
            <a:ext cx="11112649" cy="2306955"/>
          </a:xfrm>
          <a:prstGeom prst="rect">
            <a:avLst/>
          </a:prstGeom>
          <a:noFill/>
        </p:spPr>
        <p:txBody>
          <a:bodyPr wrap="square" rtlCol="0">
            <a:spAutoFit/>
          </a:bodyPr>
          <a:lstStyle/>
          <a:p>
            <a:pPr indent="457200">
              <a:lnSpc>
                <a:spcPct val="150000"/>
              </a:lnSpc>
            </a:pPr>
            <a:r>
              <a:rPr lang="zh-CN" altLang="zh-CN" sz="2400" b="1" smtClean="0">
                <a:latin typeface="微软雅黑" panose="020B0503020204020204" pitchFamily="34" charset="-122"/>
                <a:ea typeface="微软雅黑" panose="020B0503020204020204" pitchFamily="34" charset="-122"/>
              </a:rPr>
              <a:t>注意：互为反义词的概念不一定是“矛盾关系”，但一定是“不相容关系”。比如“黑”与“白”互为反义词，但是它们两个概念是“反对关系”，因为除了“黑”“白”两种颜色外，我们还有其他很多种颜色。</a:t>
            </a:r>
          </a:p>
          <a:p>
            <a:pPr indent="457200">
              <a:lnSpc>
                <a:spcPct val="150000"/>
              </a:lnSpc>
            </a:pPr>
            <a:endParaRPr lang="zh-CN" altLang="en-US" sz="2400" b="1"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302"/>
                                        </p:tgtEl>
                                        <p:attrNameLst>
                                          <p:attrName>style.visibility</p:attrName>
                                        </p:attrNameLst>
                                      </p:cBhvr>
                                      <p:to>
                                        <p:strVal val="visible"/>
                                      </p:to>
                                    </p:set>
                                    <p:anim calcmode="lin" valueType="num">
                                      <p:cBhvr additive="base">
                                        <p:cTn id="13" dur="500" fill="hold"/>
                                        <p:tgtEl>
                                          <p:spTgt spid="12302"/>
                                        </p:tgtEl>
                                        <p:attrNameLst>
                                          <p:attrName>ppt_x</p:attrName>
                                        </p:attrNameLst>
                                      </p:cBhvr>
                                      <p:tavLst>
                                        <p:tav tm="0">
                                          <p:val>
                                            <p:strVal val="#ppt_x"/>
                                          </p:val>
                                        </p:tav>
                                        <p:tav tm="100000">
                                          <p:val>
                                            <p:strVal val="#ppt_x"/>
                                          </p:val>
                                        </p:tav>
                                      </p:tavLst>
                                    </p:anim>
                                    <p:anim calcmode="lin" valueType="num">
                                      <p:cBhvr additive="base">
                                        <p:cTn id="14" dur="500" fill="hold"/>
                                        <p:tgtEl>
                                          <p:spTgt spid="1230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303"/>
                                        </p:tgtEl>
                                        <p:attrNameLst>
                                          <p:attrName>style.visibility</p:attrName>
                                        </p:attrNameLst>
                                      </p:cBhvr>
                                      <p:to>
                                        <p:strVal val="visible"/>
                                      </p:to>
                                    </p:set>
                                    <p:anim calcmode="lin" valueType="num">
                                      <p:cBhvr additive="base">
                                        <p:cTn id="25" dur="500" fill="hold"/>
                                        <p:tgtEl>
                                          <p:spTgt spid="12303"/>
                                        </p:tgtEl>
                                        <p:attrNameLst>
                                          <p:attrName>ppt_x</p:attrName>
                                        </p:attrNameLst>
                                      </p:cBhvr>
                                      <p:tavLst>
                                        <p:tav tm="0">
                                          <p:val>
                                            <p:strVal val="#ppt_x"/>
                                          </p:val>
                                        </p:tav>
                                        <p:tav tm="100000">
                                          <p:val>
                                            <p:strVal val="#ppt_x"/>
                                          </p:val>
                                        </p:tav>
                                      </p:tavLst>
                                    </p:anim>
                                    <p:anim calcmode="lin" valueType="num">
                                      <p:cBhvr additive="base">
                                        <p:cTn id="26" dur="500" fill="hold"/>
                                        <p:tgtEl>
                                          <p:spTgt spid="1230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3">
                                            <p:txEl>
                                              <p:pRg st="0" end="0"/>
                                            </p:txEl>
                                          </p:spTgt>
                                        </p:tgtEl>
                                        <p:attrNameLst>
                                          <p:attrName>style.visibility</p:attrName>
                                        </p:attrNameLst>
                                      </p:cBhvr>
                                      <p:to>
                                        <p:strVal val="visible"/>
                                      </p:to>
                                    </p:set>
                                    <p:animEffect transition="in" filter="wipe(down)">
                                      <p:cBhvr>
                                        <p:cTn id="31"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2" grpId="0"/>
      <p:bldP spid="12303" grpId="0"/>
      <p:bldP spid="2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3058" name="Rectangle 2"/>
          <p:cNvSpPr>
            <a:spLocks noGrp="1" noChangeArrowheads="1"/>
          </p:cNvSpPr>
          <p:nvPr/>
        </p:nvSpPr>
        <p:spPr>
          <a:xfrm>
            <a:off x="2710185" y="103630"/>
            <a:ext cx="8684684" cy="9800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zh-CN" altLang="en-US" sz="3600" b="1" smtClean="0">
                <a:solidFill>
                  <a:srgbClr val="FF0000"/>
                </a:solidFill>
                <a:ea typeface="黑体" panose="02010609060101010101" charset="-122"/>
              </a:rPr>
              <a:t>运用</a:t>
            </a:r>
            <a:r>
              <a:rPr lang="zh-CN" altLang="en-US" sz="3600" b="1">
                <a:solidFill>
                  <a:srgbClr val="FF0000"/>
                </a:solidFill>
                <a:ea typeface="黑体" panose="02010609060101010101" charset="-122"/>
              </a:rPr>
              <a:t>概念的逻辑错误</a:t>
            </a:r>
          </a:p>
        </p:txBody>
      </p:sp>
      <p:sp>
        <p:nvSpPr>
          <p:cNvPr id="173059" name="Rectangle 3"/>
          <p:cNvSpPr>
            <a:spLocks noGrp="1" noChangeArrowheads="1"/>
          </p:cNvSpPr>
          <p:nvPr/>
        </p:nvSpPr>
        <p:spPr>
          <a:xfrm>
            <a:off x="341630" y="1220470"/>
            <a:ext cx="11412220" cy="74529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US" altLang="zh-CN" sz="3735" dirty="0">
                <a:latin typeface="宋体" panose="02010600030101010101" pitchFamily="2" charset="-122"/>
              </a:rPr>
              <a:t> </a:t>
            </a:r>
            <a:r>
              <a:rPr lang="en-US" altLang="zh-CN" sz="3735" b="1" dirty="0">
                <a:latin typeface="宋体" panose="02010600030101010101" pitchFamily="2" charset="-122"/>
              </a:rPr>
              <a:t>1、</a:t>
            </a:r>
            <a:r>
              <a:rPr lang="en-US" altLang="zh-CN" sz="3735" b="1" u="sng" dirty="0">
                <a:solidFill>
                  <a:srgbClr val="FF0000"/>
                </a:solidFill>
                <a:latin typeface="宋体" panose="02010600030101010101" pitchFamily="2" charset="-122"/>
              </a:rPr>
              <a:t>歧义概念</a:t>
            </a:r>
            <a:r>
              <a:rPr lang="en-US" altLang="zh-CN" sz="3735" b="1" dirty="0">
                <a:latin typeface="宋体" panose="02010600030101010101" pitchFamily="2" charset="-122"/>
              </a:rPr>
              <a:t>：因概念反映的内涵和外延模糊不清而产生的歧义。</a:t>
            </a:r>
          </a:p>
          <a:p>
            <a:pPr marL="0" indent="0">
              <a:buFont typeface="Wingdings" panose="05000000000000000000" pitchFamily="2" charset="2"/>
              <a:buNone/>
            </a:pPr>
            <a:r>
              <a:rPr lang="zh-CN" altLang="en-US" sz="3735" b="1" dirty="0" smtClean="0">
                <a:solidFill>
                  <a:srgbClr val="0000CC"/>
                </a:solidFill>
                <a:latin typeface="楷体" panose="02010609060101010101" pitchFamily="49" charset="-122"/>
                <a:ea typeface="楷体" panose="02010609060101010101" pitchFamily="49" charset="-122"/>
                <a:cs typeface="楷体" panose="02010609060101010101" pitchFamily="49" charset="-122"/>
              </a:rPr>
              <a:t>如</a:t>
            </a:r>
            <a:r>
              <a:rPr lang="zh-CN" altLang="en-US" sz="3735" b="1" dirty="0">
                <a:solidFill>
                  <a:srgbClr val="0000CC"/>
                </a:solidFill>
                <a:latin typeface="楷体" panose="02010609060101010101" pitchFamily="49" charset="-122"/>
                <a:ea typeface="楷体" panose="02010609060101010101" pitchFamily="49" charset="-122"/>
                <a:cs typeface="楷体" panose="02010609060101010101" pitchFamily="49" charset="-122"/>
              </a:rPr>
              <a:t>：</a:t>
            </a:r>
            <a:r>
              <a:rPr lang="zh-CN" altLang="en-US" sz="3735" b="1" dirty="0" smtClean="0">
                <a:solidFill>
                  <a:srgbClr val="0000CC"/>
                </a:solidFill>
                <a:latin typeface="楷体" panose="02010609060101010101" pitchFamily="49" charset="-122"/>
                <a:ea typeface="楷体" panose="02010609060101010101" pitchFamily="49" charset="-122"/>
                <a:cs typeface="楷体" panose="02010609060101010101" pitchFamily="49" charset="-122"/>
              </a:rPr>
              <a:t>1898年，中国清政府和德国签署了《胶澳租界条约》，《条约》中约定德国可以获得“山东胶-济铁路的修筑权和</a:t>
            </a:r>
            <a:r>
              <a:rPr lang="zh-CN" altLang="en-US" sz="3735" b="1" u="sng"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铁路沿线30里内</a:t>
            </a:r>
            <a:r>
              <a:rPr lang="zh-CN" altLang="en-US" sz="3735" b="1" dirty="0" smtClean="0">
                <a:solidFill>
                  <a:srgbClr val="0000CC"/>
                </a:solidFill>
                <a:latin typeface="楷体" panose="02010609060101010101" pitchFamily="49" charset="-122"/>
                <a:ea typeface="楷体" panose="02010609060101010101" pitchFamily="49" charset="-122"/>
                <a:cs typeface="楷体" panose="02010609060101010101" pitchFamily="49" charset="-122"/>
              </a:rPr>
              <a:t>的矿产开采权……”</a:t>
            </a:r>
          </a:p>
          <a:p>
            <a:pPr marL="0" indent="0">
              <a:buFont typeface="Wingdings" panose="05000000000000000000" pitchFamily="2" charset="2"/>
              <a:buNone/>
            </a:pPr>
            <a:r>
              <a:rPr lang="en-US" altLang="zh-CN" sz="3735" dirty="0">
                <a:latin typeface="宋体" panose="02010600030101010101" pitchFamily="2" charset="-122"/>
              </a:rPr>
              <a:t> </a:t>
            </a:r>
            <a:r>
              <a:rPr lang="zh-CN" altLang="en-US" dirty="0">
                <a:solidFill>
                  <a:srgbClr val="FF0000"/>
                </a:solidFill>
                <a:latin typeface="华文行楷" panose="02010800040101010101" pitchFamily="2" charset="-122"/>
                <a:ea typeface="华文行楷" panose="02010800040101010101" pitchFamily="2" charset="-122"/>
              </a:rPr>
              <a:t>歧义：</a:t>
            </a:r>
            <a:r>
              <a:rPr lang="zh-CN" altLang="en-US" dirty="0">
                <a:latin typeface="华文行楷" panose="02010800040101010101" pitchFamily="2" charset="-122"/>
                <a:ea typeface="华文行楷" panose="02010800040101010101" pitchFamily="2" charset="-122"/>
              </a:rPr>
              <a:t>①清政府：</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铁路沿线的两侧总共</a:t>
            </a:r>
            <a:r>
              <a:rPr lang="en-US" altLang="zh-CN" dirty="0">
                <a:latin typeface="华文行楷" panose="02010800040101010101" pitchFamily="2" charset="-122"/>
                <a:ea typeface="华文行楷" panose="02010800040101010101" pitchFamily="2" charset="-122"/>
              </a:rPr>
              <a:t>30</a:t>
            </a:r>
            <a:r>
              <a:rPr lang="zh-CN" altLang="en-US" dirty="0">
                <a:latin typeface="华文行楷" panose="02010800040101010101" pitchFamily="2" charset="-122"/>
                <a:ea typeface="华文行楷" panose="02010800040101010101" pitchFamily="2" charset="-122"/>
              </a:rPr>
              <a:t>里</a:t>
            </a:r>
            <a:r>
              <a:rPr lang="zh-CN" altLang="en-US" dirty="0">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Font typeface="Wingdings" panose="05000000000000000000" pitchFamily="2" charset="2"/>
              <a:buNone/>
            </a:pPr>
            <a:r>
              <a:rPr lang="zh-CN" altLang="en-US" dirty="0">
                <a:latin typeface="华文行楷" panose="02010800040101010101" pitchFamily="2" charset="-122"/>
                <a:ea typeface="华文行楷" panose="02010800040101010101" pitchFamily="2" charset="-122"/>
              </a:rPr>
              <a:t>               ②德方：</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铁路沿线的每一侧各</a:t>
            </a:r>
            <a:r>
              <a:rPr lang="en-US" altLang="zh-CN" dirty="0">
                <a:latin typeface="华文行楷" panose="02010800040101010101" pitchFamily="2" charset="-122"/>
                <a:ea typeface="华文行楷" panose="02010800040101010101" pitchFamily="2" charset="-122"/>
              </a:rPr>
              <a:t>30</a:t>
            </a:r>
            <a:r>
              <a:rPr lang="zh-CN" altLang="en-US" dirty="0">
                <a:latin typeface="华文行楷" panose="02010800040101010101" pitchFamily="2" charset="-122"/>
                <a:ea typeface="华文行楷" panose="02010800040101010101" pitchFamily="2" charset="-122"/>
              </a:rPr>
              <a:t>里，总共 </a:t>
            </a:r>
            <a:r>
              <a:rPr lang="en-US" altLang="zh-CN" dirty="0">
                <a:latin typeface="华文行楷" panose="02010800040101010101" pitchFamily="2" charset="-122"/>
                <a:ea typeface="华文行楷" panose="02010800040101010101" pitchFamily="2" charset="-122"/>
              </a:rPr>
              <a:t>60</a:t>
            </a:r>
            <a:r>
              <a:rPr lang="zh-CN" altLang="en-US" dirty="0">
                <a:latin typeface="华文行楷" panose="02010800040101010101" pitchFamily="2" charset="-122"/>
                <a:ea typeface="华文行楷" panose="02010800040101010101" pitchFamily="2" charset="-122"/>
              </a:rPr>
              <a:t>里。</a:t>
            </a:r>
            <a:r>
              <a:rPr lang="zh-CN" altLang="en-US" dirty="0">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a:p>
            <a:pPr marL="0" indent="0">
              <a:buFont typeface="Wingdings" panose="05000000000000000000" pitchFamily="2" charset="2"/>
              <a:buNone/>
            </a:pPr>
            <a:r>
              <a:rPr lang="zh-CN" altLang="en-US" dirty="0">
                <a:latin typeface="华文行楷" panose="02010800040101010101" pitchFamily="2" charset="-122"/>
                <a:ea typeface="华文行楷" panose="02010800040101010101" pitchFamily="2" charset="-122"/>
              </a:rPr>
              <a:t>               ③</a:t>
            </a:r>
            <a:r>
              <a:rPr lang="zh-CN" altLang="en-US" dirty="0">
                <a:ea typeface="华文行楷" panose="02010800040101010101" pitchFamily="2" charset="-122"/>
              </a:rPr>
              <a:t>“</a:t>
            </a:r>
            <a:r>
              <a:rPr lang="en-US" altLang="zh-CN" dirty="0">
                <a:latin typeface="华文行楷" panose="02010800040101010101" pitchFamily="2" charset="-122"/>
                <a:ea typeface="华文行楷" panose="02010800040101010101" pitchFamily="2" charset="-122"/>
              </a:rPr>
              <a:t>30</a:t>
            </a:r>
            <a:r>
              <a:rPr lang="zh-CN" altLang="en-US" dirty="0">
                <a:latin typeface="华文行楷" panose="02010800040101010101" pitchFamily="2" charset="-122"/>
                <a:ea typeface="华文行楷" panose="02010800040101010101" pitchFamily="2" charset="-122"/>
              </a:rPr>
              <a:t>里</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是</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英里</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还是</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华里</a:t>
            </a:r>
            <a:r>
              <a:rPr lang="zh-CN" altLang="en-US" dirty="0">
                <a:ea typeface="华文行楷" panose="02010800040101010101" pitchFamily="2" charset="-122"/>
              </a:rPr>
              <a:t>”</a:t>
            </a:r>
            <a:r>
              <a:rPr lang="zh-CN" altLang="en-US" dirty="0">
                <a:latin typeface="华文行楷" panose="02010800040101010101" pitchFamily="2" charset="-122"/>
                <a:ea typeface="华文行楷" panose="02010800040101010101" pitchFamily="2" charset="-122"/>
              </a:rPr>
              <a:t>？</a:t>
            </a:r>
          </a:p>
          <a:p>
            <a:pPr marL="0" indent="0">
              <a:buFont typeface="Wingdings" panose="05000000000000000000" pitchFamily="2" charset="2"/>
              <a:buNone/>
            </a:pPr>
            <a:r>
              <a:rPr lang="zh-CN" altLang="en-US" sz="3735" dirty="0"/>
              <a:t>                             </a:t>
            </a:r>
            <a:r>
              <a:rPr lang="en-US" altLang="zh-CN" sz="3735" dirty="0"/>
              <a:t>1</a:t>
            </a:r>
            <a:r>
              <a:rPr lang="zh-CN" altLang="en-US" sz="3735" dirty="0"/>
              <a:t>英里</a:t>
            </a:r>
            <a:r>
              <a:rPr lang="en-US" altLang="zh-CN" sz="3735" dirty="0"/>
              <a:t>=3.2187</a:t>
            </a:r>
            <a:r>
              <a:rPr lang="zh-CN" altLang="en-US" sz="3735" dirty="0"/>
              <a:t>华里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3059">
                                            <p:txEl>
                                              <p:pRg st="1" end="1"/>
                                            </p:txEl>
                                          </p:spTgt>
                                        </p:tgtEl>
                                        <p:attrNameLst>
                                          <p:attrName>style.visibility</p:attrName>
                                        </p:attrNameLst>
                                      </p:cBhvr>
                                      <p:to>
                                        <p:strVal val="visible"/>
                                      </p:to>
                                    </p:set>
                                    <p:animEffect transition="in" filter="blinds(horizontal)">
                                      <p:cBhvr>
                                        <p:cTn id="7" dur="500"/>
                                        <p:tgtEl>
                                          <p:spTgt spid="173059">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3059">
                                            <p:txEl>
                                              <p:pRg st="2" end="2"/>
                                            </p:txEl>
                                          </p:spTgt>
                                        </p:tgtEl>
                                        <p:attrNameLst>
                                          <p:attrName>style.visibility</p:attrName>
                                        </p:attrNameLst>
                                      </p:cBhvr>
                                      <p:to>
                                        <p:strVal val="visible"/>
                                      </p:to>
                                    </p:set>
                                    <p:animEffect transition="in" filter="blinds(horizontal)">
                                      <p:cBhvr>
                                        <p:cTn id="12" dur="500"/>
                                        <p:tgtEl>
                                          <p:spTgt spid="173059">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73059">
                                            <p:txEl>
                                              <p:pRg st="3" end="3"/>
                                            </p:txEl>
                                          </p:spTgt>
                                        </p:tgtEl>
                                        <p:attrNameLst>
                                          <p:attrName>style.visibility</p:attrName>
                                        </p:attrNameLst>
                                      </p:cBhvr>
                                      <p:to>
                                        <p:strVal val="visible"/>
                                      </p:to>
                                    </p:set>
                                    <p:animEffect transition="in" filter="blinds(horizontal)">
                                      <p:cBhvr>
                                        <p:cTn id="15" dur="500"/>
                                        <p:tgtEl>
                                          <p:spTgt spid="17305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73059">
                                            <p:txEl>
                                              <p:pRg st="4" end="4"/>
                                            </p:txEl>
                                          </p:spTgt>
                                        </p:tgtEl>
                                        <p:attrNameLst>
                                          <p:attrName>style.visibility</p:attrName>
                                        </p:attrNameLst>
                                      </p:cBhvr>
                                      <p:to>
                                        <p:strVal val="visible"/>
                                      </p:to>
                                    </p:set>
                                    <p:animEffect transition="in" filter="blinds(horizontal)">
                                      <p:cBhvr>
                                        <p:cTn id="18" dur="500"/>
                                        <p:tgtEl>
                                          <p:spTgt spid="173059">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73059">
                                            <p:txEl>
                                              <p:pRg st="5" end="5"/>
                                            </p:txEl>
                                          </p:spTgt>
                                        </p:tgtEl>
                                        <p:attrNameLst>
                                          <p:attrName>style.visibility</p:attrName>
                                        </p:attrNameLst>
                                      </p:cBhvr>
                                      <p:to>
                                        <p:strVal val="visible"/>
                                      </p:to>
                                    </p:set>
                                    <p:animEffect transition="in" filter="blinds(horizontal)">
                                      <p:cBhvr>
                                        <p:cTn id="21" dur="500"/>
                                        <p:tgtEl>
                                          <p:spTgt spid="173059">
                                            <p:txEl>
                                              <p:pRg st="5" end="5"/>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73059">
                                            <p:txEl>
                                              <p:pRg st="0" end="0"/>
                                            </p:txEl>
                                          </p:spTgt>
                                        </p:tgtEl>
                                        <p:attrNameLst>
                                          <p:attrName>style.visibility</p:attrName>
                                        </p:attrNameLst>
                                      </p:cBhvr>
                                      <p:to>
                                        <p:strVal val="visible"/>
                                      </p:to>
                                    </p:set>
                                    <p:animEffect transition="in" filter="blinds(horizontal)">
                                      <p:cBhvr>
                                        <p:cTn id="26" dur="500"/>
                                        <p:tgtEl>
                                          <p:spTgt spid="1730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2"/>
          <a:stretch>
            <a:fillRect/>
          </a:stretch>
        </p:blipFill>
        <p:spPr>
          <a:xfrm>
            <a:off x="46990" y="0"/>
            <a:ext cx="12098020" cy="6785610"/>
          </a:xfrm>
          <a:prstGeom prst="rect">
            <a:avLst/>
          </a:prstGeom>
        </p:spPr>
      </p:pic>
      <p:sp>
        <p:nvSpPr>
          <p:cNvPr id="174082" name="Rectangle 2"/>
          <p:cNvSpPr>
            <a:spLocks noGrp="1" noChangeArrowheads="1"/>
          </p:cNvSpPr>
          <p:nvPr/>
        </p:nvSpPr>
        <p:spPr>
          <a:xfrm>
            <a:off x="229870" y="189230"/>
            <a:ext cx="11615420" cy="7683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US" altLang="zh-CN" sz="4800">
                <a:solidFill>
                  <a:srgbClr val="3333FF"/>
                </a:solidFill>
                <a:latin typeface="黑体" panose="02010609060101010101" charset="-122"/>
                <a:ea typeface="黑体" panose="02010609060101010101" charset="-122"/>
              </a:rPr>
              <a:t>  </a:t>
            </a:r>
            <a:r>
              <a:rPr lang="en-US" altLang="zh-CN" sz="3735" b="1" u="sng">
                <a:solidFill>
                  <a:srgbClr val="FF0000"/>
                </a:solidFill>
                <a:latin typeface="宋体" panose="02010600030101010101" pitchFamily="2" charset="-122"/>
              </a:rPr>
              <a:t>2、混淆概念：</a:t>
            </a:r>
            <a:r>
              <a:rPr lang="en-US" altLang="zh-CN" sz="3735" b="1">
                <a:latin typeface="宋体" panose="02010600030101010101" pitchFamily="2" charset="-122"/>
              </a:rPr>
              <a:t>由于“不知”导致的对概念的错误理解和不恰当运用。</a:t>
            </a:r>
          </a:p>
          <a:p>
            <a:pPr marL="0" indent="0">
              <a:buNone/>
            </a:pPr>
            <a:r>
              <a:rPr lang="zh-CN" altLang="en-US" sz="3200" b="1">
                <a:solidFill>
                  <a:srgbClr val="990033"/>
                </a:solidFill>
                <a:latin typeface="Adobe 楷体 Std R" panose="02020400000000000000" pitchFamily="18" charset="-122"/>
                <a:ea typeface="Adobe 楷体 Std R" panose="02020400000000000000" pitchFamily="18" charset="-122"/>
              </a:rPr>
              <a:t>  </a:t>
            </a:r>
            <a:r>
              <a:rPr lang="zh-CN" altLang="en-US" sz="3200" b="1">
                <a:solidFill>
                  <a:srgbClr val="0000CC"/>
                </a:solidFill>
                <a:latin typeface="Adobe 楷体 Std R" panose="02020400000000000000" pitchFamily="18" charset="-122"/>
                <a:ea typeface="Adobe 楷体 Std R" panose="02020400000000000000" pitchFamily="18" charset="-122"/>
              </a:rPr>
              <a:t>例</a:t>
            </a:r>
            <a:r>
              <a:rPr lang="zh-CN" altLang="en-US" sz="3200" b="1" smtClean="0">
                <a:solidFill>
                  <a:srgbClr val="0000CC"/>
                </a:solidFill>
                <a:latin typeface="Adobe 楷体 Std R" panose="02020400000000000000" pitchFamily="18" charset="-122"/>
                <a:ea typeface="Adobe 楷体 Std R" panose="02020400000000000000" pitchFamily="18" charset="-122"/>
              </a:rPr>
              <a:t>：</a:t>
            </a:r>
            <a:r>
              <a:rPr lang="zh-CN" altLang="en-US" sz="3200" b="1">
                <a:solidFill>
                  <a:srgbClr val="0000CC"/>
                </a:solidFill>
                <a:latin typeface="Adobe 楷体 Std R" panose="02020400000000000000" pitchFamily="18" charset="-122"/>
                <a:ea typeface="Adobe 楷体 Std R" panose="02020400000000000000" pitchFamily="18" charset="-122"/>
              </a:rPr>
              <a:t> </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赫尔岑有一天去参加一个宴会。在宴会上，他被一种轻佻的音乐弄得非常厌烦，便用手捂住自己的耳朵。</a:t>
            </a:r>
          </a:p>
          <a:p>
            <a:pPr marL="0" indent="0">
              <a:buNone/>
            </a:pP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    主人过来解释道：“</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现在演奏的是流行曲</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a:t>
            </a:r>
          </a:p>
          <a:p>
            <a:pPr marL="0" indent="0">
              <a:buNone/>
            </a:pP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    赫尔岑反问道：“</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流行的东西就一定高尚吗</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a:t>
            </a:r>
          </a:p>
          <a:p>
            <a:pPr marL="0" indent="0">
              <a:buNone/>
            </a:pP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    主人一听，很反感地说：“</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不高尚的东西怎么会流行呢</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a:t>
            </a:r>
          </a:p>
          <a:p>
            <a:pPr marL="0" indent="0">
              <a:buNone/>
            </a:pP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    赫尔岑笑道：“</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那么流行性感冒也是高尚的了</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 </a:t>
            </a:r>
          </a:p>
        </p:txBody>
      </p:sp>
      <p:sp>
        <p:nvSpPr>
          <p:cNvPr id="2" name="文本框 1"/>
          <p:cNvSpPr txBox="1"/>
          <p:nvPr/>
        </p:nvSpPr>
        <p:spPr>
          <a:xfrm>
            <a:off x="426720" y="5295265"/>
            <a:ext cx="11496040" cy="1445260"/>
          </a:xfrm>
          <a:prstGeom prst="rect">
            <a:avLst/>
          </a:prstGeom>
          <a:noFill/>
          <a:ln>
            <a:solidFill>
              <a:srgbClr val="00B050"/>
            </a:solidFill>
          </a:ln>
        </p:spPr>
        <p:txBody>
          <a:bodyPr wrap="square" rtlCol="0">
            <a:spAutoFit/>
          </a:bodyPr>
          <a:lstStyle/>
          <a:p>
            <a:r>
              <a:rPr lang="zh-CN" altLang="en-US" sz="3200" b="1" i="1" smtClean="0">
                <a:solidFill>
                  <a:srgbClr val="FF0000"/>
                </a:solidFill>
                <a:latin typeface="宋体" panose="02010600030101010101" pitchFamily="2" charset="-122"/>
                <a:ea typeface="楷体" panose="02010609060101010101" pitchFamily="49" charset="-122"/>
              </a:rPr>
              <a:t>逻辑问题：主人把交叉关系的两个概念混同于同一关系，犯了</a:t>
            </a:r>
            <a:r>
              <a:rPr lang="zh-CN" altLang="en-US" sz="3200" b="1" smtClean="0">
                <a:solidFill>
                  <a:srgbClr val="FF0000"/>
                </a:solidFill>
                <a:latin typeface="宋体" panose="02010600030101010101" pitchFamily="2" charset="-122"/>
                <a:ea typeface="楷体" panose="02010609060101010101" pitchFamily="49" charset="-122"/>
              </a:rPr>
              <a:t>混淆概念</a:t>
            </a:r>
            <a:r>
              <a:rPr lang="zh-CN" altLang="en-US" sz="3200" b="1" i="1" smtClean="0">
                <a:solidFill>
                  <a:srgbClr val="FF0000"/>
                </a:solidFill>
                <a:latin typeface="宋体" panose="02010600030101010101" pitchFamily="2" charset="-122"/>
                <a:ea typeface="楷体" panose="02010609060101010101" pitchFamily="49" charset="-122"/>
              </a:rPr>
              <a:t>的错误。</a:t>
            </a:r>
            <a:endParaRPr lang="zh-CN" altLang="en-US" sz="3200" b="1" smtClean="0">
              <a:solidFill>
                <a:srgbClr val="FF0000"/>
              </a:solidFill>
            </a:endParaRPr>
          </a:p>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082">
                                            <p:txEl>
                                              <p:pRg st="1" end="1"/>
                                            </p:txEl>
                                          </p:spTgt>
                                        </p:tgtEl>
                                        <p:attrNameLst>
                                          <p:attrName>style.visibility</p:attrName>
                                        </p:attrNameLst>
                                      </p:cBhvr>
                                      <p:to>
                                        <p:strVal val="visible"/>
                                      </p:to>
                                    </p:set>
                                    <p:animEffect transition="in" filter="blinds(horizontal)">
                                      <p:cBhvr>
                                        <p:cTn id="7" dur="500"/>
                                        <p:tgtEl>
                                          <p:spTgt spid="17408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082">
                                            <p:txEl>
                                              <p:pRg st="2" end="2"/>
                                            </p:txEl>
                                          </p:spTgt>
                                        </p:tgtEl>
                                        <p:attrNameLst>
                                          <p:attrName>style.visibility</p:attrName>
                                        </p:attrNameLst>
                                      </p:cBhvr>
                                      <p:to>
                                        <p:strVal val="visible"/>
                                      </p:to>
                                    </p:set>
                                    <p:animEffect transition="in" filter="blinds(horizontal)">
                                      <p:cBhvr>
                                        <p:cTn id="10" dur="500"/>
                                        <p:tgtEl>
                                          <p:spTgt spid="174082">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4082">
                                            <p:txEl>
                                              <p:pRg st="3" end="3"/>
                                            </p:txEl>
                                          </p:spTgt>
                                        </p:tgtEl>
                                        <p:attrNameLst>
                                          <p:attrName>style.visibility</p:attrName>
                                        </p:attrNameLst>
                                      </p:cBhvr>
                                      <p:to>
                                        <p:strVal val="visible"/>
                                      </p:to>
                                    </p:set>
                                    <p:animEffect transition="in" filter="blinds(horizontal)">
                                      <p:cBhvr>
                                        <p:cTn id="13" dur="500"/>
                                        <p:tgtEl>
                                          <p:spTgt spid="174082">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74082">
                                            <p:txEl>
                                              <p:pRg st="4" end="4"/>
                                            </p:txEl>
                                          </p:spTgt>
                                        </p:tgtEl>
                                        <p:attrNameLst>
                                          <p:attrName>style.visibility</p:attrName>
                                        </p:attrNameLst>
                                      </p:cBhvr>
                                      <p:to>
                                        <p:strVal val="visible"/>
                                      </p:to>
                                    </p:set>
                                    <p:animEffect transition="in" filter="blinds(horizontal)">
                                      <p:cBhvr>
                                        <p:cTn id="16" dur="500"/>
                                        <p:tgtEl>
                                          <p:spTgt spid="174082">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74082">
                                            <p:txEl>
                                              <p:pRg st="5" end="5"/>
                                            </p:txEl>
                                          </p:spTgt>
                                        </p:tgtEl>
                                        <p:attrNameLst>
                                          <p:attrName>style.visibility</p:attrName>
                                        </p:attrNameLst>
                                      </p:cBhvr>
                                      <p:to>
                                        <p:strVal val="visible"/>
                                      </p:to>
                                    </p:set>
                                    <p:animEffect transition="in" filter="blinds(horizontal)">
                                      <p:cBhvr>
                                        <p:cTn id="19" dur="500"/>
                                        <p:tgtEl>
                                          <p:spTgt spid="174082">
                                            <p:txEl>
                                              <p:pRg st="5" end="5"/>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74082">
                                            <p:txEl>
                                              <p:pRg st="0" end="0"/>
                                            </p:txEl>
                                          </p:spTgt>
                                        </p:tgtEl>
                                        <p:attrNameLst>
                                          <p:attrName>style.visibility</p:attrName>
                                        </p:attrNameLst>
                                      </p:cBhvr>
                                      <p:to>
                                        <p:strVal val="visible"/>
                                      </p:to>
                                    </p:set>
                                    <p:animEffect transition="in" filter="blinds(horizontal)">
                                      <p:cBhvr>
                                        <p:cTn id="24" dur="500"/>
                                        <p:tgtEl>
                                          <p:spTgt spid="174082">
                                            <p:txEl>
                                              <p:pRg st="0" end="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2"/>
          <a:stretch>
            <a:fillRect/>
          </a:stretch>
        </p:blipFill>
        <p:spPr>
          <a:xfrm>
            <a:off x="46990" y="0"/>
            <a:ext cx="12098020" cy="6785610"/>
          </a:xfrm>
          <a:prstGeom prst="rect">
            <a:avLst/>
          </a:prstGeom>
        </p:spPr>
      </p:pic>
      <p:sp>
        <p:nvSpPr>
          <p:cNvPr id="175106" name="Rectangle 2"/>
          <p:cNvSpPr>
            <a:spLocks noGrp="1" noChangeArrowheads="1"/>
          </p:cNvSpPr>
          <p:nvPr/>
        </p:nvSpPr>
        <p:spPr>
          <a:xfrm>
            <a:off x="274955" y="151130"/>
            <a:ext cx="11642725" cy="7683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altLang="zh-CN" sz="3735" b="1" u="sng">
                <a:solidFill>
                  <a:srgbClr val="FF0000"/>
                </a:solidFill>
                <a:latin typeface="宋体" panose="02010600030101010101" pitchFamily="2" charset="-122"/>
              </a:rPr>
              <a:t>3、属种不当：</a:t>
            </a:r>
            <a:r>
              <a:rPr lang="en-US" altLang="zh-CN" sz="3735" b="1">
                <a:latin typeface="宋体" panose="02010600030101010101" pitchFamily="2" charset="-122"/>
              </a:rPr>
              <a:t>具有属种关系的概念一般不能并列使用，否则犯“属种不当并列”的错误。</a:t>
            </a:r>
          </a:p>
          <a:p>
            <a:pPr marL="0" indent="0" algn="just">
              <a:lnSpc>
                <a:spcPct val="150000"/>
              </a:lnSpc>
              <a:buNone/>
            </a:pPr>
            <a:endParaRPr lang="zh-CN" altLang="en-US" smtClean="0">
              <a:latin typeface="Adobe 黑体 Std R" panose="020B0400000000000000" pitchFamily="34" charset="-122"/>
              <a:ea typeface="Adobe 黑体 Std R" panose="020B0400000000000000" pitchFamily="34" charset="-122"/>
            </a:endParaRPr>
          </a:p>
          <a:p>
            <a:pPr marL="0" indent="0" algn="just">
              <a:lnSpc>
                <a:spcPct val="150000"/>
              </a:lnSpc>
              <a:buNone/>
            </a:pPr>
            <a:r>
              <a:rPr lang="zh-CN" altLang="en-US" smtClean="0">
                <a:latin typeface="Adobe 黑体 Std R" panose="020B0400000000000000" pitchFamily="34" charset="-122"/>
                <a:ea typeface="Adobe 黑体 Std R" panose="020B0400000000000000" pitchFamily="34" charset="-122"/>
              </a:rPr>
              <a:t>例： </a:t>
            </a:r>
            <a:r>
              <a:rPr lang="zh-CN" altLang="en-US">
                <a:latin typeface="Adobe 黑体 Std R" panose="020B0400000000000000" pitchFamily="34" charset="-122"/>
                <a:ea typeface="Adobe 黑体 Std R" panose="020B0400000000000000" pitchFamily="34" charset="-122"/>
              </a:rPr>
              <a:t>火车厢里、火车和汽车站的候车室里经常横挂着一条标语：</a:t>
            </a:r>
            <a:endParaRPr lang="zh-CN" altLang="en-US" u="sng">
              <a:latin typeface="Adobe 黑体 Std R" panose="020B0400000000000000" pitchFamily="34" charset="-122"/>
              <a:ea typeface="Adobe 黑体 Std R" panose="020B0400000000000000" pitchFamily="34" charset="-122"/>
            </a:endParaRPr>
          </a:p>
          <a:p>
            <a:pPr marL="0" indent="0" algn="just">
              <a:lnSpc>
                <a:spcPct val="150000"/>
              </a:lnSpc>
              <a:buNone/>
            </a:pPr>
            <a:r>
              <a:rPr lang="zh-CN" altLang="en-US" smtClean="0">
                <a:latin typeface="Adobe 黑体 Std R" panose="020B0400000000000000" pitchFamily="34" charset="-122"/>
                <a:ea typeface="Adobe 黑体 Std R" panose="020B0400000000000000" pitchFamily="34" charset="-122"/>
              </a:rPr>
              <a:t>             </a:t>
            </a:r>
            <a:r>
              <a:rPr lang="zh-CN" altLang="en-US" smtClean="0">
                <a:solidFill>
                  <a:srgbClr val="FF0000"/>
                </a:solidFill>
                <a:latin typeface="Adobe 黑体 Std R" panose="020B0400000000000000" pitchFamily="34" charset="-122"/>
                <a:ea typeface="Adobe 黑体 Std R" panose="020B0400000000000000" pitchFamily="34" charset="-122"/>
              </a:rPr>
              <a:t>严禁</a:t>
            </a:r>
            <a:r>
              <a:rPr lang="zh-CN" altLang="en-US">
                <a:solidFill>
                  <a:srgbClr val="FF0000"/>
                </a:solidFill>
                <a:latin typeface="Adobe 黑体 Std R" panose="020B0400000000000000" pitchFamily="34" charset="-122"/>
                <a:ea typeface="Adobe 黑体 Std R" panose="020B0400000000000000" pitchFamily="34" charset="-122"/>
              </a:rPr>
              <a:t>携带易燃品、爆炸品、危险品上车！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5106">
                                            <p:txEl>
                                              <p:pRg st="2" end="2"/>
                                            </p:txEl>
                                          </p:spTgt>
                                        </p:tgtEl>
                                        <p:attrNameLst>
                                          <p:attrName>style.visibility</p:attrName>
                                        </p:attrNameLst>
                                      </p:cBhvr>
                                      <p:to>
                                        <p:strVal val="visible"/>
                                      </p:to>
                                    </p:set>
                                    <p:animEffect transition="in" filter="blinds(horizontal)">
                                      <p:cBhvr>
                                        <p:cTn id="7" dur="500"/>
                                        <p:tgtEl>
                                          <p:spTgt spid="175106">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5106">
                                            <p:txEl>
                                              <p:pRg st="3" end="3"/>
                                            </p:txEl>
                                          </p:spTgt>
                                        </p:tgtEl>
                                        <p:attrNameLst>
                                          <p:attrName>style.visibility</p:attrName>
                                        </p:attrNameLst>
                                      </p:cBhvr>
                                      <p:to>
                                        <p:strVal val="visible"/>
                                      </p:to>
                                    </p:set>
                                    <p:animEffect transition="in" filter="blinds(horizontal)">
                                      <p:cBhvr>
                                        <p:cTn id="10" dur="500"/>
                                        <p:tgtEl>
                                          <p:spTgt spid="175106">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75106">
                                            <p:txEl>
                                              <p:pRg st="0" end="0"/>
                                            </p:txEl>
                                          </p:spTgt>
                                        </p:tgtEl>
                                        <p:attrNameLst>
                                          <p:attrName>style.visibility</p:attrName>
                                        </p:attrNameLst>
                                      </p:cBhvr>
                                      <p:to>
                                        <p:strVal val="visible"/>
                                      </p:to>
                                    </p:set>
                                    <p:animEffect transition="in" filter="blinds(horizontal)">
                                      <p:cBhvr>
                                        <p:cTn id="15" dur="500"/>
                                        <p:tgtEl>
                                          <p:spTgt spid="1751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5106" name="Rectangle 2"/>
          <p:cNvSpPr>
            <a:spLocks noGrp="1" noChangeArrowheads="1"/>
          </p:cNvSpPr>
          <p:nvPr/>
        </p:nvSpPr>
        <p:spPr>
          <a:xfrm>
            <a:off x="420370" y="403860"/>
            <a:ext cx="11501755" cy="7683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Wingdings" panose="05000000000000000000" pitchFamily="2" charset="2"/>
              <a:buNone/>
            </a:pPr>
            <a:r>
              <a:rPr lang="en-US" altLang="zh-CN" sz="3735" b="1" u="sng">
                <a:solidFill>
                  <a:srgbClr val="FF0000"/>
                </a:solidFill>
                <a:latin typeface="宋体" panose="02010600030101010101" pitchFamily="2" charset="-122"/>
              </a:rPr>
              <a:t>  4、偷换概念：</a:t>
            </a:r>
            <a:r>
              <a:rPr lang="en-US" altLang="zh-CN" sz="3735" b="1">
                <a:latin typeface="宋体" panose="02010600030101010101" pitchFamily="2" charset="-122"/>
              </a:rPr>
              <a:t>把本质不同的概念故意当作“同一”概念来理解和运用。</a:t>
            </a:r>
          </a:p>
          <a:p>
            <a:pPr marL="0" indent="0">
              <a:buFont typeface="Wingdings" panose="05000000000000000000" pitchFamily="2" charset="2"/>
              <a:buNone/>
            </a:pPr>
            <a:r>
              <a:rPr lang="zh-CN" altLang="en-US">
                <a:solidFill>
                  <a:srgbClr val="990033"/>
                </a:solidFill>
                <a:latin typeface="黑体" panose="02010609060101010101" charset="-122"/>
                <a:ea typeface="黑体" panose="02010609060101010101" charset="-122"/>
              </a:rPr>
              <a:t>  </a:t>
            </a:r>
          </a:p>
          <a:p>
            <a:pPr marL="0" indent="0">
              <a:buFont typeface="Wingdings" panose="05000000000000000000" pitchFamily="2" charset="2"/>
              <a:buNone/>
            </a:pPr>
            <a:r>
              <a:rPr lang="zh-CN" altLang="en-US">
                <a:latin typeface="Adobe 黑体 Std R" panose="020B0400000000000000" pitchFamily="34" charset="-122"/>
                <a:ea typeface="Adobe 黑体 Std R" panose="020B0400000000000000" pitchFamily="34" charset="-122"/>
              </a:rPr>
              <a:t>例： </a:t>
            </a:r>
            <a:r>
              <a:rPr lang="zh-CN" altLang="en-US" b="1">
                <a:latin typeface="楷体" panose="02010609060101010101" pitchFamily="49" charset="-122"/>
                <a:ea typeface="楷体" panose="02010609060101010101" pitchFamily="49" charset="-122"/>
                <a:cs typeface="楷体" panose="02010609060101010101" pitchFamily="49" charset="-122"/>
              </a:rPr>
              <a:t>中国人是不可战胜的，我是中国人，所以我不可战胜。</a:t>
            </a:r>
          </a:p>
          <a:p>
            <a:pPr marL="0" indent="0">
              <a:buFont typeface="Wingdings" panose="05000000000000000000" pitchFamily="2" charset="2"/>
              <a:buNone/>
            </a:pPr>
            <a:r>
              <a:rPr lang="zh-CN" altLang="en-US" b="1">
                <a:latin typeface="楷体" panose="02010609060101010101" pitchFamily="49" charset="-122"/>
                <a:ea typeface="楷体" panose="02010609060101010101" pitchFamily="49" charset="-122"/>
                <a:cs typeface="楷体" panose="02010609060101010101" pitchFamily="49" charset="-122"/>
              </a:rPr>
              <a:t>    </a:t>
            </a:r>
          </a:p>
          <a:p>
            <a:pPr marL="0" indent="0">
              <a:buFont typeface="Wingdings" panose="05000000000000000000" pitchFamily="2" charset="2"/>
              <a:buNone/>
            </a:pPr>
            <a:r>
              <a:rPr lang="zh-CN" altLang="en-US" b="1">
                <a:latin typeface="楷体" panose="02010609060101010101" pitchFamily="49" charset="-122"/>
                <a:ea typeface="楷体" panose="02010609060101010101" pitchFamily="49" charset="-122"/>
                <a:cs typeface="楷体" panose="02010609060101010101" pitchFamily="49" charset="-122"/>
              </a:rPr>
              <a:t>     人都有隐私权，所以我隐瞒罪行。</a:t>
            </a:r>
          </a:p>
          <a:p>
            <a:pPr marL="0" indent="0">
              <a:buFont typeface="Wingdings" panose="05000000000000000000" pitchFamily="2" charset="2"/>
              <a:buNone/>
            </a:pPr>
            <a:r>
              <a:rPr lang="zh-CN" altLang="en-US">
                <a:latin typeface="仿宋_GB2312" pitchFamily="49" charset="-122"/>
                <a:ea typeface="仿宋_GB2312" pitchFamily="49" charset="-122"/>
              </a:rPr>
              <a:t>  </a:t>
            </a:r>
          </a:p>
          <a:p>
            <a:pPr marL="0" indent="0">
              <a:buFont typeface="Wingdings" panose="05000000000000000000" pitchFamily="2" charset="2"/>
              <a:buNone/>
            </a:pPr>
            <a:r>
              <a:rPr lang="zh-CN" altLang="en-US">
                <a:latin typeface="仿宋_GB2312" pitchFamily="49" charset="-122"/>
                <a:ea typeface="仿宋_GB2312" pitchFamily="49" charset="-122"/>
              </a:rPr>
              <a:t>         </a:t>
            </a:r>
            <a:r>
              <a:rPr lang="en-US" altLang="zh-CN" sz="3735">
                <a:solidFill>
                  <a:srgbClr val="990033"/>
                </a:solidFill>
                <a:ea typeface="黑体" panose="02010609060101010101" charset="-122"/>
              </a:rPr>
              <a:t>——</a:t>
            </a:r>
            <a:r>
              <a:rPr lang="zh-CN" altLang="en-US" sz="3735">
                <a:solidFill>
                  <a:srgbClr val="990033"/>
                </a:solidFill>
                <a:latin typeface="黑体" panose="02010609060101010101" charset="-122"/>
                <a:ea typeface="黑体" panose="02010609060101010101" charset="-122"/>
              </a:rPr>
              <a:t>由偷换概念导致转移（偷换）论题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5106">
                                            <p:txEl>
                                              <p:pRg st="2" end="2"/>
                                            </p:txEl>
                                          </p:spTgt>
                                        </p:tgtEl>
                                        <p:attrNameLst>
                                          <p:attrName>style.visibility</p:attrName>
                                        </p:attrNameLst>
                                      </p:cBhvr>
                                      <p:to>
                                        <p:strVal val="visible"/>
                                      </p:to>
                                    </p:set>
                                    <p:animEffect transition="in" filter="blinds(horizontal)">
                                      <p:cBhvr>
                                        <p:cTn id="7" dur="500"/>
                                        <p:tgtEl>
                                          <p:spTgt spid="175106">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5106">
                                            <p:txEl>
                                              <p:pRg st="3" end="3"/>
                                            </p:txEl>
                                          </p:spTgt>
                                        </p:tgtEl>
                                        <p:attrNameLst>
                                          <p:attrName>style.visibility</p:attrName>
                                        </p:attrNameLst>
                                      </p:cBhvr>
                                      <p:to>
                                        <p:strVal val="visible"/>
                                      </p:to>
                                    </p:set>
                                    <p:animEffect transition="in" filter="blinds(horizontal)">
                                      <p:cBhvr>
                                        <p:cTn id="10" dur="500"/>
                                        <p:tgtEl>
                                          <p:spTgt spid="175106">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5106">
                                            <p:txEl>
                                              <p:pRg st="4" end="4"/>
                                            </p:txEl>
                                          </p:spTgt>
                                        </p:tgtEl>
                                        <p:attrNameLst>
                                          <p:attrName>style.visibility</p:attrName>
                                        </p:attrNameLst>
                                      </p:cBhvr>
                                      <p:to>
                                        <p:strVal val="visible"/>
                                      </p:to>
                                    </p:set>
                                    <p:animEffect transition="in" filter="blinds(horizontal)">
                                      <p:cBhvr>
                                        <p:cTn id="13" dur="500"/>
                                        <p:tgtEl>
                                          <p:spTgt spid="175106">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75106">
                                            <p:txEl>
                                              <p:pRg st="5" end="5"/>
                                            </p:txEl>
                                          </p:spTgt>
                                        </p:tgtEl>
                                        <p:attrNameLst>
                                          <p:attrName>style.visibility</p:attrName>
                                        </p:attrNameLst>
                                      </p:cBhvr>
                                      <p:to>
                                        <p:strVal val="visible"/>
                                      </p:to>
                                    </p:set>
                                    <p:animEffect transition="in" filter="blinds(horizontal)">
                                      <p:cBhvr>
                                        <p:cTn id="16" dur="500"/>
                                        <p:tgtEl>
                                          <p:spTgt spid="175106">
                                            <p:txEl>
                                              <p:pRg st="5" end="5"/>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175106">
                                            <p:txEl>
                                              <p:pRg st="6" end="6"/>
                                            </p:txEl>
                                          </p:spTgt>
                                        </p:tgtEl>
                                        <p:attrNameLst>
                                          <p:attrName>style.visibility</p:attrName>
                                        </p:attrNameLst>
                                      </p:cBhvr>
                                      <p:to>
                                        <p:strVal val="visible"/>
                                      </p:to>
                                    </p:set>
                                    <p:animEffect transition="in" filter="blinds(horizontal)">
                                      <p:cBhvr>
                                        <p:cTn id="21" dur="500"/>
                                        <p:tgtEl>
                                          <p:spTgt spid="175106">
                                            <p:txEl>
                                              <p:pRg st="6" end="6"/>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75106">
                                            <p:txEl>
                                              <p:pRg st="0" end="0"/>
                                            </p:txEl>
                                          </p:spTgt>
                                        </p:tgtEl>
                                        <p:attrNameLst>
                                          <p:attrName>style.visibility</p:attrName>
                                        </p:attrNameLst>
                                      </p:cBhvr>
                                      <p:to>
                                        <p:strVal val="visible"/>
                                      </p:to>
                                    </p:set>
                                    <p:animEffect transition="in" filter="blinds(horizontal)">
                                      <p:cBhvr>
                                        <p:cTn id="26" dur="500"/>
                                        <p:tgtEl>
                                          <p:spTgt spid="1751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custDataLst>
              <p:tags r:id="rId1"/>
            </p:custDataLst>
          </p:nvPr>
        </p:nvPicPr>
        <p:blipFill>
          <a:blip r:embed="rId3"/>
          <a:stretch>
            <a:fillRect/>
          </a:stretch>
        </p:blipFill>
        <p:spPr>
          <a:xfrm>
            <a:off x="0" y="-635"/>
            <a:ext cx="12145010" cy="6858000"/>
          </a:xfrm>
          <a:prstGeom prst="rect">
            <a:avLst/>
          </a:prstGeom>
        </p:spPr>
      </p:pic>
      <p:pic>
        <p:nvPicPr>
          <p:cNvPr id="3" name="图片 3"/>
          <p:cNvPicPr>
            <a:picLocks noChangeAspect="1"/>
          </p:cNvPicPr>
          <p:nvPr/>
        </p:nvPicPr>
        <p:blipFill>
          <a:blip r:embed="rId4"/>
          <a:stretch>
            <a:fillRect/>
          </a:stretch>
        </p:blipFill>
        <p:spPr>
          <a:xfrm>
            <a:off x="635" y="0"/>
            <a:ext cx="12191365" cy="685736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4"/>
          <p:cNvPicPr>
            <a:picLocks noChangeAspect="1"/>
          </p:cNvPicPr>
          <p:nvPr/>
        </p:nvPicPr>
        <p:blipFill>
          <a:blip r:embed="rId2"/>
          <a:srcRect r="2488" b="28272"/>
          <a:stretch>
            <a:fillRect/>
          </a:stretch>
        </p:blipFill>
        <p:spPr>
          <a:xfrm>
            <a:off x="0" y="635"/>
            <a:ext cx="12083415" cy="6857365"/>
          </a:xfrm>
          <a:prstGeom prst="rect">
            <a:avLst/>
          </a:prstGeom>
          <a:ln>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15" name="Text Box 3"/>
          <p:cNvSpPr txBox="1"/>
          <p:nvPr/>
        </p:nvSpPr>
        <p:spPr>
          <a:xfrm>
            <a:off x="527050" y="499745"/>
            <a:ext cx="11298555" cy="4669155"/>
          </a:xfrm>
          <a:prstGeom prst="rect">
            <a:avLst/>
          </a:prstGeom>
          <a:noFill/>
          <a:ln w="9525">
            <a:noFill/>
          </a:ln>
        </p:spPr>
        <p:txBody>
          <a:bodyPr wrap="square">
            <a:spAutoFit/>
          </a:bodyPr>
          <a:lstStyle/>
          <a:p>
            <a:pPr>
              <a:lnSpc>
                <a:spcPct val="130000"/>
              </a:lnSpc>
              <a:spcBef>
                <a:spcPct val="50000"/>
              </a:spcBef>
            </a:pPr>
            <a:r>
              <a:rPr lang="en-US" altLang="zh-CN" sz="3200" b="1">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sz="3200" b="1">
                <a:solidFill>
                  <a:schemeClr val="tx1"/>
                </a:solidFill>
                <a:latin typeface="方正大黑简体" panose="03000509000000000000" charset="-122"/>
                <a:ea typeface="方正大黑简体" panose="03000509000000000000" charset="-122"/>
                <a:cs typeface="方正大黑简体" panose="03000509000000000000" charset="-122"/>
              </a:rPr>
              <a:t>训练一</a:t>
            </a:r>
            <a:r>
              <a:rPr lang="en-US" altLang="zh-CN" sz="3200" b="1">
                <a:solidFill>
                  <a:schemeClr val="tx1"/>
                </a:solidFill>
                <a:latin typeface="方正大黑简体" panose="03000509000000000000" charset="-122"/>
                <a:ea typeface="方正大黑简体" panose="03000509000000000000" charset="-122"/>
                <a:cs typeface="方正大黑简体" panose="03000509000000000000" charset="-122"/>
              </a:rPr>
              <a:t>]</a:t>
            </a:r>
          </a:p>
          <a:p>
            <a:pPr>
              <a:lnSpc>
                <a:spcPct val="130000"/>
              </a:lnSpc>
              <a:spcBef>
                <a:spcPct val="50000"/>
              </a:spcBef>
            </a:pPr>
            <a:r>
              <a:rPr lang="en-US" altLang="zh-CN" sz="3200" b="1">
                <a:solidFill>
                  <a:schemeClr val="tx1"/>
                </a:solidFill>
                <a:latin typeface="方正大黑简体" panose="03000509000000000000" charset="-122"/>
                <a:ea typeface="方正大黑简体" panose="03000509000000000000" charset="-122"/>
                <a:cs typeface="方正大黑简体" panose="03000509000000000000" charset="-122"/>
              </a:rPr>
              <a:t>    1</a:t>
            </a:r>
            <a:r>
              <a:rPr lang="zh-CN" altLang="en-US" sz="3200" b="1">
                <a:solidFill>
                  <a:schemeClr val="tx1"/>
                </a:solidFill>
                <a:latin typeface="方正大黑简体" panose="03000509000000000000" charset="-122"/>
                <a:ea typeface="方正大黑简体" panose="03000509000000000000" charset="-122"/>
                <a:cs typeface="方正大黑简体" panose="03000509000000000000" charset="-122"/>
              </a:rPr>
              <a:t>、图书馆里有外国小说、古典小说和侦探小说等。</a:t>
            </a:r>
          </a:p>
          <a:p>
            <a:pPr>
              <a:lnSpc>
                <a:spcPct val="130000"/>
              </a:lnSpc>
              <a:spcBef>
                <a:spcPct val="50000"/>
              </a:spcBef>
            </a:pPr>
            <a:r>
              <a:rPr lang="zh-CN" altLang="en-US" sz="3200" b="1">
                <a:solidFill>
                  <a:schemeClr val="tx1"/>
                </a:solidFill>
                <a:latin typeface="方正大黑简体" panose="03000509000000000000" charset="-122"/>
                <a:ea typeface="方正大黑简体" panose="03000509000000000000" charset="-122"/>
                <a:cs typeface="方正大黑简体" panose="03000509000000000000" charset="-122"/>
              </a:rPr>
              <a:t>    </a:t>
            </a:r>
            <a:r>
              <a:rPr lang="en-US" altLang="zh-CN" sz="3200" b="1">
                <a:solidFill>
                  <a:schemeClr val="tx1"/>
                </a:solidFill>
                <a:latin typeface="方正大黑简体" panose="03000509000000000000" charset="-122"/>
                <a:ea typeface="方正大黑简体" panose="03000509000000000000" charset="-122"/>
                <a:cs typeface="方正大黑简体" panose="03000509000000000000" charset="-122"/>
              </a:rPr>
              <a:t>2</a:t>
            </a:r>
            <a:r>
              <a:rPr lang="zh-CN" altLang="en-US" sz="3200" b="1">
                <a:solidFill>
                  <a:schemeClr val="tx1"/>
                </a:solidFill>
                <a:latin typeface="方正大黑简体" panose="03000509000000000000" charset="-122"/>
                <a:ea typeface="方正大黑简体" panose="03000509000000000000" charset="-122"/>
                <a:cs typeface="方正大黑简体" panose="03000509000000000000" charset="-122"/>
              </a:rPr>
              <a:t>、每读一篇好文章，他都要写读书笔记，写摘要和心得体会。</a:t>
            </a:r>
          </a:p>
          <a:p>
            <a:pPr>
              <a:lnSpc>
                <a:spcPct val="130000"/>
              </a:lnSpc>
              <a:spcBef>
                <a:spcPct val="50000"/>
              </a:spcBef>
            </a:pPr>
            <a:r>
              <a:rPr lang="zh-CN" altLang="en-US" sz="3200" b="1">
                <a:solidFill>
                  <a:schemeClr val="tx1"/>
                </a:solidFill>
                <a:latin typeface="方正大黑简体" panose="03000509000000000000" charset="-122"/>
                <a:ea typeface="方正大黑简体" panose="03000509000000000000" charset="-122"/>
                <a:cs typeface="方正大黑简体" panose="03000509000000000000" charset="-122"/>
              </a:rPr>
              <a:t>    </a:t>
            </a:r>
            <a:r>
              <a:rPr lang="en-US" altLang="zh-CN" sz="3200" b="1">
                <a:solidFill>
                  <a:schemeClr val="tx1"/>
                </a:solidFill>
                <a:latin typeface="方正大黑简体" panose="03000509000000000000" charset="-122"/>
                <a:ea typeface="方正大黑简体" panose="03000509000000000000" charset="-122"/>
                <a:cs typeface="方正大黑简体" panose="03000509000000000000" charset="-122"/>
              </a:rPr>
              <a:t>3</a:t>
            </a:r>
            <a:r>
              <a:rPr lang="zh-CN" altLang="en-US" sz="3200" b="1">
                <a:solidFill>
                  <a:schemeClr val="tx1"/>
                </a:solidFill>
                <a:latin typeface="方正大黑简体" panose="03000509000000000000" charset="-122"/>
                <a:ea typeface="方正大黑简体" panose="03000509000000000000" charset="-122"/>
                <a:cs typeface="方正大黑简体" panose="03000509000000000000" charset="-122"/>
              </a:rPr>
              <a:t>、这里经常干旱，山上的水非常宝贵，我们把它留给晚上来的人喝。</a:t>
            </a:r>
            <a:r>
              <a:rPr lang="zh-CN" altLang="en-US" sz="3200" b="1" u="sng">
                <a:solidFill>
                  <a:schemeClr val="tx1"/>
                </a:solidFill>
                <a:latin typeface="方正大黑简体" panose="03000509000000000000" charset="-122"/>
                <a:ea typeface="方正大黑简体" panose="03000509000000000000" charset="-122"/>
                <a:cs typeface="方正大黑简体" panose="03000509000000000000" charset="-122"/>
              </a:rPr>
              <a:t> </a:t>
            </a:r>
          </a:p>
        </p:txBody>
      </p:sp>
      <p:sp>
        <p:nvSpPr>
          <p:cNvPr id="13316" name="AutoShape 4"/>
          <p:cNvSpPr/>
          <p:nvPr/>
        </p:nvSpPr>
        <p:spPr>
          <a:xfrm>
            <a:off x="3542665" y="0"/>
            <a:ext cx="8084185" cy="1291590"/>
          </a:xfrm>
          <a:prstGeom prst="wedgeRoundRectCallout">
            <a:avLst>
              <a:gd name="adj1" fmla="val -25732"/>
              <a:gd name="adj2" fmla="val 82497"/>
              <a:gd name="adj3" fmla="val 16667"/>
            </a:avLst>
          </a:prstGeom>
          <a:solidFill>
            <a:schemeClr val="bg2"/>
          </a:solidFill>
          <a:ln w="9525" cap="flat" cmpd="sng">
            <a:solidFill>
              <a:schemeClr val="tx1"/>
            </a:solidFill>
            <a:prstDash val="solid"/>
            <a:miter/>
            <a:headEnd type="none" w="med" len="med"/>
            <a:tailEnd type="none" w="med" len="med"/>
          </a:ln>
        </p:spPr>
        <p:txBody>
          <a:bodyPr/>
          <a:lstStyle/>
          <a:p>
            <a:pPr algn="ctr"/>
            <a:r>
              <a:rPr lang="zh-CN" altLang="en-US" sz="3200" b="1">
                <a:solidFill>
                  <a:srgbClr val="FF0000"/>
                </a:solidFill>
                <a:latin typeface="幼圆" panose="02010509060101010101" pitchFamily="1" charset="-122"/>
              </a:rPr>
              <a:t>外国小说、古典小说和侦探小说三者是交叉关系，非反对或矛盾关系，不能并列</a:t>
            </a:r>
          </a:p>
        </p:txBody>
      </p:sp>
      <p:sp>
        <p:nvSpPr>
          <p:cNvPr id="13317" name="AutoShape 5"/>
          <p:cNvSpPr/>
          <p:nvPr/>
        </p:nvSpPr>
        <p:spPr>
          <a:xfrm>
            <a:off x="1383665" y="2932430"/>
            <a:ext cx="10243185" cy="951865"/>
          </a:xfrm>
          <a:prstGeom prst="wedgeRectCallout">
            <a:avLst>
              <a:gd name="adj1" fmla="val -26199"/>
              <a:gd name="adj2" fmla="val 36310"/>
            </a:avLst>
          </a:prstGeom>
          <a:solidFill>
            <a:schemeClr val="bg2"/>
          </a:solidFill>
          <a:ln w="9525" cap="flat" cmpd="sng">
            <a:solidFill>
              <a:schemeClr val="tx1"/>
            </a:solidFill>
            <a:prstDash val="solid"/>
            <a:miter/>
            <a:headEnd type="none" w="med" len="med"/>
            <a:tailEnd type="none" w="med" len="med"/>
          </a:ln>
        </p:spPr>
        <p:txBody>
          <a:bodyPr/>
          <a:lstStyle/>
          <a:p>
            <a:pPr algn="ctr"/>
            <a:r>
              <a:rPr lang="zh-CN" altLang="en-US" sz="3200" b="1">
                <a:solidFill>
                  <a:srgbClr val="FF0000"/>
                </a:solidFill>
                <a:latin typeface="幼圆" panose="02010509060101010101" pitchFamily="1" charset="-122"/>
              </a:rPr>
              <a:t>读书笔记摘要、心得体会是包含关系，非反对或矛盾关系，不能并列</a:t>
            </a:r>
          </a:p>
        </p:txBody>
      </p:sp>
      <p:sp>
        <p:nvSpPr>
          <p:cNvPr id="13318" name="AutoShape 6"/>
          <p:cNvSpPr/>
          <p:nvPr/>
        </p:nvSpPr>
        <p:spPr>
          <a:xfrm>
            <a:off x="3750310" y="4842510"/>
            <a:ext cx="6485890" cy="1617980"/>
          </a:xfrm>
          <a:prstGeom prst="wedgeEllipseCallout">
            <a:avLst>
              <a:gd name="adj1" fmla="val 44722"/>
              <a:gd name="adj2" fmla="val -68524"/>
            </a:avLst>
          </a:prstGeom>
          <a:solidFill>
            <a:schemeClr val="bg2"/>
          </a:solidFill>
          <a:ln w="9525" cap="flat" cmpd="sng">
            <a:solidFill>
              <a:schemeClr val="bg1"/>
            </a:solidFill>
            <a:prstDash val="solid"/>
            <a:miter/>
            <a:headEnd type="none" w="med" len="med"/>
            <a:tailEnd type="none" w="med" len="med"/>
          </a:ln>
        </p:spPr>
        <p:txBody>
          <a:bodyPr/>
          <a:lstStyle/>
          <a:p>
            <a:pPr algn="ctr"/>
            <a:r>
              <a:rPr lang="en-US" altLang="zh-CN" sz="3200" b="1">
                <a:solidFill>
                  <a:srgbClr val="FF0000"/>
                </a:solidFill>
                <a:latin typeface="Arial" panose="020B0604020202020204" pitchFamily="34" charset="0"/>
              </a:rPr>
              <a:t>“</a:t>
            </a:r>
            <a:r>
              <a:rPr lang="zh-CN" altLang="en-US" sz="3200" b="1">
                <a:solidFill>
                  <a:srgbClr val="FF0000"/>
                </a:solidFill>
                <a:latin typeface="幼圆" panose="02010509060101010101" pitchFamily="1" charset="-122"/>
              </a:rPr>
              <a:t>晚上</a:t>
            </a:r>
            <a:r>
              <a:rPr lang="en-US" altLang="zh-CN" sz="3200" b="1">
                <a:solidFill>
                  <a:srgbClr val="FF0000"/>
                </a:solidFill>
                <a:latin typeface="幼圆" panose="02010509060101010101" pitchFamily="1" charset="-122"/>
              </a:rPr>
              <a:t>/</a:t>
            </a:r>
            <a:r>
              <a:rPr lang="zh-CN" altLang="en-US" sz="3200" b="1">
                <a:solidFill>
                  <a:srgbClr val="FF0000"/>
                </a:solidFill>
                <a:latin typeface="幼圆" panose="02010509060101010101" pitchFamily="1" charset="-122"/>
              </a:rPr>
              <a:t>来</a:t>
            </a:r>
            <a:r>
              <a:rPr lang="zh-CN" altLang="en-US" sz="3200" b="1">
                <a:solidFill>
                  <a:srgbClr val="FF0000"/>
                </a:solidFill>
                <a:latin typeface="Arial" panose="020B0604020202020204" pitchFamily="34" charset="0"/>
              </a:rPr>
              <a:t>”</a:t>
            </a:r>
            <a:r>
              <a:rPr lang="zh-CN" altLang="en-US" sz="3200" b="1">
                <a:solidFill>
                  <a:srgbClr val="FF0000"/>
                </a:solidFill>
                <a:latin typeface="幼圆" panose="02010509060101010101" pitchFamily="1" charset="-122"/>
              </a:rPr>
              <a:t>还是</a:t>
            </a:r>
            <a:r>
              <a:rPr lang="zh-CN" altLang="en-US" sz="3200" b="1">
                <a:solidFill>
                  <a:srgbClr val="FF0000"/>
                </a:solidFill>
                <a:latin typeface="Arial" panose="020B0604020202020204" pitchFamily="34" charset="0"/>
              </a:rPr>
              <a:t>“</a:t>
            </a:r>
            <a:r>
              <a:rPr lang="zh-CN" altLang="en-US" sz="3200" b="1">
                <a:solidFill>
                  <a:srgbClr val="FF0000"/>
                </a:solidFill>
                <a:latin typeface="幼圆" panose="02010509060101010101" pitchFamily="1" charset="-122"/>
              </a:rPr>
              <a:t>晚</a:t>
            </a:r>
            <a:r>
              <a:rPr lang="en-US" altLang="zh-CN" sz="3200" b="1">
                <a:solidFill>
                  <a:srgbClr val="FF0000"/>
                </a:solidFill>
                <a:latin typeface="幼圆" panose="02010509060101010101" pitchFamily="1" charset="-122"/>
              </a:rPr>
              <a:t>/</a:t>
            </a:r>
            <a:r>
              <a:rPr lang="zh-CN" altLang="en-US" sz="3200" b="1">
                <a:solidFill>
                  <a:srgbClr val="FF0000"/>
                </a:solidFill>
                <a:latin typeface="幼圆" panose="02010509060101010101" pitchFamily="1" charset="-122"/>
              </a:rPr>
              <a:t>上来</a:t>
            </a:r>
            <a:r>
              <a:rPr lang="zh-CN" altLang="en-US" sz="3200" b="1">
                <a:solidFill>
                  <a:srgbClr val="FF0000"/>
                </a:solidFill>
                <a:latin typeface="Arial" panose="020B0604020202020204" pitchFamily="34" charset="0"/>
              </a:rPr>
              <a:t>”</a:t>
            </a:r>
            <a:r>
              <a:rPr lang="zh-CN" altLang="en-US" sz="3200" b="1">
                <a:solidFill>
                  <a:srgbClr val="FF0000"/>
                </a:solidFill>
                <a:latin typeface="幼圆" panose="02010509060101010101" pitchFamily="1" charset="-122"/>
              </a:rPr>
              <a:t>概念命题不明确，有歧义</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wedge">
                                      <p:cBhvr>
                                        <p:cTn id="7" dur="2000"/>
                                        <p:tgtEl>
                                          <p:spTgt spid="133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wedge">
                                      <p:cBhvr>
                                        <p:cTn id="12" dur="2000"/>
                                        <p:tgtEl>
                                          <p:spTgt spid="133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Effect transition="in" filter="wedge">
                                      <p:cBhvr>
                                        <p:cTn id="17" dur="2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P spid="13317" grpId="0" animBg="1"/>
      <p:bldP spid="1331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21"/>
          <p:cNvSpPr>
            <a:spLocks noEditPoints="1"/>
          </p:cNvSpPr>
          <p:nvPr/>
        </p:nvSpPr>
        <p:spPr bwMode="auto">
          <a:xfrm>
            <a:off x="3741746" y="2839540"/>
            <a:ext cx="1177337" cy="677560"/>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gradFill>
            <a:gsLst>
              <a:gs pos="0">
                <a:schemeClr val="accent1">
                  <a:lumMod val="5000"/>
                  <a:lumOff val="95000"/>
                </a:schemeClr>
              </a:gs>
              <a:gs pos="43000">
                <a:srgbClr val="E2A3A4"/>
              </a:gs>
              <a:gs pos="100000">
                <a:srgbClr val="F9F2E2"/>
              </a:gs>
            </a:gsLst>
            <a:lin ang="5400000" scaled="1"/>
          </a:gradFill>
          <a:ln>
            <a:noFill/>
          </a:ln>
          <a:effectLst/>
        </p:spPr>
        <p:txBody>
          <a:bodyPr vert="horz" wrap="square" lIns="91440" tIns="45720" rIns="91440" bIns="45720" numCol="1" anchor="t" anchorCtr="0" compatLnSpc="1"/>
          <a:lstStyle/>
          <a:p>
            <a:endParaRPr lang="zh-CN" altLang="en-US">
              <a:latin typeface="文悦古典明朝体 (非商业使用) W5" pitchFamily="50" charset="-122"/>
              <a:ea typeface="文悦古典明朝体 (非商业使用) W5" pitchFamily="50" charset="-122"/>
            </a:endParaRPr>
          </a:p>
        </p:txBody>
      </p:sp>
      <p:sp>
        <p:nvSpPr>
          <p:cNvPr id="8" name="空心弧 7"/>
          <p:cNvSpPr/>
          <p:nvPr/>
        </p:nvSpPr>
        <p:spPr>
          <a:xfrm>
            <a:off x="3809863" y="1682442"/>
            <a:ext cx="1227981" cy="1227981"/>
          </a:xfrm>
          <a:prstGeom prst="blockArc">
            <a:avLst>
              <a:gd name="adj1" fmla="val 13322041"/>
              <a:gd name="adj2" fmla="val 9106646"/>
              <a:gd name="adj3" fmla="val 954"/>
            </a:avLst>
          </a:prstGeom>
          <a:solidFill>
            <a:schemeClr val="bg1"/>
          </a:solidFill>
          <a:ln>
            <a:solidFill>
              <a:srgbClr val="E2A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文悦古典明朝体 (非商业使用) W5" pitchFamily="50" charset="-122"/>
              <a:ea typeface="文悦古典明朝体 (非商业使用) W5" pitchFamily="50" charset="-122"/>
            </a:endParaRPr>
          </a:p>
        </p:txBody>
      </p:sp>
      <p:sp>
        <p:nvSpPr>
          <p:cNvPr id="10" name="Freeform 21"/>
          <p:cNvSpPr>
            <a:spLocks noEditPoints="1"/>
          </p:cNvSpPr>
          <p:nvPr/>
        </p:nvSpPr>
        <p:spPr bwMode="auto">
          <a:xfrm>
            <a:off x="5331501" y="2215970"/>
            <a:ext cx="1177337" cy="677560"/>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gradFill>
            <a:gsLst>
              <a:gs pos="0">
                <a:schemeClr val="accent1">
                  <a:lumMod val="5000"/>
                  <a:lumOff val="95000"/>
                </a:schemeClr>
              </a:gs>
              <a:gs pos="43000">
                <a:srgbClr val="E2A3A4"/>
              </a:gs>
              <a:gs pos="100000">
                <a:srgbClr val="F9F2E2"/>
              </a:gs>
            </a:gsLst>
            <a:lin ang="5400000" scaled="1"/>
          </a:gradFill>
          <a:ln>
            <a:noFill/>
          </a:ln>
          <a:effectLst/>
        </p:spPr>
        <p:txBody>
          <a:bodyPr vert="horz" wrap="square" lIns="91440" tIns="45720" rIns="91440" bIns="45720" numCol="1" anchor="t" anchorCtr="0" compatLnSpc="1"/>
          <a:lstStyle/>
          <a:p>
            <a:endParaRPr lang="zh-CN" altLang="en-US">
              <a:latin typeface="文悦古典明朝体 (非商业使用) W5" pitchFamily="50" charset="-122"/>
              <a:ea typeface="文悦古典明朝体 (非商业使用) W5" pitchFamily="50" charset="-122"/>
            </a:endParaRPr>
          </a:p>
        </p:txBody>
      </p:sp>
      <p:sp>
        <p:nvSpPr>
          <p:cNvPr id="14" name="空心弧 13"/>
          <p:cNvSpPr/>
          <p:nvPr/>
        </p:nvSpPr>
        <p:spPr>
          <a:xfrm>
            <a:off x="5583133" y="1682442"/>
            <a:ext cx="1227981" cy="1227981"/>
          </a:xfrm>
          <a:prstGeom prst="blockArc">
            <a:avLst>
              <a:gd name="adj1" fmla="val 13322041"/>
              <a:gd name="adj2" fmla="val 9106646"/>
              <a:gd name="adj3" fmla="val 954"/>
            </a:avLst>
          </a:prstGeom>
          <a:solidFill>
            <a:schemeClr val="bg1"/>
          </a:solidFill>
          <a:ln>
            <a:solidFill>
              <a:srgbClr val="F9F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文悦古典明朝体 (非商业使用) W5" pitchFamily="50" charset="-122"/>
              <a:ea typeface="文悦古典明朝体 (非商业使用) W5" pitchFamily="50" charset="-122"/>
            </a:endParaRPr>
          </a:p>
        </p:txBody>
      </p:sp>
      <p:sp>
        <p:nvSpPr>
          <p:cNvPr id="20" name="空心弧 19"/>
          <p:cNvSpPr/>
          <p:nvPr/>
        </p:nvSpPr>
        <p:spPr>
          <a:xfrm>
            <a:off x="7356403" y="1665549"/>
            <a:ext cx="1227981" cy="1227981"/>
          </a:xfrm>
          <a:prstGeom prst="blockArc">
            <a:avLst>
              <a:gd name="adj1" fmla="val 13322041"/>
              <a:gd name="adj2" fmla="val 9106646"/>
              <a:gd name="adj3" fmla="val 954"/>
            </a:avLst>
          </a:prstGeom>
          <a:solidFill>
            <a:schemeClr val="bg1"/>
          </a:solidFill>
          <a:ln>
            <a:solidFill>
              <a:srgbClr val="E2A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文悦古典明朝体 (非商业使用) W5" pitchFamily="50" charset="-122"/>
              <a:ea typeface="文悦古典明朝体 (非商业使用) W5" pitchFamily="50" charset="-122"/>
            </a:endParaRPr>
          </a:p>
        </p:txBody>
      </p:sp>
      <p:sp>
        <p:nvSpPr>
          <p:cNvPr id="26" name="Freeform 21"/>
          <p:cNvSpPr>
            <a:spLocks noEditPoints="1"/>
          </p:cNvSpPr>
          <p:nvPr/>
        </p:nvSpPr>
        <p:spPr bwMode="auto">
          <a:xfrm>
            <a:off x="1771570" y="2163312"/>
            <a:ext cx="1177337" cy="677560"/>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gradFill>
            <a:gsLst>
              <a:gs pos="0">
                <a:schemeClr val="accent1">
                  <a:lumMod val="5000"/>
                  <a:lumOff val="95000"/>
                </a:schemeClr>
              </a:gs>
              <a:gs pos="100000">
                <a:srgbClr val="F9F2E2"/>
              </a:gs>
              <a:gs pos="60000">
                <a:srgbClr val="E2A3A4"/>
              </a:gs>
            </a:gsLst>
            <a:lin ang="5400000" scaled="1"/>
          </a:gradFill>
          <a:ln>
            <a:noFill/>
          </a:ln>
          <a:effectLst/>
        </p:spPr>
        <p:txBody>
          <a:bodyPr vert="horz" wrap="square" lIns="91440" tIns="45720" rIns="91440" bIns="45720" numCol="1" anchor="t" anchorCtr="0" compatLnSpc="1"/>
          <a:lstStyle/>
          <a:p>
            <a:endParaRPr lang="zh-CN" altLang="en-US">
              <a:latin typeface="文悦古典明朝体 (非商业使用) W5" pitchFamily="50" charset="-122"/>
              <a:ea typeface="文悦古典明朝体 (非商业使用) W5" pitchFamily="50" charset="-122"/>
            </a:endParaRPr>
          </a:p>
        </p:txBody>
      </p:sp>
      <p:sp>
        <p:nvSpPr>
          <p:cNvPr id="30" name="空心弧 29"/>
          <p:cNvSpPr/>
          <p:nvPr/>
        </p:nvSpPr>
        <p:spPr>
          <a:xfrm>
            <a:off x="2023202" y="1629784"/>
            <a:ext cx="1227981" cy="1227981"/>
          </a:xfrm>
          <a:prstGeom prst="blockArc">
            <a:avLst>
              <a:gd name="adj1" fmla="val 13322041"/>
              <a:gd name="adj2" fmla="val 9106646"/>
              <a:gd name="adj3" fmla="val 954"/>
            </a:avLst>
          </a:prstGeom>
          <a:solidFill>
            <a:schemeClr val="bg1"/>
          </a:solidFill>
          <a:ln>
            <a:solidFill>
              <a:srgbClr val="E2A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文悦古典明朝体 (非商业使用) W5" pitchFamily="50" charset="-122"/>
              <a:ea typeface="文悦古典明朝体 (非商业使用) W5" pitchFamily="50" charset="-122"/>
            </a:endParaRPr>
          </a:p>
        </p:txBody>
      </p:sp>
      <p:sp>
        <p:nvSpPr>
          <p:cNvPr id="5123" name="文本占位符 5122"/>
          <p:cNvSpPr>
            <a:spLocks noGrp="1"/>
          </p:cNvSpPr>
          <p:nvPr/>
        </p:nvSpPr>
        <p:spPr>
          <a:xfrm>
            <a:off x="0" y="80645"/>
            <a:ext cx="12192000" cy="7683500"/>
          </a:xfrm>
          <a:prstGeom prst="rect">
            <a:avLst/>
          </a:prstGeom>
          <a:noFill/>
          <a:ln w="9525">
            <a:noFill/>
          </a:ln>
        </p:spPr>
        <p:txBody>
          <a:bodyPr vert="horz" wrap="square" lIns="121920" tIns="60960" rIns="121920" bIns="60960"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lnSpc>
                <a:spcPct val="150000"/>
              </a:lnSpc>
              <a:spcBef>
                <a:spcPct val="0"/>
              </a:spcBef>
              <a:buNone/>
            </a:pPr>
            <a:r>
              <a:rPr lang="en-US" altLang="zh-CN" b="1">
                <a:latin typeface="方正黑体简体" panose="03000509000000000000" charset="-122"/>
                <a:ea typeface="方正黑体简体" panose="03000509000000000000" charset="-122"/>
                <a:cs typeface="方正黑体简体" panose="03000509000000000000" charset="-122"/>
              </a:rPr>
              <a:t>      </a:t>
            </a:r>
            <a:r>
              <a:rPr lang="zh-CN" altLang="en-US" b="1">
                <a:latin typeface="方正黑体简体" panose="03000509000000000000" charset="-122"/>
                <a:ea typeface="方正黑体简体" panose="03000509000000000000" charset="-122"/>
                <a:cs typeface="方正黑体简体" panose="03000509000000000000" charset="-122"/>
              </a:rPr>
              <a:t>有一个残暴的国王，统治着一个奇怪的国家。这个残暴的国王颁布了一条奇怪的法令，所有从前线抓回来的俘虏都要回答这样一个问题：你来这里做什么？如果答的是真话，就得用火烧死，如果回答的是假话，就得绞死。看起来，任何俘虏都难逃噩运。 </a:t>
            </a:r>
          </a:p>
          <a:p>
            <a:pPr>
              <a:lnSpc>
                <a:spcPct val="150000"/>
              </a:lnSpc>
              <a:spcBef>
                <a:spcPct val="0"/>
              </a:spcBef>
              <a:buNone/>
            </a:pPr>
            <a:r>
              <a:rPr lang="zh-CN" altLang="en-US" b="1">
                <a:latin typeface="方正黑体简体" panose="03000509000000000000" charset="-122"/>
                <a:ea typeface="方正黑体简体" panose="03000509000000000000" charset="-122"/>
                <a:cs typeface="方正黑体简体" panose="03000509000000000000" charset="-122"/>
              </a:rPr>
              <a:t>      有一天前线送来了一个俘虏，执法官按照惯例问他：你来这里干什么？聪明的俘虏回答： </a:t>
            </a:r>
            <a:r>
              <a:rPr lang="en-US" altLang="zh-CN" b="1">
                <a:latin typeface="方正黑体简体" panose="03000509000000000000" charset="-122"/>
                <a:ea typeface="方正黑体简体" panose="03000509000000000000" charset="-122"/>
                <a:cs typeface="方正黑体简体" panose="03000509000000000000" charset="-122"/>
              </a:rPr>
              <a:t>……</a:t>
            </a:r>
          </a:p>
          <a:p>
            <a:pPr>
              <a:lnSpc>
                <a:spcPct val="150000"/>
              </a:lnSpc>
              <a:spcBef>
                <a:spcPct val="0"/>
              </a:spcBef>
              <a:buNone/>
            </a:pPr>
            <a:r>
              <a:rPr lang="en-US" altLang="zh-CN" b="1">
                <a:latin typeface="方正黑体简体" panose="03000509000000000000" charset="-122"/>
                <a:ea typeface="方正黑体简体" panose="03000509000000000000" charset="-122"/>
                <a:cs typeface="方正黑体简体" panose="03000509000000000000" charset="-122"/>
              </a:rPr>
              <a:t>      </a:t>
            </a:r>
            <a:r>
              <a:rPr lang="zh-CN" altLang="en-US" b="1">
                <a:latin typeface="方正黑体简体" panose="03000509000000000000" charset="-122"/>
                <a:ea typeface="方正黑体简体" panose="03000509000000000000" charset="-122"/>
                <a:cs typeface="方正黑体简体" panose="03000509000000000000" charset="-122"/>
              </a:rPr>
              <a:t>执法官不好处理，只好上报国王裁决。国王冥思苦想了半天也没想出个办法，最后只好把这个俘虏放了。</a:t>
            </a:r>
          </a:p>
          <a:p>
            <a:pPr>
              <a:lnSpc>
                <a:spcPct val="90000"/>
              </a:lnSpc>
              <a:buNone/>
            </a:pPr>
            <a:endParaRPr lang="zh-CN" altLang="en-US" b="1">
              <a:latin typeface="方正黑体简体" panose="03000509000000000000" charset="-122"/>
              <a:ea typeface="方正黑体简体" panose="03000509000000000000" charset="-122"/>
              <a:cs typeface="方正黑体简体" panose="03000509000000000000" charset="-122"/>
            </a:endParaRPr>
          </a:p>
        </p:txBody>
      </p:sp>
      <p:sp>
        <p:nvSpPr>
          <p:cNvPr id="32" name="文本框 31"/>
          <p:cNvSpPr txBox="1"/>
          <p:nvPr/>
        </p:nvSpPr>
        <p:spPr>
          <a:xfrm>
            <a:off x="1468120" y="6028055"/>
            <a:ext cx="8903970" cy="829945"/>
          </a:xfrm>
          <a:prstGeom prst="rect">
            <a:avLst/>
          </a:prstGeom>
          <a:noFill/>
        </p:spPr>
        <p:txBody>
          <a:bodyPr wrap="square" rtlCol="0">
            <a:spAutoFit/>
          </a:bodyPr>
          <a:lstStyle/>
          <a:p>
            <a:r>
              <a:rPr lang="zh-CN" altLang="en-US" sz="4800" b="1">
                <a:solidFill>
                  <a:srgbClr val="FF0000"/>
                </a:solidFill>
              </a:rPr>
              <a:t>这个聪明的俘虏是怎么回答的呢？</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1000"/>
                                        <p:tgtEl>
                                          <p:spTgt spid="14"/>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1000"/>
                                        <p:tgtEl>
                                          <p:spTgt spid="20"/>
                                        </p:tgtEl>
                                      </p:cBhvr>
                                    </p:animEffect>
                                  </p:childTnLst>
                                </p:cTn>
                              </p:par>
                            </p:childTnLst>
                          </p:cTn>
                        </p:par>
                        <p:par>
                          <p:cTn id="26" fill="hold" nodeType="afterGroup">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1000"/>
                                        <p:tgtEl>
                                          <p:spTgt spid="30"/>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123">
                                            <p:txEl>
                                              <p:pRg st="0" end="0"/>
                                            </p:txEl>
                                          </p:spTgt>
                                        </p:tgtEl>
                                        <p:attrNameLst>
                                          <p:attrName>style.visibility</p:attrName>
                                        </p:attrNameLst>
                                      </p:cBhvr>
                                      <p:to>
                                        <p:strVal val="visible"/>
                                      </p:to>
                                    </p:set>
                                    <p:animEffect transition="in" filter="blinds(horizontal)">
                                      <p:cBhvr>
                                        <p:cTn id="39" dur="500"/>
                                        <p:tgtEl>
                                          <p:spTgt spid="5123">
                                            <p:txEl>
                                              <p:pRg st="0" end="0"/>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5123">
                                            <p:txEl>
                                              <p:pRg st="1" end="1"/>
                                            </p:txEl>
                                          </p:spTgt>
                                        </p:tgtEl>
                                        <p:attrNameLst>
                                          <p:attrName>style.visibility</p:attrName>
                                        </p:attrNameLst>
                                      </p:cBhvr>
                                      <p:to>
                                        <p:strVal val="visible"/>
                                      </p:to>
                                    </p:set>
                                    <p:animEffect transition="in" filter="blinds(horizontal)">
                                      <p:cBhvr>
                                        <p:cTn id="44" dur="500"/>
                                        <p:tgtEl>
                                          <p:spTgt spid="5123">
                                            <p:txEl>
                                              <p:pRg st="1" end="1"/>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123">
                                            <p:txEl>
                                              <p:pRg st="2" end="2"/>
                                            </p:txEl>
                                          </p:spTgt>
                                        </p:tgtEl>
                                        <p:attrNameLst>
                                          <p:attrName>style.visibility</p:attrName>
                                        </p:attrNameLst>
                                      </p:cBhvr>
                                      <p:to>
                                        <p:strVal val="visible"/>
                                      </p:to>
                                    </p:set>
                                    <p:animEffect transition="in" filter="blinds(horizontal)">
                                      <p:cBhvr>
                                        <p:cTn id="49"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14" grpId="0" animBg="1"/>
      <p:bldP spid="20" grpId="0" animBg="1"/>
      <p:bldP spid="26" grpId="0" animBg="1"/>
      <p:bldP spid="30" grpId="0" animBg="1"/>
      <p:bldP spid="512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38" name="Rectangle 3"/>
          <p:cNvSpPr>
            <a:spLocks noGrp="1"/>
          </p:cNvSpPr>
          <p:nvPr/>
        </p:nvSpPr>
        <p:spPr>
          <a:xfrm>
            <a:off x="457200" y="304800"/>
            <a:ext cx="11202670" cy="5525135"/>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120000"/>
              </a:lnSpc>
              <a:buNone/>
            </a:pPr>
            <a:r>
              <a:rPr lang="zh-CN" altLang="en-US" sz="3600" b="1">
                <a:solidFill>
                  <a:srgbClr val="FF0000"/>
                </a:solidFill>
                <a:latin typeface="方正大黑_GBK" panose="03000509000000000000" charset="-122"/>
                <a:ea typeface="方正大黑_GBK" panose="03000509000000000000" charset="-122"/>
                <a:cs typeface="方正大黑_GBK" panose="03000509000000000000" charset="-122"/>
              </a:rPr>
              <a:t>列举事物时概念划分标准前后要统一，否则导致语病</a:t>
            </a:r>
          </a:p>
          <a:p>
            <a:pPr eaLnBrk="1" hangingPunct="1">
              <a:lnSpc>
                <a:spcPct val="120000"/>
              </a:lnSpc>
              <a:buNone/>
            </a:pPr>
            <a:r>
              <a:rPr lang="en-US" altLang="zh-CN" b="1">
                <a:latin typeface="方正大黑_GBK" panose="03000509000000000000" charset="-122"/>
                <a:ea typeface="方正大黑_GBK" panose="03000509000000000000" charset="-122"/>
                <a:cs typeface="方正大黑_GBK" panose="03000509000000000000" charset="-122"/>
              </a:rPr>
              <a:t>1</a:t>
            </a:r>
            <a:r>
              <a:rPr lang="zh-CN" altLang="en-US" b="1">
                <a:latin typeface="方正大黑_GBK" panose="03000509000000000000" charset="-122"/>
                <a:ea typeface="方正大黑_GBK" panose="03000509000000000000" charset="-122"/>
                <a:cs typeface="方正大黑_GBK" panose="03000509000000000000" charset="-122"/>
              </a:rPr>
              <a:t>．出席团代会的代表有干部和青年，还有不少女同志。</a:t>
            </a:r>
          </a:p>
          <a:p>
            <a:pPr eaLnBrk="1" hangingPunct="1">
              <a:lnSpc>
                <a:spcPct val="120000"/>
              </a:lnSpc>
              <a:buNone/>
            </a:pPr>
            <a:r>
              <a:rPr lang="zh-CN" altLang="en-US" b="1">
                <a:solidFill>
                  <a:srgbClr val="FF0000"/>
                </a:solidFill>
                <a:latin typeface="方正大黑_GBK" panose="03000509000000000000" charset="-122"/>
                <a:ea typeface="方正大黑_GBK" panose="03000509000000000000" charset="-122"/>
                <a:cs typeface="方正大黑_GBK" panose="03000509000000000000" charset="-122"/>
              </a:rPr>
              <a:t>（“干部、青年、女同志”三个概念有交叉关系，不能并列使用。）</a:t>
            </a:r>
          </a:p>
          <a:p>
            <a:pPr eaLnBrk="1" hangingPunct="1">
              <a:lnSpc>
                <a:spcPct val="120000"/>
              </a:lnSpc>
              <a:buNone/>
            </a:pPr>
            <a:r>
              <a:rPr lang="en-US" altLang="zh-CN" b="1">
                <a:latin typeface="方正大黑_GBK" panose="03000509000000000000" charset="-122"/>
                <a:ea typeface="方正大黑_GBK" panose="03000509000000000000" charset="-122"/>
                <a:cs typeface="方正大黑_GBK" panose="03000509000000000000" charset="-122"/>
              </a:rPr>
              <a:t>2</a:t>
            </a:r>
            <a:r>
              <a:rPr lang="zh-CN" altLang="en-US" b="1">
                <a:latin typeface="方正大黑_GBK" panose="03000509000000000000" charset="-122"/>
                <a:ea typeface="方正大黑_GBK" panose="03000509000000000000" charset="-122"/>
                <a:cs typeface="方正大黑_GBK" panose="03000509000000000000" charset="-122"/>
              </a:rPr>
              <a:t>．学校抓不抓青少年理想教育的问题，是关系到祖国建设事业后继有人的大事，必须引起高度重视。</a:t>
            </a:r>
          </a:p>
          <a:p>
            <a:pPr eaLnBrk="1" hangingPunct="1">
              <a:lnSpc>
                <a:spcPct val="120000"/>
              </a:lnSpc>
              <a:buNone/>
            </a:pPr>
            <a:r>
              <a:rPr lang="zh-CN" altLang="en-US" b="1">
                <a:solidFill>
                  <a:srgbClr val="FF0000"/>
                </a:solidFill>
                <a:latin typeface="方正大黑_GBK" panose="03000509000000000000" charset="-122"/>
                <a:ea typeface="方正大黑_GBK" panose="03000509000000000000" charset="-122"/>
                <a:cs typeface="方正大黑_GBK" panose="03000509000000000000" charset="-122"/>
              </a:rPr>
              <a:t>（“抓不抓”是“肯定否定”两面，而“是关系到</a:t>
            </a:r>
            <a:r>
              <a:rPr lang="en-US" altLang="zh-CN" b="1">
                <a:solidFill>
                  <a:srgbClr val="FF0000"/>
                </a:solidFill>
                <a:latin typeface="方正大黑_GBK" panose="03000509000000000000" charset="-122"/>
                <a:ea typeface="方正大黑_GBK" panose="03000509000000000000" charset="-122"/>
                <a:cs typeface="方正大黑_GBK" panose="03000509000000000000" charset="-122"/>
              </a:rPr>
              <a:t>……</a:t>
            </a:r>
            <a:r>
              <a:rPr lang="zh-CN" altLang="en-US" b="1">
                <a:solidFill>
                  <a:srgbClr val="FF0000"/>
                </a:solidFill>
                <a:latin typeface="方正大黑_GBK" panose="03000509000000000000" charset="-122"/>
                <a:ea typeface="方正大黑_GBK" panose="03000509000000000000" charset="-122"/>
                <a:cs typeface="方正大黑_GBK" panose="03000509000000000000" charset="-122"/>
              </a:rPr>
              <a:t>的大事”则是一面，可在“事业”后加上“是否”。）</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338">
                                            <p:txEl>
                                              <p:pRg st="2" end="2"/>
                                            </p:txEl>
                                          </p:spTgt>
                                        </p:tgtEl>
                                        <p:attrNameLst>
                                          <p:attrName>style.visibility</p:attrName>
                                        </p:attrNameLst>
                                      </p:cBhvr>
                                      <p:to>
                                        <p:strVal val="visible"/>
                                      </p:to>
                                    </p:set>
                                    <p:animEffect transition="in" filter="box(in)">
                                      <p:cBhvr>
                                        <p:cTn id="7" dur="2000"/>
                                        <p:tgtEl>
                                          <p:spTgt spid="14338">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4338">
                                            <p:txEl>
                                              <p:pRg st="4" end="4"/>
                                            </p:txEl>
                                          </p:spTgt>
                                        </p:tgtEl>
                                        <p:attrNameLst>
                                          <p:attrName>style.visibility</p:attrName>
                                        </p:attrNameLst>
                                      </p:cBhvr>
                                      <p:to>
                                        <p:strVal val="visible"/>
                                      </p:to>
                                    </p:set>
                                    <p:animEffect transition="in" filter="strips(downLeft)">
                                      <p:cBhvr>
                                        <p:cTn id="12" dur="500"/>
                                        <p:tgtEl>
                                          <p:spTgt spid="143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3"/>
          <a:stretch>
            <a:fillRect/>
          </a:stretch>
        </p:blipFill>
        <p:spPr>
          <a:xfrm>
            <a:off x="46990" y="549275"/>
            <a:ext cx="12098020" cy="5934075"/>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5900255" y="3703412"/>
            <a:ext cx="154740" cy="421900"/>
          </a:xfrm>
          <a:prstGeom prst="rect">
            <a:avLst/>
          </a:prstGeom>
        </p:spPr>
      </p:pic>
      <p:sp>
        <p:nvSpPr>
          <p:cNvPr id="15363" name="Rectangle 3"/>
          <p:cNvSpPr>
            <a:spLocks noGrp="1"/>
          </p:cNvSpPr>
          <p:nvPr/>
        </p:nvSpPr>
        <p:spPr>
          <a:xfrm>
            <a:off x="323850" y="1203325"/>
            <a:ext cx="11618595" cy="4198620"/>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150000"/>
              </a:lnSpc>
              <a:buNone/>
            </a:pPr>
            <a:r>
              <a:rPr lang="en-US" altLang="zh-CN" sz="2800" b="1">
                <a:latin typeface="方正大黑_GBK" panose="03000509000000000000" charset="-122"/>
                <a:ea typeface="方正大黑_GBK" panose="03000509000000000000" charset="-122"/>
              </a:rPr>
              <a:t>①</a:t>
            </a:r>
            <a:r>
              <a:rPr lang="zh-CN" altLang="en-US" sz="2800" b="1">
                <a:latin typeface="方正大黑_GBK" panose="03000509000000000000" charset="-122"/>
                <a:ea typeface="方正大黑_GBK" panose="03000509000000000000" charset="-122"/>
              </a:rPr>
              <a:t>农贸市场的货物琳琅满目，除各种应时的新鲜蔬菜外，还有肉类、水产品、鱼、虾、甲鱼、牛蛙及各种调味品。</a:t>
            </a:r>
          </a:p>
          <a:p>
            <a:pPr eaLnBrk="1" hangingPunct="1">
              <a:lnSpc>
                <a:spcPct val="150000"/>
              </a:lnSpc>
              <a:buNone/>
            </a:pPr>
            <a:r>
              <a:rPr lang="zh-CN" altLang="en-US" sz="2800" b="1">
                <a:latin typeface="方正大黑_GBK" panose="03000509000000000000" charset="-122"/>
                <a:ea typeface="方正大黑_GBK" panose="03000509000000000000" charset="-122"/>
              </a:rPr>
              <a:t>②在激烈的市场竞争中，我们所缺乏的，一是勇气不足，二是谋略不当。</a:t>
            </a:r>
          </a:p>
          <a:p>
            <a:pPr eaLnBrk="1" hangingPunct="1">
              <a:lnSpc>
                <a:spcPct val="150000"/>
              </a:lnSpc>
              <a:buNone/>
            </a:pPr>
            <a:r>
              <a:rPr lang="zh-CN" altLang="en-US" sz="2800" b="1">
                <a:latin typeface="方正大黑_GBK" panose="03000509000000000000" charset="-122"/>
                <a:ea typeface="方正大黑_GBK" panose="03000509000000000000" charset="-122"/>
              </a:rPr>
              <a:t>③他是个文学爱好者，阅读了大量的小说、诗歌、散文以及外国名著。</a:t>
            </a:r>
          </a:p>
          <a:p>
            <a:pPr eaLnBrk="1" hangingPunct="1">
              <a:lnSpc>
                <a:spcPct val="150000"/>
              </a:lnSpc>
              <a:buNone/>
            </a:pPr>
            <a:r>
              <a:rPr lang="zh-CN" altLang="en-US" sz="2800" b="1">
                <a:latin typeface="方正大黑_GBK" panose="03000509000000000000" charset="-122"/>
                <a:ea typeface="方正大黑_GBK" panose="03000509000000000000" charset="-122"/>
              </a:rPr>
              <a:t>④这家乒乓球馆设施齐全，可为乒乓球爱好者提供不同档次的球台、球拍、球衣、球鞋等乒乓器材。</a:t>
            </a:r>
          </a:p>
        </p:txBody>
      </p:sp>
      <p:sp>
        <p:nvSpPr>
          <p:cNvPr id="15362" name="Rectangle 2"/>
          <p:cNvSpPr>
            <a:spLocks noGrp="1"/>
          </p:cNvSpPr>
          <p:nvPr/>
        </p:nvSpPr>
        <p:spPr>
          <a:xfrm>
            <a:off x="1172210" y="307340"/>
            <a:ext cx="9142413" cy="790575"/>
          </a:xfrm>
          <a:prstGeom prst="rect">
            <a:avLst/>
          </a:prstGeom>
          <a:noFill/>
          <a:ln w="9525">
            <a:noFill/>
          </a:ln>
        </p:spPr>
        <p:txBody>
          <a:bodyPr vert="horz" wrap="square" anchor="ctr" anchorCtr="0"/>
          <a:lst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a:lstStyle>
          <a:p>
            <a:pPr eaLnBrk="1" hangingPunct="1"/>
            <a:r>
              <a:rPr lang="zh-CN" altLang="en-US" b="1">
                <a:solidFill>
                  <a:srgbClr val="FF0000"/>
                </a:solidFill>
                <a:ea typeface="黑体" panose="02010609060101010101" charset="-122"/>
              </a:rPr>
              <a:t>训练二</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407015" y="2244725"/>
            <a:ext cx="1859915" cy="4613275"/>
          </a:xfrm>
          <a:prstGeom prst="rect">
            <a:avLst/>
          </a:prstGeom>
        </p:spPr>
      </p:pic>
      <p:sp>
        <p:nvSpPr>
          <p:cNvPr id="16386" name="Rectangle 2"/>
          <p:cNvSpPr>
            <a:spLocks noGrp="1"/>
          </p:cNvSpPr>
          <p:nvPr/>
        </p:nvSpPr>
        <p:spPr>
          <a:xfrm>
            <a:off x="1358265" y="0"/>
            <a:ext cx="9144000" cy="628650"/>
          </a:xfrm>
          <a:prstGeom prst="rect">
            <a:avLst/>
          </a:prstGeom>
          <a:noFill/>
          <a:ln w="9525">
            <a:noFill/>
          </a:ln>
        </p:spPr>
        <p:txBody>
          <a:bodyPr vert="horz" wrap="square" anchor="ctr" anchorCtr="0"/>
          <a:lst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a:lstStyle>
          <a:p>
            <a:pPr eaLnBrk="1" hangingPunct="1"/>
            <a:r>
              <a:rPr lang="zh-CN" altLang="en-US" sz="3200" b="1">
                <a:solidFill>
                  <a:srgbClr val="FF0000"/>
                </a:solidFill>
                <a:latin typeface="黑体" panose="02010609060101010101" charset="-122"/>
                <a:ea typeface="黑体" panose="02010609060101010101" charset="-122"/>
              </a:rPr>
              <a:t>概念混乱</a:t>
            </a:r>
            <a:r>
              <a:rPr lang="en-US" altLang="zh-CN" sz="3200" b="1">
                <a:solidFill>
                  <a:srgbClr val="FF0000"/>
                </a:solidFill>
                <a:latin typeface="黑体" panose="02010609060101010101" charset="-122"/>
                <a:ea typeface="黑体" panose="02010609060101010101" charset="-122"/>
              </a:rPr>
              <a:t>(</a:t>
            </a:r>
            <a:r>
              <a:rPr lang="zh-CN" altLang="en-US" sz="3200" b="1">
                <a:solidFill>
                  <a:srgbClr val="FF0000"/>
                </a:solidFill>
                <a:latin typeface="黑体" panose="02010609060101010101" charset="-122"/>
                <a:ea typeface="黑体" panose="02010609060101010101" charset="-122"/>
              </a:rPr>
              <a:t>概念并列不当</a:t>
            </a:r>
            <a:r>
              <a:rPr lang="en-US" altLang="zh-CN" sz="3200" b="1">
                <a:solidFill>
                  <a:srgbClr val="FF0000"/>
                </a:solidFill>
                <a:latin typeface="黑体" panose="02010609060101010101" charset="-122"/>
                <a:ea typeface="黑体" panose="02010609060101010101" charset="-122"/>
              </a:rPr>
              <a:t>)</a:t>
            </a:r>
            <a:r>
              <a:rPr lang="en-US" altLang="zh-CN">
                <a:solidFill>
                  <a:srgbClr val="FF0000"/>
                </a:solidFill>
              </a:rPr>
              <a:t> </a:t>
            </a:r>
          </a:p>
        </p:txBody>
      </p:sp>
      <p:sp>
        <p:nvSpPr>
          <p:cNvPr id="16387" name="Rectangle 3"/>
          <p:cNvSpPr>
            <a:spLocks noGrp="1"/>
          </p:cNvSpPr>
          <p:nvPr/>
        </p:nvSpPr>
        <p:spPr>
          <a:xfrm>
            <a:off x="114935" y="628650"/>
            <a:ext cx="11878310" cy="4267200"/>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130000"/>
              </a:lnSpc>
              <a:buNone/>
            </a:pPr>
            <a:r>
              <a:rPr lang="en-US" altLang="zh-CN" sz="2800" b="1">
                <a:latin typeface="黑体" panose="02010609060101010101" charset="-122"/>
                <a:ea typeface="黑体" panose="02010609060101010101" charset="-122"/>
              </a:rPr>
              <a:t>1</a:t>
            </a:r>
            <a:r>
              <a:rPr lang="zh-CN" altLang="en-US" sz="2800" b="1">
                <a:latin typeface="黑体" panose="02010609060101010101" charset="-122"/>
                <a:ea typeface="黑体" panose="02010609060101010101" charset="-122"/>
              </a:rPr>
              <a:t>、</a:t>
            </a:r>
            <a:r>
              <a:rPr lang="en-US" altLang="zh-CN" sz="2800" b="1">
                <a:latin typeface="黑体" panose="02010609060101010101" charset="-122"/>
                <a:ea typeface="黑体" panose="02010609060101010101" charset="-122"/>
              </a:rPr>
              <a:t>(2015</a:t>
            </a:r>
            <a:r>
              <a:rPr lang="en-US" altLang="zh-CN" sz="2800" b="1">
                <a:latin typeface="Arial" panose="020B0604020202020204" pitchFamily="34" charset="0"/>
                <a:ea typeface="黑体" panose="02010609060101010101" charset="-122"/>
              </a:rPr>
              <a:t>·</a:t>
            </a:r>
            <a:r>
              <a:rPr lang="zh-CN" altLang="en-US" sz="2800" b="1">
                <a:latin typeface="黑体" panose="02010609060101010101" charset="-122"/>
                <a:ea typeface="黑体" panose="02010609060101010101" charset="-122"/>
              </a:rPr>
              <a:t>天津高考</a:t>
            </a:r>
            <a:r>
              <a:rPr lang="en-US" altLang="zh-CN" sz="2800" b="1">
                <a:latin typeface="黑体" panose="02010609060101010101" charset="-122"/>
                <a:ea typeface="黑体" panose="02010609060101010101" charset="-122"/>
              </a:rPr>
              <a:t>) </a:t>
            </a:r>
            <a:r>
              <a:rPr lang="en-US" altLang="zh-CN" sz="2800" b="1">
                <a:ea typeface="黑体" panose="02010609060101010101" charset="-122"/>
              </a:rPr>
              <a:t>“</a:t>
            </a:r>
            <a:r>
              <a:rPr lang="zh-CN" altLang="en-US" sz="2800" b="1">
                <a:latin typeface="黑体" panose="02010609060101010101" charset="-122"/>
                <a:ea typeface="黑体" panose="02010609060101010101" charset="-122"/>
              </a:rPr>
              <a:t>五大道历史体验馆</a:t>
            </a:r>
            <a:r>
              <a:rPr lang="zh-CN" altLang="en-US" sz="2800" b="1">
                <a:ea typeface="黑体" panose="02010609060101010101" charset="-122"/>
              </a:rPr>
              <a:t>”</a:t>
            </a:r>
            <a:r>
              <a:rPr lang="zh-CN" altLang="en-US" sz="2800" b="1">
                <a:latin typeface="黑体" panose="02010609060101010101" charset="-122"/>
                <a:ea typeface="黑体" panose="02010609060101010101" charset="-122"/>
              </a:rPr>
              <a:t>项目以五大道历史为背景，以洋楼文化为主线，结合历史图片、历史资料、历史物品、历史人物，通过多媒体手段，展现当年的洋楼生活。</a:t>
            </a:r>
          </a:p>
          <a:p>
            <a:pPr eaLnBrk="1" hangingPunct="1">
              <a:lnSpc>
                <a:spcPct val="130000"/>
              </a:lnSpc>
            </a:pPr>
            <a:r>
              <a:rPr lang="zh-CN" altLang="en-US" sz="2800" b="1">
                <a:solidFill>
                  <a:srgbClr val="FF0000"/>
                </a:solidFill>
                <a:latin typeface="黑体" panose="02010609060101010101" charset="-122"/>
                <a:ea typeface="黑体" panose="02010609060101010101" charset="-122"/>
              </a:rPr>
              <a:t>分析：不合逻辑，</a:t>
            </a:r>
            <a:r>
              <a:rPr lang="zh-CN" altLang="en-US" sz="2800" b="1">
                <a:solidFill>
                  <a:srgbClr val="FF0000"/>
                </a:solidFill>
                <a:ea typeface="黑体" panose="02010609060101010101" charset="-122"/>
              </a:rPr>
              <a:t>“</a:t>
            </a:r>
            <a:r>
              <a:rPr lang="zh-CN" altLang="en-US" sz="2800" b="1">
                <a:solidFill>
                  <a:srgbClr val="FF0000"/>
                </a:solidFill>
                <a:latin typeface="黑体" panose="02010609060101010101" charset="-122"/>
                <a:ea typeface="黑体" panose="02010609060101010101" charset="-122"/>
              </a:rPr>
              <a:t>历史图片</a:t>
            </a:r>
            <a:r>
              <a:rPr lang="zh-CN" altLang="en-US" sz="2800" b="1">
                <a:solidFill>
                  <a:srgbClr val="FF0000"/>
                </a:solidFill>
                <a:ea typeface="黑体" panose="02010609060101010101" charset="-122"/>
              </a:rPr>
              <a:t>”“</a:t>
            </a:r>
            <a:r>
              <a:rPr lang="zh-CN" altLang="en-US" sz="2800" b="1">
                <a:solidFill>
                  <a:srgbClr val="FF0000"/>
                </a:solidFill>
                <a:latin typeface="黑体" panose="02010609060101010101" charset="-122"/>
                <a:ea typeface="黑体" panose="02010609060101010101" charset="-122"/>
              </a:rPr>
              <a:t>历史物品</a:t>
            </a:r>
            <a:r>
              <a:rPr lang="zh-CN" altLang="en-US" sz="2800" b="1">
                <a:solidFill>
                  <a:srgbClr val="FF0000"/>
                </a:solidFill>
                <a:ea typeface="黑体" panose="02010609060101010101" charset="-122"/>
              </a:rPr>
              <a:t>”</a:t>
            </a:r>
            <a:r>
              <a:rPr lang="zh-CN" altLang="en-US" sz="2800" b="1">
                <a:solidFill>
                  <a:srgbClr val="FF0000"/>
                </a:solidFill>
                <a:latin typeface="黑体" panose="02010609060101010101" charset="-122"/>
                <a:ea typeface="黑体" panose="02010609060101010101" charset="-122"/>
              </a:rPr>
              <a:t>都是</a:t>
            </a:r>
            <a:r>
              <a:rPr lang="zh-CN" altLang="en-US" sz="2800" b="1">
                <a:solidFill>
                  <a:srgbClr val="FF0000"/>
                </a:solidFill>
                <a:ea typeface="黑体" panose="02010609060101010101" charset="-122"/>
              </a:rPr>
              <a:t>“</a:t>
            </a:r>
            <a:r>
              <a:rPr lang="zh-CN" altLang="en-US" sz="2800" b="1">
                <a:solidFill>
                  <a:srgbClr val="FF0000"/>
                </a:solidFill>
                <a:latin typeface="黑体" panose="02010609060101010101" charset="-122"/>
                <a:ea typeface="黑体" panose="02010609060101010101" charset="-122"/>
              </a:rPr>
              <a:t>历史资料</a:t>
            </a:r>
            <a:r>
              <a:rPr lang="zh-CN" altLang="en-US" sz="2800" b="1">
                <a:solidFill>
                  <a:srgbClr val="FF0000"/>
                </a:solidFill>
                <a:ea typeface="黑体" panose="02010609060101010101" charset="-122"/>
              </a:rPr>
              <a:t>”</a:t>
            </a:r>
            <a:r>
              <a:rPr lang="zh-CN" altLang="en-US" sz="2800" b="1">
                <a:solidFill>
                  <a:srgbClr val="FF0000"/>
                </a:solidFill>
                <a:latin typeface="黑体" panose="02010609060101010101" charset="-122"/>
                <a:ea typeface="黑体" panose="02010609060101010101" charset="-122"/>
              </a:rPr>
              <a:t>，三者并列不当。</a:t>
            </a:r>
          </a:p>
          <a:p>
            <a:pPr eaLnBrk="1" hangingPunct="1">
              <a:lnSpc>
                <a:spcPct val="130000"/>
              </a:lnSpc>
              <a:buNone/>
            </a:pP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a:t>
            </a:r>
            <a:r>
              <a:rPr lang="en-US" altLang="zh-CN" sz="2800" b="1">
                <a:latin typeface="黑体" panose="02010609060101010101" charset="-122"/>
                <a:ea typeface="黑体" panose="02010609060101010101" charset="-122"/>
              </a:rPr>
              <a:t>(2013</a:t>
            </a:r>
            <a:r>
              <a:rPr lang="en-US" altLang="zh-CN" sz="2800" b="1">
                <a:latin typeface="Arial" panose="020B0604020202020204" pitchFamily="34" charset="0"/>
                <a:ea typeface="黑体" panose="02010609060101010101" charset="-122"/>
              </a:rPr>
              <a:t>·</a:t>
            </a:r>
            <a:r>
              <a:rPr lang="zh-CN" altLang="en-US" sz="2800" b="1">
                <a:latin typeface="黑体" panose="02010609060101010101" charset="-122"/>
                <a:ea typeface="黑体" panose="02010609060101010101" charset="-122"/>
              </a:rPr>
              <a:t>江西高考</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教育主管部门要求，各级各类学校学生的生活用品以及床上用品都应由学生自主选购，不得统一配备。</a:t>
            </a:r>
          </a:p>
          <a:p>
            <a:pPr eaLnBrk="1" hangingPunct="1">
              <a:lnSpc>
                <a:spcPct val="130000"/>
              </a:lnSpc>
            </a:pPr>
            <a:r>
              <a:rPr lang="zh-CN" altLang="en-US" sz="2800" b="1">
                <a:solidFill>
                  <a:srgbClr val="FF0000"/>
                </a:solidFill>
                <a:latin typeface="黑体" panose="02010609060101010101" charset="-122"/>
                <a:ea typeface="黑体" panose="02010609060101010101" charset="-122"/>
              </a:rPr>
              <a:t>分析：</a:t>
            </a:r>
            <a:r>
              <a:rPr lang="zh-CN" altLang="en-US" sz="2800" b="1" u="sng">
                <a:solidFill>
                  <a:srgbClr val="FF0000"/>
                </a:solidFill>
                <a:ea typeface="黑体" panose="02010609060101010101" charset="-122"/>
              </a:rPr>
              <a:t>“</a:t>
            </a:r>
            <a:r>
              <a:rPr lang="zh-CN" altLang="en-US" sz="2800" b="1" u="sng">
                <a:solidFill>
                  <a:srgbClr val="FF0000"/>
                </a:solidFill>
                <a:latin typeface="黑体" panose="02010609060101010101" charset="-122"/>
                <a:ea typeface="黑体" panose="02010609060101010101" charset="-122"/>
              </a:rPr>
              <a:t>生活用品</a:t>
            </a:r>
            <a:r>
              <a:rPr lang="zh-CN" altLang="en-US" sz="2800" b="1" u="sng">
                <a:solidFill>
                  <a:srgbClr val="FF0000"/>
                </a:solidFill>
                <a:ea typeface="黑体" panose="02010609060101010101" charset="-122"/>
              </a:rPr>
              <a:t>”</a:t>
            </a:r>
            <a:r>
              <a:rPr lang="zh-CN" altLang="en-US" sz="2800" b="1" u="sng">
                <a:solidFill>
                  <a:srgbClr val="FF0000"/>
                </a:solidFill>
                <a:latin typeface="黑体" panose="02010609060101010101" charset="-122"/>
                <a:ea typeface="黑体" panose="02010609060101010101" charset="-122"/>
              </a:rPr>
              <a:t>包括</a:t>
            </a:r>
            <a:r>
              <a:rPr lang="zh-CN" altLang="en-US" sz="2800" b="1" u="sng">
                <a:solidFill>
                  <a:srgbClr val="FF0000"/>
                </a:solidFill>
                <a:ea typeface="黑体" panose="02010609060101010101" charset="-122"/>
              </a:rPr>
              <a:t>“</a:t>
            </a:r>
            <a:r>
              <a:rPr lang="zh-CN" altLang="en-US" sz="2800" b="1" u="sng">
                <a:solidFill>
                  <a:srgbClr val="FF0000"/>
                </a:solidFill>
                <a:latin typeface="黑体" panose="02010609060101010101" charset="-122"/>
                <a:ea typeface="黑体" panose="02010609060101010101" charset="-122"/>
              </a:rPr>
              <a:t>床上用品</a:t>
            </a:r>
            <a:r>
              <a:rPr lang="zh-CN" altLang="en-US" sz="2800" b="1" u="sng">
                <a:solidFill>
                  <a:srgbClr val="FF0000"/>
                </a:solidFill>
                <a:ea typeface="黑体" panose="02010609060101010101" charset="-122"/>
              </a:rPr>
              <a:t>”</a:t>
            </a:r>
            <a:r>
              <a:rPr lang="zh-CN" altLang="en-US" sz="2800" b="1" u="sng">
                <a:solidFill>
                  <a:srgbClr val="FF0000"/>
                </a:solidFill>
                <a:latin typeface="黑体" panose="02010609060101010101" charset="-122"/>
                <a:ea typeface="黑体" panose="02010609060101010101" charset="-122"/>
              </a:rPr>
              <a:t>，两者不能并列。</a:t>
            </a:r>
          </a:p>
          <a:p>
            <a:pPr eaLnBrk="1" hangingPunct="1">
              <a:lnSpc>
                <a:spcPct val="130000"/>
              </a:lnSpc>
              <a:buNone/>
            </a:pPr>
            <a:r>
              <a:rPr lang="zh-CN" altLang="en-US" sz="2800" b="1">
                <a:solidFill>
                  <a:schemeClr val="tx1"/>
                </a:solidFill>
                <a:latin typeface="黑体" panose="02010609060101010101" charset="-122"/>
                <a:ea typeface="黑体" panose="02010609060101010101" charset="-122"/>
              </a:rPr>
              <a:t>小结：互相并列的概念，应该是按同一标准划分的概念，如果标准混乱，就会出现概念间包含或交叉的错误现象。</a:t>
            </a:r>
          </a:p>
          <a:p>
            <a:pPr eaLnBrk="1" hangingPunct="1">
              <a:lnSpc>
                <a:spcPct val="130000"/>
              </a:lnSpc>
              <a:buNone/>
            </a:pPr>
            <a:endParaRPr lang="zh-CN" altLang="en-US" sz="2800" b="1">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barn(inVertical)">
                                      <p:cBhvr>
                                        <p:cTn id="7" dur="500"/>
                                        <p:tgtEl>
                                          <p:spTgt spid="1638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diamond(in)">
                                      <p:cBhvr>
                                        <p:cTn id="12" dur="2000"/>
                                        <p:tgtEl>
                                          <p:spTgt spid="16387">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6387">
                                            <p:txEl>
                                              <p:pRg st="4" end="4"/>
                                            </p:txEl>
                                          </p:spTgt>
                                        </p:tgtEl>
                                        <p:attrNameLst>
                                          <p:attrName>style.visibility</p:attrName>
                                        </p:attrNameLst>
                                      </p:cBhvr>
                                      <p:to>
                                        <p:strVal val="visible"/>
                                      </p:to>
                                    </p:set>
                                    <p:animEffect transition="in" filter="box(in)">
                                      <p:cBhvr>
                                        <p:cTn id="17" dur="20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矩形 25"/>
          <p:cNvSpPr/>
          <p:nvPr/>
        </p:nvSpPr>
        <p:spPr>
          <a:xfrm>
            <a:off x="-25400" y="-3746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87" name="Rectangle 3"/>
          <p:cNvSpPr>
            <a:spLocks noGrp="1"/>
          </p:cNvSpPr>
          <p:nvPr/>
        </p:nvSpPr>
        <p:spPr>
          <a:xfrm>
            <a:off x="156845" y="100330"/>
            <a:ext cx="11878310" cy="4267200"/>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130000"/>
              </a:lnSpc>
              <a:buNone/>
            </a:pPr>
            <a:endParaRPr lang="zh-CN" altLang="en-US" sz="2800" b="1">
              <a:solidFill>
                <a:schemeClr val="tx1"/>
              </a:solidFill>
              <a:latin typeface="黑体" panose="02010609060101010101" charset="-122"/>
              <a:ea typeface="黑体" panose="02010609060101010101" charset="-122"/>
            </a:endParaRPr>
          </a:p>
          <a:p>
            <a:pPr eaLnBrk="1" hangingPunct="1">
              <a:lnSpc>
                <a:spcPct val="130000"/>
              </a:lnSpc>
              <a:buNone/>
            </a:pPr>
            <a:r>
              <a:rPr lang="zh-CN" altLang="en-US" sz="2800" b="1">
                <a:solidFill>
                  <a:schemeClr val="tx1"/>
                </a:solidFill>
                <a:latin typeface="黑体" panose="02010609060101010101" charset="-122"/>
                <a:ea typeface="黑体" panose="02010609060101010101" charset="-122"/>
              </a:rPr>
              <a:t>3、社区服务中心为孩子们准备了跳绳、羽毛球、拼图、棋类、卡拉OK等19项体育活动。</a:t>
            </a:r>
          </a:p>
          <a:p>
            <a:pPr eaLnBrk="1" hangingPunct="1">
              <a:lnSpc>
                <a:spcPct val="130000"/>
              </a:lnSpc>
              <a:buNone/>
            </a:pPr>
            <a:r>
              <a:rPr lang="zh-CN" altLang="en-US" sz="2800" b="1">
                <a:solidFill>
                  <a:srgbClr val="FF0000"/>
                </a:solidFill>
                <a:latin typeface="黑体" panose="02010609060101010101" charset="-122"/>
                <a:ea typeface="黑体" panose="02010609060101010101" charset="-122"/>
              </a:rPr>
              <a:t>分析：“拼图”属于智力游戏，“卡拉OK”属于文娱活动，不属于“体育活动”。 </a:t>
            </a:r>
          </a:p>
          <a:p>
            <a:pPr eaLnBrk="1" hangingPunct="1">
              <a:lnSpc>
                <a:spcPct val="130000"/>
              </a:lnSpc>
              <a:buNone/>
            </a:pPr>
            <a:r>
              <a:rPr lang="zh-CN" altLang="en-US" sz="2800" b="1">
                <a:solidFill>
                  <a:schemeClr val="tx1"/>
                </a:solidFill>
                <a:latin typeface="黑体" panose="02010609060101010101" charset="-122"/>
                <a:ea typeface="黑体" panose="02010609060101010101" charset="-122"/>
              </a:rPr>
              <a:t>4、我国长期以来提供钓鱼岛及其周边海域天气预报，为渔民生产、海上搜救和各种海上活动提供气象保障，这是世界气象组织赋予我国气象部门的责任。</a:t>
            </a:r>
          </a:p>
          <a:p>
            <a:pPr eaLnBrk="1" hangingPunct="1">
              <a:lnSpc>
                <a:spcPct val="130000"/>
              </a:lnSpc>
              <a:buNone/>
            </a:pPr>
            <a:r>
              <a:rPr lang="zh-CN" altLang="en-US" sz="2800" b="1">
                <a:solidFill>
                  <a:srgbClr val="FF0000"/>
                </a:solidFill>
                <a:latin typeface="黑体" panose="02010609060101010101" charset="-122"/>
                <a:ea typeface="黑体" panose="02010609060101010101" charset="-122"/>
              </a:rPr>
              <a:t>分析：“渔民生产”“海上搜救”都属于“海上活动”，“和”应改为“等”。 </a:t>
            </a:r>
            <a:endParaRPr lang="zh-CN" altLang="en-US" sz="2800" b="1">
              <a:solidFill>
                <a:schemeClr val="tx1"/>
              </a:solidFill>
              <a:latin typeface="黑体" panose="02010609060101010101" charset="-122"/>
              <a:ea typeface="黑体" panose="02010609060101010101" charset="-122"/>
            </a:endParaRPr>
          </a:p>
          <a:p>
            <a:pPr eaLnBrk="1" hangingPunct="1">
              <a:lnSpc>
                <a:spcPct val="130000"/>
              </a:lnSpc>
              <a:buNone/>
            </a:pPr>
            <a:r>
              <a:rPr lang="zh-CN" altLang="en-US" sz="2800" b="1">
                <a:solidFill>
                  <a:srgbClr val="FF0000"/>
                </a:solidFill>
                <a:latin typeface="黑体" panose="02010609060101010101" charset="-122"/>
                <a:ea typeface="黑体" panose="02010609060101010101" charset="-122"/>
              </a:rPr>
              <a:t>小结：并列的词语不全部属于收束语</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barn(inVertical)">
                                      <p:cBhvr>
                                        <p:cTn id="7" dur="500"/>
                                        <p:tgtEl>
                                          <p:spTgt spid="16387">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xEl>
                                              <p:pRg st="4" end="4"/>
                                            </p:txEl>
                                          </p:spTgt>
                                        </p:tgtEl>
                                        <p:attrNameLst>
                                          <p:attrName>style.visibility</p:attrName>
                                        </p:attrNameLst>
                                      </p:cBhvr>
                                      <p:to>
                                        <p:strVal val="visible"/>
                                      </p:to>
                                    </p:set>
                                    <p:animEffect transition="in" filter="diamond(in)">
                                      <p:cBhvr>
                                        <p:cTn id="12" dur="2000"/>
                                        <p:tgtEl>
                                          <p:spTgt spid="16387">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16387">
                                            <p:txEl>
                                              <p:pRg st="5" end="5"/>
                                            </p:txEl>
                                          </p:spTgt>
                                        </p:tgtEl>
                                        <p:attrNameLst>
                                          <p:attrName>style.visibility</p:attrName>
                                        </p:attrNameLst>
                                      </p:cBhvr>
                                      <p:to>
                                        <p:strVal val="visible"/>
                                      </p:to>
                                    </p:set>
                                    <p:animEffect transition="in" filter="strips(downLeft)">
                                      <p:cBhvr>
                                        <p:cTn id="17"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174928" y="3748048"/>
            <a:ext cx="1580795" cy="3110230"/>
          </a:xfrm>
          <a:prstGeom prst="rect">
            <a:avLst/>
          </a:prstGeom>
        </p:spPr>
      </p:pic>
      <p:sp>
        <p:nvSpPr>
          <p:cNvPr id="2" name="Freeform 21"/>
          <p:cNvSpPr>
            <a:spLocks noEditPoints="1"/>
          </p:cNvSpPr>
          <p:nvPr/>
        </p:nvSpPr>
        <p:spPr bwMode="auto">
          <a:xfrm>
            <a:off x="9020047" y="5127967"/>
            <a:ext cx="3005739" cy="1729809"/>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gradFill>
            <a:gsLst>
              <a:gs pos="0">
                <a:schemeClr val="accent1">
                  <a:lumMod val="5000"/>
                  <a:lumOff val="95000"/>
                </a:schemeClr>
              </a:gs>
              <a:gs pos="43000">
                <a:srgbClr val="E2A3A4"/>
              </a:gs>
              <a:gs pos="100000">
                <a:srgbClr val="F8AEA7"/>
              </a:gs>
            </a:gsLst>
            <a:lin ang="2700000" scaled="1"/>
          </a:gradFill>
          <a:ln>
            <a:noFill/>
          </a:ln>
          <a:effectLst>
            <a:outerShdw blurRad="63500" sx="102000" sy="102000" algn="ctr" rotWithShape="0">
              <a:prstClr val="black">
                <a:alpha val="20000"/>
              </a:prstClr>
            </a:outerShdw>
          </a:effectLst>
        </p:spPr>
        <p:txBody>
          <a:bodyPr vert="horz" wrap="square" lIns="91440" tIns="45720" rIns="91440" bIns="45720" numCol="1" anchor="t" anchorCtr="0" compatLnSpc="1"/>
          <a:lstStyle/>
          <a:p>
            <a:endParaRPr lang="zh-CN" altLang="en-US">
              <a:latin typeface="文悦古典明朝体 (非商业使用) W5" pitchFamily="50" charset="-122"/>
              <a:ea typeface="文悦古典明朝体 (非商业使用) W5" pitchFamily="50" charset="-122"/>
            </a:endParaRPr>
          </a:p>
        </p:txBody>
      </p:sp>
      <p:sp>
        <p:nvSpPr>
          <p:cNvPr id="20" name="文本框 19"/>
          <p:cNvSpPr txBox="1"/>
          <p:nvPr/>
        </p:nvSpPr>
        <p:spPr>
          <a:xfrm>
            <a:off x="3686175" y="0"/>
            <a:ext cx="4710430" cy="768350"/>
          </a:xfrm>
          <a:prstGeom prst="rect">
            <a:avLst/>
          </a:prstGeom>
          <a:noFill/>
        </p:spPr>
        <p:txBody>
          <a:bodyPr wrap="square" rtlCol="0">
            <a:spAutoFit/>
          </a:bodyPr>
          <a:lstStyle/>
          <a:p>
            <a:r>
              <a:rPr lang="zh-CN" altLang="en-US" sz="4400" b="1">
                <a:solidFill>
                  <a:schemeClr val="tx1"/>
                </a:solidFill>
              </a:rPr>
              <a:t>二、判</a:t>
            </a:r>
            <a:r>
              <a:rPr lang="en-US" altLang="zh-CN" sz="4400" b="1">
                <a:solidFill>
                  <a:schemeClr val="tx1"/>
                </a:solidFill>
              </a:rPr>
              <a:t>  </a:t>
            </a:r>
            <a:r>
              <a:rPr lang="zh-CN" altLang="en-US" sz="4400" b="1">
                <a:solidFill>
                  <a:schemeClr val="tx1"/>
                </a:solidFill>
              </a:rPr>
              <a:t>断</a:t>
            </a:r>
          </a:p>
        </p:txBody>
      </p:sp>
      <p:sp>
        <p:nvSpPr>
          <p:cNvPr id="24" name="文本框 23"/>
          <p:cNvSpPr txBox="1"/>
          <p:nvPr/>
        </p:nvSpPr>
        <p:spPr>
          <a:xfrm>
            <a:off x="116205" y="832485"/>
            <a:ext cx="11639550" cy="6729730"/>
          </a:xfrm>
          <a:prstGeom prst="rect">
            <a:avLst/>
          </a:prstGeom>
          <a:noFill/>
        </p:spPr>
        <p:txBody>
          <a:bodyPr wrap="square" rtlCol="0">
            <a:spAutoFit/>
          </a:bodyPr>
          <a:lstStyle/>
          <a:p>
            <a:pPr>
              <a:lnSpc>
                <a:spcPct val="130000"/>
              </a:lnSpc>
              <a:buClr>
                <a:srgbClr val="65B2FF"/>
              </a:buClr>
              <a:buSzPct val="125000"/>
            </a:pPr>
            <a:r>
              <a:rPr lang="zh-CN" altLang="zh-CN" sz="2800" b="1">
                <a:solidFill>
                  <a:srgbClr val="000000"/>
                </a:solidFill>
                <a:latin typeface="Times New Roman" panose="02020603050405020304" pitchFamily="18" charset="0"/>
                <a:cs typeface="Times New Roman" panose="02020603050405020304" pitchFamily="18" charset="0"/>
                <a:sym typeface="+mn-ea"/>
              </a:rPr>
              <a:t>进行思维活动固然离不开概念</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cs typeface="Times New Roman" panose="02020603050405020304" pitchFamily="18" charset="0"/>
                <a:sym typeface="+mn-ea"/>
              </a:rPr>
              <a:t>但最经常运用的是判断。因为概念总是分散的</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cs typeface="Times New Roman" panose="02020603050405020304" pitchFamily="18" charset="0"/>
                <a:sym typeface="+mn-ea"/>
              </a:rPr>
              <a:t>需要把它们组合成判断</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cs typeface="Times New Roman" panose="02020603050405020304" pitchFamily="18" charset="0"/>
                <a:sym typeface="+mn-ea"/>
              </a:rPr>
              <a:t>才能进入思维过程。判断是对思维对象是否存在、是否具有某种属性以及事物之间是否具有某种关系的肯定或否定。</a:t>
            </a:r>
          </a:p>
          <a:p>
            <a:pPr>
              <a:lnSpc>
                <a:spcPct val="130000"/>
              </a:lnSpc>
              <a:buClr>
                <a:srgbClr val="65B2FF"/>
              </a:buClr>
              <a:buSzPct val="125000"/>
            </a:pPr>
            <a:r>
              <a:rPr lang="zh-CN" altLang="zh-CN" sz="2800" b="1">
                <a:gradFill>
                  <a:gsLst>
                    <a:gs pos="0">
                      <a:srgbClr val="7B32B2"/>
                    </a:gs>
                    <a:gs pos="100000">
                      <a:srgbClr val="401A5D"/>
                    </a:gs>
                  </a:gsLst>
                  <a:lin scaled="0"/>
                </a:gradFill>
                <a:latin typeface="Times New Roman" panose="02020603050405020304" pitchFamily="18" charset="0"/>
                <a:cs typeface="Times New Roman" panose="02020603050405020304" pitchFamily="18" charset="0"/>
                <a:sym typeface="+mn-ea"/>
              </a:rPr>
              <a:t>1.判断：对思维对象有所断定的思维形式，即肯定或否定对象的存在，或断定它是否具有某种属性或者关系。</a:t>
            </a:r>
          </a:p>
          <a:p>
            <a:pPr indent="0">
              <a:lnSpc>
                <a:spcPct val="130000"/>
              </a:lnSpc>
              <a:buClr>
                <a:srgbClr val="65B2FF"/>
              </a:buClr>
              <a:buSzPct val="125000"/>
              <a:buFontTx/>
              <a:buNone/>
            </a:pPr>
            <a:r>
              <a:rPr lang="zh-CN" altLang="en-US" sz="3200" b="1" smtClean="0">
                <a:solidFill>
                  <a:srgbClr val="0000CC"/>
                </a:solidFill>
                <a:latin typeface="Adobe 黑体 Std R" panose="020B0400000000000000" pitchFamily="34" charset="-122"/>
                <a:ea typeface="Adobe 黑体 Std R" panose="020B0400000000000000" pitchFamily="34" charset="-122"/>
              </a:rPr>
              <a:t>2.表达判断的语言形式是陈述句。</a:t>
            </a:r>
          </a:p>
          <a:p>
            <a:pPr indent="0">
              <a:lnSpc>
                <a:spcPct val="130000"/>
              </a:lnSpc>
              <a:buClr>
                <a:srgbClr val="65B2FF"/>
              </a:buClr>
              <a:buSzPct val="125000"/>
              <a:buFontTx/>
              <a:buNone/>
            </a:pPr>
            <a:r>
              <a:rPr lang="zh-CN" altLang="en-US" sz="3200" b="1" smtClean="0">
                <a:solidFill>
                  <a:srgbClr val="0000CC"/>
                </a:solidFill>
                <a:latin typeface="Adobe 黑体 Std R" panose="020B0400000000000000" pitchFamily="34" charset="-122"/>
                <a:ea typeface="Adobe 黑体 Std R" panose="020B0400000000000000" pitchFamily="34" charset="-122"/>
              </a:rPr>
              <a:t>例如：</a:t>
            </a:r>
            <a:r>
              <a:rPr lang="zh-CN" altLang="en-US" sz="3200" b="1" smtClean="0">
                <a:solidFill>
                  <a:schemeClr val="tx1"/>
                </a:solidFill>
                <a:latin typeface="方正黑体简体" panose="03000509000000000000" charset="-122"/>
                <a:ea typeface="方正黑体简体" panose="03000509000000000000" charset="-122"/>
                <a:cs typeface="方正黑体简体" panose="03000509000000000000" charset="-122"/>
              </a:rPr>
              <a:t>语言</a:t>
            </a:r>
            <a:r>
              <a:rPr lang="zh-CN" altLang="en-US" sz="3200" b="1" u="sng" smtClean="0">
                <a:solidFill>
                  <a:schemeClr val="tx1"/>
                </a:solidFill>
                <a:latin typeface="方正黑体简体" panose="03000509000000000000" charset="-122"/>
                <a:ea typeface="方正黑体简体" panose="03000509000000000000" charset="-122"/>
                <a:cs typeface="方正黑体简体" panose="03000509000000000000" charset="-122"/>
              </a:rPr>
              <a:t>是</a:t>
            </a:r>
            <a:r>
              <a:rPr lang="zh-CN" altLang="en-US" sz="3200" b="1" smtClean="0">
                <a:solidFill>
                  <a:schemeClr val="tx1"/>
                </a:solidFill>
                <a:latin typeface="方正黑体简体" panose="03000509000000000000" charset="-122"/>
                <a:ea typeface="方正黑体简体" panose="03000509000000000000" charset="-122"/>
                <a:cs typeface="方正黑体简体" panose="03000509000000000000" charset="-122"/>
              </a:rPr>
              <a:t>交流思想的工具。</a:t>
            </a:r>
            <a:r>
              <a:rPr lang="en-US" altLang="zh-CN" sz="3200" b="1" smtClean="0">
                <a:solidFill>
                  <a:schemeClr val="tx1"/>
                </a:solidFill>
                <a:latin typeface="方正黑体简体" panose="03000509000000000000" charset="-122"/>
                <a:ea typeface="方正黑体简体" panose="03000509000000000000" charset="-122"/>
                <a:cs typeface="方正黑体简体" panose="03000509000000000000" charset="-122"/>
              </a:rPr>
              <a:t>  </a:t>
            </a:r>
            <a:r>
              <a:rPr lang="zh-CN" altLang="en-US" sz="3200" b="1" smtClean="0">
                <a:solidFill>
                  <a:schemeClr val="tx1"/>
                </a:solidFill>
                <a:latin typeface="方正黑体简体" panose="03000509000000000000" charset="-122"/>
                <a:ea typeface="方正黑体简体" panose="03000509000000000000" charset="-122"/>
                <a:cs typeface="方正黑体简体" panose="03000509000000000000" charset="-122"/>
              </a:rPr>
              <a:t>月球</a:t>
            </a:r>
            <a:r>
              <a:rPr lang="zh-CN" altLang="en-US" sz="3200" b="1" u="sng" smtClean="0">
                <a:solidFill>
                  <a:schemeClr val="tx1"/>
                </a:solidFill>
                <a:latin typeface="方正黑体简体" panose="03000509000000000000" charset="-122"/>
                <a:ea typeface="方正黑体简体" panose="03000509000000000000" charset="-122"/>
                <a:cs typeface="方正黑体简体" panose="03000509000000000000" charset="-122"/>
              </a:rPr>
              <a:t>不是</a:t>
            </a:r>
            <a:r>
              <a:rPr lang="zh-CN" altLang="en-US" sz="3200" b="1" smtClean="0">
                <a:solidFill>
                  <a:schemeClr val="tx1"/>
                </a:solidFill>
                <a:latin typeface="方正黑体简体" panose="03000509000000000000" charset="-122"/>
                <a:ea typeface="方正黑体简体" panose="03000509000000000000" charset="-122"/>
                <a:cs typeface="方正黑体简体" panose="03000509000000000000" charset="-122"/>
              </a:rPr>
              <a:t>行星。</a:t>
            </a:r>
          </a:p>
          <a:p>
            <a:pPr indent="0">
              <a:lnSpc>
                <a:spcPct val="130000"/>
              </a:lnSpc>
              <a:buClr>
                <a:srgbClr val="65B2FF"/>
              </a:buClr>
              <a:buSzPct val="125000"/>
              <a:buFontTx/>
              <a:buNone/>
            </a:pPr>
            <a:r>
              <a:rPr lang="en-US"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   </a:t>
            </a:r>
            <a:r>
              <a:rPr lang="zh-CN"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•所有的同学今天表现都很棒。</a:t>
            </a:r>
            <a:r>
              <a:rPr lang="en-US"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 </a:t>
            </a:r>
            <a:r>
              <a:rPr lang="zh-CN"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要么我去，要么你去。</a:t>
            </a:r>
          </a:p>
          <a:p>
            <a:pPr indent="0">
              <a:lnSpc>
                <a:spcPct val="130000"/>
              </a:lnSpc>
              <a:buClr>
                <a:srgbClr val="65B2FF"/>
              </a:buClr>
              <a:buSzPct val="125000"/>
              <a:buFontTx/>
              <a:buNone/>
            </a:pPr>
            <a:r>
              <a:rPr lang="zh-CN"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   如果天下雨，那么地上湿。</a:t>
            </a:r>
            <a:r>
              <a:rPr lang="en-US"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   </a:t>
            </a:r>
            <a:r>
              <a:rPr lang="zh-CN"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并非所有的学生都是团员。</a:t>
            </a:r>
          </a:p>
          <a:p>
            <a:pPr indent="0">
              <a:lnSpc>
                <a:spcPct val="130000"/>
              </a:lnSpc>
              <a:buClr>
                <a:srgbClr val="65B2FF"/>
              </a:buClr>
              <a:buSzPct val="125000"/>
              <a:buFontTx/>
              <a:buNone/>
            </a:pPr>
            <a:r>
              <a:rPr lang="zh-CN" altLang="zh-CN" sz="3200">
                <a:solidFill>
                  <a:schemeClr val="tx1"/>
                </a:solidFill>
                <a:latin typeface="方正黑体简体" panose="03000509000000000000" charset="-122"/>
                <a:ea typeface="方正黑体简体" panose="03000509000000000000" charset="-122"/>
                <a:cs typeface="方正黑体简体" panose="03000509000000000000" charset="-122"/>
                <a:sym typeface="+mn-ea"/>
              </a:rPr>
              <a:t>   </a:t>
            </a:r>
            <a:r>
              <a:rPr lang="zh-CN" altLang="en-US" sz="3200" b="1" smtClean="0">
                <a:solidFill>
                  <a:srgbClr val="EC3510"/>
                </a:solidFill>
                <a:latin typeface="Adobe 黑体 Std R" panose="020B0400000000000000" pitchFamily="34" charset="-122"/>
                <a:ea typeface="Adobe 黑体 Std R" panose="020B0400000000000000" pitchFamily="34" charset="-122"/>
              </a:rPr>
              <a:t> </a:t>
            </a:r>
          </a:p>
          <a:p>
            <a:pPr>
              <a:lnSpc>
                <a:spcPct val="130000"/>
              </a:lnSpc>
              <a:buClr>
                <a:srgbClr val="65B2FF"/>
              </a:buClr>
              <a:buSzPct val="125000"/>
              <a:buFontTx/>
              <a:buChar char="♣"/>
            </a:pPr>
            <a:endParaRPr lang="zh-CN" altLang="en-US" sz="3200" b="1" smtClean="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2"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nodeType="afterGroup">
                            <p:stCondLst>
                              <p:cond delay="1"/>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64" presetClass="path" presetSubtype="0" accel="50000" decel="50000" fill="hold" grpId="1" nodeType="withEffect">
                                  <p:stCondLst>
                                    <p:cond delay="0"/>
                                  </p:stCondLst>
                                  <p:childTnLst>
                                    <p:animMotion origin="layout" path="M 0.09062 0.00092 L 1.04167E-06 1.85185E-06" pathEditMode="relative" rAng="0" ptsTypes="AA">
                                      <p:cBhvr>
                                        <p:cTn id="12" dur="2000" fill="hold"/>
                                        <p:tgtEl>
                                          <p:spTgt spid="2"/>
                                        </p:tgtEl>
                                        <p:attrNameLst>
                                          <p:attrName>ppt_x</p:attrName>
                                          <p:attrName>ppt_y</p:attrName>
                                        </p:attrNameLst>
                                      </p:cBhvr>
                                      <p:rCtr x="-4531" y="-46"/>
                                    </p:animMotion>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blinds(horizontal)">
                                      <p:cBhvr>
                                        <p:cTn id="22" dur="500"/>
                                        <p:tgtEl>
                                          <p:spTgt spid="24">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4">
                                            <p:txEl>
                                              <p:pRg st="1" end="1"/>
                                            </p:txEl>
                                          </p:spTgt>
                                        </p:tgtEl>
                                        <p:attrNameLst>
                                          <p:attrName>style.visibility</p:attrName>
                                        </p:attrNameLst>
                                      </p:cBhvr>
                                      <p:to>
                                        <p:strVal val="visible"/>
                                      </p:to>
                                    </p:set>
                                    <p:animEffect transition="in" filter="blinds(horizontal)">
                                      <p:cBhvr>
                                        <p:cTn id="27" dur="500"/>
                                        <p:tgtEl>
                                          <p:spTgt spid="24">
                                            <p:txEl>
                                              <p:pRg st="1" end="1"/>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4">
                                            <p:txEl>
                                              <p:pRg st="2" end="2"/>
                                            </p:txEl>
                                          </p:spTgt>
                                        </p:tgtEl>
                                        <p:attrNameLst>
                                          <p:attrName>style.visibility</p:attrName>
                                        </p:attrNameLst>
                                      </p:cBhvr>
                                      <p:to>
                                        <p:strVal val="visible"/>
                                      </p:to>
                                    </p:set>
                                    <p:animEffect transition="in" filter="blinds(horizontal)">
                                      <p:cBhvr>
                                        <p:cTn id="30" dur="500"/>
                                        <p:tgtEl>
                                          <p:spTgt spid="24">
                                            <p:txEl>
                                              <p:pRg st="2" end="2"/>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4">
                                            <p:txEl>
                                              <p:pRg st="3" end="3"/>
                                            </p:txEl>
                                          </p:spTgt>
                                        </p:tgtEl>
                                        <p:attrNameLst>
                                          <p:attrName>style.visibility</p:attrName>
                                        </p:attrNameLst>
                                      </p:cBhvr>
                                      <p:to>
                                        <p:strVal val="visible"/>
                                      </p:to>
                                    </p:set>
                                    <p:animEffect transition="in" filter="blinds(horizontal)">
                                      <p:cBhvr>
                                        <p:cTn id="33" dur="500"/>
                                        <p:tgtEl>
                                          <p:spTgt spid="24">
                                            <p:txEl>
                                              <p:pRg st="3" end="3"/>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24">
                                            <p:txEl>
                                              <p:pRg st="4" end="4"/>
                                            </p:txEl>
                                          </p:spTgt>
                                        </p:tgtEl>
                                        <p:attrNameLst>
                                          <p:attrName>style.visibility</p:attrName>
                                        </p:attrNameLst>
                                      </p:cBhvr>
                                      <p:to>
                                        <p:strVal val="visible"/>
                                      </p:to>
                                    </p:set>
                                    <p:animEffect transition="in" filter="blinds(horizontal)">
                                      <p:cBhvr>
                                        <p:cTn id="36" dur="500"/>
                                        <p:tgtEl>
                                          <p:spTgt spid="24">
                                            <p:txEl>
                                              <p:pRg st="4" end="4"/>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24">
                                            <p:txEl>
                                              <p:pRg st="5" end="5"/>
                                            </p:txEl>
                                          </p:spTgt>
                                        </p:tgtEl>
                                        <p:attrNameLst>
                                          <p:attrName>style.visibility</p:attrName>
                                        </p:attrNameLst>
                                      </p:cBhvr>
                                      <p:to>
                                        <p:strVal val="visible"/>
                                      </p:to>
                                    </p:set>
                                    <p:animEffect transition="in" filter="blinds(horizontal)">
                                      <p:cBhvr>
                                        <p:cTn id="39" dur="500"/>
                                        <p:tgtEl>
                                          <p:spTgt spid="24">
                                            <p:txEl>
                                              <p:pRg st="5" end="5"/>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24">
                                            <p:txEl>
                                              <p:pRg st="6" end="6"/>
                                            </p:txEl>
                                          </p:spTgt>
                                        </p:tgtEl>
                                        <p:attrNameLst>
                                          <p:attrName>style.visibility</p:attrName>
                                        </p:attrNameLst>
                                      </p:cBhvr>
                                      <p:to>
                                        <p:strVal val="visible"/>
                                      </p:to>
                                    </p:set>
                                    <p:animEffect transition="in" filter="blinds(horizontal)">
                                      <p:cBhvr>
                                        <p:cTn id="42" dur="500"/>
                                        <p:tgtEl>
                                          <p:spTgt spid="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66675" y="-57785"/>
            <a:ext cx="1212469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buClr>
                <a:srgbClr val="65B2FF"/>
              </a:buClr>
              <a:buSzPct val="125000"/>
              <a:buFontTx/>
              <a:buChar char="♣"/>
            </a:pPr>
            <a:endParaRPr lang="zh-CN" altLang="en-US" sz="3200" b="1" smtClean="0">
              <a:solidFill>
                <a:srgbClr val="EC3510"/>
              </a:solidFill>
              <a:latin typeface="Adobe 黑体 Std R" panose="020B0400000000000000" pitchFamily="34" charset="-122"/>
              <a:ea typeface="Adobe 黑体 Std R" panose="020B0400000000000000" pitchFamily="34" charset="-122"/>
              <a:sym typeface="+mn-ea"/>
            </a:endParaRPr>
          </a:p>
          <a:p>
            <a:pPr>
              <a:lnSpc>
                <a:spcPct val="130000"/>
              </a:lnSpc>
              <a:buClr>
                <a:srgbClr val="65B2FF"/>
              </a:buClr>
              <a:buSzPct val="125000"/>
              <a:buFontTx/>
              <a:buChar char="♣"/>
            </a:pPr>
            <a:endParaRPr lang="zh-CN" altLang="en-US" sz="3200" b="1" smtClean="0">
              <a:solidFill>
                <a:srgbClr val="EC3510"/>
              </a:solidFill>
              <a:latin typeface="Adobe 黑体 Std R" panose="020B0400000000000000" pitchFamily="34" charset="-122"/>
              <a:ea typeface="Adobe 黑体 Std R" panose="020B0400000000000000" pitchFamily="34" charset="-122"/>
              <a:sym typeface="+mn-ea"/>
            </a:endParaRPr>
          </a:p>
          <a:p>
            <a:pPr>
              <a:lnSpc>
                <a:spcPct val="130000"/>
              </a:lnSpc>
              <a:buClr>
                <a:srgbClr val="65B2FF"/>
              </a:buClr>
              <a:buSzPct val="125000"/>
              <a:buFontTx/>
              <a:buChar char="♣"/>
            </a:pPr>
            <a:endParaRPr lang="zh-CN" altLang="en-US" sz="3200" b="1" smtClean="0">
              <a:solidFill>
                <a:srgbClr val="EC3510"/>
              </a:solidFill>
              <a:latin typeface="Adobe 黑体 Std R" panose="020B0400000000000000" pitchFamily="34" charset="-122"/>
              <a:ea typeface="Adobe 黑体 Std R" panose="020B0400000000000000" pitchFamily="34" charset="-122"/>
              <a:sym typeface="+mn-ea"/>
            </a:endParaRPr>
          </a:p>
          <a:p>
            <a:pPr>
              <a:lnSpc>
                <a:spcPct val="130000"/>
              </a:lnSpc>
              <a:buClr>
                <a:srgbClr val="65B2FF"/>
              </a:buClr>
              <a:buSzPct val="125000"/>
              <a:buFontTx/>
              <a:buChar char="♣"/>
            </a:pPr>
            <a:r>
              <a:rPr lang="zh-CN" altLang="en-US" sz="3200" b="1" smtClean="0">
                <a:solidFill>
                  <a:srgbClr val="EC3510"/>
                </a:solidFill>
                <a:latin typeface="Adobe 黑体 Std R" panose="020B0400000000000000" pitchFamily="34" charset="-122"/>
                <a:ea typeface="Adobe 黑体 Std R" panose="020B0400000000000000" pitchFamily="34" charset="-122"/>
                <a:sym typeface="+mn-ea"/>
              </a:rPr>
              <a:t>判断总是有真有假。</a:t>
            </a:r>
            <a:r>
              <a:rPr lang="zh-CN" altLang="en-US" sz="3200" b="1" smtClean="0">
                <a:solidFill>
                  <a:srgbClr val="0000CC"/>
                </a:solidFill>
                <a:latin typeface="Adobe 黑体 Std R" panose="020B0400000000000000" pitchFamily="34" charset="-122"/>
                <a:ea typeface="Adobe 黑体 Std R" panose="020B0400000000000000" pitchFamily="34" charset="-122"/>
                <a:sym typeface="+mn-ea"/>
              </a:rPr>
              <a:t>断定存在着是否与实际相符合的问题，</a:t>
            </a:r>
          </a:p>
          <a:p>
            <a:pPr>
              <a:lnSpc>
                <a:spcPct val="130000"/>
              </a:lnSpc>
              <a:buClr>
                <a:srgbClr val="65B2FF"/>
              </a:buClr>
              <a:buSzPct val="125000"/>
              <a:buFontTx/>
              <a:buChar char="♣"/>
            </a:pPr>
            <a:r>
              <a:rPr lang="zh-CN" altLang="en-US" sz="3200" b="1" smtClean="0">
                <a:solidFill>
                  <a:srgbClr val="0000CC"/>
                </a:solidFill>
                <a:latin typeface="Adobe 黑体 Std R" panose="020B0400000000000000" pitchFamily="34" charset="-122"/>
                <a:ea typeface="Adobe 黑体 Std R" panose="020B0400000000000000" pitchFamily="34" charset="-122"/>
                <a:sym typeface="+mn-ea"/>
              </a:rPr>
              <a:t> 符合为真，反之则假。</a:t>
            </a:r>
            <a:endParaRPr lang="zh-CN" altLang="en-US" sz="3200" b="1" smtClean="0">
              <a:solidFill>
                <a:srgbClr val="0000CC"/>
              </a:solidFill>
              <a:latin typeface="Adobe 黑体 Std R" panose="020B0400000000000000" pitchFamily="34" charset="-122"/>
              <a:ea typeface="Adobe 黑体 Std R" panose="020B0400000000000000" pitchFamily="34" charset="-122"/>
            </a:endParaRPr>
          </a:p>
          <a:p>
            <a:pPr indent="0">
              <a:lnSpc>
                <a:spcPct val="130000"/>
              </a:lnSpc>
              <a:buClr>
                <a:srgbClr val="65B2FF"/>
              </a:buClr>
              <a:buSzPct val="125000"/>
              <a:buFontTx/>
              <a:buNone/>
            </a:pPr>
            <a:r>
              <a:rPr lang="en-US" altLang="zh-CN" sz="3200" b="1">
                <a:solidFill>
                  <a:srgbClr val="0000CC"/>
                </a:solidFill>
                <a:latin typeface="Adobe 黑体 Std R" panose="020B0400000000000000" pitchFamily="34" charset="-122"/>
                <a:ea typeface="Adobe 黑体 Std R" panose="020B0400000000000000" pitchFamily="34" charset="-122"/>
                <a:sym typeface="+mn-ea"/>
              </a:rPr>
              <a:t>    </a:t>
            </a:r>
            <a:r>
              <a:rPr lang="zh-CN" altLang="en-US" sz="3200" b="1">
                <a:solidFill>
                  <a:srgbClr val="0000CC"/>
                </a:solidFill>
                <a:latin typeface="Adobe 黑体 Std R" panose="020B0400000000000000" pitchFamily="34" charset="-122"/>
                <a:ea typeface="Adobe 黑体 Std R" panose="020B0400000000000000" pitchFamily="34" charset="-122"/>
                <a:sym typeface="+mn-ea"/>
              </a:rPr>
              <a:t>例如：</a:t>
            </a:r>
            <a:r>
              <a:rPr lang="zh-CN" altLang="en-US" sz="3200" b="1"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鲁迅是作家。</a:t>
            </a:r>
            <a:endParaRPr lang="zh-CN" altLang="en-US" sz="3200" b="1" smtClean="0">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indent="0">
              <a:lnSpc>
                <a:spcPct val="130000"/>
              </a:lnSpc>
              <a:buClr>
                <a:srgbClr val="65B2FF"/>
              </a:buClr>
              <a:buSzPct val="125000"/>
              <a:buFontTx/>
              <a:buNone/>
            </a:pPr>
            <a:r>
              <a:rPr lang="zh-CN" altLang="en-US" sz="3200" b="1"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200" b="1"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smtClean="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上帝创造了一切。</a:t>
            </a:r>
            <a:endParaRPr lang="zh-CN" altLang="en-US" sz="3200"/>
          </a:p>
        </p:txBody>
      </p:sp>
      <p:sp>
        <p:nvSpPr>
          <p:cNvPr id="2" name="文本框 1"/>
          <p:cNvSpPr txBox="1"/>
          <p:nvPr/>
        </p:nvSpPr>
        <p:spPr>
          <a:xfrm>
            <a:off x="821055" y="206375"/>
            <a:ext cx="10629265" cy="2553335"/>
          </a:xfrm>
          <a:prstGeom prst="rect">
            <a:avLst/>
          </a:prstGeom>
          <a:noFill/>
        </p:spPr>
        <p:txBody>
          <a:bodyPr wrap="square" rtlCol="0">
            <a:spAutoFit/>
          </a:bodyPr>
          <a:lstStyle/>
          <a:p>
            <a:r>
              <a:rPr lang="zh-CN" altLang="en-US" sz="3200" b="1"/>
              <a:t>3.准确的判断：</a:t>
            </a:r>
          </a:p>
          <a:p>
            <a:r>
              <a:rPr lang="zh-CN" altLang="en-US" sz="3200" b="1"/>
              <a:t>•判断要真实地反映客观事物。</a:t>
            </a:r>
          </a:p>
          <a:p>
            <a:r>
              <a:rPr lang="zh-CN" altLang="en-US" sz="3200" b="1"/>
              <a:t>•构成判断的各项要符合事实，要遵循各自的逻辑规律，项与项间的搭配要得当。</a:t>
            </a:r>
          </a:p>
          <a:p>
            <a:r>
              <a:rPr lang="zh-CN" altLang="en-US" sz="3200" b="1"/>
              <a:t>复合判断的关联词要准确地反映各判断词之间的真实关系。</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2"/>
          <a:stretch>
            <a:fillRect/>
          </a:stretch>
        </p:blipFill>
        <p:spPr>
          <a:xfrm>
            <a:off x="46990" y="0"/>
            <a:ext cx="12098020" cy="6785610"/>
          </a:xfrm>
          <a:prstGeom prst="rect">
            <a:avLst/>
          </a:prstGeom>
        </p:spPr>
      </p:pic>
      <p:sp>
        <p:nvSpPr>
          <p:cNvPr id="2" name="内容占位符 1"/>
          <p:cNvSpPr/>
          <p:nvPr/>
        </p:nvSpPr>
        <p:spPr>
          <a:xfrm>
            <a:off x="363220" y="236220"/>
            <a:ext cx="11587480" cy="452628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buNone/>
            </a:pPr>
            <a:r>
              <a:rPr lang="zh-CN" altLang="en-US" sz="4265" b="1" smtClean="0">
                <a:solidFill>
                  <a:srgbClr val="FF0000"/>
                </a:solidFill>
                <a:latin typeface="宋体" panose="02010600030101010101" pitchFamily="2" charset="-122"/>
              </a:rPr>
              <a:t>判断和语言：</a:t>
            </a:r>
          </a:p>
          <a:p>
            <a:pPr marL="0" indent="0">
              <a:buNone/>
            </a:pPr>
            <a:r>
              <a:rPr lang="zh-CN" altLang="en-US" sz="2400"/>
              <a:t>　　 </a:t>
            </a:r>
          </a:p>
          <a:p>
            <a:pPr marL="0" indent="0">
              <a:buNone/>
            </a:pPr>
            <a:r>
              <a:rPr lang="zh-CN" altLang="en-US" sz="2400"/>
              <a:t>       </a:t>
            </a:r>
            <a:r>
              <a:rPr lang="zh-CN" altLang="en-US" sz="2400" b="1">
                <a:latin typeface="黑体" panose="02010609060101010101" charset="-122"/>
                <a:ea typeface="黑体" panose="02010609060101010101" charset="-122"/>
              </a:rPr>
              <a:t>判断同语言当中的主谓句相当，主谓句可以表示判断。如：</a:t>
            </a:r>
            <a:r>
              <a:rPr lang="zh-CN" altLang="en-US" sz="2400"/>
              <a:t> </a:t>
            </a:r>
          </a:p>
          <a:p>
            <a:pPr marL="0" indent="0">
              <a:buNone/>
            </a:pPr>
            <a:r>
              <a:rPr lang="zh-CN" altLang="en-US" sz="2400"/>
              <a:t>　　  </a:t>
            </a:r>
            <a:r>
              <a:rPr lang="zh-CN" altLang="en-US" sz="2400" b="1">
                <a:solidFill>
                  <a:srgbClr val="0000CC"/>
                </a:solidFill>
                <a:latin typeface="楷体" panose="02010609060101010101" pitchFamily="49" charset="-122"/>
                <a:ea typeface="楷体" panose="02010609060101010101" pitchFamily="49" charset="-122"/>
                <a:cs typeface="楷体" panose="02010609060101010101" pitchFamily="49" charset="-122"/>
              </a:rPr>
              <a:t>石洞门口有个小孩。（杜鹏程《夜走灵官峡》）</a:t>
            </a:r>
          </a:p>
          <a:p>
            <a:pPr marL="0" indent="0">
              <a:buNone/>
            </a:pPr>
            <a:r>
              <a:rPr lang="zh-CN" altLang="en-US" sz="2400" b="1">
                <a:solidFill>
                  <a:srgbClr val="0000CC"/>
                </a:solidFill>
                <a:latin typeface="楷体" panose="02010609060101010101" pitchFamily="49" charset="-122"/>
                <a:ea typeface="楷体" panose="02010609060101010101" pitchFamily="49" charset="-122"/>
                <a:cs typeface="楷体" panose="02010609060101010101" pitchFamily="49" charset="-122"/>
              </a:rPr>
              <a:t>　　 月亮下去了。（鲁迅《药》）</a:t>
            </a:r>
          </a:p>
          <a:p>
            <a:pPr marL="0" indent="0">
              <a:buNone/>
            </a:pPr>
            <a:r>
              <a:rPr lang="zh-CN" altLang="en-US" sz="2400" b="1">
                <a:solidFill>
                  <a:srgbClr val="0000CC"/>
                </a:solidFill>
                <a:latin typeface="楷体" panose="02010609060101010101" pitchFamily="49" charset="-122"/>
                <a:ea typeface="楷体" panose="02010609060101010101" pitchFamily="49" charset="-122"/>
                <a:cs typeface="楷体" panose="02010609060101010101" pitchFamily="49" charset="-122"/>
              </a:rPr>
              <a:t>　　 大家都叫她祥林嫂。（鲁迅《祝福》）</a:t>
            </a:r>
            <a:endParaRPr lang="zh-CN" altLang="en-US" sz="2400" b="1" u="sng">
              <a:solidFill>
                <a:srgbClr val="FF0000"/>
              </a:solidFill>
              <a:latin typeface="黑体" panose="02010609060101010101" charset="-122"/>
              <a:ea typeface="黑体" panose="02010609060101010101" charset="-122"/>
            </a:endParaRPr>
          </a:p>
          <a:p>
            <a:pPr marL="0" indent="0">
              <a:buNone/>
            </a:pPr>
            <a:r>
              <a:rPr lang="zh-CN" altLang="en-US" sz="2400"/>
              <a:t>　　</a:t>
            </a:r>
            <a:r>
              <a:rPr lang="zh-CN" altLang="en-US" sz="2400" b="1" u="sng">
                <a:solidFill>
                  <a:srgbClr val="FF0000"/>
                </a:solidFill>
                <a:latin typeface="黑体" panose="02010609060101010101" charset="-122"/>
                <a:ea typeface="黑体" panose="02010609060101010101" charset="-122"/>
              </a:rPr>
              <a:t>只有陈述句能够表示判断。</a:t>
            </a:r>
          </a:p>
          <a:p>
            <a:pPr marL="0" indent="0">
              <a:buNone/>
            </a:pPr>
            <a:r>
              <a:rPr lang="zh-CN" altLang="en-US" sz="2400" b="1">
                <a:solidFill>
                  <a:srgbClr val="FF0000"/>
                </a:solidFill>
                <a:latin typeface="黑体" panose="02010609060101010101" charset="-122"/>
                <a:ea typeface="黑体" panose="02010609060101010101" charset="-122"/>
              </a:rPr>
              <a:t>    </a:t>
            </a:r>
          </a:p>
          <a:p>
            <a:pPr marL="0" indent="0">
              <a:buNone/>
            </a:pPr>
            <a:r>
              <a:rPr lang="zh-CN" altLang="en-US" sz="2400" b="1">
                <a:solidFill>
                  <a:srgbClr val="FF0000"/>
                </a:solidFill>
                <a:latin typeface="黑体" panose="02010609060101010101" charset="-122"/>
                <a:ea typeface="黑体" panose="02010609060101010101" charset="-122"/>
              </a:rPr>
              <a:t>    </a:t>
            </a:r>
          </a:p>
          <a:p>
            <a:pPr marL="0" indent="0">
              <a:buNone/>
            </a:pPr>
            <a:r>
              <a:rPr lang="zh-CN" altLang="en-US" sz="2400" b="1">
                <a:solidFill>
                  <a:srgbClr val="FF0000"/>
                </a:solidFill>
                <a:latin typeface="黑体" panose="02010609060101010101" charset="-122"/>
                <a:ea typeface="黑体" panose="02010609060101010101" charset="-122"/>
              </a:rPr>
              <a:t>    </a:t>
            </a:r>
            <a:r>
              <a:rPr lang="zh-CN" altLang="en-US" sz="2400" b="1"/>
              <a:t>如：</a:t>
            </a:r>
            <a:r>
              <a:rPr lang="zh-CN" altLang="en-US" sz="2400" b="1">
                <a:solidFill>
                  <a:srgbClr val="0000CC"/>
                </a:solidFill>
                <a:latin typeface="楷体" panose="02010609060101010101" pitchFamily="49" charset="-122"/>
                <a:ea typeface="楷体" panose="02010609060101010101" pitchFamily="49" charset="-122"/>
                <a:cs typeface="楷体" panose="02010609060101010101" pitchFamily="49" charset="-122"/>
              </a:rPr>
              <a:t>汽车是不是必须要有汽油才能发动？</a:t>
            </a:r>
            <a:endParaRPr lang="zh-CN" altLang="en-US" sz="2400" b="1"/>
          </a:p>
          <a:p>
            <a:pPr marL="0" indent="0">
              <a:buNone/>
            </a:pPr>
            <a:r>
              <a:rPr lang="zh-CN" altLang="en-US" sz="2400" b="1"/>
              <a:t>              </a:t>
            </a:r>
            <a:r>
              <a:rPr lang="zh-CN" altLang="en-US" sz="2400" b="1">
                <a:solidFill>
                  <a:srgbClr val="0000CC"/>
                </a:solidFill>
                <a:latin typeface="楷体" panose="02010609060101010101" pitchFamily="49" charset="-122"/>
                <a:ea typeface="楷体" panose="02010609060101010101" pitchFamily="49" charset="-122"/>
                <a:cs typeface="楷体" panose="02010609060101010101" pitchFamily="49" charset="-122"/>
              </a:rPr>
              <a:t>你把汽车开走！</a:t>
            </a:r>
            <a:r>
              <a:rPr lang="zh-CN" altLang="en-US" sz="2400" b="1"/>
              <a:t>　 </a:t>
            </a:r>
          </a:p>
          <a:p>
            <a:pPr marL="0" indent="0">
              <a:buNone/>
            </a:pPr>
            <a:r>
              <a:rPr lang="zh-CN" altLang="en-US" sz="2400" b="1"/>
              <a:t>              </a:t>
            </a:r>
            <a:r>
              <a:rPr lang="zh-CN" altLang="en-US" sz="2400" b="1">
                <a:solidFill>
                  <a:srgbClr val="0000CC"/>
                </a:solidFill>
                <a:latin typeface="楷体" panose="02010609060101010101" pitchFamily="49" charset="-122"/>
                <a:ea typeface="楷体" panose="02010609060101010101" pitchFamily="49" charset="-122"/>
                <a:cs typeface="楷体" panose="02010609060101010101" pitchFamily="49" charset="-122"/>
              </a:rPr>
              <a:t>他跑得多快啊！</a:t>
            </a:r>
            <a:endParaRPr lang="zh-CN" altLang="en-US" sz="2400" b="1"/>
          </a:p>
          <a:p>
            <a:pPr marL="0" indent="0">
              <a:buNone/>
            </a:pPr>
            <a:r>
              <a:rPr lang="zh-CN" altLang="en-US" sz="2400" b="1"/>
              <a:t>       </a:t>
            </a:r>
            <a:r>
              <a:rPr lang="zh-CN" altLang="en-US" sz="2400" b="1" u="sng">
                <a:solidFill>
                  <a:srgbClr val="FF0000"/>
                </a:solidFill>
                <a:latin typeface="黑体" panose="02010609060101010101" charset="-122"/>
                <a:ea typeface="黑体" panose="02010609060101010101" charset="-122"/>
              </a:rPr>
              <a:t>疑问句、祈使句和感叹句都不能表示判断。</a:t>
            </a:r>
          </a:p>
          <a:p>
            <a:pPr marL="0" indent="0">
              <a:buNone/>
            </a:pPr>
            <a:r>
              <a:rPr lang="zh-CN" altLang="en-US" sz="2400" b="1"/>
              <a:t>　　</a:t>
            </a:r>
          </a:p>
          <a:p>
            <a:pPr marL="0" indent="0">
              <a:buNone/>
            </a:pPr>
            <a:r>
              <a:rPr lang="zh-CN" altLang="en-US" sz="2400" b="1"/>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blinds(horizontal)">
                                      <p:cBhvr>
                                        <p:cTn id="10" dur="500"/>
                                        <p:tgtEl>
                                          <p:spTgt spid="2">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blinds(horizontal)">
                                      <p:cBhvr>
                                        <p:cTn id="13" dur="500"/>
                                        <p:tgtEl>
                                          <p:spTgt spid="2">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blinds(horizontal)">
                                      <p:cBhvr>
                                        <p:cTn id="16" dur="500"/>
                                        <p:tgtEl>
                                          <p:spTgt spid="2">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blinds(horizontal)">
                                      <p:cBhvr>
                                        <p:cTn id="19" dur="500"/>
                                        <p:tgtEl>
                                          <p:spTgt spid="2">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blinds(horizontal)">
                                      <p:cBhvr>
                                        <p:cTn id="22" dur="500"/>
                                        <p:tgtEl>
                                          <p:spTgt spid="2">
                                            <p:txEl>
                                              <p:pRg st="7" end="7"/>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blinds(horizontal)">
                                      <p:cBhvr>
                                        <p:cTn id="27" dur="500"/>
                                        <p:tgtEl>
                                          <p:spTgt spid="2">
                                            <p:txEl>
                                              <p:pRg st="8" end="8"/>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9" end="9"/>
                                            </p:txEl>
                                          </p:spTgt>
                                        </p:tgtEl>
                                        <p:attrNameLst>
                                          <p:attrName>style.visibility</p:attrName>
                                        </p:attrNameLst>
                                      </p:cBhvr>
                                      <p:to>
                                        <p:strVal val="visible"/>
                                      </p:to>
                                    </p:set>
                                    <p:animEffect transition="in" filter="blinds(horizontal)">
                                      <p:cBhvr>
                                        <p:cTn id="32" dur="500"/>
                                        <p:tgtEl>
                                          <p:spTgt spid="2">
                                            <p:txEl>
                                              <p:pRg st="9" end="9"/>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animEffect transition="in" filter="blinds(horizontal)">
                                      <p:cBhvr>
                                        <p:cTn id="35" dur="500"/>
                                        <p:tgtEl>
                                          <p:spTgt spid="2">
                                            <p:txEl>
                                              <p:pRg st="10" end="10"/>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2">
                                            <p:txEl>
                                              <p:pRg st="11" end="11"/>
                                            </p:txEl>
                                          </p:spTgt>
                                        </p:tgtEl>
                                        <p:attrNameLst>
                                          <p:attrName>style.visibility</p:attrName>
                                        </p:attrNameLst>
                                      </p:cBhvr>
                                      <p:to>
                                        <p:strVal val="visible"/>
                                      </p:to>
                                    </p:set>
                                    <p:animEffect transition="in" filter="blinds(horizontal)">
                                      <p:cBhvr>
                                        <p:cTn id="38" dur="500"/>
                                        <p:tgtEl>
                                          <p:spTgt spid="2">
                                            <p:txEl>
                                              <p:pRg st="11" end="11"/>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2">
                                            <p:txEl>
                                              <p:pRg st="12" end="12"/>
                                            </p:txEl>
                                          </p:spTgt>
                                        </p:tgtEl>
                                        <p:attrNameLst>
                                          <p:attrName>style.visibility</p:attrName>
                                        </p:attrNameLst>
                                      </p:cBhvr>
                                      <p:to>
                                        <p:strVal val="visible"/>
                                      </p:to>
                                    </p:set>
                                    <p:animEffect transition="in" filter="blinds(horizontal)">
                                      <p:cBhvr>
                                        <p:cTn id="41"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3"/>
          <a:stretch>
            <a:fillRect/>
          </a:stretch>
        </p:blipFill>
        <p:spPr>
          <a:xfrm>
            <a:off x="46990" y="549275"/>
            <a:ext cx="12098020" cy="5934075"/>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5900255" y="3703412"/>
            <a:ext cx="154740" cy="421900"/>
          </a:xfrm>
          <a:prstGeom prst="rect">
            <a:avLst/>
          </a:prstGeom>
        </p:spPr>
      </p:pic>
      <p:sp>
        <p:nvSpPr>
          <p:cNvPr id="18434" name="Text Box 2"/>
          <p:cNvSpPr/>
          <p:nvPr/>
        </p:nvSpPr>
        <p:spPr>
          <a:xfrm>
            <a:off x="311150" y="732790"/>
            <a:ext cx="11137900" cy="4123055"/>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lnSpc>
                <a:spcPct val="120000"/>
              </a:lnSpc>
              <a:buNone/>
            </a:pPr>
            <a:r>
              <a:rPr lang="en-US" altLang="zh-CN" b="1">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b="1">
                <a:solidFill>
                  <a:schemeClr val="tx1"/>
                </a:solidFill>
                <a:latin typeface="方正大黑简体" panose="03000509000000000000" charset="-122"/>
                <a:ea typeface="方正大黑简体" panose="03000509000000000000" charset="-122"/>
                <a:cs typeface="方正大黑简体" panose="03000509000000000000" charset="-122"/>
              </a:rPr>
              <a:t>训练一</a:t>
            </a:r>
            <a:r>
              <a:rPr lang="en-US" altLang="zh-CN" b="1">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b="1">
                <a:solidFill>
                  <a:schemeClr val="tx1"/>
                </a:solidFill>
                <a:latin typeface="方正大黑简体" panose="03000509000000000000" charset="-122"/>
                <a:ea typeface="方正大黑简体" panose="03000509000000000000" charset="-122"/>
                <a:cs typeface="方正大黑简体" panose="03000509000000000000" charset="-122"/>
              </a:rPr>
              <a:t>指出下列判断错误的原因</a:t>
            </a:r>
          </a:p>
          <a:p>
            <a:pPr eaLnBrk="1" hangingPunct="1">
              <a:lnSpc>
                <a:spcPct val="120000"/>
              </a:lnSpc>
              <a:buNone/>
            </a:pPr>
            <a:r>
              <a:rPr lang="en-US" altLang="zh-CN" b="1">
                <a:solidFill>
                  <a:schemeClr val="tx1"/>
                </a:solidFill>
                <a:latin typeface="方正大黑简体" panose="03000509000000000000" charset="-122"/>
                <a:ea typeface="方正大黑简体" panose="03000509000000000000" charset="-122"/>
                <a:cs typeface="方正大黑简体" panose="03000509000000000000" charset="-122"/>
              </a:rPr>
              <a:t>1</a:t>
            </a:r>
            <a:r>
              <a:rPr lang="zh-CN" altLang="en-US" b="1">
                <a:solidFill>
                  <a:schemeClr val="tx1"/>
                </a:solidFill>
                <a:latin typeface="方正大黑简体" panose="03000509000000000000" charset="-122"/>
                <a:ea typeface="方正大黑简体" panose="03000509000000000000" charset="-122"/>
                <a:cs typeface="方正大黑简体" panose="03000509000000000000" charset="-122"/>
              </a:rPr>
              <a:t>、报晓的雄鸡是我们起床的信号。</a:t>
            </a:r>
          </a:p>
          <a:p>
            <a:pPr eaLnBrk="1" hangingPunct="1">
              <a:lnSpc>
                <a:spcPct val="150000"/>
              </a:lnSpc>
              <a:buNone/>
            </a:pPr>
            <a:r>
              <a:rPr lang="en-US" altLang="zh-CN" b="1">
                <a:solidFill>
                  <a:schemeClr val="tx1"/>
                </a:solidFill>
                <a:latin typeface="方正大黑简体" panose="03000509000000000000" charset="-122"/>
                <a:ea typeface="方正大黑简体" panose="03000509000000000000" charset="-122"/>
                <a:cs typeface="方正大黑简体" panose="03000509000000000000" charset="-122"/>
              </a:rPr>
              <a:t>2</a:t>
            </a:r>
            <a:r>
              <a:rPr lang="zh-CN" altLang="en-US" b="1">
                <a:solidFill>
                  <a:schemeClr val="tx1"/>
                </a:solidFill>
                <a:latin typeface="方正大黑简体" panose="03000509000000000000" charset="-122"/>
                <a:ea typeface="方正大黑简体" panose="03000509000000000000" charset="-122"/>
                <a:cs typeface="方正大黑简体" panose="03000509000000000000" charset="-122"/>
              </a:rPr>
              <a:t>、你这个意见很好，我想没有谁不会不同意。</a:t>
            </a:r>
          </a:p>
          <a:p>
            <a:pPr eaLnBrk="1" hangingPunct="1">
              <a:lnSpc>
                <a:spcPct val="150000"/>
              </a:lnSpc>
              <a:buNone/>
            </a:pPr>
            <a:r>
              <a:rPr lang="en-US" altLang="zh-CN" b="1">
                <a:solidFill>
                  <a:schemeClr val="tx1"/>
                </a:solidFill>
                <a:latin typeface="方正大黑简体" panose="03000509000000000000" charset="-122"/>
                <a:ea typeface="方正大黑简体" panose="03000509000000000000" charset="-122"/>
                <a:cs typeface="方正大黑简体" panose="03000509000000000000" charset="-122"/>
              </a:rPr>
              <a:t>3</a:t>
            </a:r>
            <a:r>
              <a:rPr lang="zh-CN" altLang="en-US" b="1">
                <a:solidFill>
                  <a:schemeClr val="tx1"/>
                </a:solidFill>
                <a:latin typeface="方正大黑简体" panose="03000509000000000000" charset="-122"/>
                <a:ea typeface="方正大黑简体" panose="03000509000000000000" charset="-122"/>
                <a:cs typeface="方正大黑简体" panose="03000509000000000000" charset="-122"/>
              </a:rPr>
              <a:t>、他要么是个老师，要么是个作家。</a:t>
            </a:r>
          </a:p>
          <a:p>
            <a:pPr eaLnBrk="1" hangingPunct="1">
              <a:lnSpc>
                <a:spcPct val="150000"/>
              </a:lnSpc>
              <a:buNone/>
            </a:pPr>
            <a:r>
              <a:rPr lang="en-US" altLang="zh-CN" b="1">
                <a:solidFill>
                  <a:schemeClr val="tx1"/>
                </a:solidFill>
                <a:latin typeface="方正大黑简体" panose="03000509000000000000" charset="-122"/>
                <a:ea typeface="方正大黑简体" panose="03000509000000000000" charset="-122"/>
                <a:cs typeface="方正大黑简体" panose="03000509000000000000" charset="-122"/>
              </a:rPr>
              <a:t>4</a:t>
            </a:r>
            <a:r>
              <a:rPr lang="zh-CN" altLang="en-US" b="1">
                <a:solidFill>
                  <a:schemeClr val="tx1"/>
                </a:solidFill>
                <a:latin typeface="方正大黑简体" panose="03000509000000000000" charset="-122"/>
                <a:ea typeface="方正大黑简体" panose="03000509000000000000" charset="-122"/>
                <a:cs typeface="方正大黑简体" panose="03000509000000000000" charset="-122"/>
              </a:rPr>
              <a:t>、出入校门的师生必须出示工作证和学生证。</a:t>
            </a:r>
          </a:p>
        </p:txBody>
      </p:sp>
      <p:sp>
        <p:nvSpPr>
          <p:cNvPr id="18435" name="AutoShape 4"/>
          <p:cNvSpPr/>
          <p:nvPr/>
        </p:nvSpPr>
        <p:spPr>
          <a:xfrm>
            <a:off x="6985000" y="1353185"/>
            <a:ext cx="4149725" cy="593725"/>
          </a:xfrm>
          <a:prstGeom prst="wedgeRectCallout">
            <a:avLst>
              <a:gd name="adj1" fmla="val -16986"/>
              <a:gd name="adj2" fmla="val 47861"/>
            </a:avLst>
          </a:prstGeom>
          <a:solidFill>
            <a:schemeClr val="bg1"/>
          </a:solidFill>
          <a:ln w="9525" cap="flat" cmpd="sng">
            <a:solidFill>
              <a:schemeClr val="tx1"/>
            </a:solidFill>
            <a:prstDash val="solid"/>
            <a:miter/>
            <a:headEnd type="none" w="med" len="med"/>
            <a:tailEnd type="none" w="med" len="med"/>
          </a:ln>
        </p:spPr>
        <p:txBody>
          <a:bodyPr/>
          <a:lstStyle/>
          <a:p>
            <a:pPr algn="ctr"/>
            <a:r>
              <a:rPr lang="zh-CN" altLang="en-US" sz="2800" b="1">
                <a:latin typeface="幼圆" panose="02010509060101010101" pitchFamily="1" charset="-122"/>
              </a:rPr>
              <a:t>反对关系误为包含关系</a:t>
            </a:r>
          </a:p>
        </p:txBody>
      </p:sp>
      <p:sp>
        <p:nvSpPr>
          <p:cNvPr id="18436" name="AutoShape 5"/>
          <p:cNvSpPr/>
          <p:nvPr/>
        </p:nvSpPr>
        <p:spPr>
          <a:xfrm>
            <a:off x="8407400" y="2048510"/>
            <a:ext cx="3598545" cy="884555"/>
          </a:xfrm>
          <a:prstGeom prst="wedgeRoundRectCallout">
            <a:avLst>
              <a:gd name="adj1" fmla="val -11458"/>
              <a:gd name="adj2" fmla="val 58333"/>
              <a:gd name="adj3" fmla="val 16667"/>
            </a:avLst>
          </a:prstGeom>
          <a:solidFill>
            <a:schemeClr val="bg1"/>
          </a:solidFill>
          <a:ln w="9525" cap="flat" cmpd="sng">
            <a:solidFill>
              <a:schemeClr val="tx1"/>
            </a:solidFill>
            <a:prstDash val="solid"/>
            <a:miter/>
            <a:headEnd type="none" w="med" len="med"/>
            <a:tailEnd type="none" w="med" len="med"/>
          </a:ln>
        </p:spPr>
        <p:txBody>
          <a:bodyPr/>
          <a:lstStyle/>
          <a:p>
            <a:pPr algn="ctr"/>
            <a:r>
              <a:rPr lang="zh-CN" altLang="en-US" sz="2800" b="1">
                <a:latin typeface="幼圆" panose="02010509060101010101" pitchFamily="1" charset="-122"/>
              </a:rPr>
              <a:t>滥用否定词导致前后矛盾</a:t>
            </a:r>
          </a:p>
        </p:txBody>
      </p:sp>
      <p:sp>
        <p:nvSpPr>
          <p:cNvPr id="18437" name="AutoShape 6"/>
          <p:cNvSpPr/>
          <p:nvPr/>
        </p:nvSpPr>
        <p:spPr>
          <a:xfrm>
            <a:off x="6985000" y="3213100"/>
            <a:ext cx="4697095" cy="431800"/>
          </a:xfrm>
          <a:prstGeom prst="wedgeRectCallout">
            <a:avLst>
              <a:gd name="adj1" fmla="val 13347"/>
              <a:gd name="adj2" fmla="val -30176"/>
            </a:avLst>
          </a:prstGeom>
          <a:solidFill>
            <a:schemeClr val="bg1"/>
          </a:solidFill>
          <a:ln w="9525" cap="flat" cmpd="sng">
            <a:solidFill>
              <a:schemeClr val="tx1"/>
            </a:solidFill>
            <a:prstDash val="solid"/>
            <a:miter/>
            <a:headEnd type="none" w="med" len="med"/>
            <a:tailEnd type="none" w="med" len="med"/>
          </a:ln>
        </p:spPr>
        <p:txBody>
          <a:bodyPr/>
          <a:lstStyle/>
          <a:p>
            <a:r>
              <a:rPr lang="zh-CN" altLang="en-US" sz="2800" b="1">
                <a:latin typeface="幼圆" panose="02010509060101010101" pitchFamily="1" charset="-122"/>
              </a:rPr>
              <a:t>是交叉关系，并非不相容</a:t>
            </a:r>
          </a:p>
        </p:txBody>
      </p:sp>
      <p:sp>
        <p:nvSpPr>
          <p:cNvPr id="18438" name="AutoShape 7"/>
          <p:cNvSpPr/>
          <p:nvPr/>
        </p:nvSpPr>
        <p:spPr>
          <a:xfrm>
            <a:off x="8759190" y="3845560"/>
            <a:ext cx="3075940" cy="1231265"/>
          </a:xfrm>
          <a:prstGeom prst="wedgeEllipseCallout">
            <a:avLst>
              <a:gd name="adj1" fmla="val -19375"/>
              <a:gd name="adj2" fmla="val 44931"/>
            </a:avLst>
          </a:prstGeom>
          <a:solidFill>
            <a:schemeClr val="bg1"/>
          </a:solidFill>
          <a:ln w="9525" cap="flat" cmpd="sng">
            <a:solidFill>
              <a:schemeClr val="tx1"/>
            </a:solidFill>
            <a:prstDash val="solid"/>
            <a:miter/>
            <a:headEnd type="none" w="med" len="med"/>
            <a:tailEnd type="none" w="med" len="med"/>
          </a:ln>
        </p:spPr>
        <p:txBody>
          <a:bodyPr/>
          <a:lstStyle/>
          <a:p>
            <a:pPr algn="ctr"/>
            <a:r>
              <a:rPr lang="zh-CN" altLang="en-US" sz="2800" b="1">
                <a:latin typeface="幼圆" panose="02010509060101010101" pitchFamily="1" charset="-122"/>
              </a:rPr>
              <a:t>前后概念不对应</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 calcmode="lin" valueType="num">
                                      <p:cBhvr additive="base">
                                        <p:cTn id="12" dur="500" fill="hold"/>
                                        <p:tgtEl>
                                          <p:spTgt spid="18435"/>
                                        </p:tgtEl>
                                        <p:attrNameLst>
                                          <p:attrName>ppt_x</p:attrName>
                                        </p:attrNameLst>
                                      </p:cBhvr>
                                      <p:tavLst>
                                        <p:tav tm="0">
                                          <p:val>
                                            <p:strVal val="#ppt_x"/>
                                          </p:val>
                                        </p:tav>
                                        <p:tav tm="100000">
                                          <p:val>
                                            <p:strVal val="#ppt_x"/>
                                          </p:val>
                                        </p:tav>
                                      </p:tavLst>
                                    </p:anim>
                                    <p:anim calcmode="lin" valueType="num">
                                      <p:cBhvr additive="base">
                                        <p:cTn id="13"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436"/>
                                        </p:tgtEl>
                                        <p:attrNameLst>
                                          <p:attrName>style.visibility</p:attrName>
                                        </p:attrNameLst>
                                      </p:cBhvr>
                                      <p:to>
                                        <p:strVal val="visible"/>
                                      </p:to>
                                    </p:set>
                                    <p:anim calcmode="lin" valueType="num">
                                      <p:cBhvr additive="base">
                                        <p:cTn id="18" dur="500" fill="hold"/>
                                        <p:tgtEl>
                                          <p:spTgt spid="18436"/>
                                        </p:tgtEl>
                                        <p:attrNameLst>
                                          <p:attrName>ppt_x</p:attrName>
                                        </p:attrNameLst>
                                      </p:cBhvr>
                                      <p:tavLst>
                                        <p:tav tm="0">
                                          <p:val>
                                            <p:strVal val="#ppt_x"/>
                                          </p:val>
                                        </p:tav>
                                        <p:tav tm="100000">
                                          <p:val>
                                            <p:strVal val="#ppt_x"/>
                                          </p:val>
                                        </p:tav>
                                      </p:tavLst>
                                    </p:anim>
                                    <p:anim calcmode="lin" valueType="num">
                                      <p:cBhvr additive="base">
                                        <p:cTn id="19"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437"/>
                                        </p:tgtEl>
                                        <p:attrNameLst>
                                          <p:attrName>style.visibility</p:attrName>
                                        </p:attrNameLst>
                                      </p:cBhvr>
                                      <p:to>
                                        <p:strVal val="visible"/>
                                      </p:to>
                                    </p:set>
                                    <p:anim calcmode="lin" valueType="num">
                                      <p:cBhvr additive="base">
                                        <p:cTn id="24" dur="500" fill="hold"/>
                                        <p:tgtEl>
                                          <p:spTgt spid="18437"/>
                                        </p:tgtEl>
                                        <p:attrNameLst>
                                          <p:attrName>ppt_x</p:attrName>
                                        </p:attrNameLst>
                                      </p:cBhvr>
                                      <p:tavLst>
                                        <p:tav tm="0">
                                          <p:val>
                                            <p:strVal val="#ppt_x"/>
                                          </p:val>
                                        </p:tav>
                                        <p:tav tm="100000">
                                          <p:val>
                                            <p:strVal val="#ppt_x"/>
                                          </p:val>
                                        </p:tav>
                                      </p:tavLst>
                                    </p:anim>
                                    <p:anim calcmode="lin" valueType="num">
                                      <p:cBhvr additive="base">
                                        <p:cTn id="25"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438"/>
                                        </p:tgtEl>
                                        <p:attrNameLst>
                                          <p:attrName>style.visibility</p:attrName>
                                        </p:attrNameLst>
                                      </p:cBhvr>
                                      <p:to>
                                        <p:strVal val="visible"/>
                                      </p:to>
                                    </p:set>
                                    <p:anim calcmode="lin" valueType="num">
                                      <p:cBhvr additive="base">
                                        <p:cTn id="30" dur="500" fill="hold"/>
                                        <p:tgtEl>
                                          <p:spTgt spid="18438"/>
                                        </p:tgtEl>
                                        <p:attrNameLst>
                                          <p:attrName>ppt_x</p:attrName>
                                        </p:attrNameLst>
                                      </p:cBhvr>
                                      <p:tavLst>
                                        <p:tav tm="0">
                                          <p:val>
                                            <p:strVal val="#ppt_x"/>
                                          </p:val>
                                        </p:tav>
                                        <p:tav tm="100000">
                                          <p:val>
                                            <p:strVal val="#ppt_x"/>
                                          </p:val>
                                        </p:tav>
                                      </p:tavLst>
                                    </p:anim>
                                    <p:anim calcmode="lin" valueType="num">
                                      <p:cBhvr additive="base">
                                        <p:cTn id="31"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6" grpId="0" animBg="1"/>
      <p:bldP spid="18437" grpId="0" animBg="1"/>
      <p:bldP spid="1843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8692515" y="3905250"/>
            <a:ext cx="3591560" cy="3591560"/>
          </a:xfrm>
          <a:prstGeom prst="rect">
            <a:avLst/>
          </a:prstGeom>
          <a:noFill/>
          <a:ln>
            <a:noFill/>
          </a:ln>
        </p:spPr>
      </p:pic>
      <p:sp>
        <p:nvSpPr>
          <p:cNvPr id="19458" name="Rectangle 3"/>
          <p:cNvSpPr>
            <a:spLocks noGrp="1"/>
          </p:cNvSpPr>
          <p:nvPr/>
        </p:nvSpPr>
        <p:spPr>
          <a:xfrm>
            <a:off x="179705" y="347980"/>
            <a:ext cx="11170920" cy="4697730"/>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lgn="ctr" eaLnBrk="1" hangingPunct="1">
              <a:buNone/>
            </a:pPr>
            <a:r>
              <a:rPr lang="zh-CN" altLang="en-US" b="1">
                <a:solidFill>
                  <a:srgbClr val="FF0000"/>
                </a:solidFill>
                <a:latin typeface="方正大黑简体" panose="03000509000000000000" charset="-122"/>
                <a:ea typeface="方正大黑简体" panose="03000509000000000000" charset="-122"/>
              </a:rPr>
              <a:t>训练二</a:t>
            </a:r>
          </a:p>
          <a:p>
            <a:pPr eaLnBrk="1" hangingPunct="1">
              <a:lnSpc>
                <a:spcPct val="130000"/>
              </a:lnSpc>
              <a:buNone/>
            </a:pPr>
            <a:r>
              <a:rPr lang="en-US" altLang="zh-CN" b="1">
                <a:latin typeface="方正大黑简体" panose="03000509000000000000" charset="-122"/>
                <a:ea typeface="方正大黑简体" panose="03000509000000000000" charset="-122"/>
              </a:rPr>
              <a:t>①</a:t>
            </a:r>
            <a:r>
              <a:rPr lang="zh-CN" altLang="en-US" b="1">
                <a:latin typeface="方正大黑简体" panose="03000509000000000000" charset="-122"/>
                <a:ea typeface="方正大黑简体" panose="03000509000000000000" charset="-122"/>
              </a:rPr>
              <a:t>为了防止这类交通事故不再发生，我们加强了交通安全教育和管理。</a:t>
            </a:r>
          </a:p>
          <a:p>
            <a:pPr eaLnBrk="1" hangingPunct="1">
              <a:lnSpc>
                <a:spcPct val="130000"/>
              </a:lnSpc>
              <a:buNone/>
            </a:pPr>
            <a:r>
              <a:rPr lang="en-US" altLang="zh-CN" b="1">
                <a:latin typeface="方正大黑简体" panose="03000509000000000000" charset="-122"/>
                <a:ea typeface="方正大黑简体" panose="03000509000000000000" charset="-122"/>
              </a:rPr>
              <a:t>②</a:t>
            </a:r>
            <a:r>
              <a:rPr lang="zh-CN" altLang="en-US" b="1">
                <a:latin typeface="方正大黑简体" panose="03000509000000000000" charset="-122"/>
                <a:ea typeface="方正大黑简体" panose="03000509000000000000" charset="-122"/>
              </a:rPr>
              <a:t>五一路乒乓球馆是体育局和民政局批准的专门推广乒乓球运动的团体。</a:t>
            </a:r>
          </a:p>
          <a:p>
            <a:pPr eaLnBrk="1" hangingPunct="1">
              <a:lnSpc>
                <a:spcPct val="130000"/>
              </a:lnSpc>
              <a:buNone/>
            </a:pPr>
            <a:r>
              <a:rPr lang="en-US" altLang="zh-CN" b="1">
                <a:latin typeface="方正大黑简体" panose="03000509000000000000" charset="-122"/>
                <a:ea typeface="方正大黑简体" panose="03000509000000000000" charset="-122"/>
              </a:rPr>
              <a:t>③</a:t>
            </a:r>
            <a:r>
              <a:rPr lang="zh-CN" altLang="en-US" b="1">
                <a:latin typeface="方正大黑简体" panose="03000509000000000000" charset="-122"/>
                <a:ea typeface="方正大黑简体" panose="03000509000000000000" charset="-122"/>
              </a:rPr>
              <a:t>中国有世界上没有的万里长城。</a:t>
            </a:r>
          </a:p>
          <a:p>
            <a:pPr eaLnBrk="1" hangingPunct="1">
              <a:lnSpc>
                <a:spcPct val="130000"/>
              </a:lnSpc>
              <a:buNone/>
            </a:pPr>
            <a:r>
              <a:rPr lang="en-US" altLang="zh-CN" b="1">
                <a:latin typeface="方正大黑简体" panose="03000509000000000000" charset="-122"/>
                <a:ea typeface="方正大黑简体" panose="03000509000000000000" charset="-122"/>
              </a:rPr>
              <a:t>④</a:t>
            </a:r>
            <a:r>
              <a:rPr lang="zh-CN" altLang="en-US" b="1">
                <a:latin typeface="方正大黑简体" panose="03000509000000000000" charset="-122"/>
                <a:ea typeface="方正大黑简体" panose="03000509000000000000" charset="-122"/>
              </a:rPr>
              <a:t>继续保持无产阶级的先锋队作用，已成为无产阶级政党生死攸关的大问题。</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2"/>
          <a:stretch>
            <a:fillRect/>
          </a:stretch>
        </p:blipFill>
        <p:spPr>
          <a:xfrm>
            <a:off x="46990" y="76200"/>
            <a:ext cx="12098020" cy="6698615"/>
          </a:xfrm>
          <a:prstGeom prst="rect">
            <a:avLst/>
          </a:prstGeom>
        </p:spPr>
      </p:pic>
      <p:sp>
        <p:nvSpPr>
          <p:cNvPr id="20482" name="Rectangle 3"/>
          <p:cNvSpPr>
            <a:spLocks noGrp="1"/>
          </p:cNvSpPr>
          <p:nvPr/>
        </p:nvSpPr>
        <p:spPr>
          <a:xfrm>
            <a:off x="250825" y="195580"/>
            <a:ext cx="11894820" cy="4806950"/>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buNone/>
            </a:pPr>
            <a:r>
              <a:rPr lang="en-US" altLang="zh-CN" b="1">
                <a:latin typeface="方正北魏楷书简体" panose="03000509000000000000" charset="-122"/>
                <a:ea typeface="方正北魏楷书简体" panose="03000509000000000000" charset="-122"/>
                <a:cs typeface="方正北魏楷书简体" panose="03000509000000000000" charset="-122"/>
              </a:rPr>
              <a:t>1.(2015·</a:t>
            </a:r>
            <a:r>
              <a:rPr lang="zh-CN" altLang="en-US" b="1">
                <a:latin typeface="方正北魏楷书简体" panose="03000509000000000000" charset="-122"/>
                <a:ea typeface="方正北魏楷书简体" panose="03000509000000000000" charset="-122"/>
                <a:cs typeface="方正北魏楷书简体" panose="03000509000000000000" charset="-122"/>
              </a:rPr>
              <a:t>广东高考</a:t>
            </a:r>
            <a:r>
              <a:rPr lang="en-US" altLang="zh-CN" b="1">
                <a:latin typeface="方正北魏楷书简体" panose="03000509000000000000" charset="-122"/>
                <a:ea typeface="方正北魏楷书简体" panose="03000509000000000000" charset="-122"/>
                <a:cs typeface="方正北魏楷书简体" panose="03000509000000000000" charset="-122"/>
              </a:rPr>
              <a:t>)</a:t>
            </a:r>
            <a:r>
              <a:rPr lang="zh-CN" altLang="en-US" b="1">
                <a:latin typeface="方正北魏楷书简体" panose="03000509000000000000" charset="-122"/>
                <a:ea typeface="方正北魏楷书简体" panose="03000509000000000000" charset="-122"/>
                <a:cs typeface="方正北魏楷书简体" panose="03000509000000000000" charset="-122"/>
              </a:rPr>
              <a:t>今年五一节前夕，发改委发出紧急通知，禁止空调厂商和经销商不得以价格战的手段进行不正当竞争。</a:t>
            </a:r>
          </a:p>
          <a:p>
            <a:pPr eaLnBrk="1" hangingPunct="1">
              <a:buNone/>
            </a:pPr>
            <a:r>
              <a:rPr lang="zh-CN" altLang="en-US"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分析：</a:t>
            </a:r>
            <a:r>
              <a:rPr lang="zh-CN" altLang="en-US" b="1" u="sng">
                <a:solidFill>
                  <a:srgbClr val="FF0000"/>
                </a:solidFill>
                <a:latin typeface="方正北魏楷书简体" panose="03000509000000000000" charset="-122"/>
                <a:ea typeface="方正北魏楷书简体" panose="03000509000000000000" charset="-122"/>
                <a:cs typeface="方正北魏楷书简体" panose="03000509000000000000" charset="-122"/>
              </a:rPr>
              <a:t>“禁止”和“不得”，保留一个即可。</a:t>
            </a:r>
            <a:r>
              <a:rPr lang="zh-CN" altLang="en-US" b="1">
                <a:latin typeface="方正北魏楷书简体" panose="03000509000000000000" charset="-122"/>
                <a:ea typeface="方正北魏楷书简体" panose="03000509000000000000" charset="-122"/>
                <a:cs typeface="方正北魏楷书简体" panose="03000509000000000000" charset="-122"/>
              </a:rPr>
              <a:t> </a:t>
            </a:r>
          </a:p>
          <a:p>
            <a:pPr eaLnBrk="1" hangingPunct="1">
              <a:buNone/>
            </a:pPr>
            <a:r>
              <a:rPr lang="en-US" altLang="zh-CN" b="1">
                <a:latin typeface="方正北魏楷书简体" panose="03000509000000000000" charset="-122"/>
                <a:ea typeface="方正北魏楷书简体" panose="03000509000000000000" charset="-122"/>
                <a:cs typeface="方正北魏楷书简体" panose="03000509000000000000" charset="-122"/>
              </a:rPr>
              <a:t>2</a:t>
            </a:r>
            <a:r>
              <a:rPr lang="zh-CN" altLang="en-US" b="1">
                <a:latin typeface="方正北魏楷书简体" panose="03000509000000000000" charset="-122"/>
                <a:ea typeface="方正北魏楷书简体" panose="03000509000000000000" charset="-122"/>
                <a:cs typeface="方正北魏楷书简体" panose="03000509000000000000" charset="-122"/>
              </a:rPr>
              <a:t>、一项好的政策照理会带来好的效果，但在现阶段，必须强化阳光操作、民主监督等制约措施，因为好经也要提防不被念歪。</a:t>
            </a:r>
          </a:p>
          <a:p>
            <a:pPr eaLnBrk="1" hangingPunct="1">
              <a:buNone/>
            </a:pPr>
            <a:r>
              <a:rPr lang="zh-CN" altLang="en-US"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分析：否定失当，“提防不被念歪”应改为“提防被念歪”。 </a:t>
            </a:r>
          </a:p>
          <a:p>
            <a:pPr eaLnBrk="1" hangingPunct="1">
              <a:buNone/>
            </a:pPr>
            <a:r>
              <a:rPr lang="zh-CN" altLang="en-US" b="1">
                <a:solidFill>
                  <a:schemeClr val="tx1"/>
                </a:solidFill>
                <a:latin typeface="方正北魏楷书简体" panose="03000509000000000000" charset="-122"/>
                <a:ea typeface="方正北魏楷书简体" panose="03000509000000000000" charset="-122"/>
                <a:cs typeface="方正北魏楷书简体" panose="03000509000000000000" charset="-122"/>
              </a:rPr>
              <a:t>小结：指为了增强表达效果，多次运用否定，结果将本意弄反了。导致此类语病的原因有两个：</a:t>
            </a:r>
            <a:r>
              <a:rPr lang="zh-CN" altLang="en-US"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一是误用了否定副词，二是不理解反问句本身就表示了一重否定。</a:t>
            </a:r>
            <a:endParaRPr lang="zh-CN" altLang="en-US" b="1">
              <a:solidFill>
                <a:schemeClr val="tx1"/>
              </a:solidFill>
              <a:latin typeface="方正北魏楷书简体" panose="03000509000000000000" charset="-122"/>
              <a:ea typeface="方正北魏楷书简体" panose="03000509000000000000" charset="-122"/>
              <a:cs typeface="方正北魏楷书简体" panose="03000509000000000000" charset="-122"/>
            </a:endParaRPr>
          </a:p>
          <a:p>
            <a:pPr eaLnBrk="1" hangingPunct="1">
              <a:buNone/>
            </a:pPr>
            <a:r>
              <a:rPr lang="zh-CN" altLang="en-US" b="1">
                <a:solidFill>
                  <a:schemeClr val="tx1"/>
                </a:solidFill>
                <a:latin typeface="方正北魏楷书简体" panose="03000509000000000000" charset="-122"/>
                <a:ea typeface="方正北魏楷书简体" panose="03000509000000000000" charset="-122"/>
                <a:cs typeface="方正北魏楷书简体" panose="03000509000000000000" charset="-122"/>
              </a:rPr>
              <a:t>3、万里无云，繁星满天，我们在一轮明月的照耀下漫步校园。</a:t>
            </a:r>
            <a:endParaRPr lang="zh-CN" altLang="en-US" b="1">
              <a:solidFill>
                <a:schemeClr val="accent2"/>
              </a:solidFill>
              <a:latin typeface="方正北魏楷书简体" panose="03000509000000000000" charset="-122"/>
              <a:ea typeface="方正北魏楷书简体" panose="03000509000000000000" charset="-122"/>
              <a:cs typeface="方正北魏楷书简体" panose="03000509000000000000" charset="-122"/>
            </a:endParaRPr>
          </a:p>
          <a:p>
            <a:pPr eaLnBrk="1" hangingPunct="1">
              <a:buNone/>
            </a:pPr>
            <a:r>
              <a:rPr lang="zh-CN" altLang="en-US"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分析：既然“繁星满天”，又怎会“一轮明月”？明显不合事理。 </a:t>
            </a:r>
          </a:p>
          <a:p>
            <a:pPr eaLnBrk="1" hangingPunct="1">
              <a:buNone/>
            </a:pPr>
            <a:endParaRPr lang="zh-CN" altLang="en-US" b="1">
              <a:solidFill>
                <a:srgbClr val="FF0000"/>
              </a:solidFill>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xEl>
                                              <p:pRg st="4" end="4"/>
                                            </p:txEl>
                                          </p:spTgt>
                                        </p:tgtEl>
                                        <p:attrNameLst>
                                          <p:attrName>style.visibility</p:attrName>
                                        </p:attrNameLst>
                                      </p:cBhvr>
                                      <p:to>
                                        <p:strVal val="visible"/>
                                      </p:to>
                                    </p:set>
                                    <p:anim calcmode="lin" valueType="num">
                                      <p:cBhvr additive="base">
                                        <p:cTn id="7" dur="500" fill="hold"/>
                                        <p:tgtEl>
                                          <p:spTgt spid="2048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2">
                                            <p:txEl>
                                              <p:pRg st="5" end="5"/>
                                            </p:txEl>
                                          </p:spTgt>
                                        </p:tgtEl>
                                        <p:attrNameLst>
                                          <p:attrName>style.visibility</p:attrName>
                                        </p:attrNameLst>
                                      </p:cBhvr>
                                      <p:to>
                                        <p:strVal val="visible"/>
                                      </p:to>
                                    </p:set>
                                    <p:anim calcmode="lin" valueType="num">
                                      <p:cBhvr additive="base">
                                        <p:cTn id="13" dur="500" fill="hold"/>
                                        <p:tgtEl>
                                          <p:spTgt spid="20482">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0482">
                                            <p:txEl>
                                              <p:pRg st="1" end="1"/>
                                            </p:txEl>
                                          </p:spTgt>
                                        </p:tgtEl>
                                        <p:attrNameLst>
                                          <p:attrName>style.visibility</p:attrName>
                                        </p:attrNameLst>
                                      </p:cBhvr>
                                      <p:to>
                                        <p:strVal val="visible"/>
                                      </p:to>
                                    </p:set>
                                    <p:animEffect transition="in" filter="wipe(down)">
                                      <p:cBhvr>
                                        <p:cTn id="19" dur="500"/>
                                        <p:tgtEl>
                                          <p:spTgt spid="20482">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20482">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1" presetClass="entr" presetSubtype="1" fill="hold" nodeType="clickEffect">
                                  <p:stCondLst>
                                    <p:cond delay="0"/>
                                  </p:stCondLst>
                                  <p:childTnLst>
                                    <p:set>
                                      <p:cBhvr>
                                        <p:cTn id="27" dur="1" fill="hold">
                                          <p:stCondLst>
                                            <p:cond delay="0"/>
                                          </p:stCondLst>
                                        </p:cTn>
                                        <p:tgtEl>
                                          <p:spTgt spid="20482">
                                            <p:txEl>
                                              <p:pRg st="6" end="6"/>
                                            </p:txEl>
                                          </p:spTgt>
                                        </p:tgtEl>
                                        <p:attrNameLst>
                                          <p:attrName>style.visibility</p:attrName>
                                        </p:attrNameLst>
                                      </p:cBhvr>
                                      <p:to>
                                        <p:strVal val="visible"/>
                                      </p:to>
                                    </p:set>
                                    <p:animEffect transition="in" filter="wheel(1)">
                                      <p:cBhvr>
                                        <p:cTn id="28" dur="2000"/>
                                        <p:tgtEl>
                                          <p:spTgt spid="2048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7" name="矩形 5126"/>
          <p:cNvSpPr/>
          <p:nvPr/>
        </p:nvSpPr>
        <p:spPr>
          <a:xfrm>
            <a:off x="160655" y="549275"/>
            <a:ext cx="11870055" cy="829945"/>
          </a:xfrm>
          <a:prstGeom prst="rect">
            <a:avLst/>
          </a:prstGeom>
          <a:solidFill>
            <a:srgbClr val="CCFFCC"/>
          </a:solidFill>
          <a:ln w="9525" cap="flat" cmpd="sng">
            <a:solidFill>
              <a:schemeClr val="tx2"/>
            </a:solidFill>
            <a:prstDash val="solid"/>
            <a:miter/>
            <a:headEnd type="none" w="med" len="med"/>
            <a:tailEnd type="none" w="med" len="med"/>
          </a:ln>
        </p:spPr>
        <p:txBody>
          <a:bodyPr wrap="square">
            <a:spAutoFit/>
          </a:bodyPr>
          <a:lstStyle/>
          <a:p>
            <a:r>
              <a:rPr lang="zh-CN" altLang="en-US" sz="4800" b="1">
                <a:latin typeface="黑体" panose="02010609060101010101" charset="-122"/>
                <a:ea typeface="黑体" panose="02010609060101010101" charset="-122"/>
              </a:rPr>
              <a:t>聪明的俘虏回答：</a:t>
            </a:r>
            <a:r>
              <a:rPr lang="zh-CN" altLang="en-US" sz="4800" b="1">
                <a:solidFill>
                  <a:srgbClr val="FF0000"/>
                </a:solidFill>
                <a:latin typeface="黑体" panose="02010609060101010101" charset="-122"/>
                <a:ea typeface="黑体" panose="02010609060101010101" charset="-122"/>
              </a:rPr>
              <a:t> </a:t>
            </a:r>
            <a:r>
              <a:rPr lang="zh-CN" altLang="en-US" sz="4800" b="1" u="sng">
                <a:solidFill>
                  <a:srgbClr val="FF0000"/>
                </a:solidFill>
                <a:latin typeface="黑体" panose="02010609060101010101" charset="-122"/>
                <a:ea typeface="黑体" panose="02010609060101010101" charset="-122"/>
              </a:rPr>
              <a:t>我来这里是为了被绞死。</a:t>
            </a:r>
          </a:p>
        </p:txBody>
      </p:sp>
      <p:sp>
        <p:nvSpPr>
          <p:cNvPr id="5128" name="矩形 5127"/>
          <p:cNvSpPr/>
          <p:nvPr/>
        </p:nvSpPr>
        <p:spPr>
          <a:xfrm>
            <a:off x="239396" y="2254886"/>
            <a:ext cx="11521016" cy="2966720"/>
          </a:xfrm>
          <a:prstGeom prst="rect">
            <a:avLst/>
          </a:prstGeom>
          <a:solidFill>
            <a:srgbClr val="CCFFCC"/>
          </a:solidFill>
          <a:ln w="9525" cap="flat" cmpd="sng">
            <a:solidFill>
              <a:srgbClr val="993300"/>
            </a:solidFill>
            <a:prstDash val="solid"/>
            <a:miter/>
            <a:headEnd type="none" w="med" len="med"/>
            <a:tailEnd type="none" w="med" len="med"/>
          </a:ln>
        </p:spPr>
        <p:txBody>
          <a:bodyPr>
            <a:spAutoFit/>
          </a:bodyPr>
          <a:lstStyle/>
          <a:p>
            <a:r>
              <a:rPr lang="en-US" altLang="zh-CN" sz="3735">
                <a:solidFill>
                  <a:srgbClr val="FF0000"/>
                </a:solidFill>
                <a:latin typeface="方正粗圆简体" panose="03000509000000000000" charset="-122"/>
                <a:ea typeface="方正粗圆简体" panose="03000509000000000000" charset="-122"/>
                <a:cs typeface="方正粗圆简体" panose="03000509000000000000" charset="-122"/>
              </a:rPr>
              <a:t>       </a:t>
            </a:r>
            <a:r>
              <a:rPr lang="zh-CN" altLang="en-US" sz="3735" b="1">
                <a:solidFill>
                  <a:srgbClr val="FF0000"/>
                </a:solidFill>
                <a:latin typeface="方正粗圆简体" panose="03000509000000000000" charset="-122"/>
                <a:ea typeface="方正粗圆简体" panose="03000509000000000000" charset="-122"/>
                <a:cs typeface="方正粗圆简体" panose="03000509000000000000" charset="-122"/>
              </a:rPr>
              <a:t>因为如果真的绞死这个俘虏，那么这个俘虏说的是真话，而说了真话是要被烧死的。可是如果把这人烧死，那他答的就是假话，而说假话的是要被绞死的。</a:t>
            </a:r>
          </a:p>
          <a:p>
            <a:r>
              <a:rPr lang="zh-CN" altLang="en-US" sz="3735" b="1">
                <a:solidFill>
                  <a:srgbClr val="FF0000"/>
                </a:solidFill>
                <a:latin typeface="方正粗圆简体" panose="03000509000000000000" charset="-122"/>
                <a:ea typeface="方正粗圆简体" panose="03000509000000000000" charset="-122"/>
                <a:cs typeface="方正粗圆简体" panose="03000509000000000000" charset="-122"/>
              </a:rPr>
              <a:t>    </a:t>
            </a:r>
            <a:r>
              <a:rPr lang="zh-CN" altLang="en-US" sz="3735" b="1">
                <a:latin typeface="方正粗圆简体" panose="03000509000000000000" charset="-122"/>
                <a:ea typeface="方正粗圆简体" panose="03000509000000000000" charset="-122"/>
                <a:cs typeface="方正粗圆简体" panose="03000509000000000000" charset="-122"/>
              </a:rPr>
              <a:t>这个聪明的俘虏利用真话假话，绞死烧死之间的逻辑推理关系，救了自己一命。</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5128"/>
                                        </p:tgtEl>
                                        <p:attrNameLst>
                                          <p:attrName>style.visibility</p:attrName>
                                        </p:attrNameLst>
                                      </p:cBhvr>
                                      <p:to>
                                        <p:strVal val="visible"/>
                                      </p:to>
                                    </p:set>
                                    <p:anim calcmode="lin" valueType="num">
                                      <p:cBhvr>
                                        <p:cTn id="11" dur="1000" fill="hold"/>
                                        <p:tgtEl>
                                          <p:spTgt spid="5128"/>
                                        </p:tgtEl>
                                        <p:attrNameLst>
                                          <p:attrName>ppt_w</p:attrName>
                                        </p:attrNameLst>
                                      </p:cBhvr>
                                      <p:tavLst>
                                        <p:tav tm="0">
                                          <p:val>
                                            <p:strVal val="#ppt_w*0.70"/>
                                          </p:val>
                                        </p:tav>
                                        <p:tav tm="100000">
                                          <p:val>
                                            <p:strVal val="#ppt_w"/>
                                          </p:val>
                                        </p:tav>
                                      </p:tavLst>
                                    </p:anim>
                                    <p:anim calcmode="lin" valueType="num">
                                      <p:cBhvr>
                                        <p:cTn id="12" dur="1000" fill="hold"/>
                                        <p:tgtEl>
                                          <p:spTgt spid="5128"/>
                                        </p:tgtEl>
                                        <p:attrNameLst>
                                          <p:attrName>ppt_h</p:attrName>
                                        </p:attrNameLst>
                                      </p:cBhvr>
                                      <p:tavLst>
                                        <p:tav tm="0">
                                          <p:val>
                                            <p:strVal val="#ppt_h"/>
                                          </p:val>
                                        </p:tav>
                                        <p:tav tm="100000">
                                          <p:val>
                                            <p:strVal val="#ppt_h"/>
                                          </p:val>
                                        </p:tav>
                                      </p:tavLst>
                                    </p:anim>
                                    <p:animEffect transition="in" filter="fade">
                                      <p:cBhvr>
                                        <p:cTn id="13" dur="1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animBg="1"/>
      <p:bldP spid="5128"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descr="e82703a9b472946617889ff5c5bf4f61"/>
          <p:cNvPicPr>
            <a:picLocks noChangeAspect="1"/>
          </p:cNvPicPr>
          <p:nvPr/>
        </p:nvPicPr>
        <p:blipFill>
          <a:blip r:embed="rId2"/>
          <a:stretch>
            <a:fillRect/>
          </a:stretch>
        </p:blipFill>
        <p:spPr>
          <a:xfrm>
            <a:off x="46990" y="0"/>
            <a:ext cx="12098020" cy="6857365"/>
          </a:xfrm>
          <a:prstGeom prst="rect">
            <a:avLst/>
          </a:prstGeom>
        </p:spPr>
      </p:pic>
      <p:sp>
        <p:nvSpPr>
          <p:cNvPr id="20482" name="Rectangle 3"/>
          <p:cNvSpPr>
            <a:spLocks noGrp="1"/>
          </p:cNvSpPr>
          <p:nvPr/>
        </p:nvSpPr>
        <p:spPr>
          <a:xfrm>
            <a:off x="250825" y="195580"/>
            <a:ext cx="11894820" cy="4806950"/>
          </a:xfrm>
          <a:prstGeom prst="rect">
            <a:avLst/>
          </a:prstGeom>
          <a:noFill/>
          <a:ln w="9525">
            <a:noFill/>
          </a:ln>
        </p:spPr>
        <p:txBody>
          <a:bodyPr vert="horz" wrap="square" anchor="t" anchorCtr="0"/>
          <a:lst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eaLnBrk="1" hangingPunct="1">
              <a:buNone/>
            </a:pPr>
            <a:r>
              <a:rPr lang="zh-CN" altLang="en-US" b="1">
                <a:solidFill>
                  <a:schemeClr val="tx1"/>
                </a:solidFill>
                <a:latin typeface="方正黑体简体" panose="03000509000000000000" charset="-122"/>
                <a:ea typeface="方正黑体简体" panose="03000509000000000000" charset="-122"/>
                <a:cs typeface="方正黑体简体" panose="03000509000000000000" charset="-122"/>
              </a:rPr>
              <a:t> </a:t>
            </a:r>
          </a:p>
          <a:p>
            <a:pPr eaLnBrk="1" hangingPunct="1">
              <a:buNone/>
            </a:pPr>
            <a:r>
              <a:rPr lang="zh-CN" altLang="en-US" b="1">
                <a:solidFill>
                  <a:schemeClr val="tx1"/>
                </a:solidFill>
                <a:latin typeface="方正黑体简体" panose="03000509000000000000" charset="-122"/>
                <a:ea typeface="方正黑体简体" panose="03000509000000000000" charset="-122"/>
                <a:cs typeface="方正黑体简体" panose="03000509000000000000" charset="-122"/>
              </a:rPr>
              <a:t>4.我每次向他借书，他都不顾年老体弱，亲自冒着酷暑严寒到小书房去找。</a:t>
            </a:r>
          </a:p>
          <a:p>
            <a:pPr eaLnBrk="1" hangingPunct="1">
              <a:buNone/>
            </a:pPr>
            <a:r>
              <a:rPr lang="zh-CN" altLang="en-US" b="1">
                <a:solidFill>
                  <a:srgbClr val="FF0000"/>
                </a:solidFill>
                <a:latin typeface="方正黑体简体" panose="03000509000000000000" charset="-122"/>
                <a:ea typeface="方正黑体简体" panose="03000509000000000000" charset="-122"/>
                <a:cs typeface="方正黑体简体" panose="03000509000000000000" charset="-122"/>
              </a:rPr>
              <a:t>分析：“酷暑”与“严寒”分别是在夏天、冬天，不可能同时到来，“他”怎么能每次都“冒着酷暑严寒”呢？</a:t>
            </a:r>
            <a:r>
              <a:rPr lang="zh-CN" altLang="en-US" b="1">
                <a:solidFill>
                  <a:schemeClr val="tx1"/>
                </a:solidFill>
                <a:latin typeface="方正黑体简体" panose="03000509000000000000" charset="-122"/>
                <a:ea typeface="方正黑体简体" panose="03000509000000000000" charset="-122"/>
                <a:cs typeface="方正黑体简体" panose="03000509000000000000" charset="-122"/>
              </a:rPr>
              <a:t> </a:t>
            </a:r>
          </a:p>
          <a:p>
            <a:pPr eaLnBrk="1" hangingPunct="1">
              <a:buNone/>
            </a:pPr>
            <a:r>
              <a:rPr lang="zh-CN" altLang="en-US" b="1">
                <a:solidFill>
                  <a:schemeClr val="tx1"/>
                </a:solidFill>
                <a:latin typeface="方正黑体简体" panose="03000509000000000000" charset="-122"/>
                <a:ea typeface="方正黑体简体" panose="03000509000000000000" charset="-122"/>
                <a:cs typeface="方正黑体简体" panose="03000509000000000000" charset="-122"/>
              </a:rPr>
              <a:t>5、在本报对104国道沧县段黑加油点乱象报道后，此事引起了沧县政府的高度重视，沧县政府经研究决定将在全县范围内深入开展了集中整治行动。 </a:t>
            </a:r>
          </a:p>
          <a:p>
            <a:pPr eaLnBrk="1" hangingPunct="1">
              <a:buNone/>
            </a:pPr>
            <a:r>
              <a:rPr lang="zh-CN" altLang="en-US" b="1">
                <a:solidFill>
                  <a:srgbClr val="FF0000"/>
                </a:solidFill>
                <a:latin typeface="方正黑体简体" panose="03000509000000000000" charset="-122"/>
                <a:ea typeface="方正黑体简体" panose="03000509000000000000" charset="-122"/>
                <a:cs typeface="方正黑体简体" panose="03000509000000000000" charset="-122"/>
              </a:rPr>
              <a:t>分析：“将”“了”时态矛盾。 </a:t>
            </a:r>
          </a:p>
          <a:p>
            <a:pPr eaLnBrk="1" hangingPunct="1">
              <a:buNone/>
            </a:pPr>
            <a:endParaRPr lang="zh-CN" altLang="en-US" b="1">
              <a:solidFill>
                <a:schemeClr val="tx1"/>
              </a:solidFill>
              <a:latin typeface="方正黑体简体" panose="03000509000000000000" charset="-122"/>
              <a:ea typeface="方正黑体简体" panose="03000509000000000000" charset="-122"/>
              <a:cs typeface="方正黑体简体" panose="03000509000000000000" charset="-122"/>
            </a:endParaRPr>
          </a:p>
          <a:p>
            <a:pPr eaLnBrk="1" hangingPunct="1">
              <a:buNone/>
            </a:pPr>
            <a:r>
              <a:rPr lang="zh-CN" altLang="en-US" b="1">
                <a:solidFill>
                  <a:schemeClr val="tx1"/>
                </a:solidFill>
                <a:latin typeface="方正黑体简体" panose="03000509000000000000" charset="-122"/>
                <a:ea typeface="方正黑体简体" panose="03000509000000000000" charset="-122"/>
                <a:cs typeface="方正黑体简体" panose="03000509000000000000" charset="-122"/>
              </a:rPr>
              <a:t>小结：指语句陈述的事情或表述的观点不符合生活的常理或人们普遍认同的公理。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xEl>
                                              <p:charRg st="211" end="211"/>
                                            </p:txEl>
                                          </p:spTgt>
                                        </p:tgtEl>
                                        <p:attrNameLst>
                                          <p:attrName>style.visibility</p:attrName>
                                        </p:attrNameLst>
                                      </p:cBhvr>
                                      <p:to>
                                        <p:strVal val="visible"/>
                                      </p:to>
                                    </p:set>
                                    <p:anim calcmode="lin" valueType="num">
                                      <p:cBhvr additive="base">
                                        <p:cTn id="7" dur="500" fill="hold"/>
                                        <p:tgtEl>
                                          <p:spTgt spid="20482">
                                            <p:txEl>
                                              <p:charRg st="211" end="21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charRg st="211" end="2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2">
                                            <p:txEl>
                                              <p:charRg st="211" end="211"/>
                                            </p:txEl>
                                          </p:spTgt>
                                        </p:tgtEl>
                                        <p:attrNameLst>
                                          <p:attrName>style.visibility</p:attrName>
                                        </p:attrNameLst>
                                      </p:cBhvr>
                                      <p:to>
                                        <p:strVal val="visible"/>
                                      </p:to>
                                    </p:set>
                                    <p:anim calcmode="lin" valueType="num">
                                      <p:cBhvr additive="base">
                                        <p:cTn id="13" dur="500" fill="hold"/>
                                        <p:tgtEl>
                                          <p:spTgt spid="20482">
                                            <p:txEl>
                                              <p:charRg st="211" end="2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2">
                                            <p:txEl>
                                              <p:charRg st="211" end="21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2">
                                            <p:txEl>
                                              <p:charRg st="211" end="211"/>
                                            </p:txEl>
                                          </p:spTgt>
                                        </p:tgtEl>
                                        <p:attrNameLst>
                                          <p:attrName>style.visibility</p:attrName>
                                        </p:attrNameLst>
                                      </p:cBhvr>
                                      <p:to>
                                        <p:strVal val="visible"/>
                                      </p:to>
                                    </p:set>
                                    <p:anim calcmode="lin" valueType="num">
                                      <p:cBhvr additive="base">
                                        <p:cTn id="19" dur="500" fill="hold"/>
                                        <p:tgtEl>
                                          <p:spTgt spid="20482">
                                            <p:txEl>
                                              <p:charRg st="211" end="21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2">
                                            <p:txEl>
                                              <p:charRg st="211" end="21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0482">
                                            <p:txEl>
                                              <p:pRg st="2" end="2"/>
                                            </p:txEl>
                                          </p:spTgt>
                                        </p:tgtEl>
                                        <p:attrNameLst>
                                          <p:attrName>style.visibility</p:attrName>
                                        </p:attrNameLst>
                                      </p:cBhvr>
                                      <p:to>
                                        <p:strVal val="visible"/>
                                      </p:to>
                                    </p:set>
                                    <p:animEffect transition="in" filter="blinds(horizontal)">
                                      <p:cBhvr>
                                        <p:cTn id="25" dur="500"/>
                                        <p:tgtEl>
                                          <p:spTgt spid="20482">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5" presetClass="entr" presetSubtype="10" fill="hold" nodeType="clickEffect">
                                  <p:stCondLst>
                                    <p:cond delay="0"/>
                                  </p:stCondLst>
                                  <p:childTnLst>
                                    <p:set>
                                      <p:cBhvr>
                                        <p:cTn id="29" dur="1" fill="hold">
                                          <p:stCondLst>
                                            <p:cond delay="0"/>
                                          </p:stCondLst>
                                        </p:cTn>
                                        <p:tgtEl>
                                          <p:spTgt spid="20482">
                                            <p:txEl>
                                              <p:pRg st="4" end="4"/>
                                            </p:txEl>
                                          </p:spTgt>
                                        </p:tgtEl>
                                        <p:attrNameLst>
                                          <p:attrName>style.visibility</p:attrName>
                                        </p:attrNameLst>
                                      </p:cBhvr>
                                      <p:to>
                                        <p:strVal val="visible"/>
                                      </p:to>
                                    </p:set>
                                    <p:animEffect transition="in" filter="checkerboard(across)">
                                      <p:cBhvr>
                                        <p:cTn id="30" dur="500"/>
                                        <p:tgtEl>
                                          <p:spTgt spid="20482">
                                            <p:txEl>
                                              <p:pRg st="4" end="4"/>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nodeType="clickEffect">
                                  <p:stCondLst>
                                    <p:cond delay="0"/>
                                  </p:stCondLst>
                                  <p:childTnLst>
                                    <p:set>
                                      <p:cBhvr>
                                        <p:cTn id="34" dur="1" fill="hold">
                                          <p:stCondLst>
                                            <p:cond delay="0"/>
                                          </p:stCondLst>
                                        </p:cTn>
                                        <p:tgtEl>
                                          <p:spTgt spid="20482">
                                            <p:txEl>
                                              <p:pRg st="6" end="6"/>
                                            </p:txEl>
                                          </p:spTgt>
                                        </p:tgtEl>
                                        <p:attrNameLst>
                                          <p:attrName>style.visibility</p:attrName>
                                        </p:attrNameLst>
                                      </p:cBhvr>
                                      <p:to>
                                        <p:strVal val="visible"/>
                                      </p:to>
                                    </p:set>
                                    <p:animEffect transition="in" filter="wheel(1)">
                                      <p:cBhvr>
                                        <p:cTn id="35" dur="2000"/>
                                        <p:tgtEl>
                                          <p:spTgt spid="2048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flipH="1">
            <a:off x="4647812" y="389489"/>
            <a:ext cx="5715000" cy="3461774"/>
          </a:xfrm>
          <a:prstGeom prst="rect">
            <a:avLst/>
          </a:prstGeom>
        </p:spPr>
      </p:pic>
      <p:sp>
        <p:nvSpPr>
          <p:cNvPr id="3" name="矩形 2"/>
          <p:cNvSpPr/>
          <p:nvPr/>
        </p:nvSpPr>
        <p:spPr>
          <a:xfrm>
            <a:off x="4669536" y="647139"/>
            <a:ext cx="2852928" cy="5371524"/>
          </a:xfrm>
          <a:prstGeom prst="rect">
            <a:avLst/>
          </a:prstGeom>
          <a:solidFill>
            <a:schemeClr val="bg1">
              <a:alpha val="76000"/>
            </a:schemeClr>
          </a:solidFill>
          <a:ln w="53975" cmpd="tri">
            <a:solidFill>
              <a:srgbClr val="E2A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B6A0E"/>
              </a:solidFill>
              <a:latin typeface="李旭科书法 v1.4" panose="02000603000000000000" pitchFamily="2" charset="-122"/>
              <a:ea typeface="李旭科书法 v1.4" panose="02000603000000000000" pitchFamily="2" charset="-122"/>
            </a:endParaRPr>
          </a:p>
        </p:txBody>
      </p:sp>
      <p:sp>
        <p:nvSpPr>
          <p:cNvPr id="4" name="文本框 3"/>
          <p:cNvSpPr txBox="1"/>
          <p:nvPr/>
        </p:nvSpPr>
        <p:spPr>
          <a:xfrm>
            <a:off x="7308801" y="1624155"/>
            <a:ext cx="530352" cy="3046988"/>
          </a:xfrm>
          <a:prstGeom prst="rect">
            <a:avLst/>
          </a:prstGeom>
          <a:solidFill>
            <a:srgbClr val="E2A3A4"/>
          </a:solidFill>
        </p:spPr>
        <p:txBody>
          <a:bodyPr vert="horz" wrap="square" rtlCol="0">
            <a:spAutoFit/>
          </a:bodyPr>
          <a:lstStyle>
            <a:defPPr>
              <a:defRPr lang="zh-CN"/>
            </a:defPPr>
            <a:lvl1pPr algn="dist">
              <a:defRPr sz="2800">
                <a:solidFill>
                  <a:srgbClr val="2C3B5A"/>
                </a:solidFill>
                <a:latin typeface="方正魏碑简体" panose="03000509000000000000" pitchFamily="65" charset="-122"/>
                <a:ea typeface="方正魏碑简体" panose="03000509000000000000" pitchFamily="65" charset="-122"/>
              </a:defRPr>
            </a:lvl1pPr>
          </a:lstStyle>
          <a:p>
            <a:r>
              <a:rPr lang="zh-CN" altLang="en-US" sz="3200" spc="300">
                <a:solidFill>
                  <a:schemeClr val="bg1"/>
                </a:solidFill>
                <a:latin typeface="李旭科书法 v1.4" panose="02000603000000000000" pitchFamily="2" charset="-122"/>
                <a:ea typeface="李旭科书法 v1.4" panose="02000603000000000000" pitchFamily="2" charset="-122"/>
              </a:rPr>
              <a:t>输入您的标题</a:t>
            </a:r>
          </a:p>
        </p:txBody>
      </p:sp>
      <p:sp>
        <p:nvSpPr>
          <p:cNvPr id="5" name="矩形 4"/>
          <p:cNvSpPr/>
          <p:nvPr/>
        </p:nvSpPr>
        <p:spPr>
          <a:xfrm>
            <a:off x="4772561" y="1275164"/>
            <a:ext cx="2646878" cy="2682398"/>
          </a:xfrm>
          <a:prstGeom prst="rect">
            <a:avLst/>
          </a:prstGeom>
          <a:noFill/>
        </p:spPr>
        <p:txBody>
          <a:bodyPr vert="eaVert" wrap="square" rtlCol="0">
            <a:spAutoFit/>
          </a:bodyPr>
          <a:lstStyle/>
          <a:p>
            <a:pPr>
              <a:lnSpc>
                <a:spcPct val="200000"/>
              </a:lnSpc>
            </a:pPr>
            <a:r>
              <a:rPr lang="zh-CN" altLang="en-US" sz="2000" spc="600">
                <a:latin typeface="李旭科书法 v1.4" panose="02000603000000000000" pitchFamily="2" charset="-122"/>
                <a:ea typeface="李旭科书法 v1.4" panose="02000603000000000000" pitchFamily="2" charset="-122"/>
              </a:rPr>
              <a:t>云想衣裳花相容，春风拂槛露华浓。若非群玉山头见，会向瑶台月下逢。</a:t>
            </a:r>
          </a:p>
        </p:txBody>
      </p:sp>
      <p:sp>
        <p:nvSpPr>
          <p:cNvPr id="6" name="矩形 5"/>
          <p:cNvSpPr/>
          <p:nvPr/>
        </p:nvSpPr>
        <p:spPr>
          <a:xfrm>
            <a:off x="5115292" y="4619492"/>
            <a:ext cx="1961416" cy="630942"/>
          </a:xfrm>
          <a:prstGeom prst="rect">
            <a:avLst/>
          </a:prstGeom>
          <a:noFill/>
        </p:spPr>
        <p:txBody>
          <a:bodyPr vert="horz" wrap="square" rtlCol="0">
            <a:spAutoFit/>
          </a:bodyPr>
          <a:lstStyle/>
          <a:p>
            <a:pPr algn="dist">
              <a:lnSpc>
                <a:spcPct val="200000"/>
              </a:lnSpc>
            </a:pPr>
            <a:r>
              <a:rPr lang="en-US" altLang="zh-CN" sz="2000" spc="600">
                <a:latin typeface="李旭科书法 v1.4" panose="02000603000000000000" pitchFamily="2" charset="-122"/>
                <a:ea typeface="李旭科书法 v1.4" panose="02000603000000000000" pitchFamily="2" charset="-122"/>
              </a:rPr>
              <a:t>《</a:t>
            </a:r>
            <a:r>
              <a:rPr lang="zh-CN" altLang="en-US" sz="2000" spc="600">
                <a:latin typeface="李旭科书法 v1.4" panose="02000603000000000000" pitchFamily="2" charset="-122"/>
                <a:ea typeface="李旭科书法 v1.4" panose="02000603000000000000" pitchFamily="2" charset="-122"/>
              </a:rPr>
              <a:t>荷花调词</a:t>
            </a:r>
            <a:r>
              <a:rPr lang="en-US" altLang="zh-CN" sz="2000" spc="600">
                <a:latin typeface="李旭科书法 v1.4" panose="02000603000000000000" pitchFamily="2" charset="-122"/>
                <a:ea typeface="李旭科书法 v1.4" panose="02000603000000000000" pitchFamily="2" charset="-122"/>
              </a:rPr>
              <a:t>》</a:t>
            </a:r>
            <a:endParaRPr lang="zh-CN" altLang="en-US" sz="2000" spc="600">
              <a:latin typeface="李旭科书法 v1.4" panose="02000603000000000000" pitchFamily="2" charset="-122"/>
              <a:ea typeface="李旭科书法 v1.4" panose="02000603000000000000" pitchFamily="2" charset="-122"/>
            </a:endParaRPr>
          </a:p>
        </p:txBody>
      </p:sp>
      <p:sp>
        <p:nvSpPr>
          <p:cNvPr id="7" name="矩形 6"/>
          <p:cNvSpPr/>
          <p:nvPr/>
        </p:nvSpPr>
        <p:spPr>
          <a:xfrm>
            <a:off x="6039695" y="5191354"/>
            <a:ext cx="1140038" cy="388568"/>
          </a:xfrm>
          <a:prstGeom prst="rect">
            <a:avLst/>
          </a:prstGeom>
          <a:noFill/>
        </p:spPr>
        <p:txBody>
          <a:bodyPr vert="horz" wrap="square" rtlCol="0">
            <a:spAutoFit/>
          </a:bodyPr>
          <a:lstStyle/>
          <a:p>
            <a:pPr algn="dist">
              <a:lnSpc>
                <a:spcPct val="200000"/>
              </a:lnSpc>
            </a:pPr>
            <a:r>
              <a:rPr lang="zh-CN" altLang="en-US" sz="1100" spc="300">
                <a:latin typeface="李旭科书法 v1.4" panose="02000603000000000000" pitchFamily="2" charset="-122"/>
                <a:ea typeface="李旭科书法 v1.4" panose="02000603000000000000" pitchFamily="2" charset="-122"/>
              </a:rPr>
              <a:t>唐</a:t>
            </a:r>
            <a:r>
              <a:rPr lang="en-US" altLang="zh-CN" sz="1100" spc="300">
                <a:latin typeface="李旭科书法 v1.4" panose="02000603000000000000" pitchFamily="2" charset="-122"/>
                <a:ea typeface="李旭科书法 v1.4" panose="02000603000000000000" pitchFamily="2" charset="-122"/>
              </a:rPr>
              <a:t>·</a:t>
            </a:r>
            <a:r>
              <a:rPr lang="zh-CN" altLang="en-US" sz="1100" spc="300">
                <a:latin typeface="李旭科书法 v1.4" panose="02000603000000000000" pitchFamily="2" charset="-122"/>
                <a:ea typeface="李旭科书法 v1.4" panose="02000603000000000000" pitchFamily="2" charset="-122"/>
              </a:rPr>
              <a:t>李白</a:t>
            </a:r>
          </a:p>
        </p:txBody>
      </p:sp>
      <p:cxnSp>
        <p:nvCxnSpPr>
          <p:cNvPr id="8" name="直接连接符 7"/>
          <p:cNvCxnSpPr/>
          <p:nvPr/>
        </p:nvCxnSpPr>
        <p:spPr>
          <a:xfrm>
            <a:off x="5966301" y="5440981"/>
            <a:ext cx="121155" cy="0"/>
          </a:xfrm>
          <a:prstGeom prst="line">
            <a:avLst/>
          </a:prstGeom>
          <a:ln w="12700">
            <a:solidFill>
              <a:srgbClr val="444444"/>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17493" y="2580061"/>
            <a:ext cx="1846659" cy="2860920"/>
          </a:xfrm>
          <a:prstGeom prst="rect">
            <a:avLst/>
          </a:prstGeom>
        </p:spPr>
        <p:txBody>
          <a:bodyPr vert="eaVert" wrap="square">
            <a:spAutoFit/>
          </a:bodyPr>
          <a:lstStyle/>
          <a:p>
            <a:pPr algn="ctr">
              <a:lnSpc>
                <a:spcPct val="150000"/>
              </a:lnSpc>
            </a:pPr>
            <a:r>
              <a:rPr lang="zh-CN" altLang="en-US" sz="1200">
                <a:solidFill>
                  <a:schemeClr val="tx1">
                    <a:lumMod val="50000"/>
                    <a:lumOff val="50000"/>
                  </a:schemeClr>
                </a:solidFill>
                <a:latin typeface="方正宋刻本秀楷简体" panose="02000000000000000000" pitchFamily="2" charset="-122"/>
                <a:ea typeface="方正宋刻本秀楷简体" panose="02000000000000000000" pitchFamily="2" charset="-122"/>
              </a:rPr>
              <a:t>水墨主题请在此输入文字</a:t>
            </a:r>
            <a:r>
              <a:rPr lang="en-US" altLang="zh-CN" sz="1200">
                <a:solidFill>
                  <a:schemeClr val="tx1">
                    <a:lumMod val="50000"/>
                    <a:lumOff val="50000"/>
                  </a:schemeClr>
                </a:solidFill>
                <a:latin typeface="方正宋刻本秀楷简体" panose="02000000000000000000" pitchFamily="2" charset="-122"/>
                <a:ea typeface="方正宋刻本秀楷简体" panose="02000000000000000000" pitchFamily="2" charset="-122"/>
              </a:rPr>
              <a:t>  </a:t>
            </a:r>
            <a:r>
              <a:rPr lang="zh-CN" altLang="en-US" sz="1200">
                <a:solidFill>
                  <a:schemeClr val="tx1">
                    <a:lumMod val="50000"/>
                    <a:lumOff val="50000"/>
                  </a:schemeClr>
                </a:solidFill>
                <a:latin typeface="方正宋刻本秀楷简体" panose="02000000000000000000" pitchFamily="2" charset="-122"/>
                <a:ea typeface="方正宋刻本秀楷简体" panose="02000000000000000000" pitchFamily="2" charset="-122"/>
              </a:rPr>
              <a:t>水墨主题请在此输入文字  水墨主题请在此输入文字水</a:t>
            </a:r>
            <a:endParaRPr lang="en-US" altLang="zh-CN" sz="1200">
              <a:solidFill>
                <a:schemeClr val="tx1">
                  <a:lumMod val="50000"/>
                  <a:lumOff val="50000"/>
                </a:schemeClr>
              </a:solidFill>
              <a:latin typeface="方正宋刻本秀楷简体" panose="02000000000000000000" pitchFamily="2" charset="-122"/>
              <a:ea typeface="方正宋刻本秀楷简体" panose="02000000000000000000" pitchFamily="2" charset="-122"/>
            </a:endParaRPr>
          </a:p>
          <a:p>
            <a:pPr algn="ctr">
              <a:lnSpc>
                <a:spcPct val="150000"/>
              </a:lnSpc>
            </a:pPr>
            <a:endParaRPr lang="en-US" altLang="zh-CN" sz="1200">
              <a:solidFill>
                <a:schemeClr val="tx1">
                  <a:lumMod val="50000"/>
                  <a:lumOff val="50000"/>
                </a:schemeClr>
              </a:solidFill>
              <a:latin typeface="方正宋刻本秀楷简体" panose="02000000000000000000" pitchFamily="2" charset="-122"/>
              <a:ea typeface="方正宋刻本秀楷简体" panose="02000000000000000000" pitchFamily="2" charset="-122"/>
            </a:endParaRPr>
          </a:p>
          <a:p>
            <a:pPr algn="ctr">
              <a:lnSpc>
                <a:spcPct val="150000"/>
              </a:lnSpc>
            </a:pPr>
            <a:endParaRPr lang="en-US" altLang="zh-CN" sz="1200">
              <a:solidFill>
                <a:schemeClr val="tx1">
                  <a:lumMod val="50000"/>
                  <a:lumOff val="50000"/>
                </a:schemeClr>
              </a:solidFill>
              <a:latin typeface="方正宋刻本秀楷简体" panose="02000000000000000000" pitchFamily="2" charset="-122"/>
              <a:ea typeface="方正宋刻本秀楷简体" panose="02000000000000000000" pitchFamily="2" charset="-122"/>
            </a:endParaRPr>
          </a:p>
          <a:p>
            <a:pPr algn="ctr">
              <a:lnSpc>
                <a:spcPct val="150000"/>
              </a:lnSpc>
            </a:pPr>
            <a:r>
              <a:rPr lang="zh-CN" altLang="en-US" sz="1200">
                <a:solidFill>
                  <a:schemeClr val="tx1">
                    <a:lumMod val="50000"/>
                    <a:lumOff val="50000"/>
                  </a:schemeClr>
                </a:solidFill>
                <a:latin typeface="方正宋刻本秀楷简体" panose="02000000000000000000" pitchFamily="2" charset="-122"/>
                <a:ea typeface="方正宋刻本秀楷简体" panose="02000000000000000000" pitchFamily="2" charset="-122"/>
              </a:rPr>
              <a:t>墨主题请在此输入文字  水墨主题请在此输入文字</a:t>
            </a:r>
            <a:r>
              <a:rPr lang="en-US" altLang="zh-CN" sz="1200">
                <a:solidFill>
                  <a:schemeClr val="tx1">
                    <a:lumMod val="50000"/>
                    <a:lumOff val="50000"/>
                  </a:schemeClr>
                </a:solidFill>
                <a:latin typeface="方正宋刻本秀楷简体" panose="02000000000000000000" pitchFamily="2" charset="-122"/>
                <a:ea typeface="方正宋刻本秀楷简体" panose="02000000000000000000" pitchFamily="2" charset="-122"/>
              </a:rPr>
              <a:t> </a:t>
            </a:r>
            <a:r>
              <a:rPr lang="zh-CN" altLang="en-US" sz="1200">
                <a:solidFill>
                  <a:schemeClr val="tx1">
                    <a:lumMod val="50000"/>
                    <a:lumOff val="50000"/>
                  </a:schemeClr>
                </a:solidFill>
                <a:latin typeface="方正宋刻本秀楷简体" panose="02000000000000000000" pitchFamily="2" charset="-122"/>
                <a:ea typeface="方正宋刻本秀楷简体" panose="02000000000000000000" pitchFamily="2" charset="-122"/>
              </a:rPr>
              <a:t> 水墨主题请在此输入文字 </a:t>
            </a:r>
            <a:endParaRPr lang="en-US" altLang="zh-CN" sz="1200">
              <a:solidFill>
                <a:schemeClr val="tx1">
                  <a:lumMod val="50000"/>
                  <a:lumOff val="50000"/>
                </a:schemeClr>
              </a:solidFill>
              <a:latin typeface="方正宋刻本秀楷简体" panose="02000000000000000000" pitchFamily="2" charset="-122"/>
              <a:ea typeface="方正宋刻本秀楷简体" panose="02000000000000000000" pitchFamily="2" charset="-122"/>
            </a:endParaRPr>
          </a:p>
        </p:txBody>
      </p:sp>
      <p:sp>
        <p:nvSpPr>
          <p:cNvPr id="10" name="矩形 9"/>
          <p:cNvSpPr/>
          <p:nvPr/>
        </p:nvSpPr>
        <p:spPr>
          <a:xfrm>
            <a:off x="10262484" y="2343646"/>
            <a:ext cx="777380" cy="3227832"/>
          </a:xfrm>
          <a:prstGeom prst="rect">
            <a:avLst/>
          </a:prstGeom>
          <a:solidFill>
            <a:schemeClr val="bg1"/>
          </a:solidFill>
          <a:ln>
            <a:solidFill>
              <a:srgbClr val="6695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5"/>
          <p:cNvSpPr txBox="1"/>
          <p:nvPr/>
        </p:nvSpPr>
        <p:spPr>
          <a:xfrm>
            <a:off x="10362812" y="2757703"/>
            <a:ext cx="677052" cy="2554517"/>
          </a:xfrm>
          <a:prstGeom prst="rect">
            <a:avLst/>
          </a:prstGeom>
          <a:noFill/>
          <a:ln>
            <a:noFill/>
          </a:ln>
        </p:spPr>
        <p:txBody>
          <a:bodyPr vert="eaVert" wrap="none" lIns="91412" tIns="45706" rIns="91412" bIns="45706" rtlCol="0">
            <a:spAutoFit/>
          </a:bodyPr>
          <a:lstStyle/>
          <a:p>
            <a:r>
              <a:rPr lang="zh-CN" altLang="en-US" sz="3200">
                <a:solidFill>
                  <a:srgbClr val="26554D"/>
                </a:solidFill>
                <a:latin typeface="文悦古典明朝体 (非商业使用) W5" pitchFamily="50" charset="-122"/>
                <a:ea typeface="文悦古典明朝体 (非商业使用) W5" pitchFamily="50" charset="-122"/>
              </a:rPr>
              <a:t>添加优美标题</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6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9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2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250"/>
                                        <p:tgtEl>
                                          <p:spTgt spid="11"/>
                                        </p:tgtEl>
                                      </p:cBhvr>
                                    </p:animEffect>
                                    <p:anim calcmode="lin" valueType="num">
                                      <p:cBhvr>
                                        <p:cTn id="46" dur="1250" fill="hold"/>
                                        <p:tgtEl>
                                          <p:spTgt spid="11"/>
                                        </p:tgtEl>
                                        <p:attrNameLst>
                                          <p:attrName>ppt_x</p:attrName>
                                        </p:attrNameLst>
                                      </p:cBhvr>
                                      <p:tavLst>
                                        <p:tav tm="0">
                                          <p:val>
                                            <p:strVal val="#ppt_x"/>
                                          </p:val>
                                        </p:tav>
                                        <p:tav tm="100000">
                                          <p:val>
                                            <p:strVal val="#ppt_x"/>
                                          </p:val>
                                        </p:tav>
                                      </p:tavLst>
                                    </p:anim>
                                    <p:anim calcmode="lin" valueType="num">
                                      <p:cBhvr>
                                        <p:cTn id="47"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9"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占位符 47"/>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227634" y="1587676"/>
            <a:ext cx="1109594" cy="1722554"/>
          </a:xfrm>
          <a:prstGeom prst="rect">
            <a:avLst/>
          </a:prstGeom>
        </p:spPr>
      </p:pic>
      <p:sp>
        <p:nvSpPr>
          <p:cNvPr id="4" name="矩形 3"/>
          <p:cNvSpPr/>
          <p:nvPr/>
        </p:nvSpPr>
        <p:spPr>
          <a:xfrm>
            <a:off x="8958943" y="3228838"/>
            <a:ext cx="1204686" cy="60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9117765" y="3432971"/>
            <a:ext cx="1219200" cy="404087"/>
          </a:xfrm>
          <a:prstGeom prst="rect">
            <a:avLst/>
          </a:prstGeom>
          <a:solidFill>
            <a:srgbClr val="6695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mj-ea"/>
                <a:ea typeface="+mj-ea"/>
                <a:cs typeface="Malgun Gothic Semilight" panose="020B0502040204020203" pitchFamily="34" charset="-122"/>
              </a:rPr>
              <a:t>爱莲说</a:t>
            </a:r>
          </a:p>
        </p:txBody>
      </p:sp>
      <p:grpSp>
        <p:nvGrpSpPr>
          <p:cNvPr id="6" name="组合 5"/>
          <p:cNvGrpSpPr/>
          <p:nvPr/>
        </p:nvGrpSpPr>
        <p:grpSpPr>
          <a:xfrm>
            <a:off x="6171657" y="489085"/>
            <a:ext cx="3476333" cy="5879829"/>
            <a:chOff x="6328066" y="905370"/>
            <a:chExt cx="3476333" cy="5879829"/>
          </a:xfrm>
          <a:effectLst>
            <a:outerShdw blurRad="50800" dist="38100" dir="2700000" algn="tl" rotWithShape="0">
              <a:prstClr val="black">
                <a:alpha val="40000"/>
              </a:prstClr>
            </a:outerShdw>
          </a:effectLst>
        </p:grpSpPr>
        <p:sp>
          <p:nvSpPr>
            <p:cNvPr id="7" name="矩形 6"/>
            <p:cNvSpPr/>
            <p:nvPr/>
          </p:nvSpPr>
          <p:spPr>
            <a:xfrm>
              <a:off x="6328066" y="1720172"/>
              <a:ext cx="1661993" cy="5065027"/>
            </a:xfrm>
            <a:prstGeom prst="rect">
              <a:avLst/>
            </a:prstGeom>
            <a:noFill/>
          </p:spPr>
          <p:txBody>
            <a:bodyPr vert="eaVert" wrap="square" rtlCol="0" anchor="ctr">
              <a:spAutoFit/>
            </a:bodyPr>
            <a:lstStyle/>
            <a:p>
              <a:pPr algn="r">
                <a:lnSpc>
                  <a:spcPct val="150000"/>
                </a:lnSpc>
              </a:pPr>
              <a:r>
                <a:rPr lang="zh-CN" altLang="en-US" sz="1600" spc="600">
                  <a:solidFill>
                    <a:schemeClr val="tx1"/>
                  </a:solidFill>
                  <a:latin typeface="文悦古典明朝体 (非商业使用) W5" pitchFamily="50" charset="-122"/>
                  <a:ea typeface="文悦古典明朝体 (非商业使用) W5" pitchFamily="50" charset="-122"/>
                </a:rPr>
                <a:t>吴姬越艳楚王妃，争弄莲舟水湿衣。</a:t>
              </a:r>
            </a:p>
            <a:p>
              <a:pPr algn="r">
                <a:lnSpc>
                  <a:spcPct val="150000"/>
                </a:lnSpc>
              </a:pPr>
              <a:r>
                <a:rPr lang="zh-CN" altLang="en-US" sz="1600" spc="600">
                  <a:solidFill>
                    <a:schemeClr val="tx1"/>
                  </a:solidFill>
                  <a:latin typeface="文悦古典明朝体 (非商业使用) W5" pitchFamily="50" charset="-122"/>
                  <a:ea typeface="文悦古典明朝体 (非商业使用) W5" pitchFamily="50" charset="-122"/>
                </a:rPr>
                <a:t>来时浦口花迎入，采罢江头月送归。</a:t>
              </a:r>
            </a:p>
            <a:p>
              <a:pPr algn="r">
                <a:lnSpc>
                  <a:spcPct val="150000"/>
                </a:lnSpc>
              </a:pPr>
              <a:r>
                <a:rPr lang="zh-CN" altLang="en-US" sz="1600" spc="600">
                  <a:solidFill>
                    <a:schemeClr val="tx1"/>
                  </a:solidFill>
                  <a:latin typeface="文悦古典明朝体 (非商业使用) W5" pitchFamily="50" charset="-122"/>
                  <a:ea typeface="文悦古典明朝体 (非商业使用) W5" pitchFamily="50" charset="-122"/>
                </a:rPr>
                <a:t>荷叶罗裙一色裁，芙蓉向脸两边开。</a:t>
              </a:r>
            </a:p>
            <a:p>
              <a:pPr algn="r">
                <a:lnSpc>
                  <a:spcPct val="150000"/>
                </a:lnSpc>
              </a:pPr>
              <a:r>
                <a:rPr lang="zh-CN" altLang="en-US" sz="1600" spc="600">
                  <a:solidFill>
                    <a:schemeClr val="tx1"/>
                  </a:solidFill>
                  <a:latin typeface="文悦古典明朝体 (非商业使用) W5" pitchFamily="50" charset="-122"/>
                  <a:ea typeface="文悦古典明朝体 (非商业使用) W5" pitchFamily="50" charset="-122"/>
                </a:rPr>
                <a:t>乱入池中看不见，闻歌始觉有人来。</a:t>
              </a:r>
            </a:p>
          </p:txBody>
        </p:sp>
        <p:sp>
          <p:nvSpPr>
            <p:cNvPr id="8" name="矩形 7"/>
            <p:cNvSpPr/>
            <p:nvPr/>
          </p:nvSpPr>
          <p:spPr>
            <a:xfrm>
              <a:off x="7957740" y="905370"/>
              <a:ext cx="1846659" cy="2331635"/>
            </a:xfrm>
            <a:prstGeom prst="rect">
              <a:avLst/>
            </a:prstGeom>
            <a:noFill/>
          </p:spPr>
          <p:txBody>
            <a:bodyPr vert="eaVert" wrap="square" rtlCol="0" anchor="ctr">
              <a:spAutoFit/>
            </a:bodyPr>
            <a:lstStyle/>
            <a:p>
              <a:pPr algn="r">
                <a:lnSpc>
                  <a:spcPct val="150000"/>
                </a:lnSpc>
              </a:pPr>
              <a:r>
                <a:rPr lang="zh-CN" altLang="en-US" sz="3600" spc="600">
                  <a:gradFill>
                    <a:gsLst>
                      <a:gs pos="0">
                        <a:schemeClr val="accent1">
                          <a:lumMod val="5000"/>
                          <a:lumOff val="95000"/>
                        </a:schemeClr>
                      </a:gs>
                      <a:gs pos="43000">
                        <a:srgbClr val="F8AEA7"/>
                      </a:gs>
                      <a:gs pos="100000">
                        <a:srgbClr val="E2A3A4"/>
                      </a:gs>
                    </a:gsLst>
                    <a:lin ang="2700000" scaled="1"/>
                  </a:gradFill>
                  <a:latin typeface="文悦古典明朝体 (非商业使用) W5" pitchFamily="50" charset="-122"/>
                  <a:ea typeface="文悦古典明朝体 (非商业使用) W5" pitchFamily="50" charset="-122"/>
                </a:rPr>
                <a:t>王昌龄</a:t>
              </a:r>
              <a:endParaRPr lang="en-US" altLang="zh-CN" sz="3600" spc="600">
                <a:gradFill>
                  <a:gsLst>
                    <a:gs pos="0">
                      <a:schemeClr val="accent1">
                        <a:lumMod val="5000"/>
                        <a:lumOff val="95000"/>
                      </a:schemeClr>
                    </a:gs>
                    <a:gs pos="43000">
                      <a:srgbClr val="F8AEA7"/>
                    </a:gs>
                    <a:gs pos="100000">
                      <a:srgbClr val="E2A3A4"/>
                    </a:gs>
                  </a:gsLst>
                  <a:lin ang="2700000" scaled="1"/>
                </a:gradFill>
                <a:latin typeface="文悦古典明朝体 (非商业使用) W5" pitchFamily="50" charset="-122"/>
                <a:ea typeface="文悦古典明朝体 (非商业使用) W5" pitchFamily="50" charset="-122"/>
              </a:endParaRPr>
            </a:p>
            <a:p>
              <a:pPr algn="r">
                <a:lnSpc>
                  <a:spcPct val="150000"/>
                </a:lnSpc>
              </a:pPr>
              <a:r>
                <a:rPr lang="zh-CN" altLang="en-US" sz="3600" spc="600">
                  <a:gradFill>
                    <a:gsLst>
                      <a:gs pos="0">
                        <a:schemeClr val="accent1">
                          <a:lumMod val="5000"/>
                          <a:lumOff val="95000"/>
                        </a:schemeClr>
                      </a:gs>
                      <a:gs pos="43000">
                        <a:srgbClr val="F8AEA7"/>
                      </a:gs>
                      <a:gs pos="100000">
                        <a:srgbClr val="E2A3A4"/>
                      </a:gs>
                    </a:gsLst>
                    <a:lin ang="2700000" scaled="1"/>
                  </a:gradFill>
                  <a:latin typeface="文悦古典明朝体 (非商业使用) W5" pitchFamily="50" charset="-122"/>
                  <a:ea typeface="文悦古典明朝体 (非商业使用) W5" pitchFamily="50" charset="-122"/>
                </a:rPr>
                <a:t>采莲曲</a:t>
              </a:r>
            </a:p>
          </p:txBody>
        </p:sp>
      </p:grpSp>
      <p:pic>
        <p:nvPicPr>
          <p:cNvPr id="10" name="图片 9"/>
          <p:cNvPicPr>
            <a:picLocks noChangeAspect="1"/>
          </p:cNvPicPr>
          <p:nvPr/>
        </p:nvPicPr>
        <p:blipFill>
          <a:blip r:embed="rId4">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6172" y="956565"/>
            <a:ext cx="5907036" cy="5907036"/>
          </a:xfrm>
          <a:prstGeom prst="rect">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withEffect">
                                  <p:stCondLst>
                                    <p:cond delay="75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rot="2700000">
            <a:off x="2021619" y="1525539"/>
            <a:ext cx="3782178" cy="3781009"/>
          </a:xfrm>
          <a:prstGeom prst="rect">
            <a:avLst/>
          </a:prstGeom>
          <a:noFill/>
          <a:ln>
            <a:solidFill>
              <a:srgbClr val="6D8781"/>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1800">
              <a:latin typeface="文悦古典明朝体 (非商业使用) W5" pitchFamily="50" charset="-122"/>
              <a:ea typeface="文悦古典明朝体 (非商业使用) W5" pitchFamily="50" charset="-122"/>
            </a:endParaRPr>
          </a:p>
        </p:txBody>
      </p:sp>
      <p:sp>
        <p:nvSpPr>
          <p:cNvPr id="3" name="矩形 2"/>
          <p:cNvSpPr/>
          <p:nvPr/>
        </p:nvSpPr>
        <p:spPr>
          <a:xfrm rot="2700000">
            <a:off x="2615482" y="1814568"/>
            <a:ext cx="3782178" cy="309640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1800">
              <a:latin typeface="文悦古典明朝体 (非商业使用) W5" pitchFamily="50" charset="-122"/>
              <a:ea typeface="文悦古典明朝体 (非商业使用) W5" pitchFamily="50" charset="-122"/>
            </a:endParaRPr>
          </a:p>
        </p:txBody>
      </p:sp>
      <p:sp>
        <p:nvSpPr>
          <p:cNvPr id="4" name="文本框 3"/>
          <p:cNvSpPr txBox="1"/>
          <p:nvPr/>
        </p:nvSpPr>
        <p:spPr>
          <a:xfrm>
            <a:off x="7667499" y="1553993"/>
            <a:ext cx="2354448" cy="3270671"/>
          </a:xfrm>
          <a:prstGeom prst="rect">
            <a:avLst/>
          </a:prstGeom>
          <a:noFill/>
          <a:effectLst>
            <a:outerShdw blurRad="50800" dist="38100" dir="2700000" algn="tl" rotWithShape="0">
              <a:prstClr val="black">
                <a:alpha val="40000"/>
              </a:prstClr>
            </a:outerShdw>
          </a:effectLst>
        </p:spPr>
        <p:txBody>
          <a:bodyPr vert="eaVert" wrap="square" lIns="68559" tIns="34280" rIns="68559" bIns="34280" rtlCol="0" anchor="ctr">
            <a:spAutoFit/>
          </a:bodyPr>
          <a:lstStyle/>
          <a:p>
            <a:pPr algn="just">
              <a:lnSpc>
                <a:spcPct val="150000"/>
              </a:lnSpc>
            </a:pPr>
            <a:r>
              <a:rPr lang="zh-CN" altLang="zh-CN" sz="1200" spc="225">
                <a:solidFill>
                  <a:schemeClr val="tx1"/>
                </a:solidFill>
                <a:latin typeface="文悦古典明朝体 (非商业使用) W5" pitchFamily="50" charset="-122"/>
                <a:ea typeface="文悦古典明朝体 (非商业使用) W5" pitchFamily="50" charset="-122"/>
              </a:rPr>
              <a:t>设计师不是艺术家，我们要表达的是客户、是市场！不仅要全面认识自己，更需要全面理解客户！</a:t>
            </a:r>
            <a:r>
              <a:rPr lang="zh-CN" altLang="en-US" sz="1200" spc="225">
                <a:solidFill>
                  <a:schemeClr val="tx1"/>
                </a:solidFill>
                <a:latin typeface="文悦古典明朝体 (非商业使用) W5" pitchFamily="50" charset="-122"/>
                <a:ea typeface="文悦古典明朝体 (非商业使用) W5" pitchFamily="50" charset="-122"/>
              </a:rPr>
              <a:t>荷叶罗裙一色裁，芙蓉向脸两边开。</a:t>
            </a:r>
            <a:r>
              <a:rPr lang="zh-CN" altLang="zh-CN" sz="1200" spc="225">
                <a:solidFill>
                  <a:schemeClr val="tx1"/>
                </a:solidFill>
                <a:latin typeface="文悦古典明朝体 (非商业使用) W5" pitchFamily="50" charset="-122"/>
                <a:ea typeface="文悦古典明朝体 (非商业使用) W5" pitchFamily="50" charset="-122"/>
              </a:rPr>
              <a:t>，好的设计都是以客户特色为基线通过自己的缜密安排、成熟的视觉语言诠释出其要表达思想概念！——</a:t>
            </a:r>
            <a:r>
              <a:rPr lang="zh-CN" altLang="en-US" sz="1200" spc="225">
                <a:solidFill>
                  <a:schemeClr val="tx1"/>
                </a:solidFill>
                <a:latin typeface="文悦古典明朝体 (非商业使用) W5" pitchFamily="50" charset="-122"/>
                <a:ea typeface="文悦古典明朝体 (非商业使用) W5" pitchFamily="50" charset="-122"/>
              </a:rPr>
              <a:t>中国风</a:t>
            </a:r>
            <a:endParaRPr lang="zh-CN" altLang="zh-CN" sz="1200" spc="225">
              <a:solidFill>
                <a:schemeClr val="tx1"/>
              </a:solidFill>
              <a:latin typeface="文悦古典明朝体 (非商业使用) W5" pitchFamily="50" charset="-122"/>
              <a:ea typeface="文悦古典明朝体 (非商业使用) W5" pitchFamily="50" charset="-122"/>
            </a:endParaRPr>
          </a:p>
          <a:p>
            <a:pPr algn="just">
              <a:lnSpc>
                <a:spcPct val="150000"/>
              </a:lnSpc>
            </a:pPr>
            <a:endParaRPr lang="zh-CN" altLang="zh-CN" sz="1200" spc="225">
              <a:solidFill>
                <a:schemeClr val="tx1"/>
              </a:solidFill>
              <a:latin typeface="文悦古典明朝体 (非商业使用) W5" pitchFamily="50" charset="-122"/>
              <a:ea typeface="文悦古典明朝体 (非商业使用) W5" pitchFamily="50" charset="-122"/>
            </a:endParaRPr>
          </a:p>
        </p:txBody>
      </p:sp>
      <p:sp>
        <p:nvSpPr>
          <p:cNvPr id="5" name="文本框 4"/>
          <p:cNvSpPr txBox="1"/>
          <p:nvPr/>
        </p:nvSpPr>
        <p:spPr>
          <a:xfrm>
            <a:off x="7217838" y="1637148"/>
            <a:ext cx="754010" cy="3452251"/>
          </a:xfrm>
          <a:prstGeom prst="rect">
            <a:avLst/>
          </a:prstGeom>
          <a:noFill/>
          <a:effectLst>
            <a:outerShdw blurRad="50800" dist="38100" algn="l" rotWithShape="0">
              <a:prstClr val="black">
                <a:alpha val="40000"/>
              </a:prstClr>
            </a:outerShdw>
          </a:effectLst>
        </p:spPr>
        <p:txBody>
          <a:bodyPr vert="eaVert" wrap="square" lIns="68559" tIns="34280" rIns="68559" bIns="34280" rtlCol="0">
            <a:spAutoFit/>
          </a:bodyPr>
          <a:lstStyle/>
          <a:p>
            <a:r>
              <a:rPr lang="zh-CN" altLang="en-US" sz="4000" spc="225">
                <a:gradFill>
                  <a:gsLst>
                    <a:gs pos="0">
                      <a:schemeClr val="accent1">
                        <a:lumMod val="5000"/>
                        <a:lumOff val="95000"/>
                      </a:schemeClr>
                    </a:gs>
                    <a:gs pos="43000">
                      <a:srgbClr val="F8AEA7"/>
                    </a:gs>
                    <a:gs pos="100000">
                      <a:srgbClr val="E2A3A4"/>
                    </a:gs>
                  </a:gsLst>
                  <a:lin ang="2700000" scaled="1"/>
                </a:gradFill>
                <a:latin typeface="文悦古典明朝体 (非商业使用) W5" pitchFamily="50" charset="-122"/>
                <a:ea typeface="文悦古典明朝体 (非商业使用) W5" pitchFamily="50" charset="-122"/>
              </a:rPr>
              <a:t>此处添加标题</a:t>
            </a:r>
          </a:p>
        </p:txBody>
      </p:sp>
      <p:pic>
        <p:nvPicPr>
          <p:cNvPr id="6" name="图片 5"/>
          <p:cNvPicPr>
            <a:picLocks noChangeAspect="1"/>
          </p:cNvPicPr>
          <p:nvPr/>
        </p:nvPicPr>
        <p:blipFill>
          <a:blip r:embed="rId4">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896642" y="4376335"/>
            <a:ext cx="379360" cy="379477"/>
          </a:xfrm>
          <a:prstGeom prst="rect">
            <a:avLst/>
          </a:prstGeom>
        </p:spPr>
      </p:pic>
      <p:pic>
        <p:nvPicPr>
          <p:cNvPr id="7" name="图片 6"/>
          <p:cNvPicPr>
            <a:picLocks noChangeAspect="1"/>
          </p:cNvPicPr>
          <p:nvPr/>
        </p:nvPicPr>
        <p:blipFill>
          <a:blip r:embed="rId5">
            <a:biLevel thresh="25000"/>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41431" t="58931" r="34329" b="33645"/>
          <a:stretch>
            <a:fillRect/>
          </a:stretch>
        </p:blipFill>
        <p:spPr>
          <a:xfrm>
            <a:off x="774378" y="4376335"/>
            <a:ext cx="4065884" cy="1760902"/>
          </a:xfrm>
          <a:prstGeom prst="rect">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par>
                          <p:cTn id="23" fill="hold" nodeType="afterGroup">
                            <p:stCondLst>
                              <p:cond delay="1500"/>
                            </p:stCondLst>
                            <p:childTnLst>
                              <p:par>
                                <p:cTn id="24" presetID="18" presetClass="entr" presetSubtype="1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Left)">
                                      <p:cBhvr>
                                        <p:cTn id="26" dur="1000"/>
                                        <p:tgtEl>
                                          <p:spTgt spid="4"/>
                                        </p:tgtEl>
                                      </p:cBhvr>
                                    </p:animEffect>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125781" y="2047644"/>
            <a:ext cx="1408035" cy="2353225"/>
          </a:xfrm>
          <a:prstGeom prst="rect">
            <a:avLst/>
          </a:prstGeom>
        </p:spPr>
        <p:txBody>
          <a:bodyPr vert="eaVert" wrap="square" lIns="68559" tIns="34280" rIns="68559" bIns="34280">
            <a:spAutoFit/>
          </a:bodyPr>
          <a:lstStyle/>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荷叶罗裙一色裁，芙蓉向脸两边开。</a:t>
            </a:r>
          </a:p>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乱入池中看不见，闻歌始觉有人来。荷叶罗裙一色裁，芙蓉向脸两边开。</a:t>
            </a:r>
          </a:p>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乱入池中看不见，闻歌始觉有人来。</a:t>
            </a:r>
          </a:p>
          <a:p>
            <a:pPr>
              <a:lnSpc>
                <a:spcPct val="150000"/>
              </a:lnSpc>
            </a:pPr>
            <a:endParaRPr lang="zh-CN" altLang="en-US" sz="1100">
              <a:solidFill>
                <a:schemeClr val="tx1">
                  <a:lumMod val="50000"/>
                  <a:lumOff val="50000"/>
                </a:schemeClr>
              </a:solidFill>
              <a:latin typeface="文悦古典明朝体 (非商业使用) W5" pitchFamily="50" charset="-122"/>
              <a:ea typeface="文悦古典明朝体 (非商业使用) W5" pitchFamily="50" charset="-122"/>
            </a:endParaRPr>
          </a:p>
        </p:txBody>
      </p:sp>
      <p:cxnSp>
        <p:nvCxnSpPr>
          <p:cNvPr id="3" name="直接连接符 2"/>
          <p:cNvCxnSpPr/>
          <p:nvPr/>
        </p:nvCxnSpPr>
        <p:spPr>
          <a:xfrm flipH="1">
            <a:off x="4513175" y="1957260"/>
            <a:ext cx="0" cy="25339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7584039" y="1957260"/>
            <a:ext cx="0" cy="25339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19514" y="2119220"/>
            <a:ext cx="509431" cy="924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2400">
              <a:latin typeface="文悦古典明朝体 (非商业使用) W5" pitchFamily="50" charset="-122"/>
              <a:ea typeface="文悦古典明朝体 (非商业使用) W5" pitchFamily="50" charset="-122"/>
            </a:endParaRPr>
          </a:p>
        </p:txBody>
      </p:sp>
      <p:sp>
        <p:nvSpPr>
          <p:cNvPr id="6" name="矩形 5"/>
          <p:cNvSpPr/>
          <p:nvPr/>
        </p:nvSpPr>
        <p:spPr>
          <a:xfrm>
            <a:off x="4941077" y="2047644"/>
            <a:ext cx="1408035" cy="2353225"/>
          </a:xfrm>
          <a:prstGeom prst="rect">
            <a:avLst/>
          </a:prstGeom>
        </p:spPr>
        <p:txBody>
          <a:bodyPr vert="eaVert" wrap="square" lIns="68559" tIns="34280" rIns="68559" bIns="34280">
            <a:spAutoFit/>
          </a:bodyPr>
          <a:lstStyle/>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荷叶罗裙一色裁，芙蓉向脸两边开。</a:t>
            </a:r>
          </a:p>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乱入池中看不见，闻歌始觉有人来。荷叶罗裙一色裁，芙蓉向脸两边开。</a:t>
            </a:r>
          </a:p>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乱入池中看不见，闻歌始觉有人来。</a:t>
            </a:r>
          </a:p>
          <a:p>
            <a:pPr>
              <a:lnSpc>
                <a:spcPct val="150000"/>
              </a:lnSpc>
            </a:pPr>
            <a:endParaRPr lang="zh-CN" altLang="en-US" sz="1100">
              <a:solidFill>
                <a:schemeClr val="tx1">
                  <a:lumMod val="50000"/>
                  <a:lumOff val="50000"/>
                </a:schemeClr>
              </a:solidFill>
              <a:latin typeface="文悦古典明朝体 (非商业使用) W5" pitchFamily="50" charset="-122"/>
              <a:ea typeface="文悦古典明朝体 (非商业使用) W5" pitchFamily="50" charset="-122"/>
            </a:endParaRPr>
          </a:p>
        </p:txBody>
      </p:sp>
      <p:sp>
        <p:nvSpPr>
          <p:cNvPr id="7" name="矩形 6"/>
          <p:cNvSpPr/>
          <p:nvPr/>
        </p:nvSpPr>
        <p:spPr>
          <a:xfrm>
            <a:off x="6434810" y="2119220"/>
            <a:ext cx="509431" cy="924194"/>
          </a:xfrm>
          <a:prstGeom prst="rect">
            <a:avLst/>
          </a:prstGeom>
          <a:blipFill dpi="0" rotWithShape="1">
            <a:blip r:embed="rId3" cstate="print"/>
            <a:stretch>
              <a:fillRect/>
            </a:stretch>
          </a:blipFill>
          <a:ln>
            <a:solidFill>
              <a:srgbClr val="6D8781"/>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2400">
              <a:latin typeface="文悦古典明朝体 (非商业使用) W5" pitchFamily="50" charset="-122"/>
              <a:ea typeface="文悦古典明朝体 (非商业使用) W5" pitchFamily="50" charset="-122"/>
            </a:endParaRPr>
          </a:p>
        </p:txBody>
      </p:sp>
      <p:sp>
        <p:nvSpPr>
          <p:cNvPr id="8" name="矩形 7"/>
          <p:cNvSpPr/>
          <p:nvPr/>
        </p:nvSpPr>
        <p:spPr>
          <a:xfrm>
            <a:off x="7924716" y="2047644"/>
            <a:ext cx="1408035" cy="2353225"/>
          </a:xfrm>
          <a:prstGeom prst="rect">
            <a:avLst/>
          </a:prstGeom>
        </p:spPr>
        <p:txBody>
          <a:bodyPr vert="eaVert" wrap="square" lIns="68559" tIns="34280" rIns="68559" bIns="34280">
            <a:spAutoFit/>
          </a:bodyPr>
          <a:lstStyle/>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荷叶罗裙一色裁，芙蓉向脸两边开。</a:t>
            </a:r>
          </a:p>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乱入池中看不见，闻歌始觉有人来。荷叶罗裙一色裁，芙蓉向脸两边开。</a:t>
            </a:r>
          </a:p>
          <a:p>
            <a:pPr>
              <a:lnSpc>
                <a:spcPct val="150000"/>
              </a:lnSpc>
            </a:pPr>
            <a:r>
              <a:rPr lang="zh-CN" altLang="en-US" sz="1100">
                <a:solidFill>
                  <a:schemeClr val="tx1">
                    <a:lumMod val="50000"/>
                    <a:lumOff val="50000"/>
                  </a:schemeClr>
                </a:solidFill>
                <a:latin typeface="文悦古典明朝体 (非商业使用) W5" pitchFamily="50" charset="-122"/>
                <a:ea typeface="文悦古典明朝体 (非商业使用) W5" pitchFamily="50" charset="-122"/>
              </a:rPr>
              <a:t>乱入池中看不见，闻歌始觉有人来。</a:t>
            </a:r>
          </a:p>
          <a:p>
            <a:pPr>
              <a:lnSpc>
                <a:spcPct val="150000"/>
              </a:lnSpc>
            </a:pPr>
            <a:endParaRPr lang="zh-CN" altLang="en-US" sz="1100">
              <a:solidFill>
                <a:schemeClr val="tx1">
                  <a:lumMod val="50000"/>
                  <a:lumOff val="50000"/>
                </a:schemeClr>
              </a:solidFill>
              <a:latin typeface="文悦古典明朝体 (非商业使用) W5" pitchFamily="50" charset="-122"/>
              <a:ea typeface="文悦古典明朝体 (非商业使用) W5" pitchFamily="50" charset="-122"/>
            </a:endParaRPr>
          </a:p>
        </p:txBody>
      </p:sp>
      <p:sp>
        <p:nvSpPr>
          <p:cNvPr id="9" name="矩形 8"/>
          <p:cNvSpPr/>
          <p:nvPr/>
        </p:nvSpPr>
        <p:spPr>
          <a:xfrm>
            <a:off x="9418449" y="2119220"/>
            <a:ext cx="509431" cy="924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2400">
              <a:latin typeface="文悦古典明朝体 (非商业使用) W5" pitchFamily="50" charset="-122"/>
              <a:ea typeface="文悦古典明朝体 (非商业使用) W5" pitchFamily="50" charset="-122"/>
            </a:endParaRPr>
          </a:p>
        </p:txBody>
      </p:sp>
      <p:cxnSp>
        <p:nvCxnSpPr>
          <p:cNvPr id="10" name="直接连接符 9"/>
          <p:cNvCxnSpPr/>
          <p:nvPr/>
        </p:nvCxnSpPr>
        <p:spPr>
          <a:xfrm>
            <a:off x="2149248" y="4491251"/>
            <a:ext cx="77786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4"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flipH="1">
            <a:off x="7508614" y="-1005404"/>
            <a:ext cx="4683385" cy="3715258"/>
          </a:xfrm>
          <a:prstGeom prst="rect">
            <a:avLst/>
          </a:prstGeom>
        </p:spPr>
      </p:pic>
      <p:sp>
        <p:nvSpPr>
          <p:cNvPr id="14" name="文本框 13"/>
          <p:cNvSpPr txBox="1"/>
          <p:nvPr/>
        </p:nvSpPr>
        <p:spPr>
          <a:xfrm>
            <a:off x="4797719" y="89300"/>
            <a:ext cx="1042551" cy="1084892"/>
          </a:xfrm>
          <a:prstGeom prst="rect">
            <a:avLst/>
          </a:prstGeom>
          <a:noFill/>
        </p:spPr>
        <p:txBody>
          <a:bodyPr vert="horz" wrap="none" lIns="68559" tIns="34280" rIns="68559" bIns="34280" rtlCol="0">
            <a:spAutoFit/>
          </a:bodyPr>
          <a:lstStyle/>
          <a:p>
            <a:pPr algn="ctr"/>
            <a:r>
              <a:rPr lang="zh-CN" altLang="en-US" sz="6600" spc="450">
                <a:gradFill>
                  <a:gsLst>
                    <a:gs pos="0">
                      <a:schemeClr val="accent1">
                        <a:lumMod val="5000"/>
                        <a:lumOff val="95000"/>
                      </a:schemeClr>
                    </a:gs>
                    <a:gs pos="43000">
                      <a:srgbClr val="E9849D"/>
                    </a:gs>
                    <a:gs pos="100000">
                      <a:srgbClr val="E2A3A4"/>
                    </a:gs>
                  </a:gsLst>
                  <a:lin ang="2700000" scaled="1"/>
                </a:gradFill>
                <a:latin typeface="文悦古典明朝体 (非商业使用) W5" pitchFamily="50" charset="-122"/>
                <a:ea typeface="文悦古典明朝体 (非商业使用) W5" pitchFamily="50" charset="-122"/>
              </a:rPr>
              <a:t>叁</a:t>
            </a:r>
          </a:p>
        </p:txBody>
      </p:sp>
      <p:sp>
        <p:nvSpPr>
          <p:cNvPr id="15" name="文本框 14"/>
          <p:cNvSpPr txBox="1"/>
          <p:nvPr/>
        </p:nvSpPr>
        <p:spPr>
          <a:xfrm>
            <a:off x="5854667" y="611611"/>
            <a:ext cx="3675128" cy="315451"/>
          </a:xfrm>
          <a:prstGeom prst="rect">
            <a:avLst/>
          </a:prstGeom>
          <a:noFill/>
        </p:spPr>
        <p:txBody>
          <a:bodyPr vert="horz" wrap="square" lIns="68559" tIns="34280" rIns="68559" bIns="34280" rtlCol="0">
            <a:spAutoFit/>
          </a:bodyPr>
          <a:lstStyle/>
          <a:p>
            <a:r>
              <a:rPr lang="zh-CN" altLang="en-US" sz="1600" spc="225">
                <a:latin typeface="文悦古典明朝体 (非商业使用) W5" pitchFamily="50" charset="-122"/>
                <a:ea typeface="文悦古典明朝体 (非商业使用) W5" pitchFamily="50" charset="-122"/>
              </a:rPr>
              <a:t>单击此处添加标题</a:t>
            </a:r>
          </a:p>
        </p:txBody>
      </p:sp>
      <p:cxnSp>
        <p:nvCxnSpPr>
          <p:cNvPr id="16" name="直接连接符 15"/>
          <p:cNvCxnSpPr/>
          <p:nvPr/>
        </p:nvCxnSpPr>
        <p:spPr>
          <a:xfrm flipH="1">
            <a:off x="5637064" y="934502"/>
            <a:ext cx="1871551" cy="4069"/>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003799" y="591481"/>
            <a:ext cx="1796928"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ppt_x</p:attrName>
                                        </p:attrNameLst>
                                      </p:cBhvr>
                                      <p:tavLst>
                                        <p:tav tm="0">
                                          <p:val>
                                            <p:strVal val="#ppt_x"/>
                                          </p:val>
                                        </p:tav>
                                        <p:tav tm="100000">
                                          <p:val>
                                            <p:strVal val="#ppt_x"/>
                                          </p:val>
                                        </p:tav>
                                      </p:tavLst>
                                    </p:anim>
                                    <p:anim calcmode="lin" valueType="num">
                                      <p:cBhvr>
                                        <p:cTn id="9" dur="125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250"/>
                                        <p:tgtEl>
                                          <p:spTgt spid="3"/>
                                        </p:tgtEl>
                                      </p:cBhvr>
                                    </p:animEffect>
                                    <p:anim calcmode="lin" valueType="num">
                                      <p:cBhvr>
                                        <p:cTn id="14" dur="1250" fill="hold"/>
                                        <p:tgtEl>
                                          <p:spTgt spid="3"/>
                                        </p:tgtEl>
                                        <p:attrNameLst>
                                          <p:attrName>ppt_x</p:attrName>
                                        </p:attrNameLst>
                                      </p:cBhvr>
                                      <p:tavLst>
                                        <p:tav tm="0">
                                          <p:val>
                                            <p:strVal val="#ppt_x"/>
                                          </p:val>
                                        </p:tav>
                                        <p:tav tm="100000">
                                          <p:val>
                                            <p:strVal val="#ppt_x"/>
                                          </p:val>
                                        </p:tav>
                                      </p:tavLst>
                                    </p:anim>
                                    <p:anim calcmode="lin" valueType="num">
                                      <p:cBhvr>
                                        <p:cTn id="15" dur="125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5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250"/>
                                        <p:tgtEl>
                                          <p:spTgt spid="4"/>
                                        </p:tgtEl>
                                      </p:cBhvr>
                                    </p:animEffect>
                                    <p:anim calcmode="lin" valueType="num">
                                      <p:cBhvr>
                                        <p:cTn id="20" dur="1250" fill="hold"/>
                                        <p:tgtEl>
                                          <p:spTgt spid="4"/>
                                        </p:tgtEl>
                                        <p:attrNameLst>
                                          <p:attrName>ppt_x</p:attrName>
                                        </p:attrNameLst>
                                      </p:cBhvr>
                                      <p:tavLst>
                                        <p:tav tm="0">
                                          <p:val>
                                            <p:strVal val="#ppt_x"/>
                                          </p:val>
                                        </p:tav>
                                        <p:tav tm="100000">
                                          <p:val>
                                            <p:strVal val="#ppt_x"/>
                                          </p:val>
                                        </p:tav>
                                      </p:tavLst>
                                    </p:anim>
                                    <p:anim calcmode="lin" valueType="num">
                                      <p:cBhvr>
                                        <p:cTn id="21" dur="1250" fill="hold"/>
                                        <p:tgtEl>
                                          <p:spTgt spid="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75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250"/>
                                        <p:tgtEl>
                                          <p:spTgt spid="5"/>
                                        </p:tgtEl>
                                      </p:cBhvr>
                                    </p:animEffect>
                                    <p:anim calcmode="lin" valueType="num">
                                      <p:cBhvr>
                                        <p:cTn id="26" dur="1250" fill="hold"/>
                                        <p:tgtEl>
                                          <p:spTgt spid="5"/>
                                        </p:tgtEl>
                                        <p:attrNameLst>
                                          <p:attrName>ppt_x</p:attrName>
                                        </p:attrNameLst>
                                      </p:cBhvr>
                                      <p:tavLst>
                                        <p:tav tm="0">
                                          <p:val>
                                            <p:strVal val="#ppt_x"/>
                                          </p:val>
                                        </p:tav>
                                        <p:tav tm="100000">
                                          <p:val>
                                            <p:strVal val="#ppt_x"/>
                                          </p:val>
                                        </p:tav>
                                      </p:tavLst>
                                    </p:anim>
                                    <p:anim calcmode="lin" valueType="num">
                                      <p:cBhvr>
                                        <p:cTn id="27" dur="1250" fill="hold"/>
                                        <p:tgtEl>
                                          <p:spTgt spid="5"/>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5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250"/>
                                        <p:tgtEl>
                                          <p:spTgt spid="6"/>
                                        </p:tgtEl>
                                      </p:cBhvr>
                                    </p:animEffect>
                                    <p:anim calcmode="lin" valueType="num">
                                      <p:cBhvr>
                                        <p:cTn id="32" dur="1250" fill="hold"/>
                                        <p:tgtEl>
                                          <p:spTgt spid="6"/>
                                        </p:tgtEl>
                                        <p:attrNameLst>
                                          <p:attrName>ppt_x</p:attrName>
                                        </p:attrNameLst>
                                      </p:cBhvr>
                                      <p:tavLst>
                                        <p:tav tm="0">
                                          <p:val>
                                            <p:strVal val="#ppt_x"/>
                                          </p:val>
                                        </p:tav>
                                        <p:tav tm="100000">
                                          <p:val>
                                            <p:strVal val="#ppt_x"/>
                                          </p:val>
                                        </p:tav>
                                      </p:tavLst>
                                    </p:anim>
                                    <p:anim calcmode="lin" valueType="num">
                                      <p:cBhvr>
                                        <p:cTn id="33" dur="1250" fill="hold"/>
                                        <p:tgtEl>
                                          <p:spTgt spid="6"/>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625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250"/>
                                        <p:tgtEl>
                                          <p:spTgt spid="7"/>
                                        </p:tgtEl>
                                      </p:cBhvr>
                                    </p:animEffect>
                                    <p:anim calcmode="lin" valueType="num">
                                      <p:cBhvr>
                                        <p:cTn id="38" dur="1250" fill="hold"/>
                                        <p:tgtEl>
                                          <p:spTgt spid="7"/>
                                        </p:tgtEl>
                                        <p:attrNameLst>
                                          <p:attrName>ppt_x</p:attrName>
                                        </p:attrNameLst>
                                      </p:cBhvr>
                                      <p:tavLst>
                                        <p:tav tm="0">
                                          <p:val>
                                            <p:strVal val="#ppt_x"/>
                                          </p:val>
                                        </p:tav>
                                        <p:tav tm="100000">
                                          <p:val>
                                            <p:strVal val="#ppt_x"/>
                                          </p:val>
                                        </p:tav>
                                      </p:tavLst>
                                    </p:anim>
                                    <p:anim calcmode="lin" valueType="num">
                                      <p:cBhvr>
                                        <p:cTn id="39" dur="1250" fill="hold"/>
                                        <p:tgtEl>
                                          <p:spTgt spid="7"/>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7500"/>
                            </p:stCondLst>
                            <p:childTnLst>
                              <p:par>
                                <p:cTn id="41" presetID="4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250"/>
                                        <p:tgtEl>
                                          <p:spTgt spid="8"/>
                                        </p:tgtEl>
                                      </p:cBhvr>
                                    </p:animEffect>
                                    <p:anim calcmode="lin" valueType="num">
                                      <p:cBhvr>
                                        <p:cTn id="44" dur="1250" fill="hold"/>
                                        <p:tgtEl>
                                          <p:spTgt spid="8"/>
                                        </p:tgtEl>
                                        <p:attrNameLst>
                                          <p:attrName>ppt_x</p:attrName>
                                        </p:attrNameLst>
                                      </p:cBhvr>
                                      <p:tavLst>
                                        <p:tav tm="0">
                                          <p:val>
                                            <p:strVal val="#ppt_x"/>
                                          </p:val>
                                        </p:tav>
                                        <p:tav tm="100000">
                                          <p:val>
                                            <p:strVal val="#ppt_x"/>
                                          </p:val>
                                        </p:tav>
                                      </p:tavLst>
                                    </p:anim>
                                    <p:anim calcmode="lin" valueType="num">
                                      <p:cBhvr>
                                        <p:cTn id="45" dur="1250" fill="hold"/>
                                        <p:tgtEl>
                                          <p:spTgt spid="8"/>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875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250"/>
                                        <p:tgtEl>
                                          <p:spTgt spid="9"/>
                                        </p:tgtEl>
                                      </p:cBhvr>
                                    </p:animEffect>
                                    <p:anim calcmode="lin" valueType="num">
                                      <p:cBhvr>
                                        <p:cTn id="50" dur="1250" fill="hold"/>
                                        <p:tgtEl>
                                          <p:spTgt spid="9"/>
                                        </p:tgtEl>
                                        <p:attrNameLst>
                                          <p:attrName>ppt_x</p:attrName>
                                        </p:attrNameLst>
                                      </p:cBhvr>
                                      <p:tavLst>
                                        <p:tav tm="0">
                                          <p:val>
                                            <p:strVal val="#ppt_x"/>
                                          </p:val>
                                        </p:tav>
                                        <p:tav tm="100000">
                                          <p:val>
                                            <p:strVal val="#ppt_x"/>
                                          </p:val>
                                        </p:tav>
                                      </p:tavLst>
                                    </p:anim>
                                    <p:anim calcmode="lin" valueType="num">
                                      <p:cBhvr>
                                        <p:cTn id="51" dur="1250" fill="hold"/>
                                        <p:tgtEl>
                                          <p:spTgt spid="9"/>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10000"/>
                            </p:stCondLst>
                            <p:childTnLst>
                              <p:par>
                                <p:cTn id="53" presetID="42"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250"/>
                                        <p:tgtEl>
                                          <p:spTgt spid="10"/>
                                        </p:tgtEl>
                                      </p:cBhvr>
                                    </p:animEffect>
                                    <p:anim calcmode="lin" valueType="num">
                                      <p:cBhvr>
                                        <p:cTn id="56" dur="1250" fill="hold"/>
                                        <p:tgtEl>
                                          <p:spTgt spid="10"/>
                                        </p:tgtEl>
                                        <p:attrNameLst>
                                          <p:attrName>ppt_x</p:attrName>
                                        </p:attrNameLst>
                                      </p:cBhvr>
                                      <p:tavLst>
                                        <p:tav tm="0">
                                          <p:val>
                                            <p:strVal val="#ppt_x"/>
                                          </p:val>
                                        </p:tav>
                                        <p:tav tm="100000">
                                          <p:val>
                                            <p:strVal val="#ppt_x"/>
                                          </p:val>
                                        </p:tav>
                                      </p:tavLst>
                                    </p:anim>
                                    <p:anim calcmode="lin" valueType="num">
                                      <p:cBhvr>
                                        <p:cTn id="57" dur="1250" fill="hold"/>
                                        <p:tgtEl>
                                          <p:spTgt spid="10"/>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1250"/>
                            </p:stCondLst>
                            <p:childTnLst>
                              <p:par>
                                <p:cTn id="59" presetID="5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Scale>
                                      <p:cBhvr>
                                        <p:cTn id="61" dur="12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62" dur="1250" decel="50000" fill="hold">
                                          <p:stCondLst>
                                            <p:cond delay="0"/>
                                          </p:stCondLst>
                                        </p:cTn>
                                        <p:tgtEl>
                                          <p:spTgt spid="14"/>
                                        </p:tgtEl>
                                        <p:attrNameLst>
                                          <p:attrName>ppt_x</p:attrName>
                                          <p:attrName>ppt_y</p:attrName>
                                        </p:attrNameLst>
                                      </p:cBhvr>
                                    </p:animMotion>
                                    <p:animEffect transition="in" filter="fade">
                                      <p:cBhvr>
                                        <p:cTn id="63" dur="1250"/>
                                        <p:tgtEl>
                                          <p:spTgt spid="14"/>
                                        </p:tgtEl>
                                      </p:cBhvr>
                                    </p:animEffect>
                                  </p:childTnLst>
                                </p:cTn>
                              </p:par>
                            </p:childTnLst>
                          </p:cTn>
                        </p:par>
                        <p:par>
                          <p:cTn id="64" fill="hold" nodeType="afterGroup">
                            <p:stCondLst>
                              <p:cond delay="12500"/>
                            </p:stCondLst>
                            <p:childTnLst>
                              <p:par>
                                <p:cTn id="65" presetID="22" presetClass="entr" presetSubtype="1"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1000"/>
                                        <p:tgtEl>
                                          <p:spTgt spid="17"/>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22" presetClass="entr" presetSubtype="4" fill="hold"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down)">
                                      <p:cBhvr>
                                        <p:cTn id="7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7" grpId="0" animBg="1"/>
      <p:bldP spid="8" grpId="0"/>
      <p:bldP spid="9" grpId="0" animBg="1"/>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58656" y="4649676"/>
            <a:ext cx="4807745" cy="1029962"/>
          </a:xfrm>
          <a:prstGeom prst="rect">
            <a:avLst/>
          </a:prstGeom>
        </p:spPr>
        <p:txBody>
          <a:bodyPr wrap="square">
            <a:spAutoFit/>
          </a:bodyPr>
          <a:lstStyle/>
          <a:p>
            <a:pPr latinLnBrk="1">
              <a:lnSpc>
                <a:spcPct val="130000"/>
              </a:lnSpc>
            </a:pPr>
            <a:r>
              <a:rPr lang="en-US" altLang="zh-CN" sz="1200">
                <a:solidFill>
                  <a:srgbClr val="2A374A">
                    <a:alpha val="60000"/>
                  </a:srgbClr>
                </a:solidFill>
                <a:latin typeface="文悦古典明朝体 (非商业使用) W5" pitchFamily="50" charset="-122"/>
                <a:ea typeface="文悦古典明朝体 (非商业使用) W5" pitchFamily="50" charset="-122"/>
              </a:rPr>
              <a:t>The twelve years, continued Mrs Dean, following that dismal period, were the happiest of my life: my greatest troubles in their passage rose from our little lady's trifling illnesses, which she had to experience in common with all children, rich and poor. For the rest, after the first six months, she grew like a larch </a:t>
            </a:r>
            <a:endParaRPr lang="zh-CN" altLang="en-US" sz="1200">
              <a:solidFill>
                <a:srgbClr val="2A374A">
                  <a:alpha val="60000"/>
                </a:srgbClr>
              </a:solidFill>
              <a:latin typeface="文悦古典明朝体 (非商业使用) W5" pitchFamily="50" charset="-122"/>
              <a:ea typeface="文悦古典明朝体 (非商业使用) W5" pitchFamily="50" charset="-122"/>
            </a:endParaRPr>
          </a:p>
        </p:txBody>
      </p:sp>
      <p:grpSp>
        <p:nvGrpSpPr>
          <p:cNvPr id="3" name="组合 2"/>
          <p:cNvGrpSpPr/>
          <p:nvPr/>
        </p:nvGrpSpPr>
        <p:grpSpPr>
          <a:xfrm>
            <a:off x="4844599" y="673769"/>
            <a:ext cx="582713" cy="3069668"/>
            <a:chOff x="1497367" y="1229864"/>
            <a:chExt cx="582713" cy="2379098"/>
          </a:xfrm>
        </p:grpSpPr>
        <p:sp>
          <p:nvSpPr>
            <p:cNvPr id="4" name="文本框 3"/>
            <p:cNvSpPr txBox="1"/>
            <p:nvPr/>
          </p:nvSpPr>
          <p:spPr>
            <a:xfrm>
              <a:off x="1516488" y="1229864"/>
              <a:ext cx="553998" cy="2379097"/>
            </a:xfrm>
            <a:prstGeom prst="rect">
              <a:avLst/>
            </a:prstGeom>
            <a:noFill/>
            <a:ln>
              <a:noFill/>
            </a:ln>
          </p:spPr>
          <p:txBody>
            <a:bodyPr vert="eaVert" wrap="square" rtlCol="0">
              <a:spAutoFit/>
            </a:bodyPr>
            <a:lstStyle/>
            <a:p>
              <a:pPr algn="r"/>
              <a:r>
                <a:rPr lang="zh-CN" altLang="en-US" sz="2400" b="1" spc="600">
                  <a:solidFill>
                    <a:srgbClr val="E2A3A4"/>
                  </a:solidFill>
                  <a:latin typeface="文悦古典明朝体 (非商业使用) W5" pitchFamily="50" charset="-122"/>
                  <a:ea typeface="文悦古典明朝体 (非商业使用) W5" pitchFamily="50" charset="-122"/>
                </a:rPr>
                <a:t>王昌龄</a:t>
              </a:r>
              <a:r>
                <a:rPr lang="en-US" altLang="zh-CN" sz="2400" b="1" spc="600">
                  <a:solidFill>
                    <a:srgbClr val="E2A3A4"/>
                  </a:solidFill>
                  <a:latin typeface="文悦古典明朝体 (非商业使用) W5" pitchFamily="50" charset="-122"/>
                  <a:ea typeface="文悦古典明朝体 (非商业使用) W5" pitchFamily="50" charset="-122"/>
                </a:rPr>
                <a:t>.</a:t>
              </a:r>
              <a:r>
                <a:rPr lang="zh-CN" altLang="en-US" sz="2400" b="1" spc="600">
                  <a:solidFill>
                    <a:srgbClr val="E2A3A4"/>
                  </a:solidFill>
                  <a:latin typeface="文悦古典明朝体 (非商业使用) W5" pitchFamily="50" charset="-122"/>
                  <a:ea typeface="文悦古典明朝体 (非商业使用) W5" pitchFamily="50" charset="-122"/>
                </a:rPr>
                <a:t>采莲曲</a:t>
              </a:r>
            </a:p>
          </p:txBody>
        </p:sp>
        <p:cxnSp>
          <p:nvCxnSpPr>
            <p:cNvPr id="5" name="直接连接符 4"/>
            <p:cNvCxnSpPr/>
            <p:nvPr/>
          </p:nvCxnSpPr>
          <p:spPr>
            <a:xfrm>
              <a:off x="1497367" y="3608962"/>
              <a:ext cx="555319" cy="0"/>
            </a:xfrm>
            <a:prstGeom prst="line">
              <a:avLst/>
            </a:prstGeom>
            <a:ln w="63500" cmpd="thinThick">
              <a:solidFill>
                <a:srgbClr val="6D878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24761" y="1471749"/>
              <a:ext cx="555319" cy="0"/>
            </a:xfrm>
            <a:prstGeom prst="line">
              <a:avLst/>
            </a:prstGeom>
            <a:ln w="63500" cmpd="thinThick">
              <a:solidFill>
                <a:srgbClr val="6D878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1655576" y="1674327"/>
            <a:ext cx="2492990" cy="2513261"/>
          </a:xfrm>
          <a:prstGeom prst="rect">
            <a:avLst/>
          </a:prstGeom>
          <a:noFill/>
        </p:spPr>
        <p:txBody>
          <a:bodyPr vert="eaVert" wrap="square" rtlCol="0" anchor="ctr">
            <a:spAutoFit/>
          </a:bodyPr>
          <a:lstStyle/>
          <a:p>
            <a:pPr>
              <a:lnSpc>
                <a:spcPct val="150000"/>
              </a:lnSpc>
            </a:pPr>
            <a:r>
              <a:rPr lang="zh-CN" altLang="en-US" sz="2000" spc="300">
                <a:solidFill>
                  <a:schemeClr val="tx1">
                    <a:lumMod val="90000"/>
                    <a:lumOff val="10000"/>
                  </a:schemeClr>
                </a:solidFill>
                <a:latin typeface="文悦古典明朝体 (非商业使用) W5" pitchFamily="50" charset="-122"/>
                <a:ea typeface="文悦古典明朝体 (非商业使用) W5" pitchFamily="50" charset="-122"/>
              </a:rPr>
              <a:t>荷叶罗裙一色裁，芙蓉向脸两边开。</a:t>
            </a:r>
          </a:p>
          <a:p>
            <a:pPr>
              <a:lnSpc>
                <a:spcPct val="150000"/>
              </a:lnSpc>
            </a:pPr>
            <a:r>
              <a:rPr lang="zh-CN" altLang="en-US" sz="2000" spc="300">
                <a:solidFill>
                  <a:schemeClr val="tx1">
                    <a:lumMod val="90000"/>
                    <a:lumOff val="10000"/>
                  </a:schemeClr>
                </a:solidFill>
                <a:latin typeface="文悦古典明朝体 (非商业使用) W5" pitchFamily="50" charset="-122"/>
                <a:ea typeface="文悦古典明朝体 (非商业使用) W5" pitchFamily="50" charset="-122"/>
              </a:rPr>
              <a:t>乱入池中看不见，闻歌始觉有人来。</a:t>
            </a:r>
          </a:p>
        </p:txBody>
      </p:sp>
      <p:pic>
        <p:nvPicPr>
          <p:cNvPr id="9" name="图片 8"/>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6525601" y="673769"/>
            <a:ext cx="5165558" cy="5244061"/>
          </a:xfrm>
          <a:prstGeom prst="rect">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25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10791" y="4124025"/>
            <a:ext cx="4921251" cy="790345"/>
          </a:xfrm>
          <a:prstGeom prst="rect">
            <a:avLst/>
          </a:prstGeom>
        </p:spPr>
        <p:txBody>
          <a:bodyPr wrap="square">
            <a:spAutoFit/>
          </a:bodyPr>
          <a:lstStyle/>
          <a:p>
            <a:pPr algn="ctr" latinLnBrk="1">
              <a:lnSpc>
                <a:spcPct val="130000"/>
              </a:lnSpc>
            </a:pPr>
            <a:r>
              <a:rPr lang="en-US" altLang="zh-CN" sz="1200">
                <a:solidFill>
                  <a:srgbClr val="4A6182">
                    <a:alpha val="80000"/>
                  </a:srgbClr>
                </a:solidFill>
                <a:latin typeface="微软雅黑 Light" panose="020B0502040204020203" pitchFamily="34" charset="-122"/>
                <a:ea typeface="微软雅黑 Light" panose="020B0502040204020203" pitchFamily="34" charset="-122"/>
              </a:rPr>
              <a:t>I only discovered the truth on the first day I was able to get up</a:t>
            </a:r>
            <a:r>
              <a:rPr lang="zh-CN" altLang="en-US" sz="1200">
                <a:solidFill>
                  <a:srgbClr val="4A6182">
                    <a:alpha val="80000"/>
                  </a:srgbClr>
                </a:solidFill>
                <a:latin typeface="微软雅黑 Light" panose="020B0502040204020203" pitchFamily="34" charset="-122"/>
                <a:ea typeface="微软雅黑 Light" panose="020B0502040204020203" pitchFamily="34" charset="-122"/>
              </a:rPr>
              <a:t>．</a:t>
            </a:r>
            <a:r>
              <a:rPr lang="en-US" altLang="zh-CN" sz="1200">
                <a:solidFill>
                  <a:srgbClr val="4A6182">
                    <a:alpha val="80000"/>
                  </a:srgbClr>
                </a:solidFill>
                <a:latin typeface="微软雅黑 Light" panose="020B0502040204020203" pitchFamily="34" charset="-122"/>
                <a:ea typeface="微软雅黑 Light" panose="020B0502040204020203" pitchFamily="34" charset="-122"/>
              </a:rPr>
              <a:t>In the evening I asked her to read to me</a:t>
            </a:r>
            <a:r>
              <a:rPr lang="zh-CN" altLang="en-US" sz="1200">
                <a:solidFill>
                  <a:srgbClr val="4A6182">
                    <a:alpha val="80000"/>
                  </a:srgbClr>
                </a:solidFill>
                <a:latin typeface="微软雅黑 Light" panose="020B0502040204020203" pitchFamily="34" charset="-122"/>
                <a:ea typeface="微软雅黑 Light" panose="020B0502040204020203" pitchFamily="34" charset="-122"/>
              </a:rPr>
              <a:t>，</a:t>
            </a:r>
            <a:r>
              <a:rPr lang="en-US" altLang="zh-CN" sz="1200">
                <a:solidFill>
                  <a:srgbClr val="4A6182">
                    <a:alpha val="80000"/>
                  </a:srgbClr>
                </a:solidFill>
                <a:latin typeface="微软雅黑 Light" panose="020B0502040204020203" pitchFamily="34" charset="-122"/>
                <a:ea typeface="微软雅黑 Light" panose="020B0502040204020203" pitchFamily="34" charset="-122"/>
              </a:rPr>
              <a:t>and was surprised how sleepy she seemed</a:t>
            </a:r>
            <a:endParaRPr lang="zh-CN" altLang="en-US" sz="1200">
              <a:solidFill>
                <a:srgbClr val="4A6182">
                  <a:alpha val="80000"/>
                </a:srgbClr>
              </a:solidFill>
              <a:latin typeface="微软雅黑 Light" panose="020B0502040204020203" pitchFamily="34" charset="-122"/>
              <a:ea typeface="微软雅黑 Light" panose="020B0502040204020203" pitchFamily="34" charset="-122"/>
            </a:endParaRPr>
          </a:p>
        </p:txBody>
      </p:sp>
      <p:pic>
        <p:nvPicPr>
          <p:cNvPr id="13" name="图片占位符 24"/>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4612194" y="558893"/>
            <a:ext cx="2466480" cy="4852822"/>
          </a:xfrm>
          <a:prstGeom prst="ellipse">
            <a:avLst/>
          </a:prstGeom>
        </p:spPr>
      </p:pic>
      <p:sp>
        <p:nvSpPr>
          <p:cNvPr id="14" name="Rectangle 1"/>
          <p:cNvSpPr>
            <a:spLocks noChangeArrowheads="1"/>
          </p:cNvSpPr>
          <p:nvPr/>
        </p:nvSpPr>
        <p:spPr bwMode="auto">
          <a:xfrm>
            <a:off x="4019330" y="5211660"/>
            <a:ext cx="4319451" cy="400110"/>
          </a:xfrm>
          <a:prstGeom prst="rect">
            <a:avLst/>
          </a:prstGeom>
          <a:solidFill>
            <a:schemeClr val="bg1"/>
          </a:solidFill>
        </p:spPr>
        <p:txBody>
          <a:bodyPr wrap="square" rtlCol="0">
            <a:spAutoFit/>
          </a:bodyPr>
          <a:lstStyle/>
          <a:p>
            <a:pPr eaLnBrk="0" fontAlgn="base" hangingPunct="0">
              <a:spcBef>
                <a:spcPct val="0"/>
              </a:spcBef>
              <a:spcAft>
                <a:spcPct val="0"/>
              </a:spcAft>
            </a:pPr>
            <a:r>
              <a:rPr lang="zh-CN" altLang="en-US" sz="2000">
                <a:solidFill>
                  <a:schemeClr val="tx1">
                    <a:lumMod val="90000"/>
                    <a:lumOff val="10000"/>
                  </a:schemeClr>
                </a:solidFill>
                <a:latin typeface="文悦古典明朝体 (非商业使用) W5" pitchFamily="50" charset="-122"/>
                <a:ea typeface="文悦古典明朝体 (非商业使用) W5" pitchFamily="50" charset="-122"/>
              </a:rPr>
              <a:t>荷叶罗裙一色裁，芙蓉向脸两边开。</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750"/>
                                        <p:tgtEl>
                                          <p:spTgt spid="12">
                                            <p:txEl>
                                              <p:pRg st="0" end="0"/>
                                            </p:txEl>
                                          </p:spTgt>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400" y="-3746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15967" y="2267920"/>
            <a:ext cx="2866182" cy="1352999"/>
          </a:xfrm>
          <a:prstGeom prst="rect">
            <a:avLst/>
          </a:prstGeom>
        </p:spPr>
        <p:txBody>
          <a:bodyPr wrap="square">
            <a:spAutoFit/>
          </a:bodyPr>
          <a:lstStyle/>
          <a:p>
            <a:pPr algn="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吴姬越艳楚王妃，争弄莲舟水湿衣。</a:t>
            </a:r>
          </a:p>
          <a:p>
            <a:pPr algn="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来时浦口花迎入，采罢江头月送归。</a:t>
            </a:r>
          </a:p>
          <a:p>
            <a:pPr algn="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荷叶罗裙一色裁，芙蓉向脸两边开。</a:t>
            </a:r>
          </a:p>
          <a:p>
            <a:pPr algn="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乱入池中看不见，闻歌始觉有人来。</a:t>
            </a:r>
          </a:p>
        </p:txBody>
      </p:sp>
      <p:sp>
        <p:nvSpPr>
          <p:cNvPr id="4" name="矩形 3"/>
          <p:cNvSpPr/>
          <p:nvPr/>
        </p:nvSpPr>
        <p:spPr>
          <a:xfrm>
            <a:off x="8181964" y="2268135"/>
            <a:ext cx="2909572" cy="1346907"/>
          </a:xfrm>
          <a:prstGeom prst="rect">
            <a:avLst/>
          </a:prstGeom>
        </p:spPr>
        <p:txBody>
          <a:bodyPr wrap="square">
            <a:spAutoFit/>
          </a:bodyPr>
          <a:lstStyle/>
          <a:p>
            <a:pP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吴姬越艳楚王妃，争弄莲舟水湿衣。</a:t>
            </a:r>
          </a:p>
          <a:p>
            <a:pP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来时浦口花迎入，采罢江头月送归。</a:t>
            </a:r>
          </a:p>
          <a:p>
            <a:pP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荷叶罗裙一色裁，芙蓉向脸两边开。</a:t>
            </a:r>
          </a:p>
          <a:p>
            <a:pPr>
              <a:lnSpc>
                <a:spcPct val="150000"/>
              </a:lnSpc>
            </a:pPr>
            <a:r>
              <a:rPr lang="zh-CN" altLang="en-US" sz="1400">
                <a:solidFill>
                  <a:schemeClr val="tx1">
                    <a:alpha val="57000"/>
                  </a:schemeClr>
                </a:solidFill>
                <a:latin typeface="文悦古典明朝体 (非商业使用) W5" pitchFamily="50" charset="-122"/>
                <a:ea typeface="文悦古典明朝体 (非商业使用) W5" pitchFamily="50" charset="-122"/>
              </a:rPr>
              <a:t>乱入池中看不见，闻歌始觉有人来。</a:t>
            </a:r>
          </a:p>
        </p:txBody>
      </p:sp>
      <p:grpSp>
        <p:nvGrpSpPr>
          <p:cNvPr id="9" name="组合 8"/>
          <p:cNvGrpSpPr/>
          <p:nvPr/>
        </p:nvGrpSpPr>
        <p:grpSpPr>
          <a:xfrm>
            <a:off x="2179100" y="736979"/>
            <a:ext cx="582713" cy="3328205"/>
            <a:chOff x="1497367" y="1471749"/>
            <a:chExt cx="582713" cy="2137213"/>
          </a:xfrm>
        </p:grpSpPr>
        <p:sp>
          <p:nvSpPr>
            <p:cNvPr id="10" name="文本框 9"/>
            <p:cNvSpPr txBox="1"/>
            <p:nvPr/>
          </p:nvSpPr>
          <p:spPr>
            <a:xfrm>
              <a:off x="1516488" y="1707513"/>
              <a:ext cx="553998" cy="1848982"/>
            </a:xfrm>
            <a:prstGeom prst="rect">
              <a:avLst/>
            </a:prstGeom>
            <a:noFill/>
            <a:ln>
              <a:noFill/>
            </a:ln>
          </p:spPr>
          <p:txBody>
            <a:bodyPr vert="eaVert" wrap="square" rtlCol="0">
              <a:spAutoFit/>
            </a:bodyPr>
            <a:lstStyle/>
            <a:p>
              <a:pPr algn="r"/>
              <a:r>
                <a:rPr lang="zh-CN" altLang="en-US" sz="2400" b="1" spc="600">
                  <a:solidFill>
                    <a:srgbClr val="E2A3A4"/>
                  </a:solidFill>
                  <a:latin typeface="文悦古典明朝体 (非商业使用) W5" pitchFamily="50" charset="-122"/>
                  <a:ea typeface="文悦古典明朝体 (非商业使用) W5" pitchFamily="50" charset="-122"/>
                </a:rPr>
                <a:t>王昌龄</a:t>
              </a:r>
              <a:r>
                <a:rPr lang="en-US" altLang="zh-CN" sz="2400" b="1" spc="600">
                  <a:solidFill>
                    <a:srgbClr val="E2A3A4"/>
                  </a:solidFill>
                  <a:latin typeface="文悦古典明朝体 (非商业使用) W5" pitchFamily="50" charset="-122"/>
                  <a:ea typeface="文悦古典明朝体 (非商业使用) W5" pitchFamily="50" charset="-122"/>
                </a:rPr>
                <a:t>. </a:t>
              </a:r>
              <a:r>
                <a:rPr lang="zh-CN" altLang="en-US" sz="2400" b="1" spc="600">
                  <a:solidFill>
                    <a:srgbClr val="E2A3A4"/>
                  </a:solidFill>
                  <a:latin typeface="文悦古典明朝体 (非商业使用) W5" pitchFamily="50" charset="-122"/>
                  <a:ea typeface="文悦古典明朝体 (非商业使用) W5" pitchFamily="50" charset="-122"/>
                </a:rPr>
                <a:t>采莲曲</a:t>
              </a:r>
            </a:p>
          </p:txBody>
        </p:sp>
        <p:cxnSp>
          <p:nvCxnSpPr>
            <p:cNvPr id="11" name="直接连接符 10"/>
            <p:cNvCxnSpPr/>
            <p:nvPr/>
          </p:nvCxnSpPr>
          <p:spPr>
            <a:xfrm>
              <a:off x="1497367" y="3608962"/>
              <a:ext cx="555319" cy="0"/>
            </a:xfrm>
            <a:prstGeom prst="line">
              <a:avLst/>
            </a:prstGeom>
            <a:ln w="63500" cmpd="thinThick">
              <a:solidFill>
                <a:srgbClr val="6D878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524761" y="1471749"/>
              <a:ext cx="555319" cy="0"/>
            </a:xfrm>
            <a:prstGeom prst="line">
              <a:avLst/>
            </a:prstGeom>
            <a:ln w="63500" cmpd="thinThick">
              <a:solidFill>
                <a:srgbClr val="6D878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35" presetClass="path" presetSubtype="0" accel="50000" decel="50000" fill="hold" grpId="1" nodeType="withEffect">
                                  <p:stCondLst>
                                    <p:cond delay="1000"/>
                                  </p:stCondLst>
                                  <p:childTnLst>
                                    <p:animMotion origin="layout" path="M 0.10898 -7.40741E-07 L 1.45833E-06 -7.40741E-07" pathEditMode="relative" rAng="0" ptsTypes="AA">
                                      <p:cBhvr>
                                        <p:cTn id="10" dur="1000" fill="hold"/>
                                        <p:tgtEl>
                                          <p:spTgt spid="3"/>
                                        </p:tgtEl>
                                        <p:attrNameLst>
                                          <p:attrName>ppt_x</p:attrName>
                                          <p:attrName>ppt_y</p:attrName>
                                        </p:attrNameLst>
                                      </p:cBhvr>
                                      <p:rCtr x="-5456" y="0"/>
                                    </p:animMotion>
                                  </p:childTnLst>
                                </p:cTn>
                              </p:par>
                              <p:par>
                                <p:cTn id="11" presetID="12" presetClass="entr" presetSubtype="8" fill="hold" grpId="0" nodeType="withEffect">
                                  <p:stCondLst>
                                    <p:cond delay="10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p:tgtEl>
                                          <p:spTgt spid="4"/>
                                        </p:tgtEl>
                                        <p:attrNameLst>
                                          <p:attrName>ppt_x</p:attrName>
                                        </p:attrNameLst>
                                      </p:cBhvr>
                                      <p:tavLst>
                                        <p:tav tm="0">
                                          <p:val>
                                            <p:strVal val="#ppt_x-#ppt_w*1.125000"/>
                                          </p:val>
                                        </p:tav>
                                        <p:tav tm="100000">
                                          <p:val>
                                            <p:strVal val="#ppt_x"/>
                                          </p:val>
                                        </p:tav>
                                      </p:tavLst>
                                    </p:anim>
                                    <p:animEffect transition="in" filter="wipe(right)">
                                      <p:cBhvr>
                                        <p:cTn id="14" dur="1000"/>
                                        <p:tgtEl>
                                          <p:spTgt spid="4"/>
                                        </p:tgtEl>
                                      </p:cBhvr>
                                    </p:animEffect>
                                  </p:childTnLst>
                                </p:cTn>
                              </p:par>
                              <p:par>
                                <p:cTn id="15" presetID="22" presetClass="entr" presetSubtype="1"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e82703a9b472946617889ff5c5bf4f61"/>
          <p:cNvPicPr>
            <a:picLocks noChangeAspect="1"/>
          </p:cNvPicPr>
          <p:nvPr/>
        </p:nvPicPr>
        <p:blipFill>
          <a:blip r:embed="rId7"/>
          <a:stretch>
            <a:fillRect/>
          </a:stretch>
        </p:blipFill>
        <p:spPr>
          <a:xfrm>
            <a:off x="46990" y="549275"/>
            <a:ext cx="12098020" cy="5934075"/>
          </a:xfrm>
          <a:prstGeom prst="rect">
            <a:avLst/>
          </a:prstGeom>
        </p:spPr>
      </p:pic>
      <p:grpSp>
        <p:nvGrpSpPr>
          <p:cNvPr id="22" name="PA_库_组合 21"/>
          <p:cNvGrpSpPr/>
          <p:nvPr>
            <p:custDataLst>
              <p:tags r:id="rId1"/>
            </p:custDataLst>
          </p:nvPr>
        </p:nvGrpSpPr>
        <p:grpSpPr>
          <a:xfrm>
            <a:off x="5308451" y="793774"/>
            <a:ext cx="1280936" cy="3867389"/>
            <a:chOff x="5216362" y="995883"/>
            <a:chExt cx="1280936" cy="3867389"/>
          </a:xfrm>
        </p:grpSpPr>
        <p:sp>
          <p:nvSpPr>
            <p:cNvPr id="6" name="矩形 5"/>
            <p:cNvSpPr/>
            <p:nvPr/>
          </p:nvSpPr>
          <p:spPr>
            <a:xfrm>
              <a:off x="5216362" y="1708562"/>
              <a:ext cx="1177305" cy="3154710"/>
            </a:xfrm>
            <a:prstGeom prst="rect">
              <a:avLst/>
            </a:prstGeom>
            <a:noFill/>
            <a:effectLst>
              <a:outerShdw blurRad="50800" dist="38100" dir="5400000" algn="t" rotWithShape="0">
                <a:prstClr val="black">
                  <a:alpha val="40000"/>
                </a:prstClr>
              </a:outerShdw>
            </a:effectLst>
          </p:spPr>
          <p:txBody>
            <a:bodyPr wrap="square" rtlCol="0">
              <a:spAutoFit/>
            </a:bodyPr>
            <a:lstStyle/>
            <a:p>
              <a:r>
                <a:rPr lang="zh-CN" altLang="en-US" sz="19900">
                  <a:gradFill>
                    <a:gsLst>
                      <a:gs pos="0">
                        <a:schemeClr val="accent1">
                          <a:lumMod val="5000"/>
                          <a:lumOff val="95000"/>
                        </a:schemeClr>
                      </a:gs>
                      <a:gs pos="43000">
                        <a:srgbClr val="F9F2E2"/>
                      </a:gs>
                      <a:gs pos="100000">
                        <a:srgbClr val="E2A3A4"/>
                      </a:gs>
                    </a:gsLst>
                    <a:lin ang="5400000" scaled="1"/>
                  </a:gradFill>
                  <a:latin typeface="文悦古典明朝体 (非商业使用) W5" pitchFamily="50" charset="-122"/>
                  <a:ea typeface="文悦古典明朝体 (非商业使用) W5" pitchFamily="50" charset="-122"/>
                </a:rPr>
                <a:t>会</a:t>
              </a:r>
            </a:p>
          </p:txBody>
        </p:sp>
        <p:sp>
          <p:nvSpPr>
            <p:cNvPr id="7" name="矩形 6"/>
            <p:cNvSpPr/>
            <p:nvPr/>
          </p:nvSpPr>
          <p:spPr>
            <a:xfrm>
              <a:off x="5319993" y="995883"/>
              <a:ext cx="1177305" cy="1862048"/>
            </a:xfrm>
            <a:prstGeom prst="rect">
              <a:avLst/>
            </a:prstGeom>
            <a:noFill/>
            <a:effectLst>
              <a:outerShdw blurRad="50800" dist="38100" dir="5400000" algn="t" rotWithShape="0">
                <a:prstClr val="black">
                  <a:alpha val="40000"/>
                </a:prstClr>
              </a:outerShdw>
            </a:effectLst>
          </p:spPr>
          <p:txBody>
            <a:bodyPr wrap="square" rtlCol="0">
              <a:spAutoFit/>
            </a:bodyPr>
            <a:lstStyle/>
            <a:p>
              <a:r>
                <a:rPr lang="zh-CN" altLang="en-US" sz="11500">
                  <a:gradFill>
                    <a:gsLst>
                      <a:gs pos="0">
                        <a:schemeClr val="accent1">
                          <a:lumMod val="5000"/>
                          <a:lumOff val="95000"/>
                        </a:schemeClr>
                      </a:gs>
                      <a:gs pos="43000">
                        <a:srgbClr val="F9F2E2"/>
                      </a:gs>
                      <a:gs pos="100000">
                        <a:srgbClr val="E9849D"/>
                      </a:gs>
                    </a:gsLst>
                    <a:lin ang="5400000" scaled="1"/>
                  </a:gradFill>
                  <a:latin typeface="文悦古典明朝体 (非商业使用) W5" pitchFamily="50" charset="-122"/>
                  <a:ea typeface="文悦古典明朝体 (非商业使用) W5" pitchFamily="50" charset="-122"/>
                </a:rPr>
                <a:t>再</a:t>
              </a:r>
            </a:p>
          </p:txBody>
        </p:sp>
      </p:grpSp>
      <p:sp>
        <p:nvSpPr>
          <p:cNvPr id="19" name="PA_库_矩形 3"/>
          <p:cNvSpPr/>
          <p:nvPr>
            <p:custDataLst>
              <p:tags r:id="rId2"/>
            </p:custDataLst>
          </p:nvPr>
        </p:nvSpPr>
        <p:spPr>
          <a:xfrm>
            <a:off x="4136589" y="2322930"/>
            <a:ext cx="1379036" cy="523220"/>
          </a:xfrm>
          <a:prstGeom prst="rect">
            <a:avLst/>
          </a:prstGeom>
          <a:noFill/>
        </p:spPr>
        <p:txBody>
          <a:bodyPr wrap="square" rtlCol="0">
            <a:spAutoFit/>
          </a:bodyPr>
          <a:lstStyle/>
          <a:p>
            <a:pPr algn="r"/>
            <a:r>
              <a:rPr lang="zh-CN" altLang="en-US" sz="2800">
                <a:solidFill>
                  <a:schemeClr val="tx1"/>
                </a:solidFill>
                <a:latin typeface="方正清刻本悦宋简体" panose="02000000000000000000" pitchFamily="2" charset="-122"/>
                <a:ea typeface="方正清刻本悦宋简体" panose="02000000000000000000" pitchFamily="2" charset="-122"/>
              </a:rPr>
              <a:t>临江仙</a:t>
            </a:r>
          </a:p>
        </p:txBody>
      </p:sp>
      <p:sp>
        <p:nvSpPr>
          <p:cNvPr id="20" name="PA_库_文本框 4"/>
          <p:cNvSpPr txBox="1"/>
          <p:nvPr>
            <p:custDataLst>
              <p:tags r:id="rId3"/>
            </p:custDataLst>
          </p:nvPr>
        </p:nvSpPr>
        <p:spPr>
          <a:xfrm>
            <a:off x="4176864" y="2166656"/>
            <a:ext cx="1303928" cy="215444"/>
          </a:xfrm>
          <a:prstGeom prst="rect">
            <a:avLst/>
          </a:prstGeom>
          <a:noFill/>
        </p:spPr>
        <p:txBody>
          <a:bodyPr vert="horz" wrap="square" rtlCol="0">
            <a:spAutoFit/>
          </a:bodyPr>
          <a:lstStyle/>
          <a:p>
            <a:pPr algn="r"/>
            <a:r>
              <a:rPr lang="en-US" altLang="zh-CN" sz="800">
                <a:solidFill>
                  <a:schemeClr val="tx1"/>
                </a:solidFill>
                <a:latin typeface="Arial Unicode MS" panose="020B0604020202020204" pitchFamily="34" charset="-122"/>
                <a:ea typeface="Arial Unicode MS" panose="020B0604020202020204" pitchFamily="34" charset="-122"/>
                <a:cs typeface="Arial Unicode MS" panose="020B0604020202020204" pitchFamily="34" charset="-122"/>
              </a:rPr>
              <a:t>LIN JIANG XIAN MEI </a:t>
            </a:r>
          </a:p>
        </p:txBody>
      </p:sp>
      <p:sp>
        <p:nvSpPr>
          <p:cNvPr id="21" name="PA_库_矩形 5"/>
          <p:cNvSpPr/>
          <p:nvPr>
            <p:custDataLst>
              <p:tags r:id="rId4"/>
            </p:custDataLst>
          </p:nvPr>
        </p:nvSpPr>
        <p:spPr>
          <a:xfrm>
            <a:off x="3317508" y="2727092"/>
            <a:ext cx="2213946" cy="275332"/>
          </a:xfrm>
          <a:prstGeom prst="rect">
            <a:avLst/>
          </a:prstGeom>
          <a:noFill/>
        </p:spPr>
        <p:txBody>
          <a:bodyPr vert="horz" wrap="square" rtlCol="0">
            <a:spAutoFit/>
          </a:bodyPr>
          <a:lstStyle/>
          <a:p>
            <a:pPr algn="r">
              <a:lnSpc>
                <a:spcPct val="150000"/>
              </a:lnSpc>
            </a:pPr>
            <a:r>
              <a:rPr lang="zh-CN" altLang="en-US" sz="900">
                <a:solidFill>
                  <a:schemeClr val="tx1"/>
                </a:solidFill>
                <a:latin typeface="Arial" panose="020B0604020202020204" pitchFamily="34" charset="0"/>
                <a:ea typeface="微软雅黑" panose="020B0503020204020204" pitchFamily="34" charset="-122"/>
              </a:rPr>
              <a:t>庭院深深深几许</a:t>
            </a:r>
            <a:r>
              <a:rPr lang="en-US" altLang="zh-CN" sz="900">
                <a:solidFill>
                  <a:schemeClr val="tx1"/>
                </a:solidFill>
                <a:latin typeface="Arial" panose="020B0604020202020204" pitchFamily="34" charset="0"/>
                <a:ea typeface="微软雅黑" panose="020B0503020204020204" pitchFamily="34" charset="-122"/>
              </a:rPr>
              <a:t>,</a:t>
            </a:r>
            <a:r>
              <a:rPr lang="zh-CN" altLang="en-US" sz="900">
                <a:solidFill>
                  <a:schemeClr val="tx1"/>
                </a:solidFill>
                <a:latin typeface="Arial" panose="020B0604020202020204" pitchFamily="34" charset="0"/>
                <a:ea typeface="微软雅黑" panose="020B0503020204020204" pitchFamily="34" charset="-122"/>
              </a:rPr>
              <a:t>云窗雾阁春迟</a:t>
            </a:r>
          </a:p>
        </p:txBody>
      </p:sp>
      <p:cxnSp>
        <p:nvCxnSpPr>
          <p:cNvPr id="2" name="直接连接符 1"/>
          <p:cNvCxnSpPr/>
          <p:nvPr/>
        </p:nvCxnSpPr>
        <p:spPr>
          <a:xfrm flipH="1">
            <a:off x="8047355" y="894080"/>
            <a:ext cx="1756410" cy="1092835"/>
          </a:xfrm>
          <a:prstGeom prst="line">
            <a:avLst/>
          </a:prstGeom>
          <a:ln>
            <a:solidFill>
              <a:srgbClr val="E2A3A4"/>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2842895" y="3714750"/>
            <a:ext cx="1756410" cy="1092835"/>
          </a:xfrm>
          <a:prstGeom prst="line">
            <a:avLst/>
          </a:prstGeom>
          <a:ln>
            <a:solidFill>
              <a:srgbClr val="E2A3A4"/>
            </a:solidFill>
          </a:ln>
        </p:spPr>
        <p:style>
          <a:lnRef idx="1">
            <a:schemeClr val="accent1"/>
          </a:lnRef>
          <a:fillRef idx="0">
            <a:schemeClr val="accent1"/>
          </a:fillRef>
          <a:effectRef idx="0">
            <a:schemeClr val="accent1"/>
          </a:effectRef>
          <a:fontRef idx="minor">
            <a:schemeClr val="tx1"/>
          </a:fontRef>
        </p:style>
      </p:cxnSp>
      <p:pic>
        <p:nvPicPr>
          <p:cNvPr id="23" name="New picture"/>
          <p:cNvPicPr/>
          <p:nvPr/>
        </p:nvPicPr>
        <p:blipFill>
          <a:blip r:embed="rId8"/>
          <a:stretch>
            <a:fillRect/>
          </a:stretch>
        </p:blipFill>
        <p:spPr>
          <a:xfrm>
            <a:off x="11353800" y="12585700"/>
            <a:ext cx="330200" cy="241300"/>
          </a:xfrm>
          <a:prstGeom prst="cube">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grpId="0" nodeType="with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1000"/>
                                        <p:tgtEl>
                                          <p:spTgt spid="19"/>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1000"/>
                                        <p:tgtEl>
                                          <p:spTgt spid="20"/>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21"/>
                                        </p:tgtEl>
                                        <p:attrNameLst>
                                          <p:attrName>style.visibility</p:attrName>
                                        </p:attrNameLst>
                                      </p:cBhvr>
                                      <p:to>
                                        <p:strVal val="visible"/>
                                      </p:to>
                                    </p:set>
                                    <p:animEffect transition="in" filter="wipe(right)">
                                      <p:cBhvr>
                                        <p:cTn id="13" dur="1000"/>
                                        <p:tgtEl>
                                          <p:spTgt spid="21"/>
                                        </p:tgtEl>
                                      </p:cBhvr>
                                    </p:animEffect>
                                  </p:childTnLst>
                                </p:cTn>
                              </p:par>
                              <p:par>
                                <p:cTn id="14" presetID="10" presetClass="entr" presetSubtype="0" fill="hold"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53" presetClass="entr" presetSubtype="0" fill="hold" nodeType="withEffect">
                                  <p:stCondLst>
                                    <p:cond delay="15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6" presetClass="emph" presetSubtype="0" accel="30000" decel="26000" autoRev="1" fill="hold" nodeType="withEffect">
                                  <p:stCondLst>
                                    <p:cond delay="1900"/>
                                  </p:stCondLst>
                                  <p:childTnLst>
                                    <p:animScale>
                                      <p:cBhvr>
                                        <p:cTn id="23" dur="500" fill="hold"/>
                                        <p:tgtEl>
                                          <p:spTgt spid="2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31042" y="-57551"/>
            <a:ext cx="6340642" cy="6340642"/>
          </a:xfrm>
          <a:prstGeom prst="ellipse">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37260" y="0"/>
            <a:ext cx="6532245" cy="706755"/>
          </a:xfrm>
          <a:prstGeom prst="rect">
            <a:avLst/>
          </a:prstGeom>
          <a:noFill/>
        </p:spPr>
        <p:txBody>
          <a:bodyPr wrap="square" rtlCol="0">
            <a:spAutoFit/>
          </a:bodyPr>
          <a:lstStyle/>
          <a:p>
            <a:r>
              <a:rPr lang="zh-CN" altLang="en-US" sz="4000" b="1"/>
              <a:t>何谓逻辑？何谓逻辑思维？</a:t>
            </a:r>
          </a:p>
        </p:txBody>
      </p:sp>
      <p:sp>
        <p:nvSpPr>
          <p:cNvPr id="10244" name="Text Box 4"/>
          <p:cNvSpPr txBox="1"/>
          <p:nvPr/>
        </p:nvSpPr>
        <p:spPr>
          <a:xfrm>
            <a:off x="309245" y="480695"/>
            <a:ext cx="11521440" cy="6739255"/>
          </a:xfrm>
          <a:prstGeom prst="rect">
            <a:avLst/>
          </a:prstGeom>
          <a:noFill/>
          <a:ln w="9525">
            <a:noFill/>
          </a:ln>
        </p:spPr>
        <p:txBody>
          <a:bodyPr wrap="square">
            <a:spAutoFit/>
          </a:bodyPr>
          <a:lstStyle/>
          <a:p>
            <a:pPr>
              <a:spcBef>
                <a:spcPct val="50000"/>
              </a:spcBef>
            </a:pPr>
            <a:r>
              <a:rPr lang="en-US" altLang="zh-CN" sz="3200" dirty="0">
                <a:solidFill>
                  <a:srgbClr val="0000FF"/>
                </a:solidFill>
                <a:latin typeface="汉仪粗圆简" panose="02010609000101010101" charset="-122"/>
                <a:ea typeface="汉仪粗圆简" panose="02010609000101010101" charset="-122"/>
                <a:cs typeface="汉仪粗圆简" panose="02010609000101010101" charset="-122"/>
              </a:rPr>
              <a:t> </a:t>
            </a:r>
            <a:r>
              <a:rPr lang="en-US" altLang="zh-CN" sz="3200" dirty="0">
                <a:solidFill>
                  <a:schemeClr val="accent2"/>
                </a:solidFill>
                <a:latin typeface="汉仪粗圆简" panose="02010609000101010101" charset="-122"/>
                <a:ea typeface="汉仪粗圆简" panose="02010609000101010101" charset="-122"/>
                <a:cs typeface="汉仪粗圆简" panose="02010609000101010101" charset="-122"/>
              </a:rPr>
              <a:t>   </a:t>
            </a:r>
            <a:r>
              <a:rPr lang="en-US" altLang="zh-CN" sz="3200" b="1" dirty="0">
                <a:solidFill>
                  <a:schemeClr val="accent2"/>
                </a:solidFill>
                <a:latin typeface="汉仪粗圆简" panose="02010609000101010101" charset="-122"/>
                <a:ea typeface="汉仪粗圆简" panose="02010609000101010101" charset="-122"/>
                <a:cs typeface="汉仪粗圆简" panose="02010609000101010101" charset="-122"/>
              </a:rPr>
              <a:t>“</a:t>
            </a:r>
            <a:r>
              <a:rPr lang="zh-CN" altLang="en-US" sz="3200" b="1" dirty="0">
                <a:solidFill>
                  <a:schemeClr val="accent2"/>
                </a:solidFill>
                <a:latin typeface="汉仪粗圆简" panose="02010609000101010101" charset="-122"/>
                <a:ea typeface="汉仪粗圆简" panose="02010609000101010101" charset="-122"/>
                <a:cs typeface="汉仪粗圆简" panose="02010609000101010101" charset="-122"/>
              </a:rPr>
              <a:t>逻辑”一词原意指思想、理性、规律、言辞等。在现代汉语中，“逻辑”是个多义词，大致有四种词义：</a:t>
            </a:r>
          </a:p>
          <a:p>
            <a:pPr>
              <a:spcBef>
                <a:spcPct val="50000"/>
              </a:spcBef>
            </a:pPr>
            <a:r>
              <a:rPr lang="zh-CN" altLang="en-US" sz="3200" b="1" dirty="0">
                <a:solidFill>
                  <a:srgbClr val="0000FF"/>
                </a:solidFill>
                <a:latin typeface="汉仪粗圆简" panose="02010609000101010101" charset="-122"/>
                <a:ea typeface="汉仪粗圆简" panose="02010609000101010101" charset="-122"/>
                <a:cs typeface="汉仪粗圆简" panose="02010609000101010101" charset="-122"/>
              </a:rPr>
              <a:t>第一，指客观事物发展变化的规律；</a:t>
            </a:r>
          </a:p>
          <a:p>
            <a:pPr>
              <a:spcBef>
                <a:spcPct val="50000"/>
              </a:spcBef>
            </a:pPr>
            <a:r>
              <a:rPr lang="zh-CN" altLang="en-US" sz="3200" b="1" dirty="0">
                <a:solidFill>
                  <a:srgbClr val="0000FF"/>
                </a:solidFill>
                <a:latin typeface="汉仪粗圆简" panose="02010609000101010101" charset="-122"/>
                <a:ea typeface="汉仪粗圆简" panose="02010609000101010101" charset="-122"/>
                <a:cs typeface="汉仪粗圆简" panose="02010609000101010101" charset="-122"/>
              </a:rPr>
              <a:t>第二，泛指思维的规律；</a:t>
            </a:r>
          </a:p>
          <a:p>
            <a:pPr>
              <a:spcBef>
                <a:spcPct val="50000"/>
              </a:spcBef>
            </a:pPr>
            <a:r>
              <a:rPr lang="zh-CN" altLang="en-US" sz="3200" b="1" dirty="0">
                <a:solidFill>
                  <a:srgbClr val="0000FF"/>
                </a:solidFill>
                <a:latin typeface="汉仪粗圆简" panose="02010609000101010101" charset="-122"/>
                <a:ea typeface="汉仪粗圆简" panose="02010609000101010101" charset="-122"/>
                <a:cs typeface="汉仪粗圆简" panose="02010609000101010101" charset="-122"/>
              </a:rPr>
              <a:t>第三，指某种特殊的理论、观点和看问题的方法；</a:t>
            </a:r>
          </a:p>
          <a:p>
            <a:pPr>
              <a:spcBef>
                <a:spcPct val="50000"/>
              </a:spcBef>
            </a:pPr>
            <a:r>
              <a:rPr lang="zh-CN" altLang="en-US" sz="3200" b="1" dirty="0">
                <a:solidFill>
                  <a:srgbClr val="0000FF"/>
                </a:solidFill>
                <a:latin typeface="汉仪粗圆简" panose="02010609000101010101" charset="-122"/>
                <a:ea typeface="汉仪粗圆简" panose="02010609000101010101" charset="-122"/>
                <a:cs typeface="汉仪粗圆简" panose="02010609000101010101" charset="-122"/>
              </a:rPr>
              <a:t>第四，特指一门研究思维形式及其规律和方法的科学。</a:t>
            </a:r>
          </a:p>
          <a:p>
            <a:pPr>
              <a:spcBef>
                <a:spcPct val="50000"/>
              </a:spcBef>
            </a:pPr>
            <a:r>
              <a:rPr lang="zh-CN" altLang="en-US" sz="3200" b="1" dirty="0">
                <a:solidFill>
                  <a:srgbClr val="0000FF"/>
                </a:solidFill>
                <a:latin typeface="汉仪粗圆简" panose="02010609000101010101" charset="-122"/>
                <a:ea typeface="汉仪粗圆简" panose="02010609000101010101" charset="-122"/>
                <a:cs typeface="汉仪粗圆简" panose="02010609000101010101" charset="-122"/>
              </a:rPr>
              <a:t>我们所说的</a:t>
            </a:r>
            <a:r>
              <a:rPr lang="zh-CN" altLang="en-US" sz="3200" b="1" dirty="0">
                <a:solidFill>
                  <a:srgbClr val="FF0066"/>
                </a:solidFill>
                <a:latin typeface="汉仪粗圆简" panose="02010609000101010101" charset="-122"/>
                <a:ea typeface="汉仪粗圆简" panose="02010609000101010101" charset="-122"/>
                <a:cs typeface="汉仪粗圆简" panose="02010609000101010101" charset="-122"/>
              </a:rPr>
              <a:t>“逻辑”</a:t>
            </a:r>
            <a:r>
              <a:rPr lang="zh-CN" altLang="zh-CN" sz="3200" dirty="0">
                <a:solidFill>
                  <a:srgbClr val="000000"/>
                </a:solidFill>
                <a:latin typeface="汉仪粗圆简" panose="02010609000101010101" charset="-122"/>
                <a:ea typeface="汉仪粗圆简" panose="02010609000101010101" charset="-122"/>
                <a:cs typeface="汉仪粗圆简" panose="02010609000101010101" charset="-122"/>
                <a:sym typeface="+mn-ea"/>
              </a:rPr>
              <a:t>是人的一种抽象思维</a:t>
            </a:r>
            <a:r>
              <a:rPr lang="en-US" altLang="zh-CN" sz="3200" dirty="0">
                <a:solidFill>
                  <a:srgbClr val="000000"/>
                </a:solidFill>
                <a:latin typeface="汉仪粗圆简" panose="02010609000101010101" charset="-122"/>
                <a:ea typeface="汉仪粗圆简" panose="02010609000101010101" charset="-122"/>
                <a:cs typeface="汉仪粗圆简" panose="02010609000101010101" charset="-122"/>
                <a:sym typeface="+mn-ea"/>
              </a:rPr>
              <a:t>,</a:t>
            </a:r>
            <a:r>
              <a:rPr lang="zh-CN" altLang="zh-CN" sz="3200" dirty="0">
                <a:solidFill>
                  <a:srgbClr val="000000"/>
                </a:solidFill>
                <a:latin typeface="汉仪粗圆简" panose="02010609000101010101" charset="-122"/>
                <a:ea typeface="汉仪粗圆简" panose="02010609000101010101" charset="-122"/>
                <a:cs typeface="汉仪粗圆简" panose="02010609000101010101" charset="-122"/>
                <a:sym typeface="+mn-ea"/>
              </a:rPr>
              <a:t>是人通过概念、判断、推理、论证来理解和区分客观世界的思维过程。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spcBef>
                <a:spcPct val="50000"/>
              </a:spcBef>
            </a:pPr>
            <a:endParaRPr lang="zh-CN" altLang="en-US" sz="3200" b="1" dirty="0">
              <a:latin typeface="Adobe 黑体 Std R" panose="020B0400000000000000" pitchFamily="34" charset="-122"/>
              <a:ea typeface="Adobe 黑体 Std R" panose="020B0400000000000000" pitchFamily="34" charset="-122"/>
            </a:endParaRPr>
          </a:p>
          <a:p>
            <a:pPr>
              <a:spcBef>
                <a:spcPct val="50000"/>
              </a:spcBef>
            </a:pPr>
            <a:r>
              <a:rPr lang="zh-CN" altLang="en-US" sz="3200" b="1" u="sng" dirty="0">
                <a:latin typeface="汉仪粗圆简" panose="02010609000101010101" charset="-122"/>
                <a:ea typeface="汉仪粗圆简" panose="02010609000101010101" charset="-122"/>
                <a:cs typeface="汉仪粗圆简" panose="02010609000101010101" charset="-122"/>
              </a:rPr>
              <a:t> </a:t>
            </a:r>
          </a:p>
        </p:txBody>
      </p:sp>
      <p:sp>
        <p:nvSpPr>
          <p:cNvPr id="10" name="文本框 9"/>
          <p:cNvSpPr txBox="1"/>
          <p:nvPr/>
        </p:nvSpPr>
        <p:spPr>
          <a:xfrm>
            <a:off x="1045210" y="2030730"/>
            <a:ext cx="9108440" cy="1568450"/>
          </a:xfrm>
          <a:prstGeom prst="rect">
            <a:avLst/>
          </a:prstGeom>
          <a:solidFill>
            <a:schemeClr val="bg2"/>
          </a:solidFill>
          <a:ln>
            <a:solidFill>
              <a:schemeClr val="accent1"/>
            </a:solidFill>
          </a:ln>
        </p:spPr>
        <p:txBody>
          <a:bodyPr wrap="square" rtlCol="0">
            <a:spAutoFit/>
          </a:bodyPr>
          <a:lstStyle/>
          <a:p>
            <a:pPr algn="l"/>
            <a:r>
              <a:rPr lang="en-US" altLang="zh-CN"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    </a:t>
            </a:r>
            <a:r>
              <a:rPr lang="zh-CN" altLang="en-US"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语法</a:t>
            </a:r>
            <a:r>
              <a:rPr lang="zh-CN" altLang="en-US" sz="3200" b="1">
                <a:latin typeface="迷你简粗隶书" panose="02010609000101010101" charset="0"/>
                <a:ea typeface="迷你简粗隶书" panose="02010609000101010101" charset="0"/>
                <a:cs typeface="迷你简粗隶书" panose="02010609000101010101" charset="0"/>
                <a:sym typeface="+mn-ea"/>
              </a:rPr>
              <a:t>，是研究怎样把话说</a:t>
            </a:r>
            <a:r>
              <a:rPr lang="zh-CN" altLang="en-US"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对</a:t>
            </a:r>
            <a:r>
              <a:rPr lang="zh-CN" altLang="en-US" sz="3200" b="1">
                <a:latin typeface="迷你简粗隶书" panose="02010609000101010101" charset="0"/>
                <a:ea typeface="迷你简粗隶书" panose="02010609000101010101" charset="0"/>
                <a:cs typeface="迷你简粗隶书" panose="02010609000101010101" charset="0"/>
                <a:sym typeface="+mn-ea"/>
              </a:rPr>
              <a:t>的学问；</a:t>
            </a:r>
            <a:endParaRPr lang="zh-CN" altLang="en-US" sz="3200" b="1">
              <a:latin typeface="迷你简粗隶书" panose="02010609000101010101" charset="0"/>
              <a:ea typeface="迷你简粗隶书" panose="02010609000101010101" charset="0"/>
              <a:cs typeface="迷你简粗隶书" panose="02010609000101010101" charset="0"/>
            </a:endParaRPr>
          </a:p>
          <a:p>
            <a:pPr algn="l"/>
            <a:r>
              <a:rPr lang="zh-CN" altLang="en-US" sz="3200" b="1">
                <a:solidFill>
                  <a:srgbClr val="FF0000"/>
                </a:solidFill>
                <a:latin typeface="迷你简粗隶书" panose="02010609000101010101" charset="0"/>
                <a:ea typeface="迷你简粗隶书" panose="02010609000101010101" charset="0"/>
                <a:cs typeface="迷你简粗隶书" panose="02010609000101010101" charset="0"/>
                <a:sym typeface="+mn-ea"/>
              </a:rPr>
              <a:t>    </a:t>
            </a:r>
            <a:r>
              <a:rPr lang="zh-CN" altLang="en-US"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修辞</a:t>
            </a:r>
            <a:r>
              <a:rPr lang="zh-CN" altLang="en-US" sz="3200" b="1">
                <a:latin typeface="迷你简粗隶书" panose="02010609000101010101" charset="0"/>
                <a:ea typeface="迷你简粗隶书" panose="02010609000101010101" charset="0"/>
                <a:cs typeface="迷你简粗隶书" panose="02010609000101010101" charset="0"/>
                <a:sym typeface="+mn-ea"/>
              </a:rPr>
              <a:t>，是研究怎样把话说得</a:t>
            </a:r>
            <a:r>
              <a:rPr lang="zh-CN" altLang="en-US"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好</a:t>
            </a:r>
            <a:r>
              <a:rPr lang="zh-CN" altLang="en-US" sz="3200" b="1">
                <a:latin typeface="迷你简粗隶书" panose="02010609000101010101" charset="0"/>
                <a:ea typeface="迷你简粗隶书" panose="02010609000101010101" charset="0"/>
                <a:cs typeface="迷你简粗隶书" panose="02010609000101010101" charset="0"/>
                <a:sym typeface="+mn-ea"/>
              </a:rPr>
              <a:t>的学问；</a:t>
            </a:r>
          </a:p>
          <a:p>
            <a:pPr algn="l"/>
            <a:r>
              <a:rPr lang="zh-CN" altLang="en-US" sz="3200" b="1">
                <a:latin typeface="迷你简粗隶书" panose="02010609000101010101" charset="0"/>
                <a:ea typeface="迷你简粗隶书" panose="02010609000101010101" charset="0"/>
                <a:cs typeface="迷你简粗隶书" panose="02010609000101010101" charset="0"/>
                <a:sym typeface="+mn-ea"/>
              </a:rPr>
              <a:t>    </a:t>
            </a:r>
            <a:r>
              <a:rPr lang="zh-CN" altLang="en-US"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逻辑</a:t>
            </a:r>
            <a:r>
              <a:rPr lang="zh-CN" altLang="en-US" sz="3200" b="1">
                <a:latin typeface="迷你简粗隶书" panose="02010609000101010101" charset="0"/>
                <a:ea typeface="迷你简粗隶书" panose="02010609000101010101" charset="0"/>
                <a:cs typeface="迷你简粗隶书" panose="02010609000101010101" charset="0"/>
                <a:sym typeface="+mn-ea"/>
              </a:rPr>
              <a:t>，是研究</a:t>
            </a:r>
            <a:r>
              <a:rPr lang="zh-CN" altLang="en-US" sz="3200" b="1" u="sng">
                <a:solidFill>
                  <a:srgbClr val="FF0000"/>
                </a:solidFill>
                <a:latin typeface="迷你简粗隶书" panose="02010609000101010101" charset="0"/>
                <a:ea typeface="迷你简粗隶书" panose="02010609000101010101" charset="0"/>
                <a:cs typeface="迷你简粗隶书" panose="02010609000101010101" charset="0"/>
                <a:sym typeface="+mn-ea"/>
              </a:rPr>
              <a:t>思维形式、规律和方法</a:t>
            </a:r>
            <a:r>
              <a:rPr lang="zh-CN" altLang="en-US" sz="3200" b="1">
                <a:latin typeface="迷你简粗隶书" panose="02010609000101010101" charset="0"/>
                <a:ea typeface="迷你简粗隶书" panose="02010609000101010101" charset="0"/>
                <a:cs typeface="迷你简粗隶书" panose="02010609000101010101" charset="0"/>
                <a:sym typeface="+mn-ea"/>
              </a:rPr>
              <a:t>的学问。</a:t>
            </a:r>
            <a:endParaRPr lang="zh-CN" altLang="en-US" sz="3200" b="1">
              <a:latin typeface="迷你简粗隶书" panose="02010609000101010101" charset="0"/>
              <a:ea typeface="迷你简粗隶书" panose="02010609000101010101" charset="0"/>
              <a:cs typeface="迷你简粗隶书" panose="02010609000101010101"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arn(inVertical)">
                                      <p:cBhvr>
                                        <p:cTn id="7" dur="500"/>
                                        <p:tgtEl>
                                          <p:spTgt spid="1024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400" y="-38100"/>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46430" y="377825"/>
            <a:ext cx="2037080" cy="706755"/>
          </a:xfrm>
          <a:prstGeom prst="rect">
            <a:avLst/>
          </a:prstGeom>
          <a:noFill/>
        </p:spPr>
        <p:txBody>
          <a:bodyPr wrap="square" rtlCol="0">
            <a:spAutoFit/>
          </a:bodyPr>
          <a:lstStyle/>
          <a:p>
            <a:r>
              <a:rPr lang="zh-CN" altLang="en-US" sz="4000" b="1"/>
              <a:t>逻</a:t>
            </a:r>
            <a:r>
              <a:rPr lang="en-US" altLang="zh-CN" sz="4000" b="1"/>
              <a:t>  </a:t>
            </a:r>
            <a:r>
              <a:rPr lang="zh-CN" altLang="en-US" sz="4000" b="1"/>
              <a:t>辑</a:t>
            </a:r>
          </a:p>
        </p:txBody>
      </p:sp>
      <p:sp>
        <p:nvSpPr>
          <p:cNvPr id="9" name="文本框 8"/>
          <p:cNvSpPr txBox="1"/>
          <p:nvPr/>
        </p:nvSpPr>
        <p:spPr>
          <a:xfrm>
            <a:off x="1152525" y="1193165"/>
            <a:ext cx="9810750" cy="4225290"/>
          </a:xfrm>
          <a:prstGeom prst="rect">
            <a:avLst/>
          </a:prstGeom>
          <a:noFill/>
        </p:spPr>
        <p:txBody>
          <a:bodyPr wrap="square" rtlCol="0">
            <a:spAutoFit/>
          </a:bodyPr>
          <a:lstStyle/>
          <a:p>
            <a:pPr indent="533400">
              <a:lnSpc>
                <a:spcPct val="120000"/>
              </a:lnSpc>
              <a:spcAft>
                <a:spcPct val="0"/>
              </a:spcAft>
              <a:tabLst>
                <a:tab pos="1029335" algn="l"/>
                <a:tab pos="1850390" algn="l"/>
                <a:tab pos="2538095" algn="l"/>
                <a:tab pos="3221990" algn="l"/>
              </a:tabLst>
            </a:pPr>
            <a:r>
              <a:rPr lang="zh-CN" altLang="zh-CN" sz="3200" b="1">
                <a:solidFill>
                  <a:srgbClr val="FF0000"/>
                </a:solidFill>
                <a:latin typeface="迷你简粗隶书" panose="02010609000101010101" charset="0"/>
                <a:ea typeface="迷你简粗隶书" panose="02010609000101010101" charset="0"/>
                <a:cs typeface="迷你简粗隶书" panose="02010609000101010101" charset="0"/>
                <a:sym typeface="+mn-ea"/>
              </a:rPr>
              <a:t>人的理性认识包括概念、判断、推理三种形式</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。从概念到判断再到推理</a:t>
            </a:r>
            <a:r>
              <a:rPr lang="en-US"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是理性认识由低级到高级的发展过程。人们在社会实践中形成概念</a:t>
            </a:r>
            <a:r>
              <a:rPr lang="en-US"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作出判断</a:t>
            </a:r>
            <a:r>
              <a:rPr lang="en-US"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进行推理</a:t>
            </a:r>
            <a:r>
              <a:rPr lang="en-US"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表现为一系列的抽象概括、分析和综合。</a:t>
            </a:r>
            <a:endPar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endParaRPr>
          </a:p>
          <a:p>
            <a:pPr indent="533400">
              <a:lnSpc>
                <a:spcPct val="120000"/>
              </a:lnSpc>
              <a:spcAft>
                <a:spcPct val="0"/>
              </a:spcAft>
              <a:tabLst>
                <a:tab pos="1029335" algn="l"/>
                <a:tab pos="1850390" algn="l"/>
                <a:tab pos="2538095" algn="l"/>
                <a:tab pos="3221990" algn="l"/>
              </a:tabLst>
            </a:pP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概念、判断、推理是思维的基本形式。</a:t>
            </a:r>
            <a:r>
              <a:rPr lang="zh-CN" altLang="zh-CN" sz="3200" b="1">
                <a:solidFill>
                  <a:srgbClr val="FF0000"/>
                </a:solidFill>
                <a:latin typeface="迷你简粗隶书" panose="02010609000101010101" charset="0"/>
                <a:ea typeface="迷你简粗隶书" panose="02010609000101010101" charset="0"/>
                <a:cs typeface="迷你简粗隶书" panose="02010609000101010101" charset="0"/>
                <a:sym typeface="+mn-ea"/>
              </a:rPr>
              <a:t>判断是由概念组成的</a:t>
            </a:r>
            <a:r>
              <a:rPr lang="en-US" altLang="zh-CN" sz="3200" b="1">
                <a:solidFill>
                  <a:srgbClr val="FF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FF0000"/>
                </a:solidFill>
                <a:latin typeface="迷你简粗隶书" panose="02010609000101010101" charset="0"/>
                <a:ea typeface="迷你简粗隶书" panose="02010609000101010101" charset="0"/>
                <a:cs typeface="迷你简粗隶书" panose="02010609000101010101" charset="0"/>
                <a:sym typeface="+mn-ea"/>
              </a:rPr>
              <a:t>推理是由判断组成的</a:t>
            </a:r>
            <a:r>
              <a:rPr lang="en-US" altLang="zh-CN" sz="3200" b="1">
                <a:solidFill>
                  <a:srgbClr val="FF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因此</a:t>
            </a:r>
            <a:r>
              <a:rPr lang="en-US"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我们在认识逻辑时</a:t>
            </a:r>
            <a:r>
              <a:rPr lang="en-US"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a:t>
            </a:r>
            <a:r>
              <a:rPr lang="zh-CN" altLang="zh-CN" sz="3200" b="1">
                <a:solidFill>
                  <a:srgbClr val="000000"/>
                </a:solidFill>
                <a:latin typeface="迷你简粗隶书" panose="02010609000101010101" charset="0"/>
                <a:ea typeface="迷你简粗隶书" panose="02010609000101010101" charset="0"/>
                <a:cs typeface="迷你简粗隶书" panose="02010609000101010101" charset="0"/>
                <a:sym typeface="+mn-ea"/>
              </a:rPr>
              <a:t>必须了解概念、判断和推理的基本知识。</a:t>
            </a:r>
            <a:endParaRPr lang="zh-CN" altLang="en-US" sz="3200" b="1">
              <a:latin typeface="迷你简粗隶书" panose="02010609000101010101" charset="0"/>
              <a:ea typeface="迷你简粗隶书" panose="02010609000101010101" charset="0"/>
              <a:cs typeface="迷你简粗隶书" panose="02010609000101010101"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338435" y="5218430"/>
            <a:ext cx="1619885" cy="1619885"/>
          </a:xfrm>
          <a:prstGeom prst="rect">
            <a:avLst/>
          </a:prstGeom>
        </p:spPr>
      </p:pic>
      <p:pic>
        <p:nvPicPr>
          <p:cNvPr id="9" name="图片 8"/>
          <p:cNvPicPr>
            <a:picLocks noChangeAspect="1"/>
          </p:cNvPicPr>
          <p:nvPr/>
        </p:nvPicPr>
        <p:blipFill>
          <a:blip r:embed="rId4"/>
          <a:stretch>
            <a:fillRect/>
          </a:stretch>
        </p:blipFill>
        <p:spPr>
          <a:xfrm>
            <a:off x="11074088" y="3759303"/>
            <a:ext cx="148966" cy="144000"/>
          </a:xfrm>
          <a:prstGeom prst="rect">
            <a:avLst/>
          </a:prstGeom>
        </p:spPr>
      </p:pic>
      <p:pic>
        <p:nvPicPr>
          <p:cNvPr id="10" name="图片 9"/>
          <p:cNvPicPr>
            <a:picLocks noChangeAspect="1"/>
          </p:cNvPicPr>
          <p:nvPr/>
        </p:nvPicPr>
        <p:blipFill>
          <a:blip r:embed="rId4"/>
          <a:stretch>
            <a:fillRect/>
          </a:stretch>
        </p:blipFill>
        <p:spPr>
          <a:xfrm>
            <a:off x="4382350" y="4114152"/>
            <a:ext cx="148966" cy="144000"/>
          </a:xfrm>
          <a:prstGeom prst="rect">
            <a:avLst/>
          </a:prstGeom>
        </p:spPr>
      </p:pic>
      <p:pic>
        <p:nvPicPr>
          <p:cNvPr id="11" name="图片 10"/>
          <p:cNvPicPr>
            <a:picLocks noChangeAspect="1"/>
          </p:cNvPicPr>
          <p:nvPr/>
        </p:nvPicPr>
        <p:blipFill>
          <a:blip r:embed="rId5"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6">
                    <a14:imgEffect>
                      <a14:brightnessContrast contrast="20000"/>
                    </a14:imgEffect>
                  </a14:imgLayer>
                </a14:imgProps>
              </a:ext>
            </a:extLst>
          </a:blip>
          <a:stretch>
            <a:fillRect/>
          </a:stretch>
        </p:blipFill>
        <p:spPr>
          <a:xfrm>
            <a:off x="4367323" y="4308215"/>
            <a:ext cx="144000" cy="144000"/>
          </a:xfrm>
          <a:prstGeom prst="rect">
            <a:avLst/>
          </a:prstGeom>
        </p:spPr>
      </p:pic>
      <p:sp>
        <p:nvSpPr>
          <p:cNvPr id="13" name="矩形 12"/>
          <p:cNvSpPr/>
          <p:nvPr/>
        </p:nvSpPr>
        <p:spPr>
          <a:xfrm>
            <a:off x="651661" y="1596315"/>
            <a:ext cx="11123407" cy="2306955"/>
          </a:xfrm>
          <a:prstGeom prst="rect">
            <a:avLst/>
          </a:prstGeom>
        </p:spPr>
        <p:txBody>
          <a:bodyPr wrap="square">
            <a:spAutoFit/>
          </a:bodyPr>
          <a:lstStyle/>
          <a:p>
            <a:pPr fontAlgn="auto">
              <a:lnSpc>
                <a:spcPct val="150000"/>
              </a:lnSpc>
            </a:pPr>
            <a:r>
              <a:rPr lang="en-US" altLang="zh-CN" sz="3200" b="1" err="1" smtClean="0">
                <a:latin typeface="微软雅黑" panose="020B0503020204020204" pitchFamily="34" charset="-122"/>
                <a:ea typeface="微软雅黑" panose="020B0503020204020204" pitchFamily="34" charset="-122"/>
                <a:hlinkClick r:id="rId7"/>
              </a:rPr>
              <a:t>柏拉图</a:t>
            </a:r>
            <a:r>
              <a:rPr lang="zh-CN" altLang="zh-CN" sz="3200" b="1" smtClean="0">
                <a:latin typeface="微软雅黑" panose="020B0503020204020204" pitchFamily="34" charset="-122"/>
                <a:ea typeface="微软雅黑" panose="020B0503020204020204" pitchFamily="34" charset="-122"/>
              </a:rPr>
              <a:t>曾给人下过一个定义：“人是没有羽毛的两足直立的动物。”结果他的一个学生给他找来了一只拔光羽毛的鸡，拿到柏拉图面前嘲讽他说：“这就是老师您说的‘人’呀。”</a:t>
            </a:r>
          </a:p>
        </p:txBody>
      </p:sp>
      <p:sp>
        <p:nvSpPr>
          <p:cNvPr id="14" name="矩形 13"/>
          <p:cNvSpPr/>
          <p:nvPr/>
        </p:nvSpPr>
        <p:spPr>
          <a:xfrm>
            <a:off x="835025" y="4114278"/>
            <a:ext cx="10453931" cy="2084070"/>
          </a:xfrm>
          <a:prstGeom prst="rect">
            <a:avLst/>
          </a:prstGeom>
        </p:spPr>
        <p:txBody>
          <a:bodyPr wrap="square">
            <a:spAutoFit/>
          </a:bodyPr>
          <a:lstStyle/>
          <a:p>
            <a:pPr marL="0" indent="0">
              <a:lnSpc>
                <a:spcPct val="120000"/>
              </a:lnSpc>
              <a:buNone/>
            </a:pPr>
            <a:r>
              <a:rPr lang="zh-CN" altLang="en-US" sz="3600" b="1">
                <a:sym typeface="+mn-ea"/>
              </a:rPr>
              <a:t>每一个概念都有自己的“</a:t>
            </a:r>
            <a:r>
              <a:rPr lang="zh-CN" altLang="en-US" sz="3600" b="1" u="sng">
                <a:solidFill>
                  <a:srgbClr val="FF0000"/>
                </a:solidFill>
                <a:sym typeface="+mn-ea"/>
              </a:rPr>
              <a:t>内涵</a:t>
            </a:r>
            <a:r>
              <a:rPr lang="zh-CN" altLang="en-US" sz="3600" b="1">
                <a:sym typeface="+mn-ea"/>
              </a:rPr>
              <a:t>”和“</a:t>
            </a:r>
            <a:r>
              <a:rPr lang="zh-CN" altLang="en-US" sz="3600" b="1" u="sng">
                <a:solidFill>
                  <a:srgbClr val="FF0000"/>
                </a:solidFill>
                <a:sym typeface="+mn-ea"/>
              </a:rPr>
              <a:t>外延</a:t>
            </a:r>
            <a:r>
              <a:rPr lang="zh-CN" altLang="en-US" sz="3600" b="1">
                <a:sym typeface="+mn-ea"/>
              </a:rPr>
              <a:t>”。内涵是概念所反映的对象的</a:t>
            </a:r>
            <a:r>
              <a:rPr lang="zh-CN" altLang="en-US" sz="3600" b="1" u="sng">
                <a:solidFill>
                  <a:srgbClr val="FF0000"/>
                </a:solidFill>
                <a:sym typeface="+mn-ea"/>
              </a:rPr>
              <a:t>根本属性</a:t>
            </a:r>
            <a:r>
              <a:rPr lang="zh-CN" altLang="en-US" sz="3600" b="1">
                <a:sym typeface="+mn-ea"/>
              </a:rPr>
              <a:t>。外延则指所反映的对象的</a:t>
            </a:r>
            <a:r>
              <a:rPr lang="zh-CN" altLang="en-US" sz="3600" b="1" u="sng">
                <a:solidFill>
                  <a:srgbClr val="FF0000"/>
                </a:solidFill>
                <a:sym typeface="+mn-ea"/>
              </a:rPr>
              <a:t>具体范围</a:t>
            </a:r>
            <a:r>
              <a:rPr lang="zh-CN" altLang="en-US" sz="3600" b="1">
                <a:sym typeface="+mn-ea"/>
              </a:rPr>
              <a:t>。</a:t>
            </a:r>
            <a:endParaRPr lang="zh-CN" altLang="zh-CN" sz="3600" b="1" smtClean="0">
              <a:latin typeface="微软雅黑" panose="020B0503020204020204" pitchFamily="34" charset="-122"/>
              <a:ea typeface="微软雅黑" panose="020B0503020204020204" pitchFamily="34" charset="-122"/>
            </a:endParaRPr>
          </a:p>
        </p:txBody>
      </p:sp>
      <p:sp>
        <p:nvSpPr>
          <p:cNvPr id="16" name="文本框 15"/>
          <p:cNvSpPr txBox="1"/>
          <p:nvPr/>
        </p:nvSpPr>
        <p:spPr>
          <a:xfrm>
            <a:off x="4601845" y="583565"/>
            <a:ext cx="1972310" cy="706755"/>
          </a:xfrm>
          <a:prstGeom prst="rect">
            <a:avLst/>
          </a:prstGeom>
          <a:noFill/>
        </p:spPr>
        <p:txBody>
          <a:bodyPr wrap="square" rtlCol="0">
            <a:spAutoFit/>
          </a:bodyPr>
          <a:lstStyle/>
          <a:p>
            <a:r>
              <a:rPr lang="zh-CN" altLang="en-US" sz="4000" b="1">
                <a:sym typeface="+mn-ea"/>
              </a:rPr>
              <a:t>概</a:t>
            </a:r>
            <a:r>
              <a:rPr lang="en-US" altLang="zh-CN" sz="4000" b="1">
                <a:sym typeface="+mn-ea"/>
              </a:rPr>
              <a:t>   </a:t>
            </a:r>
            <a:r>
              <a:rPr lang="zh-CN" altLang="en-US" sz="4000" b="1">
                <a:sym typeface="+mn-ea"/>
              </a:rPr>
              <a:t>念</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0" fill="hold"/>
                                        <p:tgtEl>
                                          <p:spTgt spid="13"/>
                                        </p:tgtEl>
                                        <p:attrNameLst>
                                          <p:attrName>ppt_x</p:attrName>
                                        </p:attrNameLst>
                                      </p:cBhvr>
                                      <p:tavLst>
                                        <p:tav tm="0">
                                          <p:val>
                                            <p:strVal val="#ppt_x"/>
                                          </p:val>
                                        </p:tav>
                                        <p:tav tm="100000">
                                          <p:val>
                                            <p:strVal val="#ppt_x"/>
                                          </p:val>
                                        </p:tav>
                                      </p:tavLst>
                                    </p:anim>
                                    <p:anim calcmode="lin" valueType="num">
                                      <p:cBhvr additive="base">
                                        <p:cTn id="16"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circle(in)">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35" y="-57785"/>
            <a:ext cx="12242800" cy="6932930"/>
          </a:xfrm>
          <a:prstGeom prst="rect">
            <a:avLst/>
          </a:prstGeom>
          <a:solidFill>
            <a:srgbClr val="F9F2E2">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368915" y="4991100"/>
            <a:ext cx="1976755" cy="1991995"/>
          </a:xfrm>
          <a:prstGeom prst="rect">
            <a:avLst/>
          </a:prstGeom>
        </p:spPr>
      </p:pic>
      <p:sp>
        <p:nvSpPr>
          <p:cNvPr id="10" name="文本框 9"/>
          <p:cNvSpPr txBox="1"/>
          <p:nvPr/>
        </p:nvSpPr>
        <p:spPr>
          <a:xfrm>
            <a:off x="452786" y="231434"/>
            <a:ext cx="10853853" cy="1817370"/>
          </a:xfrm>
          <a:prstGeom prst="rect">
            <a:avLst/>
          </a:prstGeom>
          <a:noFill/>
        </p:spPr>
        <p:txBody>
          <a:bodyPr wrap="square" rtlCol="0">
            <a:spAutoFit/>
          </a:bodyPr>
          <a:lstStyle/>
          <a:p>
            <a:pPr>
              <a:lnSpc>
                <a:spcPct val="150000"/>
              </a:lnSpc>
            </a:pPr>
            <a:r>
              <a:rPr lang="zh-CN" altLang="en-US" sz="3735" smtClean="0">
                <a:solidFill>
                  <a:srgbClr val="FF0000"/>
                </a:solidFill>
                <a:latin typeface="Adobe 黑体 Std R" panose="020B0400000000000000" pitchFamily="34" charset="-122"/>
                <a:ea typeface="Adobe 黑体 Std R" panose="020B0400000000000000" pitchFamily="34" charset="-122"/>
              </a:rPr>
              <a:t>概念：</a:t>
            </a:r>
            <a:r>
              <a:rPr lang="zh-CN" altLang="en-US" sz="3735" smtClean="0">
                <a:latin typeface="Adobe 黑体 Std R" panose="020B0400000000000000" pitchFamily="34" charset="-122"/>
                <a:ea typeface="Adobe 黑体 Std R" panose="020B0400000000000000" pitchFamily="34" charset="-122"/>
              </a:rPr>
              <a:t>反映思维对象的</a:t>
            </a:r>
            <a:r>
              <a:rPr lang="zh-CN" altLang="en-US" sz="3735" smtClean="0">
                <a:solidFill>
                  <a:srgbClr val="FF0000"/>
                </a:solidFill>
                <a:latin typeface="Adobe 黑体 Std R" panose="020B0400000000000000" pitchFamily="34" charset="-122"/>
                <a:ea typeface="Adobe 黑体 Std R" panose="020B0400000000000000" pitchFamily="34" charset="-122"/>
              </a:rPr>
              <a:t>本质属性</a:t>
            </a:r>
            <a:r>
              <a:rPr lang="zh-CN" altLang="en-US" sz="3735" smtClean="0">
                <a:latin typeface="Adobe 黑体 Std R" panose="020B0400000000000000" pitchFamily="34" charset="-122"/>
                <a:ea typeface="Adobe 黑体 Std R" panose="020B0400000000000000" pitchFamily="34" charset="-122"/>
              </a:rPr>
              <a:t>和</a:t>
            </a:r>
            <a:r>
              <a:rPr lang="zh-CN" altLang="en-US" sz="3735" smtClean="0">
                <a:solidFill>
                  <a:srgbClr val="FF0000"/>
                </a:solidFill>
                <a:latin typeface="Adobe 黑体 Std R" panose="020B0400000000000000" pitchFamily="34" charset="-122"/>
                <a:ea typeface="Adobe 黑体 Std R" panose="020B0400000000000000" pitchFamily="34" charset="-122"/>
              </a:rPr>
              <a:t>具体范围</a:t>
            </a:r>
            <a:r>
              <a:rPr lang="zh-CN" altLang="en-US" sz="3735" smtClean="0">
                <a:latin typeface="Adobe 黑体 Std R" panose="020B0400000000000000" pitchFamily="34" charset="-122"/>
                <a:ea typeface="Adobe 黑体 Std R" panose="020B0400000000000000" pitchFamily="34" charset="-122"/>
              </a:rPr>
              <a:t>的思维形式。</a:t>
            </a:r>
            <a:endParaRPr lang="zh-CN" altLang="en-US" sz="3735">
              <a:latin typeface="Adobe 黑体 Std R" panose="020B0400000000000000" pitchFamily="34" charset="-122"/>
              <a:ea typeface="Adobe 黑体 Std R" panose="020B0400000000000000" pitchFamily="34" charset="-122"/>
            </a:endParaRPr>
          </a:p>
        </p:txBody>
      </p:sp>
      <p:sp>
        <p:nvSpPr>
          <p:cNvPr id="11" name="文本框 10"/>
          <p:cNvSpPr txBox="1"/>
          <p:nvPr/>
        </p:nvSpPr>
        <p:spPr>
          <a:xfrm>
            <a:off x="5968907" y="2190489"/>
            <a:ext cx="1293541" cy="666115"/>
          </a:xfrm>
          <a:prstGeom prst="rect">
            <a:avLst/>
          </a:prstGeom>
          <a:noFill/>
          <a:ln>
            <a:solidFill>
              <a:srgbClr val="FF0000"/>
            </a:solidFill>
          </a:ln>
        </p:spPr>
        <p:txBody>
          <a:bodyPr wrap="square" rtlCol="0">
            <a:spAutoFit/>
          </a:bodyPr>
          <a:lstStyle/>
          <a:p>
            <a:r>
              <a:rPr lang="zh-CN" altLang="en-US" sz="3735" b="1" smtClean="0">
                <a:solidFill>
                  <a:srgbClr val="0000CC"/>
                </a:solidFill>
              </a:rPr>
              <a:t>内涵</a:t>
            </a:r>
            <a:endParaRPr lang="zh-CN" altLang="en-US" sz="3735" b="1">
              <a:solidFill>
                <a:srgbClr val="0000CC"/>
              </a:solidFill>
            </a:endParaRPr>
          </a:p>
        </p:txBody>
      </p:sp>
      <p:sp>
        <p:nvSpPr>
          <p:cNvPr id="12" name="文本框 11"/>
          <p:cNvSpPr txBox="1"/>
          <p:nvPr/>
        </p:nvSpPr>
        <p:spPr>
          <a:xfrm>
            <a:off x="8556408" y="2190489"/>
            <a:ext cx="1293541" cy="666115"/>
          </a:xfrm>
          <a:prstGeom prst="rect">
            <a:avLst/>
          </a:prstGeom>
          <a:noFill/>
          <a:ln>
            <a:solidFill>
              <a:srgbClr val="FF0000"/>
            </a:solidFill>
          </a:ln>
        </p:spPr>
        <p:txBody>
          <a:bodyPr wrap="square" rtlCol="0">
            <a:spAutoFit/>
          </a:bodyPr>
          <a:lstStyle/>
          <a:p>
            <a:r>
              <a:rPr lang="zh-CN" altLang="en-US" sz="3735" b="1" smtClean="0">
                <a:solidFill>
                  <a:srgbClr val="0000CC"/>
                </a:solidFill>
              </a:rPr>
              <a:t>外延</a:t>
            </a:r>
            <a:endParaRPr lang="zh-CN" altLang="en-US" sz="3735" b="1">
              <a:solidFill>
                <a:srgbClr val="0000CC"/>
              </a:solidFill>
            </a:endParaRPr>
          </a:p>
        </p:txBody>
      </p:sp>
      <p:sp>
        <p:nvSpPr>
          <p:cNvPr id="13" name="下箭头 12"/>
          <p:cNvSpPr/>
          <p:nvPr/>
        </p:nvSpPr>
        <p:spPr>
          <a:xfrm>
            <a:off x="6467072" y="1175602"/>
            <a:ext cx="297367" cy="7434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下箭头 13"/>
          <p:cNvSpPr/>
          <p:nvPr/>
        </p:nvSpPr>
        <p:spPr>
          <a:xfrm>
            <a:off x="9054573" y="1175602"/>
            <a:ext cx="297367" cy="7434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文本框 14"/>
          <p:cNvSpPr txBox="1"/>
          <p:nvPr/>
        </p:nvSpPr>
        <p:spPr>
          <a:xfrm>
            <a:off x="7766594" y="2048283"/>
            <a:ext cx="713677" cy="666115"/>
          </a:xfrm>
          <a:prstGeom prst="rect">
            <a:avLst/>
          </a:prstGeom>
          <a:noFill/>
        </p:spPr>
        <p:txBody>
          <a:bodyPr wrap="square" rtlCol="0">
            <a:spAutoFit/>
          </a:bodyPr>
          <a:lstStyle/>
          <a:p>
            <a:r>
              <a:rPr lang="en-US" altLang="zh-CN" sz="3735" smtClean="0">
                <a:solidFill>
                  <a:srgbClr val="FF0000"/>
                </a:solidFill>
              </a:rPr>
              <a:t>+</a:t>
            </a:r>
            <a:endParaRPr lang="zh-CN" altLang="en-US" sz="3735">
              <a:solidFill>
                <a:srgbClr val="FF0000"/>
              </a:solidFill>
            </a:endParaRPr>
          </a:p>
        </p:txBody>
      </p:sp>
      <p:sp>
        <p:nvSpPr>
          <p:cNvPr id="16" name="文本框 15"/>
          <p:cNvSpPr txBox="1"/>
          <p:nvPr/>
        </p:nvSpPr>
        <p:spPr>
          <a:xfrm>
            <a:off x="862361" y="3503114"/>
            <a:ext cx="10853853" cy="2160905"/>
          </a:xfrm>
          <a:prstGeom prst="rect">
            <a:avLst/>
          </a:prstGeom>
          <a:noFill/>
        </p:spPr>
        <p:txBody>
          <a:bodyPr wrap="square" rtlCol="0">
            <a:spAutoFit/>
          </a:bodyPr>
          <a:lstStyle/>
          <a:p>
            <a:pPr>
              <a:lnSpc>
                <a:spcPct val="90000"/>
              </a:lnSpc>
            </a:pPr>
            <a:r>
              <a:rPr lang="zh-CN" altLang="en-US" sz="2400" b="1" smtClean="0">
                <a:latin typeface="方正大黑简体" panose="03000509000000000000" charset="-122"/>
                <a:ea typeface="方正大黑简体" panose="03000509000000000000" charset="-122"/>
                <a:cs typeface="方正大黑简体" panose="03000509000000000000" charset="-122"/>
              </a:rPr>
              <a:t>                                         </a:t>
            </a:r>
            <a:r>
              <a:rPr lang="zh-CN" altLang="en-US" sz="3735" b="1" u="sng" smtClean="0">
                <a:solidFill>
                  <a:srgbClr val="FF0000"/>
                </a:solidFill>
                <a:latin typeface="方正大黑简体" panose="03000509000000000000" charset="-122"/>
                <a:ea typeface="方正大黑简体" panose="03000509000000000000" charset="-122"/>
                <a:cs typeface="方正大黑简体" panose="03000509000000000000" charset="-122"/>
              </a:rPr>
              <a:t>内涵</a:t>
            </a:r>
            <a:r>
              <a:rPr lang="zh-CN" altLang="en-US" sz="3735" b="1" smtClean="0">
                <a:latin typeface="方正大黑简体" panose="03000509000000000000" charset="-122"/>
                <a:ea typeface="方正大黑简体" panose="03000509000000000000" charset="-122"/>
                <a:cs typeface="方正大黑简体" panose="03000509000000000000" charset="-122"/>
              </a:rPr>
              <a:t>是“在学校读书的人”；</a:t>
            </a:r>
            <a:endParaRPr lang="zh-CN" altLang="en-US" sz="3735" b="1" smtClean="0">
              <a:solidFill>
                <a:srgbClr val="0000CC"/>
              </a:solidFill>
              <a:latin typeface="方正大黑简体" panose="03000509000000000000" charset="-122"/>
              <a:ea typeface="方正大黑简体" panose="03000509000000000000" charset="-122"/>
              <a:cs typeface="方正大黑简体" panose="03000509000000000000" charset="-122"/>
            </a:endParaRPr>
          </a:p>
          <a:p>
            <a:pPr>
              <a:lnSpc>
                <a:spcPct val="90000"/>
              </a:lnSpc>
            </a:pPr>
            <a:r>
              <a:rPr lang="zh-CN" altLang="en-US" sz="3735" b="1" smtClean="0">
                <a:solidFill>
                  <a:srgbClr val="0000CC"/>
                </a:solidFill>
                <a:latin typeface="方正大黑简体" panose="03000509000000000000" charset="-122"/>
                <a:ea typeface="方正大黑简体" panose="03000509000000000000" charset="-122"/>
                <a:cs typeface="方正大黑简体" panose="03000509000000000000" charset="-122"/>
              </a:rPr>
              <a:t>“学生”</a:t>
            </a:r>
            <a:endParaRPr lang="zh-CN" altLang="en-US" sz="3735" b="1" smtClean="0">
              <a:latin typeface="方正大黑简体" panose="03000509000000000000" charset="-122"/>
              <a:ea typeface="方正大黑简体" panose="03000509000000000000" charset="-122"/>
              <a:cs typeface="方正大黑简体" panose="03000509000000000000" charset="-122"/>
            </a:endParaRPr>
          </a:p>
          <a:p>
            <a:pPr>
              <a:lnSpc>
                <a:spcPct val="90000"/>
              </a:lnSpc>
            </a:pPr>
            <a:r>
              <a:rPr lang="zh-CN" altLang="en-US" sz="3735" b="1" smtClean="0">
                <a:latin typeface="方正大黑简体" panose="03000509000000000000" charset="-122"/>
                <a:ea typeface="方正大黑简体" panose="03000509000000000000" charset="-122"/>
                <a:cs typeface="方正大黑简体" panose="03000509000000000000" charset="-122"/>
              </a:rPr>
              <a:t>            </a:t>
            </a:r>
            <a:r>
              <a:rPr lang="en-US" altLang="zh-CN" sz="3735" b="1" smtClean="0">
                <a:latin typeface="方正大黑简体" panose="03000509000000000000" charset="-122"/>
                <a:ea typeface="方正大黑简体" panose="03000509000000000000" charset="-122"/>
                <a:cs typeface="方正大黑简体" panose="03000509000000000000" charset="-122"/>
              </a:rPr>
              <a:t>             </a:t>
            </a:r>
            <a:r>
              <a:rPr lang="zh-CN" altLang="en-US" sz="3735" b="1" u="sng" smtClean="0">
                <a:solidFill>
                  <a:srgbClr val="FF0000"/>
                </a:solidFill>
                <a:latin typeface="方正大黑简体" panose="03000509000000000000" charset="-122"/>
                <a:ea typeface="方正大黑简体" panose="03000509000000000000" charset="-122"/>
                <a:cs typeface="方正大黑简体" panose="03000509000000000000" charset="-122"/>
              </a:rPr>
              <a:t>外延</a:t>
            </a:r>
            <a:r>
              <a:rPr lang="zh-CN" altLang="en-US" sz="3735" b="1" smtClean="0">
                <a:latin typeface="方正大黑简体" panose="03000509000000000000" charset="-122"/>
                <a:ea typeface="方正大黑简体" panose="03000509000000000000" charset="-122"/>
                <a:cs typeface="方正大黑简体" panose="03000509000000000000" charset="-122"/>
              </a:rPr>
              <a:t>包括：小学生、中学生、</a:t>
            </a:r>
          </a:p>
          <a:p>
            <a:pPr>
              <a:lnSpc>
                <a:spcPct val="90000"/>
              </a:lnSpc>
            </a:pPr>
            <a:r>
              <a:rPr lang="zh-CN" altLang="en-US" sz="3735" b="1" smtClean="0">
                <a:latin typeface="方正大黑简体" panose="03000509000000000000" charset="-122"/>
                <a:ea typeface="方正大黑简体" panose="03000509000000000000" charset="-122"/>
                <a:cs typeface="方正大黑简体" panose="03000509000000000000" charset="-122"/>
              </a:rPr>
              <a:t>                      </a:t>
            </a:r>
            <a:r>
              <a:rPr lang="en-US" altLang="zh-CN" sz="3735" b="1" smtClean="0">
                <a:latin typeface="方正大黑简体" panose="03000509000000000000" charset="-122"/>
                <a:ea typeface="方正大黑简体" panose="03000509000000000000" charset="-122"/>
                <a:cs typeface="方正大黑简体" panose="03000509000000000000" charset="-122"/>
              </a:rPr>
              <a:t>                     </a:t>
            </a:r>
            <a:r>
              <a:rPr lang="zh-CN" altLang="en-US" sz="3735" b="1" smtClean="0">
                <a:latin typeface="方正大黑简体" panose="03000509000000000000" charset="-122"/>
                <a:ea typeface="方正大黑简体" panose="03000509000000000000" charset="-122"/>
                <a:cs typeface="方正大黑简体" panose="03000509000000000000" charset="-122"/>
              </a:rPr>
              <a:t>大学生、研究生等。 </a:t>
            </a:r>
            <a:endParaRPr lang="zh-CN" altLang="en-US" sz="3735" b="1">
              <a:latin typeface="方正大黑简体" panose="03000509000000000000" charset="-122"/>
              <a:ea typeface="方正大黑简体" panose="03000509000000000000" charset="-122"/>
              <a:cs typeface="方正大黑简体" panose="03000509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5900255" y="3703412"/>
            <a:ext cx="154740" cy="421900"/>
          </a:xfrm>
          <a:prstGeom prst="rect">
            <a:avLst/>
          </a:prstGeom>
        </p:spPr>
      </p:pic>
      <p:sp>
        <p:nvSpPr>
          <p:cNvPr id="13" name="文本框 12"/>
          <p:cNvSpPr txBox="1"/>
          <p:nvPr/>
        </p:nvSpPr>
        <p:spPr>
          <a:xfrm>
            <a:off x="1686560" y="462280"/>
            <a:ext cx="9194800" cy="583565"/>
          </a:xfrm>
          <a:prstGeom prst="rect">
            <a:avLst/>
          </a:prstGeom>
          <a:noFill/>
        </p:spPr>
        <p:txBody>
          <a:bodyPr wrap="square" rtlCol="0">
            <a:spAutoFit/>
          </a:bodyPr>
          <a:lstStyle/>
          <a:p>
            <a:r>
              <a:rPr lang="zh-CN" altLang="en-US" sz="3200">
                <a:latin typeface="汉仪粗圆简" panose="02010609000101010101" charset="-122"/>
                <a:ea typeface="汉仪粗圆简" panose="02010609000101010101" charset="-122"/>
              </a:rPr>
              <a:t>概念所反映的事物的特有属性，就是概念的内涵。</a:t>
            </a:r>
          </a:p>
        </p:txBody>
      </p:sp>
      <p:sp>
        <p:nvSpPr>
          <p:cNvPr id="15" name="文本框 14"/>
          <p:cNvSpPr txBox="1"/>
          <p:nvPr/>
        </p:nvSpPr>
        <p:spPr>
          <a:xfrm>
            <a:off x="1687195" y="1412240"/>
            <a:ext cx="9194165" cy="1076325"/>
          </a:xfrm>
          <a:prstGeom prst="rect">
            <a:avLst/>
          </a:prstGeom>
          <a:noFill/>
        </p:spPr>
        <p:txBody>
          <a:bodyPr wrap="square" rtlCol="0">
            <a:spAutoFit/>
          </a:bodyPr>
          <a:lstStyle/>
          <a:p>
            <a:r>
              <a:rPr lang="zh-CN" altLang="en-US" sz="3200" b="1">
                <a:solidFill>
                  <a:srgbClr val="FF0000"/>
                </a:solidFill>
              </a:rPr>
              <a:t>“直角三角形”这一概念反映的对象的本质属性是“三角形，其中有一个内角是直角”。</a:t>
            </a:r>
          </a:p>
        </p:txBody>
      </p:sp>
      <p:sp>
        <p:nvSpPr>
          <p:cNvPr id="16" name="文本框 15"/>
          <p:cNvSpPr txBox="1"/>
          <p:nvPr/>
        </p:nvSpPr>
        <p:spPr>
          <a:xfrm>
            <a:off x="1456055" y="3049270"/>
            <a:ext cx="9043670" cy="1076325"/>
          </a:xfrm>
          <a:prstGeom prst="rect">
            <a:avLst/>
          </a:prstGeom>
          <a:noFill/>
        </p:spPr>
        <p:txBody>
          <a:bodyPr wrap="square" rtlCol="0">
            <a:spAutoFit/>
          </a:bodyPr>
          <a:lstStyle/>
          <a:p>
            <a:r>
              <a:rPr lang="zh-CN" altLang="en-US" sz="3200">
                <a:latin typeface="汉仪粗圆简" panose="02010609000101010101" charset="-122"/>
                <a:ea typeface="汉仪粗圆简" panose="02010609000101010101" charset="-122"/>
              </a:rPr>
              <a:t>概念的外延是指具有概念所反映的本质属性的所有事物，也就是概念的适用范围。</a:t>
            </a:r>
          </a:p>
        </p:txBody>
      </p:sp>
      <p:sp>
        <p:nvSpPr>
          <p:cNvPr id="17" name="文本框 16"/>
          <p:cNvSpPr txBox="1"/>
          <p:nvPr/>
        </p:nvSpPr>
        <p:spPr>
          <a:xfrm>
            <a:off x="1456055" y="4333875"/>
            <a:ext cx="9874885" cy="1568450"/>
          </a:xfrm>
          <a:prstGeom prst="rect">
            <a:avLst/>
          </a:prstGeom>
          <a:noFill/>
        </p:spPr>
        <p:txBody>
          <a:bodyPr wrap="square" rtlCol="0">
            <a:spAutoFit/>
          </a:bodyPr>
          <a:lstStyle/>
          <a:p>
            <a:r>
              <a:rPr lang="zh-CN" altLang="en-US" sz="3200" b="1">
                <a:solidFill>
                  <a:srgbClr val="FF0000"/>
                </a:solidFill>
              </a:rPr>
              <a:t>平行四边形”概念内涵：</a:t>
            </a:r>
            <a:r>
              <a:rPr lang="zh-CN" altLang="en-US" sz="3200" b="1">
                <a:solidFill>
                  <a:srgbClr val="FF0000"/>
                </a:solidFill>
                <a:sym typeface="+mn-ea"/>
              </a:rPr>
              <a:t>有四条边，两组对边互相平行</a:t>
            </a:r>
          </a:p>
          <a:p>
            <a:r>
              <a:rPr lang="zh-CN" altLang="en-US" sz="3200" b="1">
                <a:solidFill>
                  <a:srgbClr val="FF0000"/>
                </a:solidFill>
              </a:rPr>
              <a:t>概念外延：包含着一切正方形、菱形、矩形以及一般的平行四边形。　</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txBox="1">
            <a:spLocks noRot="1" noChangeArrowheads="1"/>
          </p:cNvSpPr>
          <p:nvPr/>
        </p:nvSpPr>
        <p:spPr bwMode="auto">
          <a:xfrm>
            <a:off x="136949" y="241300"/>
            <a:ext cx="11521016" cy="1153584"/>
          </a:xfrm>
          <a:prstGeom prst="rect">
            <a:avLst/>
          </a:prstGeom>
          <a:noFill/>
          <a:ln w="9525">
            <a:noFill/>
            <a:miter lim="800000"/>
          </a:ln>
        </p:spPr>
        <p:txBody>
          <a:bodyPr/>
          <a:lstStyle/>
          <a:p>
            <a:pPr>
              <a:lnSpc>
                <a:spcPct val="150000"/>
              </a:lnSpc>
              <a:spcBef>
                <a:spcPct val="20000"/>
              </a:spcBef>
              <a:defRPr/>
            </a:pPr>
            <a:r>
              <a:rPr lang="zh-CN" altLang="en-US" sz="3200" b="1" kern="0" smtClean="0">
                <a:solidFill>
                  <a:srgbClr val="FF0000"/>
                </a:solidFill>
                <a:latin typeface="Adobe 黑体 Std R" panose="020B0400000000000000" pitchFamily="34" charset="-122"/>
                <a:ea typeface="Adobe 黑体 Std R" panose="020B0400000000000000" pitchFamily="34" charset="-122"/>
              </a:rPr>
              <a:t>概念的定义方法</a:t>
            </a:r>
            <a:endParaRPr lang="en-US" altLang="zh-CN" sz="4265" kern="0">
              <a:solidFill>
                <a:srgbClr val="FF0000"/>
              </a:solidFill>
              <a:latin typeface="Adobe 黑体 Std R" panose="020B0400000000000000" pitchFamily="34" charset="-122"/>
              <a:ea typeface="Adobe 黑体 Std R" panose="020B0400000000000000" pitchFamily="34" charset="-122"/>
            </a:endParaRPr>
          </a:p>
          <a:p>
            <a:pPr>
              <a:lnSpc>
                <a:spcPct val="150000"/>
              </a:lnSpc>
              <a:spcBef>
                <a:spcPct val="20000"/>
              </a:spcBef>
              <a:defRPr/>
            </a:pPr>
            <a:endParaRPr lang="en-US" altLang="zh-CN" sz="4265" kern="0">
              <a:latin typeface="+mn-lt"/>
              <a:ea typeface="+mn-ea"/>
            </a:endParaRPr>
          </a:p>
        </p:txBody>
      </p:sp>
      <p:sp>
        <p:nvSpPr>
          <p:cNvPr id="5" name="Rectangle 3"/>
          <p:cNvSpPr txBox="1">
            <a:spLocks noRot="1" noChangeArrowheads="1"/>
          </p:cNvSpPr>
          <p:nvPr/>
        </p:nvSpPr>
        <p:spPr bwMode="auto">
          <a:xfrm>
            <a:off x="618490" y="1155700"/>
            <a:ext cx="10295255" cy="1151255"/>
          </a:xfrm>
          <a:prstGeom prst="rect">
            <a:avLst/>
          </a:prstGeom>
          <a:noFill/>
          <a:ln w="9525">
            <a:solidFill>
              <a:srgbClr val="FF0000"/>
            </a:solidFill>
            <a:miter lim="800000"/>
          </a:ln>
        </p:spPr>
        <p:txBody>
          <a:bodyPr/>
          <a:lstStyle/>
          <a:p>
            <a:pPr>
              <a:lnSpc>
                <a:spcPct val="150000"/>
              </a:lnSpc>
              <a:spcBef>
                <a:spcPct val="20000"/>
              </a:spcBef>
              <a:defRPr/>
            </a:pPr>
            <a:r>
              <a:rPr lang="en-US" altLang="zh-CN" sz="4265" b="1" kern="0" dirty="0">
                <a:solidFill>
                  <a:schemeClr val="tx1"/>
                </a:solidFill>
                <a:latin typeface="+mn-lt"/>
                <a:ea typeface="+mn-ea"/>
              </a:rPr>
              <a:t>     </a:t>
            </a:r>
            <a:r>
              <a:rPr lang="zh-CN" altLang="en-US" sz="4265" b="1" kern="0" dirty="0">
                <a:solidFill>
                  <a:schemeClr val="tx1"/>
                </a:solidFill>
                <a:latin typeface="+mn-lt"/>
                <a:ea typeface="+mn-ea"/>
              </a:rPr>
              <a:t>被定义概念  </a:t>
            </a:r>
            <a:r>
              <a:rPr lang="en-US" altLang="zh-CN" sz="4265" b="1" kern="0" dirty="0">
                <a:solidFill>
                  <a:schemeClr val="tx1"/>
                </a:solidFill>
                <a:latin typeface="+mn-lt"/>
                <a:ea typeface="+mn-ea"/>
              </a:rPr>
              <a:t>=  </a:t>
            </a:r>
            <a:r>
              <a:rPr lang="zh-CN" altLang="en-US" sz="4265" b="1" kern="0" dirty="0">
                <a:solidFill>
                  <a:schemeClr val="tx1"/>
                </a:solidFill>
                <a:latin typeface="+mn-lt"/>
                <a:ea typeface="+mn-ea"/>
              </a:rPr>
              <a:t>种差（特征） </a:t>
            </a:r>
            <a:r>
              <a:rPr lang="en-US" altLang="zh-CN" sz="4265" b="1" kern="0" dirty="0">
                <a:solidFill>
                  <a:schemeClr val="tx1"/>
                </a:solidFill>
                <a:latin typeface="+mn-lt"/>
                <a:ea typeface="+mn-ea"/>
              </a:rPr>
              <a:t>+ </a:t>
            </a:r>
            <a:r>
              <a:rPr lang="zh-CN" altLang="en-US" sz="4265" b="1" kern="0" dirty="0">
                <a:solidFill>
                  <a:schemeClr val="tx1"/>
                </a:solidFill>
                <a:latin typeface="+mn-lt"/>
                <a:ea typeface="+mn-ea"/>
              </a:rPr>
              <a:t>属概念</a:t>
            </a:r>
          </a:p>
        </p:txBody>
      </p:sp>
      <p:sp>
        <p:nvSpPr>
          <p:cNvPr id="2" name="文本框 1"/>
          <p:cNvSpPr txBox="1"/>
          <p:nvPr/>
        </p:nvSpPr>
        <p:spPr>
          <a:xfrm>
            <a:off x="247015" y="3234690"/>
            <a:ext cx="11697970" cy="2461260"/>
          </a:xfrm>
          <a:prstGeom prst="rect">
            <a:avLst/>
          </a:prstGeom>
          <a:noFill/>
        </p:spPr>
        <p:txBody>
          <a:bodyPr wrap="square" rtlCol="0">
            <a:spAutoFit/>
          </a:bodyPr>
          <a:lstStyle/>
          <a:p>
            <a:pPr>
              <a:lnSpc>
                <a:spcPct val="150000"/>
              </a:lnSpc>
            </a:pPr>
            <a:r>
              <a:rPr lang="zh-CN" altLang="en-US" sz="2800" b="1" dirty="0">
                <a:latin typeface="黑体" panose="02010609060101010101" charset="-122"/>
                <a:ea typeface="黑体" panose="02010609060101010101" charset="-122"/>
                <a:sym typeface="+mn-ea"/>
              </a:rPr>
              <a:t>如：</a:t>
            </a:r>
            <a:r>
              <a:rPr lang="zh-CN" altLang="en-US" sz="2800" b="1" dirty="0">
                <a:solidFill>
                  <a:srgbClr val="0000FF"/>
                </a:solidFill>
                <a:sym typeface="+mn-ea"/>
              </a:rPr>
              <a:t>人</a:t>
            </a:r>
            <a:r>
              <a:rPr lang="zh-CN" altLang="en-US" sz="2800" b="1" dirty="0">
                <a:solidFill>
                  <a:srgbClr val="FF0000"/>
                </a:solidFill>
                <a:latin typeface="黑体" panose="02010609060101010101" charset="-122"/>
                <a:ea typeface="黑体" panose="02010609060101010101" charset="-122"/>
                <a:sym typeface="+mn-ea"/>
              </a:rPr>
              <a:t>是</a:t>
            </a:r>
            <a:r>
              <a:rPr lang="zh-CN" altLang="en-US" sz="2800" b="1" dirty="0">
                <a:solidFill>
                  <a:srgbClr val="009900"/>
                </a:solidFill>
                <a:sym typeface="+mn-ea"/>
              </a:rPr>
              <a:t>会说话、有思想能够制造工具并利用工具改造自然</a:t>
            </a:r>
            <a:r>
              <a:rPr lang="zh-CN" altLang="en-US" sz="2800" b="1" dirty="0">
                <a:solidFill>
                  <a:srgbClr val="FF0000"/>
                </a:solidFill>
                <a:latin typeface="黑体" panose="02010609060101010101" charset="-122"/>
                <a:ea typeface="黑体" panose="02010609060101010101" charset="-122"/>
                <a:sym typeface="+mn-ea"/>
              </a:rPr>
              <a:t>的</a:t>
            </a:r>
            <a:r>
              <a:rPr lang="zh-CN" altLang="en-US" sz="2800" b="1" dirty="0">
                <a:solidFill>
                  <a:srgbClr val="993300"/>
                </a:solidFill>
                <a:sym typeface="+mn-ea"/>
              </a:rPr>
              <a:t>高等动物</a:t>
            </a:r>
            <a:r>
              <a:rPr lang="zh-CN" altLang="en-US" sz="2800" b="1" dirty="0">
                <a:solidFill>
                  <a:srgbClr val="FF0000"/>
                </a:solidFill>
                <a:latin typeface="黑体" panose="02010609060101010101" charset="-122"/>
                <a:ea typeface="黑体" panose="02010609060101010101" charset="-122"/>
                <a:sym typeface="+mn-ea"/>
              </a:rPr>
              <a:t>。</a:t>
            </a:r>
            <a:endParaRPr lang="zh-CN" altLang="en-US" sz="2800" b="1" dirty="0">
              <a:solidFill>
                <a:srgbClr val="FF0000"/>
              </a:solidFill>
              <a:latin typeface="黑体" panose="02010609060101010101" charset="-122"/>
              <a:ea typeface="黑体" panose="02010609060101010101" charset="-122"/>
            </a:endParaRPr>
          </a:p>
          <a:p>
            <a:pPr>
              <a:buNone/>
            </a:pPr>
            <a:r>
              <a:rPr lang="zh-CN" altLang="en-US" sz="2800" dirty="0">
                <a:sym typeface="+mn-ea"/>
              </a:rPr>
              <a:t>   </a:t>
            </a:r>
            <a:endParaRPr lang="zh-CN" altLang="en-US" sz="2800" b="1" dirty="0">
              <a:latin typeface="黑体" panose="02010609060101010101" charset="-122"/>
              <a:ea typeface="黑体" panose="02010609060101010101" charset="-122"/>
            </a:endParaRPr>
          </a:p>
          <a:p>
            <a:pPr>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1</a:t>
            </a:r>
            <a:r>
              <a:rPr lang="zh-CN" altLang="en-US" sz="2800" b="1" dirty="0">
                <a:latin typeface="黑体" panose="02010609060101010101" charset="-122"/>
                <a:ea typeface="黑体" panose="02010609060101010101" charset="-122"/>
                <a:sym typeface="+mn-ea"/>
              </a:rPr>
              <a:t>）</a:t>
            </a:r>
            <a:r>
              <a:rPr lang="zh-CN" altLang="en-US" sz="2800" b="1" dirty="0">
                <a:solidFill>
                  <a:srgbClr val="0000FF"/>
                </a:solidFill>
                <a:sym typeface="+mn-ea"/>
              </a:rPr>
              <a:t>“人”</a:t>
            </a:r>
            <a:r>
              <a:rPr lang="en-US" altLang="zh-CN" sz="2800" b="1" dirty="0">
                <a:latin typeface="Arial" panose="020B0604020202020204" pitchFamily="34" charset="0"/>
                <a:ea typeface="黑体" panose="02010609060101010101" charset="-122"/>
                <a:sym typeface="+mn-ea"/>
              </a:rPr>
              <a:t>——</a:t>
            </a:r>
            <a:r>
              <a:rPr lang="zh-CN" altLang="en-US" sz="2800" b="1" dirty="0">
                <a:latin typeface="黑体" panose="02010609060101010101" charset="-122"/>
                <a:ea typeface="黑体" panose="02010609060101010101" charset="-122"/>
                <a:sym typeface="+mn-ea"/>
              </a:rPr>
              <a:t>被定义概念；</a:t>
            </a:r>
            <a:endParaRPr lang="zh-CN" altLang="en-US" sz="2800" b="1" dirty="0">
              <a:latin typeface="黑体" panose="02010609060101010101" charset="-122"/>
              <a:ea typeface="黑体" panose="02010609060101010101" charset="-122"/>
            </a:endParaRPr>
          </a:p>
          <a:p>
            <a:pPr>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2</a:t>
            </a:r>
            <a:r>
              <a:rPr lang="zh-CN" altLang="en-US" sz="2800" b="1" dirty="0">
                <a:latin typeface="黑体" panose="02010609060101010101" charset="-122"/>
                <a:ea typeface="黑体" panose="02010609060101010101" charset="-122"/>
                <a:sym typeface="+mn-ea"/>
              </a:rPr>
              <a:t>）</a:t>
            </a:r>
            <a:r>
              <a:rPr lang="zh-CN" altLang="en-US" sz="2800" b="1" dirty="0">
                <a:solidFill>
                  <a:srgbClr val="009900"/>
                </a:solidFill>
                <a:sym typeface="+mn-ea"/>
              </a:rPr>
              <a:t>“会说话、有思想能够制造工具并利用工具改造自然”</a:t>
            </a:r>
            <a:r>
              <a:rPr lang="zh-CN" altLang="en-US" sz="2800" b="1" dirty="0">
                <a:latin typeface="黑体" panose="02010609060101010101" charset="-122"/>
                <a:ea typeface="黑体" panose="02010609060101010101" charset="-122"/>
                <a:sym typeface="+mn-ea"/>
              </a:rPr>
              <a:t> </a:t>
            </a:r>
            <a:r>
              <a:rPr lang="en-US" altLang="zh-CN" sz="2800" b="1" dirty="0">
                <a:latin typeface="Arial" panose="020B0604020202020204" pitchFamily="34" charset="0"/>
                <a:ea typeface="黑体" panose="02010609060101010101" charset="-122"/>
                <a:sym typeface="+mn-ea"/>
              </a:rPr>
              <a:t>——</a:t>
            </a:r>
            <a:r>
              <a:rPr lang="zh-CN" altLang="en-US" sz="2800" b="1" dirty="0">
                <a:latin typeface="黑体" panose="02010609060101010101" charset="-122"/>
                <a:ea typeface="黑体" panose="02010609060101010101" charset="-122"/>
                <a:sym typeface="+mn-ea"/>
              </a:rPr>
              <a:t>种差</a:t>
            </a:r>
            <a:endParaRPr lang="en-US" altLang="zh-CN" sz="2800" b="1" dirty="0">
              <a:latin typeface="黑体" panose="02010609060101010101" charset="-122"/>
              <a:ea typeface="黑体" panose="02010609060101010101" charset="-122"/>
            </a:endParaRPr>
          </a:p>
          <a:p>
            <a:pPr>
              <a:buNone/>
            </a:pPr>
            <a:r>
              <a:rPr lang="en-US" altLang="zh-CN" sz="2800" b="1" dirty="0">
                <a:latin typeface="黑体" panose="02010609060101010101" charset="-122"/>
                <a:ea typeface="黑体" panose="02010609060101010101" charset="-122"/>
                <a:sym typeface="+mn-ea"/>
              </a:rPr>
              <a:t>  </a:t>
            </a:r>
            <a:r>
              <a:rPr lang="zh-CN" altLang="en-US" sz="2800" b="1" dirty="0">
                <a:latin typeface="黑体" panose="02010609060101010101" charset="-122"/>
                <a:ea typeface="黑体" panose="02010609060101010101" charset="-122"/>
                <a:sym typeface="+mn-ea"/>
              </a:rPr>
              <a:t>（</a:t>
            </a:r>
            <a:r>
              <a:rPr lang="en-US" altLang="zh-CN" sz="2800" b="1" dirty="0">
                <a:latin typeface="黑体" panose="02010609060101010101" charset="-122"/>
                <a:ea typeface="黑体" panose="02010609060101010101" charset="-122"/>
                <a:sym typeface="+mn-ea"/>
              </a:rPr>
              <a:t>3</a:t>
            </a:r>
            <a:r>
              <a:rPr lang="zh-CN" altLang="en-US" sz="2800" b="1" dirty="0">
                <a:latin typeface="黑体" panose="02010609060101010101" charset="-122"/>
                <a:ea typeface="黑体" panose="02010609060101010101" charset="-122"/>
                <a:sym typeface="+mn-ea"/>
              </a:rPr>
              <a:t>） </a:t>
            </a:r>
            <a:r>
              <a:rPr lang="zh-CN" altLang="en-US" sz="2800" b="1" dirty="0">
                <a:solidFill>
                  <a:srgbClr val="993300"/>
                </a:solidFill>
                <a:sym typeface="+mn-ea"/>
              </a:rPr>
              <a:t>“高等动物”</a:t>
            </a:r>
            <a:r>
              <a:rPr lang="en-US" altLang="zh-CN" sz="2800" b="1" dirty="0">
                <a:latin typeface="Arial" panose="020B0604020202020204" pitchFamily="34" charset="0"/>
                <a:ea typeface="黑体" panose="02010609060101010101" charset="-122"/>
                <a:sym typeface="+mn-ea"/>
              </a:rPr>
              <a:t>——</a:t>
            </a:r>
            <a:r>
              <a:rPr lang="zh-CN" altLang="en-US" sz="2800" b="1" dirty="0">
                <a:latin typeface="黑体" panose="02010609060101010101" charset="-122"/>
                <a:ea typeface="黑体" panose="02010609060101010101" charset="-122"/>
                <a:sym typeface="+mn-ea"/>
              </a:rPr>
              <a:t>邻近的属概念</a:t>
            </a:r>
            <a:endParaRPr lang="zh-CN" altLang="en-US" sz="2800" b="1" dirty="0">
              <a:solidFill>
                <a:srgbClr val="0000CC"/>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Effect transition="in" filter="wipe(down)">
                                      <p:cBhvr>
                                        <p:cTn id="24" dur="500"/>
                                        <p:tgtEl>
                                          <p:spTgt spid="2">
                                            <p:txEl>
                                              <p:pRg st="0" end="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animEffect transition="in" filter="wipe(down)">
                                      <p:cBhvr>
                                        <p:cTn id="29" dur="500"/>
                                        <p:tgtEl>
                                          <p:spTgt spid="2">
                                            <p:txEl>
                                              <p:pRg st="1" end="1"/>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wipe(down)">
                                      <p:cBhvr>
                                        <p:cTn id="34" dur="500"/>
                                        <p:tgtEl>
                                          <p:spTgt spid="2">
                                            <p:txEl>
                                              <p:pRg st="2" end="2"/>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Effect transition="in" filter="wipe(down)">
                                      <p:cBhvr>
                                        <p:cTn id="39" dur="500"/>
                                        <p:tgtEl>
                                          <p:spTgt spid="2">
                                            <p:txEl>
                                              <p:pRg st="3" end="3"/>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nodeType="clickEffect">
                                  <p:stCondLst>
                                    <p:cond delay="0"/>
                                  </p:stCondLst>
                                  <p:childTnLst>
                                    <p:set>
                                      <p:cBhvr>
                                        <p:cTn id="43" dur="1" fill="hold">
                                          <p:stCondLst>
                                            <p:cond delay="0"/>
                                          </p:stCondLst>
                                        </p:cTn>
                                        <p:tgtEl>
                                          <p:spTgt spid="2">
                                            <p:txEl>
                                              <p:pRg st="4" end="4"/>
                                            </p:txEl>
                                          </p:spTgt>
                                        </p:tgtEl>
                                        <p:attrNameLst>
                                          <p:attrName>style.visibility</p:attrName>
                                        </p:attrNameLst>
                                      </p:cBhvr>
                                      <p:to>
                                        <p:strVal val="visible"/>
                                      </p:to>
                                    </p:set>
                                    <p:animEffect transition="in" filter="wipe(down)">
                                      <p:cBhvr>
                                        <p:cTn id="44"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345,&quot;width&quot;:19052}"/>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3271</Words>
  <Application>Aspose.Slides for Java</Application>
  <PresentationFormat>自定义</PresentationFormat>
  <Paragraphs>258</Paragraphs>
  <Slides>38</Slides>
  <Notes>26</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2</cp:revision>
  <cp:lastPrinted>2021-10-15T20:57:42Z</cp:lastPrinted>
  <dcterms:created xsi:type="dcterms:W3CDTF">2021-10-15T20:57:42Z</dcterms:created>
  <dcterms:modified xsi:type="dcterms:W3CDTF">2021-10-16T09:21:22Z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