
<file path=[Content_Types].xml><?xml version="1.0" encoding="utf-8"?>
<Types xmlns="http://schemas.openxmlformats.org/package/2006/content-types">
  <Default Extension="jpeg" ContentType="image/jpe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5"/>
  </p:notesMasterIdLst>
  <p:sldIdLst>
    <p:sldId id="290" r:id="rId3"/>
    <p:sldId id="315" r:id="rId4"/>
    <p:sldId id="319" r:id="rId6"/>
    <p:sldId id="359" r:id="rId7"/>
    <p:sldId id="288" r:id="rId8"/>
    <p:sldId id="374" r:id="rId9"/>
    <p:sldId id="376" r:id="rId10"/>
    <p:sldId id="375" r:id="rId11"/>
    <p:sldId id="377" r:id="rId12"/>
    <p:sldId id="378" r:id="rId13"/>
    <p:sldId id="325" r:id="rId14"/>
    <p:sldId id="379" r:id="rId15"/>
    <p:sldId id="322" r:id="rId16"/>
    <p:sldId id="324" r:id="rId17"/>
    <p:sldId id="388" r:id="rId18"/>
    <p:sldId id="389" r:id="rId19"/>
    <p:sldId id="390" r:id="rId20"/>
    <p:sldId id="391" r:id="rId21"/>
    <p:sldId id="392" r:id="rId22"/>
    <p:sldId id="393" r:id="rId23"/>
    <p:sldId id="394" r:id="rId24"/>
    <p:sldId id="395" r:id="rId25"/>
    <p:sldId id="396" r:id="rId26"/>
    <p:sldId id="397" r:id="rId27"/>
    <p:sldId id="398" r:id="rId28"/>
    <p:sldId id="352" r:id="rId29"/>
  </p:sldIdLst>
  <p:sldSz cx="12192000" cy="6858000"/>
  <p:notesSz cx="6858000" cy="9144000"/>
  <p:embeddedFontLst>
    <p:embeddedFont>
      <p:font typeface="等线 Light" panose="02010600030101010101" pitchFamily="2" charset="-122"/>
      <p:regular r:id="rId33"/>
    </p:embeddedFont>
    <p:embeddedFont>
      <p:font typeface="钟齐段宁行书" panose="02010800040101010101" pitchFamily="2" charset="-122"/>
      <p:regular r:id="rId34"/>
    </p:embeddedFont>
    <p:embeddedFont>
      <p:font typeface="等线" panose="02010600030101010101" charset="-122"/>
      <p:regular r:id="rId35"/>
    </p:embeddedFont>
    <p:embeddedFont>
      <p:font typeface="Calibri" panose="020F0502020204030204" charset="0"/>
      <p:regular r:id="rId36"/>
      <p:bold r:id="rId37"/>
      <p:italic r:id="rId38"/>
      <p:boldItalic r:id="rId39"/>
    </p:embeddedFont>
    <p:embeddedFont>
      <p:font typeface="方正粗黑宋简体" panose="02000000000000000000" charset="-122"/>
      <p:regular r:id="rId40"/>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EFE0"/>
    <a:srgbClr val="E5E8D3"/>
    <a:srgbClr val="BFC695"/>
    <a:srgbClr val="C3C99B"/>
    <a:srgbClr val="E8EADB"/>
    <a:srgbClr val="DCDFC3"/>
    <a:srgbClr val="C4CA9B"/>
    <a:srgbClr val="F9F6DE"/>
    <a:srgbClr val="E87C81"/>
    <a:srgbClr val="E35F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8456" autoAdjust="0"/>
    <p:restoredTop sz="94660"/>
  </p:normalViewPr>
  <p:slideViewPr>
    <p:cSldViewPr snapToGrid="0" showGuides="1">
      <p:cViewPr varScale="1">
        <p:scale>
          <a:sx n="116" d="100"/>
          <a:sy n="116" d="100"/>
        </p:scale>
        <p:origin x="-108" y="-240"/>
      </p:cViewPr>
      <p:guideLst>
        <p:guide orient="horz" pos="628"/>
        <p:guide orient="horz" pos="3627"/>
        <p:guide pos="1815"/>
        <p:guide pos="6996"/>
      </p:guideLst>
    </p:cSldViewPr>
  </p:slideViewPr>
  <p:notesTextViewPr>
    <p:cViewPr>
      <p:scale>
        <a:sx n="1" d="1"/>
        <a:sy n="1" d="1"/>
      </p:scale>
      <p:origin x="0" y="0"/>
    </p:cViewPr>
  </p:notesTextViewPr>
  <p:sorterViewPr>
    <p:cViewPr>
      <p:scale>
        <a:sx n="90" d="100"/>
        <a:sy n="90"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0" Type="http://schemas.openxmlformats.org/officeDocument/2006/relationships/font" Target="fonts/font8.fntdata"/><Relationship Id="rId4" Type="http://schemas.openxmlformats.org/officeDocument/2006/relationships/slide" Target="slides/slide2.xml"/><Relationship Id="rId39" Type="http://schemas.openxmlformats.org/officeDocument/2006/relationships/font" Target="fonts/font7.fntdata"/><Relationship Id="rId38" Type="http://schemas.openxmlformats.org/officeDocument/2006/relationships/font" Target="fonts/font6.fntdata"/><Relationship Id="rId37" Type="http://schemas.openxmlformats.org/officeDocument/2006/relationships/font" Target="fonts/font5.fntdata"/><Relationship Id="rId36" Type="http://schemas.openxmlformats.org/officeDocument/2006/relationships/font" Target="fonts/font4.fntdata"/><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C23001B-7F02-42E2-80AF-E3F8CED5CAB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5DF07A-4366-4C8D-9F0C-BAE3E6E07CB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hasCustomPrompt="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endParaRPr lang="zh-CN" altLang="en-US"/>
          </a:p>
        </p:txBody>
      </p:sp>
      <p:sp>
        <p:nvSpPr>
          <p:cNvPr id="4" name="日期占位符 3"/>
          <p:cNvSpPr>
            <a:spLocks noGrp="1"/>
          </p:cNvSpPr>
          <p:nvPr>
            <p:ph type="dt" sz="half" idx="10"/>
          </p:nvPr>
        </p:nvSpPr>
        <p:spPr/>
        <p:txBody>
          <a:bodyPr/>
          <a:lstStyle/>
          <a:p>
            <a:fld id="{195A7763-550C-487E-83F3-8DAC1E98710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E09162-089F-40F8-81E7-53132DE09725}"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95A7763-550C-487E-83F3-8DAC1E98710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E09162-089F-40F8-81E7-53132DE09725}"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95A7763-550C-487E-83F3-8DAC1E98710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E09162-089F-40F8-81E7-53132DE09725}"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95A7763-550C-487E-83F3-8DAC1E98710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E09162-089F-40F8-81E7-53132DE09725}"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195A7763-550C-487E-83F3-8DAC1E98710A}"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AE09162-089F-40F8-81E7-53132DE09725}"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195A7763-550C-487E-83F3-8DAC1E98710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E09162-089F-40F8-81E7-53132DE09725}"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195A7763-550C-487E-83F3-8DAC1E98710A}"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AE09162-089F-40F8-81E7-53132DE09725}"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95A7763-550C-487E-83F3-8DAC1E98710A}"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AE09162-089F-40F8-81E7-53132DE09725}"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95A7763-550C-487E-83F3-8DAC1E98710A}"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AE09162-089F-40F8-81E7-53132DE09725}"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195A7763-550C-487E-83F3-8DAC1E98710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E09162-089F-40F8-81E7-53132DE09725}"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195A7763-550C-487E-83F3-8DAC1E98710A}"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E09162-089F-40F8-81E7-53132DE09725}"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EDEFE0"/>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95A7763-550C-487E-83F3-8DAC1E98710A}"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AE09162-089F-40F8-81E7-53132DE09725}"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openxmlformats.org/officeDocument/2006/relationships/image" Target="../media/image7.png"/><Relationship Id="rId6" Type="http://schemas.openxmlformats.org/officeDocument/2006/relationships/image" Target="../media/image6.png"/><Relationship Id="rId5" Type="http://schemas.microsoft.com/office/2007/relationships/hdphoto" Target="../media/image5.wdp"/><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5.jpeg"/><Relationship Id="rId1" Type="http://schemas.openxmlformats.org/officeDocument/2006/relationships/image" Target="../media/image14.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1.xml"/><Relationship Id="rId1"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xml"/><Relationship Id="rId1" Type="http://schemas.openxmlformats.org/officeDocument/2006/relationships/image" Target="../media/image13.pn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 Id="rId3" Type="http://schemas.microsoft.com/office/2007/relationships/hdphoto" Target="../media/image9.wdp"/><Relationship Id="rId2" Type="http://schemas.openxmlformats.org/officeDocument/2006/relationships/image" Target="../media/image8.png"/><Relationship Id="rId1"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3.png"/><Relationship Id="rId4" Type="http://schemas.microsoft.com/office/2007/relationships/hdphoto" Target="../media/image9.wdp"/><Relationship Id="rId3" Type="http://schemas.openxmlformats.org/officeDocument/2006/relationships/image" Target="../media/image8.png"/><Relationship Id="rId2" Type="http://schemas.microsoft.com/office/2007/relationships/hdphoto" Target="../media/image5.wdp"/><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7" Type="http://schemas.openxmlformats.org/officeDocument/2006/relationships/notesSlide" Target="../notesSlides/notesSlide2.xml"/><Relationship Id="rId6" Type="http://schemas.openxmlformats.org/officeDocument/2006/relationships/slideLayout" Target="../slideLayouts/slideLayout1.xml"/><Relationship Id="rId5" Type="http://schemas.openxmlformats.org/officeDocument/2006/relationships/image" Target="../media/image10.png"/><Relationship Id="rId4" Type="http://schemas.microsoft.com/office/2007/relationships/hdphoto" Target="../media/image9.wdp"/><Relationship Id="rId3"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101a5eee932a91d147c31177467b0088"/>
          <p:cNvPicPr>
            <a:picLocks noChangeAspect="1"/>
          </p:cNvPicPr>
          <p:nvPr/>
        </p:nvPicPr>
        <p:blipFill>
          <a:blip r:embed="rId1"/>
          <a:stretch>
            <a:fillRect/>
          </a:stretch>
        </p:blipFill>
        <p:spPr>
          <a:xfrm>
            <a:off x="2952115" y="793115"/>
            <a:ext cx="2329180" cy="1590040"/>
          </a:xfrm>
          <a:prstGeom prst="rect">
            <a:avLst/>
          </a:prstGeom>
        </p:spPr>
      </p:pic>
      <p:pic>
        <p:nvPicPr>
          <p:cNvPr id="4" name="图片 3" descr="5cf06a324eb5d8757ecc5fbef291b88f"/>
          <p:cNvPicPr>
            <a:picLocks noChangeAspect="1"/>
          </p:cNvPicPr>
          <p:nvPr/>
        </p:nvPicPr>
        <p:blipFill>
          <a:blip r:embed="rId2"/>
          <a:stretch>
            <a:fillRect/>
          </a:stretch>
        </p:blipFill>
        <p:spPr>
          <a:xfrm>
            <a:off x="8255" y="-5080"/>
            <a:ext cx="12173585" cy="6809740"/>
          </a:xfrm>
          <a:prstGeom prst="rect">
            <a:avLst/>
          </a:prstGeom>
        </p:spPr>
      </p:pic>
      <p:pic>
        <p:nvPicPr>
          <p:cNvPr id="5" name="图片 4" descr="1ff5ce9892bb9bdcc0209a2a8089d829"/>
          <p:cNvPicPr>
            <a:picLocks noChangeAspect="1"/>
          </p:cNvPicPr>
          <p:nvPr/>
        </p:nvPicPr>
        <p:blipFill>
          <a:blip r:embed="rId3"/>
          <a:stretch>
            <a:fillRect/>
          </a:stretch>
        </p:blipFill>
        <p:spPr>
          <a:xfrm>
            <a:off x="7970520" y="3173095"/>
            <a:ext cx="3760470" cy="3760470"/>
          </a:xfrm>
          <a:prstGeom prst="rect">
            <a:avLst/>
          </a:prstGeom>
        </p:spPr>
      </p:pic>
      <p:sp>
        <p:nvSpPr>
          <p:cNvPr id="3" name="矩形 2"/>
          <p:cNvSpPr/>
          <p:nvPr/>
        </p:nvSpPr>
        <p:spPr>
          <a:xfrm>
            <a:off x="8255" y="139700"/>
            <a:ext cx="12173585" cy="6664960"/>
          </a:xfrm>
          <a:prstGeom prst="rect">
            <a:avLst/>
          </a:prstGeom>
          <a:blipFill>
            <a:blip r:embed="rId4">
              <a:alphaModFix amt="16000"/>
              <a:extLst>
                <a:ext uri="{BEBA8EAE-BF5A-486C-A8C5-ECC9F3942E4B}">
                  <a14:imgProps xmlns:a14="http://schemas.microsoft.com/office/drawing/2010/main">
                    <a14:imgLayer r:embed="rId5">
                      <a14:imgEffect>
                        <a14:artisticTexturizer/>
                      </a14:imgEffect>
                      <a14:imgEffect>
                        <a14:brightnessContrast bright="18000"/>
                      </a14:imgEffect>
                      <a14:imgEffect>
                        <a14:colorTemperature colorTemp="5591"/>
                      </a14:imgEffect>
                      <a14:imgEffect>
                        <a14:saturation sat="28000"/>
                      </a14:imgEffect>
                      <a14:imgEffect>
                        <a14:sharpenSoften amount="50000"/>
                      </a14:imgEffect>
                    </a14:imgLayer>
                  </a14:imgProps>
                </a:ext>
              </a:extLst>
            </a:blip>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图片 1" descr="b7c57f80ade1fdd6c44f6a65ce831419"/>
          <p:cNvPicPr>
            <a:picLocks noChangeAspect="1"/>
          </p:cNvPicPr>
          <p:nvPr/>
        </p:nvPicPr>
        <p:blipFill>
          <a:blip r:embed="rId6"/>
          <a:stretch>
            <a:fillRect/>
          </a:stretch>
        </p:blipFill>
        <p:spPr>
          <a:xfrm>
            <a:off x="2768600" y="-325755"/>
            <a:ext cx="6788150" cy="6788150"/>
          </a:xfrm>
          <a:prstGeom prst="rect">
            <a:avLst/>
          </a:prstGeom>
          <a:effectLst>
            <a:innerShdw blurRad="114300" dist="38100">
              <a:schemeClr val="bg1">
                <a:alpha val="100000"/>
              </a:schemeClr>
            </a:innerShdw>
          </a:effectLst>
        </p:spPr>
      </p:pic>
      <p:cxnSp>
        <p:nvCxnSpPr>
          <p:cNvPr id="10" name="直接连接符 9"/>
          <p:cNvCxnSpPr/>
          <p:nvPr/>
        </p:nvCxnSpPr>
        <p:spPr>
          <a:xfrm>
            <a:off x="6334125" y="1964055"/>
            <a:ext cx="5715" cy="2209165"/>
          </a:xfrm>
          <a:prstGeom prst="line">
            <a:avLst/>
          </a:prstGeom>
          <a:ln w="12700">
            <a:solidFill>
              <a:srgbClr val="F0CC9A"/>
            </a:solidFill>
          </a:ln>
          <a:effectLst>
            <a:outerShdw blurRad="12700" dist="12700" dir="2700000" algn="tl" rotWithShape="0">
              <a:schemeClr val="bg1">
                <a:lumMod val="50000"/>
                <a:alpha val="40000"/>
              </a:schemeClr>
            </a:outerShdw>
          </a:effectLst>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6757035" y="1278255"/>
            <a:ext cx="1213485" cy="1322070"/>
          </a:xfrm>
          <a:prstGeom prst="rect">
            <a:avLst/>
          </a:prstGeom>
          <a:noFill/>
          <a:ln>
            <a:noFill/>
          </a:ln>
          <a:effectLst>
            <a:outerShdw blurRad="50800" dist="38100" dir="2700000" algn="tl" rotWithShape="0">
              <a:srgbClr val="5F726D">
                <a:alpha val="40000"/>
              </a:srgbClr>
            </a:outerShdw>
          </a:effectLst>
        </p:spPr>
        <p:txBody>
          <a:bodyPr wrap="square" rtlCol="0">
            <a:spAutoFit/>
          </a:bodyPr>
          <a:lstStyle/>
          <a:p>
            <a:r>
              <a:rPr lang="zh-CN" altLang="en-US" sz="8000" dirty="0">
                <a:solidFill>
                  <a:schemeClr val="tx2">
                    <a:lumMod val="50000"/>
                  </a:schemeClr>
                </a:solidFill>
                <a:effectLst/>
                <a:latin typeface="等线 Light" panose="02010600030101010101" pitchFamily="2" charset="-122"/>
                <a:ea typeface="等线 Light" panose="02010600030101010101" pitchFamily="2" charset="-122"/>
              </a:rPr>
              <a:t>古</a:t>
            </a:r>
            <a:endParaRPr lang="zh-CN" altLang="en-US" sz="8000" dirty="0">
              <a:solidFill>
                <a:schemeClr val="tx2">
                  <a:lumMod val="50000"/>
                </a:schemeClr>
              </a:solidFill>
              <a:effectLst/>
              <a:latin typeface="等线 Light" panose="02010600030101010101" pitchFamily="2" charset="-122"/>
              <a:ea typeface="等线 Light" panose="02010600030101010101" pitchFamily="2" charset="-122"/>
            </a:endParaRPr>
          </a:p>
        </p:txBody>
      </p:sp>
      <p:sp>
        <p:nvSpPr>
          <p:cNvPr id="20" name="文本框 19"/>
          <p:cNvSpPr txBox="1"/>
          <p:nvPr/>
        </p:nvSpPr>
        <p:spPr>
          <a:xfrm>
            <a:off x="6668770" y="2600325"/>
            <a:ext cx="764540" cy="2061210"/>
          </a:xfrm>
          <a:prstGeom prst="rect">
            <a:avLst/>
          </a:prstGeom>
          <a:noFill/>
          <a:ln>
            <a:noFill/>
          </a:ln>
          <a:effectLst>
            <a:outerShdw blurRad="50800" dist="38100" dir="2700000" algn="tl" rotWithShape="0">
              <a:srgbClr val="5F726D">
                <a:alpha val="40000"/>
              </a:srgbClr>
            </a:outerShdw>
          </a:effectLst>
        </p:spPr>
        <p:txBody>
          <a:bodyPr wrap="square" rtlCol="0">
            <a:spAutoFit/>
          </a:bodyPr>
          <a:lstStyle>
            <a:defPPr>
              <a:defRPr lang="zh-CN"/>
            </a:defPPr>
            <a:lvl1pPr>
              <a:defRPr sz="11500">
                <a:solidFill>
                  <a:schemeClr val="tx2">
                    <a:lumMod val="50000"/>
                  </a:schemeClr>
                </a:solidFill>
                <a:effectLst>
                  <a:outerShdw blurRad="50800" dist="38100" dir="2700000" algn="tl" rotWithShape="0">
                    <a:prstClr val="black">
                      <a:alpha val="40000"/>
                    </a:prstClr>
                  </a:outerShdw>
                </a:effectLst>
                <a:latin typeface="钟齐段宁行书" panose="02010800040101010101" pitchFamily="2" charset="-122"/>
                <a:ea typeface="钟齐段宁行书" panose="02010800040101010101" pitchFamily="2" charset="-122"/>
              </a:defRPr>
            </a:lvl1pPr>
          </a:lstStyle>
          <a:p>
            <a:r>
              <a:rPr lang="zh-CN" sz="3200" b="1" dirty="0">
                <a:solidFill>
                  <a:srgbClr val="303B4A"/>
                </a:solidFill>
                <a:effectLst/>
                <a:latin typeface="等线" panose="02010600030101010101" charset="-122"/>
                <a:ea typeface="等线" panose="02010600030101010101" charset="-122"/>
              </a:rPr>
              <a:t>诗词鉴赏</a:t>
            </a:r>
            <a:endParaRPr lang="zh-CN" sz="3200" b="1" dirty="0">
              <a:solidFill>
                <a:srgbClr val="303B4A"/>
              </a:solidFill>
              <a:effectLst/>
              <a:latin typeface="等线" panose="02010600030101010101" charset="-122"/>
              <a:ea typeface="等线" panose="02010600030101010101" charset="-122"/>
            </a:endParaRPr>
          </a:p>
        </p:txBody>
      </p:sp>
      <p:pic>
        <p:nvPicPr>
          <p:cNvPr id="26" name="图片 25"/>
          <p:cNvPicPr>
            <a:picLocks noChangeAspect="1"/>
          </p:cNvPicPr>
          <p:nvPr/>
        </p:nvPicPr>
        <p:blipFill rotWithShape="1">
          <a:blip r:embed="rId7" cstate="screen"/>
          <a:srcRect l="3849" t="37050" r="78994" b="14051"/>
          <a:stretch>
            <a:fillRect/>
          </a:stretch>
        </p:blipFill>
        <p:spPr>
          <a:xfrm>
            <a:off x="6334125" y="3464560"/>
            <a:ext cx="526415" cy="1283970"/>
          </a:xfrm>
          <a:prstGeom prst="rect">
            <a:avLst/>
          </a:prstGeom>
        </p:spPr>
      </p:pic>
      <p:sp>
        <p:nvSpPr>
          <p:cNvPr id="27" name="文本框 26"/>
          <p:cNvSpPr txBox="1"/>
          <p:nvPr/>
        </p:nvSpPr>
        <p:spPr>
          <a:xfrm>
            <a:off x="5124450" y="1586865"/>
            <a:ext cx="1106170" cy="3161665"/>
          </a:xfrm>
          <a:prstGeom prst="rect">
            <a:avLst/>
          </a:prstGeom>
          <a:noFill/>
        </p:spPr>
        <p:txBody>
          <a:bodyPr vert="eaVert" wrap="square" rtlCol="0">
            <a:spAutoFit/>
          </a:bodyPr>
          <a:lstStyle/>
          <a:p>
            <a:r>
              <a:rPr lang="zh-CN" altLang="en-US" sz="2000" b="1" spc="600" dirty="0">
                <a:solidFill>
                  <a:schemeClr val="bg2">
                    <a:lumMod val="25000"/>
                  </a:schemeClr>
                </a:solidFill>
                <a:latin typeface="等线 Light" panose="02010600030101010101" pitchFamily="2" charset="-122"/>
                <a:ea typeface="等线 Light" panose="02010600030101010101" pitchFamily="2" charset="-122"/>
              </a:rPr>
              <a:t>三星堆第一学校</a:t>
            </a:r>
            <a:endParaRPr lang="zh-CN" altLang="en-US" sz="2000" b="1" spc="600" dirty="0">
              <a:solidFill>
                <a:schemeClr val="bg2">
                  <a:lumMod val="25000"/>
                </a:schemeClr>
              </a:solidFill>
              <a:latin typeface="等线 Light" panose="02010600030101010101" pitchFamily="2" charset="-122"/>
              <a:ea typeface="等线 Light" panose="02010600030101010101" pitchFamily="2" charset="-122"/>
            </a:endParaRPr>
          </a:p>
          <a:p>
            <a:endParaRPr lang="zh-CN" altLang="en-US" sz="2000" b="1" spc="600" dirty="0">
              <a:solidFill>
                <a:schemeClr val="bg2">
                  <a:lumMod val="25000"/>
                </a:schemeClr>
              </a:solidFill>
              <a:latin typeface="等线 Light" panose="02010600030101010101" pitchFamily="2" charset="-122"/>
              <a:ea typeface="等线 Light" panose="02010600030101010101" pitchFamily="2" charset="-122"/>
            </a:endParaRPr>
          </a:p>
          <a:p>
            <a:r>
              <a:rPr lang="zh-CN" altLang="en-US" sz="2000" b="1" spc="600" dirty="0">
                <a:solidFill>
                  <a:schemeClr val="bg2">
                    <a:lumMod val="25000"/>
                  </a:schemeClr>
                </a:solidFill>
                <a:latin typeface="等线 Light" panose="02010600030101010101" pitchFamily="2" charset="-122"/>
                <a:ea typeface="等线 Light" panose="02010600030101010101" pitchFamily="2" charset="-122"/>
              </a:rPr>
              <a:t>           </a:t>
            </a:r>
            <a:r>
              <a:rPr lang="zh-CN" altLang="en-US" sz="2000" b="1" spc="600" dirty="0">
                <a:gradFill>
                  <a:gsLst>
                    <a:gs pos="0">
                      <a:srgbClr val="7B32B2"/>
                    </a:gs>
                    <a:gs pos="100000">
                      <a:srgbClr val="401A5D"/>
                    </a:gs>
                  </a:gsLst>
                  <a:lin scaled="0"/>
                </a:gradFill>
                <a:latin typeface="等线 Light" panose="02010600030101010101" pitchFamily="2" charset="-122"/>
                <a:ea typeface="等线 Light" panose="02010600030101010101" pitchFamily="2" charset="-122"/>
              </a:rPr>
              <a:t>花花紫作</a:t>
            </a:r>
            <a:endParaRPr lang="zh-CN" altLang="en-US" sz="2000" b="1" spc="600" dirty="0">
              <a:gradFill>
                <a:gsLst>
                  <a:gs pos="0">
                    <a:srgbClr val="7B32B2"/>
                  </a:gs>
                  <a:gs pos="100000">
                    <a:srgbClr val="401A5D"/>
                  </a:gs>
                </a:gsLst>
                <a:lin scaled="0"/>
              </a:gradFill>
              <a:latin typeface="等线 Light" panose="02010600030101010101" pitchFamily="2" charset="-122"/>
              <a:ea typeface="等线 Light" panose="02010600030101010101" pitchFamily="2"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2317845" y="206553"/>
            <a:ext cx="5669280" cy="1198880"/>
          </a:xfrm>
          <a:prstGeom prst="rect">
            <a:avLst/>
          </a:prstGeom>
          <a:noFill/>
          <a:effectLst>
            <a:outerShdw blurRad="50800" dist="38100" dir="2700000" algn="tl" rotWithShape="0">
              <a:prstClr val="black">
                <a:alpha val="40000"/>
              </a:prstClr>
            </a:outerShdw>
          </a:effectLst>
        </p:spPr>
        <p:txBody>
          <a:bodyPr wrap="none" rtlCol="0">
            <a:spAutoFit/>
          </a:bodyPr>
          <a:lstStyle>
            <a:defPPr>
              <a:defRPr lang="zh-CN"/>
            </a:defPPr>
            <a:lvl1pPr>
              <a:defRPr sz="11500">
                <a:solidFill>
                  <a:schemeClr val="tx2">
                    <a:lumMod val="50000"/>
                  </a:schemeClr>
                </a:solidFill>
                <a:effectLst>
                  <a:outerShdw blurRad="50800" dist="38100" dir="2700000" algn="tl" rotWithShape="0">
                    <a:prstClr val="black">
                      <a:alpha val="40000"/>
                    </a:prstClr>
                  </a:outerShdw>
                </a:effectLst>
                <a:latin typeface="钟齐段宁行书" panose="02010800040101010101" pitchFamily="2" charset="-122"/>
                <a:ea typeface="钟齐段宁行书" panose="02010800040101010101" pitchFamily="2" charset="-122"/>
              </a:defRPr>
            </a:lvl1pPr>
          </a:lstStyle>
          <a:p>
            <a:pPr algn="l"/>
            <a:r>
              <a:rPr lang="zh-CN" altLang="en-US" sz="4800" dirty="0">
                <a:solidFill>
                  <a:schemeClr val="accent6">
                    <a:lumMod val="50000"/>
                  </a:schemeClr>
                </a:solidFill>
                <a:effectLst/>
                <a:sym typeface="+mn-ea"/>
              </a:rPr>
              <a:t>古诗词思想感情分类</a:t>
            </a:r>
            <a:endParaRPr lang="zh-CN" altLang="en-US" sz="2400" dirty="0">
              <a:solidFill>
                <a:schemeClr val="bg2">
                  <a:lumMod val="25000"/>
                </a:schemeClr>
              </a:solidFill>
              <a:effectLst/>
            </a:endParaRPr>
          </a:p>
          <a:p>
            <a:pPr algn="l"/>
            <a:endParaRPr lang="zh-CN" altLang="en-US" sz="2400" dirty="0">
              <a:effectLst/>
            </a:endParaRPr>
          </a:p>
        </p:txBody>
      </p:sp>
      <p:pic>
        <p:nvPicPr>
          <p:cNvPr id="2" name="图片 1" descr="66e97c24594d6eb15be0f7c5bc18ea59"/>
          <p:cNvPicPr>
            <a:picLocks noChangeAspect="1"/>
          </p:cNvPicPr>
          <p:nvPr/>
        </p:nvPicPr>
        <p:blipFill>
          <a:blip r:embed="rId1"/>
          <a:stretch>
            <a:fillRect/>
          </a:stretch>
        </p:blipFill>
        <p:spPr>
          <a:xfrm>
            <a:off x="11416665" y="5751195"/>
            <a:ext cx="775335" cy="1106805"/>
          </a:xfrm>
          <a:prstGeom prst="rect">
            <a:avLst/>
          </a:prstGeom>
        </p:spPr>
      </p:pic>
      <p:sp>
        <p:nvSpPr>
          <p:cNvPr id="35" name="椭圆 34"/>
          <p:cNvSpPr/>
          <p:nvPr/>
        </p:nvSpPr>
        <p:spPr>
          <a:xfrm>
            <a:off x="1042007" y="1973080"/>
            <a:ext cx="620183" cy="618067"/>
          </a:xfrm>
          <a:prstGeom prst="ellipse">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3200" dirty="0">
                <a:solidFill>
                  <a:schemeClr val="bg2">
                    <a:lumMod val="25000"/>
                  </a:schemeClr>
                </a:solidFill>
                <a:effectLst/>
                <a:sym typeface="+mn-ea"/>
              </a:rPr>
              <a:t>知</a:t>
            </a:r>
            <a:endParaRPr lang="zh-CN" altLang="en-US" sz="3200" dirty="0">
              <a:latin typeface="+mj-lt"/>
              <a:ea typeface="+mj-lt"/>
            </a:endParaRPr>
          </a:p>
        </p:txBody>
      </p:sp>
      <p:sp>
        <p:nvSpPr>
          <p:cNvPr id="36" name="椭圆 35"/>
          <p:cNvSpPr/>
          <p:nvPr/>
        </p:nvSpPr>
        <p:spPr>
          <a:xfrm>
            <a:off x="1042007" y="2849380"/>
            <a:ext cx="620183" cy="620184"/>
          </a:xfrm>
          <a:prstGeom prst="ellipse">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3200" dirty="0">
                <a:solidFill>
                  <a:schemeClr val="bg2">
                    <a:lumMod val="25000"/>
                  </a:schemeClr>
                </a:solidFill>
                <a:effectLst/>
                <a:sym typeface="+mn-ea"/>
              </a:rPr>
              <a:t>识</a:t>
            </a:r>
            <a:endParaRPr lang="zh-CN" altLang="en-US" sz="3200" dirty="0">
              <a:latin typeface="等线 Light" panose="02010600030101010101" pitchFamily="2" charset="-122"/>
              <a:ea typeface="等线 Light" panose="02010600030101010101" pitchFamily="2" charset="-122"/>
            </a:endParaRPr>
          </a:p>
        </p:txBody>
      </p:sp>
      <p:sp>
        <p:nvSpPr>
          <p:cNvPr id="37" name="椭圆 36"/>
          <p:cNvSpPr/>
          <p:nvPr/>
        </p:nvSpPr>
        <p:spPr>
          <a:xfrm>
            <a:off x="1042007" y="3774152"/>
            <a:ext cx="620183" cy="618067"/>
          </a:xfrm>
          <a:prstGeom prst="ellipse">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3200" dirty="0">
                <a:solidFill>
                  <a:schemeClr val="bg2">
                    <a:lumMod val="25000"/>
                  </a:schemeClr>
                </a:solidFill>
                <a:effectLst/>
                <a:sym typeface="+mn-ea"/>
              </a:rPr>
              <a:t>链</a:t>
            </a:r>
            <a:endParaRPr lang="zh-CN" altLang="en-US" sz="3200" dirty="0">
              <a:latin typeface="等线 Light" panose="02010600030101010101" pitchFamily="2" charset="-122"/>
              <a:ea typeface="等线 Light" panose="02010600030101010101" pitchFamily="2" charset="-122"/>
            </a:endParaRPr>
          </a:p>
        </p:txBody>
      </p:sp>
      <p:sp>
        <p:nvSpPr>
          <p:cNvPr id="38" name="椭圆 37"/>
          <p:cNvSpPr/>
          <p:nvPr/>
        </p:nvSpPr>
        <p:spPr>
          <a:xfrm>
            <a:off x="1042007" y="4604098"/>
            <a:ext cx="620183" cy="620183"/>
          </a:xfrm>
          <a:prstGeom prst="ellipse">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3200" dirty="0">
                <a:solidFill>
                  <a:schemeClr val="bg2">
                    <a:lumMod val="25000"/>
                  </a:schemeClr>
                </a:solidFill>
                <a:effectLst/>
                <a:sym typeface="+mn-ea"/>
              </a:rPr>
              <a:t>接</a:t>
            </a:r>
            <a:endParaRPr lang="zh-CN" altLang="en-US" sz="3200" dirty="0">
              <a:latin typeface="等线 Light" panose="02010600030101010101" pitchFamily="2" charset="-122"/>
              <a:ea typeface="等线 Light" panose="02010600030101010101" pitchFamily="2" charset="-122"/>
            </a:endParaRPr>
          </a:p>
        </p:txBody>
      </p:sp>
      <p:grpSp>
        <p:nvGrpSpPr>
          <p:cNvPr id="16" name="组合 15"/>
          <p:cNvGrpSpPr/>
          <p:nvPr/>
        </p:nvGrpSpPr>
        <p:grpSpPr>
          <a:xfrm>
            <a:off x="5607685" y="1880235"/>
            <a:ext cx="2258695" cy="3987800"/>
            <a:chOff x="3217735" y="1956475"/>
            <a:chExt cx="3141002" cy="3987800"/>
          </a:xfrm>
        </p:grpSpPr>
        <p:grpSp>
          <p:nvGrpSpPr>
            <p:cNvPr id="18" name="组合 17"/>
            <p:cNvGrpSpPr/>
            <p:nvPr/>
          </p:nvGrpSpPr>
          <p:grpSpPr>
            <a:xfrm>
              <a:off x="3217735" y="1956475"/>
              <a:ext cx="3141002" cy="710565"/>
              <a:chOff x="908599" y="2187460"/>
              <a:chExt cx="3141002" cy="710565"/>
            </a:xfrm>
          </p:grpSpPr>
          <p:sp>
            <p:nvSpPr>
              <p:cNvPr id="3" name="文本框 2"/>
              <p:cNvSpPr txBox="1"/>
              <p:nvPr/>
            </p:nvSpPr>
            <p:spPr>
              <a:xfrm>
                <a:off x="1014561" y="2259742"/>
                <a:ext cx="3035040" cy="460375"/>
              </a:xfrm>
              <a:prstGeom prst="rect">
                <a:avLst/>
              </a:prstGeom>
              <a:noFill/>
            </p:spPr>
            <p:txBody>
              <a:bodyPr wrap="square" rtlCol="0">
                <a:spAutoFit/>
              </a:bodyPr>
              <a:p>
                <a:r>
                  <a:rPr lang="zh-CN" altLang="en-US" sz="2400" dirty="0">
                    <a:solidFill>
                      <a:schemeClr val="tx1">
                        <a:lumMod val="75000"/>
                        <a:lumOff val="25000"/>
                      </a:schemeClr>
                    </a:solidFill>
                    <a:latin typeface="隶书" panose="02010509060101010101" pitchFamily="49" charset="-122"/>
                    <a:ea typeface="隶书" panose="02010509060101010101" pitchFamily="49" charset="-122"/>
                  </a:rPr>
                  <a:t>内容情感</a:t>
                </a:r>
                <a:endParaRPr lang="zh-CN" altLang="en-US" sz="2400" dirty="0">
                  <a:solidFill>
                    <a:schemeClr val="tx1">
                      <a:lumMod val="75000"/>
                      <a:lumOff val="25000"/>
                    </a:schemeClr>
                  </a:solidFill>
                  <a:latin typeface="隶书" panose="02010509060101010101" pitchFamily="49" charset="-122"/>
                  <a:ea typeface="隶书" panose="02010509060101010101" pitchFamily="49" charset="-122"/>
                </a:endParaRPr>
              </a:p>
            </p:txBody>
          </p:sp>
          <p:sp>
            <p:nvSpPr>
              <p:cNvPr id="4" name="椭圆 3"/>
              <p:cNvSpPr/>
              <p:nvPr/>
            </p:nvSpPr>
            <p:spPr>
              <a:xfrm>
                <a:off x="908599" y="2187460"/>
                <a:ext cx="2378048" cy="710565"/>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隶书" panose="02010509060101010101" pitchFamily="49" charset="-122"/>
                  <a:ea typeface="隶书" panose="02010509060101010101" pitchFamily="49" charset="-122"/>
                </a:endParaRPr>
              </a:p>
            </p:txBody>
          </p:sp>
        </p:grpSp>
        <p:sp>
          <p:nvSpPr>
            <p:cNvPr id="19" name="文本框 18"/>
            <p:cNvSpPr txBox="1"/>
            <p:nvPr/>
          </p:nvSpPr>
          <p:spPr>
            <a:xfrm>
              <a:off x="3921055" y="3030895"/>
              <a:ext cx="972236" cy="2913380"/>
            </a:xfrm>
            <a:prstGeom prst="rect">
              <a:avLst/>
            </a:prstGeom>
            <a:noFill/>
            <a:ln>
              <a:solidFill>
                <a:schemeClr val="bg1"/>
              </a:solidFill>
            </a:ln>
          </p:spPr>
          <p:txBody>
            <a:bodyPr vert="eaVert" wrap="square" rtlCol="0">
              <a:spAutoFit/>
            </a:bodyPr>
            <a:p>
              <a:pPr>
                <a:lnSpc>
                  <a:spcPct val="120000"/>
                </a:lnSpc>
              </a:pPr>
              <a:r>
                <a:rPr lang="en-US" altLang="zh-CN" sz="1400" dirty="0">
                  <a:latin typeface="隶书" panose="02010509060101010101" pitchFamily="49" charset="-122"/>
                  <a:ea typeface="隶书" panose="02010509060101010101" pitchFamily="49" charset="-122"/>
                </a:rPr>
                <a:t>1.</a:t>
              </a:r>
              <a:r>
                <a:rPr lang="zh-CN" altLang="en-US" sz="1400" dirty="0">
                  <a:latin typeface="隶书" panose="02010509060101010101" pitchFamily="49" charset="-122"/>
                  <a:ea typeface="隶书" panose="02010509060101010101" pitchFamily="49" charset="-122"/>
                </a:rPr>
                <a:t>表现某种人生品格或者人生理想</a:t>
              </a:r>
              <a:r>
                <a:rPr lang="en-US" altLang="zh-CN" sz="1400" dirty="0">
                  <a:latin typeface="隶书" panose="02010509060101010101" pitchFamily="49" charset="-122"/>
                  <a:ea typeface="隶书" panose="02010509060101010101" pitchFamily="49" charset="-122"/>
                </a:rPr>
                <a:t>.</a:t>
              </a:r>
              <a:endParaRPr lang="en-US" altLang="zh-CN" sz="1400" dirty="0">
                <a:latin typeface="隶书" panose="02010509060101010101" pitchFamily="49" charset="-122"/>
                <a:ea typeface="隶书" panose="02010509060101010101" pitchFamily="49" charset="-122"/>
              </a:endParaRPr>
            </a:p>
            <a:p>
              <a:pPr>
                <a:lnSpc>
                  <a:spcPct val="120000"/>
                </a:lnSpc>
              </a:pPr>
              <a:r>
                <a:rPr lang="en-US" altLang="zh-CN" sz="1400" dirty="0">
                  <a:latin typeface="隶书" panose="02010509060101010101" pitchFamily="49" charset="-122"/>
                  <a:ea typeface="隶书" panose="02010509060101010101" pitchFamily="49" charset="-122"/>
                </a:rPr>
                <a:t>2.</a:t>
              </a:r>
              <a:r>
                <a:rPr lang="zh-CN" altLang="en-US" sz="1400" dirty="0">
                  <a:latin typeface="隶书" panose="02010509060101010101" pitchFamily="49" charset="-122"/>
                  <a:ea typeface="隶书" panose="02010509060101010101" pitchFamily="49" charset="-122"/>
                </a:rPr>
                <a:t>表达自己的人生态度或者思想情感</a:t>
              </a:r>
              <a:endParaRPr lang="zh-CN" altLang="en-US" sz="1400" dirty="0">
                <a:latin typeface="隶书" panose="02010509060101010101" pitchFamily="49" charset="-122"/>
                <a:ea typeface="隶书" panose="02010509060101010101" pitchFamily="49" charset="-122"/>
              </a:endParaRPr>
            </a:p>
          </p:txBody>
        </p:sp>
      </p:grpSp>
      <p:grpSp>
        <p:nvGrpSpPr>
          <p:cNvPr id="22" name="组合 21"/>
          <p:cNvGrpSpPr/>
          <p:nvPr/>
        </p:nvGrpSpPr>
        <p:grpSpPr>
          <a:xfrm>
            <a:off x="8383891" y="1932668"/>
            <a:ext cx="2018665" cy="3818255"/>
            <a:chOff x="3733355" y="2014260"/>
            <a:chExt cx="2018665" cy="3818255"/>
          </a:xfrm>
        </p:grpSpPr>
        <p:grpSp>
          <p:nvGrpSpPr>
            <p:cNvPr id="23" name="组合 22"/>
            <p:cNvGrpSpPr/>
            <p:nvPr/>
          </p:nvGrpSpPr>
          <p:grpSpPr>
            <a:xfrm>
              <a:off x="3733355" y="2014260"/>
              <a:ext cx="2018665" cy="604520"/>
              <a:chOff x="1424219" y="2245245"/>
              <a:chExt cx="2018665" cy="604520"/>
            </a:xfrm>
          </p:grpSpPr>
          <p:sp>
            <p:nvSpPr>
              <p:cNvPr id="25" name="文本框 24"/>
              <p:cNvSpPr txBox="1"/>
              <p:nvPr/>
            </p:nvSpPr>
            <p:spPr>
              <a:xfrm>
                <a:off x="1789261" y="2285777"/>
                <a:ext cx="1402080" cy="460375"/>
              </a:xfrm>
              <a:prstGeom prst="rect">
                <a:avLst/>
              </a:prstGeom>
              <a:noFill/>
            </p:spPr>
            <p:txBody>
              <a:bodyPr wrap="none" rtlCol="0">
                <a:spAutoFit/>
              </a:bodyPr>
              <a:p>
                <a:pPr algn="l"/>
                <a:r>
                  <a:rPr lang="zh-CN" altLang="en-US" sz="2400" dirty="0">
                    <a:solidFill>
                      <a:schemeClr val="tx1">
                        <a:lumMod val="75000"/>
                        <a:lumOff val="25000"/>
                      </a:schemeClr>
                    </a:solidFill>
                    <a:latin typeface="隶书" panose="02010509060101010101" pitchFamily="49" charset="-122"/>
                    <a:ea typeface="隶书" panose="02010509060101010101" pitchFamily="49" charset="-122"/>
                  </a:rPr>
                  <a:t>常用词汇</a:t>
                </a:r>
                <a:endParaRPr lang="zh-CN" altLang="en-US" sz="2400" dirty="0">
                  <a:solidFill>
                    <a:schemeClr val="tx1">
                      <a:lumMod val="75000"/>
                      <a:lumOff val="25000"/>
                    </a:schemeClr>
                  </a:solidFill>
                  <a:latin typeface="隶书" panose="02010509060101010101" pitchFamily="49" charset="-122"/>
                  <a:ea typeface="隶书" panose="02010509060101010101" pitchFamily="49" charset="-122"/>
                </a:endParaRPr>
              </a:p>
            </p:txBody>
          </p:sp>
          <p:sp>
            <p:nvSpPr>
              <p:cNvPr id="26" name="椭圆 25"/>
              <p:cNvSpPr/>
              <p:nvPr/>
            </p:nvSpPr>
            <p:spPr>
              <a:xfrm>
                <a:off x="1424219" y="2245245"/>
                <a:ext cx="2018665" cy="60452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隶书" panose="02010509060101010101" pitchFamily="49" charset="-122"/>
                  <a:ea typeface="隶书" panose="02010509060101010101" pitchFamily="49" charset="-122"/>
                </a:endParaRPr>
              </a:p>
            </p:txBody>
          </p:sp>
        </p:grpSp>
        <p:sp>
          <p:nvSpPr>
            <p:cNvPr id="24" name="文本框 23"/>
            <p:cNvSpPr txBox="1"/>
            <p:nvPr/>
          </p:nvSpPr>
          <p:spPr>
            <a:xfrm>
              <a:off x="4393120" y="2930565"/>
              <a:ext cx="957580" cy="2901950"/>
            </a:xfrm>
            <a:prstGeom prst="rect">
              <a:avLst/>
            </a:prstGeom>
            <a:noFill/>
            <a:ln>
              <a:solidFill>
                <a:schemeClr val="bg1"/>
              </a:solidFill>
            </a:ln>
          </p:spPr>
          <p:txBody>
            <a:bodyPr vert="eaVert" wrap="square" rtlCol="0">
              <a:spAutoFit/>
            </a:bodyPr>
            <a:p>
              <a:pPr>
                <a:lnSpc>
                  <a:spcPct val="120000"/>
                </a:lnSpc>
              </a:pPr>
              <a:r>
                <a:rPr lang="zh-CN" altLang="en-US" sz="1400" b="1" spc="600" dirty="0">
                  <a:solidFill>
                    <a:srgbClr val="C00000"/>
                  </a:solidFill>
                  <a:latin typeface="等线 Light" panose="02010600030101010101" pitchFamily="2" charset="-122"/>
                  <a:ea typeface="等线 Light" panose="02010600030101010101" pitchFamily="2" charset="-122"/>
                  <a:sym typeface="+mn-ea"/>
                </a:rPr>
                <a:t>高尚情操、清高孤傲、愁情幽愤、时光易逝、借物喻人等</a:t>
              </a:r>
              <a:endParaRPr lang="zh-CN" altLang="en-US" sz="1400" b="1" spc="600" dirty="0">
                <a:solidFill>
                  <a:srgbClr val="C00000"/>
                </a:solidFill>
                <a:latin typeface="等线 Light" panose="02010600030101010101" pitchFamily="2" charset="-122"/>
                <a:ea typeface="等线 Light" panose="02010600030101010101" pitchFamily="2" charset="-122"/>
                <a:sym typeface="+mn-ea"/>
              </a:endParaRPr>
            </a:p>
          </p:txBody>
        </p:sp>
      </p:grpSp>
      <p:sp>
        <p:nvSpPr>
          <p:cNvPr id="10" name="文本框 9"/>
          <p:cNvSpPr txBox="1"/>
          <p:nvPr/>
        </p:nvSpPr>
        <p:spPr>
          <a:xfrm>
            <a:off x="2962275" y="1647825"/>
            <a:ext cx="921385" cy="4110990"/>
          </a:xfrm>
          <a:prstGeom prst="rect">
            <a:avLst/>
          </a:prstGeom>
          <a:noFill/>
          <a:ln>
            <a:solidFill>
              <a:schemeClr val="bg1"/>
            </a:solidFill>
          </a:ln>
        </p:spPr>
        <p:txBody>
          <a:bodyPr vert="eaVert" wrap="square" rtlCol="0">
            <a:spAutoFit/>
          </a:bodyPr>
          <a:p>
            <a:pPr>
              <a:lnSpc>
                <a:spcPct val="120000"/>
              </a:lnSpc>
            </a:pPr>
            <a:r>
              <a:rPr lang="zh-CN" altLang="en-US" sz="4000" b="1"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陆：咏物诗</a:t>
            </a:r>
            <a:endParaRPr lang="zh-CN" altLang="en-US" sz="4000" b="1" spc="600" dirty="0">
              <a:solidFill>
                <a:schemeClr val="tx1">
                  <a:lumMod val="85000"/>
                  <a:lumOff val="15000"/>
                </a:schemeClr>
              </a:solidFill>
              <a:latin typeface="等线 Light" panose="02010600030101010101" pitchFamily="2" charset="-122"/>
              <a:ea typeface="等线 Light"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00"/>
                                        <p:tgtEl>
                                          <p:spTgt spid="37"/>
                                        </p:tgtEl>
                                      </p:cBhvr>
                                    </p:animEffect>
                                    <p:anim calcmode="lin" valueType="num">
                                      <p:cBhvr>
                                        <p:cTn id="18" dur="1000" fill="hold"/>
                                        <p:tgtEl>
                                          <p:spTgt spid="37"/>
                                        </p:tgtEl>
                                        <p:attrNameLst>
                                          <p:attrName>ppt_x</p:attrName>
                                        </p:attrNameLst>
                                      </p:cBhvr>
                                      <p:tavLst>
                                        <p:tav tm="0">
                                          <p:val>
                                            <p:strVal val="#ppt_x"/>
                                          </p:val>
                                        </p:tav>
                                        <p:tav tm="100000">
                                          <p:val>
                                            <p:strVal val="#ppt_x"/>
                                          </p:val>
                                        </p:tav>
                                      </p:tavLst>
                                    </p:anim>
                                    <p:anim calcmode="lin" valueType="num">
                                      <p:cBhvr>
                                        <p:cTn id="19" dur="1000" fill="hold"/>
                                        <p:tgtEl>
                                          <p:spTgt spid="3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1000"/>
                                        <p:tgtEl>
                                          <p:spTgt spid="38"/>
                                        </p:tgtEl>
                                      </p:cBhvr>
                                    </p:animEffect>
                                    <p:anim calcmode="lin" valueType="num">
                                      <p:cBhvr>
                                        <p:cTn id="23" dur="1000" fill="hold"/>
                                        <p:tgtEl>
                                          <p:spTgt spid="38"/>
                                        </p:tgtEl>
                                        <p:attrNameLst>
                                          <p:attrName>ppt_x</p:attrName>
                                        </p:attrNameLst>
                                      </p:cBhvr>
                                      <p:tavLst>
                                        <p:tav tm="0">
                                          <p:val>
                                            <p:strVal val="#ppt_x"/>
                                          </p:val>
                                        </p:tav>
                                        <p:tav tm="100000">
                                          <p:val>
                                            <p:strVal val="#ppt_x"/>
                                          </p:val>
                                        </p:tav>
                                      </p:tavLst>
                                    </p:anim>
                                    <p:anim calcmode="lin" valueType="num">
                                      <p:cBhvr>
                                        <p:cTn id="24" dur="1000" fill="hold"/>
                                        <p:tgtEl>
                                          <p:spTgt spid="38"/>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 presetClass="entr" presetSubtype="1"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0-#ppt_h/2"/>
                                          </p:val>
                                        </p:tav>
                                        <p:tav tm="100000">
                                          <p:val>
                                            <p:strVal val="#ppt_y"/>
                                          </p:val>
                                        </p:tav>
                                      </p:tavLst>
                                    </p:anim>
                                  </p:childTnLst>
                                </p:cTn>
                              </p:par>
                            </p:childTnLst>
                          </p:cTn>
                        </p:par>
                        <p:par>
                          <p:cTn id="30" fill="hold">
                            <p:stCondLst>
                              <p:cond delay="1500"/>
                            </p:stCondLst>
                            <p:childTnLst>
                              <p:par>
                                <p:cTn id="31" presetID="2" presetClass="entr" presetSubtype="1"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36" grpId="0" bldLvl="0" animBg="1"/>
      <p:bldP spid="37" grpId="0" bldLvl="0" animBg="1"/>
      <p:bldP spid="38"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301720" y="225603"/>
            <a:ext cx="8412480" cy="460375"/>
          </a:xfrm>
          <a:prstGeom prst="rect">
            <a:avLst/>
          </a:prstGeom>
          <a:noFill/>
          <a:effectLst>
            <a:outerShdw blurRad="50800" dist="38100" dir="2700000" algn="tl" rotWithShape="0">
              <a:prstClr val="black">
                <a:alpha val="40000"/>
              </a:prstClr>
            </a:outerShdw>
          </a:effectLst>
        </p:spPr>
        <p:txBody>
          <a:bodyPr wrap="none" rtlCol="0">
            <a:spAutoFit/>
          </a:bodyPr>
          <a:lstStyle>
            <a:defPPr>
              <a:defRPr lang="zh-CN"/>
            </a:defPPr>
            <a:lvl1pPr>
              <a:defRPr sz="11500">
                <a:solidFill>
                  <a:schemeClr val="tx2">
                    <a:lumMod val="50000"/>
                  </a:schemeClr>
                </a:solidFill>
                <a:effectLst>
                  <a:outerShdw blurRad="50800" dist="38100" dir="2700000" algn="tl" rotWithShape="0">
                    <a:prstClr val="black">
                      <a:alpha val="40000"/>
                    </a:prstClr>
                  </a:outerShdw>
                </a:effectLst>
                <a:latin typeface="钟齐段宁行书" panose="02010800040101010101" pitchFamily="2" charset="-122"/>
                <a:ea typeface="钟齐段宁行书" panose="02010800040101010101" pitchFamily="2" charset="-122"/>
              </a:defRPr>
            </a:lvl1pPr>
          </a:lstStyle>
          <a:p>
            <a:r>
              <a:rPr lang="zh-CN" altLang="en-US" sz="2400" dirty="0">
                <a:effectLst/>
              </a:rPr>
              <a:t>例：阅读下面宋词，说说这首词表达了作者怎样的思想情感？</a:t>
            </a:r>
            <a:endParaRPr lang="zh-CN" altLang="en-US" sz="2400" dirty="0">
              <a:effectLst/>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37515" y="685800"/>
            <a:ext cx="1713865" cy="2572385"/>
          </a:xfrm>
          <a:prstGeom prst="rect">
            <a:avLst/>
          </a:prstGeom>
        </p:spPr>
      </p:pic>
      <p:sp>
        <p:nvSpPr>
          <p:cNvPr id="5" name="文本框 4"/>
          <p:cNvSpPr txBox="1"/>
          <p:nvPr/>
        </p:nvSpPr>
        <p:spPr>
          <a:xfrm>
            <a:off x="2569845" y="880745"/>
            <a:ext cx="3876040" cy="2181860"/>
          </a:xfrm>
          <a:prstGeom prst="rect">
            <a:avLst/>
          </a:prstGeom>
          <a:noFill/>
          <a:ln>
            <a:solidFill>
              <a:schemeClr val="bg1"/>
            </a:solidFill>
          </a:ln>
          <a:extLst>
            <a:ext uri="{909E8E84-426E-40DD-AFC4-6F175D3DCCD1}">
              <a14:hiddenFill xmlns:a14="http://schemas.microsoft.com/office/drawing/2010/main">
                <a:solidFill>
                  <a:schemeClr val="bg1">
                    <a:alpha val="18000"/>
                  </a:schemeClr>
                </a:solidFill>
              </a14:hiddenFill>
            </a:ext>
          </a:extLst>
        </p:spPr>
        <p:txBody>
          <a:bodyPr vert="eaVert" wrap="square" rtlCol="0">
            <a:spAutoFit/>
          </a:bodyPr>
          <a:p>
            <a:pPr>
              <a:lnSpc>
                <a:spcPct val="120000"/>
              </a:lnSpc>
            </a:pPr>
            <a:r>
              <a:rPr lang="zh-CN" altLang="en-US" sz="2000" b="1">
                <a:solidFill>
                  <a:srgbClr val="C00000"/>
                </a:solidFill>
                <a:latin typeface="+mj-ea"/>
                <a:ea typeface="+mj-ea"/>
              </a:rPr>
              <a:t>采桑子·欧阳修 </a:t>
            </a:r>
            <a:endParaRPr lang="zh-CN" altLang="en-US" sz="2000" b="1">
              <a:solidFill>
                <a:srgbClr val="C00000"/>
              </a:solidFill>
              <a:latin typeface="+mj-ea"/>
              <a:ea typeface="+mj-ea"/>
            </a:endParaRPr>
          </a:p>
          <a:p>
            <a:pPr>
              <a:lnSpc>
                <a:spcPct val="120000"/>
              </a:lnSpc>
            </a:pPr>
            <a:r>
              <a:rPr lang="zh-CN" altLang="en-US" sz="2000" b="1">
                <a:solidFill>
                  <a:srgbClr val="C00000"/>
                </a:solidFill>
                <a:latin typeface="+mj-ea"/>
                <a:ea typeface="+mj-ea"/>
              </a:rPr>
              <a:t>  轻舟短棹西湖好，绿水逶迤，芳草长堤，隐隐笙歌处处随。</a:t>
            </a:r>
            <a:endParaRPr lang="zh-CN" altLang="en-US" sz="2000" b="1">
              <a:solidFill>
                <a:srgbClr val="C00000"/>
              </a:solidFill>
              <a:latin typeface="+mj-ea"/>
              <a:ea typeface="+mj-ea"/>
            </a:endParaRPr>
          </a:p>
          <a:p>
            <a:pPr>
              <a:lnSpc>
                <a:spcPct val="120000"/>
              </a:lnSpc>
            </a:pPr>
            <a:endParaRPr lang="zh-CN" altLang="en-US" sz="2000" b="1">
              <a:solidFill>
                <a:srgbClr val="C00000"/>
              </a:solidFill>
              <a:latin typeface="+mj-ea"/>
              <a:ea typeface="+mj-ea"/>
            </a:endParaRPr>
          </a:p>
          <a:p>
            <a:pPr>
              <a:lnSpc>
                <a:spcPct val="120000"/>
              </a:lnSpc>
            </a:pPr>
            <a:r>
              <a:rPr lang="zh-CN" altLang="en-US" sz="2000" b="1">
                <a:solidFill>
                  <a:srgbClr val="C00000"/>
                </a:solidFill>
                <a:latin typeface="+mj-ea"/>
                <a:ea typeface="+mj-ea"/>
              </a:rPr>
              <a:t>  无风水面琉璃滑，不觉船移，微动涟漪，惊起沙禽掠岸飞。</a:t>
            </a:r>
            <a:endParaRPr lang="zh-CN" altLang="en-US" sz="2000" b="1">
              <a:solidFill>
                <a:srgbClr val="C00000"/>
              </a:solidFill>
              <a:latin typeface="+mj-ea"/>
              <a:ea typeface="+mj-ea"/>
            </a:endParaRPr>
          </a:p>
        </p:txBody>
      </p:sp>
      <p:sp>
        <p:nvSpPr>
          <p:cNvPr id="6" name="文本框 5"/>
          <p:cNvSpPr txBox="1"/>
          <p:nvPr/>
        </p:nvSpPr>
        <p:spPr>
          <a:xfrm rot="16200000">
            <a:off x="7125335" y="3266440"/>
            <a:ext cx="3541395" cy="3178810"/>
          </a:xfrm>
          <a:prstGeom prst="rect">
            <a:avLst/>
          </a:prstGeom>
          <a:noFill/>
          <a:ln>
            <a:solidFill>
              <a:schemeClr val="bg1"/>
            </a:solidFill>
          </a:ln>
          <a:extLst>
            <a:ext uri="{909E8E84-426E-40DD-AFC4-6F175D3DCCD1}">
              <a14:hiddenFill xmlns:a14="http://schemas.microsoft.com/office/drawing/2010/main">
                <a:solidFill>
                  <a:schemeClr val="bg1">
                    <a:alpha val="18000"/>
                  </a:schemeClr>
                </a:solidFill>
              </a14:hiddenFill>
            </a:ext>
          </a:extLst>
        </p:spPr>
        <p:txBody>
          <a:bodyPr vert="eaVert" wrap="square" rtlCol="0">
            <a:spAutoFit/>
          </a:bodyPr>
          <a:p>
            <a:pPr>
              <a:lnSpc>
                <a:spcPct val="120000"/>
              </a:lnSpc>
            </a:pPr>
            <a:r>
              <a:rPr lang="zh-CN" altLang="en-US" sz="2000">
                <a:solidFill>
                  <a:schemeClr val="tx2">
                    <a:lumMod val="50000"/>
                  </a:schemeClr>
                </a:solidFill>
                <a:latin typeface="+mj-ea"/>
                <a:ea typeface="+mj-ea"/>
              </a:rPr>
              <a:t>解</a:t>
            </a:r>
            <a:r>
              <a:rPr lang="zh-CN" altLang="en-US">
                <a:solidFill>
                  <a:schemeClr val="tx2">
                    <a:lumMod val="50000"/>
                  </a:schemeClr>
                </a:solidFill>
                <a:latin typeface="+mj-ea"/>
                <a:ea typeface="+mj-ea"/>
              </a:rPr>
              <a:t>析：这是一首写景抒情诗歌。词人感受到的西湖景色是”绿水逶迤”</a:t>
            </a:r>
            <a:r>
              <a:rPr lang="en-US" altLang="zh-CN">
                <a:solidFill>
                  <a:schemeClr val="tx2">
                    <a:lumMod val="50000"/>
                  </a:schemeClr>
                </a:solidFill>
                <a:latin typeface="+mj-ea"/>
                <a:ea typeface="+mj-ea"/>
              </a:rPr>
              <a:t>”</a:t>
            </a:r>
            <a:r>
              <a:rPr lang="zh-CN" altLang="en-US">
                <a:solidFill>
                  <a:schemeClr val="tx2">
                    <a:lumMod val="50000"/>
                  </a:schemeClr>
                </a:solidFill>
                <a:latin typeface="+mj-ea"/>
                <a:ea typeface="+mj-ea"/>
              </a:rPr>
              <a:t>芳草长堤””隐隐笙歌”，湖水明净澄澈，白云倒映其中，游人沉醉在这“琉璃”般的世界中，由此可知这首词抒发的是游玩赏景的乐情。</a:t>
            </a:r>
            <a:endParaRPr lang="zh-CN" altLang="en-US">
              <a:solidFill>
                <a:schemeClr val="tx2">
                  <a:lumMod val="50000"/>
                </a:schemeClr>
              </a:solidFill>
              <a:latin typeface="+mj-ea"/>
              <a:ea typeface="+mj-ea"/>
            </a:endParaRPr>
          </a:p>
          <a:p>
            <a:pPr>
              <a:lnSpc>
                <a:spcPct val="120000"/>
              </a:lnSpc>
            </a:pPr>
            <a:r>
              <a:rPr lang="zh-CN" altLang="en-US">
                <a:solidFill>
                  <a:srgbClr val="C00000"/>
                </a:solidFill>
                <a:latin typeface="+mj-ea"/>
                <a:ea typeface="+mj-ea"/>
              </a:rPr>
              <a:t>答</a:t>
            </a:r>
            <a:r>
              <a:rPr lang="zh-CN" altLang="en-US">
                <a:solidFill>
                  <a:srgbClr val="C00000"/>
                </a:solidFill>
                <a:latin typeface="+mj-ea"/>
                <a:ea typeface="+mj-ea"/>
              </a:rPr>
              <a:t>案：这首词表达了词人对西湖的喜爱和赞美之情，抒发了流连山水的愉悦之情</a:t>
            </a:r>
            <a:r>
              <a:rPr lang="zh-CN" altLang="en-US">
                <a:solidFill>
                  <a:schemeClr val="tx2">
                    <a:lumMod val="50000"/>
                  </a:schemeClr>
                </a:solidFill>
                <a:latin typeface="+mj-ea"/>
                <a:ea typeface="+mj-ea"/>
              </a:rPr>
              <a:t>。</a:t>
            </a:r>
            <a:endParaRPr lang="zh-CN" altLang="en-US">
              <a:solidFill>
                <a:schemeClr val="tx2">
                  <a:lumMod val="50000"/>
                </a:schemeClr>
              </a:solidFill>
              <a:latin typeface="+mj-ea"/>
              <a:ea typeface="+mj-ea"/>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465445" y="2969260"/>
            <a:ext cx="1773555" cy="266065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dissolv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cba13aaf4a3f1ff83913a5599545018f"/>
          <p:cNvPicPr>
            <a:picLocks noChangeAspect="1"/>
          </p:cNvPicPr>
          <p:nvPr/>
        </p:nvPicPr>
        <p:blipFill>
          <a:blip r:embed="rId1"/>
          <a:stretch>
            <a:fillRect/>
          </a:stretch>
        </p:blipFill>
        <p:spPr>
          <a:xfrm rot="21240000">
            <a:off x="10633710" y="81915"/>
            <a:ext cx="2156460" cy="6830695"/>
          </a:xfrm>
          <a:prstGeom prst="rect">
            <a:avLst/>
          </a:prstGeom>
        </p:spPr>
      </p:pic>
      <p:sp>
        <p:nvSpPr>
          <p:cNvPr id="3" name="矩形 2"/>
          <p:cNvSpPr/>
          <p:nvPr/>
        </p:nvSpPr>
        <p:spPr>
          <a:xfrm>
            <a:off x="883920" y="685800"/>
            <a:ext cx="10022205" cy="5918835"/>
          </a:xfrm>
          <a:prstGeom prst="rect">
            <a:avLst/>
          </a:prstGeom>
          <a:solidFill>
            <a:schemeClr val="bg1"/>
          </a:solidFill>
          <a:ln>
            <a:solidFill>
              <a:schemeClr val="bg1">
                <a:lumMod val="65000"/>
                <a:alpha val="44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308735" y="888365"/>
            <a:ext cx="3339465" cy="645160"/>
          </a:xfrm>
          <a:prstGeom prst="rect">
            <a:avLst/>
          </a:prstGeom>
          <a:noFill/>
          <a:ln>
            <a:solidFill>
              <a:schemeClr val="accent2">
                <a:lumMod val="40000"/>
                <a:lumOff val="60000"/>
              </a:schemeClr>
            </a:solidFill>
          </a:ln>
          <a:effectLst/>
          <a:extLst>
            <a:ext uri="{909E8E84-426E-40DD-AFC4-6F175D3DCCD1}">
              <a14:hiddenFill xmlns:a14="http://schemas.microsoft.com/office/drawing/2010/main">
                <a:solidFill>
                  <a:schemeClr val="bg1">
                    <a:alpha val="23000"/>
                  </a:schemeClr>
                </a:solidFill>
              </a14:hiddenFill>
            </a:ext>
          </a:extLst>
        </p:spPr>
        <p:txBody>
          <a:bodyPr wrap="square" rtlCol="0" anchor="t">
            <a:spAutoFit/>
          </a:bodyPr>
          <a:p>
            <a:pPr algn="l">
              <a:lnSpc>
                <a:spcPct val="100000"/>
              </a:lnSpc>
            </a:pPr>
            <a:r>
              <a:rPr lang="en-US" altLang="zh-CN" sz="2000"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  </a:t>
            </a:r>
            <a:r>
              <a:rPr lang="zh-CN" altLang="en-US" sz="3600" b="1" spc="600" dirty="0">
                <a:solidFill>
                  <a:srgbClr val="FF0000"/>
                </a:solidFill>
                <a:latin typeface="等线 Light" panose="02010600030101010101" pitchFamily="2" charset="-122"/>
                <a:ea typeface="等线 Light" panose="02010600030101010101" pitchFamily="2" charset="-122"/>
                <a:sym typeface="+mn-ea"/>
              </a:rPr>
              <a:t>方法分析</a:t>
            </a:r>
            <a:endParaRPr lang="zh-CN" altLang="en-US" sz="3600" b="1" spc="600" dirty="0">
              <a:solidFill>
                <a:srgbClr val="FF0000"/>
              </a:solidFill>
              <a:latin typeface="等线 Light" panose="02010600030101010101" pitchFamily="2" charset="-122"/>
              <a:ea typeface="等线 Light" panose="02010600030101010101" pitchFamily="2" charset="-122"/>
              <a:sym typeface="+mn-ea"/>
            </a:endParaRPr>
          </a:p>
        </p:txBody>
      </p:sp>
      <p:sp>
        <p:nvSpPr>
          <p:cNvPr id="6" name="文本框 5"/>
          <p:cNvSpPr txBox="1"/>
          <p:nvPr/>
        </p:nvSpPr>
        <p:spPr>
          <a:xfrm>
            <a:off x="1913890" y="1533525"/>
            <a:ext cx="8438515" cy="4707890"/>
          </a:xfrm>
          <a:prstGeom prst="rect">
            <a:avLst/>
          </a:prstGeom>
          <a:noFill/>
          <a:ln>
            <a:solidFill>
              <a:schemeClr val="accent2">
                <a:lumMod val="40000"/>
                <a:lumOff val="60000"/>
              </a:schemeClr>
            </a:solidFill>
          </a:ln>
          <a:effectLst/>
          <a:extLst>
            <a:ext uri="{909E8E84-426E-40DD-AFC4-6F175D3DCCD1}">
              <a14:hiddenFill xmlns:a14="http://schemas.microsoft.com/office/drawing/2010/main">
                <a:solidFill>
                  <a:schemeClr val="bg1">
                    <a:alpha val="23000"/>
                  </a:schemeClr>
                </a:solidFill>
              </a14:hiddenFill>
            </a:ext>
          </a:extLst>
        </p:spPr>
        <p:txBody>
          <a:bodyPr wrap="square" rtlCol="0" anchor="t">
            <a:spAutoFit/>
          </a:bodyPr>
          <a:p>
            <a:pPr algn="l">
              <a:lnSpc>
                <a:spcPct val="100000"/>
              </a:lnSpc>
            </a:pPr>
            <a:r>
              <a:rPr lang="en-US" altLang="zh-CN" sz="24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rPr>
              <a:t>考点</a:t>
            </a:r>
            <a:r>
              <a:rPr lang="zh-CN" altLang="en-US" sz="24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rPr>
              <a:t>二</a:t>
            </a:r>
            <a:r>
              <a:rPr lang="zh-CN" altLang="en-US" sz="24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rPr>
              <a:t>：体会意境</a:t>
            </a:r>
            <a:endParaRPr lang="en-US" altLang="zh-CN" sz="24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b="1" spc="600" dirty="0">
                <a:solidFill>
                  <a:srgbClr val="00B050"/>
                </a:solidFill>
                <a:latin typeface="等线 Light" panose="02010600030101010101" pitchFamily="2" charset="-122"/>
                <a:ea typeface="等线 Light" panose="02010600030101010101" pitchFamily="2" charset="-122"/>
                <a:sym typeface="+mn-ea"/>
              </a:rPr>
              <a:t>【</a:t>
            </a:r>
            <a:r>
              <a:rPr lang="en-US" altLang="zh-CN" sz="2000" b="1" spc="600" dirty="0">
                <a:gradFill>
                  <a:gsLst>
                    <a:gs pos="0">
                      <a:srgbClr val="14CD68"/>
                    </a:gs>
                    <a:gs pos="100000">
                      <a:srgbClr val="0B6E38"/>
                    </a:gs>
                  </a:gsLst>
                  <a:lin scaled="0"/>
                </a:gradFill>
                <a:latin typeface="等线 Light" panose="02010600030101010101" pitchFamily="2" charset="-122"/>
                <a:ea typeface="等线 Light" panose="02010600030101010101" pitchFamily="2" charset="-122"/>
                <a:sym typeface="+mn-ea"/>
              </a:rPr>
              <a:t>常见</a:t>
            </a:r>
            <a:r>
              <a:rPr lang="zh-CN" altLang="en-US" sz="2000" b="1" spc="600" dirty="0">
                <a:gradFill>
                  <a:gsLst>
                    <a:gs pos="0">
                      <a:srgbClr val="14CD68"/>
                    </a:gs>
                    <a:gs pos="100000">
                      <a:srgbClr val="0B6E38"/>
                    </a:gs>
                  </a:gsLst>
                  <a:lin scaled="0"/>
                </a:gradFill>
                <a:latin typeface="等线 Light" panose="02010600030101010101" pitchFamily="2" charset="-122"/>
                <a:ea typeface="等线 Light" panose="02010600030101010101" pitchFamily="2" charset="-122"/>
                <a:sym typeface="+mn-ea"/>
              </a:rPr>
              <a:t>题型</a:t>
            </a:r>
            <a:r>
              <a:rPr lang="en-US" altLang="zh-CN" sz="2000" b="1" spc="600" dirty="0">
                <a:solidFill>
                  <a:srgbClr val="00B050"/>
                </a:solidFill>
                <a:latin typeface="等线 Light" panose="02010600030101010101" pitchFamily="2" charset="-122"/>
                <a:ea typeface="等线 Light" panose="02010600030101010101" pitchFamily="2" charset="-122"/>
                <a:sym typeface="+mn-ea"/>
              </a:rPr>
              <a:t>】</a:t>
            </a:r>
            <a:r>
              <a:rPr lang="en-US" altLang="zh-CN" sz="2000" b="1" spc="600" dirty="0">
                <a:gradFill>
                  <a:gsLst>
                    <a:gs pos="0">
                      <a:srgbClr val="14CD68"/>
                    </a:gs>
                    <a:gs pos="100000">
                      <a:srgbClr val="0B6E38"/>
                    </a:gs>
                  </a:gsLst>
                  <a:lin scaled="0"/>
                </a:gradFill>
                <a:latin typeface="等线 Light" panose="02010600030101010101" pitchFamily="2" charset="-122"/>
                <a:ea typeface="等线 Light" panose="02010600030101010101" pitchFamily="2" charset="-122"/>
                <a:sym typeface="+mn-ea"/>
              </a:rPr>
              <a:t>：</a:t>
            </a: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1400" b="1" spc="600" dirty="0">
                <a:solidFill>
                  <a:srgbClr val="7030A0"/>
                </a:solidFill>
                <a:latin typeface="等线 Light" panose="02010600030101010101" pitchFamily="2" charset="-122"/>
                <a:ea typeface="等线 Light" panose="02010600030101010101" pitchFamily="2" charset="-122"/>
                <a:sym typeface="+mn-ea"/>
              </a:rPr>
              <a:t>(1)这首诗营造了一种怎样的意境?</a:t>
            </a: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1400" b="1" spc="600" dirty="0">
                <a:solidFill>
                  <a:srgbClr val="7030A0"/>
                </a:solidFill>
                <a:latin typeface="等线 Light" panose="02010600030101010101" pitchFamily="2" charset="-122"/>
                <a:ea typeface="等线 Light" panose="02010600030101010101" pitchFamily="2" charset="-122"/>
                <a:sym typeface="+mn-ea"/>
              </a:rPr>
              <a:t>(2)这首诗描绘了怎样的画面?表达了诗人怎样的思想感情?</a:t>
            </a: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1400" b="1" spc="600" dirty="0">
                <a:solidFill>
                  <a:srgbClr val="7030A0"/>
                </a:solidFill>
                <a:latin typeface="等线 Light" panose="02010600030101010101" pitchFamily="2" charset="-122"/>
                <a:ea typeface="等线 Light" panose="02010600030101010101" pitchFamily="2" charset="-122"/>
                <a:sym typeface="+mn-ea"/>
              </a:rPr>
              <a:t>(3)这首诗中的景物有什么特点?展示了一幅怎样的画面?</a:t>
            </a: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1400" b="1" spc="600" dirty="0">
                <a:solidFill>
                  <a:srgbClr val="7030A0"/>
                </a:solidFill>
                <a:latin typeface="等线 Light" panose="02010600030101010101" pitchFamily="2" charset="-122"/>
                <a:ea typeface="等线 Light" panose="02010600030101010101" pitchFamily="2" charset="-122"/>
                <a:sym typeface="+mn-ea"/>
              </a:rPr>
              <a:t>(4)请用简洁优美的语言描绘出诗歌呈现的画面。</a:t>
            </a: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b="1" spc="600" dirty="0">
                <a:solidFill>
                  <a:srgbClr val="00B050"/>
                </a:solidFill>
                <a:latin typeface="等线 Light" panose="02010600030101010101" pitchFamily="2" charset="-122"/>
                <a:ea typeface="等线 Light" panose="02010600030101010101" pitchFamily="2" charset="-122"/>
                <a:sym typeface="+mn-ea"/>
              </a:rPr>
              <a:t>【</a:t>
            </a:r>
            <a:r>
              <a:rPr lang="en-US" altLang="zh-CN" sz="20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rPr>
              <a:t>解题技巧</a:t>
            </a:r>
            <a:r>
              <a:rPr lang="en-US" altLang="zh-CN" sz="2000" b="1" spc="600" dirty="0">
                <a:solidFill>
                  <a:srgbClr val="00B050"/>
                </a:solidFill>
                <a:latin typeface="等线 Light" panose="02010600030101010101" pitchFamily="2" charset="-122"/>
                <a:ea typeface="等线 Light" panose="02010600030101010101" pitchFamily="2" charset="-122"/>
                <a:sym typeface="+mn-ea"/>
              </a:rPr>
              <a:t>】</a:t>
            </a:r>
            <a:r>
              <a:rPr lang="en-US" altLang="zh-CN" sz="20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rPr>
              <a:t>：</a:t>
            </a: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1400" b="1" spc="600" dirty="0">
                <a:solidFill>
                  <a:srgbClr val="7030A0"/>
                </a:solidFill>
                <a:latin typeface="等线 Light" panose="02010600030101010101" pitchFamily="2" charset="-122"/>
                <a:ea typeface="等线 Light" panose="02010600030101010101" pitchFamily="2" charset="-122"/>
                <a:sym typeface="+mn-ea"/>
              </a:rPr>
              <a:t>①先理解相关诗句，抓住诗中的主要景物，用自己的语言再现画面(描述时一定要忠实于原诗，还要加上自己的联想和想象进行再创造，语言力求优美)；</a:t>
            </a: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1400" b="1" spc="600" dirty="0">
                <a:solidFill>
                  <a:srgbClr val="7030A0"/>
                </a:solidFill>
                <a:latin typeface="等线 Light" panose="02010600030101010101" pitchFamily="2" charset="-122"/>
                <a:ea typeface="等线 Light" panose="02010600030101010101" pitchFamily="2" charset="-122"/>
                <a:sym typeface="+mn-ea"/>
              </a:rPr>
              <a:t>②然后概括景物所营造的氛围特点，准确抓住所绘景物的特点、情调及作用；</a:t>
            </a: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1400" b="1" spc="600" dirty="0">
                <a:solidFill>
                  <a:srgbClr val="7030A0"/>
                </a:solidFill>
                <a:latin typeface="等线 Light" panose="02010600030101010101" pitchFamily="2" charset="-122"/>
                <a:ea typeface="等线 Light" panose="02010600030101010101" pitchFamily="2" charset="-122"/>
                <a:sym typeface="+mn-ea"/>
              </a:rPr>
              <a:t>③最后分析意境中蕴含的诗人情感。</a:t>
            </a: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b="1" spc="600" dirty="0">
                <a:solidFill>
                  <a:srgbClr val="00B050"/>
                </a:solidFill>
                <a:latin typeface="等线 Light" panose="02010600030101010101" pitchFamily="2" charset="-122"/>
                <a:ea typeface="等线 Light" panose="02010600030101010101" pitchFamily="2" charset="-122"/>
                <a:sym typeface="+mn-ea"/>
              </a:rPr>
              <a:t>【答题模板】：</a:t>
            </a:r>
            <a:r>
              <a:rPr lang="en-US" altLang="zh-CN" sz="1400" b="1" spc="600" dirty="0">
                <a:solidFill>
                  <a:srgbClr val="7030A0"/>
                </a:solidFill>
                <a:latin typeface="等线 Light" panose="02010600030101010101" pitchFamily="2" charset="-122"/>
                <a:ea typeface="等线 Light" panose="02010600030101010101" pitchFamily="2" charset="-122"/>
                <a:sym typeface="+mn-ea"/>
              </a:rPr>
              <a:t>这首诗描绘了一幅……的画面(图景、景象等)，营造了一种……的氛围(意境)，表达了诗人……的感情</a:t>
            </a:r>
            <a:r>
              <a:rPr lang="zh-CN" altLang="en-US" sz="1400" b="1" spc="600" dirty="0">
                <a:solidFill>
                  <a:srgbClr val="7030A0"/>
                </a:solidFill>
                <a:latin typeface="等线 Light" panose="02010600030101010101" pitchFamily="2" charset="-122"/>
                <a:ea typeface="等线 Light" panose="02010600030101010101" pitchFamily="2" charset="-122"/>
                <a:sym typeface="+mn-ea"/>
              </a:rPr>
              <a:t>。</a:t>
            </a: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b="1" spc="600" dirty="0">
                <a:solidFill>
                  <a:srgbClr val="00B050"/>
                </a:solidFill>
                <a:latin typeface="等线 Light" panose="02010600030101010101" pitchFamily="2" charset="-122"/>
                <a:ea typeface="等线 Light" panose="02010600030101010101" pitchFamily="2" charset="-122"/>
                <a:sym typeface="+mn-ea"/>
              </a:rPr>
              <a:t>【常用术语】</a:t>
            </a:r>
            <a:r>
              <a:rPr lang="en-US" altLang="zh-CN" sz="1400" b="1" spc="600" dirty="0">
                <a:solidFill>
                  <a:srgbClr val="7030A0"/>
                </a:solidFill>
                <a:latin typeface="等线 Light" panose="02010600030101010101" pitchFamily="2" charset="-122"/>
                <a:ea typeface="等线 Light" panose="02010600030101010101" pitchFamily="2" charset="-122"/>
                <a:sym typeface="+mn-ea"/>
              </a:rPr>
              <a:t>华美壮丽、清新自然、安谧宁静、雄浑壮阔、</a:t>
            </a: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1400" b="1" spc="600" dirty="0">
                <a:solidFill>
                  <a:srgbClr val="7030A0"/>
                </a:solidFill>
                <a:latin typeface="等线 Light" panose="02010600030101010101" pitchFamily="2" charset="-122"/>
                <a:ea typeface="等线 Light" panose="02010600030101010101" pitchFamily="2" charset="-122"/>
                <a:sym typeface="+mn-ea"/>
              </a:rPr>
              <a:t>明快高旷、萧瑟凄凉、庄严肃穆、奇伟瑰丽、苍茫阔大、雄奇豪</a:t>
            </a: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1400" b="1" spc="600" dirty="0">
                <a:solidFill>
                  <a:srgbClr val="7030A0"/>
                </a:solidFill>
                <a:latin typeface="等线 Light" panose="02010600030101010101" pitchFamily="2" charset="-122"/>
                <a:ea typeface="等线 Light" panose="02010600030101010101" pitchFamily="2" charset="-122"/>
                <a:sym typeface="+mn-ea"/>
              </a:rPr>
              <a:t>健、苍凉悲壮、悲凉凄清、和平静穆、明丽鲜艳、孤寂冷清…………</a:t>
            </a: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301720" y="225603"/>
            <a:ext cx="8006080" cy="829945"/>
          </a:xfrm>
          <a:prstGeom prst="rect">
            <a:avLst/>
          </a:prstGeom>
          <a:noFill/>
          <a:effectLst>
            <a:outerShdw blurRad="50800" dist="38100" dir="2700000" algn="tl" rotWithShape="0">
              <a:prstClr val="black">
                <a:alpha val="40000"/>
              </a:prstClr>
            </a:outerShdw>
          </a:effectLst>
        </p:spPr>
        <p:txBody>
          <a:bodyPr wrap="none" rtlCol="0">
            <a:spAutoFit/>
          </a:bodyPr>
          <a:lstStyle>
            <a:defPPr>
              <a:defRPr lang="zh-CN"/>
            </a:defPPr>
            <a:lvl1pPr>
              <a:defRPr sz="11500">
                <a:solidFill>
                  <a:schemeClr val="tx2">
                    <a:lumMod val="50000"/>
                  </a:schemeClr>
                </a:solidFill>
                <a:effectLst>
                  <a:outerShdw blurRad="50800" dist="38100" dir="2700000" algn="tl" rotWithShape="0">
                    <a:prstClr val="black">
                      <a:alpha val="40000"/>
                    </a:prstClr>
                  </a:outerShdw>
                </a:effectLst>
                <a:latin typeface="钟齐段宁行书" panose="02010800040101010101" pitchFamily="2" charset="-122"/>
                <a:ea typeface="钟齐段宁行书" panose="02010800040101010101" pitchFamily="2" charset="-122"/>
              </a:defRPr>
            </a:lvl1pPr>
          </a:lstStyle>
          <a:p>
            <a:pPr algn="l"/>
            <a:r>
              <a:rPr lang="zh-CN" altLang="en-US" sz="2400" dirty="0">
                <a:effectLst/>
              </a:rPr>
              <a:t>例：阅读杜甫《绝句二首(其一)》，思考：这首诗营造了一</a:t>
            </a:r>
            <a:endParaRPr lang="zh-CN" altLang="en-US" sz="2400" dirty="0">
              <a:effectLst/>
            </a:endParaRPr>
          </a:p>
          <a:p>
            <a:pPr algn="l"/>
            <a:r>
              <a:rPr lang="zh-CN" altLang="en-US" sz="2400" dirty="0">
                <a:effectLst/>
              </a:rPr>
              <a:t>个什么样的意境?</a:t>
            </a:r>
            <a:endParaRPr lang="zh-CN" altLang="en-US" sz="2400" dirty="0">
              <a:effectLst/>
            </a:endParaRPr>
          </a:p>
        </p:txBody>
      </p:sp>
      <p:pic>
        <p:nvPicPr>
          <p:cNvPr id="2" name="图片 1" descr="66e97c24594d6eb15be0f7c5bc18ea59"/>
          <p:cNvPicPr>
            <a:picLocks noChangeAspect="1"/>
          </p:cNvPicPr>
          <p:nvPr/>
        </p:nvPicPr>
        <p:blipFill>
          <a:blip r:embed="rId1"/>
          <a:stretch>
            <a:fillRect/>
          </a:stretch>
        </p:blipFill>
        <p:spPr>
          <a:xfrm>
            <a:off x="8707755" y="3774440"/>
            <a:ext cx="2502535" cy="3569970"/>
          </a:xfrm>
          <a:prstGeom prst="rect">
            <a:avLst/>
          </a:prstGeom>
        </p:spPr>
      </p:pic>
      <p:sp>
        <p:nvSpPr>
          <p:cNvPr id="5" name="文本框 4"/>
          <p:cNvSpPr txBox="1"/>
          <p:nvPr/>
        </p:nvSpPr>
        <p:spPr>
          <a:xfrm>
            <a:off x="2617470" y="1851660"/>
            <a:ext cx="1511935" cy="3589020"/>
          </a:xfrm>
          <a:prstGeom prst="rect">
            <a:avLst/>
          </a:prstGeom>
          <a:noFill/>
        </p:spPr>
        <p:txBody>
          <a:bodyPr vert="eaVert" wrap="square" rtlCol="0">
            <a:spAutoFit/>
          </a:bodyPr>
          <a:p>
            <a:pPr>
              <a:lnSpc>
                <a:spcPct val="120000"/>
              </a:lnSpc>
            </a:pPr>
            <a:r>
              <a:rPr lang="zh-CN" altLang="en-US" sz="2400" b="1">
                <a:solidFill>
                  <a:srgbClr val="FF0000"/>
                </a:solidFill>
                <a:latin typeface="+mj-ea"/>
                <a:ea typeface="+mj-ea"/>
              </a:rPr>
              <a:t>绝句二首(其一)杜甫</a:t>
            </a:r>
            <a:endParaRPr lang="zh-CN" altLang="en-US" sz="2400" b="1">
              <a:solidFill>
                <a:srgbClr val="FF0000"/>
              </a:solidFill>
              <a:latin typeface="+mj-ea"/>
              <a:ea typeface="+mj-ea"/>
            </a:endParaRPr>
          </a:p>
          <a:p>
            <a:pPr>
              <a:lnSpc>
                <a:spcPct val="120000"/>
              </a:lnSpc>
            </a:pPr>
            <a:r>
              <a:rPr lang="zh-CN" altLang="en-US" sz="2400" b="1">
                <a:solidFill>
                  <a:srgbClr val="FF0000"/>
                </a:solidFill>
                <a:latin typeface="+mj-ea"/>
                <a:ea typeface="+mj-ea"/>
              </a:rPr>
              <a:t>迟日江山丽，春风花草香。</a:t>
            </a:r>
            <a:endParaRPr lang="zh-CN" altLang="en-US" sz="2400" b="1">
              <a:solidFill>
                <a:srgbClr val="FF0000"/>
              </a:solidFill>
              <a:latin typeface="+mj-ea"/>
              <a:ea typeface="+mj-ea"/>
            </a:endParaRPr>
          </a:p>
          <a:p>
            <a:pPr>
              <a:lnSpc>
                <a:spcPct val="120000"/>
              </a:lnSpc>
            </a:pPr>
            <a:r>
              <a:rPr lang="zh-CN" altLang="en-US" sz="2400" b="1">
                <a:solidFill>
                  <a:srgbClr val="FF0000"/>
                </a:solidFill>
                <a:latin typeface="+mj-ea"/>
                <a:ea typeface="+mj-ea"/>
              </a:rPr>
              <a:t>泥融飞燕子，沙暖睡鸳鸯</a:t>
            </a:r>
            <a:r>
              <a:rPr lang="zh-CN" altLang="en-US" sz="2000">
                <a:solidFill>
                  <a:schemeClr val="tx2">
                    <a:lumMod val="50000"/>
                  </a:schemeClr>
                </a:solidFill>
                <a:latin typeface="+mj-ea"/>
                <a:ea typeface="+mj-ea"/>
              </a:rPr>
              <a:t>。</a:t>
            </a:r>
            <a:endParaRPr lang="zh-CN" altLang="en-US" sz="2000">
              <a:solidFill>
                <a:schemeClr val="tx2">
                  <a:lumMod val="50000"/>
                </a:schemeClr>
              </a:solidFill>
              <a:latin typeface="+mj-ea"/>
              <a:ea typeface="+mj-ea"/>
            </a:endParaRPr>
          </a:p>
        </p:txBody>
      </p:sp>
      <p:sp>
        <p:nvSpPr>
          <p:cNvPr id="8" name="文本框 7"/>
          <p:cNvSpPr txBox="1"/>
          <p:nvPr/>
        </p:nvSpPr>
        <p:spPr>
          <a:xfrm>
            <a:off x="5032375" y="1524000"/>
            <a:ext cx="5951855" cy="1353185"/>
          </a:xfrm>
          <a:prstGeom prst="rect">
            <a:avLst/>
          </a:prstGeom>
          <a:noFill/>
          <a:ln>
            <a:noFill/>
          </a:ln>
          <a:effectLst/>
          <a:extLst>
            <a:ext uri="{909E8E84-426E-40DD-AFC4-6F175D3DCCD1}">
              <a14:hiddenFill xmlns:a14="http://schemas.microsoft.com/office/drawing/2010/main">
                <a:solidFill>
                  <a:schemeClr val="bg1">
                    <a:alpha val="23000"/>
                  </a:schemeClr>
                </a:solidFill>
              </a14:hiddenFill>
            </a:ext>
          </a:extLst>
        </p:spPr>
        <p:txBody>
          <a:bodyPr wrap="square" rtlCol="0" anchor="t">
            <a:spAutoFit/>
          </a:bodyPr>
          <a:p>
            <a:pPr algn="l">
              <a:lnSpc>
                <a:spcPct val="100000"/>
              </a:lnSpc>
            </a:pPr>
            <a:r>
              <a:rPr lang="en-US" altLang="zh-CN"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 </a:t>
            </a:r>
            <a:r>
              <a:rPr lang="en-US" altLang="zh-CN" sz="1600" b="1" spc="600" dirty="0">
                <a:solidFill>
                  <a:srgbClr val="7030A0"/>
                </a:solidFill>
                <a:latin typeface="等线 Light" panose="02010600030101010101" pitchFamily="2" charset="-122"/>
                <a:ea typeface="等线 Light" panose="02010600030101010101" pitchFamily="2" charset="-122"/>
                <a:sym typeface="+mn-ea"/>
              </a:rPr>
              <a:t>解析：解答此题时，要找出诗中出现的各种意象，抓住“迟日”“春风”“花草”“春泥”“燕”“暖沙”“鸳鸯”等来想象诗人描绘的画面，分析它们共同营造出来的意境，从中体会诗人的感情。</a:t>
            </a:r>
            <a:endParaRPr lang="en-US" altLang="zh-CN" sz="16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endParaRPr lang="en-US" altLang="zh-CN" sz="1600" b="1" spc="600" dirty="0">
              <a:solidFill>
                <a:srgbClr val="7030A0"/>
              </a:solidFill>
              <a:latin typeface="等线 Light" panose="02010600030101010101" pitchFamily="2" charset="-122"/>
              <a:ea typeface="等线 Light" panose="02010600030101010101" pitchFamily="2" charset="-122"/>
              <a:sym typeface="+mn-ea"/>
            </a:endParaRPr>
          </a:p>
        </p:txBody>
      </p:sp>
      <p:sp>
        <p:nvSpPr>
          <p:cNvPr id="6" name="文本框 5"/>
          <p:cNvSpPr txBox="1"/>
          <p:nvPr/>
        </p:nvSpPr>
        <p:spPr>
          <a:xfrm>
            <a:off x="5374005" y="2806065"/>
            <a:ext cx="3723640" cy="3076575"/>
          </a:xfrm>
          <a:prstGeom prst="rect">
            <a:avLst/>
          </a:prstGeom>
          <a:noFill/>
        </p:spPr>
        <p:txBody>
          <a:bodyPr wrap="square" rtlCol="0">
            <a:spAutoFit/>
          </a:bodyPr>
          <a:p>
            <a:pPr algn="l">
              <a:lnSpc>
                <a:spcPct val="100000"/>
              </a:lnSpc>
            </a:pPr>
            <a:endParaRPr lang="en-US" altLang="zh-CN" spc="600" dirty="0">
              <a:solidFill>
                <a:schemeClr val="tx1">
                  <a:lumMod val="85000"/>
                  <a:lumOff val="15000"/>
                </a:schemeClr>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1600" b="1" spc="600" dirty="0">
                <a:solidFill>
                  <a:srgbClr val="C00000"/>
                </a:solidFill>
                <a:latin typeface="等线 Light" panose="02010600030101010101" pitchFamily="2" charset="-122"/>
                <a:ea typeface="等线 Light" panose="02010600030101010101" pitchFamily="2" charset="-122"/>
                <a:sym typeface="+mn-ea"/>
              </a:rPr>
              <a:t>答案：示例一：这首诗描绘了一幅明净、温暖、绚丽，充满勃勃生机的春景图。示例二：此诗通过描绘春天阳光普照，四野青绿，江水映日，春风送来花草的馨香；泥融土湿，燕子正忙着衔泥筑巢；日晒沙暖，鸳鸯在沙洲上静睡不动的画面，展现了一派明丽、温暖、生机勃勃的初春景象。</a:t>
            </a:r>
            <a:endParaRPr lang="en-US" altLang="zh-CN" sz="1600" b="1" spc="600" dirty="0">
              <a:solidFill>
                <a:srgbClr val="C00000"/>
              </a:solidFill>
              <a:latin typeface="等线 Light" panose="02010600030101010101" pitchFamily="2" charset="-122"/>
              <a:ea typeface="等线 Light" panose="02010600030101010101" pitchFamily="2" charset="-122"/>
              <a:sym typeface="+mn-ea"/>
            </a:endParaRPr>
          </a:p>
        </p:txBody>
      </p:sp>
      <p:cxnSp>
        <p:nvCxnSpPr>
          <p:cNvPr id="7" name="直接连接符 6"/>
          <p:cNvCxnSpPr/>
          <p:nvPr/>
        </p:nvCxnSpPr>
        <p:spPr>
          <a:xfrm>
            <a:off x="6221730" y="3636645"/>
            <a:ext cx="2517140" cy="0"/>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cba13aaf4a3f1ff83913a5599545018f"/>
          <p:cNvPicPr>
            <a:picLocks noChangeAspect="1"/>
          </p:cNvPicPr>
          <p:nvPr/>
        </p:nvPicPr>
        <p:blipFill>
          <a:blip r:embed="rId1"/>
          <a:stretch>
            <a:fillRect/>
          </a:stretch>
        </p:blipFill>
        <p:spPr>
          <a:xfrm rot="240000" flipH="1">
            <a:off x="7385685" y="-454025"/>
            <a:ext cx="5379720" cy="8069580"/>
          </a:xfrm>
          <a:prstGeom prst="rect">
            <a:avLst/>
          </a:prstGeom>
        </p:spPr>
      </p:pic>
      <p:sp>
        <p:nvSpPr>
          <p:cNvPr id="20" name="文本框 19"/>
          <p:cNvSpPr txBox="1"/>
          <p:nvPr/>
        </p:nvSpPr>
        <p:spPr>
          <a:xfrm>
            <a:off x="301720" y="225603"/>
            <a:ext cx="1402080" cy="460375"/>
          </a:xfrm>
          <a:prstGeom prst="rect">
            <a:avLst/>
          </a:prstGeom>
          <a:noFill/>
          <a:effectLst>
            <a:outerShdw blurRad="50800" dist="38100" dir="2700000" algn="tl" rotWithShape="0">
              <a:prstClr val="black">
                <a:alpha val="40000"/>
              </a:prstClr>
            </a:outerShdw>
          </a:effectLst>
        </p:spPr>
        <p:txBody>
          <a:bodyPr wrap="none" rtlCol="0">
            <a:spAutoFit/>
          </a:bodyPr>
          <a:lstStyle>
            <a:defPPr>
              <a:defRPr lang="zh-CN"/>
            </a:defPPr>
            <a:lvl1pPr>
              <a:defRPr sz="11500">
                <a:solidFill>
                  <a:schemeClr val="tx2">
                    <a:lumMod val="50000"/>
                  </a:schemeClr>
                </a:solidFill>
                <a:effectLst>
                  <a:outerShdw blurRad="50800" dist="38100" dir="2700000" algn="tl" rotWithShape="0">
                    <a:prstClr val="black">
                      <a:alpha val="40000"/>
                    </a:prstClr>
                  </a:outerShdw>
                </a:effectLst>
                <a:latin typeface="钟齐段宁行书" panose="02010800040101010101" pitchFamily="2" charset="-122"/>
                <a:ea typeface="钟齐段宁行书" panose="02010800040101010101" pitchFamily="2" charset="-122"/>
              </a:defRPr>
            </a:lvl1pPr>
          </a:lstStyle>
          <a:p>
            <a:r>
              <a:rPr lang="zh-CN" altLang="en-US" sz="2400" dirty="0">
                <a:solidFill>
                  <a:srgbClr val="FF0000"/>
                </a:solidFill>
                <a:effectLst/>
                <a:latin typeface="方正粗黑宋简体" panose="02000000000000000000" charset="-122"/>
                <a:ea typeface="方正粗黑宋简体" panose="02000000000000000000" charset="-122"/>
              </a:rPr>
              <a:t>知识链接</a:t>
            </a:r>
            <a:endParaRPr lang="zh-CN" altLang="en-US" sz="2400" dirty="0">
              <a:solidFill>
                <a:srgbClr val="FF0000"/>
              </a:solidFill>
              <a:effectLst/>
              <a:latin typeface="方正粗黑宋简体" panose="02000000000000000000" charset="-122"/>
              <a:ea typeface="方正粗黑宋简体" panose="02000000000000000000" charset="-122"/>
            </a:endParaRPr>
          </a:p>
        </p:txBody>
      </p:sp>
      <p:sp>
        <p:nvSpPr>
          <p:cNvPr id="3" name="矩形 2"/>
          <p:cNvSpPr/>
          <p:nvPr/>
        </p:nvSpPr>
        <p:spPr>
          <a:xfrm>
            <a:off x="721360" y="685800"/>
            <a:ext cx="10182225" cy="6101715"/>
          </a:xfrm>
          <a:prstGeom prst="rect">
            <a:avLst/>
          </a:prstGeom>
          <a:solidFill>
            <a:schemeClr val="bg1"/>
          </a:solidFill>
          <a:ln>
            <a:solidFill>
              <a:schemeClr val="bg1">
                <a:lumMod val="65000"/>
                <a:alpha val="44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906145" y="773430"/>
            <a:ext cx="4920615" cy="3538220"/>
          </a:xfrm>
          <a:prstGeom prst="rect">
            <a:avLst/>
          </a:prstGeom>
          <a:noFill/>
          <a:ln>
            <a:solidFill>
              <a:schemeClr val="accent2">
                <a:lumMod val="40000"/>
                <a:lumOff val="60000"/>
              </a:schemeClr>
            </a:solidFill>
          </a:ln>
          <a:effectLst/>
          <a:extLst>
            <a:ext uri="{909E8E84-426E-40DD-AFC4-6F175D3DCCD1}">
              <a14:hiddenFill xmlns:a14="http://schemas.microsoft.com/office/drawing/2010/main">
                <a:solidFill>
                  <a:schemeClr val="bg1">
                    <a:alpha val="23000"/>
                  </a:schemeClr>
                </a:solidFill>
              </a14:hiddenFill>
            </a:ext>
          </a:extLst>
        </p:spPr>
        <p:txBody>
          <a:bodyPr wrap="square" rtlCol="0" anchor="t">
            <a:spAutoFit/>
          </a:bodyPr>
          <a:p>
            <a:pPr algn="l">
              <a:lnSpc>
                <a:spcPct val="100000"/>
              </a:lnSpc>
            </a:pPr>
            <a:r>
              <a:rPr lang="en-US" altLang="zh-CN" sz="3200" b="1" spc="600" dirty="0">
                <a:solidFill>
                  <a:srgbClr val="FF0000"/>
                </a:solidFill>
                <a:latin typeface="等线 Light" panose="02010600030101010101" pitchFamily="2" charset="-122"/>
                <a:ea typeface="等线 Light" panose="02010600030101010101" pitchFamily="2" charset="-122"/>
                <a:sym typeface="+mn-ea"/>
              </a:rPr>
              <a:t>诗</a:t>
            </a:r>
            <a:r>
              <a:rPr lang="zh-CN" altLang="en-US" sz="3200" b="1" spc="600" dirty="0">
                <a:solidFill>
                  <a:srgbClr val="FF0000"/>
                </a:solidFill>
                <a:latin typeface="等线 Light" panose="02010600030101010101" pitchFamily="2" charset="-122"/>
                <a:ea typeface="等线 Light" panose="02010600030101010101" pitchFamily="2" charset="-122"/>
                <a:sym typeface="+mn-ea"/>
              </a:rPr>
              <a:t>歌的意象</a:t>
            </a:r>
            <a:r>
              <a:rPr lang="zh-CN" altLang="en-US" sz="2000"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：诗</a:t>
            </a:r>
            <a:r>
              <a:rPr lang="en-US" altLang="zh-CN" sz="2000"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是由意象构成意境，再由意境体现诗情的。意象是的基础，意境是诗的画面，诗情是诗的内涵。</a:t>
            </a:r>
            <a:endParaRPr lang="en-US" altLang="zh-CN" sz="2000" spc="600" dirty="0">
              <a:solidFill>
                <a:schemeClr val="tx1">
                  <a:lumMod val="85000"/>
                  <a:lumOff val="15000"/>
                </a:schemeClr>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因此，鉴赏古词应注意合理的鉴赏流程，必须从意象着手分析意境，再意境感悟诗情。</a:t>
            </a:r>
            <a:endParaRPr lang="en-US" altLang="zh-CN" sz="2000" spc="600" dirty="0">
              <a:solidFill>
                <a:schemeClr val="tx1">
                  <a:lumMod val="85000"/>
                  <a:lumOff val="15000"/>
                </a:schemeClr>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3200" b="1" spc="600" dirty="0">
                <a:solidFill>
                  <a:srgbClr val="FF0000"/>
                </a:solidFill>
                <a:latin typeface="等线 Light" panose="02010600030101010101" pitchFamily="2" charset="-122"/>
                <a:ea typeface="等线 Light" panose="02010600030101010101" pitchFamily="2" charset="-122"/>
                <a:sym typeface="+mn-ea"/>
              </a:rPr>
              <a:t>鉴赏古诗词</a:t>
            </a:r>
            <a:r>
              <a:rPr lang="zh-CN" altLang="en-US" sz="3200" b="1" spc="600" dirty="0">
                <a:solidFill>
                  <a:srgbClr val="FF0000"/>
                </a:solidFill>
                <a:latin typeface="等线 Light" panose="02010600030101010101" pitchFamily="2" charset="-122"/>
                <a:ea typeface="等线 Light" panose="02010600030101010101" pitchFamily="2" charset="-122"/>
                <a:sym typeface="+mn-ea"/>
              </a:rPr>
              <a:t>顺序</a:t>
            </a:r>
            <a:r>
              <a:rPr lang="zh-CN" altLang="en-US" sz="2000"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a:t>
            </a:r>
            <a:r>
              <a:rPr lang="en-US" altLang="zh-CN" sz="2000" b="1" spc="600" dirty="0">
                <a:solidFill>
                  <a:schemeClr val="tx1"/>
                </a:solidFill>
                <a:latin typeface="等线 Light" panose="02010600030101010101" pitchFamily="2" charset="-122"/>
                <a:ea typeface="等线 Light" panose="02010600030101010101" pitchFamily="2" charset="-122"/>
                <a:sym typeface="+mn-ea"/>
              </a:rPr>
              <a:t>局</a:t>
            </a:r>
            <a:r>
              <a:rPr lang="zh-CN" altLang="en-US" sz="2000" b="1" spc="600" dirty="0">
                <a:solidFill>
                  <a:schemeClr val="tx1"/>
                </a:solidFill>
                <a:latin typeface="等线 Light" panose="02010600030101010101" pitchFamily="2" charset="-122"/>
                <a:ea typeface="等线 Light" panose="02010600030101010101" pitchFamily="2" charset="-122"/>
                <a:sym typeface="+mn-ea"/>
              </a:rPr>
              <a:t>部</a:t>
            </a:r>
            <a:r>
              <a:rPr lang="zh-CN" altLang="en-US" sz="2000" b="1" spc="600" dirty="0">
                <a:solidFill>
                  <a:schemeClr val="tx1"/>
                </a:solidFill>
                <a:latin typeface="Arial" panose="020B0604020202020204" pitchFamily="34" charset="0"/>
                <a:ea typeface="等线 Light" panose="02010600030101010101" pitchFamily="2" charset="-122"/>
                <a:cs typeface="Arial" panose="020B0604020202020204" pitchFamily="34" charset="0"/>
                <a:sym typeface="+mn-ea"/>
              </a:rPr>
              <a:t>→</a:t>
            </a:r>
            <a:r>
              <a:rPr lang="en-US" altLang="zh-CN" sz="2000" b="1" spc="600" dirty="0">
                <a:solidFill>
                  <a:schemeClr val="tx1"/>
                </a:solidFill>
                <a:latin typeface="等线 Light" panose="02010600030101010101" pitchFamily="2" charset="-122"/>
                <a:ea typeface="等线 Light" panose="02010600030101010101" pitchFamily="2" charset="-122"/>
                <a:sym typeface="+mn-ea"/>
              </a:rPr>
              <a:t>整</a:t>
            </a:r>
            <a:r>
              <a:rPr lang="en-US" altLang="zh-CN" sz="2000" spc="600" dirty="0">
                <a:solidFill>
                  <a:schemeClr val="tx1"/>
                </a:solidFill>
                <a:latin typeface="等线 Light" panose="02010600030101010101" pitchFamily="2" charset="-122"/>
                <a:ea typeface="等线 Light" panose="02010600030101010101" pitchFamily="2" charset="-122"/>
                <a:sym typeface="+mn-ea"/>
              </a:rPr>
              <a:t>体</a:t>
            </a:r>
            <a:r>
              <a:rPr lang="zh-CN" altLang="en-US" sz="2000" spc="600" dirty="0">
                <a:solidFill>
                  <a:schemeClr val="tx1"/>
                </a:solidFill>
                <a:latin typeface="等线 Light" panose="02010600030101010101" pitchFamily="2" charset="-122"/>
                <a:ea typeface="等线 Light" panose="02010600030101010101" pitchFamily="2" charset="-122"/>
                <a:sym typeface="+mn-ea"/>
              </a:rPr>
              <a:t>；</a:t>
            </a:r>
            <a:r>
              <a:rPr lang="en-US" altLang="zh-CN" sz="2000" b="1" spc="600" dirty="0">
                <a:solidFill>
                  <a:schemeClr val="tx1"/>
                </a:solidFill>
                <a:latin typeface="等线 Light" panose="02010600030101010101" pitchFamily="2" charset="-122"/>
                <a:ea typeface="等线 Light" panose="02010600030101010101" pitchFamily="2" charset="-122"/>
                <a:sym typeface="+mn-ea"/>
              </a:rPr>
              <a:t>“意象→意境→诗情”</a:t>
            </a:r>
            <a:r>
              <a:rPr lang="zh-CN" altLang="en-US" sz="2000" b="1" spc="600" dirty="0">
                <a:solidFill>
                  <a:schemeClr val="tx1"/>
                </a:solidFill>
                <a:latin typeface="等线 Light" panose="02010600030101010101" pitchFamily="2" charset="-122"/>
                <a:ea typeface="等线 Light" panose="02010600030101010101" pitchFamily="2" charset="-122"/>
                <a:sym typeface="+mn-ea"/>
              </a:rPr>
              <a:t>，</a:t>
            </a:r>
            <a:r>
              <a:rPr lang="en-US" altLang="zh-CN" sz="2000" b="1" spc="600" dirty="0">
                <a:solidFill>
                  <a:schemeClr val="tx1"/>
                </a:solidFill>
                <a:latin typeface="等线 Light" panose="02010600030101010101" pitchFamily="2" charset="-122"/>
                <a:ea typeface="等线 Light" panose="02010600030101010101" pitchFamily="2" charset="-122"/>
                <a:sym typeface="+mn-ea"/>
              </a:rPr>
              <a:t>不可倒置</a:t>
            </a:r>
            <a:r>
              <a:rPr lang="zh-CN" altLang="en-US" sz="2000" b="1" spc="600" dirty="0">
                <a:solidFill>
                  <a:schemeClr val="tx1"/>
                </a:solidFill>
                <a:latin typeface="等线 Light" panose="02010600030101010101" pitchFamily="2" charset="-122"/>
                <a:ea typeface="等线 Light" panose="02010600030101010101" pitchFamily="2" charset="-122"/>
                <a:sym typeface="+mn-ea"/>
              </a:rPr>
              <a:t>。</a:t>
            </a:r>
            <a:endParaRPr lang="zh-CN" altLang="en-US" sz="2000" b="1" spc="600" dirty="0">
              <a:solidFill>
                <a:schemeClr val="tx1"/>
              </a:solidFill>
              <a:latin typeface="等线 Light" panose="02010600030101010101" pitchFamily="2" charset="-122"/>
              <a:ea typeface="等线 Light" panose="02010600030101010101" pitchFamily="2" charset="-122"/>
              <a:sym typeface="+mn-ea"/>
            </a:endParaRPr>
          </a:p>
        </p:txBody>
      </p:sp>
      <p:sp>
        <p:nvSpPr>
          <p:cNvPr id="6" name="文本框 5"/>
          <p:cNvSpPr txBox="1"/>
          <p:nvPr/>
        </p:nvSpPr>
        <p:spPr>
          <a:xfrm>
            <a:off x="6121400" y="2950845"/>
            <a:ext cx="3339465" cy="398780"/>
          </a:xfrm>
          <a:prstGeom prst="rect">
            <a:avLst/>
          </a:prstGeom>
          <a:noFill/>
          <a:ln>
            <a:solidFill>
              <a:schemeClr val="accent2">
                <a:lumMod val="40000"/>
                <a:lumOff val="60000"/>
              </a:schemeClr>
            </a:solidFill>
          </a:ln>
          <a:effectLst/>
          <a:extLst>
            <a:ext uri="{909E8E84-426E-40DD-AFC4-6F175D3DCCD1}">
              <a14:hiddenFill xmlns:a14="http://schemas.microsoft.com/office/drawing/2010/main">
                <a:solidFill>
                  <a:schemeClr val="bg1">
                    <a:alpha val="23000"/>
                  </a:schemeClr>
                </a:solidFill>
              </a14:hiddenFill>
            </a:ext>
          </a:extLst>
        </p:spPr>
        <p:txBody>
          <a:bodyPr wrap="square" rtlCol="0" anchor="t">
            <a:spAutoFit/>
          </a:bodyPr>
          <a:p>
            <a:pPr algn="l">
              <a:lnSpc>
                <a:spcPct val="100000"/>
              </a:lnSpc>
            </a:pPr>
            <a:r>
              <a:rPr lang="en-US" altLang="zh-CN" sz="2000"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  </a:t>
            </a:r>
            <a:endParaRPr lang="zh-CN" altLang="en-US" sz="2000" spc="600" dirty="0">
              <a:solidFill>
                <a:schemeClr val="tx1">
                  <a:lumMod val="85000"/>
                  <a:lumOff val="15000"/>
                </a:schemeClr>
              </a:solidFill>
              <a:latin typeface="等线 Light" panose="02010600030101010101" pitchFamily="2" charset="-122"/>
              <a:ea typeface="等线 Light" panose="02010600030101010101" pitchFamily="2" charset="-122"/>
              <a:sym typeface="+mn-ea"/>
            </a:endParaRPr>
          </a:p>
        </p:txBody>
      </p:sp>
      <p:graphicFrame>
        <p:nvGraphicFramePr>
          <p:cNvPr id="8" name="表格 7"/>
          <p:cNvGraphicFramePr/>
          <p:nvPr>
            <p:custDataLst>
              <p:tags r:id="rId2"/>
            </p:custDataLst>
          </p:nvPr>
        </p:nvGraphicFramePr>
        <p:xfrm>
          <a:off x="5952490" y="685800"/>
          <a:ext cx="4781550" cy="5320030"/>
        </p:xfrm>
        <a:graphic>
          <a:graphicData uri="http://schemas.openxmlformats.org/drawingml/2006/table">
            <a:tbl>
              <a:tblPr firstRow="1" bandRow="1">
                <a:tableStyleId>{5C22544A-7EE6-4342-B048-85BDC9FD1C3A}</a:tableStyleId>
              </a:tblPr>
              <a:tblGrid>
                <a:gridCol w="967105"/>
                <a:gridCol w="3814445"/>
              </a:tblGrid>
              <a:tr h="304800">
                <a:tc>
                  <a:txBody>
                    <a:bodyPr/>
                    <a:p>
                      <a:pPr>
                        <a:buNone/>
                      </a:pPr>
                      <a:r>
                        <a:rPr lang="zh-CN" altLang="en-US" sz="1400"/>
                        <a:t>常见意象</a:t>
                      </a:r>
                      <a:endParaRPr lang="zh-CN" altLang="en-US" sz="1400"/>
                    </a:p>
                  </a:txBody>
                  <a:tcPr/>
                </a:tc>
                <a:tc>
                  <a:txBody>
                    <a:bodyPr/>
                    <a:p>
                      <a:pPr>
                        <a:buNone/>
                      </a:pPr>
                      <a:r>
                        <a:rPr lang="zh-CN" altLang="en-US" sz="1400"/>
                        <a:t>思想情感</a:t>
                      </a:r>
                      <a:endParaRPr lang="zh-CN" altLang="en-US" sz="1400"/>
                    </a:p>
                  </a:txBody>
                  <a:tcPr/>
                </a:tc>
              </a:tr>
              <a:tr h="457200">
                <a:tc>
                  <a:txBody>
                    <a:bodyPr/>
                    <a:p>
                      <a:pPr>
                        <a:buNone/>
                      </a:pPr>
                      <a:r>
                        <a:rPr lang="zh-CN" altLang="en-US" sz="1200"/>
                        <a:t>月</a:t>
                      </a:r>
                      <a:endParaRPr lang="zh-CN" altLang="en-US" sz="1200"/>
                    </a:p>
                  </a:txBody>
                  <a:tcPr/>
                </a:tc>
                <a:tc>
                  <a:txBody>
                    <a:bodyPr/>
                    <a:p>
                      <a:pPr>
                        <a:buNone/>
                      </a:pPr>
                      <a:r>
                        <a:rPr lang="zh-CN" altLang="en-US" sz="1200"/>
                        <a:t>表达离愁别绪；抒发思乡之情</a:t>
                      </a:r>
                      <a:endParaRPr lang="zh-CN" altLang="en-US" sz="1200"/>
                    </a:p>
                  </a:txBody>
                  <a:tcPr/>
                </a:tc>
              </a:tr>
              <a:tr h="613410">
                <a:tc>
                  <a:txBody>
                    <a:bodyPr/>
                    <a:p>
                      <a:pPr>
                        <a:buNone/>
                      </a:pPr>
                      <a:r>
                        <a:rPr lang="zh-CN" altLang="en-US" sz="1200"/>
                        <a:t>黄昏、夕照夕阳</a:t>
                      </a:r>
                      <a:endParaRPr lang="zh-CN" altLang="en-US" sz="1200"/>
                    </a:p>
                  </a:txBody>
                  <a:tcPr/>
                </a:tc>
                <a:tc>
                  <a:txBody>
                    <a:bodyPr/>
                    <a:p>
                      <a:pPr>
                        <a:buNone/>
                      </a:pPr>
                      <a:r>
                        <a:rPr lang="zh-CN" altLang="en-US" sz="1200"/>
                        <a:t>传达凄凉失落、苍茫沉郁之情；表现感伤的心情意绪、人生迟暮的生命悲叹；表现伤古吊昔的悲凉意蕴</a:t>
                      </a:r>
                      <a:endParaRPr lang="zh-CN" altLang="en-US" sz="1200"/>
                    </a:p>
                  </a:txBody>
                  <a:tcPr/>
                </a:tc>
              </a:tr>
              <a:tr h="640080">
                <a:tc>
                  <a:txBody>
                    <a:bodyPr/>
                    <a:p>
                      <a:pPr>
                        <a:buNone/>
                      </a:pPr>
                      <a:r>
                        <a:rPr lang="zh-CN" altLang="en-US" sz="1200"/>
                        <a:t>流水</a:t>
                      </a:r>
                      <a:endParaRPr lang="zh-CN" altLang="en-US" sz="1200"/>
                    </a:p>
                  </a:txBody>
                  <a:tcPr/>
                </a:tc>
                <a:tc>
                  <a:txBody>
                    <a:bodyPr/>
                    <a:p>
                      <a:pPr>
                        <a:buNone/>
                      </a:pPr>
                      <a:r>
                        <a:rPr lang="zh-CN" altLang="en-US" sz="1200"/>
                        <a:t>抒发人生苦短、命运无常的感慨；表现人生不得意之愁；</a:t>
                      </a:r>
                      <a:endParaRPr lang="zh-CN" altLang="en-US" sz="1200"/>
                    </a:p>
                    <a:p>
                      <a:pPr>
                        <a:buNone/>
                      </a:pPr>
                      <a:r>
                        <a:rPr lang="zh-CN" altLang="en-US" sz="1200"/>
                        <a:t>比喻离别之愁。</a:t>
                      </a:r>
                      <a:endParaRPr lang="zh-CN" altLang="en-US" sz="1200"/>
                    </a:p>
                  </a:txBody>
                  <a:tcPr/>
                </a:tc>
              </a:tr>
              <a:tr h="287020">
                <a:tc>
                  <a:txBody>
                    <a:bodyPr/>
                    <a:p>
                      <a:pPr>
                        <a:buNone/>
                      </a:pPr>
                      <a:r>
                        <a:rPr lang="zh-CN" altLang="en-US" sz="1200"/>
                        <a:t>落花</a:t>
                      </a:r>
                      <a:endParaRPr lang="zh-CN" altLang="en-US" sz="1200"/>
                    </a:p>
                  </a:txBody>
                  <a:tcPr/>
                </a:tc>
                <a:tc>
                  <a:txBody>
                    <a:bodyPr/>
                    <a:p>
                      <a:pPr>
                        <a:buNone/>
                      </a:pPr>
                      <a:r>
                        <a:rPr lang="zh-CN" altLang="en-US" sz="1200"/>
                        <a:t>传达青春易逝、人生无常的深沉感慨和哀愁</a:t>
                      </a:r>
                      <a:endParaRPr lang="zh-CN" altLang="en-US" sz="1200"/>
                    </a:p>
                  </a:txBody>
                  <a:tcPr/>
                </a:tc>
              </a:tr>
              <a:tr h="320040">
                <a:tc>
                  <a:txBody>
                    <a:bodyPr/>
                    <a:p>
                      <a:pPr>
                        <a:buNone/>
                      </a:pPr>
                      <a:r>
                        <a:rPr lang="zh-CN" altLang="en-US" sz="1200"/>
                        <a:t>羌笛</a:t>
                      </a:r>
                      <a:endParaRPr lang="zh-CN" altLang="en-US" sz="1200"/>
                    </a:p>
                  </a:txBody>
                  <a:tcPr/>
                </a:tc>
                <a:tc>
                  <a:txBody>
                    <a:bodyPr/>
                    <a:p>
                      <a:pPr>
                        <a:buNone/>
                      </a:pPr>
                      <a:r>
                        <a:rPr lang="zh-CN" altLang="en-US" sz="1200"/>
                        <a:t>因其声音凄凉的特点，故借此传达凄切、悲凉的心绪</a:t>
                      </a:r>
                      <a:endParaRPr lang="zh-CN" altLang="en-US" sz="1200"/>
                    </a:p>
                    <a:p>
                      <a:pPr>
                        <a:buNone/>
                      </a:pPr>
                      <a:endParaRPr lang="zh-CN" altLang="en-US" sz="1200"/>
                    </a:p>
                  </a:txBody>
                  <a:tcPr/>
                </a:tc>
              </a:tr>
              <a:tr h="257175">
                <a:tc>
                  <a:txBody>
                    <a:bodyPr/>
                    <a:p>
                      <a:pPr>
                        <a:buNone/>
                      </a:pPr>
                      <a:r>
                        <a:rPr lang="zh-CN" altLang="en-US" sz="1200"/>
                        <a:t>柳</a:t>
                      </a:r>
                      <a:endParaRPr lang="zh-CN" altLang="en-US" sz="1200"/>
                    </a:p>
                  </a:txBody>
                  <a:tcPr/>
                </a:tc>
                <a:tc>
                  <a:txBody>
                    <a:bodyPr/>
                    <a:p>
                      <a:pPr>
                        <a:buNone/>
                      </a:pPr>
                      <a:r>
                        <a:rPr lang="zh-CN" altLang="en-US" sz="1200"/>
                        <a:t>因“柳”与“留”谐音，故借柳表达惜别之情</a:t>
                      </a:r>
                      <a:endParaRPr lang="zh-CN" altLang="en-US" sz="1200"/>
                    </a:p>
                    <a:p>
                      <a:pPr>
                        <a:buNone/>
                      </a:pPr>
                      <a:endParaRPr lang="zh-CN" altLang="en-US" sz="1200"/>
                    </a:p>
                  </a:txBody>
                  <a:tcPr/>
                </a:tc>
              </a:tr>
              <a:tr h="421005">
                <a:tc>
                  <a:txBody>
                    <a:bodyPr/>
                    <a:p>
                      <a:pPr>
                        <a:buNone/>
                      </a:pPr>
                      <a:r>
                        <a:rPr lang="zh-CN" altLang="en-US" sz="1200"/>
                        <a:t>梧桐</a:t>
                      </a:r>
                      <a:endParaRPr lang="zh-CN" altLang="en-US" sz="1200"/>
                    </a:p>
                  </a:txBody>
                  <a:tcPr/>
                </a:tc>
                <a:tc>
                  <a:txBody>
                    <a:bodyPr/>
                    <a:p>
                      <a:pPr>
                        <a:buNone/>
                      </a:pPr>
                      <a:r>
                        <a:rPr lang="zh-CN" altLang="en-US" sz="1200">
                          <a:sym typeface="+mn-ea"/>
                        </a:rPr>
                        <a:t>因雨打梧桐，表现出凄清的景象，故借梧桐表现凄凉悲伤的意绪。</a:t>
                      </a:r>
                      <a:endParaRPr lang="zh-CN" altLang="en-US" sz="1200">
                        <a:sym typeface="+mn-ea"/>
                      </a:endParaRPr>
                    </a:p>
                  </a:txBody>
                  <a:tcPr/>
                </a:tc>
              </a:tr>
              <a:tr h="430530">
                <a:tc>
                  <a:txBody>
                    <a:bodyPr/>
                    <a:p>
                      <a:pPr>
                        <a:buNone/>
                      </a:pPr>
                      <a:r>
                        <a:rPr lang="zh-CN" altLang="en-US" sz="1200"/>
                        <a:t>杜鹃（子规）</a:t>
                      </a:r>
                      <a:endParaRPr lang="zh-CN" altLang="en-US" sz="1200"/>
                    </a:p>
                  </a:txBody>
                  <a:tcPr/>
                </a:tc>
                <a:tc>
                  <a:txBody>
                    <a:bodyPr/>
                    <a:p>
                      <a:pPr>
                        <a:buNone/>
                      </a:pPr>
                      <a:r>
                        <a:rPr lang="zh-CN" altLang="en-US" sz="1200">
                          <a:sym typeface="+mn-ea"/>
                        </a:rPr>
                        <a:t>因其叫声悲凉，故借此渲染凄凉哀伤的氛围，寄寓离别伤感之情</a:t>
                      </a:r>
                      <a:endParaRPr lang="zh-CN" altLang="en-US" sz="1200">
                        <a:sym typeface="+mn-ea"/>
                      </a:endParaRPr>
                    </a:p>
                    <a:p>
                      <a:pPr>
                        <a:buNone/>
                      </a:pPr>
                      <a:endParaRPr lang="zh-CN" altLang="en-US" sz="1200">
                        <a:sym typeface="+mn-ea"/>
                      </a:endParaRPr>
                    </a:p>
                  </a:txBody>
                  <a:tcPr/>
                </a:tc>
              </a:tr>
              <a:tr h="1005840">
                <a:tc>
                  <a:txBody>
                    <a:bodyPr/>
                    <a:p>
                      <a:pPr>
                        <a:buNone/>
                      </a:pPr>
                      <a:r>
                        <a:rPr lang="zh-CN" altLang="en-US" sz="1200"/>
                        <a:t>浮云</a:t>
                      </a:r>
                      <a:endParaRPr lang="zh-CN" altLang="en-US" sz="1200"/>
                    </a:p>
                  </a:txBody>
                  <a:tcPr/>
                </a:tc>
                <a:tc>
                  <a:txBody>
                    <a:bodyPr/>
                    <a:p>
                      <a:pPr>
                        <a:buNone/>
                      </a:pPr>
                      <a:r>
                        <a:rPr lang="zh-CN" altLang="en-US" sz="1200">
                          <a:sym typeface="+mn-ea"/>
                        </a:rPr>
                        <a:t>因其飘忽不定的特点，故借此表达游子的漂泊思乡之情；</a:t>
                      </a:r>
                      <a:endParaRPr lang="zh-CN" altLang="en-US" sz="1200">
                        <a:sym typeface="+mn-ea"/>
                      </a:endParaRPr>
                    </a:p>
                    <a:p>
                      <a:pPr>
                        <a:buNone/>
                      </a:pPr>
                      <a:r>
                        <a:rPr lang="zh-CN" altLang="en-US" sz="1200">
                          <a:sym typeface="+mn-ea"/>
                        </a:rPr>
                        <a:t>因其遮挡事物或视线的特点，故借此比喻一切阻碍前进的势力。</a:t>
                      </a:r>
                      <a:endParaRPr lang="zh-CN" altLang="en-US" sz="1200">
                        <a:sym typeface="+mn-ea"/>
                      </a:endParaRPr>
                    </a:p>
                    <a:p>
                      <a:pPr>
                        <a:buNone/>
                      </a:pPr>
                      <a:endParaRPr lang="zh-CN" altLang="en-US" sz="1200">
                        <a:sym typeface="+mn-ea"/>
                      </a:endParaRPr>
                    </a:p>
                  </a:txBody>
                  <a:tcPr/>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cba13aaf4a3f1ff83913a5599545018f"/>
          <p:cNvPicPr>
            <a:picLocks noChangeAspect="1"/>
          </p:cNvPicPr>
          <p:nvPr/>
        </p:nvPicPr>
        <p:blipFill>
          <a:blip r:embed="rId1"/>
          <a:stretch>
            <a:fillRect/>
          </a:stretch>
        </p:blipFill>
        <p:spPr>
          <a:xfrm rot="21240000">
            <a:off x="10633710" y="81915"/>
            <a:ext cx="2156460" cy="6830695"/>
          </a:xfrm>
          <a:prstGeom prst="rect">
            <a:avLst/>
          </a:prstGeom>
        </p:spPr>
      </p:pic>
      <p:sp>
        <p:nvSpPr>
          <p:cNvPr id="3" name="矩形 2"/>
          <p:cNvSpPr/>
          <p:nvPr/>
        </p:nvSpPr>
        <p:spPr>
          <a:xfrm>
            <a:off x="883920" y="685800"/>
            <a:ext cx="10022205" cy="5918835"/>
          </a:xfrm>
          <a:prstGeom prst="rect">
            <a:avLst/>
          </a:prstGeom>
          <a:solidFill>
            <a:schemeClr val="bg1"/>
          </a:solidFill>
          <a:ln>
            <a:solidFill>
              <a:schemeClr val="bg1">
                <a:lumMod val="65000"/>
                <a:alpha val="44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308735" y="888365"/>
            <a:ext cx="3339465" cy="645160"/>
          </a:xfrm>
          <a:prstGeom prst="rect">
            <a:avLst/>
          </a:prstGeom>
          <a:noFill/>
          <a:ln>
            <a:solidFill>
              <a:schemeClr val="accent2">
                <a:lumMod val="40000"/>
                <a:lumOff val="60000"/>
              </a:schemeClr>
            </a:solidFill>
          </a:ln>
          <a:effectLst/>
          <a:extLst>
            <a:ext uri="{909E8E84-426E-40DD-AFC4-6F175D3DCCD1}">
              <a14:hiddenFill xmlns:a14="http://schemas.microsoft.com/office/drawing/2010/main">
                <a:solidFill>
                  <a:schemeClr val="bg1">
                    <a:alpha val="23000"/>
                  </a:schemeClr>
                </a:solidFill>
              </a14:hiddenFill>
            </a:ext>
          </a:extLst>
        </p:spPr>
        <p:txBody>
          <a:bodyPr wrap="square" rtlCol="0" anchor="t">
            <a:spAutoFit/>
          </a:bodyPr>
          <a:p>
            <a:pPr algn="l">
              <a:lnSpc>
                <a:spcPct val="100000"/>
              </a:lnSpc>
            </a:pPr>
            <a:r>
              <a:rPr lang="en-US" altLang="zh-CN" sz="2000"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  </a:t>
            </a:r>
            <a:r>
              <a:rPr lang="zh-CN" altLang="en-US" sz="3600" b="1" spc="600" dirty="0">
                <a:solidFill>
                  <a:srgbClr val="FF0000"/>
                </a:solidFill>
                <a:latin typeface="等线 Light" panose="02010600030101010101" pitchFamily="2" charset="-122"/>
                <a:ea typeface="等线 Light" panose="02010600030101010101" pitchFamily="2" charset="-122"/>
                <a:sym typeface="+mn-ea"/>
              </a:rPr>
              <a:t>方法分析</a:t>
            </a:r>
            <a:endParaRPr lang="zh-CN" altLang="en-US" sz="3600" b="1" spc="600" dirty="0">
              <a:solidFill>
                <a:srgbClr val="FF0000"/>
              </a:solidFill>
              <a:latin typeface="等线 Light" panose="02010600030101010101" pitchFamily="2" charset="-122"/>
              <a:ea typeface="等线 Light" panose="02010600030101010101" pitchFamily="2" charset="-122"/>
              <a:sym typeface="+mn-ea"/>
            </a:endParaRPr>
          </a:p>
        </p:txBody>
      </p:sp>
      <p:sp>
        <p:nvSpPr>
          <p:cNvPr id="6" name="文本框 5"/>
          <p:cNvSpPr txBox="1"/>
          <p:nvPr/>
        </p:nvSpPr>
        <p:spPr>
          <a:xfrm>
            <a:off x="1913890" y="1533525"/>
            <a:ext cx="8438515" cy="4215765"/>
          </a:xfrm>
          <a:prstGeom prst="rect">
            <a:avLst/>
          </a:prstGeom>
          <a:noFill/>
          <a:ln>
            <a:solidFill>
              <a:schemeClr val="accent2">
                <a:lumMod val="40000"/>
                <a:lumOff val="60000"/>
              </a:schemeClr>
            </a:solidFill>
          </a:ln>
          <a:effectLst/>
          <a:extLst>
            <a:ext uri="{909E8E84-426E-40DD-AFC4-6F175D3DCCD1}">
              <a14:hiddenFill xmlns:a14="http://schemas.microsoft.com/office/drawing/2010/main">
                <a:solidFill>
                  <a:schemeClr val="bg1">
                    <a:alpha val="23000"/>
                  </a:schemeClr>
                </a:solidFill>
              </a14:hiddenFill>
            </a:ext>
          </a:extLst>
        </p:spPr>
        <p:txBody>
          <a:bodyPr wrap="square" rtlCol="0" anchor="t">
            <a:spAutoFit/>
          </a:bodyPr>
          <a:p>
            <a:pPr algn="l">
              <a:lnSpc>
                <a:spcPct val="100000"/>
              </a:lnSpc>
            </a:pPr>
            <a:r>
              <a:rPr lang="en-US" altLang="zh-CN" sz="24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rPr>
              <a:t>考点</a:t>
            </a:r>
            <a:r>
              <a:rPr lang="zh-CN" altLang="en-US" sz="24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rPr>
              <a:t>三</a:t>
            </a:r>
            <a:r>
              <a:rPr lang="zh-CN" altLang="en-US" sz="24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rPr>
              <a:t>：赏析艺术技巧</a:t>
            </a:r>
            <a:endParaRPr lang="en-US" altLang="zh-CN" sz="24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b="1" spc="600" dirty="0">
                <a:solidFill>
                  <a:srgbClr val="00B050"/>
                </a:solidFill>
                <a:latin typeface="等线 Light" panose="02010600030101010101" pitchFamily="2" charset="-122"/>
                <a:ea typeface="等线 Light" panose="02010600030101010101" pitchFamily="2" charset="-122"/>
                <a:sym typeface="+mn-ea"/>
              </a:rPr>
              <a:t>【</a:t>
            </a:r>
            <a:r>
              <a:rPr lang="en-US" altLang="zh-CN" sz="2000" b="1" spc="600" dirty="0">
                <a:gradFill>
                  <a:gsLst>
                    <a:gs pos="0">
                      <a:srgbClr val="14CD68"/>
                    </a:gs>
                    <a:gs pos="100000">
                      <a:srgbClr val="0B6E38"/>
                    </a:gs>
                  </a:gsLst>
                  <a:lin scaled="0"/>
                </a:gradFill>
                <a:latin typeface="等线 Light" panose="02010600030101010101" pitchFamily="2" charset="-122"/>
                <a:ea typeface="等线 Light" panose="02010600030101010101" pitchFamily="2" charset="-122"/>
                <a:sym typeface="+mn-ea"/>
              </a:rPr>
              <a:t>常见</a:t>
            </a:r>
            <a:r>
              <a:rPr lang="zh-CN" altLang="en-US" sz="2000" b="1" spc="600" dirty="0">
                <a:gradFill>
                  <a:gsLst>
                    <a:gs pos="0">
                      <a:srgbClr val="14CD68"/>
                    </a:gs>
                    <a:gs pos="100000">
                      <a:srgbClr val="0B6E38"/>
                    </a:gs>
                  </a:gsLst>
                  <a:lin scaled="0"/>
                </a:gradFill>
                <a:latin typeface="等线 Light" panose="02010600030101010101" pitchFamily="2" charset="-122"/>
                <a:ea typeface="等线 Light" panose="02010600030101010101" pitchFamily="2" charset="-122"/>
                <a:sym typeface="+mn-ea"/>
              </a:rPr>
              <a:t>题型</a:t>
            </a:r>
            <a:r>
              <a:rPr lang="en-US" altLang="zh-CN" sz="2000" b="1" spc="600" dirty="0">
                <a:solidFill>
                  <a:srgbClr val="00B050"/>
                </a:solidFill>
                <a:latin typeface="等线 Light" panose="02010600030101010101" pitchFamily="2" charset="-122"/>
                <a:ea typeface="等线 Light" panose="02010600030101010101" pitchFamily="2" charset="-122"/>
                <a:sym typeface="+mn-ea"/>
              </a:rPr>
              <a:t>】</a:t>
            </a:r>
            <a:r>
              <a:rPr lang="en-US" altLang="zh-CN" sz="2000" b="1" spc="600" dirty="0">
                <a:gradFill>
                  <a:gsLst>
                    <a:gs pos="0">
                      <a:srgbClr val="14CD68"/>
                    </a:gs>
                    <a:gs pos="100000">
                      <a:srgbClr val="0B6E38"/>
                    </a:gs>
                  </a:gsLst>
                  <a:lin scaled="0"/>
                </a:gradFill>
                <a:latin typeface="等线 Light" panose="02010600030101010101" pitchFamily="2" charset="-122"/>
                <a:ea typeface="等线 Light" panose="02010600030101010101" pitchFamily="2" charset="-122"/>
                <a:sym typeface="+mn-ea"/>
              </a:rPr>
              <a:t>：</a:t>
            </a: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b="1" spc="600" dirty="0">
                <a:solidFill>
                  <a:srgbClr val="7030A0"/>
                </a:solidFill>
                <a:latin typeface="等线 Light" panose="02010600030101010101" pitchFamily="2" charset="-122"/>
                <a:ea typeface="等线 Light" panose="02010600030101010101" pitchFamily="2" charset="-122"/>
                <a:sym typeface="+mn-ea"/>
              </a:rPr>
              <a:t>(1)这首诗</a:t>
            </a:r>
            <a:r>
              <a:rPr lang="zh-CN" altLang="en-US" sz="2000" b="1" spc="600" dirty="0">
                <a:solidFill>
                  <a:srgbClr val="7030A0"/>
                </a:solidFill>
                <a:latin typeface="等线 Light" panose="02010600030101010101" pitchFamily="2" charset="-122"/>
                <a:ea typeface="等线 Light" panose="02010600030101010101" pitchFamily="2" charset="-122"/>
                <a:sym typeface="+mn-ea"/>
              </a:rPr>
              <a:t>（这句诗）运用了什么修辞手法？有什么作用？</a:t>
            </a:r>
            <a:endParaRPr lang="en-US" altLang="zh-CN" sz="20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b="1" spc="600" dirty="0">
                <a:solidFill>
                  <a:srgbClr val="7030A0"/>
                </a:solidFill>
                <a:latin typeface="等线 Light" panose="02010600030101010101" pitchFamily="2" charset="-122"/>
                <a:ea typeface="等线 Light" panose="02010600030101010101" pitchFamily="2" charset="-122"/>
                <a:sym typeface="+mn-ea"/>
              </a:rPr>
              <a:t>(2)这首诗</a:t>
            </a:r>
            <a:r>
              <a:rPr lang="zh-CN" altLang="en-US" sz="2000" b="1" spc="600" dirty="0">
                <a:solidFill>
                  <a:srgbClr val="7030A0"/>
                </a:solidFill>
                <a:latin typeface="等线 Light" panose="02010600030101010101" pitchFamily="2" charset="-122"/>
                <a:ea typeface="等线 Light" panose="02010600030101010101" pitchFamily="2" charset="-122"/>
                <a:sym typeface="+mn-ea"/>
              </a:rPr>
              <a:t>运用了什么表现手法？有什么作用？</a:t>
            </a:r>
            <a:endParaRPr lang="en-US" altLang="zh-CN" sz="20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b="1" spc="600" dirty="0">
                <a:solidFill>
                  <a:srgbClr val="7030A0"/>
                </a:solidFill>
                <a:latin typeface="等线 Light" panose="02010600030101010101" pitchFamily="2" charset="-122"/>
                <a:ea typeface="等线 Light" panose="02010600030101010101" pitchFamily="2" charset="-122"/>
                <a:sym typeface="+mn-ea"/>
              </a:rPr>
              <a:t>(3)这</a:t>
            </a:r>
            <a:r>
              <a:rPr lang="zh-CN" altLang="en-US" sz="2000" b="1" spc="600" dirty="0">
                <a:solidFill>
                  <a:srgbClr val="7030A0"/>
                </a:solidFill>
                <a:latin typeface="等线 Light" panose="02010600030101010101" pitchFamily="2" charset="-122"/>
                <a:ea typeface="等线 Light" panose="02010600030101010101" pitchFamily="2" charset="-122"/>
                <a:sym typeface="+mn-ea"/>
              </a:rPr>
              <a:t>两句诗运用了什么表达方式？</a:t>
            </a:r>
            <a:r>
              <a:rPr lang="zh-CN" altLang="en-US" sz="2000" b="1" spc="600" dirty="0">
                <a:solidFill>
                  <a:srgbClr val="7030A0"/>
                </a:solidFill>
                <a:latin typeface="等线 Light" panose="02010600030101010101" pitchFamily="2" charset="-122"/>
                <a:ea typeface="等线 Light" panose="02010600030101010101" pitchFamily="2" charset="-122"/>
                <a:sym typeface="+mn-ea"/>
              </a:rPr>
              <a:t>有什么作用</a:t>
            </a:r>
            <a:r>
              <a:rPr lang="en-US" altLang="zh-CN" sz="2000" b="1" spc="600" dirty="0">
                <a:solidFill>
                  <a:srgbClr val="7030A0"/>
                </a:solidFill>
                <a:latin typeface="等线 Light" panose="02010600030101010101" pitchFamily="2" charset="-122"/>
                <a:ea typeface="等线 Light" panose="02010600030101010101" pitchFamily="2" charset="-122"/>
                <a:sym typeface="+mn-ea"/>
              </a:rPr>
              <a:t>?</a:t>
            </a:r>
            <a:endParaRPr lang="en-US" altLang="zh-CN" sz="20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b="1" spc="600" dirty="0">
                <a:solidFill>
                  <a:srgbClr val="7030A0"/>
                </a:solidFill>
                <a:latin typeface="等线 Light" panose="02010600030101010101" pitchFamily="2" charset="-122"/>
                <a:ea typeface="等线 Light" panose="02010600030101010101" pitchFamily="2" charset="-122"/>
                <a:sym typeface="+mn-ea"/>
              </a:rPr>
              <a:t>(4)请用简洁优美的语言描绘出诗歌呈现的画面。</a:t>
            </a: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b="1" spc="600" dirty="0">
                <a:solidFill>
                  <a:srgbClr val="00B050"/>
                </a:solidFill>
                <a:latin typeface="等线 Light" panose="02010600030101010101" pitchFamily="2" charset="-122"/>
                <a:ea typeface="等线 Light" panose="02010600030101010101" pitchFamily="2" charset="-122"/>
                <a:sym typeface="+mn-ea"/>
              </a:rPr>
              <a:t>【</a:t>
            </a:r>
            <a:r>
              <a:rPr lang="en-US" altLang="zh-CN" sz="20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rPr>
              <a:t>解题技巧</a:t>
            </a:r>
            <a:r>
              <a:rPr lang="en-US" altLang="zh-CN" sz="2000" b="1" spc="600" dirty="0">
                <a:solidFill>
                  <a:srgbClr val="00B050"/>
                </a:solidFill>
                <a:latin typeface="等线 Light" panose="02010600030101010101" pitchFamily="2" charset="-122"/>
                <a:ea typeface="等线 Light" panose="02010600030101010101" pitchFamily="2" charset="-122"/>
                <a:sym typeface="+mn-ea"/>
              </a:rPr>
              <a:t>】</a:t>
            </a:r>
            <a:r>
              <a:rPr lang="en-US" altLang="zh-CN" sz="20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rPr>
              <a:t>：</a:t>
            </a: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b="1" spc="600" dirty="0">
                <a:solidFill>
                  <a:srgbClr val="7030A0"/>
                </a:solidFill>
                <a:latin typeface="等线 Light" panose="02010600030101010101" pitchFamily="2" charset="-122"/>
                <a:ea typeface="等线 Light" panose="02010600030101010101" pitchFamily="2" charset="-122"/>
                <a:sym typeface="+mn-ea"/>
              </a:rPr>
              <a:t>①先答出具体运用的手法；②再结合诗句内容分析该手法；③最后点出该手法所表达的效果(情感)。</a:t>
            </a:r>
            <a:endParaRPr lang="en-US" altLang="zh-CN" sz="20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b="1" spc="600" dirty="0">
                <a:solidFill>
                  <a:srgbClr val="00B050"/>
                </a:solidFill>
                <a:latin typeface="等线 Light" panose="02010600030101010101" pitchFamily="2" charset="-122"/>
                <a:ea typeface="等线 Light" panose="02010600030101010101" pitchFamily="2" charset="-122"/>
                <a:sym typeface="+mn-ea"/>
              </a:rPr>
              <a:t>【答题模板】：</a:t>
            </a: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b="1" spc="600" dirty="0">
                <a:solidFill>
                  <a:srgbClr val="7030A0"/>
                </a:solidFill>
                <a:latin typeface="等线 Light" panose="02010600030101010101" pitchFamily="2" charset="-122"/>
                <a:ea typeface="等线 Light" panose="02010600030101010101" pitchFamily="2" charset="-122"/>
                <a:sym typeface="+mn-ea"/>
              </a:rPr>
              <a:t>本诗(或某句)运用了……的修辞手法，…(该修辞手法的作用术语)地写出了……(诗句解说)，表边了诗人……的情感。</a:t>
            </a:r>
            <a:endParaRPr lang="en-US" altLang="zh-CN" sz="2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endParaRPr lang="en-US" altLang="zh-CN" sz="2400" b="1" spc="600" dirty="0">
              <a:solidFill>
                <a:srgbClr val="7030A0"/>
              </a:solidFill>
              <a:latin typeface="等线 Light" panose="02010600030101010101" pitchFamily="2" charset="-122"/>
              <a:ea typeface="等线 Light"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cba13aaf4a3f1ff83913a5599545018f"/>
          <p:cNvPicPr>
            <a:picLocks noChangeAspect="1"/>
          </p:cNvPicPr>
          <p:nvPr/>
        </p:nvPicPr>
        <p:blipFill>
          <a:blip r:embed="rId1"/>
          <a:stretch>
            <a:fillRect/>
          </a:stretch>
        </p:blipFill>
        <p:spPr>
          <a:xfrm rot="21240000">
            <a:off x="10633710" y="81915"/>
            <a:ext cx="2156460" cy="6830695"/>
          </a:xfrm>
          <a:prstGeom prst="rect">
            <a:avLst/>
          </a:prstGeom>
        </p:spPr>
      </p:pic>
      <p:sp>
        <p:nvSpPr>
          <p:cNvPr id="3" name="矩形 2"/>
          <p:cNvSpPr/>
          <p:nvPr/>
        </p:nvSpPr>
        <p:spPr>
          <a:xfrm>
            <a:off x="883920" y="685800"/>
            <a:ext cx="10022205" cy="5918835"/>
          </a:xfrm>
          <a:prstGeom prst="rect">
            <a:avLst/>
          </a:prstGeom>
          <a:solidFill>
            <a:schemeClr val="bg1"/>
          </a:solidFill>
          <a:ln>
            <a:solidFill>
              <a:schemeClr val="bg1">
                <a:lumMod val="65000"/>
                <a:alpha val="44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309370" y="888365"/>
            <a:ext cx="9043035" cy="681990"/>
          </a:xfrm>
          <a:prstGeom prst="rect">
            <a:avLst/>
          </a:prstGeom>
          <a:noFill/>
          <a:ln>
            <a:solidFill>
              <a:schemeClr val="accent2">
                <a:lumMod val="40000"/>
                <a:lumOff val="60000"/>
              </a:schemeClr>
            </a:solidFill>
          </a:ln>
          <a:effectLst/>
          <a:extLst>
            <a:ext uri="{909E8E84-426E-40DD-AFC4-6F175D3DCCD1}">
              <a14:hiddenFill xmlns:a14="http://schemas.microsoft.com/office/drawing/2010/main">
                <a:solidFill>
                  <a:schemeClr val="bg1">
                    <a:alpha val="23000"/>
                  </a:schemeClr>
                </a:solidFill>
              </a14:hiddenFill>
            </a:ext>
          </a:extLst>
        </p:spPr>
        <p:txBody>
          <a:bodyPr wrap="square" rtlCol="0" anchor="t">
            <a:spAutoFit/>
          </a:bodyPr>
          <a:p>
            <a:pPr algn="l">
              <a:lnSpc>
                <a:spcPct val="120000"/>
              </a:lnSpc>
            </a:pPr>
            <a:r>
              <a:rPr lang="zh-CN" altLang="en-US" sz="3200" dirty="0">
                <a:solidFill>
                  <a:srgbClr val="FF0000"/>
                </a:solidFill>
                <a:effectLst/>
                <a:latin typeface="方正粗黑宋简体" panose="02000000000000000000" charset="-122"/>
                <a:ea typeface="方正粗黑宋简体" panose="02000000000000000000" charset="-122"/>
                <a:sym typeface="+mn-ea"/>
              </a:rPr>
              <a:t>知识链接</a:t>
            </a:r>
            <a:r>
              <a:rPr lang="zh-CN" altLang="en-US" sz="2000" dirty="0">
                <a:effectLst/>
                <a:sym typeface="+mn-ea"/>
              </a:rPr>
              <a:t>：</a:t>
            </a:r>
            <a:r>
              <a:rPr lang="zh-CN" altLang="en-US" sz="2400" b="1">
                <a:solidFill>
                  <a:srgbClr val="00B050"/>
                </a:solidFill>
                <a:latin typeface="+mj-ea"/>
                <a:ea typeface="+mj-ea"/>
                <a:sym typeface="+mn-ea"/>
              </a:rPr>
              <a:t>诗歌中常见的表现手法(尤其是修辞手法)和表达方式</a:t>
            </a:r>
            <a:endParaRPr lang="zh-CN" altLang="en-US" sz="2400" b="1" spc="600" dirty="0">
              <a:solidFill>
                <a:srgbClr val="00B050"/>
              </a:solidFill>
              <a:latin typeface="+mj-ea"/>
              <a:ea typeface="+mj-ea"/>
              <a:sym typeface="+mn-ea"/>
            </a:endParaRPr>
          </a:p>
        </p:txBody>
      </p:sp>
      <p:sp>
        <p:nvSpPr>
          <p:cNvPr id="6" name="文本框 5"/>
          <p:cNvSpPr txBox="1"/>
          <p:nvPr/>
        </p:nvSpPr>
        <p:spPr>
          <a:xfrm>
            <a:off x="1913890" y="1533525"/>
            <a:ext cx="8438515" cy="4522470"/>
          </a:xfrm>
          <a:prstGeom prst="rect">
            <a:avLst/>
          </a:prstGeom>
          <a:noFill/>
          <a:ln>
            <a:solidFill>
              <a:schemeClr val="accent2">
                <a:lumMod val="40000"/>
                <a:lumOff val="60000"/>
              </a:schemeClr>
            </a:solidFill>
          </a:ln>
          <a:effectLst/>
          <a:extLst>
            <a:ext uri="{909E8E84-426E-40DD-AFC4-6F175D3DCCD1}">
              <a14:hiddenFill xmlns:a14="http://schemas.microsoft.com/office/drawing/2010/main">
                <a:solidFill>
                  <a:schemeClr val="bg1">
                    <a:alpha val="23000"/>
                  </a:schemeClr>
                </a:solidFill>
              </a14:hiddenFill>
            </a:ext>
          </a:extLst>
        </p:spPr>
        <p:txBody>
          <a:bodyPr wrap="square" rtlCol="0" anchor="t">
            <a:spAutoFit/>
          </a:bodyPr>
          <a:p>
            <a:pPr>
              <a:lnSpc>
                <a:spcPct val="120000"/>
              </a:lnSpc>
            </a:pPr>
            <a:r>
              <a:rPr lang="en-US" altLang="zh-CN" sz="2800" b="1" spc="600" dirty="0">
                <a:solidFill>
                  <a:srgbClr val="00B050"/>
                </a:solidFill>
                <a:latin typeface="等线 Light" panose="02010600030101010101" pitchFamily="2" charset="-122"/>
                <a:ea typeface="等线 Light" panose="02010600030101010101" pitchFamily="2" charset="-122"/>
                <a:sym typeface="+mn-ea"/>
              </a:rPr>
              <a:t>【</a:t>
            </a:r>
            <a:r>
              <a:rPr lang="zh-CN" altLang="en-US" sz="28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rPr>
              <a:t>表达方式</a:t>
            </a:r>
            <a:r>
              <a:rPr lang="en-US" altLang="zh-CN" sz="2800" b="1" spc="600" dirty="0">
                <a:solidFill>
                  <a:srgbClr val="00B050"/>
                </a:solidFill>
                <a:latin typeface="等线 Light" panose="02010600030101010101" pitchFamily="2" charset="-122"/>
                <a:ea typeface="等线 Light" panose="02010600030101010101" pitchFamily="2" charset="-122"/>
                <a:sym typeface="+mn-ea"/>
              </a:rPr>
              <a:t>】</a:t>
            </a:r>
            <a:r>
              <a:rPr lang="en-US" altLang="zh-CN" sz="24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rPr>
              <a:t>：</a:t>
            </a:r>
            <a:r>
              <a:rPr lang="zh-CN" altLang="en-US" sz="2400" b="1">
                <a:solidFill>
                  <a:srgbClr val="C00000"/>
                </a:solidFill>
                <a:latin typeface="+mj-ea"/>
                <a:ea typeface="+mj-ea"/>
                <a:sym typeface="+mn-ea"/>
              </a:rPr>
              <a:t>主要有记叙、描写、议论、抒情。</a:t>
            </a:r>
            <a:endParaRPr lang="zh-CN" altLang="en-US" sz="2400" b="1">
              <a:solidFill>
                <a:srgbClr val="C00000"/>
              </a:solidFill>
              <a:latin typeface="+mj-ea"/>
              <a:ea typeface="+mj-ea"/>
            </a:endParaRPr>
          </a:p>
          <a:p>
            <a:pPr>
              <a:lnSpc>
                <a:spcPct val="120000"/>
              </a:lnSpc>
            </a:pPr>
            <a:r>
              <a:rPr lang="zh-CN" altLang="en-US" sz="2400" b="1">
                <a:solidFill>
                  <a:srgbClr val="C00000"/>
                </a:solidFill>
                <a:latin typeface="+mj-ea"/>
                <a:ea typeface="+mj-ea"/>
                <a:sym typeface="+mn-ea"/>
              </a:rPr>
              <a:t>抒情方式：主要是直抒胸臆和间接抒情，而间接抒情又包括借景抒情、情景交融、托物言志等。</a:t>
            </a:r>
            <a:endParaRPr lang="zh-CN" altLang="en-US" sz="2400" b="1">
              <a:solidFill>
                <a:srgbClr val="C00000"/>
              </a:solidFill>
              <a:latin typeface="+mj-ea"/>
              <a:ea typeface="+mj-ea"/>
            </a:endParaRPr>
          </a:p>
          <a:p>
            <a:pPr>
              <a:lnSpc>
                <a:spcPct val="120000"/>
              </a:lnSpc>
            </a:pPr>
            <a:endParaRPr lang="zh-CN" altLang="en-US" sz="2400" b="1">
              <a:solidFill>
                <a:srgbClr val="C00000"/>
              </a:solidFill>
              <a:latin typeface="+mj-ea"/>
              <a:ea typeface="+mj-ea"/>
            </a:endParaRPr>
          </a:p>
          <a:p>
            <a:pPr algn="l">
              <a:lnSpc>
                <a:spcPct val="100000"/>
              </a:lnSpc>
            </a:pPr>
            <a:r>
              <a:rPr lang="en-US" altLang="zh-CN" sz="2800" b="1" spc="600" dirty="0">
                <a:solidFill>
                  <a:srgbClr val="00B050"/>
                </a:solidFill>
                <a:latin typeface="等线 Light" panose="02010600030101010101" pitchFamily="2" charset="-122"/>
                <a:ea typeface="等线 Light" panose="02010600030101010101" pitchFamily="2" charset="-122"/>
                <a:sym typeface="+mn-ea"/>
              </a:rPr>
              <a:t>【</a:t>
            </a:r>
            <a:r>
              <a:rPr lang="zh-CN" altLang="en-US" sz="28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rPr>
              <a:t>表现手法</a:t>
            </a:r>
            <a:r>
              <a:rPr lang="en-US" altLang="zh-CN" sz="2800" b="1" spc="600" dirty="0">
                <a:solidFill>
                  <a:srgbClr val="00B050"/>
                </a:solidFill>
                <a:latin typeface="等线 Light" panose="02010600030101010101" pitchFamily="2" charset="-122"/>
                <a:ea typeface="等线 Light" panose="02010600030101010101" pitchFamily="2" charset="-122"/>
                <a:sym typeface="+mn-ea"/>
              </a:rPr>
              <a:t>】</a:t>
            </a:r>
            <a:r>
              <a:rPr lang="en-US" altLang="zh-CN" sz="20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rPr>
              <a:t>：</a:t>
            </a:r>
            <a:r>
              <a:rPr lang="zh-CN" altLang="en-US" sz="2000" b="1">
                <a:solidFill>
                  <a:srgbClr val="C00000"/>
                </a:solidFill>
                <a:latin typeface="+mj-ea"/>
                <a:ea typeface="+mj-ea"/>
                <a:sym typeface="+mn-ea"/>
              </a:rPr>
              <a:t>表现手法(写作手法或艺术手法)，主要包括修辞手法(比喻、拟人、对偶、夸张、反复、设问、反问、借代、用典、比兴等)、动静结合、虚实相间、以小见大、以乐写哀、烘托渲染、对比映衬、多角度描写等。</a:t>
            </a:r>
            <a:endParaRPr lang="zh-CN" altLang="en-US" sz="2000" b="1">
              <a:solidFill>
                <a:srgbClr val="C00000"/>
              </a:solidFill>
              <a:latin typeface="+mj-ea"/>
              <a:ea typeface="+mj-ea"/>
              <a:sym typeface="+mn-ea"/>
            </a:endParaRPr>
          </a:p>
          <a:p>
            <a:pPr algn="l">
              <a:lnSpc>
                <a:spcPct val="100000"/>
              </a:lnSpc>
            </a:pPr>
            <a:r>
              <a:rPr lang="zh-CN" altLang="en-US" sz="2000" b="1">
                <a:solidFill>
                  <a:srgbClr val="00B050"/>
                </a:solidFill>
                <a:latin typeface="+mj-ea"/>
                <a:ea typeface="+mj-ea"/>
                <a:sym typeface="+mn-ea"/>
              </a:rPr>
              <a:t>修辞手法</a:t>
            </a:r>
            <a:r>
              <a:rPr lang="zh-CN" altLang="en-US" sz="2000" b="1">
                <a:solidFill>
                  <a:srgbClr val="C00000"/>
                </a:solidFill>
                <a:latin typeface="+mj-ea"/>
                <a:ea typeface="+mj-ea"/>
                <a:sym typeface="+mn-ea"/>
              </a:rPr>
              <a:t>在诗歌中出现的概率是非常高的，尤其是“用典”。用典可收到言简意赅的效果，但用典表达的意思比较隐晦，因此我们在平时要注意积累和掌握诗歌中常见的一些典故及其含义。</a:t>
            </a:r>
            <a:endParaRPr lang="en-US" altLang="zh-CN" sz="2000" b="1" spc="600" dirty="0">
              <a:solidFill>
                <a:srgbClr val="C00000"/>
              </a:solidFill>
              <a:latin typeface="等线 Light" panose="02010600030101010101" pitchFamily="2" charset="-122"/>
              <a:ea typeface="等线 Light" panose="02010600030101010101" pitchFamily="2" charset="-122"/>
              <a:sym typeface="+mn-ea"/>
            </a:endParaRPr>
          </a:p>
          <a:p>
            <a:pPr algn="l">
              <a:lnSpc>
                <a:spcPct val="100000"/>
              </a:lnSpc>
            </a:pPr>
            <a:endParaRPr lang="en-US" altLang="zh-CN" sz="2000" b="1" spc="600" dirty="0">
              <a:solidFill>
                <a:srgbClr val="C00000"/>
              </a:solidFill>
              <a:latin typeface="等线 Light" panose="02010600030101010101" pitchFamily="2" charset="-122"/>
              <a:ea typeface="等线 Light"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cba13aaf4a3f1ff83913a5599545018f"/>
          <p:cNvPicPr>
            <a:picLocks noChangeAspect="1"/>
          </p:cNvPicPr>
          <p:nvPr/>
        </p:nvPicPr>
        <p:blipFill>
          <a:blip r:embed="rId1"/>
          <a:stretch>
            <a:fillRect/>
          </a:stretch>
        </p:blipFill>
        <p:spPr>
          <a:xfrm rot="240000" flipH="1">
            <a:off x="7385685" y="-454025"/>
            <a:ext cx="5379720" cy="8069580"/>
          </a:xfrm>
          <a:prstGeom prst="rect">
            <a:avLst/>
          </a:prstGeom>
        </p:spPr>
      </p:pic>
      <p:sp>
        <p:nvSpPr>
          <p:cNvPr id="20" name="文本框 19"/>
          <p:cNvSpPr txBox="1"/>
          <p:nvPr/>
        </p:nvSpPr>
        <p:spPr>
          <a:xfrm>
            <a:off x="179705" y="113665"/>
            <a:ext cx="1082040" cy="829945"/>
          </a:xfrm>
          <a:prstGeom prst="rect">
            <a:avLst/>
          </a:prstGeom>
          <a:noFill/>
          <a:effectLst>
            <a:outerShdw blurRad="50800" dist="38100" dir="2700000" algn="tl" rotWithShape="0">
              <a:prstClr val="black">
                <a:alpha val="40000"/>
              </a:prstClr>
            </a:outerShdw>
          </a:effectLst>
        </p:spPr>
        <p:txBody>
          <a:bodyPr wrap="square" rtlCol="0">
            <a:spAutoFit/>
          </a:bodyPr>
          <a:lstStyle>
            <a:defPPr>
              <a:defRPr lang="zh-CN"/>
            </a:defPPr>
            <a:lvl1pPr>
              <a:defRPr sz="11500">
                <a:solidFill>
                  <a:schemeClr val="tx2">
                    <a:lumMod val="50000"/>
                  </a:schemeClr>
                </a:solidFill>
                <a:effectLst>
                  <a:outerShdw blurRad="50800" dist="38100" dir="2700000" algn="tl" rotWithShape="0">
                    <a:prstClr val="black">
                      <a:alpha val="40000"/>
                    </a:prstClr>
                  </a:outerShdw>
                </a:effectLst>
                <a:latin typeface="钟齐段宁行书" panose="02010800040101010101" pitchFamily="2" charset="-122"/>
                <a:ea typeface="钟齐段宁行书" panose="02010800040101010101" pitchFamily="2" charset="-122"/>
              </a:defRPr>
            </a:lvl1pPr>
          </a:lstStyle>
          <a:p>
            <a:r>
              <a:rPr lang="zh-CN" altLang="en-US" sz="2400" dirty="0">
                <a:solidFill>
                  <a:srgbClr val="FF0000"/>
                </a:solidFill>
                <a:effectLst/>
                <a:latin typeface="方正粗黑宋简体" panose="02000000000000000000" charset="-122"/>
                <a:ea typeface="方正粗黑宋简体" panose="02000000000000000000" charset="-122"/>
              </a:rPr>
              <a:t>知识链接</a:t>
            </a:r>
            <a:endParaRPr lang="zh-CN" altLang="en-US" sz="2400" dirty="0">
              <a:solidFill>
                <a:srgbClr val="FF0000"/>
              </a:solidFill>
              <a:effectLst/>
              <a:latin typeface="方正粗黑宋简体" panose="02000000000000000000" charset="-122"/>
              <a:ea typeface="方正粗黑宋简体" panose="02000000000000000000" charset="-122"/>
            </a:endParaRPr>
          </a:p>
        </p:txBody>
      </p:sp>
      <p:sp>
        <p:nvSpPr>
          <p:cNvPr id="5" name="文本框 4"/>
          <p:cNvSpPr txBox="1"/>
          <p:nvPr/>
        </p:nvSpPr>
        <p:spPr>
          <a:xfrm rot="5400000">
            <a:off x="-1922780" y="3168015"/>
            <a:ext cx="4970780" cy="521970"/>
          </a:xfrm>
          <a:prstGeom prst="rect">
            <a:avLst/>
          </a:prstGeom>
          <a:noFill/>
          <a:ln>
            <a:solidFill>
              <a:schemeClr val="accent2">
                <a:lumMod val="40000"/>
                <a:lumOff val="60000"/>
              </a:schemeClr>
            </a:solidFill>
          </a:ln>
          <a:effectLst/>
          <a:extLst>
            <a:ext uri="{909E8E84-426E-40DD-AFC4-6F175D3DCCD1}">
              <a14:hiddenFill xmlns:a14="http://schemas.microsoft.com/office/drawing/2010/main">
                <a:solidFill>
                  <a:schemeClr val="bg1">
                    <a:alpha val="23000"/>
                  </a:schemeClr>
                </a:solidFill>
              </a14:hiddenFill>
            </a:ext>
          </a:extLst>
        </p:spPr>
        <p:txBody>
          <a:bodyPr wrap="square" rtlCol="0" anchor="t">
            <a:spAutoFit/>
          </a:bodyPr>
          <a:p>
            <a:pPr algn="l">
              <a:lnSpc>
                <a:spcPct val="100000"/>
              </a:lnSpc>
            </a:pPr>
            <a:r>
              <a:rPr lang="en-US" altLang="zh-CN" sz="2800" b="1" spc="600" dirty="0">
                <a:solidFill>
                  <a:srgbClr val="C00000"/>
                </a:solidFill>
                <a:latin typeface="等线 Light" panose="02010600030101010101" pitchFamily="2" charset="-122"/>
                <a:ea typeface="等线 Light" panose="02010600030101010101" pitchFamily="2" charset="-122"/>
                <a:sym typeface="+mn-ea"/>
              </a:rPr>
              <a:t>    </a:t>
            </a:r>
            <a:r>
              <a:rPr lang="zh-CN" altLang="en-US" sz="2800" b="1" spc="600" dirty="0">
                <a:solidFill>
                  <a:srgbClr val="C00000"/>
                </a:solidFill>
                <a:latin typeface="等线 Light" panose="02010600030101010101" pitchFamily="2" charset="-122"/>
                <a:ea typeface="等线 Light" panose="02010600030101010101" pitchFamily="2" charset="-122"/>
                <a:sym typeface="+mn-ea"/>
              </a:rPr>
              <a:t>常用典故及其含义</a:t>
            </a:r>
            <a:endParaRPr lang="zh-CN" altLang="en-US" sz="2800" b="1" spc="600" dirty="0">
              <a:solidFill>
                <a:srgbClr val="C00000"/>
              </a:solidFill>
              <a:latin typeface="等线 Light" panose="02010600030101010101" pitchFamily="2" charset="-122"/>
              <a:ea typeface="等线 Light" panose="02010600030101010101" pitchFamily="2" charset="-122"/>
              <a:sym typeface="+mn-ea"/>
            </a:endParaRPr>
          </a:p>
        </p:txBody>
      </p:sp>
      <p:sp>
        <p:nvSpPr>
          <p:cNvPr id="6" name="文本框 5"/>
          <p:cNvSpPr txBox="1"/>
          <p:nvPr/>
        </p:nvSpPr>
        <p:spPr>
          <a:xfrm>
            <a:off x="6140450" y="2940685"/>
            <a:ext cx="3339465" cy="398780"/>
          </a:xfrm>
          <a:prstGeom prst="rect">
            <a:avLst/>
          </a:prstGeom>
          <a:noFill/>
          <a:ln>
            <a:solidFill>
              <a:schemeClr val="accent2">
                <a:lumMod val="40000"/>
                <a:lumOff val="60000"/>
              </a:schemeClr>
            </a:solidFill>
          </a:ln>
          <a:effectLst/>
          <a:extLst>
            <a:ext uri="{909E8E84-426E-40DD-AFC4-6F175D3DCCD1}">
              <a14:hiddenFill xmlns:a14="http://schemas.microsoft.com/office/drawing/2010/main">
                <a:solidFill>
                  <a:schemeClr val="bg1">
                    <a:alpha val="23000"/>
                  </a:schemeClr>
                </a:solidFill>
              </a14:hiddenFill>
            </a:ext>
          </a:extLst>
        </p:spPr>
        <p:txBody>
          <a:bodyPr wrap="square" rtlCol="0" anchor="t">
            <a:spAutoFit/>
          </a:bodyPr>
          <a:p>
            <a:pPr algn="l">
              <a:lnSpc>
                <a:spcPct val="100000"/>
              </a:lnSpc>
            </a:pPr>
            <a:r>
              <a:rPr lang="en-US" altLang="zh-CN" sz="2000"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  </a:t>
            </a:r>
            <a:endParaRPr lang="zh-CN" altLang="en-US" sz="2000" spc="600" dirty="0">
              <a:solidFill>
                <a:schemeClr val="tx1">
                  <a:lumMod val="85000"/>
                  <a:lumOff val="15000"/>
                </a:schemeClr>
              </a:solidFill>
              <a:latin typeface="等线 Light" panose="02010600030101010101" pitchFamily="2" charset="-122"/>
              <a:ea typeface="等线 Light" panose="02010600030101010101" pitchFamily="2" charset="-122"/>
              <a:sym typeface="+mn-ea"/>
            </a:endParaRPr>
          </a:p>
        </p:txBody>
      </p:sp>
      <p:graphicFrame>
        <p:nvGraphicFramePr>
          <p:cNvPr id="4" name="表格 3"/>
          <p:cNvGraphicFramePr/>
          <p:nvPr>
            <p:custDataLst>
              <p:tags r:id="rId2"/>
            </p:custDataLst>
          </p:nvPr>
        </p:nvGraphicFramePr>
        <p:xfrm>
          <a:off x="1450975" y="155575"/>
          <a:ext cx="10592435" cy="6236335"/>
        </p:xfrm>
        <a:graphic>
          <a:graphicData uri="http://schemas.openxmlformats.org/drawingml/2006/table">
            <a:tbl>
              <a:tblPr firstRow="1" bandRow="1">
                <a:tableStyleId>{5C22544A-7EE6-4342-B048-85BDC9FD1C3A}</a:tableStyleId>
              </a:tblPr>
              <a:tblGrid>
                <a:gridCol w="814705"/>
                <a:gridCol w="2408555"/>
                <a:gridCol w="5598160"/>
                <a:gridCol w="1771015"/>
              </a:tblGrid>
              <a:tr h="272415">
                <a:tc>
                  <a:txBody>
                    <a:bodyPr/>
                    <a:p>
                      <a:pPr>
                        <a:buNone/>
                      </a:pPr>
                      <a:r>
                        <a:rPr lang="zh-CN" altLang="en-US" sz="900"/>
                        <a:t>典故</a:t>
                      </a:r>
                      <a:endParaRPr lang="zh-CN" altLang="en-US" sz="900"/>
                    </a:p>
                  </a:txBody>
                  <a:tcPr/>
                </a:tc>
                <a:tc>
                  <a:txBody>
                    <a:bodyPr/>
                    <a:p>
                      <a:pPr>
                        <a:buNone/>
                      </a:pPr>
                      <a:r>
                        <a:rPr lang="zh-CN" altLang="en-US" sz="900"/>
                        <a:t>诗句</a:t>
                      </a:r>
                      <a:endParaRPr lang="zh-CN" altLang="en-US" sz="900"/>
                    </a:p>
                  </a:txBody>
                  <a:tcPr/>
                </a:tc>
                <a:tc>
                  <a:txBody>
                    <a:bodyPr/>
                    <a:p>
                      <a:pPr>
                        <a:buNone/>
                      </a:pPr>
                      <a:r>
                        <a:rPr lang="zh-CN" altLang="en-US" sz="900"/>
                        <a:t>典故出处</a:t>
                      </a:r>
                      <a:endParaRPr lang="zh-CN" altLang="en-US" sz="900"/>
                    </a:p>
                  </a:txBody>
                  <a:tcPr/>
                </a:tc>
                <a:tc>
                  <a:txBody>
                    <a:bodyPr/>
                    <a:p>
                      <a:pPr>
                        <a:buNone/>
                      </a:pPr>
                      <a:r>
                        <a:rPr lang="zh-CN" altLang="en-US" sz="900"/>
                        <a:t>诗句赏析</a:t>
                      </a:r>
                      <a:endParaRPr lang="zh-CN" altLang="en-US" sz="900"/>
                    </a:p>
                  </a:txBody>
                  <a:tcPr/>
                </a:tc>
              </a:tr>
              <a:tr h="454660">
                <a:tc>
                  <a:txBody>
                    <a:bodyPr/>
                    <a:p>
                      <a:pPr>
                        <a:buNone/>
                      </a:pPr>
                      <a:r>
                        <a:rPr lang="zh-CN" altLang="en-US" sz="900"/>
                        <a:t>青鸟</a:t>
                      </a:r>
                      <a:endParaRPr lang="zh-CN" altLang="en-US" sz="900"/>
                    </a:p>
                    <a:p>
                      <a:pPr>
                        <a:buNone/>
                      </a:pPr>
                      <a:endParaRPr lang="zh-CN" altLang="en-US" sz="900"/>
                    </a:p>
                  </a:txBody>
                  <a:tcPr/>
                </a:tc>
                <a:tc>
                  <a:txBody>
                    <a:bodyPr/>
                    <a:p>
                      <a:pPr>
                        <a:buNone/>
                      </a:pPr>
                      <a:r>
                        <a:rPr lang="zh-CN" altLang="en-US" sz="900"/>
                        <a:t>蓬山此去无多路，青鸟殷勤为探看。(李商隐《无题》</a:t>
                      </a:r>
                      <a:endParaRPr lang="zh-CN" altLang="en-US" sz="900"/>
                    </a:p>
                  </a:txBody>
                  <a:tcPr/>
                </a:tc>
                <a:tc>
                  <a:txBody>
                    <a:bodyPr/>
                    <a:p>
                      <a:pPr>
                        <a:buNone/>
                      </a:pPr>
                      <a:r>
                        <a:rPr lang="zh-CN" altLang="en-US" sz="900"/>
                        <a:t>《山海经》载：西王母每次出行，先让一只青鸾报信。后人便用“青鸾”“青鸟”，借指传递书信的人</a:t>
                      </a:r>
                      <a:endParaRPr lang="zh-CN" altLang="en-US" sz="900"/>
                    </a:p>
                  </a:txBody>
                  <a:tcPr/>
                </a:tc>
                <a:tc>
                  <a:txBody>
                    <a:bodyPr/>
                    <a:p>
                      <a:pPr>
                        <a:buNone/>
                      </a:pPr>
                      <a:r>
                        <a:rPr lang="zh-CN" altLang="en-US" sz="900"/>
                        <a:t>含蓄表达分别后难相见的苦痛</a:t>
                      </a:r>
                      <a:endParaRPr lang="zh-CN" altLang="en-US" sz="900"/>
                    </a:p>
                  </a:txBody>
                  <a:tcPr/>
                </a:tc>
              </a:tr>
              <a:tr h="457200">
                <a:tc>
                  <a:txBody>
                    <a:bodyPr/>
                    <a:p>
                      <a:pPr>
                        <a:buNone/>
                      </a:pPr>
                      <a:r>
                        <a:rPr lang="zh-CN" altLang="en-US" sz="900"/>
                        <a:t>红豆</a:t>
                      </a:r>
                      <a:endParaRPr lang="zh-CN" altLang="en-US" sz="900"/>
                    </a:p>
                    <a:p>
                      <a:pPr>
                        <a:buNone/>
                      </a:pPr>
                      <a:endParaRPr lang="zh-CN" altLang="en-US" sz="900"/>
                    </a:p>
                  </a:txBody>
                  <a:tcPr/>
                </a:tc>
                <a:tc>
                  <a:txBody>
                    <a:bodyPr/>
                    <a:p>
                      <a:pPr>
                        <a:buNone/>
                      </a:pPr>
                      <a:r>
                        <a:rPr lang="zh-CN" altLang="en-US" sz="900">
                          <a:sym typeface="+mn-ea"/>
                        </a:rPr>
                        <a:t>红豆生南国，春来发几枝。愿君多采撷，此物最相思。(王维《红豆》)</a:t>
                      </a:r>
                      <a:endParaRPr lang="zh-CN" altLang="en-US" sz="900">
                        <a:sym typeface="+mn-ea"/>
                      </a:endParaRPr>
                    </a:p>
                    <a:p>
                      <a:pPr>
                        <a:buNone/>
                      </a:pPr>
                      <a:endParaRPr lang="zh-CN" altLang="en-US" sz="900">
                        <a:sym typeface="+mn-ea"/>
                      </a:endParaRPr>
                    </a:p>
                  </a:txBody>
                  <a:tcPr/>
                </a:tc>
                <a:tc>
                  <a:txBody>
                    <a:bodyPr/>
                    <a:p>
                      <a:pPr>
                        <a:buNone/>
                      </a:pPr>
                      <a:r>
                        <a:rPr lang="zh-CN" altLang="en-US" sz="900">
                          <a:sym typeface="+mn-ea"/>
                        </a:rPr>
                        <a:t>传说古代一位女子，因丈夫死在边疆，哭于树下而死，化为红豆，于是红豆又称“相思豆”。常用于象征爱情或相思</a:t>
                      </a:r>
                      <a:endParaRPr lang="zh-CN" altLang="en-US" sz="900">
                        <a:sym typeface="+mn-ea"/>
                      </a:endParaRPr>
                    </a:p>
                    <a:p>
                      <a:pPr>
                        <a:buNone/>
                      </a:pPr>
                      <a:endParaRPr lang="zh-CN" altLang="en-US" sz="900">
                        <a:sym typeface="+mn-ea"/>
                      </a:endParaRPr>
                    </a:p>
                  </a:txBody>
                  <a:tcPr/>
                </a:tc>
                <a:tc>
                  <a:txBody>
                    <a:bodyPr/>
                    <a:p>
                      <a:pPr>
                        <a:buNone/>
                      </a:pPr>
                      <a:r>
                        <a:rPr lang="zh-CN" altLang="en-US" sz="900"/>
                        <a:t>表达相思之苦</a:t>
                      </a:r>
                      <a:endParaRPr lang="zh-CN" altLang="en-US" sz="900"/>
                    </a:p>
                  </a:txBody>
                  <a:tcPr/>
                </a:tc>
              </a:tr>
              <a:tr h="573405">
                <a:tc>
                  <a:txBody>
                    <a:bodyPr/>
                    <a:p>
                      <a:pPr>
                        <a:buNone/>
                      </a:pPr>
                      <a:r>
                        <a:rPr lang="zh-CN" altLang="en-US" sz="900">
                          <a:sym typeface="+mn-ea"/>
                        </a:rPr>
                        <a:t>燕然勒功</a:t>
                      </a:r>
                      <a:endParaRPr lang="zh-CN" altLang="en-US" sz="900">
                        <a:sym typeface="+mn-ea"/>
                      </a:endParaRPr>
                    </a:p>
                    <a:p>
                      <a:pPr>
                        <a:buNone/>
                      </a:pPr>
                      <a:endParaRPr lang="zh-CN" altLang="en-US" sz="900">
                        <a:sym typeface="+mn-ea"/>
                      </a:endParaRPr>
                    </a:p>
                  </a:txBody>
                  <a:tcPr/>
                </a:tc>
                <a:tc>
                  <a:txBody>
                    <a:bodyPr/>
                    <a:p>
                      <a:pPr>
                        <a:buNone/>
                      </a:pPr>
                      <a:r>
                        <a:rPr lang="zh-CN" altLang="en-US" sz="900">
                          <a:sym typeface="+mn-ea"/>
                        </a:rPr>
                        <a:t>浊酒一杯家万里，燕然未勒归无计。(范仲淹《渔家傲·秋思》)</a:t>
                      </a:r>
                      <a:endParaRPr lang="zh-CN" altLang="en-US" sz="900">
                        <a:sym typeface="+mn-ea"/>
                      </a:endParaRPr>
                    </a:p>
                    <a:p>
                      <a:pPr>
                        <a:buNone/>
                      </a:pPr>
                      <a:endParaRPr lang="zh-CN" altLang="en-US" sz="900">
                        <a:sym typeface="+mn-ea"/>
                      </a:endParaRPr>
                    </a:p>
                  </a:txBody>
                  <a:tcPr/>
                </a:tc>
                <a:tc>
                  <a:txBody>
                    <a:bodyPr/>
                    <a:p>
                      <a:pPr>
                        <a:buNone/>
                      </a:pPr>
                      <a:r>
                        <a:rPr lang="zh-CN" altLang="en-US" sz="900">
                          <a:sym typeface="+mn-ea"/>
                        </a:rPr>
                        <a:t>《后汉书·窦宪传》载：(窦宪)与北单于战于稽落山，大破之，虏众崩溃，单于遁走……去塞三千余里，刻石勒功，纪汉成德。后以“燕然勒功”指把记功文字刻在石上，亦指建立或成就功勋</a:t>
                      </a:r>
                      <a:endParaRPr lang="zh-CN" altLang="en-US" sz="900">
                        <a:sym typeface="+mn-ea"/>
                      </a:endParaRPr>
                    </a:p>
                    <a:p>
                      <a:pPr>
                        <a:buNone/>
                      </a:pPr>
                      <a:endParaRPr lang="zh-CN" altLang="en-US" sz="900">
                        <a:sym typeface="+mn-ea"/>
                      </a:endParaRPr>
                    </a:p>
                  </a:txBody>
                  <a:tcPr/>
                </a:tc>
                <a:tc>
                  <a:txBody>
                    <a:bodyPr/>
                    <a:p>
                      <a:pPr>
                        <a:buNone/>
                      </a:pPr>
                      <a:r>
                        <a:rPr lang="zh-CN" altLang="en-US" sz="900"/>
                        <a:t>委婉含蓄地表达了词人思念家乡却因未建功立业无法回家的矛盾心情</a:t>
                      </a:r>
                      <a:endParaRPr lang="zh-CN" altLang="en-US" sz="900"/>
                    </a:p>
                    <a:p>
                      <a:pPr>
                        <a:buNone/>
                      </a:pPr>
                      <a:endParaRPr lang="zh-CN" altLang="en-US" sz="900"/>
                    </a:p>
                  </a:txBody>
                  <a:tcPr/>
                </a:tc>
              </a:tr>
              <a:tr h="579120">
                <a:tc>
                  <a:txBody>
                    <a:bodyPr/>
                    <a:p>
                      <a:pPr>
                        <a:buNone/>
                      </a:pPr>
                      <a:r>
                        <a:rPr lang="zh-CN" altLang="en-US" sz="900">
                          <a:sym typeface="+mn-ea"/>
                        </a:rPr>
                        <a:t>射天狼</a:t>
                      </a:r>
                      <a:endParaRPr lang="zh-CN" altLang="en-US" sz="900">
                        <a:sym typeface="+mn-ea"/>
                      </a:endParaRPr>
                    </a:p>
                    <a:p>
                      <a:pPr>
                        <a:buNone/>
                      </a:pPr>
                      <a:endParaRPr lang="zh-CN" altLang="en-US" sz="900">
                        <a:sym typeface="+mn-ea"/>
                      </a:endParaRPr>
                    </a:p>
                  </a:txBody>
                  <a:tcPr/>
                </a:tc>
                <a:tc>
                  <a:txBody>
                    <a:bodyPr/>
                    <a:p>
                      <a:pPr>
                        <a:buNone/>
                      </a:pPr>
                      <a:r>
                        <a:rPr lang="zh-CN" altLang="en-US" sz="900">
                          <a:sym typeface="+mn-ea"/>
                        </a:rPr>
                        <a:t>会挽雕弓如满月，西北望，射天狼。(苏轼(江城子·密州出猎》)</a:t>
                      </a:r>
                      <a:endParaRPr lang="zh-CN" altLang="en-US" sz="900">
                        <a:sym typeface="+mn-ea"/>
                      </a:endParaRPr>
                    </a:p>
                    <a:p>
                      <a:pPr>
                        <a:buNone/>
                      </a:pPr>
                      <a:endParaRPr lang="zh-CN" altLang="en-US" sz="900">
                        <a:sym typeface="+mn-ea"/>
                      </a:endParaRPr>
                    </a:p>
                  </a:txBody>
                  <a:tcPr/>
                </a:tc>
                <a:tc>
                  <a:txBody>
                    <a:bodyPr/>
                    <a:p>
                      <a:pPr>
                        <a:buNone/>
                      </a:pPr>
                      <a:r>
                        <a:rPr lang="zh-CN" altLang="en-US" sz="900">
                          <a:sym typeface="+mn-ea"/>
                        </a:rPr>
                        <a:t>天狼，星名。传说天狼星“主侵略(《青书·天文志》)”。后以“射天狼”比喻打击侵扰的其他部族</a:t>
                      </a:r>
                      <a:endParaRPr lang="zh-CN" altLang="en-US" sz="900">
                        <a:sym typeface="+mn-ea"/>
                      </a:endParaRPr>
                    </a:p>
                    <a:p>
                      <a:pPr>
                        <a:buNone/>
                      </a:pPr>
                      <a:endParaRPr lang="zh-CN" altLang="en-US" sz="900">
                        <a:sym typeface="+mn-ea"/>
                      </a:endParaRPr>
                    </a:p>
                  </a:txBody>
                  <a:tcPr/>
                </a:tc>
                <a:tc>
                  <a:txBody>
                    <a:bodyPr/>
                    <a:p>
                      <a:pPr>
                        <a:buNone/>
                      </a:pPr>
                      <a:r>
                        <a:rPr lang="zh-CN" altLang="en-US" sz="900">
                          <a:sym typeface="+mn-ea"/>
                        </a:rPr>
                        <a:t>用天狼星借指侵扰的西夏军队，表现了词人想为国杀敌、报效国家的一腔爱国热情</a:t>
                      </a:r>
                      <a:endParaRPr lang="zh-CN" altLang="en-US" sz="900">
                        <a:sym typeface="+mn-ea"/>
                      </a:endParaRPr>
                    </a:p>
                    <a:p>
                      <a:pPr>
                        <a:buNone/>
                      </a:pPr>
                      <a:endParaRPr lang="zh-CN" altLang="en-US" sz="900">
                        <a:sym typeface="+mn-ea"/>
                      </a:endParaRPr>
                    </a:p>
                  </a:txBody>
                  <a:tcPr/>
                </a:tc>
              </a:tr>
              <a:tr h="457200">
                <a:tc>
                  <a:txBody>
                    <a:bodyPr/>
                    <a:p>
                      <a:pPr>
                        <a:buNone/>
                      </a:pPr>
                      <a:r>
                        <a:rPr lang="zh-CN" altLang="en-US" sz="900">
                          <a:sym typeface="+mn-ea"/>
                        </a:rPr>
                        <a:t>折腰</a:t>
                      </a:r>
                      <a:endParaRPr lang="zh-CN" altLang="en-US" sz="900">
                        <a:sym typeface="+mn-ea"/>
                      </a:endParaRPr>
                    </a:p>
                    <a:p>
                      <a:pPr>
                        <a:buNone/>
                      </a:pPr>
                      <a:endParaRPr lang="zh-CN" altLang="en-US" sz="900">
                        <a:sym typeface="+mn-ea"/>
                      </a:endParaRPr>
                    </a:p>
                  </a:txBody>
                  <a:tcPr/>
                </a:tc>
                <a:tc>
                  <a:txBody>
                    <a:bodyPr/>
                    <a:p>
                      <a:pPr>
                        <a:buNone/>
                      </a:pPr>
                      <a:r>
                        <a:rPr lang="zh-CN" altLang="en-US" sz="900">
                          <a:sym typeface="+mn-ea"/>
                        </a:rPr>
                        <a:t>安能摧眉折腰事权贵，使我不得开心颜。(李白《梦游天姥留别》)</a:t>
                      </a:r>
                      <a:endParaRPr lang="zh-CN" altLang="en-US" sz="900">
                        <a:sym typeface="+mn-ea"/>
                      </a:endParaRPr>
                    </a:p>
                    <a:p>
                      <a:pPr>
                        <a:buNone/>
                      </a:pPr>
                      <a:endParaRPr lang="zh-CN" altLang="en-US" sz="900">
                        <a:sym typeface="+mn-ea"/>
                      </a:endParaRPr>
                    </a:p>
                  </a:txBody>
                  <a:tcPr/>
                </a:tc>
                <a:tc>
                  <a:txBody>
                    <a:bodyPr/>
                    <a:p>
                      <a:pPr>
                        <a:buNone/>
                      </a:pPr>
                      <a:r>
                        <a:rPr lang="zh-CN" altLang="en-US" sz="900">
                          <a:sym typeface="+mn-ea"/>
                        </a:rPr>
                        <a:t>陶渊明因不愿为五斗米而向乡里小人折腰，遂辞官归隐。后喻指屈身事人</a:t>
                      </a:r>
                      <a:endParaRPr lang="zh-CN" altLang="en-US" sz="900">
                        <a:sym typeface="+mn-ea"/>
                      </a:endParaRPr>
                    </a:p>
                    <a:p>
                      <a:pPr>
                        <a:buNone/>
                      </a:pPr>
                      <a:endParaRPr lang="zh-CN" altLang="en-US" sz="900">
                        <a:sym typeface="+mn-ea"/>
                      </a:endParaRPr>
                    </a:p>
                  </a:txBody>
                  <a:tcPr/>
                </a:tc>
                <a:tc>
                  <a:txBody>
                    <a:bodyPr/>
                    <a:p>
                      <a:pPr>
                        <a:buNone/>
                      </a:pPr>
                      <a:r>
                        <a:rPr lang="zh-CN" altLang="en-US" sz="900">
                          <a:sym typeface="+mn-ea"/>
                        </a:rPr>
                        <a:t>表现了蔑视权贵、不卑不亢的精神</a:t>
                      </a:r>
                      <a:endParaRPr lang="zh-CN" altLang="en-US" sz="900">
                        <a:sym typeface="+mn-ea"/>
                      </a:endParaRPr>
                    </a:p>
                    <a:p>
                      <a:pPr>
                        <a:buNone/>
                      </a:pPr>
                      <a:endParaRPr lang="zh-CN" altLang="en-US" sz="900">
                        <a:sym typeface="+mn-ea"/>
                      </a:endParaRPr>
                    </a:p>
                  </a:txBody>
                  <a:tcPr/>
                </a:tc>
              </a:tr>
              <a:tr h="542925">
                <a:tc>
                  <a:txBody>
                    <a:bodyPr/>
                    <a:p>
                      <a:pPr>
                        <a:buNone/>
                      </a:pPr>
                      <a:r>
                        <a:rPr lang="zh-CN" altLang="en-US" sz="900"/>
                        <a:t>鸿雁</a:t>
                      </a:r>
                      <a:endParaRPr lang="zh-CN" altLang="en-US" sz="900"/>
                    </a:p>
                  </a:txBody>
                  <a:tcPr/>
                </a:tc>
                <a:tc>
                  <a:txBody>
                    <a:bodyPr/>
                    <a:p>
                      <a:pPr>
                        <a:buNone/>
                      </a:pPr>
                      <a:r>
                        <a:rPr lang="zh-CN" altLang="en-US" sz="900">
                          <a:sym typeface="+mn-ea"/>
                        </a:rPr>
                        <a:t>乡书何处达?归雁洛阳</a:t>
                      </a:r>
                      <a:endParaRPr lang="zh-CN" altLang="en-US" sz="900">
                        <a:sym typeface="+mn-ea"/>
                      </a:endParaRPr>
                    </a:p>
                    <a:p>
                      <a:pPr>
                        <a:buNone/>
                      </a:pPr>
                      <a:r>
                        <a:rPr lang="zh-CN" altLang="en-US" sz="900">
                          <a:sym typeface="+mn-ea"/>
                        </a:rPr>
                        <a:t>边。(王湾《次北固山下》)</a:t>
                      </a:r>
                      <a:endParaRPr lang="zh-CN" altLang="en-US" sz="900">
                        <a:sym typeface="+mn-ea"/>
                      </a:endParaRPr>
                    </a:p>
                    <a:p>
                      <a:pPr>
                        <a:buNone/>
                      </a:pPr>
                      <a:endParaRPr lang="zh-CN" altLang="en-US" sz="900">
                        <a:sym typeface="+mn-ea"/>
                      </a:endParaRPr>
                    </a:p>
                  </a:txBody>
                  <a:tcPr/>
                </a:tc>
                <a:tc>
                  <a:txBody>
                    <a:bodyPr/>
                    <a:p>
                      <a:pPr>
                        <a:buNone/>
                      </a:pPr>
                      <a:r>
                        <a:rPr lang="zh-CN" altLang="en-US" sz="900"/>
                        <a:t>《汉书·苏武传》载：匈奴单于欺骗汉使，称苏武已死，而汉使故意说汉天子打猎时射下一只北方飞来的鸿雁，脚上栓着帛书，是苏武写的。单于只好放了苏武。后来就用“鸿雁”“雁书”“雁足””鱼雁”等指</a:t>
                      </a:r>
                      <a:r>
                        <a:rPr lang="zh-CN" altLang="en-US" sz="900">
                          <a:sym typeface="+mn-ea"/>
                        </a:rPr>
                        <a:t>书信、音讯</a:t>
                      </a:r>
                      <a:endParaRPr lang="zh-CN" altLang="en-US" sz="900"/>
                    </a:p>
                    <a:p>
                      <a:pPr>
                        <a:buNone/>
                      </a:pPr>
                      <a:endParaRPr lang="zh-CN" altLang="en-US" sz="900"/>
                    </a:p>
                  </a:txBody>
                  <a:tcPr/>
                </a:tc>
                <a:tc>
                  <a:txBody>
                    <a:bodyPr/>
                    <a:p>
                      <a:pPr>
                        <a:buNone/>
                      </a:pPr>
                      <a:r>
                        <a:rPr lang="zh-CN" altLang="en-US" sz="900"/>
                        <a:t>表达思乡愁绪</a:t>
                      </a:r>
                      <a:endParaRPr lang="zh-CN" altLang="en-US" sz="900"/>
                    </a:p>
                  </a:txBody>
                  <a:tcPr/>
                </a:tc>
              </a:tr>
              <a:tr h="588010">
                <a:tc>
                  <a:txBody>
                    <a:bodyPr/>
                    <a:p>
                      <a:pPr>
                        <a:buNone/>
                      </a:pPr>
                      <a:r>
                        <a:rPr lang="zh-CN" altLang="en-US" sz="900"/>
                        <a:t>八百里</a:t>
                      </a:r>
                      <a:endParaRPr lang="zh-CN" altLang="en-US" sz="900"/>
                    </a:p>
                  </a:txBody>
                  <a:tcPr/>
                </a:tc>
                <a:tc>
                  <a:txBody>
                    <a:bodyPr/>
                    <a:p>
                      <a:pPr>
                        <a:buNone/>
                      </a:pPr>
                      <a:r>
                        <a:rPr lang="zh-CN" altLang="en-US" sz="900">
                          <a:sym typeface="+mn-ea"/>
                        </a:rPr>
                        <a:t>八百里分麾下炙，五十弦翻塞外声。(辛弃疾《破阵子·为陈同甫赋壮词以</a:t>
                      </a:r>
                      <a:endParaRPr lang="zh-CN" altLang="en-US" sz="900">
                        <a:sym typeface="+mn-ea"/>
                      </a:endParaRPr>
                    </a:p>
                    <a:p>
                      <a:pPr>
                        <a:buNone/>
                      </a:pPr>
                      <a:r>
                        <a:rPr lang="zh-CN" altLang="en-US" sz="900">
                          <a:sym typeface="+mn-ea"/>
                        </a:rPr>
                        <a:t>寄之》)</a:t>
                      </a:r>
                      <a:endParaRPr lang="zh-CN" altLang="en-US" sz="900">
                        <a:sym typeface="+mn-ea"/>
                      </a:endParaRPr>
                    </a:p>
                    <a:p>
                      <a:pPr>
                        <a:buNone/>
                      </a:pPr>
                      <a:endParaRPr lang="zh-CN" altLang="en-US" sz="900">
                        <a:sym typeface="+mn-ea"/>
                      </a:endParaRPr>
                    </a:p>
                  </a:txBody>
                  <a:tcPr/>
                </a:tc>
                <a:tc>
                  <a:txBody>
                    <a:bodyPr/>
                    <a:p>
                      <a:pPr>
                        <a:buNone/>
                      </a:pPr>
                      <a:r>
                        <a:rPr lang="zh-CN" altLang="en-US" sz="900"/>
                        <a:t>据《世说新语》记载，晋王恺以牛“八百里驳”与王济作赌注，王济获胜后杀牛作炙，后人以“八百里”指牛</a:t>
                      </a:r>
                      <a:endParaRPr lang="zh-CN" altLang="en-US" sz="900"/>
                    </a:p>
                    <a:p>
                      <a:pPr>
                        <a:buNone/>
                      </a:pPr>
                      <a:endParaRPr lang="zh-CN" altLang="en-US" sz="900"/>
                    </a:p>
                  </a:txBody>
                  <a:tcPr/>
                </a:tc>
                <a:tc>
                  <a:txBody>
                    <a:bodyPr/>
                    <a:p>
                      <a:pPr>
                        <a:buNone/>
                      </a:pPr>
                      <a:r>
                        <a:rPr lang="zh-CN" altLang="en-US" sz="900"/>
                        <a:t>表现出战前犒劳出征将士的壮观场面</a:t>
                      </a:r>
                      <a:endParaRPr lang="zh-CN" altLang="en-US" sz="900"/>
                    </a:p>
                  </a:txBody>
                  <a:tcPr/>
                </a:tc>
              </a:tr>
              <a:tr h="457200">
                <a:tc>
                  <a:txBody>
                    <a:bodyPr/>
                    <a:p>
                      <a:pPr>
                        <a:buNone/>
                      </a:pPr>
                      <a:r>
                        <a:rPr lang="zh-CN" altLang="en-US" sz="900"/>
                        <a:t>的卢</a:t>
                      </a:r>
                      <a:endParaRPr lang="zh-CN" altLang="en-US" sz="900"/>
                    </a:p>
                  </a:txBody>
                  <a:tcPr/>
                </a:tc>
                <a:tc>
                  <a:txBody>
                    <a:bodyPr/>
                    <a:p>
                      <a:pPr>
                        <a:buNone/>
                      </a:pPr>
                      <a:r>
                        <a:rPr lang="zh-CN" altLang="en-US" sz="900">
                          <a:sym typeface="+mn-ea"/>
                        </a:rPr>
                        <a:t>马作的卢飞快，弓如霹雳弦惊。(辛弃疾《破阵子·为陈同甫赋壮词以寄之》)</a:t>
                      </a:r>
                      <a:endParaRPr lang="zh-CN" altLang="en-US" sz="900">
                        <a:sym typeface="+mn-ea"/>
                      </a:endParaRPr>
                    </a:p>
                    <a:p>
                      <a:pPr>
                        <a:buNone/>
                      </a:pPr>
                      <a:endParaRPr lang="zh-CN" altLang="en-US" sz="900">
                        <a:sym typeface="+mn-ea"/>
                      </a:endParaRPr>
                    </a:p>
                  </a:txBody>
                  <a:tcPr/>
                </a:tc>
                <a:tc>
                  <a:txBody>
                    <a:bodyPr/>
                    <a:p>
                      <a:pPr>
                        <a:buNone/>
                      </a:pPr>
                      <a:r>
                        <a:rPr lang="zh-CN" altLang="en-US" sz="900">
                          <a:sym typeface="+mn-ea"/>
                        </a:rPr>
                        <a:t>的卢是三国时刘备的坐骑，其奔跑速度极快。相传的卢背负刘备跳过阔数丈的檀溪，摆脱追兵，救了刘备一命</a:t>
                      </a:r>
                      <a:endParaRPr lang="zh-CN" altLang="en-US" sz="900">
                        <a:sym typeface="+mn-ea"/>
                      </a:endParaRPr>
                    </a:p>
                    <a:p>
                      <a:pPr>
                        <a:buNone/>
                      </a:pPr>
                      <a:endParaRPr lang="zh-CN" altLang="en-US" sz="900">
                        <a:sym typeface="+mn-ea"/>
                      </a:endParaRPr>
                    </a:p>
                  </a:txBody>
                  <a:tcPr/>
                </a:tc>
                <a:tc>
                  <a:txBody>
                    <a:bodyPr/>
                    <a:p>
                      <a:pPr>
                        <a:buNone/>
                      </a:pPr>
                      <a:r>
                        <a:rPr lang="zh-CN" altLang="en-US" sz="900">
                          <a:sym typeface="+mn-ea"/>
                        </a:rPr>
                        <a:t>表现战场上铁骑飞驰的激烈场面</a:t>
                      </a:r>
                      <a:endParaRPr lang="zh-CN" altLang="en-US" sz="900">
                        <a:sym typeface="+mn-ea"/>
                      </a:endParaRPr>
                    </a:p>
                    <a:p>
                      <a:pPr>
                        <a:buNone/>
                      </a:pPr>
                      <a:endParaRPr lang="zh-CN" altLang="en-US" sz="900">
                        <a:sym typeface="+mn-ea"/>
                      </a:endParaRPr>
                    </a:p>
                  </a:txBody>
                  <a:tcPr/>
                </a:tc>
              </a:tr>
              <a:tr h="457200">
                <a:tc>
                  <a:txBody>
                    <a:bodyPr/>
                    <a:p>
                      <a:pPr>
                        <a:buNone/>
                      </a:pPr>
                      <a:r>
                        <a:rPr lang="zh-CN" altLang="en-US" sz="900"/>
                        <a:t>垂钓碧溪、乘舟梦日</a:t>
                      </a:r>
                      <a:endParaRPr lang="zh-CN" altLang="en-US" sz="900"/>
                    </a:p>
                  </a:txBody>
                  <a:tcPr/>
                </a:tc>
                <a:tc>
                  <a:txBody>
                    <a:bodyPr/>
                    <a:p>
                      <a:pPr>
                        <a:buNone/>
                      </a:pPr>
                      <a:r>
                        <a:rPr lang="zh-CN" altLang="en-US" sz="900">
                          <a:sym typeface="+mn-ea"/>
                        </a:rPr>
                        <a:t>闲来垂钓碧溪上，忽复来舟梦日边。(李白《行路难&lt;其一&gt;》)</a:t>
                      </a:r>
                      <a:endParaRPr lang="zh-CN" altLang="en-US" sz="900">
                        <a:sym typeface="+mn-ea"/>
                      </a:endParaRPr>
                    </a:p>
                    <a:p>
                      <a:pPr>
                        <a:buNone/>
                      </a:pPr>
                      <a:endParaRPr lang="zh-CN" altLang="en-US" sz="900">
                        <a:sym typeface="+mn-ea"/>
                      </a:endParaRPr>
                    </a:p>
                  </a:txBody>
                  <a:tcPr/>
                </a:tc>
                <a:tc>
                  <a:txBody>
                    <a:bodyPr/>
                    <a:p>
                      <a:pPr>
                        <a:buNone/>
                      </a:pPr>
                      <a:r>
                        <a:rPr lang="zh-CN" altLang="en-US" sz="900">
                          <a:sym typeface="+mn-ea"/>
                        </a:rPr>
                        <a:t>相传吕尚(姜太公)未遇周文王前曾在渭水的磻溪垂钓，后辅佐周武王灭商。相传伊尹受商汤任用前，曾梦见乘船经过日月旁边</a:t>
                      </a:r>
                      <a:endParaRPr lang="zh-CN" altLang="en-US" sz="900">
                        <a:sym typeface="+mn-ea"/>
                      </a:endParaRPr>
                    </a:p>
                    <a:p>
                      <a:pPr>
                        <a:buNone/>
                      </a:pPr>
                      <a:endParaRPr lang="zh-CN" altLang="en-US" sz="900">
                        <a:sym typeface="+mn-ea"/>
                      </a:endParaRPr>
                    </a:p>
                  </a:txBody>
                  <a:tcPr/>
                </a:tc>
                <a:tc>
                  <a:txBody>
                    <a:bodyPr/>
                    <a:p>
                      <a:pPr>
                        <a:buNone/>
                      </a:pPr>
                      <a:r>
                        <a:rPr lang="zh-CN" altLang="en-US" sz="900"/>
                        <a:t>希望</a:t>
                      </a:r>
                      <a:r>
                        <a:rPr lang="en-US" altLang="zh-CN" sz="900"/>
                        <a:t>·</a:t>
                      </a:r>
                      <a:r>
                        <a:rPr lang="zh-CN" altLang="en-US" sz="900"/>
                        <a:t>能东山再起，建立一番伟业</a:t>
                      </a:r>
                      <a:endParaRPr lang="zh-CN" altLang="en-US" sz="900"/>
                    </a:p>
                  </a:txBody>
                  <a:tcPr/>
                </a:tc>
              </a:tr>
              <a:tr h="579120">
                <a:tc>
                  <a:txBody>
                    <a:bodyPr/>
                    <a:p>
                      <a:pPr>
                        <a:buNone/>
                      </a:pPr>
                      <a:r>
                        <a:rPr lang="zh-CN" altLang="en-US" sz="900"/>
                        <a:t>闻笛赋、烂柯人</a:t>
                      </a:r>
                      <a:endParaRPr lang="zh-CN" altLang="en-US" sz="900"/>
                    </a:p>
                  </a:txBody>
                  <a:tcPr/>
                </a:tc>
                <a:tc>
                  <a:txBody>
                    <a:bodyPr/>
                    <a:p>
                      <a:pPr>
                        <a:buNone/>
                      </a:pPr>
                      <a:r>
                        <a:rPr lang="zh-CN" altLang="en-US" sz="900">
                          <a:sym typeface="+mn-ea"/>
                        </a:rPr>
                        <a:t>怀旧空吟闻笛赋，到乡翻</a:t>
                      </a:r>
                      <a:endParaRPr lang="zh-CN" altLang="en-US" sz="900">
                        <a:sym typeface="+mn-ea"/>
                      </a:endParaRPr>
                    </a:p>
                    <a:p>
                      <a:pPr>
                        <a:buNone/>
                      </a:pPr>
                      <a:r>
                        <a:rPr lang="zh-CN" altLang="en-US" sz="900">
                          <a:sym typeface="+mn-ea"/>
                        </a:rPr>
                        <a:t>似烂柯人。(刘禹锡《酬乐</a:t>
                      </a:r>
                      <a:endParaRPr lang="zh-CN" altLang="en-US" sz="900">
                        <a:sym typeface="+mn-ea"/>
                      </a:endParaRPr>
                    </a:p>
                    <a:p>
                      <a:pPr>
                        <a:buNone/>
                      </a:pPr>
                      <a:r>
                        <a:rPr lang="zh-CN" altLang="en-US" sz="900">
                          <a:sym typeface="+mn-ea"/>
                        </a:rPr>
                        <a:t>天扬州初逢席上见赠》)</a:t>
                      </a:r>
                      <a:endParaRPr lang="zh-CN" altLang="en-US" sz="900">
                        <a:sym typeface="+mn-ea"/>
                      </a:endParaRPr>
                    </a:p>
                    <a:p>
                      <a:pPr>
                        <a:buNone/>
                      </a:pPr>
                      <a:endParaRPr lang="zh-CN" altLang="en-US" sz="900">
                        <a:sym typeface="+mn-ea"/>
                      </a:endParaRPr>
                    </a:p>
                  </a:txBody>
                  <a:tcPr/>
                </a:tc>
                <a:tc>
                  <a:txBody>
                    <a:bodyPr/>
                    <a:p>
                      <a:pPr>
                        <a:buNone/>
                      </a:pPr>
                      <a:r>
                        <a:rPr lang="zh-CN" altLang="en-US" sz="900">
                          <a:sym typeface="+mn-ea"/>
                        </a:rPr>
                        <a:t>相传，晋人向秀经过亡友嵇康、吕安旧居，听见邻人吹笛，因而写了《思旧赋》；晋人王质入山打柴，观人下棋，最终发现手中斧柄已烂，回到家中才知已过了百年</a:t>
                      </a:r>
                      <a:endParaRPr lang="zh-CN" altLang="en-US" sz="900">
                        <a:sym typeface="+mn-ea"/>
                      </a:endParaRPr>
                    </a:p>
                    <a:p>
                      <a:pPr>
                        <a:buNone/>
                      </a:pPr>
                      <a:endParaRPr lang="zh-CN" altLang="en-US" sz="900">
                        <a:sym typeface="+mn-ea"/>
                      </a:endParaRPr>
                    </a:p>
                  </a:txBody>
                  <a:tcPr/>
                </a:tc>
                <a:tc>
                  <a:txBody>
                    <a:bodyPr/>
                    <a:p>
                      <a:pPr>
                        <a:buNone/>
                      </a:pPr>
                      <a:r>
                        <a:rPr lang="zh-CN" altLang="en-US" sz="900"/>
                        <a:t>抒写怀念亡友之情；书法时局多变，世事全非的感慨</a:t>
                      </a:r>
                      <a:endParaRPr lang="zh-CN" altLang="en-US" sz="900"/>
                    </a:p>
                  </a:txBody>
                  <a:tcPr/>
                </a:tc>
              </a:tr>
              <a:tr h="817880">
                <a:tc>
                  <a:txBody>
                    <a:bodyPr/>
                    <a:p>
                      <a:pPr>
                        <a:buNone/>
                      </a:pPr>
                      <a:r>
                        <a:rPr lang="zh-CN" altLang="en-US" sz="900"/>
                        <a:t>连理枝、比翼鸟</a:t>
                      </a:r>
                      <a:endParaRPr lang="zh-CN" altLang="en-US" sz="900"/>
                    </a:p>
                  </a:txBody>
                  <a:tcPr/>
                </a:tc>
                <a:tc>
                  <a:txBody>
                    <a:bodyPr/>
                    <a:p>
                      <a:pPr>
                        <a:buNone/>
                      </a:pPr>
                      <a:r>
                        <a:rPr lang="zh-CN" altLang="en-US" sz="900">
                          <a:sym typeface="+mn-ea"/>
                        </a:rPr>
                        <a:t>在天愿作比翼鸟，在地愿为</a:t>
                      </a:r>
                      <a:endParaRPr lang="zh-CN" altLang="en-US" sz="900">
                        <a:sym typeface="+mn-ea"/>
                      </a:endParaRPr>
                    </a:p>
                    <a:p>
                      <a:pPr>
                        <a:buNone/>
                      </a:pPr>
                      <a:r>
                        <a:rPr lang="zh-CN" altLang="en-US" sz="900">
                          <a:sym typeface="+mn-ea"/>
                        </a:rPr>
                        <a:t>连理枝。(白居易《长恨歌》)</a:t>
                      </a:r>
                      <a:endParaRPr lang="zh-CN" altLang="en-US" sz="900">
                        <a:sym typeface="+mn-ea"/>
                      </a:endParaRPr>
                    </a:p>
                  </a:txBody>
                  <a:tcPr/>
                </a:tc>
                <a:tc>
                  <a:txBody>
                    <a:bodyPr/>
                    <a:p>
                      <a:pPr>
                        <a:buNone/>
                      </a:pPr>
                      <a:r>
                        <a:rPr lang="zh-CN" altLang="en-US" sz="900">
                          <a:sym typeface="+mn-ea"/>
                        </a:rPr>
                        <a:t>相传古时宋康王夺了随从官韩凭的妻子，囚禁了韩凭。后来夫妻俩双双自杀，康王将他们分葬两处。不久，两座坟上各长出一棵树，两棵树的根和枝交错在一起，树上有鸟一对，相向悲鸣。后用“连理枝”“比翼乌”比喻恩爱夫妻</a:t>
                      </a:r>
                      <a:endParaRPr lang="zh-CN" altLang="en-US" sz="900">
                        <a:sym typeface="+mn-ea"/>
                      </a:endParaRPr>
                    </a:p>
                  </a:txBody>
                  <a:tcPr/>
                </a:tc>
                <a:tc>
                  <a:txBody>
                    <a:bodyPr/>
                    <a:p>
                      <a:pPr>
                        <a:buNone/>
                      </a:pPr>
                      <a:r>
                        <a:rPr lang="zh-CN" altLang="en-US" sz="900"/>
                        <a:t>歌颂忠贞不渝的爱情</a:t>
                      </a:r>
                      <a:endParaRPr lang="zh-CN" altLang="en-US" sz="900"/>
                    </a:p>
                  </a:txBody>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301720" y="225603"/>
            <a:ext cx="9361170" cy="1198880"/>
          </a:xfrm>
          <a:prstGeom prst="rect">
            <a:avLst/>
          </a:prstGeom>
          <a:noFill/>
          <a:effectLst>
            <a:outerShdw blurRad="50800" dist="38100" dir="2700000" algn="tl" rotWithShape="0">
              <a:prstClr val="black">
                <a:alpha val="40000"/>
              </a:prstClr>
            </a:outerShdw>
          </a:effectLst>
        </p:spPr>
        <p:txBody>
          <a:bodyPr wrap="none" rtlCol="0">
            <a:spAutoFit/>
          </a:bodyPr>
          <a:lstStyle>
            <a:defPPr>
              <a:defRPr lang="zh-CN"/>
            </a:defPPr>
            <a:lvl1pPr>
              <a:defRPr sz="11500">
                <a:solidFill>
                  <a:schemeClr val="tx2">
                    <a:lumMod val="50000"/>
                  </a:schemeClr>
                </a:solidFill>
                <a:effectLst>
                  <a:outerShdw blurRad="50800" dist="38100" dir="2700000" algn="tl" rotWithShape="0">
                    <a:prstClr val="black">
                      <a:alpha val="40000"/>
                    </a:prstClr>
                  </a:outerShdw>
                </a:effectLst>
                <a:latin typeface="钟齐段宁行书" panose="02010800040101010101" pitchFamily="2" charset="-122"/>
                <a:ea typeface="钟齐段宁行书" panose="02010800040101010101" pitchFamily="2" charset="-122"/>
              </a:defRPr>
            </a:lvl1pPr>
          </a:lstStyle>
          <a:p>
            <a:pPr algn="l"/>
            <a:r>
              <a:rPr lang="zh-CN" altLang="en-US" sz="2400" dirty="0">
                <a:effectLst/>
              </a:rPr>
              <a:t>例1：刘禹锡《酬乐天扬州初逢席上见赠》的颔联运用什么艺术手法?</a:t>
            </a:r>
            <a:endParaRPr lang="zh-CN" altLang="en-US" sz="2400" dirty="0">
              <a:effectLst/>
            </a:endParaRPr>
          </a:p>
          <a:p>
            <a:pPr algn="l"/>
            <a:r>
              <a:rPr lang="zh-CN" altLang="en-US" sz="2400" dirty="0">
                <a:effectLst/>
              </a:rPr>
              <a:t>表达了诗人怎样的思想感情?</a:t>
            </a:r>
            <a:endParaRPr lang="zh-CN" altLang="en-US" sz="2400" dirty="0">
              <a:effectLst/>
            </a:endParaRPr>
          </a:p>
          <a:p>
            <a:pPr algn="l"/>
            <a:endParaRPr lang="zh-CN" altLang="en-US" sz="2400" dirty="0">
              <a:effectLst/>
            </a:endParaRPr>
          </a:p>
        </p:txBody>
      </p:sp>
      <p:pic>
        <p:nvPicPr>
          <p:cNvPr id="2" name="图片 1" descr="66e97c24594d6eb15be0f7c5bc18ea59"/>
          <p:cNvPicPr>
            <a:picLocks noChangeAspect="1"/>
          </p:cNvPicPr>
          <p:nvPr/>
        </p:nvPicPr>
        <p:blipFill>
          <a:blip r:embed="rId1"/>
          <a:stretch>
            <a:fillRect/>
          </a:stretch>
        </p:blipFill>
        <p:spPr>
          <a:xfrm>
            <a:off x="8707755" y="3774440"/>
            <a:ext cx="2502535" cy="3569970"/>
          </a:xfrm>
          <a:prstGeom prst="rect">
            <a:avLst/>
          </a:prstGeom>
        </p:spPr>
      </p:pic>
      <p:sp>
        <p:nvSpPr>
          <p:cNvPr id="8" name="文本框 7"/>
          <p:cNvSpPr txBox="1"/>
          <p:nvPr/>
        </p:nvSpPr>
        <p:spPr>
          <a:xfrm>
            <a:off x="918845" y="1524000"/>
            <a:ext cx="10065385" cy="1014730"/>
          </a:xfrm>
          <a:prstGeom prst="rect">
            <a:avLst/>
          </a:prstGeom>
          <a:noFill/>
          <a:ln>
            <a:noFill/>
          </a:ln>
          <a:effectLst/>
          <a:extLst>
            <a:ext uri="{909E8E84-426E-40DD-AFC4-6F175D3DCCD1}">
              <a14:hiddenFill xmlns:a14="http://schemas.microsoft.com/office/drawing/2010/main">
                <a:solidFill>
                  <a:schemeClr val="bg1">
                    <a:alpha val="23000"/>
                  </a:schemeClr>
                </a:solidFill>
              </a14:hiddenFill>
            </a:ext>
          </a:extLst>
        </p:spPr>
        <p:txBody>
          <a:bodyPr wrap="square" rtlCol="0" anchor="t">
            <a:spAutoFit/>
          </a:bodyPr>
          <a:p>
            <a:pPr algn="l"/>
            <a:r>
              <a:rPr lang="en-US" altLang="zh-CN"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 </a:t>
            </a:r>
            <a:r>
              <a:rPr lang="zh-CN" altLang="en-US" sz="2000" dirty="0">
                <a:solidFill>
                  <a:srgbClr val="C00000"/>
                </a:solidFill>
                <a:effectLst/>
                <a:sym typeface="+mn-ea"/>
              </a:rPr>
              <a:t>解析：从颔联中的“闻笛赋”“烂柯人”可知这两句最突的表现手法是用典“闻笛赋”用于抒发追怀亡友之情；“烂柯人”用于感慨时局多变、世事全非。结合这两个典故</a:t>
            </a:r>
            <a:r>
              <a:rPr lang="en-US" altLang="zh-CN" sz="2000" b="1" spc="600" dirty="0">
                <a:solidFill>
                  <a:srgbClr val="C00000"/>
                </a:solidFill>
                <a:latin typeface="等线 Light" panose="02010600030101010101" pitchFamily="2" charset="-122"/>
                <a:ea typeface="等线 Light" panose="02010600030101010101" pitchFamily="2" charset="-122"/>
                <a:sym typeface="+mn-ea"/>
              </a:rPr>
              <a:t>含义和全诗内容概括作答即可。</a:t>
            </a:r>
            <a:endParaRPr lang="en-US" altLang="zh-CN" sz="2000" b="1" spc="600" dirty="0">
              <a:solidFill>
                <a:srgbClr val="C00000"/>
              </a:solidFill>
              <a:latin typeface="等线 Light" panose="02010600030101010101" pitchFamily="2" charset="-122"/>
              <a:ea typeface="等线 Light" panose="02010600030101010101" pitchFamily="2" charset="-122"/>
              <a:sym typeface="+mn-ea"/>
            </a:endParaRPr>
          </a:p>
        </p:txBody>
      </p:sp>
      <p:sp>
        <p:nvSpPr>
          <p:cNvPr id="6" name="文本框 5"/>
          <p:cNvSpPr txBox="1"/>
          <p:nvPr/>
        </p:nvSpPr>
        <p:spPr>
          <a:xfrm>
            <a:off x="918845" y="2783205"/>
            <a:ext cx="8208645" cy="983615"/>
          </a:xfrm>
          <a:prstGeom prst="rect">
            <a:avLst/>
          </a:prstGeom>
          <a:noFill/>
        </p:spPr>
        <p:txBody>
          <a:bodyPr wrap="square" rtlCol="0">
            <a:spAutoFit/>
          </a:bodyPr>
          <a:p>
            <a:pPr algn="l">
              <a:lnSpc>
                <a:spcPct val="100000"/>
              </a:lnSpc>
            </a:pPr>
            <a:endParaRPr lang="en-US" altLang="zh-CN" spc="600" dirty="0">
              <a:solidFill>
                <a:schemeClr val="tx1">
                  <a:lumMod val="85000"/>
                  <a:lumOff val="15000"/>
                </a:schemeClr>
              </a:solidFill>
              <a:latin typeface="等线 Light" panose="02010600030101010101" pitchFamily="2" charset="-122"/>
              <a:ea typeface="等线 Light" panose="02010600030101010101" pitchFamily="2" charset="-122"/>
              <a:sym typeface="+mn-ea"/>
            </a:endParaRPr>
          </a:p>
          <a:p>
            <a:pPr algn="l"/>
            <a:r>
              <a:rPr lang="en-US" altLang="zh-CN" sz="2000" b="1" spc="600" dirty="0">
                <a:gradFill>
                  <a:gsLst>
                    <a:gs pos="0">
                      <a:srgbClr val="7B32B2"/>
                    </a:gs>
                    <a:gs pos="100000">
                      <a:srgbClr val="401A5D"/>
                    </a:gs>
                  </a:gsLst>
                  <a:lin scaled="0"/>
                </a:gradFill>
                <a:latin typeface="等线 Light" panose="02010600030101010101" pitchFamily="2" charset="-122"/>
                <a:ea typeface="等线 Light" panose="02010600030101010101" pitchFamily="2" charset="-122"/>
                <a:sym typeface="+mn-ea"/>
              </a:rPr>
              <a:t>答案：颔联运用了用典的艺术手法，表达了诗人对故友的怀念之情和对岁月流逝、人事变迁的无限感叹。</a:t>
            </a:r>
            <a:endParaRPr lang="en-US" altLang="zh-CN" sz="2000" b="1" spc="600" dirty="0">
              <a:gradFill>
                <a:gsLst>
                  <a:gs pos="0">
                    <a:srgbClr val="7B32B2"/>
                  </a:gs>
                  <a:gs pos="100000">
                    <a:srgbClr val="401A5D"/>
                  </a:gs>
                </a:gsLst>
                <a:lin scaled="0"/>
              </a:gradFill>
              <a:latin typeface="等线 Light" panose="02010600030101010101" pitchFamily="2" charset="-122"/>
              <a:ea typeface="等线 Light" panose="02010600030101010101" pitchFamily="2" charset="-122"/>
              <a:sym typeface="+mn-ea"/>
            </a:endParaRPr>
          </a:p>
        </p:txBody>
      </p:sp>
      <p:cxnSp>
        <p:nvCxnSpPr>
          <p:cNvPr id="7" name="直接连接符 6"/>
          <p:cNvCxnSpPr/>
          <p:nvPr/>
        </p:nvCxnSpPr>
        <p:spPr>
          <a:xfrm flipV="1">
            <a:off x="1048385" y="3701415"/>
            <a:ext cx="6909435" cy="1968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301720" y="225603"/>
            <a:ext cx="10749280" cy="3599815"/>
          </a:xfrm>
          <a:prstGeom prst="rect">
            <a:avLst/>
          </a:prstGeom>
          <a:noFill/>
          <a:effectLst>
            <a:outerShdw blurRad="50800" dist="38100" dir="2700000" algn="tl" rotWithShape="0">
              <a:prstClr val="black">
                <a:alpha val="40000"/>
              </a:prstClr>
            </a:outerShdw>
          </a:effectLst>
        </p:spPr>
        <p:txBody>
          <a:bodyPr wrap="none" rtlCol="0">
            <a:spAutoFit/>
          </a:bodyPr>
          <a:lstStyle>
            <a:defPPr>
              <a:defRPr lang="zh-CN"/>
            </a:defPPr>
            <a:lvl1pPr>
              <a:defRPr sz="11500">
                <a:solidFill>
                  <a:schemeClr val="tx2">
                    <a:lumMod val="50000"/>
                  </a:schemeClr>
                </a:solidFill>
                <a:effectLst>
                  <a:outerShdw blurRad="50800" dist="38100" dir="2700000" algn="tl" rotWithShape="0">
                    <a:prstClr val="black">
                      <a:alpha val="40000"/>
                    </a:prstClr>
                  </a:outerShdw>
                </a:effectLst>
                <a:latin typeface="钟齐段宁行书" panose="02010800040101010101" pitchFamily="2" charset="-122"/>
                <a:ea typeface="钟齐段宁行书" panose="02010800040101010101" pitchFamily="2" charset="-122"/>
              </a:defRPr>
            </a:lvl1pPr>
          </a:lstStyle>
          <a:p>
            <a:pPr algn="l"/>
            <a:r>
              <a:rPr lang="zh-CN" altLang="en-US" sz="1600" dirty="0">
                <a:effectLst/>
              </a:rPr>
              <a:t>例2：阅读下面的古诗，请结合诗意简要分析诗中第三联“云间连下榻，天上接行杯”运用的表现手法及表达作用。</a:t>
            </a:r>
            <a:endParaRPr lang="zh-CN" altLang="en-US" sz="1600" dirty="0">
              <a:effectLst/>
            </a:endParaRPr>
          </a:p>
          <a:p>
            <a:pPr algn="l"/>
            <a:endParaRPr lang="zh-CN" altLang="en-US" sz="1600" dirty="0">
              <a:effectLst/>
            </a:endParaRPr>
          </a:p>
          <a:p>
            <a:pPr algn="ctr"/>
            <a:r>
              <a:rPr lang="zh-CN" altLang="en-US" sz="1600" b="1" dirty="0">
                <a:solidFill>
                  <a:srgbClr val="C00000"/>
                </a:solidFill>
                <a:effectLst/>
              </a:rPr>
              <a:t>与夏十二登岳阳楼</a:t>
            </a:r>
            <a:r>
              <a:rPr lang="zh-CN" altLang="en-US" sz="1600" b="1" dirty="0">
                <a:solidFill>
                  <a:srgbClr val="C00000"/>
                </a:solidFill>
                <a:effectLst/>
                <a:sym typeface="+mn-ea"/>
              </a:rPr>
              <a:t>①</a:t>
            </a:r>
            <a:endParaRPr lang="zh-CN" altLang="en-US" sz="1600" b="1" dirty="0">
              <a:solidFill>
                <a:srgbClr val="C00000"/>
              </a:solidFill>
              <a:effectLst/>
            </a:endParaRPr>
          </a:p>
          <a:p>
            <a:pPr algn="ctr"/>
            <a:r>
              <a:rPr lang="zh-CN" altLang="en-US" sz="1600" b="1" dirty="0">
                <a:solidFill>
                  <a:srgbClr val="C00000"/>
                </a:solidFill>
                <a:effectLst/>
              </a:rPr>
              <a:t>李白</a:t>
            </a:r>
            <a:endParaRPr lang="zh-CN" altLang="en-US" sz="1600" b="1" dirty="0">
              <a:solidFill>
                <a:srgbClr val="C00000"/>
              </a:solidFill>
              <a:effectLst/>
            </a:endParaRPr>
          </a:p>
          <a:p>
            <a:pPr algn="ctr"/>
            <a:r>
              <a:rPr lang="zh-CN" altLang="en-US" sz="1600" b="1" dirty="0">
                <a:solidFill>
                  <a:srgbClr val="C00000"/>
                </a:solidFill>
                <a:effectLst/>
              </a:rPr>
              <a:t>楼观岳阳尽，川迥</a:t>
            </a:r>
            <a:r>
              <a:rPr lang="zh-CN" altLang="en-US" sz="1600" b="1" dirty="0">
                <a:solidFill>
                  <a:srgbClr val="C00000"/>
                </a:solidFill>
                <a:effectLst/>
                <a:sym typeface="+mn-ea"/>
              </a:rPr>
              <a:t>②</a:t>
            </a:r>
            <a:r>
              <a:rPr lang="zh-CN" altLang="en-US" sz="1600" b="1" dirty="0">
                <a:solidFill>
                  <a:srgbClr val="C00000"/>
                </a:solidFill>
                <a:effectLst/>
              </a:rPr>
              <a:t>洞庭开。</a:t>
            </a:r>
            <a:endParaRPr lang="zh-CN" altLang="en-US" sz="1600" b="1" dirty="0">
              <a:solidFill>
                <a:srgbClr val="C00000"/>
              </a:solidFill>
              <a:effectLst/>
            </a:endParaRPr>
          </a:p>
          <a:p>
            <a:pPr algn="ctr"/>
            <a:r>
              <a:rPr lang="zh-CN" altLang="en-US" sz="1600" b="1" dirty="0">
                <a:solidFill>
                  <a:srgbClr val="C00000"/>
                </a:solidFill>
                <a:effectLst/>
              </a:rPr>
              <a:t>雁引愁心去，山衔好月来。</a:t>
            </a:r>
            <a:endParaRPr lang="zh-CN" altLang="en-US" sz="1600" b="1" dirty="0">
              <a:solidFill>
                <a:srgbClr val="C00000"/>
              </a:solidFill>
              <a:effectLst/>
            </a:endParaRPr>
          </a:p>
          <a:p>
            <a:pPr algn="ctr"/>
            <a:r>
              <a:rPr lang="zh-CN" altLang="en-US" sz="1600" b="1" dirty="0">
                <a:solidFill>
                  <a:srgbClr val="C00000"/>
                </a:solidFill>
                <a:effectLst/>
              </a:rPr>
              <a:t>云间连下榻</a:t>
            </a:r>
            <a:r>
              <a:rPr lang="zh-CN" altLang="en-US" sz="1600" b="1" dirty="0">
                <a:solidFill>
                  <a:srgbClr val="C00000"/>
                </a:solidFill>
                <a:effectLst/>
                <a:sym typeface="+mn-ea"/>
              </a:rPr>
              <a:t>③</a:t>
            </a:r>
            <a:r>
              <a:rPr lang="zh-CN" altLang="en-US" sz="1600" b="1" dirty="0">
                <a:solidFill>
                  <a:srgbClr val="C00000"/>
                </a:solidFill>
                <a:effectLst/>
              </a:rPr>
              <a:t>，天上接行杯</a:t>
            </a:r>
            <a:r>
              <a:rPr lang="zh-CN" altLang="en-US" sz="1600" b="1" dirty="0">
                <a:solidFill>
                  <a:srgbClr val="C00000"/>
                </a:solidFill>
                <a:effectLst/>
                <a:sym typeface="+mn-ea"/>
              </a:rPr>
              <a:t>④</a:t>
            </a:r>
            <a:r>
              <a:rPr lang="zh-CN" altLang="en-US" sz="1600" b="1" dirty="0">
                <a:solidFill>
                  <a:srgbClr val="C00000"/>
                </a:solidFill>
                <a:effectLst/>
              </a:rPr>
              <a:t>。</a:t>
            </a:r>
            <a:endParaRPr lang="zh-CN" altLang="en-US" sz="1600" b="1" dirty="0">
              <a:solidFill>
                <a:srgbClr val="C00000"/>
              </a:solidFill>
              <a:effectLst/>
            </a:endParaRPr>
          </a:p>
          <a:p>
            <a:pPr algn="ctr"/>
            <a:r>
              <a:rPr lang="zh-CN" altLang="en-US" sz="1600" b="1" dirty="0">
                <a:solidFill>
                  <a:srgbClr val="C00000"/>
                </a:solidFill>
                <a:effectLst/>
              </a:rPr>
              <a:t>醉后凉风起，吹人舞袖回</a:t>
            </a:r>
            <a:r>
              <a:rPr lang="zh-CN" altLang="en-US" sz="1600" b="1" dirty="0">
                <a:solidFill>
                  <a:srgbClr val="C00000"/>
                </a:solidFill>
                <a:effectLst/>
                <a:sym typeface="+mn-ea"/>
              </a:rPr>
              <a:t>⑤</a:t>
            </a:r>
            <a:r>
              <a:rPr lang="zh-CN" altLang="en-US" sz="1600" b="1" dirty="0">
                <a:solidFill>
                  <a:srgbClr val="C00000"/>
                </a:solidFill>
                <a:effectLst/>
              </a:rPr>
              <a:t>。</a:t>
            </a:r>
            <a:endParaRPr lang="zh-CN" altLang="en-US" sz="1600" b="1" dirty="0">
              <a:solidFill>
                <a:srgbClr val="C00000"/>
              </a:solidFill>
              <a:effectLst/>
            </a:endParaRPr>
          </a:p>
          <a:p>
            <a:pPr algn="ctr"/>
            <a:r>
              <a:rPr lang="zh-CN" altLang="en-US" sz="1200" dirty="0">
                <a:effectLst/>
              </a:rPr>
              <a:t>【注释】①乾元二年(759)，李白流放途中遇赦，回到江陵，南游岳阳而作此诗。夏十二，李白朋友，排行十二。②迥：渺远的样子。③下榻：指留宿处。</a:t>
            </a:r>
            <a:endParaRPr lang="zh-CN" altLang="en-US" sz="1200" dirty="0">
              <a:effectLst/>
            </a:endParaRPr>
          </a:p>
          <a:p>
            <a:pPr algn="l"/>
            <a:r>
              <a:rPr lang="zh-CN" altLang="en-US" sz="1200" dirty="0">
                <a:effectLst/>
              </a:rPr>
              <a:t>④行杯：传杯饮酒。⑤回：回荡，摆动。</a:t>
            </a:r>
            <a:endParaRPr lang="zh-CN" altLang="en-US" sz="1200" dirty="0">
              <a:effectLst/>
            </a:endParaRPr>
          </a:p>
          <a:p>
            <a:pPr algn="l"/>
            <a:endParaRPr lang="zh-CN" altLang="en-US" sz="1200" dirty="0">
              <a:effectLst/>
            </a:endParaRPr>
          </a:p>
          <a:p>
            <a:pPr algn="l"/>
            <a:r>
              <a:rPr lang="zh-CN" altLang="en-US" sz="1600" b="1" dirty="0">
                <a:solidFill>
                  <a:srgbClr val="7030A0"/>
                </a:solidFill>
                <a:effectLst/>
              </a:rPr>
              <a:t>解析</a:t>
            </a:r>
            <a:r>
              <a:rPr lang="zh-CN" altLang="en-US" sz="1600" dirty="0">
                <a:effectLst/>
              </a:rPr>
              <a:t>：联系全诗内容和注释交代的写作背景，可知颈联写了诗人兴致勃勃，浮想联翩，恍如置身仙境——在岳阳楼</a:t>
            </a:r>
            <a:endParaRPr lang="zh-CN" altLang="en-US" sz="1600" dirty="0">
              <a:effectLst/>
            </a:endParaRPr>
          </a:p>
          <a:p>
            <a:pPr algn="l"/>
            <a:r>
              <a:rPr lang="zh-CN" altLang="en-US" sz="1600" dirty="0">
                <a:effectLst/>
              </a:rPr>
              <a:t>上住宿、饮酒，仿佛在天上云间一般逍遥快意。这里以云和天来衬托岳阳楼之高，夸张地形容其高耸入云的状态，想象</a:t>
            </a:r>
            <a:endParaRPr lang="zh-CN" altLang="en-US" sz="1600" dirty="0">
              <a:effectLst/>
            </a:endParaRPr>
          </a:p>
          <a:p>
            <a:pPr algn="l"/>
            <a:r>
              <a:rPr lang="zh-CN" altLang="en-US" sz="1600" dirty="0">
                <a:effectLst/>
              </a:rPr>
              <a:t>奇特，笔法洒脱，表现了诗人内心的快慰与豪放。</a:t>
            </a:r>
            <a:endParaRPr lang="zh-CN" altLang="en-US" sz="1600" dirty="0">
              <a:effectLst/>
            </a:endParaRPr>
          </a:p>
          <a:p>
            <a:pPr algn="l"/>
            <a:endParaRPr lang="zh-CN" altLang="en-US" sz="1600" dirty="0">
              <a:effectLst/>
            </a:endParaRPr>
          </a:p>
        </p:txBody>
      </p:sp>
      <p:pic>
        <p:nvPicPr>
          <p:cNvPr id="2" name="图片 1" descr="66e97c24594d6eb15be0f7c5bc18ea59"/>
          <p:cNvPicPr>
            <a:picLocks noChangeAspect="1"/>
          </p:cNvPicPr>
          <p:nvPr/>
        </p:nvPicPr>
        <p:blipFill>
          <a:blip r:embed="rId1"/>
          <a:stretch>
            <a:fillRect/>
          </a:stretch>
        </p:blipFill>
        <p:spPr>
          <a:xfrm>
            <a:off x="8707755" y="3774440"/>
            <a:ext cx="2502535" cy="3569970"/>
          </a:xfrm>
          <a:prstGeom prst="rect">
            <a:avLst/>
          </a:prstGeom>
        </p:spPr>
      </p:pic>
      <p:sp>
        <p:nvSpPr>
          <p:cNvPr id="6" name="文本框 5"/>
          <p:cNvSpPr txBox="1"/>
          <p:nvPr/>
        </p:nvSpPr>
        <p:spPr>
          <a:xfrm>
            <a:off x="559435" y="4181475"/>
            <a:ext cx="8568055" cy="1291590"/>
          </a:xfrm>
          <a:prstGeom prst="rect">
            <a:avLst/>
          </a:prstGeom>
          <a:noFill/>
        </p:spPr>
        <p:txBody>
          <a:bodyPr wrap="square" rtlCol="0">
            <a:spAutoFit/>
          </a:bodyPr>
          <a:p>
            <a:pPr algn="l">
              <a:lnSpc>
                <a:spcPct val="100000"/>
              </a:lnSpc>
            </a:pPr>
            <a:endParaRPr lang="en-US" altLang="zh-CN" spc="600" dirty="0">
              <a:solidFill>
                <a:schemeClr val="tx1">
                  <a:lumMod val="85000"/>
                  <a:lumOff val="15000"/>
                </a:schemeClr>
              </a:solidFill>
              <a:latin typeface="等线 Light" panose="02010600030101010101" pitchFamily="2" charset="-122"/>
              <a:ea typeface="等线 Light" panose="02010600030101010101" pitchFamily="2" charset="-122"/>
              <a:sym typeface="+mn-ea"/>
            </a:endParaRPr>
          </a:p>
          <a:p>
            <a:pPr algn="l"/>
            <a:r>
              <a:rPr lang="en-US" altLang="zh-CN" sz="2000" b="1" spc="600" dirty="0">
                <a:gradFill>
                  <a:gsLst>
                    <a:gs pos="0">
                      <a:srgbClr val="7B32B2"/>
                    </a:gs>
                    <a:gs pos="100000">
                      <a:srgbClr val="401A5D"/>
                    </a:gs>
                  </a:gsLst>
                  <a:lin scaled="0"/>
                </a:gradFill>
                <a:latin typeface="等线 Light" panose="02010600030101010101" pitchFamily="2" charset="-122"/>
                <a:ea typeface="等线 Light" panose="02010600030101010101" pitchFamily="2" charset="-122"/>
                <a:sym typeface="+mn-ea"/>
              </a:rPr>
              <a:t>答案</a:t>
            </a:r>
            <a:r>
              <a:rPr lang="zh-CN" altLang="en-US" sz="2000" dirty="0">
                <a:effectLst/>
                <a:sym typeface="+mn-ea"/>
              </a:rPr>
              <a:t>：诗人身处岳阳楼，仿佛是在云间下榻、天上喝酒，这里运用了衬托的手法和夸张的修辞手法，写出了岳阳楼高耸入云的情状和气势，抒发了诗人内心的豪迈、奔放与快意。</a:t>
            </a:r>
            <a:endParaRPr lang="en-US" altLang="zh-CN" sz="2000" b="1" spc="600" dirty="0">
              <a:gradFill>
                <a:gsLst>
                  <a:gs pos="0">
                    <a:srgbClr val="7B32B2"/>
                  </a:gs>
                  <a:gs pos="100000">
                    <a:srgbClr val="401A5D"/>
                  </a:gs>
                </a:gsLst>
                <a:lin scaled="0"/>
              </a:gradFill>
              <a:latin typeface="等线 Light" panose="02010600030101010101" pitchFamily="2" charset="-122"/>
              <a:ea typeface="等线 Light" panose="02010600030101010101" pitchFamily="2" charset="-122"/>
              <a:sym typeface="+mn-ea"/>
            </a:endParaRPr>
          </a:p>
        </p:txBody>
      </p:sp>
      <p:cxnSp>
        <p:nvCxnSpPr>
          <p:cNvPr id="7" name="直接连接符 6"/>
          <p:cNvCxnSpPr/>
          <p:nvPr/>
        </p:nvCxnSpPr>
        <p:spPr>
          <a:xfrm flipV="1">
            <a:off x="1048385" y="3701415"/>
            <a:ext cx="6909435" cy="1968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5cf06a324eb5d8757ecc5fbef291b88f"/>
          <p:cNvPicPr>
            <a:picLocks noChangeAspect="1"/>
          </p:cNvPicPr>
          <p:nvPr/>
        </p:nvPicPr>
        <p:blipFill>
          <a:blip r:embed="rId1"/>
          <a:stretch>
            <a:fillRect/>
          </a:stretch>
        </p:blipFill>
        <p:spPr>
          <a:xfrm>
            <a:off x="18415" y="0"/>
            <a:ext cx="12173585" cy="6809740"/>
          </a:xfrm>
          <a:prstGeom prst="rect">
            <a:avLst/>
          </a:prstGeom>
        </p:spPr>
      </p:pic>
      <p:pic>
        <p:nvPicPr>
          <p:cNvPr id="21" name="图片 20"/>
          <p:cNvPicPr>
            <a:picLocks noChangeAspect="1"/>
          </p:cNvPicPr>
          <p:nvPr/>
        </p:nvPicPr>
        <p:blipFill rotWithShape="1">
          <a:blip r:embed="rId2" cstate="screen">
            <a:extLst>
              <a:ext uri="{BEBA8EAE-BF5A-486C-A8C5-ECC9F3942E4B}">
                <a14:imgProps xmlns:a14="http://schemas.microsoft.com/office/drawing/2010/main">
                  <a14:imgLayer r:embed="rId3">
                    <a14:imgEffect>
                      <a14:brightnessContrast contrast="-5000"/>
                    </a14:imgEffect>
                  </a14:imgLayer>
                </a14:imgProps>
              </a:ext>
            </a:extLst>
          </a:blip>
          <a:srcRect l="62328"/>
          <a:stretch>
            <a:fillRect/>
          </a:stretch>
        </p:blipFill>
        <p:spPr>
          <a:xfrm>
            <a:off x="7646122" y="0"/>
            <a:ext cx="4593058" cy="6858000"/>
          </a:xfrm>
          <a:prstGeom prst="rect">
            <a:avLst/>
          </a:prstGeom>
          <a:effectLst>
            <a:outerShdw blurRad="50800" dist="38100" dir="2700000" algn="tl" rotWithShape="0">
              <a:prstClr val="black">
                <a:alpha val="40000"/>
              </a:prstClr>
            </a:outerShdw>
          </a:effectLst>
        </p:spPr>
      </p:pic>
      <p:pic>
        <p:nvPicPr>
          <p:cNvPr id="2" name="图片 1" descr="66e97c24594d6eb15be0f7c5bc18ea59"/>
          <p:cNvPicPr>
            <a:picLocks noChangeAspect="1"/>
          </p:cNvPicPr>
          <p:nvPr/>
        </p:nvPicPr>
        <p:blipFill>
          <a:blip r:embed="rId4"/>
          <a:stretch>
            <a:fillRect/>
          </a:stretch>
        </p:blipFill>
        <p:spPr>
          <a:xfrm>
            <a:off x="8901430" y="3758565"/>
            <a:ext cx="2502535" cy="3569970"/>
          </a:xfrm>
          <a:prstGeom prst="rect">
            <a:avLst/>
          </a:prstGeom>
        </p:spPr>
      </p:pic>
      <p:pic>
        <p:nvPicPr>
          <p:cNvPr id="8" name="图片 7" descr="595ba74c97250d78c49eefc44d2cfdf0"/>
          <p:cNvPicPr>
            <a:picLocks noChangeAspect="1"/>
          </p:cNvPicPr>
          <p:nvPr/>
        </p:nvPicPr>
        <p:blipFill>
          <a:blip r:embed="rId5"/>
          <a:stretch>
            <a:fillRect/>
          </a:stretch>
        </p:blipFill>
        <p:spPr>
          <a:xfrm flipH="1">
            <a:off x="-217170" y="83820"/>
            <a:ext cx="1768475" cy="2493645"/>
          </a:xfrm>
          <a:prstGeom prst="rect">
            <a:avLst/>
          </a:prstGeom>
          <a:effectLst>
            <a:innerShdw blurRad="63500" dist="50800" dir="18900000">
              <a:schemeClr val="accent6">
                <a:lumMod val="40000"/>
                <a:lumOff val="60000"/>
                <a:alpha val="50000"/>
              </a:schemeClr>
            </a:innerShdw>
          </a:effectLst>
        </p:spPr>
      </p:pic>
      <p:sp>
        <p:nvSpPr>
          <p:cNvPr id="100" name="文本框 99"/>
          <p:cNvSpPr txBox="1"/>
          <p:nvPr/>
        </p:nvSpPr>
        <p:spPr>
          <a:xfrm>
            <a:off x="989965" y="737870"/>
            <a:ext cx="7687310" cy="4892675"/>
          </a:xfrm>
          <a:prstGeom prst="rect">
            <a:avLst/>
          </a:prstGeom>
          <a:noFill/>
          <a:ln w="9525">
            <a:noFill/>
          </a:ln>
        </p:spPr>
        <p:txBody>
          <a:bodyPr wrap="square">
            <a:spAutoFit/>
          </a:bodyPr>
          <a:p>
            <a:pPr indent="0" algn="ctr"/>
            <a:endParaRPr lang="zh-CN" sz="2400" b="0">
              <a:solidFill>
                <a:srgbClr val="000000"/>
              </a:solidFill>
              <a:ea typeface="宋体" panose="02010600030101010101" pitchFamily="2" charset="-122"/>
            </a:endParaRPr>
          </a:p>
          <a:p>
            <a:pPr indent="0" algn="ctr"/>
            <a:r>
              <a:rPr lang="zh-CN" sz="3600" b="1">
                <a:solidFill>
                  <a:srgbClr val="FF0000"/>
                </a:solidFill>
                <a:ea typeface="宋体" panose="02010600030101010101" pitchFamily="2" charset="-122"/>
              </a:rPr>
              <a:t>考情分析：</a:t>
            </a:r>
            <a:endParaRPr lang="zh-CN" sz="2400" b="0">
              <a:solidFill>
                <a:srgbClr val="FF0000"/>
              </a:solidFill>
              <a:ea typeface="宋体" panose="02010600030101010101" pitchFamily="2" charset="-122"/>
            </a:endParaRPr>
          </a:p>
          <a:p>
            <a:pPr indent="0"/>
            <a:r>
              <a:rPr lang="zh-CN" sz="2800" b="0">
                <a:solidFill>
                  <a:srgbClr val="000000"/>
                </a:solidFill>
                <a:ea typeface="宋体" panose="02010600030101010101" pitchFamily="2" charset="-122"/>
              </a:rPr>
              <a:t>古诗词鉴赏古诗词鉴赏是中考必考题。</a:t>
            </a:r>
            <a:endParaRPr lang="zh-CN" sz="2800" b="0">
              <a:solidFill>
                <a:srgbClr val="000000"/>
              </a:solidFill>
              <a:ea typeface="宋体" panose="02010600030101010101" pitchFamily="2" charset="-122"/>
            </a:endParaRPr>
          </a:p>
          <a:p>
            <a:pPr indent="0"/>
            <a:r>
              <a:rPr lang="en-US" altLang="zh-CN" sz="2800" b="0">
                <a:solidFill>
                  <a:srgbClr val="7030A0"/>
                </a:solidFill>
                <a:ea typeface="宋体" panose="02010600030101010101" pitchFamily="2" charset="-122"/>
              </a:rPr>
              <a:t>1.</a:t>
            </a:r>
            <a:r>
              <a:rPr lang="zh-CN" sz="2800" b="0">
                <a:solidFill>
                  <a:srgbClr val="7030A0"/>
                </a:solidFill>
                <a:ea typeface="宋体" panose="02010600030101010101" pitchFamily="2" charset="-122"/>
              </a:rPr>
              <a:t>该考点体现的核心素养有能在阅读与鉴赏中运用想象和联想，感受古诗词的意境美、形象美和情感美；</a:t>
            </a:r>
            <a:endParaRPr lang="zh-CN" sz="2800" b="0">
              <a:solidFill>
                <a:srgbClr val="7030A0"/>
              </a:solidFill>
              <a:ea typeface="宋体" panose="02010600030101010101" pitchFamily="2" charset="-122"/>
            </a:endParaRPr>
          </a:p>
          <a:p>
            <a:pPr indent="0"/>
            <a:r>
              <a:rPr lang="en-US" altLang="zh-CN" sz="2800" b="0">
                <a:solidFill>
                  <a:srgbClr val="7030A0"/>
                </a:solidFill>
                <a:ea typeface="宋体" panose="02010600030101010101" pitchFamily="2" charset="-122"/>
              </a:rPr>
              <a:t>2.</a:t>
            </a:r>
            <a:r>
              <a:rPr lang="zh-CN" sz="2800" b="0">
                <a:solidFill>
                  <a:srgbClr val="7030A0"/>
                </a:solidFill>
                <a:ea typeface="宋体" panose="02010600030101010101" pitchFamily="2" charset="-122"/>
              </a:rPr>
              <a:t>能鉴赏和评价不同时代、不同风格的古诗词的思想感情和语言特点；</a:t>
            </a:r>
            <a:endParaRPr lang="zh-CN" sz="2800" b="0">
              <a:solidFill>
                <a:srgbClr val="7030A0"/>
              </a:solidFill>
              <a:ea typeface="宋体" panose="02010600030101010101" pitchFamily="2" charset="-122"/>
            </a:endParaRPr>
          </a:p>
          <a:p>
            <a:pPr indent="0"/>
            <a:r>
              <a:rPr lang="en-US" altLang="zh-CN" sz="2800" b="0">
                <a:solidFill>
                  <a:srgbClr val="7030A0"/>
                </a:solidFill>
                <a:ea typeface="宋体" panose="02010600030101010101" pitchFamily="2" charset="-122"/>
              </a:rPr>
              <a:t>3.</a:t>
            </a:r>
            <a:r>
              <a:rPr lang="zh-CN" sz="2800" b="0">
                <a:solidFill>
                  <a:srgbClr val="7030A0"/>
                </a:solidFill>
                <a:ea typeface="宋体" panose="02010600030101010101" pitchFamily="2" charset="-122"/>
              </a:rPr>
              <a:t>能感受汉语独特的美，培养高雅的审美情趣；</a:t>
            </a:r>
            <a:endParaRPr lang="zh-CN" sz="2800" b="0">
              <a:solidFill>
                <a:srgbClr val="7030A0"/>
              </a:solidFill>
              <a:ea typeface="宋体" panose="02010600030101010101" pitchFamily="2" charset="-122"/>
            </a:endParaRPr>
          </a:p>
          <a:p>
            <a:pPr indent="0"/>
            <a:r>
              <a:rPr lang="en-US" altLang="zh-CN" sz="2800" b="0">
                <a:solidFill>
                  <a:srgbClr val="7030A0"/>
                </a:solidFill>
                <a:ea typeface="宋体" panose="02010600030101010101" pitchFamily="2" charset="-122"/>
              </a:rPr>
              <a:t>4.</a:t>
            </a:r>
            <a:r>
              <a:rPr lang="zh-CN" sz="2800" b="0">
                <a:solidFill>
                  <a:srgbClr val="7030A0"/>
                </a:solidFill>
                <a:ea typeface="宋体" panose="02010600030101010101" pitchFamily="2" charset="-122"/>
              </a:rPr>
              <a:t>体会中华文化的博大精深，继承中华优秀传统文化，形成热爱中华传统文化的感情。</a:t>
            </a:r>
            <a:endParaRPr lang="zh-CN" altLang="en-US" sz="2800" b="0">
              <a:solidFill>
                <a:srgbClr val="7030A0"/>
              </a:solidFill>
              <a:ea typeface="宋体" panose="02010600030101010101"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cba13aaf4a3f1ff83913a5599545018f"/>
          <p:cNvPicPr>
            <a:picLocks noChangeAspect="1"/>
          </p:cNvPicPr>
          <p:nvPr/>
        </p:nvPicPr>
        <p:blipFill>
          <a:blip r:embed="rId1"/>
          <a:stretch>
            <a:fillRect/>
          </a:stretch>
        </p:blipFill>
        <p:spPr>
          <a:xfrm rot="21240000">
            <a:off x="10633710" y="81915"/>
            <a:ext cx="2156460" cy="6830695"/>
          </a:xfrm>
          <a:prstGeom prst="rect">
            <a:avLst/>
          </a:prstGeom>
        </p:spPr>
      </p:pic>
      <p:sp>
        <p:nvSpPr>
          <p:cNvPr id="3" name="矩形 2"/>
          <p:cNvSpPr/>
          <p:nvPr/>
        </p:nvSpPr>
        <p:spPr>
          <a:xfrm>
            <a:off x="883920" y="685800"/>
            <a:ext cx="10022205" cy="5918835"/>
          </a:xfrm>
          <a:prstGeom prst="rect">
            <a:avLst/>
          </a:prstGeom>
          <a:solidFill>
            <a:schemeClr val="bg1"/>
          </a:solidFill>
          <a:ln>
            <a:solidFill>
              <a:schemeClr val="bg1">
                <a:lumMod val="65000"/>
                <a:alpha val="44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308735" y="888365"/>
            <a:ext cx="3339465" cy="645160"/>
          </a:xfrm>
          <a:prstGeom prst="rect">
            <a:avLst/>
          </a:prstGeom>
          <a:noFill/>
          <a:ln>
            <a:solidFill>
              <a:schemeClr val="accent2">
                <a:lumMod val="40000"/>
                <a:lumOff val="60000"/>
              </a:schemeClr>
            </a:solidFill>
          </a:ln>
          <a:effectLst/>
          <a:extLst>
            <a:ext uri="{909E8E84-426E-40DD-AFC4-6F175D3DCCD1}">
              <a14:hiddenFill xmlns:a14="http://schemas.microsoft.com/office/drawing/2010/main">
                <a:solidFill>
                  <a:schemeClr val="bg1">
                    <a:alpha val="23000"/>
                  </a:schemeClr>
                </a:solidFill>
              </a14:hiddenFill>
            </a:ext>
          </a:extLst>
        </p:spPr>
        <p:txBody>
          <a:bodyPr wrap="square" rtlCol="0" anchor="t">
            <a:spAutoFit/>
          </a:bodyPr>
          <a:p>
            <a:pPr algn="l">
              <a:lnSpc>
                <a:spcPct val="100000"/>
              </a:lnSpc>
            </a:pPr>
            <a:r>
              <a:rPr lang="en-US" altLang="zh-CN" sz="2000"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  </a:t>
            </a:r>
            <a:r>
              <a:rPr lang="zh-CN" altLang="en-US" sz="3600" b="1" spc="600" dirty="0">
                <a:solidFill>
                  <a:srgbClr val="FF0000"/>
                </a:solidFill>
                <a:latin typeface="等线 Light" panose="02010600030101010101" pitchFamily="2" charset="-122"/>
                <a:ea typeface="等线 Light" panose="02010600030101010101" pitchFamily="2" charset="-122"/>
                <a:sym typeface="+mn-ea"/>
              </a:rPr>
              <a:t>方法分析</a:t>
            </a:r>
            <a:endParaRPr lang="zh-CN" altLang="en-US" sz="3600" b="1" spc="600" dirty="0">
              <a:solidFill>
                <a:srgbClr val="FF0000"/>
              </a:solidFill>
              <a:latin typeface="等线 Light" panose="02010600030101010101" pitchFamily="2" charset="-122"/>
              <a:ea typeface="等线 Light" panose="02010600030101010101" pitchFamily="2" charset="-122"/>
              <a:sym typeface="+mn-ea"/>
            </a:endParaRPr>
          </a:p>
        </p:txBody>
      </p:sp>
      <p:sp>
        <p:nvSpPr>
          <p:cNvPr id="6" name="文本框 5"/>
          <p:cNvSpPr txBox="1"/>
          <p:nvPr/>
        </p:nvSpPr>
        <p:spPr>
          <a:xfrm>
            <a:off x="1913890" y="1533525"/>
            <a:ext cx="8438515" cy="3599815"/>
          </a:xfrm>
          <a:prstGeom prst="rect">
            <a:avLst/>
          </a:prstGeom>
          <a:noFill/>
          <a:ln>
            <a:solidFill>
              <a:schemeClr val="accent2">
                <a:lumMod val="40000"/>
                <a:lumOff val="60000"/>
              </a:schemeClr>
            </a:solidFill>
          </a:ln>
          <a:effectLst/>
          <a:extLst>
            <a:ext uri="{909E8E84-426E-40DD-AFC4-6F175D3DCCD1}">
              <a14:hiddenFill xmlns:a14="http://schemas.microsoft.com/office/drawing/2010/main">
                <a:solidFill>
                  <a:schemeClr val="bg1">
                    <a:alpha val="23000"/>
                  </a:schemeClr>
                </a:solidFill>
              </a14:hiddenFill>
            </a:ext>
          </a:extLst>
        </p:spPr>
        <p:txBody>
          <a:bodyPr wrap="square" rtlCol="0" anchor="t">
            <a:spAutoFit/>
          </a:bodyPr>
          <a:p>
            <a:pPr algn="l">
              <a:lnSpc>
                <a:spcPct val="100000"/>
              </a:lnSpc>
            </a:pPr>
            <a:r>
              <a:rPr lang="en-US" altLang="zh-CN" sz="24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rPr>
              <a:t>考点</a:t>
            </a:r>
            <a:r>
              <a:rPr lang="zh-CN" altLang="en-US" sz="24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rPr>
              <a:t>四：锤炼语言之一：</a:t>
            </a:r>
            <a:r>
              <a:rPr lang="zh-CN" altLang="en-US" sz="1600" b="1" spc="600" dirty="0">
                <a:solidFill>
                  <a:srgbClr val="7030A0"/>
                </a:solidFill>
                <a:latin typeface="等线 Light" panose="02010600030101010101" pitchFamily="2" charset="-122"/>
                <a:ea typeface="等线 Light" panose="02010600030101010101" pitchFamily="2" charset="-122"/>
                <a:sym typeface="+mn-ea"/>
              </a:rPr>
              <a:t>分析整首诗歌的语言特点、风格：</a:t>
            </a:r>
            <a:endParaRPr lang="en-US" altLang="zh-CN" sz="16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b="1" spc="600" dirty="0">
                <a:solidFill>
                  <a:srgbClr val="00B050"/>
                </a:solidFill>
                <a:latin typeface="等线 Light" panose="02010600030101010101" pitchFamily="2" charset="-122"/>
                <a:ea typeface="等线 Light" panose="02010600030101010101" pitchFamily="2" charset="-122"/>
                <a:sym typeface="+mn-ea"/>
              </a:rPr>
              <a:t>【</a:t>
            </a:r>
            <a:r>
              <a:rPr lang="en-US" altLang="zh-CN" sz="2000" b="1" spc="600" dirty="0">
                <a:gradFill>
                  <a:gsLst>
                    <a:gs pos="0">
                      <a:srgbClr val="14CD68"/>
                    </a:gs>
                    <a:gs pos="100000">
                      <a:srgbClr val="0B6E38"/>
                    </a:gs>
                  </a:gsLst>
                  <a:lin scaled="0"/>
                </a:gradFill>
                <a:latin typeface="等线 Light" panose="02010600030101010101" pitchFamily="2" charset="-122"/>
                <a:ea typeface="等线 Light" panose="02010600030101010101" pitchFamily="2" charset="-122"/>
                <a:sym typeface="+mn-ea"/>
              </a:rPr>
              <a:t>常见</a:t>
            </a:r>
            <a:r>
              <a:rPr lang="zh-CN" altLang="en-US" sz="2000" b="1" spc="600" dirty="0">
                <a:gradFill>
                  <a:gsLst>
                    <a:gs pos="0">
                      <a:srgbClr val="14CD68"/>
                    </a:gs>
                    <a:gs pos="100000">
                      <a:srgbClr val="0B6E38"/>
                    </a:gs>
                  </a:gsLst>
                  <a:lin scaled="0"/>
                </a:gradFill>
                <a:latin typeface="等线 Light" panose="02010600030101010101" pitchFamily="2" charset="-122"/>
                <a:ea typeface="等线 Light" panose="02010600030101010101" pitchFamily="2" charset="-122"/>
                <a:sym typeface="+mn-ea"/>
              </a:rPr>
              <a:t>题型</a:t>
            </a:r>
            <a:r>
              <a:rPr lang="en-US" altLang="zh-CN" sz="2000" b="1" spc="600" dirty="0">
                <a:solidFill>
                  <a:srgbClr val="00B050"/>
                </a:solidFill>
                <a:latin typeface="等线 Light" panose="02010600030101010101" pitchFamily="2" charset="-122"/>
                <a:ea typeface="等线 Light" panose="02010600030101010101" pitchFamily="2" charset="-122"/>
                <a:sym typeface="+mn-ea"/>
              </a:rPr>
              <a:t>】</a:t>
            </a:r>
            <a:r>
              <a:rPr lang="en-US" altLang="zh-CN" sz="2000" b="1" spc="600" dirty="0">
                <a:gradFill>
                  <a:gsLst>
                    <a:gs pos="0">
                      <a:srgbClr val="14CD68"/>
                    </a:gs>
                    <a:gs pos="100000">
                      <a:srgbClr val="0B6E38"/>
                    </a:gs>
                  </a:gsLst>
                  <a:lin scaled="0"/>
                </a:gradFill>
                <a:latin typeface="等线 Light" panose="02010600030101010101" pitchFamily="2" charset="-122"/>
                <a:ea typeface="等线 Light" panose="02010600030101010101" pitchFamily="2" charset="-122"/>
                <a:sym typeface="+mn-ea"/>
              </a:rPr>
              <a:t>：</a:t>
            </a:r>
            <a:endParaRPr lang="zh-CN" altLang="en-US" sz="1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b="1" spc="600" dirty="0">
                <a:solidFill>
                  <a:srgbClr val="7030A0"/>
                </a:solidFill>
                <a:latin typeface="等线 Light" panose="02010600030101010101" pitchFamily="2" charset="-122"/>
                <a:ea typeface="等线 Light" panose="02010600030101010101" pitchFamily="2" charset="-122"/>
                <a:sym typeface="+mn-ea"/>
              </a:rPr>
              <a:t>(1)</a:t>
            </a:r>
            <a:r>
              <a:rPr lang="zh-CN" altLang="en-US" sz="2000" b="1" spc="600" dirty="0">
                <a:solidFill>
                  <a:srgbClr val="7030A0"/>
                </a:solidFill>
                <a:latin typeface="等线 Light" panose="02010600030101010101" pitchFamily="2" charset="-122"/>
                <a:ea typeface="等线 Light" panose="02010600030101010101" pitchFamily="2" charset="-122"/>
                <a:sym typeface="+mn-ea"/>
              </a:rPr>
              <a:t>这首诗具有怎样的语言特点？</a:t>
            </a:r>
            <a:endParaRPr lang="en-US" altLang="zh-CN" sz="20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b="1" spc="600" dirty="0">
                <a:solidFill>
                  <a:srgbClr val="7030A0"/>
                </a:solidFill>
                <a:latin typeface="等线 Light" panose="02010600030101010101" pitchFamily="2" charset="-122"/>
                <a:ea typeface="等线 Light" panose="02010600030101010101" pitchFamily="2" charset="-122"/>
                <a:sym typeface="+mn-ea"/>
              </a:rPr>
              <a:t>(2)这首诗</a:t>
            </a:r>
            <a:r>
              <a:rPr lang="zh-CN" altLang="en-US" sz="2000" b="1" spc="600" dirty="0">
                <a:solidFill>
                  <a:srgbClr val="7030A0"/>
                </a:solidFill>
                <a:latin typeface="等线 Light" panose="02010600030101010101" pitchFamily="2" charset="-122"/>
                <a:ea typeface="等线 Light" panose="02010600030101010101" pitchFamily="2" charset="-122"/>
                <a:sym typeface="+mn-ea"/>
              </a:rPr>
              <a:t>在语言上有什么特色？</a:t>
            </a: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b="1" spc="600" dirty="0">
                <a:solidFill>
                  <a:srgbClr val="00B050"/>
                </a:solidFill>
                <a:latin typeface="等线 Light" panose="02010600030101010101" pitchFamily="2" charset="-122"/>
                <a:ea typeface="等线 Light" panose="02010600030101010101" pitchFamily="2" charset="-122"/>
                <a:sym typeface="+mn-ea"/>
              </a:rPr>
              <a:t>【</a:t>
            </a:r>
            <a:r>
              <a:rPr lang="en-US" altLang="zh-CN" sz="20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rPr>
              <a:t>解题技巧</a:t>
            </a:r>
            <a:r>
              <a:rPr lang="en-US" altLang="zh-CN" sz="2000" b="1" spc="600" dirty="0">
                <a:solidFill>
                  <a:srgbClr val="00B050"/>
                </a:solidFill>
                <a:latin typeface="等线 Light" panose="02010600030101010101" pitchFamily="2" charset="-122"/>
                <a:ea typeface="等线 Light" panose="02010600030101010101" pitchFamily="2" charset="-122"/>
                <a:sym typeface="+mn-ea"/>
              </a:rPr>
              <a:t>】</a:t>
            </a:r>
            <a:r>
              <a:rPr lang="en-US" altLang="zh-CN" sz="20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rPr>
              <a:t>：</a:t>
            </a: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b="1" spc="600" dirty="0">
                <a:solidFill>
                  <a:srgbClr val="7030A0"/>
                </a:solidFill>
                <a:latin typeface="等线 Light" panose="02010600030101010101" pitchFamily="2" charset="-122"/>
                <a:ea typeface="等线 Light" panose="02010600030101010101" pitchFamily="2" charset="-122"/>
                <a:sym typeface="+mn-ea"/>
              </a:rPr>
              <a:t>①用一两个词准确点明语言特色。如淡雅、平淡自然、浅显易懂、辞藻华丽、委婉含蓄、简洁沉郁顿挫、浑厚雄壮、多用口语、明白如话等。</a:t>
            </a:r>
            <a:endParaRPr lang="en-US" altLang="zh-CN" sz="20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b="1" spc="600" dirty="0">
                <a:solidFill>
                  <a:srgbClr val="7030A0"/>
                </a:solidFill>
                <a:latin typeface="等线 Light" panose="02010600030101010101" pitchFamily="2" charset="-122"/>
                <a:ea typeface="等线 Light" panose="02010600030101010101" pitchFamily="2" charset="-122"/>
                <a:sym typeface="+mn-ea"/>
              </a:rPr>
              <a:t>②用</a:t>
            </a:r>
            <a:r>
              <a:rPr lang="zh-CN" altLang="en-US" sz="2000" b="1" spc="600" dirty="0">
                <a:solidFill>
                  <a:srgbClr val="7030A0"/>
                </a:solidFill>
                <a:latin typeface="等线 Light" panose="02010600030101010101" pitchFamily="2" charset="-122"/>
                <a:ea typeface="等线 Light" panose="02010600030101010101" pitchFamily="2" charset="-122"/>
                <a:sym typeface="+mn-ea"/>
              </a:rPr>
              <a:t>有</a:t>
            </a:r>
            <a:r>
              <a:rPr lang="en-US" altLang="zh-CN" sz="2000" b="1" spc="600" dirty="0">
                <a:solidFill>
                  <a:srgbClr val="7030A0"/>
                </a:solidFill>
                <a:latin typeface="等线 Light" panose="02010600030101010101" pitchFamily="2" charset="-122"/>
                <a:ea typeface="等线 Light" panose="02010600030101010101" pitchFamily="2" charset="-122"/>
                <a:sym typeface="+mn-ea"/>
              </a:rPr>
              <a:t>关语句具体分析这种特色。</a:t>
            </a:r>
            <a:endParaRPr lang="en-US" altLang="zh-CN" sz="20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b="1" spc="600" dirty="0">
                <a:solidFill>
                  <a:srgbClr val="7030A0"/>
                </a:solidFill>
                <a:latin typeface="等线 Light" panose="02010600030101010101" pitchFamily="2" charset="-122"/>
                <a:ea typeface="等线 Light" panose="02010600030101010101" pitchFamily="2" charset="-122"/>
                <a:sym typeface="+mn-ea"/>
              </a:rPr>
              <a:t>③指出表达了作者怎样想)感情。</a:t>
            </a:r>
            <a:endParaRPr lang="en-US" altLang="zh-CN" sz="20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endParaRPr lang="en-US" altLang="zh-CN" sz="2400" b="1" spc="600" dirty="0">
              <a:solidFill>
                <a:srgbClr val="7030A0"/>
              </a:solidFill>
              <a:latin typeface="等线 Light" panose="02010600030101010101" pitchFamily="2" charset="-122"/>
              <a:ea typeface="等线 Light"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66e97c24594d6eb15be0f7c5bc18ea59"/>
          <p:cNvPicPr>
            <a:picLocks noChangeAspect="1"/>
          </p:cNvPicPr>
          <p:nvPr/>
        </p:nvPicPr>
        <p:blipFill>
          <a:blip r:embed="rId1"/>
          <a:stretch>
            <a:fillRect/>
          </a:stretch>
        </p:blipFill>
        <p:spPr>
          <a:xfrm>
            <a:off x="8707755" y="3774440"/>
            <a:ext cx="2502535" cy="3569970"/>
          </a:xfrm>
          <a:prstGeom prst="rect">
            <a:avLst/>
          </a:prstGeom>
        </p:spPr>
      </p:pic>
      <p:sp>
        <p:nvSpPr>
          <p:cNvPr id="6" name="文本框 5"/>
          <p:cNvSpPr txBox="1"/>
          <p:nvPr/>
        </p:nvSpPr>
        <p:spPr>
          <a:xfrm>
            <a:off x="559435" y="4181475"/>
            <a:ext cx="8568055" cy="1087755"/>
          </a:xfrm>
          <a:prstGeom prst="rect">
            <a:avLst/>
          </a:prstGeom>
          <a:noFill/>
        </p:spPr>
        <p:txBody>
          <a:bodyPr wrap="square" rtlCol="0">
            <a:spAutoFit/>
          </a:bodyPr>
          <a:p>
            <a:pPr>
              <a:lnSpc>
                <a:spcPct val="120000"/>
              </a:lnSpc>
            </a:pPr>
            <a:r>
              <a:rPr lang="zh-CN" altLang="en-US" b="1">
                <a:solidFill>
                  <a:srgbClr val="C00000"/>
                </a:solidFill>
                <a:latin typeface="+mj-ea"/>
                <a:ea typeface="+mj-ea"/>
                <a:sym typeface="+mn-ea"/>
              </a:rPr>
              <a:t>答案：①全诗语言平淡朴实，不加雕饰，似无意为诗，而诗情自然流露，韵味隽永。②前四句写自己隐居生活的心境和生活的真谛，“心远地自偏”强调的是诗人内心的宁静③后四句对这种隐居生活作了具体描绘。情景交融，言有尽而意无穷。</a:t>
            </a:r>
            <a:endParaRPr lang="zh-CN" altLang="en-US" sz="2000" b="1" spc="600" dirty="0">
              <a:solidFill>
                <a:srgbClr val="C00000"/>
              </a:solidFill>
              <a:latin typeface="+mj-ea"/>
              <a:ea typeface="+mj-ea"/>
              <a:sym typeface="+mn-ea"/>
            </a:endParaRPr>
          </a:p>
        </p:txBody>
      </p:sp>
      <p:cxnSp>
        <p:nvCxnSpPr>
          <p:cNvPr id="7" name="直接连接符 6"/>
          <p:cNvCxnSpPr/>
          <p:nvPr/>
        </p:nvCxnSpPr>
        <p:spPr>
          <a:xfrm>
            <a:off x="1058545" y="3774440"/>
            <a:ext cx="8217535" cy="5651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313690" y="670560"/>
            <a:ext cx="9692005" cy="2676525"/>
          </a:xfrm>
          <a:prstGeom prst="rect">
            <a:avLst/>
          </a:prstGeom>
          <a:noFill/>
        </p:spPr>
        <p:txBody>
          <a:bodyPr wrap="square" rtlCol="0" anchor="t">
            <a:spAutoFit/>
          </a:bodyPr>
          <a:p>
            <a:pPr>
              <a:lnSpc>
                <a:spcPct val="120000"/>
              </a:lnSpc>
            </a:pPr>
            <a:r>
              <a:rPr lang="zh-CN" altLang="en-US" sz="2000" b="1">
                <a:solidFill>
                  <a:schemeClr val="tx2">
                    <a:lumMod val="50000"/>
                  </a:schemeClr>
                </a:solidFill>
                <a:latin typeface="+mj-ea"/>
                <a:ea typeface="+mj-ea"/>
              </a:rPr>
              <a:t>例：请分析陶渊明的《饮酒》这首诗的语言特色。</a:t>
            </a:r>
            <a:endParaRPr lang="zh-CN" altLang="en-US" sz="2000" b="1">
              <a:solidFill>
                <a:schemeClr val="tx2">
                  <a:lumMod val="50000"/>
                </a:schemeClr>
              </a:solidFill>
              <a:latin typeface="+mj-ea"/>
              <a:ea typeface="+mj-ea"/>
            </a:endParaRPr>
          </a:p>
          <a:p>
            <a:pPr algn="ctr">
              <a:lnSpc>
                <a:spcPct val="120000"/>
              </a:lnSpc>
            </a:pPr>
            <a:r>
              <a:rPr lang="zh-CN" altLang="en-US" sz="2000" b="1">
                <a:solidFill>
                  <a:schemeClr val="tx2">
                    <a:lumMod val="50000"/>
                  </a:schemeClr>
                </a:solidFill>
                <a:latin typeface="+mj-ea"/>
                <a:ea typeface="+mj-ea"/>
              </a:rPr>
              <a:t>结庐在人境，而无车马喧。</a:t>
            </a:r>
            <a:endParaRPr lang="zh-CN" altLang="en-US" sz="2000" b="1">
              <a:solidFill>
                <a:schemeClr val="tx2">
                  <a:lumMod val="50000"/>
                </a:schemeClr>
              </a:solidFill>
              <a:latin typeface="+mj-ea"/>
              <a:ea typeface="+mj-ea"/>
            </a:endParaRPr>
          </a:p>
          <a:p>
            <a:pPr algn="ctr">
              <a:lnSpc>
                <a:spcPct val="120000"/>
              </a:lnSpc>
            </a:pPr>
            <a:r>
              <a:rPr lang="zh-CN" altLang="en-US" sz="2000" b="1">
                <a:solidFill>
                  <a:schemeClr val="tx2">
                    <a:lumMod val="50000"/>
                  </a:schemeClr>
                </a:solidFill>
                <a:latin typeface="+mj-ea"/>
                <a:ea typeface="+mj-ea"/>
              </a:rPr>
              <a:t>问君何能尔，心远地自偏。</a:t>
            </a:r>
            <a:endParaRPr lang="zh-CN" altLang="en-US" sz="2000" b="1">
              <a:solidFill>
                <a:schemeClr val="tx2">
                  <a:lumMod val="50000"/>
                </a:schemeClr>
              </a:solidFill>
              <a:latin typeface="+mj-ea"/>
              <a:ea typeface="+mj-ea"/>
            </a:endParaRPr>
          </a:p>
          <a:p>
            <a:pPr algn="ctr">
              <a:lnSpc>
                <a:spcPct val="120000"/>
              </a:lnSpc>
            </a:pPr>
            <a:r>
              <a:rPr lang="zh-CN" altLang="en-US" sz="2000" b="1">
                <a:solidFill>
                  <a:schemeClr val="tx2">
                    <a:lumMod val="50000"/>
                  </a:schemeClr>
                </a:solidFill>
                <a:latin typeface="+mj-ea"/>
                <a:ea typeface="+mj-ea"/>
              </a:rPr>
              <a:t>采菊东篱下，悠然见南山。</a:t>
            </a:r>
            <a:endParaRPr lang="zh-CN" altLang="en-US" sz="2000" b="1">
              <a:solidFill>
                <a:schemeClr val="tx2">
                  <a:lumMod val="50000"/>
                </a:schemeClr>
              </a:solidFill>
              <a:latin typeface="+mj-ea"/>
              <a:ea typeface="+mj-ea"/>
            </a:endParaRPr>
          </a:p>
          <a:p>
            <a:pPr algn="ctr">
              <a:lnSpc>
                <a:spcPct val="120000"/>
              </a:lnSpc>
            </a:pPr>
            <a:r>
              <a:rPr lang="zh-CN" altLang="en-US" sz="2000" b="1">
                <a:solidFill>
                  <a:schemeClr val="tx2">
                    <a:lumMod val="50000"/>
                  </a:schemeClr>
                </a:solidFill>
                <a:latin typeface="+mj-ea"/>
                <a:ea typeface="+mj-ea"/>
              </a:rPr>
              <a:t>山气日夕佳，飞鸟相与还。</a:t>
            </a:r>
            <a:endParaRPr lang="zh-CN" altLang="en-US" sz="2000" b="1">
              <a:solidFill>
                <a:schemeClr val="tx2">
                  <a:lumMod val="50000"/>
                </a:schemeClr>
              </a:solidFill>
              <a:latin typeface="+mj-ea"/>
              <a:ea typeface="+mj-ea"/>
            </a:endParaRPr>
          </a:p>
          <a:p>
            <a:pPr algn="ctr">
              <a:lnSpc>
                <a:spcPct val="120000"/>
              </a:lnSpc>
            </a:pPr>
            <a:r>
              <a:rPr lang="zh-CN" altLang="en-US" sz="2000" b="1">
                <a:solidFill>
                  <a:schemeClr val="tx2">
                    <a:lumMod val="50000"/>
                  </a:schemeClr>
                </a:solidFill>
                <a:latin typeface="+mj-ea"/>
                <a:ea typeface="+mj-ea"/>
              </a:rPr>
              <a:t>此中有真意，欲辨已忘言。</a:t>
            </a:r>
            <a:endParaRPr lang="zh-CN" altLang="en-US" sz="2000" b="1">
              <a:solidFill>
                <a:schemeClr val="tx2">
                  <a:lumMod val="50000"/>
                </a:schemeClr>
              </a:solidFill>
              <a:latin typeface="+mj-ea"/>
              <a:ea typeface="+mj-ea"/>
            </a:endParaRPr>
          </a:p>
          <a:p>
            <a:pPr>
              <a:lnSpc>
                <a:spcPct val="120000"/>
              </a:lnSpc>
            </a:pPr>
            <a:endParaRPr lang="zh-CN" altLang="en-US" sz="2000" b="1">
              <a:solidFill>
                <a:schemeClr val="tx2">
                  <a:lumMod val="50000"/>
                </a:schemeClr>
              </a:solidFill>
              <a:latin typeface="+mj-ea"/>
              <a:ea typeface="+mj-ea"/>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cba13aaf4a3f1ff83913a5599545018f"/>
          <p:cNvPicPr>
            <a:picLocks noChangeAspect="1"/>
          </p:cNvPicPr>
          <p:nvPr/>
        </p:nvPicPr>
        <p:blipFill>
          <a:blip r:embed="rId1"/>
          <a:stretch>
            <a:fillRect/>
          </a:stretch>
        </p:blipFill>
        <p:spPr>
          <a:xfrm rot="21240000">
            <a:off x="10633710" y="81915"/>
            <a:ext cx="2156460" cy="6830695"/>
          </a:xfrm>
          <a:prstGeom prst="rect">
            <a:avLst/>
          </a:prstGeom>
        </p:spPr>
      </p:pic>
      <p:sp>
        <p:nvSpPr>
          <p:cNvPr id="3" name="矩形 2"/>
          <p:cNvSpPr/>
          <p:nvPr/>
        </p:nvSpPr>
        <p:spPr>
          <a:xfrm>
            <a:off x="883920" y="675640"/>
            <a:ext cx="10022205" cy="5918835"/>
          </a:xfrm>
          <a:prstGeom prst="rect">
            <a:avLst/>
          </a:prstGeom>
          <a:solidFill>
            <a:schemeClr val="bg1"/>
          </a:solidFill>
          <a:ln>
            <a:solidFill>
              <a:schemeClr val="bg1">
                <a:lumMod val="65000"/>
                <a:alpha val="44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308735" y="888365"/>
            <a:ext cx="3339465" cy="645160"/>
          </a:xfrm>
          <a:prstGeom prst="rect">
            <a:avLst/>
          </a:prstGeom>
          <a:noFill/>
          <a:ln>
            <a:solidFill>
              <a:schemeClr val="accent2">
                <a:lumMod val="40000"/>
                <a:lumOff val="60000"/>
              </a:schemeClr>
            </a:solidFill>
          </a:ln>
          <a:effectLst/>
          <a:extLst>
            <a:ext uri="{909E8E84-426E-40DD-AFC4-6F175D3DCCD1}">
              <a14:hiddenFill xmlns:a14="http://schemas.microsoft.com/office/drawing/2010/main">
                <a:solidFill>
                  <a:schemeClr val="bg1">
                    <a:alpha val="23000"/>
                  </a:schemeClr>
                </a:solidFill>
              </a14:hiddenFill>
            </a:ext>
          </a:extLst>
        </p:spPr>
        <p:txBody>
          <a:bodyPr wrap="square" rtlCol="0" anchor="t">
            <a:spAutoFit/>
          </a:bodyPr>
          <a:p>
            <a:pPr algn="l">
              <a:lnSpc>
                <a:spcPct val="100000"/>
              </a:lnSpc>
            </a:pPr>
            <a:r>
              <a:rPr lang="en-US" altLang="zh-CN" sz="2000"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  </a:t>
            </a:r>
            <a:r>
              <a:rPr lang="zh-CN" altLang="en-US" sz="3600" b="1" spc="600" dirty="0">
                <a:solidFill>
                  <a:srgbClr val="FF0000"/>
                </a:solidFill>
                <a:latin typeface="等线 Light" panose="02010600030101010101" pitchFamily="2" charset="-122"/>
                <a:ea typeface="等线 Light" panose="02010600030101010101" pitchFamily="2" charset="-122"/>
                <a:sym typeface="+mn-ea"/>
              </a:rPr>
              <a:t>方法分析</a:t>
            </a:r>
            <a:endParaRPr lang="zh-CN" altLang="en-US" sz="3600" b="1" spc="600" dirty="0">
              <a:solidFill>
                <a:srgbClr val="FF0000"/>
              </a:solidFill>
              <a:latin typeface="等线 Light" panose="02010600030101010101" pitchFamily="2" charset="-122"/>
              <a:ea typeface="等线 Light" panose="02010600030101010101" pitchFamily="2" charset="-122"/>
              <a:sym typeface="+mn-ea"/>
            </a:endParaRPr>
          </a:p>
        </p:txBody>
      </p:sp>
      <p:sp>
        <p:nvSpPr>
          <p:cNvPr id="6" name="文本框 5"/>
          <p:cNvSpPr txBox="1"/>
          <p:nvPr/>
        </p:nvSpPr>
        <p:spPr>
          <a:xfrm>
            <a:off x="1675765" y="1737360"/>
            <a:ext cx="8438515" cy="4338320"/>
          </a:xfrm>
          <a:prstGeom prst="rect">
            <a:avLst/>
          </a:prstGeom>
          <a:noFill/>
          <a:ln>
            <a:solidFill>
              <a:schemeClr val="accent2">
                <a:lumMod val="40000"/>
                <a:lumOff val="60000"/>
              </a:schemeClr>
            </a:solidFill>
          </a:ln>
          <a:effectLst/>
          <a:extLst>
            <a:ext uri="{909E8E84-426E-40DD-AFC4-6F175D3DCCD1}">
              <a14:hiddenFill xmlns:a14="http://schemas.microsoft.com/office/drawing/2010/main">
                <a:solidFill>
                  <a:schemeClr val="bg1">
                    <a:alpha val="23000"/>
                  </a:schemeClr>
                </a:solidFill>
              </a14:hiddenFill>
            </a:ext>
          </a:extLst>
        </p:spPr>
        <p:txBody>
          <a:bodyPr wrap="square" rtlCol="0" anchor="t">
            <a:spAutoFit/>
          </a:bodyPr>
          <a:p>
            <a:pPr algn="l">
              <a:lnSpc>
                <a:spcPct val="100000"/>
              </a:lnSpc>
            </a:pPr>
            <a:r>
              <a:rPr lang="en-US" altLang="zh-CN" sz="24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rPr>
              <a:t>考点</a:t>
            </a:r>
            <a:r>
              <a:rPr lang="zh-CN" altLang="en-US" sz="24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rPr>
              <a:t>四：锤炼语言之二：</a:t>
            </a:r>
            <a:r>
              <a:rPr lang="zh-CN" altLang="en-US" sz="2400" b="1" spc="600" dirty="0">
                <a:solidFill>
                  <a:srgbClr val="7030A0"/>
                </a:solidFill>
                <a:latin typeface="等线 Light" panose="02010600030101010101" pitchFamily="2" charset="-122"/>
                <a:ea typeface="等线 Light" panose="02010600030101010101" pitchFamily="2" charset="-122"/>
                <a:sym typeface="+mn-ea"/>
              </a:rPr>
              <a:t>品味炼字</a:t>
            </a:r>
            <a:endParaRPr lang="en-US" altLang="zh-CN" sz="24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b="1" spc="600" dirty="0">
                <a:solidFill>
                  <a:srgbClr val="00B050"/>
                </a:solidFill>
                <a:latin typeface="等线 Light" panose="02010600030101010101" pitchFamily="2" charset="-122"/>
                <a:ea typeface="等线 Light" panose="02010600030101010101" pitchFamily="2" charset="-122"/>
                <a:sym typeface="+mn-ea"/>
              </a:rPr>
              <a:t>【</a:t>
            </a:r>
            <a:r>
              <a:rPr lang="en-US" altLang="zh-CN" sz="2000" b="1" spc="600" dirty="0">
                <a:gradFill>
                  <a:gsLst>
                    <a:gs pos="0">
                      <a:srgbClr val="14CD68"/>
                    </a:gs>
                    <a:gs pos="100000">
                      <a:srgbClr val="0B6E38"/>
                    </a:gs>
                  </a:gsLst>
                  <a:lin scaled="0"/>
                </a:gradFill>
                <a:latin typeface="等线 Light" panose="02010600030101010101" pitchFamily="2" charset="-122"/>
                <a:ea typeface="等线 Light" panose="02010600030101010101" pitchFamily="2" charset="-122"/>
                <a:sym typeface="+mn-ea"/>
              </a:rPr>
              <a:t>常见</a:t>
            </a:r>
            <a:r>
              <a:rPr lang="zh-CN" altLang="en-US" sz="2000" b="1" spc="600" dirty="0">
                <a:gradFill>
                  <a:gsLst>
                    <a:gs pos="0">
                      <a:srgbClr val="14CD68"/>
                    </a:gs>
                    <a:gs pos="100000">
                      <a:srgbClr val="0B6E38"/>
                    </a:gs>
                  </a:gsLst>
                  <a:lin scaled="0"/>
                </a:gradFill>
                <a:latin typeface="等线 Light" panose="02010600030101010101" pitchFamily="2" charset="-122"/>
                <a:ea typeface="等线 Light" panose="02010600030101010101" pitchFamily="2" charset="-122"/>
                <a:sym typeface="+mn-ea"/>
              </a:rPr>
              <a:t>题型</a:t>
            </a:r>
            <a:r>
              <a:rPr lang="en-US" altLang="zh-CN" sz="2000" b="1" spc="600" dirty="0">
                <a:solidFill>
                  <a:srgbClr val="00B050"/>
                </a:solidFill>
                <a:latin typeface="等线 Light" panose="02010600030101010101" pitchFamily="2" charset="-122"/>
                <a:ea typeface="等线 Light" panose="02010600030101010101" pitchFamily="2" charset="-122"/>
                <a:sym typeface="+mn-ea"/>
              </a:rPr>
              <a:t>】</a:t>
            </a:r>
            <a:r>
              <a:rPr lang="en-US" altLang="zh-CN" sz="2000" b="1" spc="600" dirty="0">
                <a:gradFill>
                  <a:gsLst>
                    <a:gs pos="0">
                      <a:srgbClr val="14CD68"/>
                    </a:gs>
                    <a:gs pos="100000">
                      <a:srgbClr val="0B6E38"/>
                    </a:gs>
                  </a:gsLst>
                  <a:lin scaled="0"/>
                </a:gradFill>
                <a:latin typeface="等线 Light" panose="02010600030101010101" pitchFamily="2" charset="-122"/>
                <a:ea typeface="等线 Light" panose="02010600030101010101" pitchFamily="2" charset="-122"/>
                <a:sym typeface="+mn-ea"/>
              </a:rPr>
              <a:t>：</a:t>
            </a: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1600" b="1" spc="600" dirty="0">
                <a:solidFill>
                  <a:srgbClr val="7030A0"/>
                </a:solidFill>
                <a:latin typeface="等线 Light" panose="02010600030101010101" pitchFamily="2" charset="-122"/>
                <a:ea typeface="等线 Light" panose="02010600030101010101" pitchFamily="2" charset="-122"/>
                <a:sym typeface="+mn-ea"/>
              </a:rPr>
              <a:t>①诗中的某个字(词)用得好不好?为什么?某字(词)历来为人称道，你认为它好在哪里?(直接鉴赏关键词)</a:t>
            </a:r>
            <a:endParaRPr lang="en-US" altLang="zh-CN" sz="16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1600" b="1" spc="600" dirty="0">
                <a:solidFill>
                  <a:srgbClr val="7030A0"/>
                </a:solidFill>
                <a:latin typeface="等线 Light" panose="02010600030101010101" pitchFamily="2" charset="-122"/>
                <a:ea typeface="等线 Light" panose="02010600030101010101" pitchFamily="2" charset="-122"/>
                <a:sym typeface="+mn-ea"/>
              </a:rPr>
              <a:t>②诗中的“诗眼”“关键字(词)”是哪一个?为什么?(找出关键字词并进行鉴赏，要么是最富情感、直点主旨，要么是艺术手法最特别)</a:t>
            </a:r>
            <a:endParaRPr lang="en-US" altLang="zh-CN" sz="16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1600" b="1" spc="600" dirty="0">
                <a:solidFill>
                  <a:srgbClr val="7030A0"/>
                </a:solidFill>
                <a:latin typeface="等线 Light" panose="02010600030101010101" pitchFamily="2" charset="-122"/>
                <a:ea typeface="等线 Light" panose="02010600030101010101" pitchFamily="2" charset="-122"/>
                <a:sym typeface="+mn-ea"/>
              </a:rPr>
              <a:t>③此字(词)有另一种版本，某字(词)换为了另外某字(词)，你觉得哪个更好?为什?(比较鉴赏)</a:t>
            </a:r>
            <a:endParaRPr lang="en-US" altLang="zh-CN" sz="16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b="1" spc="600" dirty="0">
                <a:solidFill>
                  <a:srgbClr val="00B050"/>
                </a:solidFill>
                <a:latin typeface="等线 Light" panose="02010600030101010101" pitchFamily="2" charset="-122"/>
                <a:ea typeface="等线 Light" panose="02010600030101010101" pitchFamily="2" charset="-122"/>
                <a:sym typeface="+mn-ea"/>
              </a:rPr>
              <a:t>【</a:t>
            </a:r>
            <a:r>
              <a:rPr lang="en-US" altLang="zh-CN" sz="20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rPr>
              <a:t>解题技巧</a:t>
            </a:r>
            <a:r>
              <a:rPr lang="en-US" altLang="zh-CN" sz="2000" b="1" spc="600" dirty="0">
                <a:solidFill>
                  <a:srgbClr val="00B050"/>
                </a:solidFill>
                <a:latin typeface="等线 Light" panose="02010600030101010101" pitchFamily="2" charset="-122"/>
                <a:ea typeface="等线 Light" panose="02010600030101010101" pitchFamily="2" charset="-122"/>
                <a:sym typeface="+mn-ea"/>
              </a:rPr>
              <a:t>】</a:t>
            </a:r>
            <a:r>
              <a:rPr lang="en-US" altLang="zh-CN" sz="20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rPr>
              <a:t>：</a:t>
            </a:r>
            <a:endParaRPr lang="en-US" altLang="zh-CN" sz="16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endParaRPr>
          </a:p>
          <a:p>
            <a:pPr algn="l">
              <a:lnSpc>
                <a:spcPct val="100000"/>
              </a:lnSpc>
            </a:pPr>
            <a:r>
              <a:rPr lang="en-US" altLang="zh-CN" sz="1600" b="1" spc="600" dirty="0">
                <a:solidFill>
                  <a:srgbClr val="7030A0"/>
                </a:solidFill>
                <a:latin typeface="等线 Light" panose="02010600030101010101" pitchFamily="2" charset="-122"/>
                <a:ea typeface="等线 Light" panose="02010600030101010101" pitchFamily="2" charset="-122"/>
                <a:sym typeface="+mn-ea"/>
              </a:rPr>
              <a:t>①先解释这个字(词)(如果是第二种提问方式，就要先找出这个字)；</a:t>
            </a:r>
            <a:endParaRPr lang="en-US" altLang="zh-CN" sz="16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1600" b="1" spc="600" dirty="0">
                <a:solidFill>
                  <a:srgbClr val="7030A0"/>
                </a:solidFill>
                <a:latin typeface="等线 Light" panose="02010600030101010101" pitchFamily="2" charset="-122"/>
                <a:ea typeface="等线 Light" panose="02010600030101010101" pitchFamily="2" charset="-122"/>
                <a:sym typeface="+mn-ea"/>
              </a:rPr>
              <a:t>②再明确手法，或描述此字(词)构成的具体场景；</a:t>
            </a:r>
            <a:endParaRPr lang="en-US" altLang="zh-CN" sz="16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1600" b="1" spc="600" dirty="0">
                <a:solidFill>
                  <a:srgbClr val="7030A0"/>
                </a:solidFill>
                <a:latin typeface="等线 Light" panose="02010600030101010101" pitchFamily="2" charset="-122"/>
                <a:ea typeface="等线 Light" panose="02010600030101010101" pitchFamily="2" charset="-122"/>
                <a:sym typeface="+mn-ea"/>
              </a:rPr>
              <a:t>③然后阐述该字(词)的表达效果，是怎样的意境、怎样的感情、怎样的作用。(以上三步可简单归纳为</a:t>
            </a:r>
            <a:r>
              <a:rPr lang="en-US" altLang="zh-CN" sz="1600" b="1" spc="600" dirty="0">
                <a:solidFill>
                  <a:srgbClr val="00B050"/>
                </a:solidFill>
                <a:latin typeface="等线 Light" panose="02010600030101010101" pitchFamily="2" charset="-122"/>
                <a:ea typeface="等线 Light" panose="02010600030101010101" pitchFamily="2" charset="-122"/>
                <a:sym typeface="+mn-ea"/>
              </a:rPr>
              <a:t>“释含义、明手法、说效果”</a:t>
            </a:r>
            <a:r>
              <a:rPr lang="en-US" altLang="zh-CN" sz="1600" b="1" spc="600" dirty="0">
                <a:solidFill>
                  <a:srgbClr val="7030A0"/>
                </a:solidFill>
                <a:latin typeface="等线 Light" panose="02010600030101010101" pitchFamily="2" charset="-122"/>
                <a:ea typeface="等线 Light" panose="02010600030101010101" pitchFamily="2" charset="-122"/>
                <a:sym typeface="+mn-ea"/>
              </a:rPr>
              <a:t>)</a:t>
            </a:r>
            <a:endParaRPr lang="en-US" altLang="zh-CN" sz="16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b="1" spc="600" dirty="0">
                <a:solidFill>
                  <a:srgbClr val="00B050"/>
                </a:solidFill>
                <a:latin typeface="等线 Light" panose="02010600030101010101" pitchFamily="2" charset="-122"/>
                <a:ea typeface="等线 Light" panose="02010600030101010101" pitchFamily="2" charset="-122"/>
                <a:sym typeface="+mn-ea"/>
              </a:rPr>
              <a:t>【答题模板】</a:t>
            </a:r>
            <a:endParaRPr lang="en-US" altLang="zh-CN" sz="2000" b="1" spc="600" dirty="0">
              <a:solidFill>
                <a:srgbClr val="00B05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1600" b="1" spc="600" dirty="0">
                <a:solidFill>
                  <a:srgbClr val="7030A0"/>
                </a:solidFill>
                <a:latin typeface="等线 Light" panose="02010600030101010101" pitchFamily="2" charset="-122"/>
                <a:ea typeface="等线 Light" panose="02010600030101010101" pitchFamily="2" charset="-122"/>
                <a:sym typeface="+mn-ea"/>
              </a:rPr>
              <a:t>某字(词)在诗句中的意思是……，它运用了……的修辞手法(表现手法)，写出了……，表达了诗..…的思想感情。</a:t>
            </a:r>
            <a:endParaRPr lang="en-US" altLang="zh-CN" sz="1600" b="1" spc="600" dirty="0">
              <a:solidFill>
                <a:srgbClr val="7030A0"/>
              </a:solidFill>
              <a:latin typeface="等线 Light" panose="02010600030101010101" pitchFamily="2" charset="-122"/>
              <a:ea typeface="等线 Light"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66e97c24594d6eb15be0f7c5bc18ea59"/>
          <p:cNvPicPr>
            <a:picLocks noChangeAspect="1"/>
          </p:cNvPicPr>
          <p:nvPr/>
        </p:nvPicPr>
        <p:blipFill>
          <a:blip r:embed="rId1"/>
          <a:stretch>
            <a:fillRect/>
          </a:stretch>
        </p:blipFill>
        <p:spPr>
          <a:xfrm>
            <a:off x="8707755" y="3774440"/>
            <a:ext cx="2502535" cy="3569970"/>
          </a:xfrm>
          <a:prstGeom prst="rect">
            <a:avLst/>
          </a:prstGeom>
        </p:spPr>
      </p:pic>
      <p:sp>
        <p:nvSpPr>
          <p:cNvPr id="6" name="文本框 5"/>
          <p:cNvSpPr txBox="1"/>
          <p:nvPr/>
        </p:nvSpPr>
        <p:spPr>
          <a:xfrm>
            <a:off x="569595" y="4171315"/>
            <a:ext cx="8568055" cy="1198880"/>
          </a:xfrm>
          <a:prstGeom prst="rect">
            <a:avLst/>
          </a:prstGeom>
          <a:noFill/>
        </p:spPr>
        <p:txBody>
          <a:bodyPr wrap="square" rtlCol="0">
            <a:spAutoFit/>
          </a:bodyPr>
          <a:p>
            <a:pPr>
              <a:lnSpc>
                <a:spcPct val="120000"/>
              </a:lnSpc>
            </a:pPr>
            <a:r>
              <a:rPr lang="zh-CN" altLang="en-US" b="1">
                <a:solidFill>
                  <a:srgbClr val="C00000"/>
                </a:solidFill>
                <a:latin typeface="+mj-ea"/>
                <a:ea typeface="+mj-ea"/>
                <a:sym typeface="+mn-ea"/>
              </a:rPr>
              <a:t>答案：</a:t>
            </a:r>
            <a:r>
              <a:rPr lang="zh-CN" altLang="en-US" sz="2000" b="1">
                <a:solidFill>
                  <a:srgbClr val="C00000"/>
                </a:solidFill>
                <a:latin typeface="+mj-ea"/>
                <a:ea typeface="+mj-ea"/>
                <a:sym typeface="+mn-ea"/>
              </a:rPr>
              <a:t>这两个字运用了拟人的修辞手法，赋予大雁、高山以人的情态，使其充满了人情味，能把诗人的愁心带走，能光诗人把好月送来，表现了李白流放遇赦后忧愁尽却、无限喜悦的心情。</a:t>
            </a:r>
            <a:endParaRPr lang="zh-CN" altLang="en-US" sz="2000" b="1" spc="600" dirty="0">
              <a:solidFill>
                <a:srgbClr val="C00000"/>
              </a:solidFill>
              <a:latin typeface="+mj-ea"/>
              <a:ea typeface="+mj-ea"/>
              <a:sym typeface="+mn-ea"/>
            </a:endParaRPr>
          </a:p>
        </p:txBody>
      </p:sp>
      <p:cxnSp>
        <p:nvCxnSpPr>
          <p:cNvPr id="7" name="直接连接符 6"/>
          <p:cNvCxnSpPr/>
          <p:nvPr/>
        </p:nvCxnSpPr>
        <p:spPr>
          <a:xfrm>
            <a:off x="1058545" y="3774440"/>
            <a:ext cx="8217535" cy="5651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313690" y="670560"/>
            <a:ext cx="9692005" cy="2676525"/>
          </a:xfrm>
          <a:prstGeom prst="rect">
            <a:avLst/>
          </a:prstGeom>
          <a:noFill/>
        </p:spPr>
        <p:txBody>
          <a:bodyPr wrap="square" rtlCol="0" anchor="t">
            <a:spAutoFit/>
          </a:bodyPr>
          <a:p>
            <a:pPr>
              <a:lnSpc>
                <a:spcPct val="120000"/>
              </a:lnSpc>
            </a:pPr>
            <a:r>
              <a:rPr lang="zh-CN" altLang="en-US" sz="2000" b="1">
                <a:solidFill>
                  <a:schemeClr val="tx2">
                    <a:lumMod val="50000"/>
                  </a:schemeClr>
                </a:solidFill>
                <a:latin typeface="+mj-ea"/>
                <a:ea typeface="+mj-ea"/>
              </a:rPr>
              <a:t>例：李白《与夏十二登岳阳楼》(见</a:t>
            </a:r>
            <a:r>
              <a:rPr lang="en-US" altLang="zh-CN" sz="2000" b="1">
                <a:solidFill>
                  <a:schemeClr val="tx2">
                    <a:lumMod val="50000"/>
                  </a:schemeClr>
                </a:solidFill>
                <a:latin typeface="+mj-ea"/>
                <a:ea typeface="+mj-ea"/>
              </a:rPr>
              <a:t>ppt</a:t>
            </a:r>
            <a:r>
              <a:rPr lang="zh-CN" altLang="en-US" sz="2000" b="1">
                <a:solidFill>
                  <a:schemeClr val="tx2">
                    <a:lumMod val="50000"/>
                  </a:schemeClr>
                </a:solidFill>
                <a:latin typeface="+mj-ea"/>
                <a:ea typeface="+mj-ea"/>
              </a:rPr>
              <a:t>前面第</a:t>
            </a:r>
            <a:r>
              <a:rPr lang="en-US" altLang="zh-CN" sz="2000" b="1">
                <a:solidFill>
                  <a:schemeClr val="tx2">
                    <a:lumMod val="50000"/>
                  </a:schemeClr>
                </a:solidFill>
                <a:latin typeface="+mj-ea"/>
                <a:ea typeface="+mj-ea"/>
              </a:rPr>
              <a:t>19</a:t>
            </a:r>
            <a:r>
              <a:rPr lang="zh-CN" altLang="en-US" sz="2000" b="1">
                <a:solidFill>
                  <a:schemeClr val="tx2">
                    <a:lumMod val="50000"/>
                  </a:schemeClr>
                </a:solidFill>
                <a:latin typeface="+mj-ea"/>
                <a:ea typeface="+mj-ea"/>
              </a:rPr>
              <a:t>张)中第二联“</a:t>
            </a:r>
            <a:r>
              <a:rPr lang="zh-CN" altLang="en-US" sz="2000" b="1">
                <a:solidFill>
                  <a:srgbClr val="C00000"/>
                </a:solidFill>
                <a:latin typeface="+mj-ea"/>
                <a:ea typeface="+mj-ea"/>
              </a:rPr>
              <a:t>雁引愁心去，山衔好月来”</a:t>
            </a:r>
            <a:r>
              <a:rPr lang="zh-CN" altLang="en-US" sz="2000" b="1">
                <a:solidFill>
                  <a:schemeClr val="tx2">
                    <a:lumMod val="50000"/>
                  </a:schemeClr>
                </a:solidFill>
                <a:latin typeface="+mj-ea"/>
                <a:ea typeface="+mj-ea"/>
              </a:rPr>
              <a:t>，</a:t>
            </a:r>
            <a:r>
              <a:rPr lang="zh-CN" altLang="en-US" sz="2000" b="1">
                <a:solidFill>
                  <a:srgbClr val="C00000"/>
                </a:solidFill>
                <a:latin typeface="+mj-ea"/>
                <a:ea typeface="+mj-ea"/>
              </a:rPr>
              <a:t>最妙的当属“引”“衔”二字</a:t>
            </a:r>
            <a:r>
              <a:rPr lang="zh-CN" altLang="en-US" sz="2000" b="1">
                <a:solidFill>
                  <a:schemeClr val="tx2">
                    <a:lumMod val="50000"/>
                  </a:schemeClr>
                </a:solidFill>
                <a:latin typeface="+mj-ea"/>
                <a:ea typeface="+mj-ea"/>
              </a:rPr>
              <a:t>，请从</a:t>
            </a:r>
            <a:r>
              <a:rPr lang="zh-CN" altLang="en-US" sz="2000" b="1">
                <a:solidFill>
                  <a:srgbClr val="C00000"/>
                </a:solidFill>
                <a:latin typeface="+mj-ea"/>
                <a:ea typeface="+mj-ea"/>
              </a:rPr>
              <a:t>修辞手法</a:t>
            </a:r>
            <a:r>
              <a:rPr lang="zh-CN" altLang="en-US" sz="2000" b="1">
                <a:solidFill>
                  <a:schemeClr val="tx2">
                    <a:lumMod val="50000"/>
                  </a:schemeClr>
                </a:solidFill>
                <a:latin typeface="+mj-ea"/>
                <a:ea typeface="+mj-ea"/>
              </a:rPr>
              <a:t>的角度作简要赏析。</a:t>
            </a:r>
            <a:endParaRPr lang="zh-CN" altLang="en-US" sz="2000" b="1">
              <a:solidFill>
                <a:schemeClr val="tx2">
                  <a:lumMod val="50000"/>
                </a:schemeClr>
              </a:solidFill>
              <a:latin typeface="+mj-ea"/>
              <a:ea typeface="+mj-ea"/>
            </a:endParaRPr>
          </a:p>
          <a:p>
            <a:pPr>
              <a:lnSpc>
                <a:spcPct val="120000"/>
              </a:lnSpc>
            </a:pPr>
            <a:r>
              <a:rPr lang="zh-CN" altLang="en-US" sz="2000" b="1">
                <a:solidFill>
                  <a:schemeClr val="tx2">
                    <a:lumMod val="50000"/>
                  </a:schemeClr>
                </a:solidFill>
                <a:latin typeface="+mj-ea"/>
                <a:ea typeface="+mj-ea"/>
              </a:rPr>
              <a:t>解析：此联两句写仰观天宇所感，是全诗诗眼所在，写得精彩传神。句中的“引”“衔”二字，并不是客观景物的实写而是写诗人此时此景之下的主观感受。鸿雁南飞，月升东山，本是司空见惯的客观景物，但是在特定的环境气氛之中却能够荡人心神，触发人的情怀。</a:t>
            </a:r>
            <a:endParaRPr lang="zh-CN" altLang="en-US" sz="2000" b="1">
              <a:solidFill>
                <a:schemeClr val="tx2">
                  <a:lumMod val="50000"/>
                </a:schemeClr>
              </a:solidFill>
              <a:latin typeface="+mj-ea"/>
              <a:ea typeface="+mj-ea"/>
            </a:endParaRPr>
          </a:p>
          <a:p>
            <a:pPr>
              <a:lnSpc>
                <a:spcPct val="120000"/>
              </a:lnSpc>
            </a:pPr>
            <a:endParaRPr lang="zh-CN" altLang="en-US" sz="2000" b="1">
              <a:solidFill>
                <a:schemeClr val="tx2">
                  <a:lumMod val="50000"/>
                </a:schemeClr>
              </a:solidFill>
              <a:latin typeface="+mj-ea"/>
              <a:ea typeface="+mj-ea"/>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cba13aaf4a3f1ff83913a5599545018f"/>
          <p:cNvPicPr>
            <a:picLocks noChangeAspect="1"/>
          </p:cNvPicPr>
          <p:nvPr/>
        </p:nvPicPr>
        <p:blipFill>
          <a:blip r:embed="rId1"/>
          <a:stretch>
            <a:fillRect/>
          </a:stretch>
        </p:blipFill>
        <p:spPr>
          <a:xfrm rot="21240000">
            <a:off x="10633710" y="81915"/>
            <a:ext cx="2156460" cy="6830695"/>
          </a:xfrm>
          <a:prstGeom prst="rect">
            <a:avLst/>
          </a:prstGeom>
        </p:spPr>
      </p:pic>
      <p:sp>
        <p:nvSpPr>
          <p:cNvPr id="3" name="矩形 2"/>
          <p:cNvSpPr/>
          <p:nvPr/>
        </p:nvSpPr>
        <p:spPr>
          <a:xfrm>
            <a:off x="883920" y="675640"/>
            <a:ext cx="10022205" cy="5918835"/>
          </a:xfrm>
          <a:prstGeom prst="rect">
            <a:avLst/>
          </a:prstGeom>
          <a:solidFill>
            <a:schemeClr val="bg1"/>
          </a:solidFill>
          <a:ln>
            <a:solidFill>
              <a:schemeClr val="bg1">
                <a:lumMod val="65000"/>
                <a:alpha val="44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308735" y="888365"/>
            <a:ext cx="3339465" cy="645160"/>
          </a:xfrm>
          <a:prstGeom prst="rect">
            <a:avLst/>
          </a:prstGeom>
          <a:noFill/>
          <a:ln>
            <a:solidFill>
              <a:schemeClr val="accent2">
                <a:lumMod val="40000"/>
                <a:lumOff val="60000"/>
              </a:schemeClr>
            </a:solidFill>
          </a:ln>
          <a:effectLst/>
          <a:extLst>
            <a:ext uri="{909E8E84-426E-40DD-AFC4-6F175D3DCCD1}">
              <a14:hiddenFill xmlns:a14="http://schemas.microsoft.com/office/drawing/2010/main">
                <a:solidFill>
                  <a:schemeClr val="bg1">
                    <a:alpha val="23000"/>
                  </a:schemeClr>
                </a:solidFill>
              </a14:hiddenFill>
            </a:ext>
          </a:extLst>
        </p:spPr>
        <p:txBody>
          <a:bodyPr wrap="square" rtlCol="0" anchor="t">
            <a:spAutoFit/>
          </a:bodyPr>
          <a:p>
            <a:pPr algn="l">
              <a:lnSpc>
                <a:spcPct val="100000"/>
              </a:lnSpc>
            </a:pPr>
            <a:r>
              <a:rPr lang="en-US" altLang="zh-CN" sz="2000"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  </a:t>
            </a:r>
            <a:r>
              <a:rPr lang="zh-CN" altLang="en-US" sz="3600" b="1" spc="600" dirty="0">
                <a:solidFill>
                  <a:srgbClr val="FF0000"/>
                </a:solidFill>
                <a:latin typeface="等线 Light" panose="02010600030101010101" pitchFamily="2" charset="-122"/>
                <a:ea typeface="等线 Light" panose="02010600030101010101" pitchFamily="2" charset="-122"/>
                <a:sym typeface="+mn-ea"/>
              </a:rPr>
              <a:t>方法分析</a:t>
            </a:r>
            <a:endParaRPr lang="zh-CN" altLang="en-US" sz="3600" b="1" spc="600" dirty="0">
              <a:solidFill>
                <a:srgbClr val="FF0000"/>
              </a:solidFill>
              <a:latin typeface="等线 Light" panose="02010600030101010101" pitchFamily="2" charset="-122"/>
              <a:ea typeface="等线 Light" panose="02010600030101010101" pitchFamily="2" charset="-122"/>
              <a:sym typeface="+mn-ea"/>
            </a:endParaRPr>
          </a:p>
        </p:txBody>
      </p:sp>
      <p:sp>
        <p:nvSpPr>
          <p:cNvPr id="6" name="文本框 5"/>
          <p:cNvSpPr txBox="1"/>
          <p:nvPr/>
        </p:nvSpPr>
        <p:spPr>
          <a:xfrm>
            <a:off x="1437005" y="1790065"/>
            <a:ext cx="8438515" cy="3753485"/>
          </a:xfrm>
          <a:prstGeom prst="rect">
            <a:avLst/>
          </a:prstGeom>
          <a:noFill/>
          <a:ln>
            <a:solidFill>
              <a:schemeClr val="accent2">
                <a:lumMod val="40000"/>
                <a:lumOff val="60000"/>
              </a:schemeClr>
            </a:solidFill>
          </a:ln>
          <a:effectLst/>
          <a:extLst>
            <a:ext uri="{909E8E84-426E-40DD-AFC4-6F175D3DCCD1}">
              <a14:hiddenFill xmlns:a14="http://schemas.microsoft.com/office/drawing/2010/main">
                <a:solidFill>
                  <a:schemeClr val="bg1">
                    <a:alpha val="23000"/>
                  </a:schemeClr>
                </a:solidFill>
              </a14:hiddenFill>
            </a:ext>
          </a:extLst>
        </p:spPr>
        <p:txBody>
          <a:bodyPr wrap="square" rtlCol="0" anchor="t">
            <a:spAutoFit/>
          </a:bodyPr>
          <a:p>
            <a:pPr algn="l">
              <a:lnSpc>
                <a:spcPct val="100000"/>
              </a:lnSpc>
            </a:pPr>
            <a:r>
              <a:rPr lang="en-US" altLang="zh-CN" sz="24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rPr>
              <a:t>考点</a:t>
            </a:r>
            <a:r>
              <a:rPr lang="zh-CN" altLang="en-US" sz="24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rPr>
              <a:t>五</a:t>
            </a:r>
            <a:r>
              <a:rPr lang="zh-CN" altLang="en-US" sz="24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rPr>
              <a:t>：赏析名句</a:t>
            </a:r>
            <a:endParaRPr lang="en-US" altLang="zh-CN" sz="24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b="1" spc="600" dirty="0">
                <a:solidFill>
                  <a:srgbClr val="00B050"/>
                </a:solidFill>
                <a:latin typeface="等线 Light" panose="02010600030101010101" pitchFamily="2" charset="-122"/>
                <a:ea typeface="等线 Light" panose="02010600030101010101" pitchFamily="2" charset="-122"/>
                <a:sym typeface="+mn-ea"/>
              </a:rPr>
              <a:t>【</a:t>
            </a:r>
            <a:r>
              <a:rPr lang="en-US" altLang="zh-CN" sz="2000" b="1" spc="600" dirty="0">
                <a:gradFill>
                  <a:gsLst>
                    <a:gs pos="0">
                      <a:srgbClr val="14CD68"/>
                    </a:gs>
                    <a:gs pos="100000">
                      <a:srgbClr val="0B6E38"/>
                    </a:gs>
                  </a:gsLst>
                  <a:lin scaled="0"/>
                </a:gradFill>
                <a:latin typeface="等线 Light" panose="02010600030101010101" pitchFamily="2" charset="-122"/>
                <a:ea typeface="等线 Light" panose="02010600030101010101" pitchFamily="2" charset="-122"/>
                <a:sym typeface="+mn-ea"/>
              </a:rPr>
              <a:t>常见</a:t>
            </a:r>
            <a:r>
              <a:rPr lang="zh-CN" altLang="en-US" sz="2000" b="1" spc="600" dirty="0">
                <a:gradFill>
                  <a:gsLst>
                    <a:gs pos="0">
                      <a:srgbClr val="14CD68"/>
                    </a:gs>
                    <a:gs pos="100000">
                      <a:srgbClr val="0B6E38"/>
                    </a:gs>
                  </a:gsLst>
                  <a:lin scaled="0"/>
                </a:gradFill>
                <a:latin typeface="等线 Light" panose="02010600030101010101" pitchFamily="2" charset="-122"/>
                <a:ea typeface="等线 Light" panose="02010600030101010101" pitchFamily="2" charset="-122"/>
                <a:sym typeface="+mn-ea"/>
              </a:rPr>
              <a:t>题型</a:t>
            </a:r>
            <a:r>
              <a:rPr lang="en-US" altLang="zh-CN" sz="2000" b="1" spc="600" dirty="0">
                <a:solidFill>
                  <a:srgbClr val="00B050"/>
                </a:solidFill>
                <a:latin typeface="等线 Light" panose="02010600030101010101" pitchFamily="2" charset="-122"/>
                <a:ea typeface="等线 Light" panose="02010600030101010101" pitchFamily="2" charset="-122"/>
                <a:sym typeface="+mn-ea"/>
              </a:rPr>
              <a:t>】</a:t>
            </a:r>
            <a:r>
              <a:rPr lang="en-US" altLang="zh-CN" sz="2000" b="1" spc="600" dirty="0">
                <a:gradFill>
                  <a:gsLst>
                    <a:gs pos="0">
                      <a:srgbClr val="14CD68"/>
                    </a:gs>
                    <a:gs pos="100000">
                      <a:srgbClr val="0B6E38"/>
                    </a:gs>
                  </a:gsLst>
                  <a:lin scaled="0"/>
                </a:gradFill>
                <a:latin typeface="等线 Light" panose="02010600030101010101" pitchFamily="2" charset="-122"/>
                <a:ea typeface="等线 Light" panose="02010600030101010101" pitchFamily="2" charset="-122"/>
                <a:sym typeface="+mn-ea"/>
              </a:rPr>
              <a:t>：</a:t>
            </a:r>
            <a:endParaRPr lang="en-US" altLang="zh-CN" sz="2000" b="1" spc="600" dirty="0">
              <a:gradFill>
                <a:gsLst>
                  <a:gs pos="0">
                    <a:srgbClr val="14CD68"/>
                  </a:gs>
                  <a:gs pos="100000">
                    <a:srgbClr val="0B6E38"/>
                  </a:gs>
                </a:gsLst>
                <a:lin scaled="0"/>
              </a:gradFill>
              <a:latin typeface="等线 Light" panose="02010600030101010101" pitchFamily="2" charset="-122"/>
              <a:ea typeface="等线 Light" panose="02010600030101010101" pitchFamily="2" charset="-122"/>
              <a:sym typeface="+mn-ea"/>
            </a:endParaRPr>
          </a:p>
          <a:p>
            <a:pPr algn="l">
              <a:lnSpc>
                <a:spcPct val="100000"/>
              </a:lnSpc>
            </a:pPr>
            <a:r>
              <a:rPr lang="en-US" altLang="zh-CN" b="1" spc="600" dirty="0">
                <a:solidFill>
                  <a:srgbClr val="C00000"/>
                </a:solidFill>
                <a:latin typeface="等线 Light" panose="02010600030101010101" pitchFamily="2" charset="-122"/>
                <a:ea typeface="等线 Light" panose="02010600030101010101" pitchFamily="2" charset="-122"/>
                <a:sym typeface="+mn-ea"/>
              </a:rPr>
              <a:t>(1)某诗句历来受到人们的赞赏，试作简要赏析。</a:t>
            </a:r>
            <a:endParaRPr lang="en-US" altLang="zh-CN" b="1" spc="600" dirty="0">
              <a:solidFill>
                <a:srgbClr val="C0000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b="1" spc="600" dirty="0">
                <a:solidFill>
                  <a:srgbClr val="C00000"/>
                </a:solidFill>
                <a:latin typeface="等线 Light" panose="02010600030101010101" pitchFamily="2" charset="-122"/>
                <a:ea typeface="等线 Light" panose="02010600030101010101" pitchFamily="2" charset="-122"/>
                <a:sym typeface="+mn-ea"/>
              </a:rPr>
              <a:t>(2)这首诗中某句成为了千古名句，请分析因。</a:t>
            </a:r>
            <a:endParaRPr lang="en-US" altLang="zh-CN" b="1" spc="600" dirty="0">
              <a:solidFill>
                <a:srgbClr val="C0000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b="1" spc="600" dirty="0">
                <a:solidFill>
                  <a:srgbClr val="C00000"/>
                </a:solidFill>
                <a:latin typeface="等线 Light" panose="02010600030101010101" pitchFamily="2" charset="-122"/>
                <a:ea typeface="等线 Light" panose="02010600030101010101" pitchFamily="2" charset="-122"/>
                <a:sym typeface="+mn-ea"/>
              </a:rPr>
              <a:t>(3)请对诗歌中的某句作简要赏析。</a:t>
            </a: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endParaRPr lang="en-US" altLang="zh-CN" sz="2000" b="1" spc="600" dirty="0">
              <a:solidFill>
                <a:srgbClr val="00B05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b="1" spc="600" dirty="0">
                <a:solidFill>
                  <a:srgbClr val="00B050"/>
                </a:solidFill>
                <a:latin typeface="等线 Light" panose="02010600030101010101" pitchFamily="2" charset="-122"/>
                <a:ea typeface="等线 Light" panose="02010600030101010101" pitchFamily="2" charset="-122"/>
                <a:sym typeface="+mn-ea"/>
              </a:rPr>
              <a:t>【</a:t>
            </a:r>
            <a:r>
              <a:rPr lang="en-US" altLang="zh-CN" sz="20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rPr>
              <a:t>解题技巧</a:t>
            </a:r>
            <a:r>
              <a:rPr lang="en-US" altLang="zh-CN" sz="2000" b="1" spc="600" dirty="0">
                <a:solidFill>
                  <a:srgbClr val="00B050"/>
                </a:solidFill>
                <a:latin typeface="等线 Light" panose="02010600030101010101" pitchFamily="2" charset="-122"/>
                <a:ea typeface="等线 Light" panose="02010600030101010101" pitchFamily="2" charset="-122"/>
                <a:sym typeface="+mn-ea"/>
              </a:rPr>
              <a:t>】</a:t>
            </a:r>
            <a:r>
              <a:rPr lang="en-US" altLang="zh-CN" sz="20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rPr>
              <a:t>：</a:t>
            </a:r>
            <a:endParaRPr lang="en-US" altLang="zh-CN" sz="20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b="1" spc="600" dirty="0">
                <a:solidFill>
                  <a:srgbClr val="C00000"/>
                </a:solidFill>
                <a:latin typeface="等线 Light" panose="02010600030101010101" pitchFamily="2" charset="-122"/>
                <a:ea typeface="等线 Light" panose="02010600030101010101" pitchFamily="2" charset="-122"/>
                <a:sym typeface="+mn-ea"/>
              </a:rPr>
              <a:t>①考虑诗句运用的修辞手法或其他表现手法。</a:t>
            </a:r>
            <a:endParaRPr lang="en-US" altLang="zh-CN" sz="2000" b="1" spc="600" dirty="0">
              <a:solidFill>
                <a:srgbClr val="C0000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b="1" spc="600" dirty="0">
                <a:solidFill>
                  <a:srgbClr val="C00000"/>
                </a:solidFill>
                <a:latin typeface="等线 Light" panose="02010600030101010101" pitchFamily="2" charset="-122"/>
                <a:ea typeface="等线 Light" panose="02010600030101010101" pitchFamily="2" charset="-122"/>
                <a:sym typeface="+mn-ea"/>
              </a:rPr>
              <a:t>②考虑“炼字”，注意诗句中最有表现力的词语。</a:t>
            </a:r>
            <a:endParaRPr lang="en-US" altLang="zh-CN" sz="2000" b="1" spc="600" dirty="0">
              <a:solidFill>
                <a:srgbClr val="C0000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b="1" spc="600" dirty="0">
                <a:solidFill>
                  <a:srgbClr val="C00000"/>
                </a:solidFill>
                <a:latin typeface="等线 Light" panose="02010600030101010101" pitchFamily="2" charset="-122"/>
                <a:ea typeface="等线 Light" panose="02010600030101010101" pitchFamily="2" charset="-122"/>
                <a:sym typeface="+mn-ea"/>
              </a:rPr>
              <a:t>③考虑情思或理趣，即看诗句表达了诗人怎样的思想感情或给人怎样的启示或思考。</a:t>
            </a:r>
            <a:endParaRPr lang="en-US" altLang="zh-CN" sz="2000" b="1" spc="600" dirty="0">
              <a:solidFill>
                <a:srgbClr val="C00000"/>
              </a:solidFill>
              <a:latin typeface="等线 Light" panose="02010600030101010101" pitchFamily="2" charset="-122"/>
              <a:ea typeface="等线 Light" panose="02010600030101010101" pitchFamily="2" charset="-122"/>
              <a:sym typeface="+mn-ea"/>
            </a:endParaRPr>
          </a:p>
          <a:p>
            <a:pPr algn="l">
              <a:lnSpc>
                <a:spcPct val="100000"/>
              </a:lnSpc>
            </a:pPr>
            <a:endParaRPr lang="en-US" altLang="zh-CN" sz="2000" b="1" spc="600" dirty="0">
              <a:solidFill>
                <a:srgbClr val="C00000"/>
              </a:solidFill>
              <a:latin typeface="等线 Light" panose="02010600030101010101" pitchFamily="2" charset="-122"/>
              <a:ea typeface="等线 Light"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66e97c24594d6eb15be0f7c5bc18ea59"/>
          <p:cNvPicPr>
            <a:picLocks noChangeAspect="1"/>
          </p:cNvPicPr>
          <p:nvPr/>
        </p:nvPicPr>
        <p:blipFill>
          <a:blip r:embed="rId1"/>
          <a:stretch>
            <a:fillRect/>
          </a:stretch>
        </p:blipFill>
        <p:spPr>
          <a:xfrm>
            <a:off x="10615295" y="4413250"/>
            <a:ext cx="1713865" cy="2444750"/>
          </a:xfrm>
          <a:prstGeom prst="rect">
            <a:avLst/>
          </a:prstGeom>
        </p:spPr>
      </p:pic>
      <p:sp>
        <p:nvSpPr>
          <p:cNvPr id="6" name="文本框 5"/>
          <p:cNvSpPr txBox="1"/>
          <p:nvPr/>
        </p:nvSpPr>
        <p:spPr>
          <a:xfrm>
            <a:off x="569595" y="4171315"/>
            <a:ext cx="9545955" cy="829945"/>
          </a:xfrm>
          <a:prstGeom prst="rect">
            <a:avLst/>
          </a:prstGeom>
          <a:noFill/>
        </p:spPr>
        <p:txBody>
          <a:bodyPr wrap="square" rtlCol="0">
            <a:spAutoFit/>
          </a:bodyPr>
          <a:p>
            <a:pPr>
              <a:lnSpc>
                <a:spcPct val="120000"/>
              </a:lnSpc>
            </a:pPr>
            <a:r>
              <a:rPr lang="zh-CN" altLang="en-US" b="1">
                <a:gradFill>
                  <a:gsLst>
                    <a:gs pos="0">
                      <a:srgbClr val="7B32B2"/>
                    </a:gs>
                    <a:gs pos="100000">
                      <a:srgbClr val="401A5D"/>
                    </a:gs>
                  </a:gsLst>
                  <a:lin scaled="0"/>
                </a:gradFill>
                <a:latin typeface="+mj-ea"/>
                <a:ea typeface="+mj-ea"/>
                <a:sym typeface="+mn-ea"/>
              </a:rPr>
              <a:t>答案：</a:t>
            </a:r>
            <a:r>
              <a:rPr lang="zh-CN" altLang="en-US" sz="2000" b="1">
                <a:gradFill>
                  <a:gsLst>
                    <a:gs pos="0">
                      <a:srgbClr val="7B32B2"/>
                    </a:gs>
                    <a:gs pos="100000">
                      <a:srgbClr val="401A5D"/>
                    </a:gs>
                  </a:gsLst>
                  <a:lin scaled="0"/>
                </a:gradFill>
                <a:latin typeface="+mj-ea"/>
                <a:ea typeface="+mj-ea"/>
                <a:sym typeface="+mn-ea"/>
              </a:rPr>
              <a:t>这里用“樱桃”“芭蕉”两种植物暗示了时序，是“流容易把人抛”的形象化诠释，抒发了岁月无情、年华易逝的伤，流露出一个亡国遗民的悲愁。</a:t>
            </a:r>
            <a:endParaRPr lang="zh-CN" altLang="en-US" sz="2000" b="1" spc="600" dirty="0">
              <a:gradFill>
                <a:gsLst>
                  <a:gs pos="0">
                    <a:srgbClr val="7B32B2"/>
                  </a:gs>
                  <a:gs pos="100000">
                    <a:srgbClr val="401A5D"/>
                  </a:gs>
                </a:gsLst>
                <a:lin scaled="0"/>
              </a:gradFill>
              <a:latin typeface="+mj-ea"/>
              <a:ea typeface="+mj-ea"/>
              <a:sym typeface="+mn-ea"/>
            </a:endParaRPr>
          </a:p>
        </p:txBody>
      </p:sp>
      <p:cxnSp>
        <p:nvCxnSpPr>
          <p:cNvPr id="7" name="直接连接符 6"/>
          <p:cNvCxnSpPr/>
          <p:nvPr/>
        </p:nvCxnSpPr>
        <p:spPr>
          <a:xfrm>
            <a:off x="1058545" y="3774440"/>
            <a:ext cx="8217535" cy="56515"/>
          </a:xfrm>
          <a:prstGeom prst="line">
            <a:avLst/>
          </a:prstGeom>
          <a:ln>
            <a:solidFill>
              <a:schemeClr val="bg2">
                <a:lumMod val="75000"/>
              </a:schemeClr>
            </a:solidFill>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321310" y="661035"/>
            <a:ext cx="9692005" cy="1640205"/>
          </a:xfrm>
          <a:prstGeom prst="rect">
            <a:avLst/>
          </a:prstGeom>
          <a:noFill/>
        </p:spPr>
        <p:txBody>
          <a:bodyPr wrap="square" rtlCol="0" anchor="t">
            <a:spAutoFit/>
          </a:bodyPr>
          <a:p>
            <a:pPr>
              <a:lnSpc>
                <a:spcPct val="120000"/>
              </a:lnSpc>
            </a:pPr>
            <a:r>
              <a:rPr lang="zh-CN" altLang="en-US" sz="2000" b="1">
                <a:solidFill>
                  <a:schemeClr val="tx2">
                    <a:lumMod val="50000"/>
                  </a:schemeClr>
                </a:solidFill>
                <a:latin typeface="+mj-ea"/>
                <a:ea typeface="+mj-ea"/>
              </a:rPr>
              <a:t>例：读下面这首词，说说你对“红了樱桃，绿了芭蕉”两的理解。</a:t>
            </a:r>
            <a:endParaRPr lang="zh-CN" altLang="en-US" sz="2000" b="1">
              <a:solidFill>
                <a:schemeClr val="tx2">
                  <a:lumMod val="50000"/>
                </a:schemeClr>
              </a:solidFill>
              <a:latin typeface="+mj-ea"/>
              <a:ea typeface="+mj-ea"/>
            </a:endParaRPr>
          </a:p>
          <a:p>
            <a:pPr algn="ctr">
              <a:lnSpc>
                <a:spcPct val="120000"/>
              </a:lnSpc>
            </a:pPr>
            <a:r>
              <a:rPr lang="zh-CN" altLang="en-US" sz="1600" b="1">
                <a:solidFill>
                  <a:schemeClr val="tx2">
                    <a:lumMod val="50000"/>
                  </a:schemeClr>
                </a:solidFill>
                <a:latin typeface="+mj-ea"/>
                <a:ea typeface="+mj-ea"/>
              </a:rPr>
              <a:t>剪梅·舟过吴江</a:t>
            </a:r>
            <a:r>
              <a:rPr lang="zh-CN" altLang="en-US" sz="1600">
                <a:solidFill>
                  <a:schemeClr val="tx2">
                    <a:lumMod val="50000"/>
                  </a:schemeClr>
                </a:solidFill>
                <a:latin typeface="+mj-ea"/>
                <a:ea typeface="+mj-ea"/>
                <a:sym typeface="+mn-ea"/>
              </a:rPr>
              <a:t>①</a:t>
            </a:r>
            <a:endParaRPr lang="zh-CN" altLang="en-US" sz="1600" b="1">
              <a:solidFill>
                <a:schemeClr val="tx2">
                  <a:lumMod val="50000"/>
                </a:schemeClr>
              </a:solidFill>
              <a:latin typeface="+mj-ea"/>
              <a:ea typeface="+mj-ea"/>
            </a:endParaRPr>
          </a:p>
          <a:p>
            <a:pPr algn="ctr">
              <a:lnSpc>
                <a:spcPct val="120000"/>
              </a:lnSpc>
            </a:pPr>
            <a:r>
              <a:rPr lang="zh-CN" altLang="en-US" sz="1600" b="1">
                <a:solidFill>
                  <a:schemeClr val="tx2">
                    <a:lumMod val="50000"/>
                  </a:schemeClr>
                </a:solidFill>
                <a:latin typeface="+mj-ea"/>
                <a:ea typeface="+mj-ea"/>
              </a:rPr>
              <a:t>蒋捷</a:t>
            </a:r>
            <a:endParaRPr lang="zh-CN" altLang="en-US" sz="1600" b="1">
              <a:solidFill>
                <a:schemeClr val="tx2">
                  <a:lumMod val="50000"/>
                </a:schemeClr>
              </a:solidFill>
              <a:latin typeface="+mj-ea"/>
              <a:ea typeface="+mj-ea"/>
            </a:endParaRPr>
          </a:p>
          <a:p>
            <a:pPr algn="ctr">
              <a:lnSpc>
                <a:spcPct val="120000"/>
              </a:lnSpc>
            </a:pPr>
            <a:r>
              <a:rPr lang="zh-CN" altLang="en-US" sz="1600" b="1">
                <a:solidFill>
                  <a:schemeClr val="tx2">
                    <a:lumMod val="50000"/>
                  </a:schemeClr>
                </a:solidFill>
                <a:latin typeface="+mj-ea"/>
                <a:ea typeface="+mj-ea"/>
              </a:rPr>
              <a:t>一片春愁待酒浇。江上舟摇，楼上帘招</a:t>
            </a:r>
            <a:r>
              <a:rPr lang="zh-CN" altLang="en-US" sz="1600">
                <a:solidFill>
                  <a:schemeClr val="tx2">
                    <a:lumMod val="50000"/>
                  </a:schemeClr>
                </a:solidFill>
                <a:latin typeface="+mj-ea"/>
                <a:ea typeface="+mj-ea"/>
                <a:sym typeface="+mn-ea"/>
              </a:rPr>
              <a:t>②</a:t>
            </a:r>
            <a:r>
              <a:rPr lang="zh-CN" altLang="en-US" sz="1600" b="1">
                <a:solidFill>
                  <a:schemeClr val="tx2">
                    <a:lumMod val="50000"/>
                  </a:schemeClr>
                </a:solidFill>
                <a:latin typeface="+mj-ea"/>
                <a:ea typeface="+mj-ea"/>
              </a:rPr>
              <a:t>。秋娘渡与泰娘桥，风又飘飘，雨又萧萧。</a:t>
            </a:r>
            <a:endParaRPr lang="zh-CN" altLang="en-US" sz="1600" b="1">
              <a:solidFill>
                <a:schemeClr val="tx2">
                  <a:lumMod val="50000"/>
                </a:schemeClr>
              </a:solidFill>
              <a:latin typeface="+mj-ea"/>
              <a:ea typeface="+mj-ea"/>
            </a:endParaRPr>
          </a:p>
          <a:p>
            <a:pPr algn="ctr">
              <a:lnSpc>
                <a:spcPct val="120000"/>
              </a:lnSpc>
            </a:pPr>
            <a:r>
              <a:rPr lang="zh-CN" altLang="en-US" sz="1600" b="1">
                <a:solidFill>
                  <a:schemeClr val="tx2">
                    <a:lumMod val="50000"/>
                  </a:schemeClr>
                </a:solidFill>
                <a:latin typeface="+mj-ea"/>
                <a:ea typeface="+mj-ea"/>
              </a:rPr>
              <a:t>何日归家洗客袍?银字笙调，心字香烧</a:t>
            </a:r>
            <a:r>
              <a:rPr lang="zh-CN" altLang="en-US" sz="1600">
                <a:solidFill>
                  <a:schemeClr val="tx2">
                    <a:lumMod val="50000"/>
                  </a:schemeClr>
                </a:solidFill>
                <a:latin typeface="+mj-ea"/>
                <a:ea typeface="+mj-ea"/>
                <a:sym typeface="+mn-ea"/>
              </a:rPr>
              <a:t>③</a:t>
            </a:r>
            <a:r>
              <a:rPr lang="zh-CN" altLang="en-US" sz="1600" b="1">
                <a:solidFill>
                  <a:schemeClr val="tx2">
                    <a:lumMod val="50000"/>
                  </a:schemeClr>
                </a:solidFill>
                <a:latin typeface="+mj-ea"/>
                <a:ea typeface="+mj-ea"/>
              </a:rPr>
              <a:t>。流光容易扣人抛，红了樱桃，绿了芭蕉。</a:t>
            </a:r>
            <a:endParaRPr lang="zh-CN" altLang="en-US" sz="1600" b="1">
              <a:solidFill>
                <a:schemeClr val="tx2">
                  <a:lumMod val="50000"/>
                </a:schemeClr>
              </a:solidFill>
              <a:latin typeface="+mj-ea"/>
              <a:ea typeface="+mj-ea"/>
            </a:endParaRPr>
          </a:p>
        </p:txBody>
      </p:sp>
      <p:sp>
        <p:nvSpPr>
          <p:cNvPr id="4" name="文本框 3"/>
          <p:cNvSpPr txBox="1"/>
          <p:nvPr/>
        </p:nvSpPr>
        <p:spPr>
          <a:xfrm>
            <a:off x="569595" y="2301240"/>
            <a:ext cx="9791065" cy="1641475"/>
          </a:xfrm>
          <a:prstGeom prst="rect">
            <a:avLst/>
          </a:prstGeom>
          <a:noFill/>
        </p:spPr>
        <p:txBody>
          <a:bodyPr wrap="square" rtlCol="0" anchor="t">
            <a:spAutoFit/>
          </a:bodyPr>
          <a:p>
            <a:pPr>
              <a:lnSpc>
                <a:spcPct val="120000"/>
              </a:lnSpc>
            </a:pPr>
            <a:r>
              <a:rPr lang="zh-CN" altLang="en-US" sz="1400" b="1">
                <a:solidFill>
                  <a:srgbClr val="C00000"/>
                </a:solidFill>
                <a:latin typeface="+mj-ea"/>
                <a:ea typeface="+mj-ea"/>
              </a:rPr>
              <a:t>注释：①词作于南宋亡后作者飘零于姑苏太湖之滨时期。②帘招：指酒旗。③银字笙调，心字香烧：意思是调弄有银字的笙，点熏炉里心字形的香。</a:t>
            </a:r>
            <a:endParaRPr lang="zh-CN" altLang="en-US" sz="1400" b="1">
              <a:solidFill>
                <a:srgbClr val="C00000"/>
              </a:solidFill>
              <a:latin typeface="+mj-ea"/>
              <a:ea typeface="+mj-ea"/>
            </a:endParaRPr>
          </a:p>
          <a:p>
            <a:pPr>
              <a:lnSpc>
                <a:spcPct val="120000"/>
              </a:lnSpc>
            </a:pPr>
            <a:r>
              <a:rPr lang="zh-CN" altLang="en-US" sz="1400" b="1">
                <a:solidFill>
                  <a:srgbClr val="C00000"/>
                </a:solidFill>
                <a:latin typeface="+mj-ea"/>
                <a:ea typeface="+mj-ea"/>
              </a:rPr>
              <a:t>解析：词中的一“红”一“绿”，将春光渐渐消逝于初夏的来临中这个过程充分表现了出来。词人抓住夏初樱桃成熟时颜色变红，芭蕉叶子由浅绿变为深绿，把看不见的时光流逝转化为可以捉摸的形象。同时以实写虚，借乐景写哀情</a:t>
            </a:r>
            <a:r>
              <a:rPr lang="zh-CN" altLang="en-US" sz="1400" b="1">
                <a:solidFill>
                  <a:srgbClr val="C00000"/>
                </a:solidFill>
                <a:latin typeface="+mj-ea"/>
                <a:ea typeface="+mj-ea"/>
                <a:sym typeface="+mn-ea"/>
              </a:rPr>
              <a:t>发了岁逝之伤、亡国之悲。</a:t>
            </a:r>
            <a:endParaRPr lang="zh-CN" altLang="en-US" sz="1400" b="1">
              <a:solidFill>
                <a:srgbClr val="C00000"/>
              </a:solidFill>
              <a:latin typeface="+mj-ea"/>
              <a:ea typeface="+mj-ea"/>
              <a:sym typeface="+mn-ea"/>
            </a:endParaRPr>
          </a:p>
          <a:p>
            <a:pPr>
              <a:lnSpc>
                <a:spcPct val="120000"/>
              </a:lnSpc>
            </a:pPr>
            <a:endParaRPr lang="zh-CN" altLang="en-US" sz="1400" b="1">
              <a:solidFill>
                <a:srgbClr val="C00000"/>
              </a:solidFill>
              <a:latin typeface="+mj-ea"/>
              <a:ea typeface="+mj-ea"/>
              <a:sym typeface="+mn-ea"/>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22"/>
          <p:cNvSpPr/>
          <p:nvPr/>
        </p:nvSpPr>
        <p:spPr>
          <a:xfrm>
            <a:off x="2657475" y="2121535"/>
            <a:ext cx="6890385" cy="2614295"/>
          </a:xfrm>
          <a:prstGeom prst="rect">
            <a:avLst/>
          </a:prstGeom>
          <a:blipFill>
            <a:blip r:embed="rId1">
              <a:alphaModFix amt="26000"/>
              <a:extLst>
                <a:ext uri="{BEBA8EAE-BF5A-486C-A8C5-ECC9F3942E4B}">
                  <a14:imgProps xmlns:a14="http://schemas.microsoft.com/office/drawing/2010/main">
                    <a14:imgLayer r:embed="rId2">
                      <a14:imgEffect>
                        <a14:artisticTexturizer/>
                      </a14:imgEffect>
                      <a14:imgEffect>
                        <a14:brightnessContrast bright="18000"/>
                      </a14:imgEffect>
                      <a14:imgEffect>
                        <a14:colorTemperature colorTemp="5591"/>
                      </a14:imgEffect>
                      <a14:imgEffect>
                        <a14:saturation sat="28000"/>
                      </a14:imgEffect>
                      <a14:imgEffect>
                        <a14:sharpenSoften amount="50000"/>
                      </a14:imgEffect>
                    </a14:imgLayer>
                  </a14:imgProps>
                </a:ext>
              </a:extLst>
            </a:blip>
            <a:tile tx="0" ty="0" sx="100000" sy="100000" flip="none" algn="tl"/>
          </a:bli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0" name="图片 9"/>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contrast="-5000"/>
                    </a14:imgEffect>
                  </a14:imgLayer>
                </a14:imgProps>
              </a:ext>
            </a:extLst>
          </a:blip>
          <a:srcRect l="62328"/>
          <a:stretch>
            <a:fillRect/>
          </a:stretch>
        </p:blipFill>
        <p:spPr>
          <a:xfrm>
            <a:off x="7662632" y="0"/>
            <a:ext cx="4593058" cy="6858000"/>
          </a:xfrm>
          <a:prstGeom prst="rect">
            <a:avLst/>
          </a:prstGeom>
          <a:effectLst>
            <a:outerShdw blurRad="50800" dist="38100" dir="2700000" algn="tl" rotWithShape="0">
              <a:prstClr val="black">
                <a:alpha val="40000"/>
              </a:prstClr>
            </a:outerShdw>
          </a:effectLst>
        </p:spPr>
      </p:pic>
      <p:pic>
        <p:nvPicPr>
          <p:cNvPr id="7" name="图片 6" descr="1ff5ce9892bb9bdcc0209a2a8089d829"/>
          <p:cNvPicPr>
            <a:picLocks noChangeAspect="1"/>
          </p:cNvPicPr>
          <p:nvPr/>
        </p:nvPicPr>
        <p:blipFill>
          <a:blip r:embed="rId5"/>
          <a:stretch>
            <a:fillRect/>
          </a:stretch>
        </p:blipFill>
        <p:spPr>
          <a:xfrm>
            <a:off x="6308090" y="1447165"/>
            <a:ext cx="2430145" cy="2430145"/>
          </a:xfrm>
          <a:prstGeom prst="rect">
            <a:avLst/>
          </a:prstGeom>
          <a:effectLst>
            <a:outerShdw blurRad="50800" dist="38100" dir="2700000" sx="104000" sy="104000" algn="tl" rotWithShape="0">
              <a:srgbClr val="5F726D">
                <a:alpha val="40000"/>
              </a:srgbClr>
            </a:outerShdw>
          </a:effectLst>
        </p:spPr>
      </p:pic>
      <p:sp>
        <p:nvSpPr>
          <p:cNvPr id="20" name="文本框 19"/>
          <p:cNvSpPr txBox="1"/>
          <p:nvPr/>
        </p:nvSpPr>
        <p:spPr>
          <a:xfrm>
            <a:off x="5179155" y="2940863"/>
            <a:ext cx="2621280" cy="829945"/>
          </a:xfrm>
          <a:prstGeom prst="rect">
            <a:avLst/>
          </a:prstGeom>
          <a:noFill/>
          <a:effectLst>
            <a:outerShdw blurRad="50800" dist="38100" dir="2700000" algn="tl" rotWithShape="0">
              <a:prstClr val="black">
                <a:alpha val="40000"/>
              </a:prstClr>
            </a:outerShdw>
          </a:effectLst>
        </p:spPr>
        <p:txBody>
          <a:bodyPr wrap="none" rtlCol="0">
            <a:spAutoFit/>
          </a:bodyPr>
          <a:lstStyle>
            <a:defPPr>
              <a:defRPr lang="zh-CN"/>
            </a:defPPr>
            <a:lvl1pPr>
              <a:defRPr sz="11500">
                <a:solidFill>
                  <a:schemeClr val="tx2">
                    <a:lumMod val="50000"/>
                  </a:schemeClr>
                </a:solidFill>
                <a:effectLst>
                  <a:outerShdw blurRad="50800" dist="38100" dir="2700000" algn="tl" rotWithShape="0">
                    <a:prstClr val="black">
                      <a:alpha val="40000"/>
                    </a:prstClr>
                  </a:outerShdw>
                </a:effectLst>
                <a:latin typeface="钟齐段宁行书" panose="02010800040101010101" pitchFamily="2" charset="-122"/>
                <a:ea typeface="钟齐段宁行书" panose="02010800040101010101" pitchFamily="2" charset="-122"/>
              </a:defRPr>
            </a:lvl1pPr>
          </a:lstStyle>
          <a:p>
            <a:r>
              <a:rPr lang="zh-CN" altLang="en-US" sz="4800" dirty="0">
                <a:gradFill>
                  <a:gsLst>
                    <a:gs pos="0">
                      <a:srgbClr val="E30000"/>
                    </a:gs>
                    <a:gs pos="100000">
                      <a:srgbClr val="760303"/>
                    </a:gs>
                  </a:gsLst>
                  <a:lin scaled="0"/>
                </a:gradFill>
                <a:effectLst/>
              </a:rPr>
              <a:t>真题演练</a:t>
            </a:r>
            <a:endParaRPr lang="zh-CN" altLang="en-US" sz="4800" dirty="0">
              <a:gradFill>
                <a:gsLst>
                  <a:gs pos="0">
                    <a:srgbClr val="E30000"/>
                  </a:gs>
                  <a:gs pos="100000">
                    <a:srgbClr val="760303"/>
                  </a:gs>
                </a:gsLst>
                <a:lin scaled="0"/>
              </a:gradFill>
              <a:effectLst/>
            </a:endParaRPr>
          </a:p>
        </p:txBody>
      </p:sp>
      <p:pic>
        <p:nvPicPr>
          <p:cNvPr id="2" name="图片 1" descr="66e97c24594d6eb15be0f7c5bc18ea59"/>
          <p:cNvPicPr>
            <a:picLocks noChangeAspect="1"/>
          </p:cNvPicPr>
          <p:nvPr/>
        </p:nvPicPr>
        <p:blipFill>
          <a:blip r:embed="rId6"/>
          <a:stretch>
            <a:fillRect/>
          </a:stretch>
        </p:blipFill>
        <p:spPr>
          <a:xfrm>
            <a:off x="9547860" y="3656330"/>
            <a:ext cx="2203450" cy="3143250"/>
          </a:xfrm>
          <a:prstGeom prst="rect">
            <a:avLst/>
          </a:prstGeom>
          <a:effectLst>
            <a:outerShdw blurRad="50800" dist="38100" dir="2700000" sx="103000" sy="103000" algn="tl" rotWithShape="0">
              <a:srgbClr val="5F726D">
                <a:alpha val="40000"/>
              </a:srgbClr>
            </a:outerShdw>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descr="5cf06a324eb5d8757ecc5fbef291b88f"/>
          <p:cNvPicPr>
            <a:picLocks noChangeAspect="1"/>
          </p:cNvPicPr>
          <p:nvPr/>
        </p:nvPicPr>
        <p:blipFill>
          <a:blip r:embed="rId1"/>
          <a:stretch>
            <a:fillRect/>
          </a:stretch>
        </p:blipFill>
        <p:spPr>
          <a:xfrm>
            <a:off x="8255" y="-5080"/>
            <a:ext cx="12173585" cy="6809740"/>
          </a:xfrm>
          <a:prstGeom prst="rect">
            <a:avLst/>
          </a:prstGeom>
        </p:spPr>
      </p:pic>
      <p:pic>
        <p:nvPicPr>
          <p:cNvPr id="7" name="图片 6" descr="224ff18b5224ef256c2f11a30f4da0ca"/>
          <p:cNvPicPr>
            <a:picLocks noChangeAspect="1"/>
          </p:cNvPicPr>
          <p:nvPr/>
        </p:nvPicPr>
        <p:blipFill>
          <a:blip r:embed="rId2"/>
          <a:stretch>
            <a:fillRect/>
          </a:stretch>
        </p:blipFill>
        <p:spPr>
          <a:xfrm>
            <a:off x="-882650" y="263525"/>
            <a:ext cx="11458575" cy="6433185"/>
          </a:xfrm>
          <a:prstGeom prst="rect">
            <a:avLst/>
          </a:prstGeom>
          <a:effectLst>
            <a:innerShdw blurRad="63500" dist="50800" dir="18900000">
              <a:schemeClr val="accent6">
                <a:lumMod val="40000"/>
                <a:lumOff val="60000"/>
                <a:alpha val="50000"/>
              </a:schemeClr>
            </a:innerShdw>
          </a:effectLst>
        </p:spPr>
      </p:pic>
      <p:pic>
        <p:nvPicPr>
          <p:cNvPr id="21" name="图片 20"/>
          <p:cNvPicPr>
            <a:picLocks noChangeAspect="1"/>
          </p:cNvPicPr>
          <p:nvPr/>
        </p:nvPicPr>
        <p:blipFill rotWithShape="1">
          <a:blip r:embed="rId3" cstate="screen">
            <a:extLst>
              <a:ext uri="{BEBA8EAE-BF5A-486C-A8C5-ECC9F3942E4B}">
                <a14:imgProps xmlns:a14="http://schemas.microsoft.com/office/drawing/2010/main">
                  <a14:imgLayer r:embed="rId4">
                    <a14:imgEffect>
                      <a14:brightnessContrast contrast="-5000"/>
                    </a14:imgEffect>
                  </a14:imgLayer>
                </a14:imgProps>
              </a:ext>
            </a:extLst>
          </a:blip>
          <a:srcRect l="62328"/>
          <a:stretch>
            <a:fillRect/>
          </a:stretch>
        </p:blipFill>
        <p:spPr>
          <a:xfrm>
            <a:off x="7646122" y="0"/>
            <a:ext cx="4593058" cy="6858000"/>
          </a:xfrm>
          <a:prstGeom prst="rect">
            <a:avLst/>
          </a:prstGeom>
          <a:effectLst>
            <a:outerShdw blurRad="50800" dist="38100" dir="2700000" algn="tl" rotWithShape="0">
              <a:prstClr val="black">
                <a:alpha val="40000"/>
              </a:prstClr>
            </a:outerShdw>
          </a:effectLst>
        </p:spPr>
      </p:pic>
      <p:pic>
        <p:nvPicPr>
          <p:cNvPr id="2" name="图片 1" descr="66e97c24594d6eb15be0f7c5bc18ea59"/>
          <p:cNvPicPr>
            <a:picLocks noChangeAspect="1"/>
          </p:cNvPicPr>
          <p:nvPr/>
        </p:nvPicPr>
        <p:blipFill>
          <a:blip r:embed="rId5"/>
          <a:stretch>
            <a:fillRect/>
          </a:stretch>
        </p:blipFill>
        <p:spPr>
          <a:xfrm>
            <a:off x="8901430" y="3758565"/>
            <a:ext cx="2502535" cy="3569970"/>
          </a:xfrm>
          <a:prstGeom prst="rect">
            <a:avLst/>
          </a:prstGeom>
        </p:spPr>
      </p:pic>
      <p:sp>
        <p:nvSpPr>
          <p:cNvPr id="100" name="文本框 99"/>
          <p:cNvSpPr txBox="1"/>
          <p:nvPr/>
        </p:nvSpPr>
        <p:spPr>
          <a:xfrm>
            <a:off x="709930" y="1668780"/>
            <a:ext cx="8298815" cy="4030980"/>
          </a:xfrm>
          <a:prstGeom prst="rect">
            <a:avLst/>
          </a:prstGeom>
          <a:noFill/>
          <a:ln w="9525">
            <a:noFill/>
          </a:ln>
        </p:spPr>
        <p:txBody>
          <a:bodyPr wrap="square">
            <a:spAutoFit/>
          </a:bodyPr>
          <a:p>
            <a:pPr indent="0" algn="ctr"/>
            <a:r>
              <a:rPr lang="zh-CN" sz="3200" b="1">
                <a:solidFill>
                  <a:srgbClr val="FF0000"/>
                </a:solidFill>
                <a:ea typeface="宋体" panose="02010600030101010101" pitchFamily="2" charset="-122"/>
              </a:rPr>
              <a:t>常见的考点和考查形式分析</a:t>
            </a:r>
            <a:endParaRPr lang="zh-CN" sz="3200" b="1">
              <a:solidFill>
                <a:srgbClr val="FF0000"/>
              </a:solidFill>
              <a:ea typeface="宋体" panose="02010600030101010101" pitchFamily="2" charset="-122"/>
            </a:endParaRPr>
          </a:p>
          <a:p>
            <a:pPr indent="0" algn="ctr"/>
            <a:endParaRPr lang="zh-CN" sz="3200" b="1">
              <a:solidFill>
                <a:srgbClr val="FF0000"/>
              </a:solidFill>
              <a:ea typeface="宋体" panose="02010600030101010101" pitchFamily="2" charset="-122"/>
            </a:endParaRPr>
          </a:p>
          <a:p>
            <a:pPr indent="0" algn="ctr"/>
            <a:r>
              <a:rPr lang="zh-CN" sz="2400" b="0">
                <a:solidFill>
                  <a:srgbClr val="000000"/>
                </a:solidFill>
                <a:ea typeface="宋体" panose="02010600030101010101" pitchFamily="2" charset="-122"/>
              </a:rPr>
              <a:t>1</a:t>
            </a:r>
            <a:r>
              <a:rPr lang="zh-CN" sz="2400" b="0">
                <a:gradFill>
                  <a:gsLst>
                    <a:gs pos="0">
                      <a:srgbClr val="7B32B2"/>
                    </a:gs>
                    <a:gs pos="100000">
                      <a:srgbClr val="401A5D"/>
                    </a:gs>
                  </a:gsLst>
                  <a:lin scaled="0"/>
                </a:gradFill>
                <a:ea typeface="宋体" panose="02010600030101010101" pitchFamily="2" charset="-122"/>
              </a:rPr>
              <a:t>.把握情感主旨</a:t>
            </a:r>
            <a:r>
              <a:rPr lang="zh-CN" sz="2400" b="0">
                <a:solidFill>
                  <a:srgbClr val="000000"/>
                </a:solidFill>
                <a:ea typeface="宋体" panose="02010600030101010101" pitchFamily="2" charset="-122"/>
              </a:rPr>
              <a:t>，</a:t>
            </a:r>
            <a:r>
              <a:rPr lang="zh-CN" altLang="en-US" sz="2400">
                <a:sym typeface="+mn-ea"/>
              </a:rPr>
              <a:t>考查形式：</a:t>
            </a:r>
            <a:r>
              <a:rPr lang="zh-CN" sz="2400" b="0">
                <a:solidFill>
                  <a:srgbClr val="000000"/>
                </a:solidFill>
                <a:ea typeface="宋体" panose="02010600030101010101" pitchFamily="2" charset="-122"/>
              </a:rPr>
              <a:t>（</a:t>
            </a:r>
            <a:r>
              <a:rPr lang="en-US" altLang="zh-CN" sz="2400" b="0">
                <a:solidFill>
                  <a:srgbClr val="000000"/>
                </a:solidFill>
                <a:ea typeface="宋体" panose="02010600030101010101" pitchFamily="2" charset="-122"/>
              </a:rPr>
              <a:t>1</a:t>
            </a:r>
            <a:r>
              <a:rPr lang="zh-CN" altLang="en-US" sz="2400" b="0">
                <a:solidFill>
                  <a:srgbClr val="000000"/>
                </a:solidFill>
                <a:ea typeface="宋体" panose="02010600030101010101" pitchFamily="2" charset="-122"/>
              </a:rPr>
              <a:t>）</a:t>
            </a:r>
            <a:r>
              <a:rPr lang="zh-CN" sz="2400" b="0">
                <a:solidFill>
                  <a:srgbClr val="000000"/>
                </a:solidFill>
                <a:ea typeface="宋体" panose="02010600030101010101" pitchFamily="2" charset="-122"/>
              </a:rPr>
              <a:t>选择题；（</a:t>
            </a:r>
            <a:r>
              <a:rPr lang="en-US" altLang="zh-CN" sz="2400" b="0">
                <a:solidFill>
                  <a:srgbClr val="000000"/>
                </a:solidFill>
                <a:ea typeface="宋体" panose="02010600030101010101" pitchFamily="2" charset="-122"/>
              </a:rPr>
              <a:t>2</a:t>
            </a:r>
            <a:r>
              <a:rPr lang="zh-CN" altLang="en-US" sz="2400" b="0">
                <a:solidFill>
                  <a:srgbClr val="000000"/>
                </a:solidFill>
                <a:ea typeface="宋体" panose="02010600030101010101" pitchFamily="2" charset="-122"/>
              </a:rPr>
              <a:t>）问答题；</a:t>
            </a:r>
            <a:endParaRPr lang="zh-CN" sz="2400" b="0">
              <a:solidFill>
                <a:srgbClr val="000000"/>
              </a:solidFill>
              <a:ea typeface="宋体" panose="02010600030101010101" pitchFamily="2" charset="-122"/>
            </a:endParaRPr>
          </a:p>
          <a:p>
            <a:pPr indent="0" algn="l"/>
            <a:r>
              <a:rPr lang="zh-CN" sz="2400" b="0">
                <a:solidFill>
                  <a:srgbClr val="000000"/>
                </a:solidFill>
                <a:ea typeface="宋体" panose="02010600030101010101" pitchFamily="2" charset="-122"/>
              </a:rPr>
              <a:t>2.</a:t>
            </a:r>
            <a:r>
              <a:rPr lang="zh-CN" sz="2400" b="0">
                <a:solidFill>
                  <a:srgbClr val="7030A0"/>
                </a:solidFill>
                <a:ea typeface="宋体" panose="02010600030101010101" pitchFamily="2" charset="-122"/>
              </a:rPr>
              <a:t>体会意境</a:t>
            </a:r>
            <a:r>
              <a:rPr lang="zh-CN" sz="2400" b="0">
                <a:solidFill>
                  <a:schemeClr val="tx1"/>
                </a:solidFill>
                <a:ea typeface="宋体" panose="02010600030101010101" pitchFamily="2" charset="-122"/>
              </a:rPr>
              <a:t>，</a:t>
            </a:r>
            <a:r>
              <a:rPr lang="zh-CN" altLang="en-US" sz="2400">
                <a:sym typeface="+mn-ea"/>
              </a:rPr>
              <a:t>考查形式：</a:t>
            </a:r>
            <a:r>
              <a:rPr lang="zh-CN" sz="2400">
                <a:solidFill>
                  <a:srgbClr val="000000"/>
                </a:solidFill>
                <a:ea typeface="宋体" panose="02010600030101010101" pitchFamily="2" charset="-122"/>
                <a:sym typeface="+mn-ea"/>
              </a:rPr>
              <a:t>主要问答题；</a:t>
            </a:r>
            <a:r>
              <a:rPr lang="zh-CN" sz="2400" b="0">
                <a:solidFill>
                  <a:srgbClr val="000000"/>
                </a:solidFill>
                <a:ea typeface="宋体" panose="02010600030101010101" pitchFamily="2" charset="-122"/>
              </a:rPr>
              <a:t>3.</a:t>
            </a:r>
            <a:r>
              <a:rPr lang="zh-CN" sz="2400" b="0">
                <a:solidFill>
                  <a:srgbClr val="7030A0"/>
                </a:solidFill>
                <a:ea typeface="宋体" panose="02010600030101010101" pitchFamily="2" charset="-122"/>
              </a:rPr>
              <a:t>赏析艺术技巧</a:t>
            </a:r>
            <a:r>
              <a:rPr lang="zh-CN" sz="2400" b="0">
                <a:solidFill>
                  <a:srgbClr val="000000"/>
                </a:solidFill>
                <a:ea typeface="宋体" panose="02010600030101010101" pitchFamily="2" charset="-122"/>
              </a:rPr>
              <a:t>，</a:t>
            </a:r>
            <a:r>
              <a:rPr lang="zh-CN" altLang="en-US" sz="2400">
                <a:sym typeface="+mn-ea"/>
              </a:rPr>
              <a:t>考查形式：</a:t>
            </a:r>
            <a:r>
              <a:rPr lang="zh-CN" sz="2400" b="0">
                <a:solidFill>
                  <a:srgbClr val="000000"/>
                </a:solidFill>
                <a:ea typeface="宋体" panose="02010600030101010101" pitchFamily="2" charset="-122"/>
              </a:rPr>
              <a:t>主要问答题；</a:t>
            </a:r>
            <a:endParaRPr lang="zh-CN" sz="2400" b="0">
              <a:solidFill>
                <a:srgbClr val="000000"/>
              </a:solidFill>
              <a:ea typeface="宋体" panose="02010600030101010101" pitchFamily="2" charset="-122"/>
            </a:endParaRPr>
          </a:p>
          <a:p>
            <a:pPr indent="0"/>
            <a:r>
              <a:rPr lang="zh-CN" altLang="en-US" sz="2400"/>
              <a:t>4.</a:t>
            </a:r>
            <a:r>
              <a:rPr lang="zh-CN" altLang="en-US" sz="2400">
                <a:solidFill>
                  <a:srgbClr val="7030A0"/>
                </a:solidFill>
              </a:rPr>
              <a:t>锤炼语言</a:t>
            </a:r>
            <a:r>
              <a:rPr lang="zh-CN" altLang="en-US" sz="2400"/>
              <a:t>，</a:t>
            </a:r>
            <a:r>
              <a:rPr lang="zh-CN" altLang="en-US" sz="2400">
                <a:sym typeface="+mn-ea"/>
              </a:rPr>
              <a:t>考查形式：</a:t>
            </a:r>
            <a:r>
              <a:rPr lang="zh-CN" altLang="en-US" sz="2400"/>
              <a:t>问答题；</a:t>
            </a:r>
            <a:endParaRPr lang="zh-CN" altLang="en-US" sz="2400"/>
          </a:p>
          <a:p>
            <a:pPr indent="0"/>
            <a:r>
              <a:rPr lang="zh-CN" altLang="en-US" sz="2400"/>
              <a:t>5.</a:t>
            </a:r>
            <a:r>
              <a:rPr lang="zh-CN" altLang="en-US" sz="2400">
                <a:solidFill>
                  <a:srgbClr val="7030A0"/>
                </a:solidFill>
              </a:rPr>
              <a:t>赏析名句</a:t>
            </a:r>
            <a:r>
              <a:rPr lang="zh-CN" altLang="en-US" sz="2400"/>
              <a:t>，</a:t>
            </a:r>
            <a:r>
              <a:rPr lang="zh-CN" altLang="en-US" sz="2400">
                <a:sym typeface="+mn-ea"/>
              </a:rPr>
              <a:t>考查形式：</a:t>
            </a:r>
            <a:r>
              <a:rPr lang="zh-CN" altLang="en-US" sz="2400"/>
              <a:t>问答题；</a:t>
            </a:r>
            <a:endParaRPr lang="zh-CN" altLang="en-US" sz="2400"/>
          </a:p>
          <a:p>
            <a:pPr indent="0"/>
            <a:r>
              <a:rPr lang="zh-CN" altLang="en-US" sz="2400"/>
              <a:t>6.</a:t>
            </a:r>
            <a:r>
              <a:rPr lang="zh-CN" altLang="en-US" sz="2400">
                <a:solidFill>
                  <a:srgbClr val="7030A0"/>
                </a:solidFill>
              </a:rPr>
              <a:t>内容理解与鉴赏</a:t>
            </a:r>
            <a:r>
              <a:rPr lang="zh-CN" altLang="en-US" sz="2400"/>
              <a:t>，</a:t>
            </a:r>
            <a:r>
              <a:rPr lang="zh-CN" altLang="en-US" sz="2400">
                <a:sym typeface="+mn-ea"/>
              </a:rPr>
              <a:t>考查形式：</a:t>
            </a:r>
            <a:r>
              <a:rPr lang="zh-CN" sz="2400">
                <a:solidFill>
                  <a:srgbClr val="000000"/>
                </a:solidFill>
                <a:ea typeface="宋体" panose="02010600030101010101" pitchFamily="2" charset="-122"/>
                <a:sym typeface="+mn-ea"/>
              </a:rPr>
              <a:t>（</a:t>
            </a:r>
            <a:r>
              <a:rPr lang="en-US" altLang="zh-CN" sz="2400">
                <a:solidFill>
                  <a:srgbClr val="000000"/>
                </a:solidFill>
                <a:ea typeface="宋体" panose="02010600030101010101" pitchFamily="2" charset="-122"/>
                <a:sym typeface="+mn-ea"/>
              </a:rPr>
              <a:t>1</a:t>
            </a:r>
            <a:r>
              <a:rPr lang="zh-CN" altLang="en-US" sz="2400">
                <a:solidFill>
                  <a:srgbClr val="000000"/>
                </a:solidFill>
                <a:ea typeface="宋体" panose="02010600030101010101" pitchFamily="2" charset="-122"/>
                <a:sym typeface="+mn-ea"/>
              </a:rPr>
              <a:t>）</a:t>
            </a:r>
            <a:r>
              <a:rPr lang="zh-CN" sz="2400">
                <a:solidFill>
                  <a:srgbClr val="000000"/>
                </a:solidFill>
                <a:ea typeface="宋体" panose="02010600030101010101" pitchFamily="2" charset="-122"/>
                <a:sym typeface="+mn-ea"/>
              </a:rPr>
              <a:t>选择题；（</a:t>
            </a:r>
            <a:r>
              <a:rPr lang="en-US" altLang="zh-CN" sz="2400">
                <a:solidFill>
                  <a:srgbClr val="000000"/>
                </a:solidFill>
                <a:ea typeface="宋体" panose="02010600030101010101" pitchFamily="2" charset="-122"/>
                <a:sym typeface="+mn-ea"/>
              </a:rPr>
              <a:t>2</a:t>
            </a:r>
            <a:r>
              <a:rPr lang="zh-CN" altLang="en-US" sz="2400">
                <a:solidFill>
                  <a:srgbClr val="000000"/>
                </a:solidFill>
                <a:ea typeface="宋体" panose="02010600030101010101" pitchFamily="2" charset="-122"/>
                <a:sym typeface="+mn-ea"/>
              </a:rPr>
              <a:t>）问答题；</a:t>
            </a:r>
            <a:endParaRPr lang="zh-CN" altLang="en-US" sz="2400"/>
          </a:p>
          <a:p>
            <a:pPr indent="0"/>
            <a:r>
              <a:rPr lang="en-US" altLang="zh-CN" sz="2400"/>
              <a:t>7.</a:t>
            </a:r>
            <a:r>
              <a:rPr lang="zh-CN" altLang="en-US" sz="2400">
                <a:solidFill>
                  <a:srgbClr val="7030A0"/>
                </a:solidFill>
              </a:rPr>
              <a:t>对比分析，考查两首诗词的情感、内容、写法等的异同</a:t>
            </a:r>
            <a:r>
              <a:rPr lang="zh-CN" altLang="en-US" sz="2400"/>
              <a:t>，考查形式：问答题。</a:t>
            </a:r>
            <a:endParaRPr lang="zh-CN" altLang="en-US" sz="240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descr="cba13aaf4a3f1ff83913a5599545018f"/>
          <p:cNvPicPr>
            <a:picLocks noChangeAspect="1"/>
          </p:cNvPicPr>
          <p:nvPr/>
        </p:nvPicPr>
        <p:blipFill>
          <a:blip r:embed="rId1"/>
          <a:stretch>
            <a:fillRect/>
          </a:stretch>
        </p:blipFill>
        <p:spPr>
          <a:xfrm rot="240000" flipH="1">
            <a:off x="7385685" y="-454025"/>
            <a:ext cx="5379720" cy="8069580"/>
          </a:xfrm>
          <a:prstGeom prst="rect">
            <a:avLst/>
          </a:prstGeom>
        </p:spPr>
      </p:pic>
      <p:sp>
        <p:nvSpPr>
          <p:cNvPr id="3" name="矩形 2"/>
          <p:cNvSpPr/>
          <p:nvPr/>
        </p:nvSpPr>
        <p:spPr>
          <a:xfrm>
            <a:off x="883920" y="685800"/>
            <a:ext cx="9629775" cy="4643755"/>
          </a:xfrm>
          <a:prstGeom prst="rect">
            <a:avLst/>
          </a:prstGeom>
          <a:solidFill>
            <a:schemeClr val="bg1"/>
          </a:solidFill>
          <a:ln>
            <a:solidFill>
              <a:schemeClr val="bg1">
                <a:lumMod val="65000"/>
                <a:alpha val="44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文本框 4"/>
          <p:cNvSpPr txBox="1"/>
          <p:nvPr/>
        </p:nvSpPr>
        <p:spPr>
          <a:xfrm>
            <a:off x="1308735" y="888365"/>
            <a:ext cx="3339465" cy="645160"/>
          </a:xfrm>
          <a:prstGeom prst="rect">
            <a:avLst/>
          </a:prstGeom>
          <a:noFill/>
          <a:ln>
            <a:solidFill>
              <a:schemeClr val="accent2">
                <a:lumMod val="40000"/>
                <a:lumOff val="60000"/>
              </a:schemeClr>
            </a:solidFill>
          </a:ln>
          <a:effectLst/>
          <a:extLst>
            <a:ext uri="{909E8E84-426E-40DD-AFC4-6F175D3DCCD1}">
              <a14:hiddenFill xmlns:a14="http://schemas.microsoft.com/office/drawing/2010/main">
                <a:solidFill>
                  <a:schemeClr val="bg1">
                    <a:alpha val="23000"/>
                  </a:schemeClr>
                </a:solidFill>
              </a14:hiddenFill>
            </a:ext>
          </a:extLst>
        </p:spPr>
        <p:txBody>
          <a:bodyPr wrap="square" rtlCol="0" anchor="t">
            <a:spAutoFit/>
          </a:bodyPr>
          <a:p>
            <a:pPr algn="l">
              <a:lnSpc>
                <a:spcPct val="100000"/>
              </a:lnSpc>
            </a:pPr>
            <a:r>
              <a:rPr lang="en-US" altLang="zh-CN" sz="2000"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  </a:t>
            </a:r>
            <a:r>
              <a:rPr lang="zh-CN" altLang="en-US" sz="3600" b="1" spc="600" dirty="0">
                <a:solidFill>
                  <a:srgbClr val="FF0000"/>
                </a:solidFill>
                <a:latin typeface="等线 Light" panose="02010600030101010101" pitchFamily="2" charset="-122"/>
                <a:ea typeface="等线 Light" panose="02010600030101010101" pitchFamily="2" charset="-122"/>
                <a:sym typeface="+mn-ea"/>
              </a:rPr>
              <a:t>方法分析</a:t>
            </a:r>
            <a:endParaRPr lang="zh-CN" altLang="en-US" sz="3600" b="1" spc="600" dirty="0">
              <a:solidFill>
                <a:srgbClr val="FF0000"/>
              </a:solidFill>
              <a:latin typeface="等线 Light" panose="02010600030101010101" pitchFamily="2" charset="-122"/>
              <a:ea typeface="等线 Light" panose="02010600030101010101" pitchFamily="2" charset="-122"/>
              <a:sym typeface="+mn-ea"/>
            </a:endParaRPr>
          </a:p>
        </p:txBody>
      </p:sp>
      <p:sp>
        <p:nvSpPr>
          <p:cNvPr id="6" name="文本框 5"/>
          <p:cNvSpPr txBox="1"/>
          <p:nvPr/>
        </p:nvSpPr>
        <p:spPr>
          <a:xfrm>
            <a:off x="1913890" y="1533525"/>
            <a:ext cx="8438515" cy="3630930"/>
          </a:xfrm>
          <a:prstGeom prst="rect">
            <a:avLst/>
          </a:prstGeom>
          <a:noFill/>
          <a:ln>
            <a:solidFill>
              <a:schemeClr val="accent2">
                <a:lumMod val="40000"/>
                <a:lumOff val="60000"/>
              </a:schemeClr>
            </a:solidFill>
          </a:ln>
          <a:effectLst/>
          <a:extLst>
            <a:ext uri="{909E8E84-426E-40DD-AFC4-6F175D3DCCD1}">
              <a14:hiddenFill xmlns:a14="http://schemas.microsoft.com/office/drawing/2010/main">
                <a:solidFill>
                  <a:schemeClr val="bg1">
                    <a:alpha val="23000"/>
                  </a:schemeClr>
                </a:solidFill>
              </a14:hiddenFill>
            </a:ext>
          </a:extLst>
        </p:spPr>
        <p:txBody>
          <a:bodyPr wrap="square" rtlCol="0" anchor="t">
            <a:spAutoFit/>
          </a:bodyPr>
          <a:p>
            <a:pPr algn="l">
              <a:lnSpc>
                <a:spcPct val="100000"/>
              </a:lnSpc>
            </a:pPr>
            <a:r>
              <a:rPr lang="en-US" altLang="zh-CN" sz="24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rPr>
              <a:t>考点一</a:t>
            </a:r>
            <a:r>
              <a:rPr lang="zh-CN" altLang="en-US" sz="24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rPr>
              <a:t>：</a:t>
            </a:r>
            <a:r>
              <a:rPr lang="en-US" altLang="zh-CN" sz="24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rPr>
              <a:t>把握主旨情感</a:t>
            </a:r>
            <a:endParaRPr lang="en-US" altLang="zh-CN" sz="24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b="1" spc="600" dirty="0">
                <a:solidFill>
                  <a:srgbClr val="00B050"/>
                </a:solidFill>
                <a:latin typeface="等线 Light" panose="02010600030101010101" pitchFamily="2" charset="-122"/>
                <a:ea typeface="等线 Light" panose="02010600030101010101" pitchFamily="2" charset="-122"/>
                <a:sym typeface="+mn-ea"/>
              </a:rPr>
              <a:t>【</a:t>
            </a:r>
            <a:r>
              <a:rPr lang="en-US" altLang="zh-CN" sz="2000" b="1" spc="600" dirty="0">
                <a:gradFill>
                  <a:gsLst>
                    <a:gs pos="0">
                      <a:srgbClr val="14CD68"/>
                    </a:gs>
                    <a:gs pos="100000">
                      <a:srgbClr val="0B6E38"/>
                    </a:gs>
                  </a:gsLst>
                  <a:lin scaled="0"/>
                </a:gradFill>
                <a:latin typeface="等线 Light" panose="02010600030101010101" pitchFamily="2" charset="-122"/>
                <a:ea typeface="等线 Light" panose="02010600030101010101" pitchFamily="2" charset="-122"/>
                <a:sym typeface="+mn-ea"/>
              </a:rPr>
              <a:t>常见</a:t>
            </a:r>
            <a:r>
              <a:rPr lang="zh-CN" altLang="en-US" sz="2000" b="1" spc="600" dirty="0">
                <a:gradFill>
                  <a:gsLst>
                    <a:gs pos="0">
                      <a:srgbClr val="14CD68"/>
                    </a:gs>
                    <a:gs pos="100000">
                      <a:srgbClr val="0B6E38"/>
                    </a:gs>
                  </a:gsLst>
                  <a:lin scaled="0"/>
                </a:gradFill>
                <a:latin typeface="等线 Light" panose="02010600030101010101" pitchFamily="2" charset="-122"/>
                <a:ea typeface="等线 Light" panose="02010600030101010101" pitchFamily="2" charset="-122"/>
                <a:sym typeface="+mn-ea"/>
              </a:rPr>
              <a:t>题型</a:t>
            </a:r>
            <a:r>
              <a:rPr lang="en-US" altLang="zh-CN" sz="2000" b="1" spc="600" dirty="0">
                <a:solidFill>
                  <a:srgbClr val="00B050"/>
                </a:solidFill>
                <a:latin typeface="等线 Light" panose="02010600030101010101" pitchFamily="2" charset="-122"/>
                <a:ea typeface="等线 Light" panose="02010600030101010101" pitchFamily="2" charset="-122"/>
                <a:sym typeface="+mn-ea"/>
              </a:rPr>
              <a:t>】</a:t>
            </a:r>
            <a:r>
              <a:rPr lang="en-US" altLang="zh-CN" sz="2000" b="1" spc="600" dirty="0">
                <a:gradFill>
                  <a:gsLst>
                    <a:gs pos="0">
                      <a:srgbClr val="14CD68"/>
                    </a:gs>
                    <a:gs pos="100000">
                      <a:srgbClr val="0B6E38"/>
                    </a:gs>
                  </a:gsLst>
                  <a:lin scaled="0"/>
                </a:gradFill>
                <a:latin typeface="等线 Light" panose="02010600030101010101" pitchFamily="2" charset="-122"/>
                <a:ea typeface="等线 Light" panose="02010600030101010101" pitchFamily="2" charset="-122"/>
                <a:sym typeface="+mn-ea"/>
              </a:rPr>
              <a:t>：</a:t>
            </a: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1400" b="1" spc="600" dirty="0">
                <a:solidFill>
                  <a:srgbClr val="7030A0"/>
                </a:solidFill>
                <a:latin typeface="等线 Light" panose="02010600030101010101" pitchFamily="2" charset="-122"/>
                <a:ea typeface="等线 Light" panose="02010600030101010101" pitchFamily="2" charset="-122"/>
                <a:sym typeface="+mn-ea"/>
              </a:rPr>
              <a:t>(1)诗歌(词曲)表达了诗人什么样的思感情(人生理想)?</a:t>
            </a: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1400" b="1" spc="600" dirty="0">
                <a:solidFill>
                  <a:srgbClr val="7030A0"/>
                </a:solidFill>
                <a:latin typeface="等线 Light" panose="02010600030101010101" pitchFamily="2" charset="-122"/>
                <a:ea typeface="等线 Light" panose="02010600030101010101" pitchFamily="2" charset="-122"/>
                <a:sym typeface="+mn-ea"/>
              </a:rPr>
              <a:t>(2)这首诗的主旨句是哪一句?抒发了</a:t>
            </a:r>
            <a:r>
              <a:rPr lang="zh-CN" altLang="en-US" sz="1400" b="1" spc="600" dirty="0">
                <a:solidFill>
                  <a:srgbClr val="7030A0"/>
                </a:solidFill>
                <a:latin typeface="等线 Light" panose="02010600030101010101" pitchFamily="2" charset="-122"/>
                <a:ea typeface="等线 Light" panose="02010600030101010101" pitchFamily="2" charset="-122"/>
                <a:sym typeface="+mn-ea"/>
              </a:rPr>
              <a:t>诗人</a:t>
            </a:r>
            <a:r>
              <a:rPr lang="en-US" altLang="zh-CN" sz="1400" b="1" spc="600" dirty="0">
                <a:solidFill>
                  <a:srgbClr val="7030A0"/>
                </a:solidFill>
                <a:latin typeface="等线 Light" panose="02010600030101010101" pitchFamily="2" charset="-122"/>
                <a:ea typeface="等线 Light" panose="02010600030101010101" pitchFamily="2" charset="-122"/>
                <a:sym typeface="+mn-ea"/>
              </a:rPr>
              <a:t>怎样的思想感情?</a:t>
            </a: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1400" b="1" spc="600" dirty="0">
                <a:solidFill>
                  <a:srgbClr val="7030A0"/>
                </a:solidFill>
                <a:latin typeface="等线 Light" panose="02010600030101010101" pitchFamily="2" charset="-122"/>
                <a:ea typeface="等线 Light" panose="02010600030101010101" pitchFamily="2" charset="-122"/>
                <a:sym typeface="+mn-ea"/>
              </a:rPr>
              <a:t>(3)诗的某一句(两句)表达了作者的些情感?请结合诗句简要赏析。</a:t>
            </a: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b="1" spc="600" dirty="0">
                <a:solidFill>
                  <a:srgbClr val="00B050"/>
                </a:solidFill>
                <a:latin typeface="等线 Light" panose="02010600030101010101" pitchFamily="2" charset="-122"/>
                <a:ea typeface="等线 Light" panose="02010600030101010101" pitchFamily="2" charset="-122"/>
                <a:sym typeface="+mn-ea"/>
              </a:rPr>
              <a:t>【</a:t>
            </a:r>
            <a:r>
              <a:rPr lang="en-US" altLang="zh-CN" sz="20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rPr>
              <a:t>解题技巧</a:t>
            </a:r>
            <a:r>
              <a:rPr lang="en-US" altLang="zh-CN" sz="2000" b="1" spc="600" dirty="0">
                <a:solidFill>
                  <a:srgbClr val="00B050"/>
                </a:solidFill>
                <a:latin typeface="等线 Light" panose="02010600030101010101" pitchFamily="2" charset="-122"/>
                <a:ea typeface="等线 Light" panose="02010600030101010101" pitchFamily="2" charset="-122"/>
                <a:sym typeface="+mn-ea"/>
              </a:rPr>
              <a:t>】</a:t>
            </a:r>
            <a:r>
              <a:rPr lang="en-US" altLang="zh-CN" sz="2000" b="1" spc="600" dirty="0">
                <a:gradFill>
                  <a:gsLst>
                    <a:gs pos="0">
                      <a:srgbClr val="14CD68"/>
                    </a:gs>
                    <a:gs pos="100000">
                      <a:srgbClr val="035C7D"/>
                    </a:gs>
                  </a:gsLst>
                  <a:lin scaled="0"/>
                </a:gradFill>
                <a:latin typeface="等线 Light" panose="02010600030101010101" pitchFamily="2" charset="-122"/>
                <a:ea typeface="等线 Light" panose="02010600030101010101" pitchFamily="2" charset="-122"/>
                <a:sym typeface="+mn-ea"/>
              </a:rPr>
              <a:t>：</a:t>
            </a: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1400" b="1" spc="600" dirty="0">
                <a:solidFill>
                  <a:srgbClr val="7030A0"/>
                </a:solidFill>
                <a:latin typeface="等线 Light" panose="02010600030101010101" pitchFamily="2" charset="-122"/>
                <a:ea typeface="等线 Light" panose="02010600030101010101" pitchFamily="2" charset="-122"/>
                <a:sym typeface="+mn-ea"/>
              </a:rPr>
              <a:t>①先感悟这首诗是乐诗还是哀诗(或其他情感类别)；</a:t>
            </a: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1400" b="1" spc="600" dirty="0">
                <a:solidFill>
                  <a:srgbClr val="7030A0"/>
                </a:solidFill>
                <a:latin typeface="等线 Light" panose="02010600030101010101" pitchFamily="2" charset="-122"/>
                <a:ea typeface="等线 Light" panose="02010600030101010101" pitchFamily="2" charset="-122"/>
                <a:sym typeface="+mn-ea"/>
              </a:rPr>
              <a:t>②再结合内容分析乐与哀(或其他情感类别)的</a:t>
            </a:r>
            <a:r>
              <a:rPr lang="zh-CN" altLang="en-US" sz="1400" b="1" spc="600" dirty="0">
                <a:solidFill>
                  <a:srgbClr val="7030A0"/>
                </a:solidFill>
                <a:latin typeface="等线 Light" panose="02010600030101010101" pitchFamily="2" charset="-122"/>
                <a:ea typeface="等线 Light" panose="02010600030101010101" pitchFamily="2" charset="-122"/>
                <a:sym typeface="+mn-ea"/>
              </a:rPr>
              <a:t>原因</a:t>
            </a:r>
            <a:r>
              <a:rPr lang="en-US" altLang="zh-CN" sz="1400" b="1" spc="600" dirty="0">
                <a:solidFill>
                  <a:srgbClr val="7030A0"/>
                </a:solidFill>
                <a:latin typeface="等线 Light" panose="02010600030101010101" pitchFamily="2" charset="-122"/>
                <a:ea typeface="等线 Light" panose="02010600030101010101" pitchFamily="2" charset="-122"/>
                <a:sym typeface="+mn-ea"/>
              </a:rPr>
              <a:t>；</a:t>
            </a: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1400" b="1" spc="600" dirty="0">
                <a:solidFill>
                  <a:srgbClr val="7030A0"/>
                </a:solidFill>
                <a:latin typeface="等线 Light" panose="02010600030101010101" pitchFamily="2" charset="-122"/>
                <a:ea typeface="等线 Light" panose="02010600030101010101" pitchFamily="2" charset="-122"/>
                <a:sym typeface="+mn-ea"/>
              </a:rPr>
              <a:t>③确定具体的感情(主旨)是什么。</a:t>
            </a: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b="1" spc="600" dirty="0">
                <a:solidFill>
                  <a:srgbClr val="00B050"/>
                </a:solidFill>
                <a:latin typeface="等线 Light" panose="02010600030101010101" pitchFamily="2" charset="-122"/>
                <a:ea typeface="等线 Light" panose="02010600030101010101" pitchFamily="2" charset="-122"/>
                <a:sym typeface="+mn-ea"/>
              </a:rPr>
              <a:t>【答题模板</a:t>
            </a:r>
            <a:r>
              <a:rPr lang="en-US" altLang="zh-CN" sz="2000" b="1" spc="600" dirty="0">
                <a:solidFill>
                  <a:srgbClr val="00B050"/>
                </a:solidFill>
                <a:latin typeface="等线 Light" panose="02010600030101010101" pitchFamily="2" charset="-122"/>
                <a:ea typeface="等线 Light" panose="02010600030101010101" pitchFamily="2" charset="-122"/>
                <a:sym typeface="+mn-ea"/>
              </a:rPr>
              <a:t>】</a:t>
            </a:r>
            <a:r>
              <a:rPr lang="en-US" altLang="zh-CN" sz="2000" b="1" spc="600" dirty="0">
                <a:solidFill>
                  <a:srgbClr val="00B050"/>
                </a:solidFill>
                <a:latin typeface="等线 Light" panose="02010600030101010101" pitchFamily="2" charset="-122"/>
                <a:ea typeface="等线 Light" panose="02010600030101010101" pitchFamily="2" charset="-122"/>
                <a:sym typeface="+mn-ea"/>
              </a:rPr>
              <a:t>：</a:t>
            </a:r>
            <a:r>
              <a:rPr lang="en-US" altLang="zh-CN" sz="1400" b="1" spc="600" dirty="0">
                <a:solidFill>
                  <a:srgbClr val="7030A0"/>
                </a:solidFill>
                <a:latin typeface="等线 Light" panose="02010600030101010101" pitchFamily="2" charset="-122"/>
                <a:ea typeface="等线 Light" panose="02010600030101010101" pitchFamily="2" charset="-122"/>
                <a:sym typeface="+mn-ea"/>
              </a:rPr>
              <a:t>这首诗通过对……的描写(记叙……事情)展现了一幅……的画面(场景)，表达(表现)了诗人…思想感情(主旨)：</a:t>
            </a: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r>
              <a:rPr lang="en-US" altLang="zh-CN" sz="2000" b="1" spc="600" dirty="0">
                <a:solidFill>
                  <a:srgbClr val="00B050"/>
                </a:solidFill>
                <a:latin typeface="等线 Light" panose="02010600030101010101" pitchFamily="2" charset="-122"/>
                <a:ea typeface="等线 Light" panose="02010600030101010101" pitchFamily="2" charset="-122"/>
                <a:sym typeface="+mn-ea"/>
              </a:rPr>
              <a:t>【常用术语】</a:t>
            </a:r>
            <a:r>
              <a:rPr lang="en-US" altLang="zh-CN" sz="1400" b="1" spc="600" dirty="0">
                <a:solidFill>
                  <a:srgbClr val="7030A0"/>
                </a:solidFill>
                <a:latin typeface="等线 Light" panose="02010600030101010101" pitchFamily="2" charset="-122"/>
                <a:ea typeface="等线 Light" panose="02010600030101010101" pitchFamily="2" charset="-122"/>
                <a:sym typeface="+mn-ea"/>
              </a:rPr>
              <a:t>忧国忧民、怀古伤今、建功立业、忆友怀旧思亲怀乡、寄情山水、怀才不遇、蔑视权贵、相知相惜、离</a:t>
            </a:r>
            <a:r>
              <a:rPr lang="zh-CN" altLang="en-US" sz="1400" b="1" spc="600" dirty="0">
                <a:solidFill>
                  <a:srgbClr val="7030A0"/>
                </a:solidFill>
                <a:latin typeface="等线 Light" panose="02010600030101010101" pitchFamily="2" charset="-122"/>
                <a:ea typeface="等线 Light" panose="02010600030101010101" pitchFamily="2" charset="-122"/>
                <a:sym typeface="+mn-ea"/>
              </a:rPr>
              <a:t>情</a:t>
            </a:r>
            <a:r>
              <a:rPr lang="en-US" altLang="zh-CN" sz="1400" b="1" spc="600" dirty="0">
                <a:solidFill>
                  <a:srgbClr val="7030A0"/>
                </a:solidFill>
                <a:latin typeface="等线 Light" panose="02010600030101010101" pitchFamily="2" charset="-122"/>
                <a:ea typeface="等线 Light" panose="02010600030101010101" pitchFamily="2" charset="-122"/>
                <a:sym typeface="+mn-ea"/>
              </a:rPr>
              <a:t>别恨……</a:t>
            </a: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a:p>
            <a:pPr algn="l">
              <a:lnSpc>
                <a:spcPct val="100000"/>
              </a:lnSpc>
            </a:pPr>
            <a:endParaRPr lang="en-US" altLang="zh-CN" sz="1400" b="1" spc="600" dirty="0">
              <a:solidFill>
                <a:srgbClr val="7030A0"/>
              </a:solidFill>
              <a:latin typeface="等线 Light" panose="02010600030101010101" pitchFamily="2" charset="-122"/>
              <a:ea typeface="等线 Light"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2317845" y="206553"/>
            <a:ext cx="5669280" cy="1198880"/>
          </a:xfrm>
          <a:prstGeom prst="rect">
            <a:avLst/>
          </a:prstGeom>
          <a:noFill/>
          <a:effectLst>
            <a:outerShdw blurRad="50800" dist="38100" dir="2700000" algn="tl" rotWithShape="0">
              <a:prstClr val="black">
                <a:alpha val="40000"/>
              </a:prstClr>
            </a:outerShdw>
          </a:effectLst>
        </p:spPr>
        <p:txBody>
          <a:bodyPr wrap="none" rtlCol="0">
            <a:spAutoFit/>
          </a:bodyPr>
          <a:lstStyle>
            <a:defPPr>
              <a:defRPr lang="zh-CN"/>
            </a:defPPr>
            <a:lvl1pPr>
              <a:defRPr sz="11500">
                <a:solidFill>
                  <a:schemeClr val="tx2">
                    <a:lumMod val="50000"/>
                  </a:schemeClr>
                </a:solidFill>
                <a:effectLst>
                  <a:outerShdw blurRad="50800" dist="38100" dir="2700000" algn="tl" rotWithShape="0">
                    <a:prstClr val="black">
                      <a:alpha val="40000"/>
                    </a:prstClr>
                  </a:outerShdw>
                </a:effectLst>
                <a:latin typeface="钟齐段宁行书" panose="02010800040101010101" pitchFamily="2" charset="-122"/>
                <a:ea typeface="钟齐段宁行书" panose="02010800040101010101" pitchFamily="2" charset="-122"/>
              </a:defRPr>
            </a:lvl1pPr>
          </a:lstStyle>
          <a:p>
            <a:pPr algn="l"/>
            <a:r>
              <a:rPr lang="zh-CN" altLang="en-US" sz="4800" dirty="0">
                <a:solidFill>
                  <a:schemeClr val="accent6">
                    <a:lumMod val="50000"/>
                  </a:schemeClr>
                </a:solidFill>
                <a:effectLst/>
                <a:sym typeface="+mn-ea"/>
              </a:rPr>
              <a:t>古诗词思想感情分类</a:t>
            </a:r>
            <a:endParaRPr lang="zh-CN" altLang="en-US" sz="2400" dirty="0">
              <a:solidFill>
                <a:schemeClr val="bg2">
                  <a:lumMod val="25000"/>
                </a:schemeClr>
              </a:solidFill>
              <a:effectLst/>
            </a:endParaRPr>
          </a:p>
          <a:p>
            <a:pPr algn="l"/>
            <a:endParaRPr lang="zh-CN" altLang="en-US" sz="2400" dirty="0">
              <a:effectLst/>
            </a:endParaRPr>
          </a:p>
        </p:txBody>
      </p:sp>
      <p:pic>
        <p:nvPicPr>
          <p:cNvPr id="2" name="图片 1" descr="66e97c24594d6eb15be0f7c5bc18ea59"/>
          <p:cNvPicPr>
            <a:picLocks noChangeAspect="1"/>
          </p:cNvPicPr>
          <p:nvPr/>
        </p:nvPicPr>
        <p:blipFill>
          <a:blip r:embed="rId1"/>
          <a:stretch>
            <a:fillRect/>
          </a:stretch>
        </p:blipFill>
        <p:spPr>
          <a:xfrm>
            <a:off x="11416665" y="5751195"/>
            <a:ext cx="775335" cy="1106805"/>
          </a:xfrm>
          <a:prstGeom prst="rect">
            <a:avLst/>
          </a:prstGeom>
        </p:spPr>
      </p:pic>
      <p:sp>
        <p:nvSpPr>
          <p:cNvPr id="35" name="椭圆 34"/>
          <p:cNvSpPr/>
          <p:nvPr/>
        </p:nvSpPr>
        <p:spPr>
          <a:xfrm>
            <a:off x="1042007" y="1973080"/>
            <a:ext cx="620183" cy="618067"/>
          </a:xfrm>
          <a:prstGeom prst="ellipse">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3200" dirty="0">
                <a:solidFill>
                  <a:schemeClr val="bg2">
                    <a:lumMod val="25000"/>
                  </a:schemeClr>
                </a:solidFill>
                <a:effectLst/>
                <a:sym typeface="+mn-ea"/>
              </a:rPr>
              <a:t>知</a:t>
            </a:r>
            <a:endParaRPr lang="zh-CN" altLang="en-US" sz="3200" dirty="0">
              <a:latin typeface="+mj-lt"/>
              <a:ea typeface="+mj-lt"/>
            </a:endParaRPr>
          </a:p>
        </p:txBody>
      </p:sp>
      <p:sp>
        <p:nvSpPr>
          <p:cNvPr id="36" name="椭圆 35"/>
          <p:cNvSpPr/>
          <p:nvPr/>
        </p:nvSpPr>
        <p:spPr>
          <a:xfrm>
            <a:off x="1042007" y="2849380"/>
            <a:ext cx="620183" cy="620184"/>
          </a:xfrm>
          <a:prstGeom prst="ellipse">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3200" dirty="0">
                <a:solidFill>
                  <a:schemeClr val="bg2">
                    <a:lumMod val="25000"/>
                  </a:schemeClr>
                </a:solidFill>
                <a:effectLst/>
                <a:sym typeface="+mn-ea"/>
              </a:rPr>
              <a:t>识</a:t>
            </a:r>
            <a:endParaRPr lang="zh-CN" altLang="en-US" sz="3200" dirty="0">
              <a:latin typeface="等线 Light" panose="02010600030101010101" pitchFamily="2" charset="-122"/>
              <a:ea typeface="等线 Light" panose="02010600030101010101" pitchFamily="2" charset="-122"/>
            </a:endParaRPr>
          </a:p>
        </p:txBody>
      </p:sp>
      <p:sp>
        <p:nvSpPr>
          <p:cNvPr id="37" name="椭圆 36"/>
          <p:cNvSpPr/>
          <p:nvPr/>
        </p:nvSpPr>
        <p:spPr>
          <a:xfrm>
            <a:off x="1042007" y="3774152"/>
            <a:ext cx="620183" cy="618067"/>
          </a:xfrm>
          <a:prstGeom prst="ellipse">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3200" dirty="0">
                <a:solidFill>
                  <a:schemeClr val="bg2">
                    <a:lumMod val="25000"/>
                  </a:schemeClr>
                </a:solidFill>
                <a:effectLst/>
                <a:sym typeface="+mn-ea"/>
              </a:rPr>
              <a:t>链</a:t>
            </a:r>
            <a:endParaRPr lang="zh-CN" altLang="en-US" sz="3200" dirty="0">
              <a:latin typeface="等线 Light" panose="02010600030101010101" pitchFamily="2" charset="-122"/>
              <a:ea typeface="等线 Light" panose="02010600030101010101" pitchFamily="2" charset="-122"/>
            </a:endParaRPr>
          </a:p>
        </p:txBody>
      </p:sp>
      <p:sp>
        <p:nvSpPr>
          <p:cNvPr id="38" name="椭圆 37"/>
          <p:cNvSpPr/>
          <p:nvPr/>
        </p:nvSpPr>
        <p:spPr>
          <a:xfrm>
            <a:off x="1042007" y="4604098"/>
            <a:ext cx="620183" cy="620183"/>
          </a:xfrm>
          <a:prstGeom prst="ellipse">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3200" dirty="0">
                <a:solidFill>
                  <a:schemeClr val="bg2">
                    <a:lumMod val="25000"/>
                  </a:schemeClr>
                </a:solidFill>
                <a:effectLst/>
                <a:sym typeface="+mn-ea"/>
              </a:rPr>
              <a:t>接</a:t>
            </a:r>
            <a:endParaRPr lang="zh-CN" altLang="en-US" sz="3200" dirty="0">
              <a:latin typeface="等线 Light" panose="02010600030101010101" pitchFamily="2" charset="-122"/>
              <a:ea typeface="等线 Light" panose="02010600030101010101" pitchFamily="2" charset="-122"/>
            </a:endParaRPr>
          </a:p>
        </p:txBody>
      </p:sp>
      <p:grpSp>
        <p:nvGrpSpPr>
          <p:cNvPr id="16" name="组合 15"/>
          <p:cNvGrpSpPr/>
          <p:nvPr/>
        </p:nvGrpSpPr>
        <p:grpSpPr>
          <a:xfrm>
            <a:off x="4445297" y="1879963"/>
            <a:ext cx="4303687" cy="3878580"/>
            <a:chOff x="2055050" y="1956475"/>
            <a:chExt cx="4303687" cy="3878580"/>
          </a:xfrm>
        </p:grpSpPr>
        <p:grpSp>
          <p:nvGrpSpPr>
            <p:cNvPr id="18" name="组合 17"/>
            <p:cNvGrpSpPr/>
            <p:nvPr/>
          </p:nvGrpSpPr>
          <p:grpSpPr>
            <a:xfrm>
              <a:off x="3217735" y="1956475"/>
              <a:ext cx="3141002" cy="710565"/>
              <a:chOff x="908599" y="2187460"/>
              <a:chExt cx="3141002" cy="710565"/>
            </a:xfrm>
          </p:grpSpPr>
          <p:sp>
            <p:nvSpPr>
              <p:cNvPr id="3" name="文本框 2"/>
              <p:cNvSpPr txBox="1"/>
              <p:nvPr/>
            </p:nvSpPr>
            <p:spPr>
              <a:xfrm>
                <a:off x="1014561" y="2259742"/>
                <a:ext cx="3035040" cy="460375"/>
              </a:xfrm>
              <a:prstGeom prst="rect">
                <a:avLst/>
              </a:prstGeom>
              <a:noFill/>
            </p:spPr>
            <p:txBody>
              <a:bodyPr wrap="none" rtlCol="0">
                <a:spAutoFit/>
              </a:bodyPr>
              <a:p>
                <a:r>
                  <a:rPr lang="zh-CN" altLang="en-US" sz="2400" dirty="0">
                    <a:solidFill>
                      <a:schemeClr val="tx1">
                        <a:lumMod val="75000"/>
                        <a:lumOff val="25000"/>
                      </a:schemeClr>
                    </a:solidFill>
                    <a:latin typeface="隶书" panose="02010509060101010101" pitchFamily="49" charset="-122"/>
                    <a:ea typeface="隶书" panose="02010509060101010101" pitchFamily="49" charset="-122"/>
                  </a:rPr>
                  <a:t>内容情感</a:t>
                </a:r>
                <a:endParaRPr lang="zh-CN" altLang="en-US" sz="2400" dirty="0">
                  <a:solidFill>
                    <a:schemeClr val="tx1">
                      <a:lumMod val="75000"/>
                      <a:lumOff val="25000"/>
                    </a:schemeClr>
                  </a:solidFill>
                  <a:latin typeface="隶书" panose="02010509060101010101" pitchFamily="49" charset="-122"/>
                  <a:ea typeface="隶书" panose="02010509060101010101" pitchFamily="49" charset="-122"/>
                </a:endParaRPr>
              </a:p>
            </p:txBody>
          </p:sp>
          <p:sp>
            <p:nvSpPr>
              <p:cNvPr id="4" name="椭圆 3"/>
              <p:cNvSpPr/>
              <p:nvPr/>
            </p:nvSpPr>
            <p:spPr>
              <a:xfrm>
                <a:off x="908599" y="2187460"/>
                <a:ext cx="1830070" cy="710565"/>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隶书" panose="02010509060101010101" pitchFamily="49" charset="-122"/>
                  <a:ea typeface="隶书" panose="02010509060101010101" pitchFamily="49" charset="-122"/>
                </a:endParaRPr>
              </a:p>
            </p:txBody>
          </p:sp>
        </p:grpSp>
        <p:sp>
          <p:nvSpPr>
            <p:cNvPr id="19" name="文本框 18"/>
            <p:cNvSpPr txBox="1"/>
            <p:nvPr/>
          </p:nvSpPr>
          <p:spPr>
            <a:xfrm>
              <a:off x="2055050" y="2921675"/>
              <a:ext cx="3542030" cy="2913380"/>
            </a:xfrm>
            <a:prstGeom prst="rect">
              <a:avLst/>
            </a:prstGeom>
            <a:noFill/>
            <a:ln>
              <a:solidFill>
                <a:schemeClr val="bg1"/>
              </a:solidFill>
            </a:ln>
          </p:spPr>
          <p:txBody>
            <a:bodyPr vert="eaVert" wrap="square" rtlCol="0">
              <a:spAutoFit/>
            </a:bodyPr>
            <a:p>
              <a:pPr>
                <a:lnSpc>
                  <a:spcPct val="120000"/>
                </a:lnSpc>
              </a:pPr>
              <a:r>
                <a:rPr lang="zh-CN" altLang="en-US" sz="1400" dirty="0">
                  <a:latin typeface="隶书" panose="02010509060101010101" pitchFamily="49" charset="-122"/>
                  <a:ea typeface="隶书" panose="02010509060101010101" pitchFamily="49" charset="-122"/>
                </a:rPr>
                <a:t>①借以表达对现实的不满，厌恶官</a:t>
              </a:r>
              <a:endParaRPr lang="zh-CN" altLang="en-US" sz="1400" dirty="0">
                <a:latin typeface="隶书" panose="02010509060101010101" pitchFamily="49" charset="-122"/>
                <a:ea typeface="隶书" panose="02010509060101010101" pitchFamily="49" charset="-122"/>
              </a:endParaRPr>
            </a:p>
            <a:p>
              <a:pPr>
                <a:lnSpc>
                  <a:spcPct val="120000"/>
                </a:lnSpc>
              </a:pPr>
              <a:r>
                <a:rPr lang="zh-CN" altLang="en-US" sz="1400" dirty="0">
                  <a:latin typeface="隶书" panose="02010509060101010101" pitchFamily="49" charset="-122"/>
                  <a:ea typeface="隶书" panose="02010509060101010101" pitchFamily="49" charset="-122"/>
                </a:rPr>
                <a:t>场、远离浊世，对宁静平和的田园生活的向往。</a:t>
              </a:r>
              <a:endParaRPr lang="zh-CN" altLang="en-US" sz="1400" dirty="0">
                <a:latin typeface="隶书" panose="02010509060101010101" pitchFamily="49" charset="-122"/>
                <a:ea typeface="隶书" panose="02010509060101010101" pitchFamily="49" charset="-122"/>
              </a:endParaRPr>
            </a:p>
            <a:p>
              <a:pPr>
                <a:lnSpc>
                  <a:spcPct val="120000"/>
                </a:lnSpc>
              </a:pPr>
              <a:r>
                <a:rPr lang="zh-CN" altLang="en-US" sz="1400" dirty="0">
                  <a:latin typeface="隶书" panose="02010509060101010101" pitchFamily="49" charset="-122"/>
                  <a:ea typeface="隶书" panose="02010509060101010101" pitchFamily="49" charset="-122"/>
                </a:rPr>
                <a:t>②描写美丽的自然风光，表达对壮丽山河的热爱之情。</a:t>
              </a:r>
              <a:endParaRPr lang="zh-CN" altLang="en-US" sz="1400" dirty="0">
                <a:latin typeface="隶书" panose="02010509060101010101" pitchFamily="49" charset="-122"/>
                <a:ea typeface="隶书" panose="02010509060101010101" pitchFamily="49" charset="-122"/>
              </a:endParaRPr>
            </a:p>
            <a:p>
              <a:pPr>
                <a:lnSpc>
                  <a:spcPct val="120000"/>
                </a:lnSpc>
              </a:pPr>
              <a:r>
                <a:rPr lang="zh-CN" altLang="en-US" sz="1400" dirty="0">
                  <a:latin typeface="隶书" panose="02010509060101010101" pitchFamily="49" charset="-122"/>
                  <a:ea typeface="隶书" panose="02010509060101010101" pitchFamily="49" charset="-122"/>
                </a:rPr>
                <a:t>③表现归耕隐居之乐，多抒发质朴、</a:t>
              </a:r>
              <a:endParaRPr lang="zh-CN" altLang="en-US" sz="1400" dirty="0">
                <a:latin typeface="隶书" panose="02010509060101010101" pitchFamily="49" charset="-122"/>
                <a:ea typeface="隶书" panose="02010509060101010101" pitchFamily="49" charset="-122"/>
              </a:endParaRPr>
            </a:p>
            <a:p>
              <a:pPr>
                <a:lnSpc>
                  <a:spcPct val="120000"/>
                </a:lnSpc>
              </a:pPr>
              <a:r>
                <a:rPr lang="zh-CN" altLang="en-US" sz="1400" dirty="0">
                  <a:latin typeface="隶书" panose="02010509060101010101" pitchFamily="49" charset="-122"/>
                  <a:ea typeface="隶书" panose="02010509060101010101" pitchFamily="49" charset="-122"/>
                </a:rPr>
                <a:t>清新、恬淡、闲适、物我两忘的感情，表现不同流俗的清高，追求隐逸，有消极避世的思想。</a:t>
              </a:r>
              <a:endParaRPr lang="zh-CN" altLang="en-US" sz="1400" dirty="0">
                <a:latin typeface="隶书" panose="02010509060101010101" pitchFamily="49" charset="-122"/>
                <a:ea typeface="隶书" panose="02010509060101010101" pitchFamily="49" charset="-122"/>
              </a:endParaRPr>
            </a:p>
            <a:p>
              <a:pPr>
                <a:lnSpc>
                  <a:spcPct val="120000"/>
                </a:lnSpc>
              </a:pPr>
              <a:r>
                <a:rPr lang="zh-CN" altLang="en-US" sz="1400" dirty="0">
                  <a:latin typeface="隶书" panose="02010509060101010101" pitchFamily="49" charset="-122"/>
                  <a:ea typeface="隶书" panose="02010509060101010101" pitchFamily="49" charset="-122"/>
                </a:rPr>
                <a:t>④歌颂劳动生活，表现与农民的深情厚谊，赞扬乡民纯朴、好客。</a:t>
              </a:r>
              <a:endParaRPr lang="zh-CN" altLang="en-US" sz="1400" dirty="0">
                <a:latin typeface="隶书" panose="02010509060101010101" pitchFamily="49" charset="-122"/>
                <a:ea typeface="隶书" panose="02010509060101010101" pitchFamily="49" charset="-122"/>
              </a:endParaRPr>
            </a:p>
            <a:p>
              <a:pPr>
                <a:lnSpc>
                  <a:spcPct val="120000"/>
                </a:lnSpc>
              </a:pPr>
              <a:r>
                <a:rPr lang="zh-CN" altLang="en-US" sz="1400" dirty="0">
                  <a:latin typeface="隶书" panose="02010509060101010101" pitchFamily="49" charset="-122"/>
                  <a:ea typeface="隶书" panose="02010509060101010101" pitchFamily="49" charset="-122"/>
                </a:rPr>
                <a:t>⑤反映农村生活与人民生活的贫困，揭露封建剥削。</a:t>
              </a:r>
              <a:endParaRPr lang="zh-CN" altLang="en-US" sz="1400" dirty="0">
                <a:latin typeface="隶书" panose="02010509060101010101" pitchFamily="49" charset="-122"/>
                <a:ea typeface="隶书" panose="02010509060101010101" pitchFamily="49" charset="-122"/>
              </a:endParaRPr>
            </a:p>
          </p:txBody>
        </p:sp>
      </p:grpSp>
      <p:grpSp>
        <p:nvGrpSpPr>
          <p:cNvPr id="22" name="组合 21"/>
          <p:cNvGrpSpPr/>
          <p:nvPr/>
        </p:nvGrpSpPr>
        <p:grpSpPr>
          <a:xfrm>
            <a:off x="8383891" y="1932668"/>
            <a:ext cx="2018665" cy="3825875"/>
            <a:chOff x="3733355" y="2014260"/>
            <a:chExt cx="2018665" cy="3825875"/>
          </a:xfrm>
        </p:grpSpPr>
        <p:grpSp>
          <p:nvGrpSpPr>
            <p:cNvPr id="23" name="组合 22"/>
            <p:cNvGrpSpPr/>
            <p:nvPr/>
          </p:nvGrpSpPr>
          <p:grpSpPr>
            <a:xfrm>
              <a:off x="3733355" y="2014260"/>
              <a:ext cx="2018665" cy="604520"/>
              <a:chOff x="1424219" y="2245245"/>
              <a:chExt cx="2018665" cy="604520"/>
            </a:xfrm>
          </p:grpSpPr>
          <p:sp>
            <p:nvSpPr>
              <p:cNvPr id="25" name="文本框 24"/>
              <p:cNvSpPr txBox="1"/>
              <p:nvPr/>
            </p:nvSpPr>
            <p:spPr>
              <a:xfrm>
                <a:off x="1789261" y="2285777"/>
                <a:ext cx="1402080" cy="460375"/>
              </a:xfrm>
              <a:prstGeom prst="rect">
                <a:avLst/>
              </a:prstGeom>
              <a:noFill/>
            </p:spPr>
            <p:txBody>
              <a:bodyPr wrap="none" rtlCol="0">
                <a:spAutoFit/>
              </a:bodyPr>
              <a:p>
                <a:pPr algn="l"/>
                <a:r>
                  <a:rPr lang="zh-CN" altLang="en-US" sz="2400" dirty="0">
                    <a:solidFill>
                      <a:schemeClr val="tx1">
                        <a:lumMod val="75000"/>
                        <a:lumOff val="25000"/>
                      </a:schemeClr>
                    </a:solidFill>
                    <a:latin typeface="隶书" panose="02010509060101010101" pitchFamily="49" charset="-122"/>
                    <a:ea typeface="隶书" panose="02010509060101010101" pitchFamily="49" charset="-122"/>
                  </a:rPr>
                  <a:t>常用词汇</a:t>
                </a:r>
                <a:endParaRPr lang="zh-CN" altLang="en-US" sz="2400" dirty="0">
                  <a:solidFill>
                    <a:schemeClr val="tx1">
                      <a:lumMod val="75000"/>
                      <a:lumOff val="25000"/>
                    </a:schemeClr>
                  </a:solidFill>
                  <a:latin typeface="隶书" panose="02010509060101010101" pitchFamily="49" charset="-122"/>
                  <a:ea typeface="隶书" panose="02010509060101010101" pitchFamily="49" charset="-122"/>
                </a:endParaRPr>
              </a:p>
            </p:txBody>
          </p:sp>
          <p:sp>
            <p:nvSpPr>
              <p:cNvPr id="26" name="椭圆 25"/>
              <p:cNvSpPr/>
              <p:nvPr/>
            </p:nvSpPr>
            <p:spPr>
              <a:xfrm>
                <a:off x="1424219" y="2245245"/>
                <a:ext cx="2018665" cy="60452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隶书" panose="02010509060101010101" pitchFamily="49" charset="-122"/>
                  <a:ea typeface="隶书" panose="02010509060101010101" pitchFamily="49" charset="-122"/>
                </a:endParaRPr>
              </a:p>
            </p:txBody>
          </p:sp>
        </p:grpSp>
        <p:sp>
          <p:nvSpPr>
            <p:cNvPr id="24" name="文本框 23"/>
            <p:cNvSpPr txBox="1"/>
            <p:nvPr/>
          </p:nvSpPr>
          <p:spPr>
            <a:xfrm>
              <a:off x="3857711" y="2933740"/>
              <a:ext cx="1769745" cy="2906395"/>
            </a:xfrm>
            <a:prstGeom prst="rect">
              <a:avLst/>
            </a:prstGeom>
            <a:noFill/>
            <a:ln>
              <a:solidFill>
                <a:schemeClr val="bg1"/>
              </a:solidFill>
            </a:ln>
          </p:spPr>
          <p:txBody>
            <a:bodyPr vert="eaVert" wrap="square" rtlCol="0">
              <a:spAutoFit/>
            </a:bodyPr>
            <a:p>
              <a:pPr>
                <a:lnSpc>
                  <a:spcPct val="120000"/>
                </a:lnSpc>
              </a:pPr>
              <a:r>
                <a:rPr lang="zh-CN" altLang="en-US" b="1" spc="600" dirty="0">
                  <a:solidFill>
                    <a:srgbClr val="C00000"/>
                  </a:solidFill>
                  <a:latin typeface="等线 Light" panose="02010600030101010101" pitchFamily="2" charset="-122"/>
                  <a:ea typeface="等线 Light" panose="02010600030101010101" pitchFamily="2" charset="-122"/>
                  <a:sym typeface="+mn-ea"/>
                </a:rPr>
                <a:t>归隐田园、寄情山水、悠闲快乐、向往自由、悠然自得、闲适淡泊、渴望归隐、厌恶</a:t>
              </a:r>
              <a:r>
                <a:rPr lang="zh-CN" altLang="en-US" sz="1400" b="1" spc="600" dirty="0">
                  <a:solidFill>
                    <a:srgbClr val="C00000"/>
                  </a:solidFill>
                  <a:latin typeface="等线 Light" panose="02010600030101010101" pitchFamily="2" charset="-122"/>
                  <a:ea typeface="等线 Light" panose="02010600030101010101" pitchFamily="2" charset="-122"/>
                  <a:sym typeface="+mn-ea"/>
                </a:rPr>
                <a:t>官场等</a:t>
              </a:r>
              <a:endParaRPr lang="zh-CN" altLang="en-US" sz="1400" b="1" spc="600" dirty="0">
                <a:solidFill>
                  <a:srgbClr val="C00000"/>
                </a:solidFill>
                <a:latin typeface="等线 Light" panose="02010600030101010101" pitchFamily="2" charset="-122"/>
                <a:ea typeface="等线 Light" panose="02010600030101010101" pitchFamily="2" charset="-122"/>
                <a:sym typeface="+mn-ea"/>
              </a:endParaRPr>
            </a:p>
          </p:txBody>
        </p:sp>
      </p:grpSp>
      <p:sp>
        <p:nvSpPr>
          <p:cNvPr id="10" name="文本框 9"/>
          <p:cNvSpPr txBox="1"/>
          <p:nvPr/>
        </p:nvSpPr>
        <p:spPr>
          <a:xfrm>
            <a:off x="2962275" y="1647825"/>
            <a:ext cx="921385" cy="4110990"/>
          </a:xfrm>
          <a:prstGeom prst="rect">
            <a:avLst/>
          </a:prstGeom>
          <a:noFill/>
          <a:ln>
            <a:solidFill>
              <a:schemeClr val="bg1"/>
            </a:solidFill>
          </a:ln>
        </p:spPr>
        <p:txBody>
          <a:bodyPr vert="eaVert" wrap="square" rtlCol="0">
            <a:spAutoFit/>
          </a:bodyPr>
          <a:p>
            <a:pPr>
              <a:lnSpc>
                <a:spcPct val="120000"/>
              </a:lnSpc>
            </a:pPr>
            <a:r>
              <a:rPr lang="zh-CN" altLang="en-US" sz="4000" b="1"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壹</a:t>
            </a:r>
            <a:r>
              <a:rPr lang="en-US" altLang="zh-CN" sz="4000" b="1"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a:t>
            </a:r>
            <a:r>
              <a:rPr lang="zh-CN" altLang="en-US" sz="4000" b="1"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山水田园诗</a:t>
            </a:r>
            <a:r>
              <a:rPr lang="zh-CN" altLang="en-US" sz="1400"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a:t>
            </a:r>
            <a:endParaRPr lang="zh-CN" altLang="en-US" sz="1400" dirty="0">
              <a:solidFill>
                <a:schemeClr val="tx1">
                  <a:lumMod val="75000"/>
                  <a:lumOff val="25000"/>
                </a:schemeClr>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00"/>
                                        <p:tgtEl>
                                          <p:spTgt spid="37"/>
                                        </p:tgtEl>
                                      </p:cBhvr>
                                    </p:animEffect>
                                    <p:anim calcmode="lin" valueType="num">
                                      <p:cBhvr>
                                        <p:cTn id="18" dur="1000" fill="hold"/>
                                        <p:tgtEl>
                                          <p:spTgt spid="37"/>
                                        </p:tgtEl>
                                        <p:attrNameLst>
                                          <p:attrName>ppt_x</p:attrName>
                                        </p:attrNameLst>
                                      </p:cBhvr>
                                      <p:tavLst>
                                        <p:tav tm="0">
                                          <p:val>
                                            <p:strVal val="#ppt_x"/>
                                          </p:val>
                                        </p:tav>
                                        <p:tav tm="100000">
                                          <p:val>
                                            <p:strVal val="#ppt_x"/>
                                          </p:val>
                                        </p:tav>
                                      </p:tavLst>
                                    </p:anim>
                                    <p:anim calcmode="lin" valueType="num">
                                      <p:cBhvr>
                                        <p:cTn id="19" dur="1000" fill="hold"/>
                                        <p:tgtEl>
                                          <p:spTgt spid="3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1000"/>
                                        <p:tgtEl>
                                          <p:spTgt spid="38"/>
                                        </p:tgtEl>
                                      </p:cBhvr>
                                    </p:animEffect>
                                    <p:anim calcmode="lin" valueType="num">
                                      <p:cBhvr>
                                        <p:cTn id="23" dur="1000" fill="hold"/>
                                        <p:tgtEl>
                                          <p:spTgt spid="38"/>
                                        </p:tgtEl>
                                        <p:attrNameLst>
                                          <p:attrName>ppt_x</p:attrName>
                                        </p:attrNameLst>
                                      </p:cBhvr>
                                      <p:tavLst>
                                        <p:tav tm="0">
                                          <p:val>
                                            <p:strVal val="#ppt_x"/>
                                          </p:val>
                                        </p:tav>
                                        <p:tav tm="100000">
                                          <p:val>
                                            <p:strVal val="#ppt_x"/>
                                          </p:val>
                                        </p:tav>
                                      </p:tavLst>
                                    </p:anim>
                                    <p:anim calcmode="lin" valueType="num">
                                      <p:cBhvr>
                                        <p:cTn id="24" dur="1000" fill="hold"/>
                                        <p:tgtEl>
                                          <p:spTgt spid="38"/>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 presetClass="entr" presetSubtype="1"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0-#ppt_h/2"/>
                                          </p:val>
                                        </p:tav>
                                        <p:tav tm="100000">
                                          <p:val>
                                            <p:strVal val="#ppt_y"/>
                                          </p:val>
                                        </p:tav>
                                      </p:tavLst>
                                    </p:anim>
                                  </p:childTnLst>
                                </p:cTn>
                              </p:par>
                            </p:childTnLst>
                          </p:cTn>
                        </p:par>
                        <p:par>
                          <p:cTn id="30" fill="hold">
                            <p:stCondLst>
                              <p:cond delay="1500"/>
                            </p:stCondLst>
                            <p:childTnLst>
                              <p:par>
                                <p:cTn id="31" presetID="2" presetClass="entr" presetSubtype="1"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36" grpId="0" bldLvl="0" animBg="1"/>
      <p:bldP spid="37" grpId="0" bldLvl="0" animBg="1"/>
      <p:bldP spid="38"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2317845" y="206553"/>
            <a:ext cx="5669280" cy="1198880"/>
          </a:xfrm>
          <a:prstGeom prst="rect">
            <a:avLst/>
          </a:prstGeom>
          <a:noFill/>
          <a:effectLst>
            <a:outerShdw blurRad="50800" dist="38100" dir="2700000" algn="tl" rotWithShape="0">
              <a:prstClr val="black">
                <a:alpha val="40000"/>
              </a:prstClr>
            </a:outerShdw>
          </a:effectLst>
        </p:spPr>
        <p:txBody>
          <a:bodyPr wrap="none" rtlCol="0">
            <a:spAutoFit/>
          </a:bodyPr>
          <a:lstStyle>
            <a:defPPr>
              <a:defRPr lang="zh-CN"/>
            </a:defPPr>
            <a:lvl1pPr>
              <a:defRPr sz="11500">
                <a:solidFill>
                  <a:schemeClr val="tx2">
                    <a:lumMod val="50000"/>
                  </a:schemeClr>
                </a:solidFill>
                <a:effectLst>
                  <a:outerShdw blurRad="50800" dist="38100" dir="2700000" algn="tl" rotWithShape="0">
                    <a:prstClr val="black">
                      <a:alpha val="40000"/>
                    </a:prstClr>
                  </a:outerShdw>
                </a:effectLst>
                <a:latin typeface="钟齐段宁行书" panose="02010800040101010101" pitchFamily="2" charset="-122"/>
                <a:ea typeface="钟齐段宁行书" panose="02010800040101010101" pitchFamily="2" charset="-122"/>
              </a:defRPr>
            </a:lvl1pPr>
          </a:lstStyle>
          <a:p>
            <a:pPr algn="l"/>
            <a:r>
              <a:rPr lang="zh-CN" altLang="en-US" sz="4800" dirty="0">
                <a:solidFill>
                  <a:schemeClr val="accent6">
                    <a:lumMod val="50000"/>
                  </a:schemeClr>
                </a:solidFill>
                <a:effectLst/>
                <a:sym typeface="+mn-ea"/>
              </a:rPr>
              <a:t>古诗词思想感情分类</a:t>
            </a:r>
            <a:endParaRPr lang="zh-CN" altLang="en-US" sz="2400" dirty="0">
              <a:solidFill>
                <a:schemeClr val="bg2">
                  <a:lumMod val="25000"/>
                </a:schemeClr>
              </a:solidFill>
              <a:effectLst/>
            </a:endParaRPr>
          </a:p>
          <a:p>
            <a:pPr algn="l"/>
            <a:endParaRPr lang="zh-CN" altLang="en-US" sz="2400" dirty="0">
              <a:effectLst/>
            </a:endParaRPr>
          </a:p>
        </p:txBody>
      </p:sp>
      <p:pic>
        <p:nvPicPr>
          <p:cNvPr id="2" name="图片 1" descr="66e97c24594d6eb15be0f7c5bc18ea59"/>
          <p:cNvPicPr>
            <a:picLocks noChangeAspect="1"/>
          </p:cNvPicPr>
          <p:nvPr/>
        </p:nvPicPr>
        <p:blipFill>
          <a:blip r:embed="rId1"/>
          <a:stretch>
            <a:fillRect/>
          </a:stretch>
        </p:blipFill>
        <p:spPr>
          <a:xfrm>
            <a:off x="11416665" y="5751195"/>
            <a:ext cx="775335" cy="1106805"/>
          </a:xfrm>
          <a:prstGeom prst="rect">
            <a:avLst/>
          </a:prstGeom>
        </p:spPr>
      </p:pic>
      <p:sp>
        <p:nvSpPr>
          <p:cNvPr id="35" name="椭圆 34"/>
          <p:cNvSpPr/>
          <p:nvPr/>
        </p:nvSpPr>
        <p:spPr>
          <a:xfrm>
            <a:off x="1042007" y="1973080"/>
            <a:ext cx="620183" cy="618067"/>
          </a:xfrm>
          <a:prstGeom prst="ellipse">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3200" dirty="0">
                <a:solidFill>
                  <a:schemeClr val="bg2">
                    <a:lumMod val="25000"/>
                  </a:schemeClr>
                </a:solidFill>
                <a:effectLst/>
                <a:sym typeface="+mn-ea"/>
              </a:rPr>
              <a:t>知</a:t>
            </a:r>
            <a:endParaRPr lang="zh-CN" altLang="en-US" sz="3200" dirty="0">
              <a:latin typeface="+mj-lt"/>
              <a:ea typeface="+mj-lt"/>
            </a:endParaRPr>
          </a:p>
        </p:txBody>
      </p:sp>
      <p:sp>
        <p:nvSpPr>
          <p:cNvPr id="36" name="椭圆 35"/>
          <p:cNvSpPr/>
          <p:nvPr/>
        </p:nvSpPr>
        <p:spPr>
          <a:xfrm>
            <a:off x="1042007" y="2849380"/>
            <a:ext cx="620183" cy="620184"/>
          </a:xfrm>
          <a:prstGeom prst="ellipse">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3200" dirty="0">
                <a:solidFill>
                  <a:schemeClr val="bg2">
                    <a:lumMod val="25000"/>
                  </a:schemeClr>
                </a:solidFill>
                <a:effectLst/>
                <a:sym typeface="+mn-ea"/>
              </a:rPr>
              <a:t>识</a:t>
            </a:r>
            <a:endParaRPr lang="zh-CN" altLang="en-US" sz="3200" dirty="0">
              <a:latin typeface="等线 Light" panose="02010600030101010101" pitchFamily="2" charset="-122"/>
              <a:ea typeface="等线 Light" panose="02010600030101010101" pitchFamily="2" charset="-122"/>
            </a:endParaRPr>
          </a:p>
        </p:txBody>
      </p:sp>
      <p:sp>
        <p:nvSpPr>
          <p:cNvPr id="37" name="椭圆 36"/>
          <p:cNvSpPr/>
          <p:nvPr/>
        </p:nvSpPr>
        <p:spPr>
          <a:xfrm>
            <a:off x="1042007" y="3774152"/>
            <a:ext cx="620183" cy="618067"/>
          </a:xfrm>
          <a:prstGeom prst="ellipse">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3200" dirty="0">
                <a:solidFill>
                  <a:schemeClr val="bg2">
                    <a:lumMod val="25000"/>
                  </a:schemeClr>
                </a:solidFill>
                <a:effectLst/>
                <a:sym typeface="+mn-ea"/>
              </a:rPr>
              <a:t>链</a:t>
            </a:r>
            <a:endParaRPr lang="zh-CN" altLang="en-US" sz="3200" dirty="0">
              <a:latin typeface="等线 Light" panose="02010600030101010101" pitchFamily="2" charset="-122"/>
              <a:ea typeface="等线 Light" panose="02010600030101010101" pitchFamily="2" charset="-122"/>
            </a:endParaRPr>
          </a:p>
        </p:txBody>
      </p:sp>
      <p:sp>
        <p:nvSpPr>
          <p:cNvPr id="38" name="椭圆 37"/>
          <p:cNvSpPr/>
          <p:nvPr/>
        </p:nvSpPr>
        <p:spPr>
          <a:xfrm>
            <a:off x="1042007" y="4604098"/>
            <a:ext cx="620183" cy="620183"/>
          </a:xfrm>
          <a:prstGeom prst="ellipse">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3200" dirty="0">
                <a:solidFill>
                  <a:schemeClr val="bg2">
                    <a:lumMod val="25000"/>
                  </a:schemeClr>
                </a:solidFill>
                <a:effectLst/>
                <a:sym typeface="+mn-ea"/>
              </a:rPr>
              <a:t>接</a:t>
            </a:r>
            <a:endParaRPr lang="zh-CN" altLang="en-US" sz="3200" dirty="0">
              <a:latin typeface="等线 Light" panose="02010600030101010101" pitchFamily="2" charset="-122"/>
              <a:ea typeface="等线 Light" panose="02010600030101010101" pitchFamily="2" charset="-122"/>
            </a:endParaRPr>
          </a:p>
        </p:txBody>
      </p:sp>
      <p:grpSp>
        <p:nvGrpSpPr>
          <p:cNvPr id="16" name="组合 15"/>
          <p:cNvGrpSpPr/>
          <p:nvPr/>
        </p:nvGrpSpPr>
        <p:grpSpPr>
          <a:xfrm>
            <a:off x="5327312" y="1880235"/>
            <a:ext cx="2539068" cy="3878580"/>
            <a:chOff x="2827841" y="1956475"/>
            <a:chExt cx="3530896" cy="3878580"/>
          </a:xfrm>
        </p:grpSpPr>
        <p:grpSp>
          <p:nvGrpSpPr>
            <p:cNvPr id="18" name="组合 17"/>
            <p:cNvGrpSpPr/>
            <p:nvPr/>
          </p:nvGrpSpPr>
          <p:grpSpPr>
            <a:xfrm>
              <a:off x="3217735" y="1956475"/>
              <a:ext cx="3141002" cy="710565"/>
              <a:chOff x="908599" y="2187460"/>
              <a:chExt cx="3141002" cy="710565"/>
            </a:xfrm>
          </p:grpSpPr>
          <p:sp>
            <p:nvSpPr>
              <p:cNvPr id="3" name="文本框 2"/>
              <p:cNvSpPr txBox="1"/>
              <p:nvPr/>
            </p:nvSpPr>
            <p:spPr>
              <a:xfrm>
                <a:off x="1014561" y="2259742"/>
                <a:ext cx="3035040" cy="460375"/>
              </a:xfrm>
              <a:prstGeom prst="rect">
                <a:avLst/>
              </a:prstGeom>
              <a:noFill/>
            </p:spPr>
            <p:txBody>
              <a:bodyPr wrap="square" rtlCol="0">
                <a:spAutoFit/>
              </a:bodyPr>
              <a:p>
                <a:r>
                  <a:rPr lang="zh-CN" altLang="en-US" sz="2400" dirty="0">
                    <a:solidFill>
                      <a:schemeClr val="tx1">
                        <a:lumMod val="75000"/>
                        <a:lumOff val="25000"/>
                      </a:schemeClr>
                    </a:solidFill>
                    <a:latin typeface="隶书" panose="02010509060101010101" pitchFamily="49" charset="-122"/>
                    <a:ea typeface="隶书" panose="02010509060101010101" pitchFamily="49" charset="-122"/>
                  </a:rPr>
                  <a:t>内容情感</a:t>
                </a:r>
                <a:endParaRPr lang="zh-CN" altLang="en-US" sz="2400" dirty="0">
                  <a:solidFill>
                    <a:schemeClr val="tx1">
                      <a:lumMod val="75000"/>
                      <a:lumOff val="25000"/>
                    </a:schemeClr>
                  </a:solidFill>
                  <a:latin typeface="隶书" panose="02010509060101010101" pitchFamily="49" charset="-122"/>
                  <a:ea typeface="隶书" panose="02010509060101010101" pitchFamily="49" charset="-122"/>
                </a:endParaRPr>
              </a:p>
            </p:txBody>
          </p:sp>
          <p:sp>
            <p:nvSpPr>
              <p:cNvPr id="4" name="椭圆 3"/>
              <p:cNvSpPr/>
              <p:nvPr/>
            </p:nvSpPr>
            <p:spPr>
              <a:xfrm>
                <a:off x="908599" y="2187460"/>
                <a:ext cx="2378048" cy="710565"/>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隶书" panose="02010509060101010101" pitchFamily="49" charset="-122"/>
                  <a:ea typeface="隶书" panose="02010509060101010101" pitchFamily="49" charset="-122"/>
                </a:endParaRPr>
              </a:p>
            </p:txBody>
          </p:sp>
        </p:grpSp>
        <p:sp>
          <p:nvSpPr>
            <p:cNvPr id="19" name="文本框 18"/>
            <p:cNvSpPr txBox="1"/>
            <p:nvPr/>
          </p:nvSpPr>
          <p:spPr>
            <a:xfrm>
              <a:off x="2827841" y="2921675"/>
              <a:ext cx="2769239" cy="2913380"/>
            </a:xfrm>
            <a:prstGeom prst="rect">
              <a:avLst/>
            </a:prstGeom>
            <a:noFill/>
            <a:ln>
              <a:solidFill>
                <a:schemeClr val="bg1"/>
              </a:solidFill>
            </a:ln>
          </p:spPr>
          <p:txBody>
            <a:bodyPr vert="eaVert" wrap="square" rtlCol="0">
              <a:spAutoFit/>
            </a:bodyPr>
            <a:p>
              <a:pPr>
                <a:lnSpc>
                  <a:spcPct val="120000"/>
                </a:lnSpc>
              </a:pPr>
              <a:r>
                <a:rPr lang="en-US" altLang="zh-CN" sz="1400" dirty="0">
                  <a:latin typeface="隶书" panose="02010509060101010101" pitchFamily="49" charset="-122"/>
                  <a:ea typeface="隶书" panose="02010509060101010101" pitchFamily="49" charset="-122"/>
                </a:rPr>
                <a:t>1.</a:t>
              </a:r>
              <a:r>
                <a:rPr lang="zh-CN" altLang="en-US" sz="1400" dirty="0">
                  <a:latin typeface="隶书" panose="02010509060101010101" pitchFamily="49" charset="-122"/>
                  <a:ea typeface="隶书" panose="02010509060101010101" pitchFamily="49" charset="-122"/>
                </a:rPr>
                <a:t>抒发将士杀敌卫国、建功立业的豪情</a:t>
              </a:r>
              <a:endParaRPr lang="zh-CN" altLang="en-US" sz="1400" dirty="0">
                <a:latin typeface="隶书" panose="02010509060101010101" pitchFamily="49" charset="-122"/>
                <a:ea typeface="隶书" panose="02010509060101010101" pitchFamily="49" charset="-122"/>
              </a:endParaRPr>
            </a:p>
            <a:p>
              <a:pPr>
                <a:lnSpc>
                  <a:spcPct val="120000"/>
                </a:lnSpc>
              </a:pPr>
              <a:r>
                <a:rPr lang="en-US" altLang="zh-CN" sz="1400" dirty="0">
                  <a:latin typeface="隶书" panose="02010509060101010101" pitchFamily="49" charset="-122"/>
                  <a:ea typeface="隶书" panose="02010509060101010101" pitchFamily="49" charset="-122"/>
                </a:rPr>
                <a:t>2.</a:t>
              </a:r>
              <a:r>
                <a:rPr lang="zh-CN" altLang="en-US" sz="1400" dirty="0">
                  <a:latin typeface="隶书" panose="02010509060101010101" pitchFamily="49" charset="-122"/>
                  <a:ea typeface="隶书" panose="02010509060101010101" pitchFamily="49" charset="-122"/>
                </a:rPr>
                <a:t>表达征人的离愁别绪、怀乡思亲之情</a:t>
              </a:r>
              <a:endParaRPr lang="zh-CN" altLang="en-US" sz="1400" dirty="0">
                <a:latin typeface="隶书" panose="02010509060101010101" pitchFamily="49" charset="-122"/>
                <a:ea typeface="隶书" panose="02010509060101010101" pitchFamily="49" charset="-122"/>
              </a:endParaRPr>
            </a:p>
            <a:p>
              <a:pPr>
                <a:lnSpc>
                  <a:spcPct val="120000"/>
                </a:lnSpc>
              </a:pPr>
              <a:r>
                <a:rPr lang="en-US" altLang="zh-CN" sz="1400" dirty="0">
                  <a:latin typeface="隶书" panose="02010509060101010101" pitchFamily="49" charset="-122"/>
                  <a:ea typeface="隶书" panose="02010509060101010101" pitchFamily="49" charset="-122"/>
                </a:rPr>
                <a:t>3.</a:t>
              </a:r>
              <a:r>
                <a:rPr lang="zh-CN" altLang="en-US" sz="1400" dirty="0">
                  <a:latin typeface="隶书" panose="02010509060101010101" pitchFamily="49" charset="-122"/>
                  <a:ea typeface="隶书" panose="02010509060101010101" pitchFamily="49" charset="-122"/>
                </a:rPr>
                <a:t>表达对战争的厌恶以及对和平的向往</a:t>
              </a:r>
              <a:endParaRPr lang="zh-CN" altLang="en-US" sz="1400" dirty="0">
                <a:latin typeface="隶书" panose="02010509060101010101" pitchFamily="49" charset="-122"/>
                <a:ea typeface="隶书" panose="02010509060101010101" pitchFamily="49" charset="-122"/>
              </a:endParaRPr>
            </a:p>
            <a:p>
              <a:pPr>
                <a:lnSpc>
                  <a:spcPct val="120000"/>
                </a:lnSpc>
              </a:pPr>
              <a:r>
                <a:rPr lang="en-US" altLang="zh-CN" sz="1400" dirty="0">
                  <a:latin typeface="隶书" panose="02010509060101010101" pitchFamily="49" charset="-122"/>
                  <a:ea typeface="隶书" panose="02010509060101010101" pitchFamily="49" charset="-122"/>
                </a:rPr>
                <a:t>4.</a:t>
              </a:r>
              <a:r>
                <a:rPr lang="zh-CN" altLang="en-US" sz="1400" dirty="0">
                  <a:latin typeface="隶书" panose="02010509060101010101" pitchFamily="49" charset="-122"/>
                  <a:ea typeface="隶书" panose="02010509060101010101" pitchFamily="49" charset="-122"/>
                </a:rPr>
                <a:t>表现边塞的自然风光。</a:t>
              </a:r>
              <a:endParaRPr lang="zh-CN" altLang="en-US" sz="1400" dirty="0">
                <a:latin typeface="隶书" panose="02010509060101010101" pitchFamily="49" charset="-122"/>
                <a:ea typeface="隶书" panose="02010509060101010101" pitchFamily="49" charset="-122"/>
              </a:endParaRPr>
            </a:p>
          </p:txBody>
        </p:sp>
      </p:grpSp>
      <p:grpSp>
        <p:nvGrpSpPr>
          <p:cNvPr id="22" name="组合 21"/>
          <p:cNvGrpSpPr/>
          <p:nvPr/>
        </p:nvGrpSpPr>
        <p:grpSpPr>
          <a:xfrm>
            <a:off x="8383891" y="1932668"/>
            <a:ext cx="2018665" cy="3818255"/>
            <a:chOff x="3733355" y="2014260"/>
            <a:chExt cx="2018665" cy="3818255"/>
          </a:xfrm>
        </p:grpSpPr>
        <p:grpSp>
          <p:nvGrpSpPr>
            <p:cNvPr id="23" name="组合 22"/>
            <p:cNvGrpSpPr/>
            <p:nvPr/>
          </p:nvGrpSpPr>
          <p:grpSpPr>
            <a:xfrm>
              <a:off x="3733355" y="2014260"/>
              <a:ext cx="2018665" cy="604520"/>
              <a:chOff x="1424219" y="2245245"/>
              <a:chExt cx="2018665" cy="604520"/>
            </a:xfrm>
          </p:grpSpPr>
          <p:sp>
            <p:nvSpPr>
              <p:cNvPr id="25" name="文本框 24"/>
              <p:cNvSpPr txBox="1"/>
              <p:nvPr/>
            </p:nvSpPr>
            <p:spPr>
              <a:xfrm>
                <a:off x="1789261" y="2285777"/>
                <a:ext cx="1402080" cy="460375"/>
              </a:xfrm>
              <a:prstGeom prst="rect">
                <a:avLst/>
              </a:prstGeom>
              <a:noFill/>
            </p:spPr>
            <p:txBody>
              <a:bodyPr wrap="none" rtlCol="0">
                <a:spAutoFit/>
              </a:bodyPr>
              <a:p>
                <a:pPr algn="l"/>
                <a:r>
                  <a:rPr lang="zh-CN" altLang="en-US" sz="2400" dirty="0">
                    <a:solidFill>
                      <a:schemeClr val="tx1">
                        <a:lumMod val="75000"/>
                        <a:lumOff val="25000"/>
                      </a:schemeClr>
                    </a:solidFill>
                    <a:latin typeface="隶书" panose="02010509060101010101" pitchFamily="49" charset="-122"/>
                    <a:ea typeface="隶书" panose="02010509060101010101" pitchFamily="49" charset="-122"/>
                  </a:rPr>
                  <a:t>常用词汇</a:t>
                </a:r>
                <a:endParaRPr lang="zh-CN" altLang="en-US" sz="2400" dirty="0">
                  <a:solidFill>
                    <a:schemeClr val="tx1">
                      <a:lumMod val="75000"/>
                      <a:lumOff val="25000"/>
                    </a:schemeClr>
                  </a:solidFill>
                  <a:latin typeface="隶书" panose="02010509060101010101" pitchFamily="49" charset="-122"/>
                  <a:ea typeface="隶书" panose="02010509060101010101" pitchFamily="49" charset="-122"/>
                </a:endParaRPr>
              </a:p>
            </p:txBody>
          </p:sp>
          <p:sp>
            <p:nvSpPr>
              <p:cNvPr id="26" name="椭圆 25"/>
              <p:cNvSpPr/>
              <p:nvPr/>
            </p:nvSpPr>
            <p:spPr>
              <a:xfrm>
                <a:off x="1424219" y="2245245"/>
                <a:ext cx="2018665" cy="60452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隶书" panose="02010509060101010101" pitchFamily="49" charset="-122"/>
                  <a:ea typeface="隶书" panose="02010509060101010101" pitchFamily="49" charset="-122"/>
                </a:endParaRPr>
              </a:p>
            </p:txBody>
          </p:sp>
        </p:grpSp>
        <p:sp>
          <p:nvSpPr>
            <p:cNvPr id="24" name="文本框 23"/>
            <p:cNvSpPr txBox="1"/>
            <p:nvPr/>
          </p:nvSpPr>
          <p:spPr>
            <a:xfrm>
              <a:off x="4134571" y="2926120"/>
              <a:ext cx="1216025" cy="2906395"/>
            </a:xfrm>
            <a:prstGeom prst="rect">
              <a:avLst/>
            </a:prstGeom>
            <a:noFill/>
            <a:ln>
              <a:solidFill>
                <a:schemeClr val="bg1"/>
              </a:solidFill>
            </a:ln>
          </p:spPr>
          <p:txBody>
            <a:bodyPr vert="eaVert" wrap="square" rtlCol="0">
              <a:spAutoFit/>
            </a:bodyPr>
            <a:p>
              <a:pPr>
                <a:lnSpc>
                  <a:spcPct val="120000"/>
                </a:lnSpc>
              </a:pPr>
              <a:r>
                <a:rPr lang="zh-CN" altLang="en-US" sz="1400" b="1" spc="600" dirty="0">
                  <a:solidFill>
                    <a:srgbClr val="C00000"/>
                  </a:solidFill>
                  <a:latin typeface="等线 Light" panose="02010600030101010101" pitchFamily="2" charset="-122"/>
                  <a:ea typeface="等线 Light" panose="02010600030101010101" pitchFamily="2" charset="-122"/>
                  <a:sym typeface="+mn-ea"/>
                </a:rPr>
                <a:t>杀敌报国、御敌建功、安边定远、山河沦丧、连年征战、报国无门、归家无望、久戍思乡等</a:t>
              </a:r>
              <a:endParaRPr lang="zh-CN" altLang="en-US" sz="1400" b="1" spc="600" dirty="0">
                <a:solidFill>
                  <a:srgbClr val="C00000"/>
                </a:solidFill>
                <a:latin typeface="等线 Light" panose="02010600030101010101" pitchFamily="2" charset="-122"/>
                <a:ea typeface="等线 Light" panose="02010600030101010101" pitchFamily="2" charset="-122"/>
                <a:sym typeface="+mn-ea"/>
              </a:endParaRPr>
            </a:p>
          </p:txBody>
        </p:sp>
      </p:grpSp>
      <p:sp>
        <p:nvSpPr>
          <p:cNvPr id="10" name="文本框 9"/>
          <p:cNvSpPr txBox="1"/>
          <p:nvPr/>
        </p:nvSpPr>
        <p:spPr>
          <a:xfrm>
            <a:off x="2962275" y="1647825"/>
            <a:ext cx="921385" cy="4110990"/>
          </a:xfrm>
          <a:prstGeom prst="rect">
            <a:avLst/>
          </a:prstGeom>
          <a:noFill/>
          <a:ln>
            <a:solidFill>
              <a:schemeClr val="bg1"/>
            </a:solidFill>
          </a:ln>
        </p:spPr>
        <p:txBody>
          <a:bodyPr vert="eaVert" wrap="square" rtlCol="0">
            <a:spAutoFit/>
          </a:bodyPr>
          <a:p>
            <a:pPr>
              <a:lnSpc>
                <a:spcPct val="120000"/>
              </a:lnSpc>
            </a:pPr>
            <a:r>
              <a:rPr lang="en-US" altLang="zh-CN" sz="4000" b="1"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   </a:t>
            </a:r>
            <a:r>
              <a:rPr lang="zh-CN" altLang="en-US" sz="4000" b="1"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贰</a:t>
            </a:r>
            <a:r>
              <a:rPr lang="en-US" altLang="zh-CN" sz="4000" b="1"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a:t>
            </a:r>
            <a:r>
              <a:rPr lang="zh-CN" altLang="en-US" sz="4000" b="1"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边塞诗</a:t>
            </a:r>
            <a:r>
              <a:rPr lang="zh-CN" altLang="en-US" sz="1400"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a:t>
            </a:r>
            <a:endParaRPr lang="zh-CN" altLang="en-US" sz="1400" dirty="0">
              <a:solidFill>
                <a:schemeClr val="tx1">
                  <a:lumMod val="75000"/>
                  <a:lumOff val="25000"/>
                </a:schemeClr>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00"/>
                                        <p:tgtEl>
                                          <p:spTgt spid="37"/>
                                        </p:tgtEl>
                                      </p:cBhvr>
                                    </p:animEffect>
                                    <p:anim calcmode="lin" valueType="num">
                                      <p:cBhvr>
                                        <p:cTn id="18" dur="1000" fill="hold"/>
                                        <p:tgtEl>
                                          <p:spTgt spid="37"/>
                                        </p:tgtEl>
                                        <p:attrNameLst>
                                          <p:attrName>ppt_x</p:attrName>
                                        </p:attrNameLst>
                                      </p:cBhvr>
                                      <p:tavLst>
                                        <p:tav tm="0">
                                          <p:val>
                                            <p:strVal val="#ppt_x"/>
                                          </p:val>
                                        </p:tav>
                                        <p:tav tm="100000">
                                          <p:val>
                                            <p:strVal val="#ppt_x"/>
                                          </p:val>
                                        </p:tav>
                                      </p:tavLst>
                                    </p:anim>
                                    <p:anim calcmode="lin" valueType="num">
                                      <p:cBhvr>
                                        <p:cTn id="19" dur="1000" fill="hold"/>
                                        <p:tgtEl>
                                          <p:spTgt spid="3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1000"/>
                                        <p:tgtEl>
                                          <p:spTgt spid="38"/>
                                        </p:tgtEl>
                                      </p:cBhvr>
                                    </p:animEffect>
                                    <p:anim calcmode="lin" valueType="num">
                                      <p:cBhvr>
                                        <p:cTn id="23" dur="1000" fill="hold"/>
                                        <p:tgtEl>
                                          <p:spTgt spid="38"/>
                                        </p:tgtEl>
                                        <p:attrNameLst>
                                          <p:attrName>ppt_x</p:attrName>
                                        </p:attrNameLst>
                                      </p:cBhvr>
                                      <p:tavLst>
                                        <p:tav tm="0">
                                          <p:val>
                                            <p:strVal val="#ppt_x"/>
                                          </p:val>
                                        </p:tav>
                                        <p:tav tm="100000">
                                          <p:val>
                                            <p:strVal val="#ppt_x"/>
                                          </p:val>
                                        </p:tav>
                                      </p:tavLst>
                                    </p:anim>
                                    <p:anim calcmode="lin" valueType="num">
                                      <p:cBhvr>
                                        <p:cTn id="24" dur="1000" fill="hold"/>
                                        <p:tgtEl>
                                          <p:spTgt spid="38"/>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 presetClass="entr" presetSubtype="1"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0-#ppt_h/2"/>
                                          </p:val>
                                        </p:tav>
                                        <p:tav tm="100000">
                                          <p:val>
                                            <p:strVal val="#ppt_y"/>
                                          </p:val>
                                        </p:tav>
                                      </p:tavLst>
                                    </p:anim>
                                  </p:childTnLst>
                                </p:cTn>
                              </p:par>
                            </p:childTnLst>
                          </p:cTn>
                        </p:par>
                        <p:par>
                          <p:cTn id="30" fill="hold">
                            <p:stCondLst>
                              <p:cond delay="1500"/>
                            </p:stCondLst>
                            <p:childTnLst>
                              <p:par>
                                <p:cTn id="31" presetID="2" presetClass="entr" presetSubtype="1"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36" grpId="0" bldLvl="0" animBg="1"/>
      <p:bldP spid="37" grpId="0" bldLvl="0" animBg="1"/>
      <p:bldP spid="38"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2317845" y="206553"/>
            <a:ext cx="5669280" cy="1198880"/>
          </a:xfrm>
          <a:prstGeom prst="rect">
            <a:avLst/>
          </a:prstGeom>
          <a:noFill/>
          <a:effectLst>
            <a:outerShdw blurRad="50800" dist="38100" dir="2700000" algn="tl" rotWithShape="0">
              <a:prstClr val="black">
                <a:alpha val="40000"/>
              </a:prstClr>
            </a:outerShdw>
          </a:effectLst>
        </p:spPr>
        <p:txBody>
          <a:bodyPr wrap="none" rtlCol="0">
            <a:spAutoFit/>
          </a:bodyPr>
          <a:lstStyle>
            <a:defPPr>
              <a:defRPr lang="zh-CN"/>
            </a:defPPr>
            <a:lvl1pPr>
              <a:defRPr sz="11500">
                <a:solidFill>
                  <a:schemeClr val="tx2">
                    <a:lumMod val="50000"/>
                  </a:schemeClr>
                </a:solidFill>
                <a:effectLst>
                  <a:outerShdw blurRad="50800" dist="38100" dir="2700000" algn="tl" rotWithShape="0">
                    <a:prstClr val="black">
                      <a:alpha val="40000"/>
                    </a:prstClr>
                  </a:outerShdw>
                </a:effectLst>
                <a:latin typeface="钟齐段宁行书" panose="02010800040101010101" pitchFamily="2" charset="-122"/>
                <a:ea typeface="钟齐段宁行书" panose="02010800040101010101" pitchFamily="2" charset="-122"/>
              </a:defRPr>
            </a:lvl1pPr>
          </a:lstStyle>
          <a:p>
            <a:pPr algn="l"/>
            <a:r>
              <a:rPr lang="zh-CN" altLang="en-US" sz="4800" dirty="0">
                <a:solidFill>
                  <a:schemeClr val="accent6">
                    <a:lumMod val="50000"/>
                  </a:schemeClr>
                </a:solidFill>
                <a:effectLst/>
                <a:sym typeface="+mn-ea"/>
              </a:rPr>
              <a:t>古诗词思想感情分类</a:t>
            </a:r>
            <a:endParaRPr lang="zh-CN" altLang="en-US" sz="2400" dirty="0">
              <a:solidFill>
                <a:schemeClr val="bg2">
                  <a:lumMod val="25000"/>
                </a:schemeClr>
              </a:solidFill>
              <a:effectLst/>
            </a:endParaRPr>
          </a:p>
          <a:p>
            <a:pPr algn="l"/>
            <a:endParaRPr lang="zh-CN" altLang="en-US" sz="2400" dirty="0">
              <a:effectLst/>
            </a:endParaRPr>
          </a:p>
        </p:txBody>
      </p:sp>
      <p:pic>
        <p:nvPicPr>
          <p:cNvPr id="2" name="图片 1" descr="66e97c24594d6eb15be0f7c5bc18ea59"/>
          <p:cNvPicPr>
            <a:picLocks noChangeAspect="1"/>
          </p:cNvPicPr>
          <p:nvPr/>
        </p:nvPicPr>
        <p:blipFill>
          <a:blip r:embed="rId1"/>
          <a:stretch>
            <a:fillRect/>
          </a:stretch>
        </p:blipFill>
        <p:spPr>
          <a:xfrm>
            <a:off x="11416665" y="5751195"/>
            <a:ext cx="775335" cy="1106805"/>
          </a:xfrm>
          <a:prstGeom prst="rect">
            <a:avLst/>
          </a:prstGeom>
        </p:spPr>
      </p:pic>
      <p:sp>
        <p:nvSpPr>
          <p:cNvPr id="35" name="椭圆 34"/>
          <p:cNvSpPr/>
          <p:nvPr/>
        </p:nvSpPr>
        <p:spPr>
          <a:xfrm>
            <a:off x="1042007" y="1973080"/>
            <a:ext cx="620183" cy="618067"/>
          </a:xfrm>
          <a:prstGeom prst="ellipse">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3200" dirty="0">
                <a:solidFill>
                  <a:schemeClr val="bg2">
                    <a:lumMod val="25000"/>
                  </a:schemeClr>
                </a:solidFill>
                <a:effectLst/>
                <a:sym typeface="+mn-ea"/>
              </a:rPr>
              <a:t>知</a:t>
            </a:r>
            <a:endParaRPr lang="zh-CN" altLang="en-US" sz="3200" dirty="0">
              <a:latin typeface="+mj-lt"/>
              <a:ea typeface="+mj-lt"/>
            </a:endParaRPr>
          </a:p>
        </p:txBody>
      </p:sp>
      <p:sp>
        <p:nvSpPr>
          <p:cNvPr id="36" name="椭圆 35"/>
          <p:cNvSpPr/>
          <p:nvPr/>
        </p:nvSpPr>
        <p:spPr>
          <a:xfrm>
            <a:off x="1042007" y="2849380"/>
            <a:ext cx="620183" cy="620184"/>
          </a:xfrm>
          <a:prstGeom prst="ellipse">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3200" dirty="0">
                <a:solidFill>
                  <a:schemeClr val="bg2">
                    <a:lumMod val="25000"/>
                  </a:schemeClr>
                </a:solidFill>
                <a:effectLst/>
                <a:sym typeface="+mn-ea"/>
              </a:rPr>
              <a:t>识</a:t>
            </a:r>
            <a:endParaRPr lang="zh-CN" altLang="en-US" sz="3200" dirty="0">
              <a:latin typeface="等线 Light" panose="02010600030101010101" pitchFamily="2" charset="-122"/>
              <a:ea typeface="等线 Light" panose="02010600030101010101" pitchFamily="2" charset="-122"/>
            </a:endParaRPr>
          </a:p>
        </p:txBody>
      </p:sp>
      <p:sp>
        <p:nvSpPr>
          <p:cNvPr id="37" name="椭圆 36"/>
          <p:cNvSpPr/>
          <p:nvPr/>
        </p:nvSpPr>
        <p:spPr>
          <a:xfrm>
            <a:off x="1042007" y="3774152"/>
            <a:ext cx="620183" cy="618067"/>
          </a:xfrm>
          <a:prstGeom prst="ellipse">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3200" dirty="0">
                <a:solidFill>
                  <a:schemeClr val="bg2">
                    <a:lumMod val="25000"/>
                  </a:schemeClr>
                </a:solidFill>
                <a:effectLst/>
                <a:sym typeface="+mn-ea"/>
              </a:rPr>
              <a:t>链</a:t>
            </a:r>
            <a:endParaRPr lang="zh-CN" altLang="en-US" sz="3200" dirty="0">
              <a:latin typeface="等线 Light" panose="02010600030101010101" pitchFamily="2" charset="-122"/>
              <a:ea typeface="等线 Light" panose="02010600030101010101" pitchFamily="2" charset="-122"/>
            </a:endParaRPr>
          </a:p>
        </p:txBody>
      </p:sp>
      <p:sp>
        <p:nvSpPr>
          <p:cNvPr id="38" name="椭圆 37"/>
          <p:cNvSpPr/>
          <p:nvPr/>
        </p:nvSpPr>
        <p:spPr>
          <a:xfrm>
            <a:off x="1042007" y="4604098"/>
            <a:ext cx="620183" cy="620183"/>
          </a:xfrm>
          <a:prstGeom prst="ellipse">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3200" dirty="0">
                <a:solidFill>
                  <a:schemeClr val="bg2">
                    <a:lumMod val="25000"/>
                  </a:schemeClr>
                </a:solidFill>
                <a:effectLst/>
                <a:sym typeface="+mn-ea"/>
              </a:rPr>
              <a:t>接</a:t>
            </a:r>
            <a:endParaRPr lang="zh-CN" altLang="en-US" sz="3200" dirty="0">
              <a:latin typeface="等线 Light" panose="02010600030101010101" pitchFamily="2" charset="-122"/>
              <a:ea typeface="等线 Light" panose="02010600030101010101" pitchFamily="2" charset="-122"/>
            </a:endParaRPr>
          </a:p>
        </p:txBody>
      </p:sp>
      <p:grpSp>
        <p:nvGrpSpPr>
          <p:cNvPr id="16" name="组合 15"/>
          <p:cNvGrpSpPr/>
          <p:nvPr/>
        </p:nvGrpSpPr>
        <p:grpSpPr>
          <a:xfrm>
            <a:off x="5585757" y="1880235"/>
            <a:ext cx="2280623" cy="3878580"/>
            <a:chOff x="3187242" y="1956475"/>
            <a:chExt cx="3171495" cy="3878580"/>
          </a:xfrm>
        </p:grpSpPr>
        <p:grpSp>
          <p:nvGrpSpPr>
            <p:cNvPr id="18" name="组合 17"/>
            <p:cNvGrpSpPr/>
            <p:nvPr/>
          </p:nvGrpSpPr>
          <p:grpSpPr>
            <a:xfrm>
              <a:off x="3217735" y="1956475"/>
              <a:ext cx="3141002" cy="710565"/>
              <a:chOff x="908599" y="2187460"/>
              <a:chExt cx="3141002" cy="710565"/>
            </a:xfrm>
          </p:grpSpPr>
          <p:sp>
            <p:nvSpPr>
              <p:cNvPr id="3" name="文本框 2"/>
              <p:cNvSpPr txBox="1"/>
              <p:nvPr/>
            </p:nvSpPr>
            <p:spPr>
              <a:xfrm>
                <a:off x="1014561" y="2259742"/>
                <a:ext cx="3035040" cy="460375"/>
              </a:xfrm>
              <a:prstGeom prst="rect">
                <a:avLst/>
              </a:prstGeom>
              <a:noFill/>
            </p:spPr>
            <p:txBody>
              <a:bodyPr wrap="square" rtlCol="0">
                <a:spAutoFit/>
              </a:bodyPr>
              <a:p>
                <a:r>
                  <a:rPr lang="zh-CN" altLang="en-US" sz="2400" dirty="0">
                    <a:solidFill>
                      <a:schemeClr val="tx1">
                        <a:lumMod val="75000"/>
                        <a:lumOff val="25000"/>
                      </a:schemeClr>
                    </a:solidFill>
                    <a:latin typeface="隶书" panose="02010509060101010101" pitchFamily="49" charset="-122"/>
                    <a:ea typeface="隶书" panose="02010509060101010101" pitchFamily="49" charset="-122"/>
                  </a:rPr>
                  <a:t>内容情感</a:t>
                </a:r>
                <a:endParaRPr lang="zh-CN" altLang="en-US" sz="2400" dirty="0">
                  <a:solidFill>
                    <a:schemeClr val="tx1">
                      <a:lumMod val="75000"/>
                      <a:lumOff val="25000"/>
                    </a:schemeClr>
                  </a:solidFill>
                  <a:latin typeface="隶书" panose="02010509060101010101" pitchFamily="49" charset="-122"/>
                  <a:ea typeface="隶书" panose="02010509060101010101" pitchFamily="49" charset="-122"/>
                </a:endParaRPr>
              </a:p>
            </p:txBody>
          </p:sp>
          <p:sp>
            <p:nvSpPr>
              <p:cNvPr id="4" name="椭圆 3"/>
              <p:cNvSpPr/>
              <p:nvPr/>
            </p:nvSpPr>
            <p:spPr>
              <a:xfrm>
                <a:off x="908599" y="2187460"/>
                <a:ext cx="2378048" cy="710565"/>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隶书" panose="02010509060101010101" pitchFamily="49" charset="-122"/>
                  <a:ea typeface="隶书" panose="02010509060101010101" pitchFamily="49" charset="-122"/>
                </a:endParaRPr>
              </a:p>
            </p:txBody>
          </p:sp>
        </p:grpSp>
        <p:sp>
          <p:nvSpPr>
            <p:cNvPr id="19" name="文本框 18"/>
            <p:cNvSpPr txBox="1"/>
            <p:nvPr/>
          </p:nvSpPr>
          <p:spPr>
            <a:xfrm>
              <a:off x="3187242" y="2921675"/>
              <a:ext cx="2409838" cy="2913380"/>
            </a:xfrm>
            <a:prstGeom prst="rect">
              <a:avLst/>
            </a:prstGeom>
            <a:noFill/>
            <a:ln>
              <a:solidFill>
                <a:schemeClr val="bg1"/>
              </a:solidFill>
            </a:ln>
          </p:spPr>
          <p:txBody>
            <a:bodyPr vert="eaVert" wrap="square" rtlCol="0">
              <a:spAutoFit/>
            </a:bodyPr>
            <a:p>
              <a:pPr>
                <a:lnSpc>
                  <a:spcPct val="120000"/>
                </a:lnSpc>
              </a:pPr>
              <a:r>
                <a:rPr lang="en-US" altLang="zh-CN" sz="1400" dirty="0">
                  <a:latin typeface="隶书" panose="02010509060101010101" pitchFamily="49" charset="-122"/>
                  <a:ea typeface="隶书" panose="02010509060101010101" pitchFamily="49" charset="-122"/>
                </a:rPr>
                <a:t>1.</a:t>
              </a:r>
              <a:r>
                <a:rPr lang="zh-CN" altLang="en-US" sz="1400" dirty="0">
                  <a:latin typeface="隶书" panose="02010509060101010101" pitchFamily="49" charset="-122"/>
                  <a:ea typeface="隶书" panose="02010509060101010101" pitchFamily="49" charset="-122"/>
                </a:rPr>
                <a:t>表现分别时的依依不舍和别后的孤寂、惆怅</a:t>
              </a:r>
              <a:endParaRPr lang="zh-CN" altLang="en-US" sz="1400" dirty="0">
                <a:latin typeface="隶书" panose="02010509060101010101" pitchFamily="49" charset="-122"/>
                <a:ea typeface="隶书" panose="02010509060101010101" pitchFamily="49" charset="-122"/>
              </a:endParaRPr>
            </a:p>
            <a:p>
              <a:pPr>
                <a:lnSpc>
                  <a:spcPct val="120000"/>
                </a:lnSpc>
              </a:pPr>
              <a:r>
                <a:rPr lang="en-US" altLang="zh-CN" sz="1400" dirty="0">
                  <a:latin typeface="隶书" panose="02010509060101010101" pitchFamily="49" charset="-122"/>
                  <a:ea typeface="隶书" panose="02010509060101010101" pitchFamily="49" charset="-122"/>
                </a:rPr>
                <a:t>2.</a:t>
              </a:r>
              <a:r>
                <a:rPr lang="zh-CN" altLang="en-US" sz="1400" dirty="0">
                  <a:latin typeface="隶书" panose="02010509060101010101" pitchFamily="49" charset="-122"/>
                  <a:ea typeface="隶书" panose="02010509060101010101" pitchFamily="49" charset="-122"/>
                </a:rPr>
                <a:t>表现诗人豁达的胸襟和豪放的气度，</a:t>
              </a:r>
              <a:endParaRPr lang="zh-CN" altLang="en-US" sz="1400" dirty="0">
                <a:latin typeface="隶书" panose="02010509060101010101" pitchFamily="49" charset="-122"/>
                <a:ea typeface="隶书" panose="02010509060101010101" pitchFamily="49" charset="-122"/>
              </a:endParaRPr>
            </a:p>
            <a:p>
              <a:pPr>
                <a:lnSpc>
                  <a:spcPct val="120000"/>
                </a:lnSpc>
              </a:pPr>
              <a:r>
                <a:rPr lang="zh-CN" altLang="en-US" sz="1400" dirty="0">
                  <a:latin typeface="隶书" panose="02010509060101010101" pitchFamily="49" charset="-122"/>
                  <a:ea typeface="隶书" panose="02010509060101010101" pitchFamily="49" charset="-122"/>
                </a:rPr>
                <a:t>寄托对友人诚挚的安慰、劝勉和祝愿</a:t>
              </a:r>
              <a:endParaRPr lang="zh-CN" altLang="en-US" sz="1400" dirty="0">
                <a:latin typeface="隶书" panose="02010509060101010101" pitchFamily="49" charset="-122"/>
                <a:ea typeface="隶书" panose="02010509060101010101" pitchFamily="49" charset="-122"/>
              </a:endParaRPr>
            </a:p>
            <a:p>
              <a:pPr>
                <a:lnSpc>
                  <a:spcPct val="120000"/>
                </a:lnSpc>
              </a:pPr>
              <a:r>
                <a:rPr lang="en-US" altLang="zh-CN" sz="1400" dirty="0">
                  <a:latin typeface="隶书" panose="02010509060101010101" pitchFamily="49" charset="-122"/>
                  <a:ea typeface="隶书" panose="02010509060101010101" pitchFamily="49" charset="-122"/>
                </a:rPr>
                <a:t>3.</a:t>
              </a:r>
              <a:r>
                <a:rPr lang="zh-CN" altLang="en-US" sz="1400" dirty="0">
                  <a:latin typeface="隶书" panose="02010509060101010101" pitchFamily="49" charset="-122"/>
                  <a:ea typeface="隶书" panose="02010509060101010101" pitchFamily="49" charset="-122"/>
                </a:rPr>
                <a:t>抒发人生不得意的感慨</a:t>
              </a:r>
              <a:endParaRPr lang="zh-CN" altLang="en-US" sz="1400" dirty="0">
                <a:latin typeface="隶书" panose="02010509060101010101" pitchFamily="49" charset="-122"/>
                <a:ea typeface="隶书" panose="02010509060101010101" pitchFamily="49" charset="-122"/>
              </a:endParaRPr>
            </a:p>
          </p:txBody>
        </p:sp>
      </p:grpSp>
      <p:grpSp>
        <p:nvGrpSpPr>
          <p:cNvPr id="22" name="组合 21"/>
          <p:cNvGrpSpPr/>
          <p:nvPr/>
        </p:nvGrpSpPr>
        <p:grpSpPr>
          <a:xfrm>
            <a:off x="8383891" y="1932668"/>
            <a:ext cx="2018665" cy="3818255"/>
            <a:chOff x="3733355" y="2014260"/>
            <a:chExt cx="2018665" cy="3818255"/>
          </a:xfrm>
        </p:grpSpPr>
        <p:grpSp>
          <p:nvGrpSpPr>
            <p:cNvPr id="23" name="组合 22"/>
            <p:cNvGrpSpPr/>
            <p:nvPr/>
          </p:nvGrpSpPr>
          <p:grpSpPr>
            <a:xfrm>
              <a:off x="3733355" y="2014260"/>
              <a:ext cx="2018665" cy="604520"/>
              <a:chOff x="1424219" y="2245245"/>
              <a:chExt cx="2018665" cy="604520"/>
            </a:xfrm>
          </p:grpSpPr>
          <p:sp>
            <p:nvSpPr>
              <p:cNvPr id="25" name="文本框 24"/>
              <p:cNvSpPr txBox="1"/>
              <p:nvPr/>
            </p:nvSpPr>
            <p:spPr>
              <a:xfrm>
                <a:off x="1789261" y="2285777"/>
                <a:ext cx="1402080" cy="460375"/>
              </a:xfrm>
              <a:prstGeom prst="rect">
                <a:avLst/>
              </a:prstGeom>
              <a:noFill/>
            </p:spPr>
            <p:txBody>
              <a:bodyPr wrap="none" rtlCol="0">
                <a:spAutoFit/>
              </a:bodyPr>
              <a:p>
                <a:pPr algn="l"/>
                <a:r>
                  <a:rPr lang="zh-CN" altLang="en-US" sz="2400" dirty="0">
                    <a:solidFill>
                      <a:schemeClr val="tx1">
                        <a:lumMod val="75000"/>
                        <a:lumOff val="25000"/>
                      </a:schemeClr>
                    </a:solidFill>
                    <a:latin typeface="隶书" panose="02010509060101010101" pitchFamily="49" charset="-122"/>
                    <a:ea typeface="隶书" panose="02010509060101010101" pitchFamily="49" charset="-122"/>
                  </a:rPr>
                  <a:t>常用词汇</a:t>
                </a:r>
                <a:endParaRPr lang="zh-CN" altLang="en-US" sz="2400" dirty="0">
                  <a:solidFill>
                    <a:schemeClr val="tx1">
                      <a:lumMod val="75000"/>
                      <a:lumOff val="25000"/>
                    </a:schemeClr>
                  </a:solidFill>
                  <a:latin typeface="隶书" panose="02010509060101010101" pitchFamily="49" charset="-122"/>
                  <a:ea typeface="隶书" panose="02010509060101010101" pitchFamily="49" charset="-122"/>
                </a:endParaRPr>
              </a:p>
            </p:txBody>
          </p:sp>
          <p:sp>
            <p:nvSpPr>
              <p:cNvPr id="26" name="椭圆 25"/>
              <p:cNvSpPr/>
              <p:nvPr/>
            </p:nvSpPr>
            <p:spPr>
              <a:xfrm>
                <a:off x="1424219" y="2245245"/>
                <a:ext cx="2018665" cy="60452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隶书" panose="02010509060101010101" pitchFamily="49" charset="-122"/>
                  <a:ea typeface="隶书" panose="02010509060101010101" pitchFamily="49" charset="-122"/>
                </a:endParaRPr>
              </a:p>
            </p:txBody>
          </p:sp>
        </p:grpSp>
        <p:sp>
          <p:nvSpPr>
            <p:cNvPr id="24" name="文本框 23"/>
            <p:cNvSpPr txBox="1"/>
            <p:nvPr/>
          </p:nvSpPr>
          <p:spPr>
            <a:xfrm>
              <a:off x="4393120" y="2930565"/>
              <a:ext cx="957580" cy="2901950"/>
            </a:xfrm>
            <a:prstGeom prst="rect">
              <a:avLst/>
            </a:prstGeom>
            <a:noFill/>
            <a:ln>
              <a:solidFill>
                <a:schemeClr val="bg1"/>
              </a:solidFill>
            </a:ln>
          </p:spPr>
          <p:txBody>
            <a:bodyPr vert="eaVert" wrap="square" rtlCol="0">
              <a:spAutoFit/>
            </a:bodyPr>
            <a:p>
              <a:pPr>
                <a:lnSpc>
                  <a:spcPct val="120000"/>
                </a:lnSpc>
              </a:pPr>
              <a:r>
                <a:rPr lang="zh-CN" altLang="en-US" sz="1400" b="1" spc="600" dirty="0">
                  <a:solidFill>
                    <a:srgbClr val="C00000"/>
                  </a:solidFill>
                  <a:latin typeface="等线 Light" panose="02010600030101010101" pitchFamily="2" charset="-122"/>
                  <a:ea typeface="等线 Light" panose="02010600030101010101" pitchFamily="2" charset="-122"/>
                  <a:sym typeface="+mn-ea"/>
                </a:rPr>
                <a:t>依依惜别、情深意长、</a:t>
              </a:r>
              <a:endParaRPr lang="zh-CN" altLang="en-US" sz="1400" b="1" spc="600" dirty="0">
                <a:solidFill>
                  <a:srgbClr val="C00000"/>
                </a:solidFill>
                <a:latin typeface="等线 Light" panose="02010600030101010101" pitchFamily="2" charset="-122"/>
                <a:ea typeface="等线 Light" panose="02010600030101010101" pitchFamily="2" charset="-122"/>
                <a:sym typeface="+mn-ea"/>
              </a:endParaRPr>
            </a:p>
            <a:p>
              <a:pPr>
                <a:lnSpc>
                  <a:spcPct val="120000"/>
                </a:lnSpc>
              </a:pPr>
              <a:r>
                <a:rPr lang="zh-CN" altLang="en-US" sz="1400" b="1" spc="600" dirty="0">
                  <a:solidFill>
                    <a:srgbClr val="C00000"/>
                  </a:solidFill>
                  <a:latin typeface="等线 Light" panose="02010600030101010101" pitchFamily="2" charset="-122"/>
                  <a:ea typeface="等线 Light" panose="02010600030101010101" pitchFamily="2" charset="-122"/>
                  <a:sym typeface="+mn-ea"/>
                </a:rPr>
                <a:t>坦陈心志、相知相思、别恨离愁、</a:t>
              </a:r>
              <a:endParaRPr lang="zh-CN" altLang="en-US" sz="1400" b="1" spc="600" dirty="0">
                <a:solidFill>
                  <a:srgbClr val="C00000"/>
                </a:solidFill>
                <a:latin typeface="等线 Light" panose="02010600030101010101" pitchFamily="2" charset="-122"/>
                <a:ea typeface="等线 Light" panose="02010600030101010101" pitchFamily="2" charset="-122"/>
                <a:sym typeface="+mn-ea"/>
              </a:endParaRPr>
            </a:p>
          </p:txBody>
        </p:sp>
      </p:grpSp>
      <p:sp>
        <p:nvSpPr>
          <p:cNvPr id="10" name="文本框 9"/>
          <p:cNvSpPr txBox="1"/>
          <p:nvPr/>
        </p:nvSpPr>
        <p:spPr>
          <a:xfrm>
            <a:off x="2962275" y="1647825"/>
            <a:ext cx="921385" cy="4110990"/>
          </a:xfrm>
          <a:prstGeom prst="rect">
            <a:avLst/>
          </a:prstGeom>
          <a:noFill/>
          <a:ln>
            <a:solidFill>
              <a:schemeClr val="bg1"/>
            </a:solidFill>
          </a:ln>
        </p:spPr>
        <p:txBody>
          <a:bodyPr vert="eaVert" wrap="square" rtlCol="0">
            <a:spAutoFit/>
          </a:bodyPr>
          <a:p>
            <a:pPr>
              <a:lnSpc>
                <a:spcPct val="120000"/>
              </a:lnSpc>
            </a:pPr>
            <a:r>
              <a:rPr lang="en-US" altLang="zh-CN" sz="4000" b="1"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   </a:t>
            </a:r>
            <a:r>
              <a:rPr lang="zh-CN" altLang="en-US" sz="4000" b="1"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叁：送别诗</a:t>
            </a:r>
            <a:endParaRPr lang="zh-CN" altLang="en-US" sz="4000" b="1" spc="600" dirty="0">
              <a:solidFill>
                <a:schemeClr val="tx1">
                  <a:lumMod val="85000"/>
                  <a:lumOff val="15000"/>
                </a:schemeClr>
              </a:solidFill>
              <a:latin typeface="等线 Light" panose="02010600030101010101" pitchFamily="2" charset="-122"/>
              <a:ea typeface="等线 Light"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00"/>
                                        <p:tgtEl>
                                          <p:spTgt spid="37"/>
                                        </p:tgtEl>
                                      </p:cBhvr>
                                    </p:animEffect>
                                    <p:anim calcmode="lin" valueType="num">
                                      <p:cBhvr>
                                        <p:cTn id="18" dur="1000" fill="hold"/>
                                        <p:tgtEl>
                                          <p:spTgt spid="37"/>
                                        </p:tgtEl>
                                        <p:attrNameLst>
                                          <p:attrName>ppt_x</p:attrName>
                                        </p:attrNameLst>
                                      </p:cBhvr>
                                      <p:tavLst>
                                        <p:tav tm="0">
                                          <p:val>
                                            <p:strVal val="#ppt_x"/>
                                          </p:val>
                                        </p:tav>
                                        <p:tav tm="100000">
                                          <p:val>
                                            <p:strVal val="#ppt_x"/>
                                          </p:val>
                                        </p:tav>
                                      </p:tavLst>
                                    </p:anim>
                                    <p:anim calcmode="lin" valueType="num">
                                      <p:cBhvr>
                                        <p:cTn id="19" dur="1000" fill="hold"/>
                                        <p:tgtEl>
                                          <p:spTgt spid="3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1000"/>
                                        <p:tgtEl>
                                          <p:spTgt spid="38"/>
                                        </p:tgtEl>
                                      </p:cBhvr>
                                    </p:animEffect>
                                    <p:anim calcmode="lin" valueType="num">
                                      <p:cBhvr>
                                        <p:cTn id="23" dur="1000" fill="hold"/>
                                        <p:tgtEl>
                                          <p:spTgt spid="38"/>
                                        </p:tgtEl>
                                        <p:attrNameLst>
                                          <p:attrName>ppt_x</p:attrName>
                                        </p:attrNameLst>
                                      </p:cBhvr>
                                      <p:tavLst>
                                        <p:tav tm="0">
                                          <p:val>
                                            <p:strVal val="#ppt_x"/>
                                          </p:val>
                                        </p:tav>
                                        <p:tav tm="100000">
                                          <p:val>
                                            <p:strVal val="#ppt_x"/>
                                          </p:val>
                                        </p:tav>
                                      </p:tavLst>
                                    </p:anim>
                                    <p:anim calcmode="lin" valueType="num">
                                      <p:cBhvr>
                                        <p:cTn id="24" dur="1000" fill="hold"/>
                                        <p:tgtEl>
                                          <p:spTgt spid="38"/>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 presetClass="entr" presetSubtype="1"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0-#ppt_h/2"/>
                                          </p:val>
                                        </p:tav>
                                        <p:tav tm="100000">
                                          <p:val>
                                            <p:strVal val="#ppt_y"/>
                                          </p:val>
                                        </p:tav>
                                      </p:tavLst>
                                    </p:anim>
                                  </p:childTnLst>
                                </p:cTn>
                              </p:par>
                            </p:childTnLst>
                          </p:cTn>
                        </p:par>
                        <p:par>
                          <p:cTn id="30" fill="hold">
                            <p:stCondLst>
                              <p:cond delay="1500"/>
                            </p:stCondLst>
                            <p:childTnLst>
                              <p:par>
                                <p:cTn id="31" presetID="2" presetClass="entr" presetSubtype="1"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36" grpId="0" bldLvl="0" animBg="1"/>
      <p:bldP spid="37" grpId="0" bldLvl="0" animBg="1"/>
      <p:bldP spid="38"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2317845" y="206553"/>
            <a:ext cx="5669280" cy="1198880"/>
          </a:xfrm>
          <a:prstGeom prst="rect">
            <a:avLst/>
          </a:prstGeom>
          <a:noFill/>
          <a:effectLst>
            <a:outerShdw blurRad="50800" dist="38100" dir="2700000" algn="tl" rotWithShape="0">
              <a:prstClr val="black">
                <a:alpha val="40000"/>
              </a:prstClr>
            </a:outerShdw>
          </a:effectLst>
        </p:spPr>
        <p:txBody>
          <a:bodyPr wrap="none" rtlCol="0">
            <a:spAutoFit/>
          </a:bodyPr>
          <a:lstStyle>
            <a:defPPr>
              <a:defRPr lang="zh-CN"/>
            </a:defPPr>
            <a:lvl1pPr>
              <a:defRPr sz="11500">
                <a:solidFill>
                  <a:schemeClr val="tx2">
                    <a:lumMod val="50000"/>
                  </a:schemeClr>
                </a:solidFill>
                <a:effectLst>
                  <a:outerShdw blurRad="50800" dist="38100" dir="2700000" algn="tl" rotWithShape="0">
                    <a:prstClr val="black">
                      <a:alpha val="40000"/>
                    </a:prstClr>
                  </a:outerShdw>
                </a:effectLst>
                <a:latin typeface="钟齐段宁行书" panose="02010800040101010101" pitchFamily="2" charset="-122"/>
                <a:ea typeface="钟齐段宁行书" panose="02010800040101010101" pitchFamily="2" charset="-122"/>
              </a:defRPr>
            </a:lvl1pPr>
          </a:lstStyle>
          <a:p>
            <a:pPr algn="l"/>
            <a:r>
              <a:rPr lang="zh-CN" altLang="en-US" sz="4800" dirty="0">
                <a:solidFill>
                  <a:schemeClr val="accent6">
                    <a:lumMod val="50000"/>
                  </a:schemeClr>
                </a:solidFill>
                <a:effectLst/>
                <a:sym typeface="+mn-ea"/>
              </a:rPr>
              <a:t>古诗词思想感情分类</a:t>
            </a:r>
            <a:endParaRPr lang="zh-CN" altLang="en-US" sz="2400" dirty="0">
              <a:solidFill>
                <a:schemeClr val="bg2">
                  <a:lumMod val="25000"/>
                </a:schemeClr>
              </a:solidFill>
              <a:effectLst/>
            </a:endParaRPr>
          </a:p>
          <a:p>
            <a:pPr algn="l"/>
            <a:endParaRPr lang="zh-CN" altLang="en-US" sz="2400" dirty="0">
              <a:effectLst/>
            </a:endParaRPr>
          </a:p>
        </p:txBody>
      </p:sp>
      <p:pic>
        <p:nvPicPr>
          <p:cNvPr id="2" name="图片 1" descr="66e97c24594d6eb15be0f7c5bc18ea59"/>
          <p:cNvPicPr>
            <a:picLocks noChangeAspect="1"/>
          </p:cNvPicPr>
          <p:nvPr/>
        </p:nvPicPr>
        <p:blipFill>
          <a:blip r:embed="rId1"/>
          <a:stretch>
            <a:fillRect/>
          </a:stretch>
        </p:blipFill>
        <p:spPr>
          <a:xfrm>
            <a:off x="11416665" y="5751195"/>
            <a:ext cx="775335" cy="1106805"/>
          </a:xfrm>
          <a:prstGeom prst="rect">
            <a:avLst/>
          </a:prstGeom>
        </p:spPr>
      </p:pic>
      <p:sp>
        <p:nvSpPr>
          <p:cNvPr id="35" name="椭圆 34"/>
          <p:cNvSpPr/>
          <p:nvPr/>
        </p:nvSpPr>
        <p:spPr>
          <a:xfrm>
            <a:off x="1042007" y="1973080"/>
            <a:ext cx="620183" cy="618067"/>
          </a:xfrm>
          <a:prstGeom prst="ellipse">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3200" dirty="0">
                <a:solidFill>
                  <a:schemeClr val="bg2">
                    <a:lumMod val="25000"/>
                  </a:schemeClr>
                </a:solidFill>
                <a:effectLst/>
                <a:sym typeface="+mn-ea"/>
              </a:rPr>
              <a:t>知</a:t>
            </a:r>
            <a:endParaRPr lang="zh-CN" altLang="en-US" sz="3200" dirty="0">
              <a:latin typeface="+mj-lt"/>
              <a:ea typeface="+mj-lt"/>
            </a:endParaRPr>
          </a:p>
        </p:txBody>
      </p:sp>
      <p:sp>
        <p:nvSpPr>
          <p:cNvPr id="36" name="椭圆 35"/>
          <p:cNvSpPr/>
          <p:nvPr/>
        </p:nvSpPr>
        <p:spPr>
          <a:xfrm>
            <a:off x="1042007" y="2849380"/>
            <a:ext cx="620183" cy="620184"/>
          </a:xfrm>
          <a:prstGeom prst="ellipse">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3200" dirty="0">
                <a:solidFill>
                  <a:schemeClr val="bg2">
                    <a:lumMod val="25000"/>
                  </a:schemeClr>
                </a:solidFill>
                <a:effectLst/>
                <a:sym typeface="+mn-ea"/>
              </a:rPr>
              <a:t>识</a:t>
            </a:r>
            <a:endParaRPr lang="zh-CN" altLang="en-US" sz="3200" dirty="0">
              <a:latin typeface="等线 Light" panose="02010600030101010101" pitchFamily="2" charset="-122"/>
              <a:ea typeface="等线 Light" panose="02010600030101010101" pitchFamily="2" charset="-122"/>
            </a:endParaRPr>
          </a:p>
        </p:txBody>
      </p:sp>
      <p:sp>
        <p:nvSpPr>
          <p:cNvPr id="37" name="椭圆 36"/>
          <p:cNvSpPr/>
          <p:nvPr/>
        </p:nvSpPr>
        <p:spPr>
          <a:xfrm>
            <a:off x="1042007" y="3774152"/>
            <a:ext cx="620183" cy="618067"/>
          </a:xfrm>
          <a:prstGeom prst="ellipse">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3200" dirty="0">
                <a:solidFill>
                  <a:schemeClr val="bg2">
                    <a:lumMod val="25000"/>
                  </a:schemeClr>
                </a:solidFill>
                <a:effectLst/>
                <a:sym typeface="+mn-ea"/>
              </a:rPr>
              <a:t>链</a:t>
            </a:r>
            <a:endParaRPr lang="zh-CN" altLang="en-US" sz="3200" dirty="0">
              <a:latin typeface="等线 Light" panose="02010600030101010101" pitchFamily="2" charset="-122"/>
              <a:ea typeface="等线 Light" panose="02010600030101010101" pitchFamily="2" charset="-122"/>
            </a:endParaRPr>
          </a:p>
        </p:txBody>
      </p:sp>
      <p:sp>
        <p:nvSpPr>
          <p:cNvPr id="38" name="椭圆 37"/>
          <p:cNvSpPr/>
          <p:nvPr/>
        </p:nvSpPr>
        <p:spPr>
          <a:xfrm>
            <a:off x="1042007" y="4604098"/>
            <a:ext cx="620183" cy="620183"/>
          </a:xfrm>
          <a:prstGeom prst="ellipse">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3200" dirty="0">
                <a:solidFill>
                  <a:schemeClr val="bg2">
                    <a:lumMod val="25000"/>
                  </a:schemeClr>
                </a:solidFill>
                <a:effectLst/>
                <a:sym typeface="+mn-ea"/>
              </a:rPr>
              <a:t>接</a:t>
            </a:r>
            <a:endParaRPr lang="zh-CN" altLang="en-US" sz="3200" dirty="0">
              <a:latin typeface="等线 Light" panose="02010600030101010101" pitchFamily="2" charset="-122"/>
              <a:ea typeface="等线 Light" panose="02010600030101010101" pitchFamily="2" charset="-122"/>
            </a:endParaRPr>
          </a:p>
        </p:txBody>
      </p:sp>
      <p:grpSp>
        <p:nvGrpSpPr>
          <p:cNvPr id="16" name="组合 15"/>
          <p:cNvGrpSpPr/>
          <p:nvPr/>
        </p:nvGrpSpPr>
        <p:grpSpPr>
          <a:xfrm>
            <a:off x="5607685" y="1880235"/>
            <a:ext cx="2258695" cy="3878580"/>
            <a:chOff x="3217735" y="1956475"/>
            <a:chExt cx="3141002" cy="3878580"/>
          </a:xfrm>
        </p:grpSpPr>
        <p:grpSp>
          <p:nvGrpSpPr>
            <p:cNvPr id="18" name="组合 17"/>
            <p:cNvGrpSpPr/>
            <p:nvPr/>
          </p:nvGrpSpPr>
          <p:grpSpPr>
            <a:xfrm>
              <a:off x="3217735" y="1956475"/>
              <a:ext cx="3141002" cy="710565"/>
              <a:chOff x="908599" y="2187460"/>
              <a:chExt cx="3141002" cy="710565"/>
            </a:xfrm>
          </p:grpSpPr>
          <p:sp>
            <p:nvSpPr>
              <p:cNvPr id="3" name="文本框 2"/>
              <p:cNvSpPr txBox="1"/>
              <p:nvPr/>
            </p:nvSpPr>
            <p:spPr>
              <a:xfrm>
                <a:off x="1014561" y="2259742"/>
                <a:ext cx="3035040" cy="460375"/>
              </a:xfrm>
              <a:prstGeom prst="rect">
                <a:avLst/>
              </a:prstGeom>
              <a:noFill/>
            </p:spPr>
            <p:txBody>
              <a:bodyPr wrap="square" rtlCol="0">
                <a:spAutoFit/>
              </a:bodyPr>
              <a:p>
                <a:r>
                  <a:rPr lang="zh-CN" altLang="en-US" sz="2400" dirty="0">
                    <a:solidFill>
                      <a:schemeClr val="tx1">
                        <a:lumMod val="75000"/>
                        <a:lumOff val="25000"/>
                      </a:schemeClr>
                    </a:solidFill>
                    <a:latin typeface="隶书" panose="02010509060101010101" pitchFamily="49" charset="-122"/>
                    <a:ea typeface="隶书" panose="02010509060101010101" pitchFamily="49" charset="-122"/>
                  </a:rPr>
                  <a:t>内容情感</a:t>
                </a:r>
                <a:endParaRPr lang="zh-CN" altLang="en-US" sz="2400" dirty="0">
                  <a:solidFill>
                    <a:schemeClr val="tx1">
                      <a:lumMod val="75000"/>
                      <a:lumOff val="25000"/>
                    </a:schemeClr>
                  </a:solidFill>
                  <a:latin typeface="隶书" panose="02010509060101010101" pitchFamily="49" charset="-122"/>
                  <a:ea typeface="隶书" panose="02010509060101010101" pitchFamily="49" charset="-122"/>
                </a:endParaRPr>
              </a:p>
            </p:txBody>
          </p:sp>
          <p:sp>
            <p:nvSpPr>
              <p:cNvPr id="4" name="椭圆 3"/>
              <p:cNvSpPr/>
              <p:nvPr/>
            </p:nvSpPr>
            <p:spPr>
              <a:xfrm>
                <a:off x="908599" y="2187460"/>
                <a:ext cx="2378048" cy="710565"/>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隶书" panose="02010509060101010101" pitchFamily="49" charset="-122"/>
                  <a:ea typeface="隶书" panose="02010509060101010101" pitchFamily="49" charset="-122"/>
                </a:endParaRPr>
              </a:p>
            </p:txBody>
          </p:sp>
        </p:grpSp>
        <p:sp>
          <p:nvSpPr>
            <p:cNvPr id="19" name="文本框 18"/>
            <p:cNvSpPr txBox="1"/>
            <p:nvPr/>
          </p:nvSpPr>
          <p:spPr>
            <a:xfrm>
              <a:off x="3495012" y="2921040"/>
              <a:ext cx="2101654" cy="2914015"/>
            </a:xfrm>
            <a:prstGeom prst="rect">
              <a:avLst/>
            </a:prstGeom>
            <a:noFill/>
            <a:ln>
              <a:solidFill>
                <a:schemeClr val="bg1"/>
              </a:solidFill>
            </a:ln>
          </p:spPr>
          <p:txBody>
            <a:bodyPr vert="eaVert" wrap="square" rtlCol="0">
              <a:spAutoFit/>
            </a:bodyPr>
            <a:p>
              <a:pPr>
                <a:lnSpc>
                  <a:spcPct val="120000"/>
                </a:lnSpc>
              </a:pPr>
              <a:r>
                <a:rPr lang="en-US" altLang="zh-CN" dirty="0">
                  <a:latin typeface="隶书" panose="02010509060101010101" pitchFamily="49" charset="-122"/>
                  <a:ea typeface="隶书" panose="02010509060101010101" pitchFamily="49" charset="-122"/>
                </a:rPr>
                <a:t>1.</a:t>
              </a:r>
              <a:r>
                <a:rPr lang="zh-CN" altLang="en-US" dirty="0">
                  <a:latin typeface="隶书" panose="02010509060101010101" pitchFamily="49" charset="-122"/>
                  <a:ea typeface="隶书" panose="02010509060101010101" pitchFamily="49" charset="-122"/>
                </a:rPr>
                <a:t>表现羁旅愁思</a:t>
              </a:r>
              <a:endParaRPr lang="zh-CN" altLang="en-US" dirty="0">
                <a:latin typeface="隶书" panose="02010509060101010101" pitchFamily="49" charset="-122"/>
                <a:ea typeface="隶书" panose="02010509060101010101" pitchFamily="49" charset="-122"/>
              </a:endParaRPr>
            </a:p>
            <a:p>
              <a:pPr>
                <a:lnSpc>
                  <a:spcPct val="120000"/>
                </a:lnSpc>
              </a:pPr>
              <a:r>
                <a:rPr lang="en-US" altLang="zh-CN" dirty="0">
                  <a:latin typeface="隶书" panose="02010509060101010101" pitchFamily="49" charset="-122"/>
                  <a:ea typeface="隶书" panose="02010509060101010101" pitchFamily="49" charset="-122"/>
                </a:rPr>
                <a:t>2.</a:t>
              </a:r>
              <a:r>
                <a:rPr lang="zh-CN" altLang="en-US" dirty="0">
                  <a:latin typeface="隶书" panose="02010509060101010101" pitchFamily="49" charset="-122"/>
                  <a:ea typeface="隶书" panose="02010509060101010101" pitchFamily="49" charset="-122"/>
                </a:rPr>
                <a:t>表达思乡、思亲之情</a:t>
              </a:r>
              <a:endParaRPr lang="zh-CN" altLang="en-US" dirty="0">
                <a:latin typeface="隶书" panose="02010509060101010101" pitchFamily="49" charset="-122"/>
                <a:ea typeface="隶书" panose="02010509060101010101" pitchFamily="49" charset="-122"/>
              </a:endParaRPr>
            </a:p>
            <a:p>
              <a:pPr>
                <a:lnSpc>
                  <a:spcPct val="120000"/>
                </a:lnSpc>
              </a:pPr>
              <a:r>
                <a:rPr lang="en-US" altLang="zh-CN" dirty="0">
                  <a:latin typeface="隶书" panose="02010509060101010101" pitchFamily="49" charset="-122"/>
                  <a:ea typeface="隶书" panose="02010509060101010101" pitchFamily="49" charset="-122"/>
                </a:rPr>
                <a:t>3.</a:t>
              </a:r>
              <a:r>
                <a:rPr lang="zh-CN" altLang="en-US" dirty="0">
                  <a:latin typeface="隶书" panose="02010509060101010101" pitchFamily="49" charset="-122"/>
                  <a:ea typeface="隶书" panose="02010509060101010101" pitchFamily="49" charset="-122"/>
                </a:rPr>
                <a:t>抒发征人思乡之情好军</a:t>
              </a:r>
              <a:endParaRPr lang="zh-CN" altLang="en-US" dirty="0">
                <a:latin typeface="隶书" panose="02010509060101010101" pitchFamily="49" charset="-122"/>
                <a:ea typeface="隶书" panose="02010509060101010101" pitchFamily="49" charset="-122"/>
              </a:endParaRPr>
            </a:p>
            <a:p>
              <a:pPr>
                <a:lnSpc>
                  <a:spcPct val="120000"/>
                </a:lnSpc>
              </a:pPr>
              <a:r>
                <a:rPr lang="en-US" altLang="zh-CN" dirty="0">
                  <a:latin typeface="隶书" panose="02010509060101010101" pitchFamily="49" charset="-122"/>
                  <a:ea typeface="隶书" panose="02010509060101010101" pitchFamily="49" charset="-122"/>
                </a:rPr>
                <a:t>4.</a:t>
              </a:r>
              <a:r>
                <a:rPr lang="zh-CN" altLang="en-US" dirty="0">
                  <a:latin typeface="隶书" panose="02010509060101010101" pitchFamily="49" charset="-122"/>
                  <a:ea typeface="隶书" panose="02010509060101010101" pitchFamily="49" charset="-122"/>
                </a:rPr>
                <a:t>表达闺中怀人之情</a:t>
              </a:r>
              <a:endParaRPr lang="zh-CN" altLang="en-US" dirty="0">
                <a:latin typeface="隶书" panose="02010509060101010101" pitchFamily="49" charset="-122"/>
                <a:ea typeface="隶书" panose="02010509060101010101" pitchFamily="49" charset="-122"/>
              </a:endParaRPr>
            </a:p>
          </p:txBody>
        </p:sp>
      </p:grpSp>
      <p:grpSp>
        <p:nvGrpSpPr>
          <p:cNvPr id="22" name="组合 21"/>
          <p:cNvGrpSpPr/>
          <p:nvPr/>
        </p:nvGrpSpPr>
        <p:grpSpPr>
          <a:xfrm>
            <a:off x="8358491" y="1932668"/>
            <a:ext cx="2018665" cy="3818255"/>
            <a:chOff x="3733355" y="2014260"/>
            <a:chExt cx="2018665" cy="3818255"/>
          </a:xfrm>
        </p:grpSpPr>
        <p:grpSp>
          <p:nvGrpSpPr>
            <p:cNvPr id="23" name="组合 22"/>
            <p:cNvGrpSpPr/>
            <p:nvPr/>
          </p:nvGrpSpPr>
          <p:grpSpPr>
            <a:xfrm>
              <a:off x="3733355" y="2014260"/>
              <a:ext cx="2018665" cy="604520"/>
              <a:chOff x="1424219" y="2245245"/>
              <a:chExt cx="2018665" cy="604520"/>
            </a:xfrm>
          </p:grpSpPr>
          <p:sp>
            <p:nvSpPr>
              <p:cNvPr id="25" name="文本框 24"/>
              <p:cNvSpPr txBox="1"/>
              <p:nvPr/>
            </p:nvSpPr>
            <p:spPr>
              <a:xfrm>
                <a:off x="1789261" y="2285777"/>
                <a:ext cx="1402080" cy="460375"/>
              </a:xfrm>
              <a:prstGeom prst="rect">
                <a:avLst/>
              </a:prstGeom>
              <a:noFill/>
            </p:spPr>
            <p:txBody>
              <a:bodyPr wrap="none" rtlCol="0">
                <a:spAutoFit/>
              </a:bodyPr>
              <a:p>
                <a:pPr algn="l"/>
                <a:r>
                  <a:rPr lang="zh-CN" altLang="en-US" sz="2400" dirty="0">
                    <a:solidFill>
                      <a:schemeClr val="tx1">
                        <a:lumMod val="75000"/>
                        <a:lumOff val="25000"/>
                      </a:schemeClr>
                    </a:solidFill>
                    <a:latin typeface="隶书" panose="02010509060101010101" pitchFamily="49" charset="-122"/>
                    <a:ea typeface="隶书" panose="02010509060101010101" pitchFamily="49" charset="-122"/>
                  </a:rPr>
                  <a:t>常用词汇</a:t>
                </a:r>
                <a:endParaRPr lang="zh-CN" altLang="en-US" sz="2400" dirty="0">
                  <a:solidFill>
                    <a:schemeClr val="tx1">
                      <a:lumMod val="75000"/>
                      <a:lumOff val="25000"/>
                    </a:schemeClr>
                  </a:solidFill>
                  <a:latin typeface="隶书" panose="02010509060101010101" pitchFamily="49" charset="-122"/>
                  <a:ea typeface="隶书" panose="02010509060101010101" pitchFamily="49" charset="-122"/>
                </a:endParaRPr>
              </a:p>
            </p:txBody>
          </p:sp>
          <p:sp>
            <p:nvSpPr>
              <p:cNvPr id="26" name="椭圆 25"/>
              <p:cNvSpPr/>
              <p:nvPr/>
            </p:nvSpPr>
            <p:spPr>
              <a:xfrm>
                <a:off x="1424219" y="2245245"/>
                <a:ext cx="2018665" cy="60452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隶书" panose="02010509060101010101" pitchFamily="49" charset="-122"/>
                  <a:ea typeface="隶书" panose="02010509060101010101" pitchFamily="49" charset="-122"/>
                </a:endParaRPr>
              </a:p>
            </p:txBody>
          </p:sp>
        </p:grpSp>
        <p:sp>
          <p:nvSpPr>
            <p:cNvPr id="24" name="文本框 23"/>
            <p:cNvSpPr txBox="1"/>
            <p:nvPr/>
          </p:nvSpPr>
          <p:spPr>
            <a:xfrm>
              <a:off x="4144096" y="2926120"/>
              <a:ext cx="1216025" cy="2906395"/>
            </a:xfrm>
            <a:prstGeom prst="rect">
              <a:avLst/>
            </a:prstGeom>
            <a:noFill/>
            <a:ln>
              <a:solidFill>
                <a:schemeClr val="bg1"/>
              </a:solidFill>
            </a:ln>
          </p:spPr>
          <p:txBody>
            <a:bodyPr vert="eaVert" wrap="square" rtlCol="0">
              <a:spAutoFit/>
            </a:bodyPr>
            <a:p>
              <a:pPr>
                <a:lnSpc>
                  <a:spcPct val="120000"/>
                </a:lnSpc>
              </a:pPr>
              <a:r>
                <a:rPr lang="zh-CN" altLang="en-US" sz="1400" b="1" spc="600" dirty="0">
                  <a:solidFill>
                    <a:srgbClr val="C00000"/>
                  </a:solidFill>
                  <a:latin typeface="等线 Light" panose="02010600030101010101" pitchFamily="2" charset="-122"/>
                  <a:ea typeface="等线 Light" panose="02010600030101010101" pitchFamily="2" charset="-122"/>
                  <a:sym typeface="+mn-ea"/>
                </a:rPr>
                <a:t>羁旅愁绪、孤独寂寞、凄凉哀伤、满腔的离愁别绪、幽深的相思、思乡念亲、游子悲秋等</a:t>
              </a:r>
              <a:endParaRPr lang="zh-CN" altLang="en-US" sz="1400" b="1" spc="600" dirty="0">
                <a:solidFill>
                  <a:srgbClr val="C00000"/>
                </a:solidFill>
                <a:latin typeface="等线 Light" panose="02010600030101010101" pitchFamily="2" charset="-122"/>
                <a:ea typeface="等线 Light" panose="02010600030101010101" pitchFamily="2" charset="-122"/>
                <a:sym typeface="+mn-ea"/>
              </a:endParaRPr>
            </a:p>
          </p:txBody>
        </p:sp>
      </p:grpSp>
      <p:sp>
        <p:nvSpPr>
          <p:cNvPr id="10" name="文本框 9"/>
          <p:cNvSpPr txBox="1"/>
          <p:nvPr/>
        </p:nvSpPr>
        <p:spPr>
          <a:xfrm>
            <a:off x="2962275" y="1647825"/>
            <a:ext cx="921385" cy="4110990"/>
          </a:xfrm>
          <a:prstGeom prst="rect">
            <a:avLst/>
          </a:prstGeom>
          <a:noFill/>
          <a:ln>
            <a:solidFill>
              <a:schemeClr val="bg1"/>
            </a:solidFill>
          </a:ln>
        </p:spPr>
        <p:txBody>
          <a:bodyPr vert="eaVert" wrap="square" rtlCol="0">
            <a:spAutoFit/>
          </a:bodyPr>
          <a:p>
            <a:pPr>
              <a:lnSpc>
                <a:spcPct val="120000"/>
              </a:lnSpc>
            </a:pPr>
            <a:r>
              <a:rPr lang="en-US" altLang="zh-CN" sz="4000" b="1"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  </a:t>
            </a:r>
            <a:r>
              <a:rPr lang="zh-CN" altLang="en-US" sz="3600" b="1"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肆</a:t>
            </a:r>
            <a:r>
              <a:rPr lang="en-US" altLang="zh-CN" sz="3600" b="1"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a:t>
            </a:r>
            <a:r>
              <a:rPr lang="zh-CN" altLang="en-US" sz="3600" b="1"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思乡怀人诗</a:t>
            </a:r>
            <a:r>
              <a:rPr lang="zh-CN" altLang="en-US" sz="1400"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a:t>
            </a:r>
            <a:endParaRPr lang="zh-CN" altLang="en-US" sz="1400" dirty="0">
              <a:solidFill>
                <a:schemeClr val="tx1">
                  <a:lumMod val="75000"/>
                  <a:lumOff val="25000"/>
                </a:schemeClr>
              </a:solidFill>
              <a:latin typeface="隶书" panose="02010509060101010101" pitchFamily="49" charset="-122"/>
              <a:ea typeface="隶书" panose="020105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00"/>
                                        <p:tgtEl>
                                          <p:spTgt spid="37"/>
                                        </p:tgtEl>
                                      </p:cBhvr>
                                    </p:animEffect>
                                    <p:anim calcmode="lin" valueType="num">
                                      <p:cBhvr>
                                        <p:cTn id="18" dur="1000" fill="hold"/>
                                        <p:tgtEl>
                                          <p:spTgt spid="37"/>
                                        </p:tgtEl>
                                        <p:attrNameLst>
                                          <p:attrName>ppt_x</p:attrName>
                                        </p:attrNameLst>
                                      </p:cBhvr>
                                      <p:tavLst>
                                        <p:tav tm="0">
                                          <p:val>
                                            <p:strVal val="#ppt_x"/>
                                          </p:val>
                                        </p:tav>
                                        <p:tav tm="100000">
                                          <p:val>
                                            <p:strVal val="#ppt_x"/>
                                          </p:val>
                                        </p:tav>
                                      </p:tavLst>
                                    </p:anim>
                                    <p:anim calcmode="lin" valueType="num">
                                      <p:cBhvr>
                                        <p:cTn id="19" dur="1000" fill="hold"/>
                                        <p:tgtEl>
                                          <p:spTgt spid="3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1000"/>
                                        <p:tgtEl>
                                          <p:spTgt spid="38"/>
                                        </p:tgtEl>
                                      </p:cBhvr>
                                    </p:animEffect>
                                    <p:anim calcmode="lin" valueType="num">
                                      <p:cBhvr>
                                        <p:cTn id="23" dur="1000" fill="hold"/>
                                        <p:tgtEl>
                                          <p:spTgt spid="38"/>
                                        </p:tgtEl>
                                        <p:attrNameLst>
                                          <p:attrName>ppt_x</p:attrName>
                                        </p:attrNameLst>
                                      </p:cBhvr>
                                      <p:tavLst>
                                        <p:tav tm="0">
                                          <p:val>
                                            <p:strVal val="#ppt_x"/>
                                          </p:val>
                                        </p:tav>
                                        <p:tav tm="100000">
                                          <p:val>
                                            <p:strVal val="#ppt_x"/>
                                          </p:val>
                                        </p:tav>
                                      </p:tavLst>
                                    </p:anim>
                                    <p:anim calcmode="lin" valueType="num">
                                      <p:cBhvr>
                                        <p:cTn id="24" dur="1000" fill="hold"/>
                                        <p:tgtEl>
                                          <p:spTgt spid="38"/>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 presetClass="entr" presetSubtype="1"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0-#ppt_h/2"/>
                                          </p:val>
                                        </p:tav>
                                        <p:tav tm="100000">
                                          <p:val>
                                            <p:strVal val="#ppt_y"/>
                                          </p:val>
                                        </p:tav>
                                      </p:tavLst>
                                    </p:anim>
                                  </p:childTnLst>
                                </p:cTn>
                              </p:par>
                            </p:childTnLst>
                          </p:cTn>
                        </p:par>
                        <p:par>
                          <p:cTn id="30" fill="hold">
                            <p:stCondLst>
                              <p:cond delay="1500"/>
                            </p:stCondLst>
                            <p:childTnLst>
                              <p:par>
                                <p:cTn id="31" presetID="2" presetClass="entr" presetSubtype="1"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36" grpId="0" bldLvl="0" animBg="1"/>
      <p:bldP spid="37" grpId="0" bldLvl="0" animBg="1"/>
      <p:bldP spid="38"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框 19"/>
          <p:cNvSpPr txBox="1"/>
          <p:nvPr/>
        </p:nvSpPr>
        <p:spPr>
          <a:xfrm>
            <a:off x="2317845" y="206553"/>
            <a:ext cx="5669280" cy="1198880"/>
          </a:xfrm>
          <a:prstGeom prst="rect">
            <a:avLst/>
          </a:prstGeom>
          <a:noFill/>
          <a:effectLst>
            <a:outerShdw blurRad="50800" dist="38100" dir="2700000" algn="tl" rotWithShape="0">
              <a:prstClr val="black">
                <a:alpha val="40000"/>
              </a:prstClr>
            </a:outerShdw>
          </a:effectLst>
        </p:spPr>
        <p:txBody>
          <a:bodyPr wrap="none" rtlCol="0">
            <a:spAutoFit/>
          </a:bodyPr>
          <a:lstStyle>
            <a:defPPr>
              <a:defRPr lang="zh-CN"/>
            </a:defPPr>
            <a:lvl1pPr>
              <a:defRPr sz="11500">
                <a:solidFill>
                  <a:schemeClr val="tx2">
                    <a:lumMod val="50000"/>
                  </a:schemeClr>
                </a:solidFill>
                <a:effectLst>
                  <a:outerShdw blurRad="50800" dist="38100" dir="2700000" algn="tl" rotWithShape="0">
                    <a:prstClr val="black">
                      <a:alpha val="40000"/>
                    </a:prstClr>
                  </a:outerShdw>
                </a:effectLst>
                <a:latin typeface="钟齐段宁行书" panose="02010800040101010101" pitchFamily="2" charset="-122"/>
                <a:ea typeface="钟齐段宁行书" panose="02010800040101010101" pitchFamily="2" charset="-122"/>
              </a:defRPr>
            </a:lvl1pPr>
          </a:lstStyle>
          <a:p>
            <a:pPr algn="l"/>
            <a:r>
              <a:rPr lang="zh-CN" altLang="en-US" sz="4800" dirty="0">
                <a:solidFill>
                  <a:schemeClr val="accent6">
                    <a:lumMod val="50000"/>
                  </a:schemeClr>
                </a:solidFill>
                <a:effectLst/>
                <a:sym typeface="+mn-ea"/>
              </a:rPr>
              <a:t>古诗词思想感情分类</a:t>
            </a:r>
            <a:endParaRPr lang="zh-CN" altLang="en-US" sz="2400" dirty="0">
              <a:solidFill>
                <a:schemeClr val="bg2">
                  <a:lumMod val="25000"/>
                </a:schemeClr>
              </a:solidFill>
              <a:effectLst/>
            </a:endParaRPr>
          </a:p>
          <a:p>
            <a:pPr algn="l"/>
            <a:endParaRPr lang="zh-CN" altLang="en-US" sz="2400" dirty="0">
              <a:effectLst/>
            </a:endParaRPr>
          </a:p>
        </p:txBody>
      </p:sp>
      <p:pic>
        <p:nvPicPr>
          <p:cNvPr id="2" name="图片 1" descr="66e97c24594d6eb15be0f7c5bc18ea59"/>
          <p:cNvPicPr>
            <a:picLocks noChangeAspect="1"/>
          </p:cNvPicPr>
          <p:nvPr/>
        </p:nvPicPr>
        <p:blipFill>
          <a:blip r:embed="rId1"/>
          <a:stretch>
            <a:fillRect/>
          </a:stretch>
        </p:blipFill>
        <p:spPr>
          <a:xfrm>
            <a:off x="11416665" y="5751195"/>
            <a:ext cx="775335" cy="1106805"/>
          </a:xfrm>
          <a:prstGeom prst="rect">
            <a:avLst/>
          </a:prstGeom>
        </p:spPr>
      </p:pic>
      <p:sp>
        <p:nvSpPr>
          <p:cNvPr id="35" name="椭圆 34"/>
          <p:cNvSpPr/>
          <p:nvPr/>
        </p:nvSpPr>
        <p:spPr>
          <a:xfrm>
            <a:off x="1042007" y="1973080"/>
            <a:ext cx="620183" cy="618067"/>
          </a:xfrm>
          <a:prstGeom prst="ellipse">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3200" dirty="0">
                <a:solidFill>
                  <a:schemeClr val="bg2">
                    <a:lumMod val="25000"/>
                  </a:schemeClr>
                </a:solidFill>
                <a:effectLst/>
                <a:sym typeface="+mn-ea"/>
              </a:rPr>
              <a:t>知</a:t>
            </a:r>
            <a:endParaRPr lang="zh-CN" altLang="en-US" sz="3200" dirty="0">
              <a:latin typeface="+mj-lt"/>
              <a:ea typeface="+mj-lt"/>
            </a:endParaRPr>
          </a:p>
        </p:txBody>
      </p:sp>
      <p:sp>
        <p:nvSpPr>
          <p:cNvPr id="36" name="椭圆 35"/>
          <p:cNvSpPr/>
          <p:nvPr/>
        </p:nvSpPr>
        <p:spPr>
          <a:xfrm>
            <a:off x="1042007" y="2849380"/>
            <a:ext cx="620183" cy="620184"/>
          </a:xfrm>
          <a:prstGeom prst="ellipse">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3200" dirty="0">
                <a:solidFill>
                  <a:schemeClr val="bg2">
                    <a:lumMod val="25000"/>
                  </a:schemeClr>
                </a:solidFill>
                <a:effectLst/>
                <a:sym typeface="+mn-ea"/>
              </a:rPr>
              <a:t>识</a:t>
            </a:r>
            <a:endParaRPr lang="zh-CN" altLang="en-US" sz="3200" dirty="0">
              <a:latin typeface="等线 Light" panose="02010600030101010101" pitchFamily="2" charset="-122"/>
              <a:ea typeface="等线 Light" panose="02010600030101010101" pitchFamily="2" charset="-122"/>
            </a:endParaRPr>
          </a:p>
        </p:txBody>
      </p:sp>
      <p:sp>
        <p:nvSpPr>
          <p:cNvPr id="37" name="椭圆 36"/>
          <p:cNvSpPr/>
          <p:nvPr/>
        </p:nvSpPr>
        <p:spPr>
          <a:xfrm>
            <a:off x="1042007" y="3774152"/>
            <a:ext cx="620183" cy="618067"/>
          </a:xfrm>
          <a:prstGeom prst="ellipse">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3200" dirty="0">
                <a:solidFill>
                  <a:schemeClr val="bg2">
                    <a:lumMod val="25000"/>
                  </a:schemeClr>
                </a:solidFill>
                <a:effectLst/>
                <a:sym typeface="+mn-ea"/>
              </a:rPr>
              <a:t>链</a:t>
            </a:r>
            <a:endParaRPr lang="zh-CN" altLang="en-US" sz="3200" dirty="0">
              <a:latin typeface="等线 Light" panose="02010600030101010101" pitchFamily="2" charset="-122"/>
              <a:ea typeface="等线 Light" panose="02010600030101010101" pitchFamily="2" charset="-122"/>
            </a:endParaRPr>
          </a:p>
        </p:txBody>
      </p:sp>
      <p:sp>
        <p:nvSpPr>
          <p:cNvPr id="38" name="椭圆 37"/>
          <p:cNvSpPr/>
          <p:nvPr/>
        </p:nvSpPr>
        <p:spPr>
          <a:xfrm>
            <a:off x="1042007" y="4604098"/>
            <a:ext cx="620183" cy="620183"/>
          </a:xfrm>
          <a:prstGeom prst="ellipse">
            <a:avLst/>
          </a:prstGeom>
          <a:solidFill>
            <a:srgbClr val="D8AF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r>
              <a:rPr lang="zh-CN" altLang="en-US" sz="3200" dirty="0">
                <a:solidFill>
                  <a:schemeClr val="bg2">
                    <a:lumMod val="25000"/>
                  </a:schemeClr>
                </a:solidFill>
                <a:effectLst/>
                <a:sym typeface="+mn-ea"/>
              </a:rPr>
              <a:t>接</a:t>
            </a:r>
            <a:endParaRPr lang="zh-CN" altLang="en-US" sz="3200" dirty="0">
              <a:latin typeface="等线 Light" panose="02010600030101010101" pitchFamily="2" charset="-122"/>
              <a:ea typeface="等线 Light" panose="02010600030101010101" pitchFamily="2" charset="-122"/>
            </a:endParaRPr>
          </a:p>
        </p:txBody>
      </p:sp>
      <p:grpSp>
        <p:nvGrpSpPr>
          <p:cNvPr id="16" name="组合 15"/>
          <p:cNvGrpSpPr/>
          <p:nvPr/>
        </p:nvGrpSpPr>
        <p:grpSpPr>
          <a:xfrm>
            <a:off x="4551342" y="1880235"/>
            <a:ext cx="3315038" cy="3870960"/>
            <a:chOff x="1748757" y="1956475"/>
            <a:chExt cx="4609980" cy="3870960"/>
          </a:xfrm>
        </p:grpSpPr>
        <p:grpSp>
          <p:nvGrpSpPr>
            <p:cNvPr id="18" name="组合 17"/>
            <p:cNvGrpSpPr/>
            <p:nvPr/>
          </p:nvGrpSpPr>
          <p:grpSpPr>
            <a:xfrm>
              <a:off x="3217735" y="1956475"/>
              <a:ext cx="3141002" cy="710565"/>
              <a:chOff x="908599" y="2187460"/>
              <a:chExt cx="3141002" cy="710565"/>
            </a:xfrm>
          </p:grpSpPr>
          <p:sp>
            <p:nvSpPr>
              <p:cNvPr id="3" name="文本框 2"/>
              <p:cNvSpPr txBox="1"/>
              <p:nvPr/>
            </p:nvSpPr>
            <p:spPr>
              <a:xfrm>
                <a:off x="1014561" y="2259742"/>
                <a:ext cx="3035040" cy="460375"/>
              </a:xfrm>
              <a:prstGeom prst="rect">
                <a:avLst/>
              </a:prstGeom>
              <a:noFill/>
            </p:spPr>
            <p:txBody>
              <a:bodyPr wrap="square" rtlCol="0">
                <a:spAutoFit/>
              </a:bodyPr>
              <a:p>
                <a:r>
                  <a:rPr lang="zh-CN" altLang="en-US" sz="2400" dirty="0">
                    <a:solidFill>
                      <a:schemeClr val="tx1">
                        <a:lumMod val="75000"/>
                        <a:lumOff val="25000"/>
                      </a:schemeClr>
                    </a:solidFill>
                    <a:latin typeface="隶书" panose="02010509060101010101" pitchFamily="49" charset="-122"/>
                    <a:ea typeface="隶书" panose="02010509060101010101" pitchFamily="49" charset="-122"/>
                  </a:rPr>
                  <a:t>内容情感</a:t>
                </a:r>
                <a:endParaRPr lang="zh-CN" altLang="en-US" sz="2400" dirty="0">
                  <a:solidFill>
                    <a:schemeClr val="tx1">
                      <a:lumMod val="75000"/>
                      <a:lumOff val="25000"/>
                    </a:schemeClr>
                  </a:solidFill>
                  <a:latin typeface="隶书" panose="02010509060101010101" pitchFamily="49" charset="-122"/>
                  <a:ea typeface="隶书" panose="02010509060101010101" pitchFamily="49" charset="-122"/>
                </a:endParaRPr>
              </a:p>
            </p:txBody>
          </p:sp>
          <p:sp>
            <p:nvSpPr>
              <p:cNvPr id="4" name="椭圆 3"/>
              <p:cNvSpPr/>
              <p:nvPr/>
            </p:nvSpPr>
            <p:spPr>
              <a:xfrm>
                <a:off x="908599" y="2187460"/>
                <a:ext cx="2378048" cy="710565"/>
              </a:xfrm>
              <a:prstGeom prst="ellipse">
                <a:avLst/>
              </a:prstGeom>
              <a:noFill/>
              <a:ln>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隶书" panose="02010509060101010101" pitchFamily="49" charset="-122"/>
                  <a:ea typeface="隶书" panose="02010509060101010101" pitchFamily="49" charset="-122"/>
                </a:endParaRPr>
              </a:p>
            </p:txBody>
          </p:sp>
        </p:grpSp>
        <p:sp>
          <p:nvSpPr>
            <p:cNvPr id="19" name="文本框 18"/>
            <p:cNvSpPr txBox="1"/>
            <p:nvPr/>
          </p:nvSpPr>
          <p:spPr>
            <a:xfrm>
              <a:off x="1748757" y="2914055"/>
              <a:ext cx="3847440" cy="2913380"/>
            </a:xfrm>
            <a:prstGeom prst="rect">
              <a:avLst/>
            </a:prstGeom>
            <a:noFill/>
            <a:ln>
              <a:solidFill>
                <a:schemeClr val="bg1"/>
              </a:solidFill>
            </a:ln>
          </p:spPr>
          <p:txBody>
            <a:bodyPr vert="eaVert" wrap="square" rtlCol="0">
              <a:spAutoFit/>
            </a:bodyPr>
            <a:p>
              <a:pPr>
                <a:lnSpc>
                  <a:spcPct val="120000"/>
                </a:lnSpc>
              </a:pPr>
              <a:r>
                <a:rPr lang="zh-CN" altLang="en-US" sz="1400" dirty="0">
                  <a:latin typeface="隶书" panose="02010509060101010101" pitchFamily="49" charset="-122"/>
                  <a:ea typeface="隶书" panose="02010509060101010101" pitchFamily="49" charset="-122"/>
                </a:rPr>
                <a:t>①对物是人非、昔盛今衰的伤感。</a:t>
              </a:r>
              <a:endParaRPr lang="zh-CN" altLang="en-US" sz="1400" dirty="0">
                <a:latin typeface="隶书" panose="02010509060101010101" pitchFamily="49" charset="-122"/>
                <a:ea typeface="隶书" panose="02010509060101010101" pitchFamily="49" charset="-122"/>
              </a:endParaRPr>
            </a:p>
            <a:p>
              <a:pPr>
                <a:lnSpc>
                  <a:spcPct val="120000"/>
                </a:lnSpc>
              </a:pPr>
              <a:r>
                <a:rPr lang="zh-CN" altLang="en-US" sz="1400" dirty="0">
                  <a:latin typeface="隶书" panose="02010509060101010101" pitchFamily="49" charset="-122"/>
                  <a:ea typeface="隶书" panose="02010509060101010101" pitchFamily="49" charset="-122"/>
                </a:rPr>
                <a:t>②对古代人物悲惨命运的同情，以</a:t>
              </a:r>
              <a:endParaRPr lang="zh-CN" altLang="en-US" sz="1400" dirty="0">
                <a:latin typeface="隶书" panose="02010509060101010101" pitchFamily="49" charset="-122"/>
                <a:ea typeface="隶书" panose="02010509060101010101" pitchFamily="49" charset="-122"/>
              </a:endParaRPr>
            </a:p>
            <a:p>
              <a:pPr>
                <a:lnSpc>
                  <a:spcPct val="120000"/>
                </a:lnSpc>
              </a:pPr>
              <a:r>
                <a:rPr lang="zh-CN" altLang="en-US" sz="1400" dirty="0">
                  <a:latin typeface="隶书" panose="02010509060101010101" pitchFamily="49" charset="-122"/>
                  <a:ea typeface="隶书" panose="02010509060101010101" pitchFamily="49" charset="-122"/>
                </a:rPr>
                <a:t>及由此引发对自己怀才不遇、报国</a:t>
              </a:r>
              <a:endParaRPr lang="zh-CN" altLang="en-US" sz="1400" dirty="0">
                <a:latin typeface="隶书" panose="02010509060101010101" pitchFamily="49" charset="-122"/>
                <a:ea typeface="隶书" panose="02010509060101010101" pitchFamily="49" charset="-122"/>
              </a:endParaRPr>
            </a:p>
            <a:p>
              <a:pPr>
                <a:lnSpc>
                  <a:spcPct val="120000"/>
                </a:lnSpc>
              </a:pPr>
              <a:r>
                <a:rPr lang="zh-CN" altLang="en-US" sz="1400" dirty="0">
                  <a:latin typeface="隶书" panose="02010509060101010101" pitchFamily="49" charset="-122"/>
                  <a:ea typeface="隶书" panose="02010509060101010101" pitchFamily="49" charset="-122"/>
                </a:rPr>
                <a:t>无门悲惨命运的感伤。</a:t>
              </a:r>
              <a:endParaRPr lang="zh-CN" altLang="en-US" sz="1400" dirty="0">
                <a:latin typeface="隶书" panose="02010509060101010101" pitchFamily="49" charset="-122"/>
                <a:ea typeface="隶书" panose="02010509060101010101" pitchFamily="49" charset="-122"/>
              </a:endParaRPr>
            </a:p>
            <a:p>
              <a:pPr>
                <a:lnSpc>
                  <a:spcPct val="120000"/>
                </a:lnSpc>
              </a:pPr>
              <a:r>
                <a:rPr lang="zh-CN" altLang="en-US" sz="1400" dirty="0">
                  <a:latin typeface="隶书" panose="02010509060101010101" pitchFamily="49" charset="-122"/>
                  <a:ea typeface="隶书" panose="02010509060101010101" pitchFamily="49" charset="-122"/>
                </a:rPr>
                <a:t>③对英雄人物的追慕，渴望像他们一样建功立业的豪情壮志。</a:t>
              </a:r>
              <a:endParaRPr lang="zh-CN" altLang="en-US" sz="1400" dirty="0">
                <a:latin typeface="隶书" panose="02010509060101010101" pitchFamily="49" charset="-122"/>
                <a:ea typeface="隶书" panose="02010509060101010101" pitchFamily="49" charset="-122"/>
              </a:endParaRPr>
            </a:p>
            <a:p>
              <a:pPr>
                <a:lnSpc>
                  <a:spcPct val="120000"/>
                </a:lnSpc>
              </a:pPr>
              <a:r>
                <a:rPr lang="zh-CN" altLang="en-US" sz="1400" dirty="0">
                  <a:latin typeface="隶书" panose="02010509060101010101" pitchFamily="49" charset="-122"/>
                  <a:ea typeface="隶书" panose="02010509060101010101" pitchFamily="49" charset="-122"/>
                </a:rPr>
                <a:t>④借古讽今，对统治者的批评或讽谏。</a:t>
              </a:r>
              <a:endParaRPr lang="zh-CN" altLang="en-US" sz="1400" dirty="0">
                <a:latin typeface="隶书" panose="02010509060101010101" pitchFamily="49" charset="-122"/>
                <a:ea typeface="隶书" panose="02010509060101010101" pitchFamily="49" charset="-122"/>
              </a:endParaRPr>
            </a:p>
            <a:p>
              <a:pPr>
                <a:lnSpc>
                  <a:spcPct val="120000"/>
                </a:lnSpc>
              </a:pPr>
              <a:r>
                <a:rPr lang="zh-CN" altLang="en-US" sz="1400" dirty="0">
                  <a:latin typeface="隶书" panose="02010509060101010101" pitchFamily="49" charset="-122"/>
                  <a:ea typeface="隶书" panose="02010509060101010101" pitchFamily="49" charset="-122"/>
                </a:rPr>
                <a:t>⑤对历史、功名利禄、荣华富贵等做冷静的思考与评价。</a:t>
              </a:r>
              <a:endParaRPr lang="zh-CN" altLang="en-US" sz="1400" dirty="0">
                <a:latin typeface="隶书" panose="02010509060101010101" pitchFamily="49" charset="-122"/>
                <a:ea typeface="隶书" panose="02010509060101010101" pitchFamily="49" charset="-122"/>
              </a:endParaRPr>
            </a:p>
          </p:txBody>
        </p:sp>
      </p:grpSp>
      <p:grpSp>
        <p:nvGrpSpPr>
          <p:cNvPr id="22" name="组合 21"/>
          <p:cNvGrpSpPr/>
          <p:nvPr/>
        </p:nvGrpSpPr>
        <p:grpSpPr>
          <a:xfrm>
            <a:off x="8383891" y="1932668"/>
            <a:ext cx="2018665" cy="3818255"/>
            <a:chOff x="3733355" y="2014260"/>
            <a:chExt cx="2018665" cy="3818255"/>
          </a:xfrm>
        </p:grpSpPr>
        <p:grpSp>
          <p:nvGrpSpPr>
            <p:cNvPr id="23" name="组合 22"/>
            <p:cNvGrpSpPr/>
            <p:nvPr/>
          </p:nvGrpSpPr>
          <p:grpSpPr>
            <a:xfrm>
              <a:off x="3733355" y="2014260"/>
              <a:ext cx="2018665" cy="604520"/>
              <a:chOff x="1424219" y="2245245"/>
              <a:chExt cx="2018665" cy="604520"/>
            </a:xfrm>
          </p:grpSpPr>
          <p:sp>
            <p:nvSpPr>
              <p:cNvPr id="25" name="文本框 24"/>
              <p:cNvSpPr txBox="1"/>
              <p:nvPr/>
            </p:nvSpPr>
            <p:spPr>
              <a:xfrm>
                <a:off x="1789261" y="2285777"/>
                <a:ext cx="1402080" cy="460375"/>
              </a:xfrm>
              <a:prstGeom prst="rect">
                <a:avLst/>
              </a:prstGeom>
              <a:noFill/>
            </p:spPr>
            <p:txBody>
              <a:bodyPr wrap="none" rtlCol="0">
                <a:spAutoFit/>
              </a:bodyPr>
              <a:p>
                <a:pPr algn="l"/>
                <a:r>
                  <a:rPr lang="zh-CN" altLang="en-US" sz="2400" dirty="0">
                    <a:solidFill>
                      <a:schemeClr val="tx1">
                        <a:lumMod val="75000"/>
                        <a:lumOff val="25000"/>
                      </a:schemeClr>
                    </a:solidFill>
                    <a:latin typeface="隶书" panose="02010509060101010101" pitchFamily="49" charset="-122"/>
                    <a:ea typeface="隶书" panose="02010509060101010101" pitchFamily="49" charset="-122"/>
                  </a:rPr>
                  <a:t>常用词汇</a:t>
                </a:r>
                <a:endParaRPr lang="zh-CN" altLang="en-US" sz="2400" dirty="0">
                  <a:solidFill>
                    <a:schemeClr val="tx1">
                      <a:lumMod val="75000"/>
                      <a:lumOff val="25000"/>
                    </a:schemeClr>
                  </a:solidFill>
                  <a:latin typeface="隶书" panose="02010509060101010101" pitchFamily="49" charset="-122"/>
                  <a:ea typeface="隶书" panose="02010509060101010101" pitchFamily="49" charset="-122"/>
                </a:endParaRPr>
              </a:p>
            </p:txBody>
          </p:sp>
          <p:sp>
            <p:nvSpPr>
              <p:cNvPr id="26" name="椭圆 25"/>
              <p:cNvSpPr/>
              <p:nvPr/>
            </p:nvSpPr>
            <p:spPr>
              <a:xfrm>
                <a:off x="1424219" y="2245245"/>
                <a:ext cx="2018665" cy="604520"/>
              </a:xfrm>
              <a:prstGeom prst="ellipse">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latin typeface="隶书" panose="02010509060101010101" pitchFamily="49" charset="-122"/>
                  <a:ea typeface="隶书" panose="02010509060101010101" pitchFamily="49" charset="-122"/>
                </a:endParaRPr>
              </a:p>
            </p:txBody>
          </p:sp>
        </p:grpSp>
        <p:sp>
          <p:nvSpPr>
            <p:cNvPr id="24" name="文本框 23"/>
            <p:cNvSpPr txBox="1"/>
            <p:nvPr/>
          </p:nvSpPr>
          <p:spPr>
            <a:xfrm>
              <a:off x="4134675" y="2930565"/>
              <a:ext cx="1216025" cy="2901950"/>
            </a:xfrm>
            <a:prstGeom prst="rect">
              <a:avLst/>
            </a:prstGeom>
            <a:noFill/>
            <a:ln>
              <a:solidFill>
                <a:schemeClr val="bg1"/>
              </a:solidFill>
            </a:ln>
          </p:spPr>
          <p:txBody>
            <a:bodyPr vert="eaVert" wrap="square" rtlCol="0">
              <a:spAutoFit/>
            </a:bodyPr>
            <a:p>
              <a:pPr>
                <a:lnSpc>
                  <a:spcPct val="120000"/>
                </a:lnSpc>
              </a:pPr>
              <a:r>
                <a:rPr lang="zh-CN" altLang="en-US" sz="1400" b="1" spc="600" dirty="0">
                  <a:solidFill>
                    <a:srgbClr val="C00000"/>
                  </a:solidFill>
                  <a:latin typeface="等线 Light" panose="02010600030101010101" pitchFamily="2" charset="-122"/>
                  <a:ea typeface="等线 Light" panose="02010600030101010101" pitchFamily="2" charset="-122"/>
                  <a:sym typeface="+mn-ea"/>
                </a:rPr>
                <a:t>怀古伤今、壮志未酬、</a:t>
              </a:r>
              <a:endParaRPr lang="zh-CN" altLang="en-US" sz="1400" b="1" spc="600" dirty="0">
                <a:solidFill>
                  <a:srgbClr val="C00000"/>
                </a:solidFill>
                <a:latin typeface="等线 Light" panose="02010600030101010101" pitchFamily="2" charset="-122"/>
                <a:ea typeface="等线 Light" panose="02010600030101010101" pitchFamily="2" charset="-122"/>
                <a:sym typeface="+mn-ea"/>
              </a:endParaRPr>
            </a:p>
            <a:p>
              <a:pPr>
                <a:lnSpc>
                  <a:spcPct val="120000"/>
                </a:lnSpc>
              </a:pPr>
              <a:r>
                <a:rPr lang="zh-CN" altLang="en-US" sz="1400" b="1" spc="600" dirty="0">
                  <a:solidFill>
                    <a:srgbClr val="C00000"/>
                  </a:solidFill>
                  <a:latin typeface="等线 Light" panose="02010600030101010101" pitchFamily="2" charset="-122"/>
                  <a:ea typeface="等线 Light" panose="02010600030101010101" pitchFamily="2" charset="-122"/>
                  <a:sym typeface="+mn-ea"/>
                </a:rPr>
                <a:t>孤寂失意、(统治者)荒淫奢侈、感怀身世、怀才不遇等</a:t>
              </a:r>
              <a:endParaRPr lang="zh-CN" altLang="en-US" sz="1400" b="1" spc="600" dirty="0">
                <a:solidFill>
                  <a:srgbClr val="C00000"/>
                </a:solidFill>
                <a:latin typeface="等线 Light" panose="02010600030101010101" pitchFamily="2" charset="-122"/>
                <a:ea typeface="等线 Light" panose="02010600030101010101" pitchFamily="2" charset="-122"/>
                <a:sym typeface="+mn-ea"/>
              </a:endParaRPr>
            </a:p>
          </p:txBody>
        </p:sp>
      </p:grpSp>
      <p:sp>
        <p:nvSpPr>
          <p:cNvPr id="10" name="文本框 9"/>
          <p:cNvSpPr txBox="1"/>
          <p:nvPr/>
        </p:nvSpPr>
        <p:spPr>
          <a:xfrm>
            <a:off x="2962275" y="1647825"/>
            <a:ext cx="921385" cy="4110990"/>
          </a:xfrm>
          <a:prstGeom prst="rect">
            <a:avLst/>
          </a:prstGeom>
          <a:noFill/>
          <a:ln>
            <a:solidFill>
              <a:schemeClr val="bg1"/>
            </a:solidFill>
          </a:ln>
        </p:spPr>
        <p:txBody>
          <a:bodyPr vert="eaVert" wrap="square" rtlCol="0">
            <a:spAutoFit/>
          </a:bodyPr>
          <a:p>
            <a:pPr>
              <a:lnSpc>
                <a:spcPct val="120000"/>
              </a:lnSpc>
            </a:pPr>
            <a:r>
              <a:rPr lang="en-US" altLang="zh-CN" sz="4000" b="1"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  </a:t>
            </a:r>
            <a:r>
              <a:rPr lang="zh-CN" altLang="en-US" sz="3200" b="1" spc="600" dirty="0">
                <a:solidFill>
                  <a:schemeClr val="tx1">
                    <a:lumMod val="85000"/>
                    <a:lumOff val="15000"/>
                  </a:schemeClr>
                </a:solidFill>
                <a:latin typeface="等线 Light" panose="02010600030101010101" pitchFamily="2" charset="-122"/>
                <a:ea typeface="等线 Light" panose="02010600030101010101" pitchFamily="2" charset="-122"/>
                <a:sym typeface="+mn-ea"/>
              </a:rPr>
              <a:t>伍：咏史怀古诗</a:t>
            </a:r>
            <a:endParaRPr lang="zh-CN" altLang="en-US" sz="3200" b="1" spc="600" dirty="0">
              <a:solidFill>
                <a:schemeClr val="tx1">
                  <a:lumMod val="85000"/>
                  <a:lumOff val="15000"/>
                </a:schemeClr>
              </a:solidFill>
              <a:latin typeface="等线 Light" panose="02010600030101010101" pitchFamily="2" charset="-122"/>
              <a:ea typeface="等线 Light" panose="0201060003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fade">
                                      <p:cBhvr>
                                        <p:cTn id="17" dur="1000"/>
                                        <p:tgtEl>
                                          <p:spTgt spid="37"/>
                                        </p:tgtEl>
                                      </p:cBhvr>
                                    </p:animEffect>
                                    <p:anim calcmode="lin" valueType="num">
                                      <p:cBhvr>
                                        <p:cTn id="18" dur="1000" fill="hold"/>
                                        <p:tgtEl>
                                          <p:spTgt spid="37"/>
                                        </p:tgtEl>
                                        <p:attrNameLst>
                                          <p:attrName>ppt_x</p:attrName>
                                        </p:attrNameLst>
                                      </p:cBhvr>
                                      <p:tavLst>
                                        <p:tav tm="0">
                                          <p:val>
                                            <p:strVal val="#ppt_x"/>
                                          </p:val>
                                        </p:tav>
                                        <p:tav tm="100000">
                                          <p:val>
                                            <p:strVal val="#ppt_x"/>
                                          </p:val>
                                        </p:tav>
                                      </p:tavLst>
                                    </p:anim>
                                    <p:anim calcmode="lin" valueType="num">
                                      <p:cBhvr>
                                        <p:cTn id="19" dur="1000" fill="hold"/>
                                        <p:tgtEl>
                                          <p:spTgt spid="37"/>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0"/>
                                  </p:stCondLst>
                                  <p:childTnLst>
                                    <p:set>
                                      <p:cBhvr>
                                        <p:cTn id="21" dur="1" fill="hold">
                                          <p:stCondLst>
                                            <p:cond delay="0"/>
                                          </p:stCondLst>
                                        </p:cTn>
                                        <p:tgtEl>
                                          <p:spTgt spid="38"/>
                                        </p:tgtEl>
                                        <p:attrNameLst>
                                          <p:attrName>style.visibility</p:attrName>
                                        </p:attrNameLst>
                                      </p:cBhvr>
                                      <p:to>
                                        <p:strVal val="visible"/>
                                      </p:to>
                                    </p:set>
                                    <p:animEffect transition="in" filter="fade">
                                      <p:cBhvr>
                                        <p:cTn id="22" dur="1000"/>
                                        <p:tgtEl>
                                          <p:spTgt spid="38"/>
                                        </p:tgtEl>
                                      </p:cBhvr>
                                    </p:animEffect>
                                    <p:anim calcmode="lin" valueType="num">
                                      <p:cBhvr>
                                        <p:cTn id="23" dur="1000" fill="hold"/>
                                        <p:tgtEl>
                                          <p:spTgt spid="38"/>
                                        </p:tgtEl>
                                        <p:attrNameLst>
                                          <p:attrName>ppt_x</p:attrName>
                                        </p:attrNameLst>
                                      </p:cBhvr>
                                      <p:tavLst>
                                        <p:tav tm="0">
                                          <p:val>
                                            <p:strVal val="#ppt_x"/>
                                          </p:val>
                                        </p:tav>
                                        <p:tav tm="100000">
                                          <p:val>
                                            <p:strVal val="#ppt_x"/>
                                          </p:val>
                                        </p:tav>
                                      </p:tavLst>
                                    </p:anim>
                                    <p:anim calcmode="lin" valueType="num">
                                      <p:cBhvr>
                                        <p:cTn id="24" dur="1000" fill="hold"/>
                                        <p:tgtEl>
                                          <p:spTgt spid="38"/>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 presetClass="entr" presetSubtype="1" fill="hold" nodeType="after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additive="base">
                                        <p:cTn id="28" dur="500" fill="hold"/>
                                        <p:tgtEl>
                                          <p:spTgt spid="16"/>
                                        </p:tgtEl>
                                        <p:attrNameLst>
                                          <p:attrName>ppt_x</p:attrName>
                                        </p:attrNameLst>
                                      </p:cBhvr>
                                      <p:tavLst>
                                        <p:tav tm="0">
                                          <p:val>
                                            <p:strVal val="#ppt_x"/>
                                          </p:val>
                                        </p:tav>
                                        <p:tav tm="100000">
                                          <p:val>
                                            <p:strVal val="#ppt_x"/>
                                          </p:val>
                                        </p:tav>
                                      </p:tavLst>
                                    </p:anim>
                                    <p:anim calcmode="lin" valueType="num">
                                      <p:cBhvr additive="base">
                                        <p:cTn id="29" dur="500" fill="hold"/>
                                        <p:tgtEl>
                                          <p:spTgt spid="16"/>
                                        </p:tgtEl>
                                        <p:attrNameLst>
                                          <p:attrName>ppt_y</p:attrName>
                                        </p:attrNameLst>
                                      </p:cBhvr>
                                      <p:tavLst>
                                        <p:tav tm="0">
                                          <p:val>
                                            <p:strVal val="0-#ppt_h/2"/>
                                          </p:val>
                                        </p:tav>
                                        <p:tav tm="100000">
                                          <p:val>
                                            <p:strVal val="#ppt_y"/>
                                          </p:val>
                                        </p:tav>
                                      </p:tavLst>
                                    </p:anim>
                                  </p:childTnLst>
                                </p:cTn>
                              </p:par>
                            </p:childTnLst>
                          </p:cTn>
                        </p:par>
                        <p:par>
                          <p:cTn id="30" fill="hold">
                            <p:stCondLst>
                              <p:cond delay="1500"/>
                            </p:stCondLst>
                            <p:childTnLst>
                              <p:par>
                                <p:cTn id="31" presetID="2" presetClass="entr" presetSubtype="1" fill="hold" nodeType="afterEffect">
                                  <p:stCondLst>
                                    <p:cond delay="0"/>
                                  </p:stCondLst>
                                  <p:childTnLst>
                                    <p:set>
                                      <p:cBhvr>
                                        <p:cTn id="32" dur="1" fill="hold">
                                          <p:stCondLst>
                                            <p:cond delay="0"/>
                                          </p:stCondLst>
                                        </p:cTn>
                                        <p:tgtEl>
                                          <p:spTgt spid="22"/>
                                        </p:tgtEl>
                                        <p:attrNameLst>
                                          <p:attrName>style.visibility</p:attrName>
                                        </p:attrNameLst>
                                      </p:cBhvr>
                                      <p:to>
                                        <p:strVal val="visible"/>
                                      </p:to>
                                    </p:set>
                                    <p:anim calcmode="lin" valueType="num">
                                      <p:cBhvr additive="base">
                                        <p:cTn id="33" dur="500" fill="hold"/>
                                        <p:tgtEl>
                                          <p:spTgt spid="22"/>
                                        </p:tgtEl>
                                        <p:attrNameLst>
                                          <p:attrName>ppt_x</p:attrName>
                                        </p:attrNameLst>
                                      </p:cBhvr>
                                      <p:tavLst>
                                        <p:tav tm="0">
                                          <p:val>
                                            <p:strVal val="#ppt_x"/>
                                          </p:val>
                                        </p:tav>
                                        <p:tav tm="100000">
                                          <p:val>
                                            <p:strVal val="#ppt_x"/>
                                          </p:val>
                                        </p:tav>
                                      </p:tavLst>
                                    </p:anim>
                                    <p:anim calcmode="lin" valueType="num">
                                      <p:cBhvr additive="base">
                                        <p:cTn id="34" dur="500" fill="hold"/>
                                        <p:tgtEl>
                                          <p:spTgt spid="2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P spid="36" grpId="0" bldLvl="0" animBg="1"/>
      <p:bldP spid="37" grpId="0" bldLvl="0" animBg="1"/>
      <p:bldP spid="38" grpId="0" bldLvl="0" animBg="1"/>
    </p:bldLst>
  </p:timing>
</p:sld>
</file>

<file path=ppt/tags/tag1.xml><?xml version="1.0" encoding="utf-8"?>
<p:tagLst xmlns:p="http://schemas.openxmlformats.org/presentationml/2006/main">
  <p:tag name="KSO_WM_UNIT_TABLE_BEAUTIFY" val="smartTable{bb2c492d-4af9-49ac-90fe-f0dde2420f38}"/>
</p:tagLst>
</file>

<file path=ppt/tags/tag2.xml><?xml version="1.0" encoding="utf-8"?>
<p:tagLst xmlns:p="http://schemas.openxmlformats.org/presentationml/2006/main">
  <p:tag name="KSO_WM_UNIT_TABLE_BEAUTIFY" val="smartTable{8af9463e-ab62-4295-ab29-ff8099d6cd9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rtlCol="0">
        <a:spAutoFit/>
      </a:bodyPr>
      <a:lstStyle>
        <a:defPPr>
          <a:lnSpc>
            <a:spcPct val="120000"/>
          </a:lnSpc>
          <a:defRPr lang="zh-CN" altLang="en-US" sz="2000">
            <a:solidFill>
              <a:schemeClr val="tx2">
                <a:lumMod val="50000"/>
              </a:schemeClr>
            </a:solidFill>
            <a:latin typeface="+mj-ea"/>
            <a:ea typeface="+mj-ea"/>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6740</Words>
  <Application>WPS 演示</Application>
  <PresentationFormat>自定义</PresentationFormat>
  <Paragraphs>537</Paragraphs>
  <Slides>26</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26</vt:i4>
      </vt:variant>
    </vt:vector>
  </HeadingPairs>
  <TitlesOfParts>
    <vt:vector size="38" baseType="lpstr">
      <vt:lpstr>Arial</vt:lpstr>
      <vt:lpstr>宋体</vt:lpstr>
      <vt:lpstr>Wingdings</vt:lpstr>
      <vt:lpstr>等线 Light</vt:lpstr>
      <vt:lpstr>钟齐段宁行书</vt:lpstr>
      <vt:lpstr>等线</vt:lpstr>
      <vt:lpstr>隶书</vt:lpstr>
      <vt:lpstr>微软雅黑</vt:lpstr>
      <vt:lpstr>Arial Unicode MS</vt:lpstr>
      <vt:lpstr>Calibri</vt:lpstr>
      <vt:lpstr>方正粗黑宋简体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PPTS</dc:title>
  <dc:creator>PPTS</dc:creator>
  <cp:keywords>PPTS</cp:keywords>
  <dc:description>PPTS</dc:description>
  <dc:subject>PPTS</dc:subject>
  <cp:category>PPTS</cp:category>
  <cp:lastModifiedBy>花花紫</cp:lastModifiedBy>
  <cp:revision>117</cp:revision>
  <dcterms:created xsi:type="dcterms:W3CDTF">2016-03-27T01:53:00Z</dcterms:created>
  <dcterms:modified xsi:type="dcterms:W3CDTF">2020-05-31T01:16:31Z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2052-11.1.0.9662</vt:lpwstr>
  </property>
</Properties>
</file>