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1679" r:id="rId2"/>
    <p:sldId id="1698" r:id="rId3"/>
    <p:sldId id="1911" r:id="rId4"/>
    <p:sldId id="1912" r:id="rId5"/>
    <p:sldId id="1929" r:id="rId6"/>
    <p:sldId id="1934" r:id="rId7"/>
    <p:sldId id="1931" r:id="rId8"/>
    <p:sldId id="1930" r:id="rId9"/>
    <p:sldId id="1910" r:id="rId10"/>
    <p:sldId id="1928" r:id="rId11"/>
    <p:sldId id="1915" r:id="rId12"/>
    <p:sldId id="1916" r:id="rId13"/>
    <p:sldId id="1918" r:id="rId14"/>
    <p:sldId id="1432" r:id="rId15"/>
    <p:sldId id="1433" r:id="rId16"/>
    <p:sldId id="1919" r:id="rId17"/>
    <p:sldId id="1920" r:id="rId18"/>
    <p:sldId id="1933" r:id="rId19"/>
    <p:sldId id="1899" r:id="rId20"/>
    <p:sldId id="1790" r:id="rId21"/>
    <p:sldId id="1923" r:id="rId22"/>
    <p:sldId id="1700" r:id="rId23"/>
    <p:sldId id="1831" r:id="rId24"/>
    <p:sldId id="1702" r:id="rId25"/>
    <p:sldId id="1791" r:id="rId26"/>
    <p:sldId id="1925" r:id="rId27"/>
    <p:sldId id="1927" r:id="rId28"/>
    <p:sldId id="1937" r:id="rId29"/>
    <p:sldId id="1935" r:id="rId30"/>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A330"/>
    <a:srgbClr val="DCC7AA"/>
    <a:srgbClr val="D98F68"/>
    <a:srgbClr val="A05859"/>
    <a:srgbClr val="ECB45F"/>
    <a:srgbClr val="ECC6A1"/>
    <a:srgbClr val="D96709"/>
    <a:srgbClr val="FFFFFF"/>
    <a:srgbClr val="376092"/>
    <a:srgbClr val="3114A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420" autoAdjust="0"/>
    <p:restoredTop sz="98709" autoAdjust="0"/>
  </p:normalViewPr>
  <p:slideViewPr>
    <p:cSldViewPr>
      <p:cViewPr varScale="1">
        <p:scale>
          <a:sx n="70" d="100"/>
          <a:sy n="70" d="100"/>
        </p:scale>
        <p:origin x="-480" y="-108"/>
      </p:cViewPr>
      <p:guideLst>
        <p:guide orient="horz" pos="2160"/>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pPr/>
              <a:t>2019/9/24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pPr/>
              <a:t>‹#›</a:t>
            </a:fld>
            <a:endParaRPr lang="zh-CN" altLang="en-US"/>
          </a:p>
        </p:txBody>
      </p:sp>
    </p:spTree>
    <p:extLst>
      <p:ext uri="{BB962C8B-B14F-4D97-AF65-F5344CB8AC3E}">
        <p14:creationId xmlns="" xmlns:p14="http://schemas.microsoft.com/office/powerpoint/2010/main" val="3468579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pPr/>
              <a:t>2019/9/24</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pPr/>
              <a:t>‹#›</a:t>
            </a:fld>
            <a:endParaRPr lang="zh-CN" altLang="en-US"/>
          </a:p>
        </p:txBody>
      </p:sp>
    </p:spTree>
    <p:extLst>
      <p:ext uri="{BB962C8B-B14F-4D97-AF65-F5344CB8AC3E}">
        <p14:creationId xmlns=""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 xmlns:p14="http://schemas.microsoft.com/office/powerpoint/2010/main" val="22121490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19</a:t>
            </a:fld>
            <a:endParaRPr lang="zh-CN" altLang="en-US"/>
          </a:p>
        </p:txBody>
      </p:sp>
    </p:spTree>
    <p:extLst>
      <p:ext uri="{BB962C8B-B14F-4D97-AF65-F5344CB8AC3E}">
        <p14:creationId xmlns="" xmlns:p14="http://schemas.microsoft.com/office/powerpoint/2010/main" val="141930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20</a:t>
            </a:fld>
            <a:endParaRPr lang="zh-CN" altLang="en-US"/>
          </a:p>
        </p:txBody>
      </p:sp>
    </p:spTree>
    <p:extLst>
      <p:ext uri="{BB962C8B-B14F-4D97-AF65-F5344CB8AC3E}">
        <p14:creationId xmlns="" xmlns:p14="http://schemas.microsoft.com/office/powerpoint/2010/main" val="37435826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22</a:t>
            </a:fld>
            <a:endParaRPr lang="zh-CN" altLang="en-US"/>
          </a:p>
        </p:txBody>
      </p:sp>
    </p:spTree>
    <p:extLst>
      <p:ext uri="{BB962C8B-B14F-4D97-AF65-F5344CB8AC3E}">
        <p14:creationId xmlns="" xmlns:p14="http://schemas.microsoft.com/office/powerpoint/2010/main" val="15116212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23</a:t>
            </a:fld>
            <a:endParaRPr lang="zh-CN" altLang="en-US"/>
          </a:p>
        </p:txBody>
      </p:sp>
    </p:spTree>
    <p:extLst>
      <p:ext uri="{BB962C8B-B14F-4D97-AF65-F5344CB8AC3E}">
        <p14:creationId xmlns="" xmlns:p14="http://schemas.microsoft.com/office/powerpoint/2010/main" val="38676447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24</a:t>
            </a:fld>
            <a:endParaRPr lang="zh-CN" altLang="en-US"/>
          </a:p>
        </p:txBody>
      </p:sp>
    </p:spTree>
    <p:extLst>
      <p:ext uri="{BB962C8B-B14F-4D97-AF65-F5344CB8AC3E}">
        <p14:creationId xmlns="" xmlns:p14="http://schemas.microsoft.com/office/powerpoint/2010/main" val="20224637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25</a:t>
            </a:fld>
            <a:endParaRPr lang="zh-CN" altLang="en-US"/>
          </a:p>
        </p:txBody>
      </p:sp>
    </p:spTree>
    <p:extLst>
      <p:ext uri="{BB962C8B-B14F-4D97-AF65-F5344CB8AC3E}">
        <p14:creationId xmlns="" xmlns:p14="http://schemas.microsoft.com/office/powerpoint/2010/main" val="607036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 xmlns:p14="http://schemas.microsoft.com/office/powerpoint/2010/main" val="39309014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 xmlns:p14="http://schemas.microsoft.com/office/powerpoint/2010/main" val="3696441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 xmlns:p14="http://schemas.microsoft.com/office/powerpoint/2010/main" val="16530656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 xmlns:p14="http://schemas.microsoft.com/office/powerpoint/2010/main" val="37746370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 xmlns:p14="http://schemas.microsoft.com/office/powerpoint/2010/main" val="16364292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 xmlns:p14="http://schemas.microsoft.com/office/powerpoint/2010/main" val="1516753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 xmlns:p14="http://schemas.microsoft.com/office/powerpoint/2010/main" val="20892360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 xmlns:p14="http://schemas.microsoft.com/office/powerpoint/2010/main" val="36823402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7647409-E2B2-4B9F-94A8-AC523093C6E7}"/>
              </a:ext>
            </a:extLst>
          </p:cNvPr>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rot="5400000" flipV="1">
            <a:off x="2630912" y="-2699913"/>
            <a:ext cx="6927002" cy="12192000"/>
          </a:xfrm>
          <a:prstGeom prst="rect">
            <a:avLst/>
          </a:prstGeom>
        </p:spPr>
      </p:pic>
      <p:pic>
        <p:nvPicPr>
          <p:cNvPr id="8" name="图片 7"/>
          <p:cNvPicPr>
            <a:picLocks noChangeAspect="1"/>
          </p:cNvPicPr>
          <p:nvPr userDrawn="1"/>
        </p:nvPicPr>
        <p:blipFill>
          <a:blip r:embed="rId3" cstate="screen">
            <a:extLst>
              <a:ext uri="{28A0092B-C50C-407E-A947-70E740481C1C}">
                <a14:useLocalDpi xmlns="" xmlns:a14="http://schemas.microsoft.com/office/drawing/2010/main"/>
              </a:ext>
            </a:extLst>
          </a:blip>
          <a:stretch>
            <a:fillRect/>
          </a:stretch>
        </p:blipFill>
        <p:spPr>
          <a:xfrm>
            <a:off x="-102637" y="3325094"/>
            <a:ext cx="12192000" cy="3118964"/>
          </a:xfrm>
          <a:prstGeom prst="rect">
            <a:avLst/>
          </a:prstGeom>
        </p:spPr>
      </p:pic>
    </p:spTree>
    <p:extLst>
      <p:ext uri="{BB962C8B-B14F-4D97-AF65-F5344CB8AC3E}">
        <p14:creationId xmlns="" xmlns:p14="http://schemas.microsoft.com/office/powerpoint/2010/main" val="4995288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 xmlns:p14="http://schemas.microsoft.com/office/powerpoint/2010/main" val="18595067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8_两栏内容">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7647409-E2B2-4B9F-94A8-AC523093C6E7}"/>
              </a:ext>
            </a:extLst>
          </p:cNvPr>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rot="5400000" flipV="1">
            <a:off x="2630912" y="-2699913"/>
            <a:ext cx="6927002" cy="12192000"/>
          </a:xfrm>
          <a:prstGeom prst="rect">
            <a:avLst/>
          </a:prstGeom>
        </p:spPr>
      </p:pic>
      <p:pic>
        <p:nvPicPr>
          <p:cNvPr id="8" name="图片 7"/>
          <p:cNvPicPr>
            <a:picLocks noChangeAspect="1"/>
          </p:cNvPicPr>
          <p:nvPr userDrawn="1"/>
        </p:nvPicPr>
        <p:blipFill>
          <a:blip r:embed="rId3" cstate="screen">
            <a:extLst>
              <a:ext uri="{28A0092B-C50C-407E-A947-70E740481C1C}">
                <a14:useLocalDpi xmlns="" xmlns:a14="http://schemas.microsoft.com/office/drawing/2010/main"/>
              </a:ext>
            </a:extLst>
          </a:blip>
          <a:stretch>
            <a:fillRect/>
          </a:stretch>
        </p:blipFill>
        <p:spPr>
          <a:xfrm>
            <a:off x="-102637" y="3325094"/>
            <a:ext cx="12192000" cy="3118964"/>
          </a:xfrm>
          <a:prstGeom prst="rect">
            <a:avLst/>
          </a:prstGeom>
        </p:spPr>
      </p:pic>
    </p:spTree>
    <p:extLst>
      <p:ext uri="{BB962C8B-B14F-4D97-AF65-F5344CB8AC3E}">
        <p14:creationId xmlns="" xmlns:p14="http://schemas.microsoft.com/office/powerpoint/2010/main" val="4995288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7_两栏内容">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7647409-E2B2-4B9F-94A8-AC523093C6E7}"/>
              </a:ext>
            </a:extLst>
          </p:cNvPr>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rot="5400000" flipV="1">
            <a:off x="2630912" y="-2699913"/>
            <a:ext cx="6927002" cy="12192000"/>
          </a:xfrm>
          <a:prstGeom prst="rect">
            <a:avLst/>
          </a:prstGeom>
        </p:spPr>
      </p:pic>
      <p:pic>
        <p:nvPicPr>
          <p:cNvPr id="8" name="图片 7"/>
          <p:cNvPicPr>
            <a:picLocks noChangeAspect="1"/>
          </p:cNvPicPr>
          <p:nvPr userDrawn="1"/>
        </p:nvPicPr>
        <p:blipFill>
          <a:blip r:embed="rId3" cstate="screen">
            <a:extLst>
              <a:ext uri="{28A0092B-C50C-407E-A947-70E740481C1C}">
                <a14:useLocalDpi xmlns="" xmlns:a14="http://schemas.microsoft.com/office/drawing/2010/main"/>
              </a:ext>
            </a:extLst>
          </a:blip>
          <a:stretch>
            <a:fillRect/>
          </a:stretch>
        </p:blipFill>
        <p:spPr>
          <a:xfrm>
            <a:off x="-102637" y="3325094"/>
            <a:ext cx="12192000" cy="3118964"/>
          </a:xfrm>
          <a:prstGeom prst="rect">
            <a:avLst/>
          </a:prstGeom>
        </p:spPr>
      </p:pic>
    </p:spTree>
    <p:extLst>
      <p:ext uri="{BB962C8B-B14F-4D97-AF65-F5344CB8AC3E}">
        <p14:creationId xmlns="" xmlns:p14="http://schemas.microsoft.com/office/powerpoint/2010/main" val="4995288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 xmlns:p14="http://schemas.microsoft.com/office/powerpoint/2010/main" val="2766461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 xmlns:p14="http://schemas.microsoft.com/office/powerpoint/2010/main" val="2498091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 xmlns:p14="http://schemas.microsoft.com/office/powerpoint/2010/main" val="4545915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 xmlns:p14="http://schemas.microsoft.com/office/powerpoint/2010/main" val="40754825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 xmlns:p14="http://schemas.microsoft.com/office/powerpoint/2010/main" val="37610836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pPr/>
              <a:t>2019/9/24</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 xmlns:p14="http://schemas.microsoft.com/office/powerpoint/2010/main" val="2350451564"/>
      </p:ext>
    </p:extLst>
  </p:cSld>
  <p:clrMapOvr>
    <a:masterClrMapping/>
  </p:clrMapOvr>
  <p:transition spd="slow" advClick="0" advTm="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两栏内容">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7647409-E2B2-4B9F-94A8-AC523093C6E7}"/>
              </a:ext>
            </a:extLst>
          </p:cNvPr>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rot="5400000" flipV="1">
            <a:off x="2630912" y="-2699913"/>
            <a:ext cx="6927002" cy="12192000"/>
          </a:xfrm>
          <a:prstGeom prst="rect">
            <a:avLst/>
          </a:prstGeom>
        </p:spPr>
      </p:pic>
      <p:pic>
        <p:nvPicPr>
          <p:cNvPr id="8" name="图片 7"/>
          <p:cNvPicPr>
            <a:picLocks noChangeAspect="1"/>
          </p:cNvPicPr>
          <p:nvPr userDrawn="1"/>
        </p:nvPicPr>
        <p:blipFill>
          <a:blip r:embed="rId3" cstate="screen">
            <a:extLst>
              <a:ext uri="{28A0092B-C50C-407E-A947-70E740481C1C}">
                <a14:useLocalDpi xmlns="" xmlns:a14="http://schemas.microsoft.com/office/drawing/2010/main"/>
              </a:ext>
            </a:extLst>
          </a:blip>
          <a:stretch>
            <a:fillRect/>
          </a:stretch>
        </p:blipFill>
        <p:spPr>
          <a:xfrm>
            <a:off x="-102637" y="3325094"/>
            <a:ext cx="12192000" cy="3118964"/>
          </a:xfrm>
          <a:prstGeom prst="rect">
            <a:avLst/>
          </a:prstGeom>
        </p:spPr>
      </p:pic>
    </p:spTree>
    <p:extLst>
      <p:ext uri="{BB962C8B-B14F-4D97-AF65-F5344CB8AC3E}">
        <p14:creationId xmlns="" xmlns:p14="http://schemas.microsoft.com/office/powerpoint/2010/main" val="499528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4_两栏内容">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7647409-E2B2-4B9F-94A8-AC523093C6E7}"/>
              </a:ext>
            </a:extLst>
          </p:cNvPr>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rot="5400000" flipV="1">
            <a:off x="2630912" y="-2699913"/>
            <a:ext cx="6927002" cy="12192000"/>
          </a:xfrm>
          <a:prstGeom prst="rect">
            <a:avLst/>
          </a:prstGeom>
        </p:spPr>
      </p:pic>
      <p:pic>
        <p:nvPicPr>
          <p:cNvPr id="8" name="图片 7"/>
          <p:cNvPicPr>
            <a:picLocks noChangeAspect="1"/>
          </p:cNvPicPr>
          <p:nvPr userDrawn="1"/>
        </p:nvPicPr>
        <p:blipFill>
          <a:blip r:embed="rId3" cstate="screen">
            <a:extLst>
              <a:ext uri="{28A0092B-C50C-407E-A947-70E740481C1C}">
                <a14:useLocalDpi xmlns="" xmlns:a14="http://schemas.microsoft.com/office/drawing/2010/main"/>
              </a:ext>
            </a:extLst>
          </a:blip>
          <a:stretch>
            <a:fillRect/>
          </a:stretch>
        </p:blipFill>
        <p:spPr>
          <a:xfrm>
            <a:off x="-102637" y="3325094"/>
            <a:ext cx="12192000" cy="3118964"/>
          </a:xfrm>
          <a:prstGeom prst="rect">
            <a:avLst/>
          </a:prstGeom>
        </p:spPr>
      </p:pic>
    </p:spTree>
    <p:extLst>
      <p:ext uri="{BB962C8B-B14F-4D97-AF65-F5344CB8AC3E}">
        <p14:creationId xmlns="" xmlns:p14="http://schemas.microsoft.com/office/powerpoint/2010/main" val="499528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两栏内容">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7647409-E2B2-4B9F-94A8-AC523093C6E7}"/>
              </a:ext>
            </a:extLst>
          </p:cNvPr>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rot="5400000" flipV="1">
            <a:off x="2630912" y="-2699913"/>
            <a:ext cx="6927002" cy="12192000"/>
          </a:xfrm>
          <a:prstGeom prst="rect">
            <a:avLst/>
          </a:prstGeom>
        </p:spPr>
      </p:pic>
      <p:pic>
        <p:nvPicPr>
          <p:cNvPr id="8" name="图片 7"/>
          <p:cNvPicPr>
            <a:picLocks noChangeAspect="1"/>
          </p:cNvPicPr>
          <p:nvPr userDrawn="1"/>
        </p:nvPicPr>
        <p:blipFill>
          <a:blip r:embed="rId3" cstate="screen">
            <a:extLst>
              <a:ext uri="{28A0092B-C50C-407E-A947-70E740481C1C}">
                <a14:useLocalDpi xmlns="" xmlns:a14="http://schemas.microsoft.com/office/drawing/2010/main"/>
              </a:ext>
            </a:extLst>
          </a:blip>
          <a:stretch>
            <a:fillRect/>
          </a:stretch>
        </p:blipFill>
        <p:spPr>
          <a:xfrm>
            <a:off x="-102637" y="3325094"/>
            <a:ext cx="12192000" cy="3118964"/>
          </a:xfrm>
          <a:prstGeom prst="rect">
            <a:avLst/>
          </a:prstGeom>
        </p:spPr>
      </p:pic>
    </p:spTree>
    <p:extLst>
      <p:ext uri="{BB962C8B-B14F-4D97-AF65-F5344CB8AC3E}">
        <p14:creationId xmlns="" xmlns:p14="http://schemas.microsoft.com/office/powerpoint/2010/main" val="499528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175497258"/>
      </p:ext>
    </p:extLst>
  </p:cSld>
  <p:clrMapOvr>
    <a:masterClrMapping/>
  </p:clrMapOvr>
  <p:transition spd="slow" advClick="0" advTm="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6_两栏内容">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7647409-E2B2-4B9F-94A8-AC523093C6E7}"/>
              </a:ext>
            </a:extLst>
          </p:cNvPr>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rot="5400000" flipV="1">
            <a:off x="2630912" y="-2699913"/>
            <a:ext cx="6927002" cy="12192000"/>
          </a:xfrm>
          <a:prstGeom prst="rect">
            <a:avLst/>
          </a:prstGeom>
        </p:spPr>
      </p:pic>
      <p:pic>
        <p:nvPicPr>
          <p:cNvPr id="8" name="图片 7"/>
          <p:cNvPicPr>
            <a:picLocks noChangeAspect="1"/>
          </p:cNvPicPr>
          <p:nvPr userDrawn="1"/>
        </p:nvPicPr>
        <p:blipFill>
          <a:blip r:embed="rId3" cstate="screen">
            <a:extLst>
              <a:ext uri="{28A0092B-C50C-407E-A947-70E740481C1C}">
                <a14:useLocalDpi xmlns="" xmlns:a14="http://schemas.microsoft.com/office/drawing/2010/main"/>
              </a:ext>
            </a:extLst>
          </a:blip>
          <a:stretch>
            <a:fillRect/>
          </a:stretch>
        </p:blipFill>
        <p:spPr>
          <a:xfrm>
            <a:off x="-102637" y="3325094"/>
            <a:ext cx="12192000" cy="3118964"/>
          </a:xfrm>
          <a:prstGeom prst="rect">
            <a:avLst/>
          </a:prstGeom>
        </p:spPr>
      </p:pic>
    </p:spTree>
    <p:extLst>
      <p:ext uri="{BB962C8B-B14F-4D97-AF65-F5344CB8AC3E}">
        <p14:creationId xmlns="" xmlns:p14="http://schemas.microsoft.com/office/powerpoint/2010/main" val="499528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0_两栏内容">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7647409-E2B2-4B9F-94A8-AC523093C6E7}"/>
              </a:ext>
            </a:extLst>
          </p:cNvPr>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rot="5400000" flipV="1">
            <a:off x="2630912" y="-2699913"/>
            <a:ext cx="6927002" cy="12192000"/>
          </a:xfrm>
          <a:prstGeom prst="rect">
            <a:avLst/>
          </a:prstGeom>
        </p:spPr>
      </p:pic>
      <p:pic>
        <p:nvPicPr>
          <p:cNvPr id="8" name="图片 7"/>
          <p:cNvPicPr>
            <a:picLocks noChangeAspect="1"/>
          </p:cNvPicPr>
          <p:nvPr userDrawn="1"/>
        </p:nvPicPr>
        <p:blipFill>
          <a:blip r:embed="rId3" cstate="screen">
            <a:extLst>
              <a:ext uri="{28A0092B-C50C-407E-A947-70E740481C1C}">
                <a14:useLocalDpi xmlns="" xmlns:a14="http://schemas.microsoft.com/office/drawing/2010/main"/>
              </a:ext>
            </a:extLst>
          </a:blip>
          <a:stretch>
            <a:fillRect/>
          </a:stretch>
        </p:blipFill>
        <p:spPr>
          <a:xfrm>
            <a:off x="-102637" y="3325094"/>
            <a:ext cx="12192000" cy="3118964"/>
          </a:xfrm>
          <a:prstGeom prst="rect">
            <a:avLst/>
          </a:prstGeom>
        </p:spPr>
      </p:pic>
      <p:sp>
        <p:nvSpPr>
          <p:cNvPr id="4" name="矩形 3"/>
          <p:cNvSpPr/>
          <p:nvPr userDrawn="1"/>
        </p:nvSpPr>
        <p:spPr>
          <a:xfrm>
            <a:off x="3048000" y="2651864"/>
            <a:ext cx="6092825" cy="1554272"/>
          </a:xfrm>
          <a:prstGeom prst="rect">
            <a:avLst/>
          </a:prstGeom>
        </p:spPr>
        <p:txBody>
          <a:bodyPr>
            <a:spAutoFit/>
          </a:bodyPr>
          <a:lstStyle/>
          <a:p>
            <a:pPr marL="812800" indent="-812800">
              <a:buFont typeface="Wingdings" pitchFamily="2" charset="2"/>
              <a:buNone/>
            </a:pPr>
            <a:r>
              <a:rPr lang="zh-CN" altLang="en-US" dirty="0" smtClean="0">
                <a:solidFill>
                  <a:srgbClr val="FF0000"/>
                </a:solidFill>
              </a:rPr>
              <a:t>题</a:t>
            </a:r>
            <a:r>
              <a:rPr lang="en-US" altLang="zh-CN" dirty="0" smtClean="0">
                <a:solidFill>
                  <a:srgbClr val="FF0000"/>
                </a:solidFill>
              </a:rPr>
              <a:t>1</a:t>
            </a:r>
            <a:r>
              <a:rPr lang="zh-CN" altLang="en-US" dirty="0" smtClean="0">
                <a:solidFill>
                  <a:srgbClr val="FF0000"/>
                </a:solidFill>
              </a:rPr>
              <a:t>：从单元提示里面，我们知道这是一篇人物通讯，这篇通讯在结构上有哪些特点？</a:t>
            </a:r>
          </a:p>
          <a:p>
            <a:pPr marL="812800" indent="-812800">
              <a:buFont typeface="Wingdings" pitchFamily="2" charset="2"/>
              <a:buNone/>
            </a:pPr>
            <a:endParaRPr lang="zh-CN" altLang="en-US" dirty="0" smtClean="0">
              <a:solidFill>
                <a:srgbClr val="FF0000"/>
              </a:solidFill>
            </a:endParaRPr>
          </a:p>
          <a:p>
            <a:pPr marL="812800" indent="-812800">
              <a:buFont typeface="Wingdings" pitchFamily="2" charset="2"/>
              <a:buNone/>
            </a:pPr>
            <a:endParaRPr lang="zh-CN" altLang="en-US" dirty="0" smtClean="0"/>
          </a:p>
          <a:p>
            <a:pPr marL="812800" indent="-812800">
              <a:buFont typeface="Wingdings" pitchFamily="2" charset="2"/>
              <a:buNone/>
            </a:pPr>
            <a:r>
              <a:rPr lang="zh-CN" altLang="en-US" dirty="0" smtClean="0"/>
              <a:t>明确</a:t>
            </a:r>
            <a:r>
              <a:rPr lang="en-US" altLang="zh-CN" dirty="0" smtClean="0"/>
              <a:t>:</a:t>
            </a:r>
            <a:r>
              <a:rPr lang="zh-CN" altLang="en-US" dirty="0" smtClean="0"/>
              <a:t>使用小标题条理清晰明白，重点突出。</a:t>
            </a:r>
            <a:endParaRPr lang="zh-CN" altLang="en-US" dirty="0"/>
          </a:p>
        </p:txBody>
      </p:sp>
    </p:spTree>
    <p:extLst>
      <p:ext uri="{BB962C8B-B14F-4D97-AF65-F5344CB8AC3E}">
        <p14:creationId xmlns="" xmlns:p14="http://schemas.microsoft.com/office/powerpoint/2010/main" val="499528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9_两栏内容">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7647409-E2B2-4B9F-94A8-AC523093C6E7}"/>
              </a:ext>
            </a:extLst>
          </p:cNvPr>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rot="5400000" flipV="1">
            <a:off x="2630912" y="-2699913"/>
            <a:ext cx="6927002" cy="12192000"/>
          </a:xfrm>
          <a:prstGeom prst="rect">
            <a:avLst/>
          </a:prstGeom>
        </p:spPr>
      </p:pic>
      <p:pic>
        <p:nvPicPr>
          <p:cNvPr id="8" name="图片 7"/>
          <p:cNvPicPr>
            <a:picLocks noChangeAspect="1"/>
          </p:cNvPicPr>
          <p:nvPr userDrawn="1"/>
        </p:nvPicPr>
        <p:blipFill>
          <a:blip r:embed="rId3" cstate="screen">
            <a:extLst>
              <a:ext uri="{28A0092B-C50C-407E-A947-70E740481C1C}">
                <a14:useLocalDpi xmlns="" xmlns:a14="http://schemas.microsoft.com/office/drawing/2010/main"/>
              </a:ext>
            </a:extLst>
          </a:blip>
          <a:stretch>
            <a:fillRect/>
          </a:stretch>
        </p:blipFill>
        <p:spPr>
          <a:xfrm>
            <a:off x="-102637" y="3325094"/>
            <a:ext cx="12192000" cy="3118964"/>
          </a:xfrm>
          <a:prstGeom prst="rect">
            <a:avLst/>
          </a:prstGeom>
        </p:spPr>
      </p:pic>
    </p:spTree>
    <p:extLst>
      <p:ext uri="{BB962C8B-B14F-4D97-AF65-F5344CB8AC3E}">
        <p14:creationId xmlns="" xmlns:p14="http://schemas.microsoft.com/office/powerpoint/2010/main" val="499528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两栏内容">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7647409-E2B2-4B9F-94A8-AC523093C6E7}"/>
              </a:ext>
            </a:extLst>
          </p:cNvPr>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rot="5400000" flipV="1">
            <a:off x="2630912" y="-2699913"/>
            <a:ext cx="6927002" cy="12192000"/>
          </a:xfrm>
          <a:prstGeom prst="rect">
            <a:avLst/>
          </a:prstGeom>
        </p:spPr>
      </p:pic>
      <p:pic>
        <p:nvPicPr>
          <p:cNvPr id="8" name="图片 7"/>
          <p:cNvPicPr>
            <a:picLocks noChangeAspect="1"/>
          </p:cNvPicPr>
          <p:nvPr userDrawn="1"/>
        </p:nvPicPr>
        <p:blipFill>
          <a:blip r:embed="rId3" cstate="screen">
            <a:extLst>
              <a:ext uri="{28A0092B-C50C-407E-A947-70E740481C1C}">
                <a14:useLocalDpi xmlns="" xmlns:a14="http://schemas.microsoft.com/office/drawing/2010/main"/>
              </a:ext>
            </a:extLst>
          </a:blip>
          <a:stretch>
            <a:fillRect/>
          </a:stretch>
        </p:blipFill>
        <p:spPr>
          <a:xfrm>
            <a:off x="-102637" y="3325094"/>
            <a:ext cx="12192000" cy="3118964"/>
          </a:xfrm>
          <a:prstGeom prst="rect">
            <a:avLst/>
          </a:prstGeom>
        </p:spPr>
      </p:pic>
    </p:spTree>
    <p:extLst>
      <p:ext uri="{BB962C8B-B14F-4D97-AF65-F5344CB8AC3E}">
        <p14:creationId xmlns="" xmlns:p14="http://schemas.microsoft.com/office/powerpoint/2010/main" val="4995288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91" r:id="rId2"/>
    <p:sldLayoutId id="2147483690" r:id="rId3"/>
    <p:sldLayoutId id="2147483689" r:id="rId4"/>
    <p:sldLayoutId id="2147483680" r:id="rId5"/>
    <p:sldLayoutId id="2147483693" r:id="rId6"/>
    <p:sldLayoutId id="2147483697" r:id="rId7"/>
    <p:sldLayoutId id="2147483696" r:id="rId8"/>
    <p:sldLayoutId id="2147483692" r:id="rId9"/>
    <p:sldLayoutId id="2147483682" r:id="rId10"/>
    <p:sldLayoutId id="2147483695" r:id="rId11"/>
    <p:sldLayoutId id="2147483694" r:id="rId12"/>
    <p:sldLayoutId id="2147483683" r:id="rId13"/>
    <p:sldLayoutId id="2147483684" r:id="rId14"/>
    <p:sldLayoutId id="2147483685" r:id="rId15"/>
    <p:sldLayoutId id="2147483686" r:id="rId16"/>
    <p:sldLayoutId id="2147483687" r:id="rId17"/>
    <p:sldLayoutId id="2147483681" r:id="rId18"/>
  </p:sldLayoutIdLst>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slide" Target="slide15.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3.jpeg"/><Relationship Id="rId5" Type="http://schemas.openxmlformats.org/officeDocument/2006/relationships/slideLayout" Target="../slideLayouts/slideLayout5.xml"/><Relationship Id="rId4" Type="http://schemas.openxmlformats.org/officeDocument/2006/relationships/tags" Target="../tags/tag4.xml"/></Relationships>
</file>

<file path=ppt/slides/_rels/slide15.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tags" Target="../tags/tag7.xml"/><Relationship Id="rId7" Type="http://schemas.openxmlformats.org/officeDocument/2006/relationships/slide" Target="slide24.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13.png"/><Relationship Id="rId5" Type="http://schemas.openxmlformats.org/officeDocument/2006/relationships/notesSlide" Target="../notesSlides/notesSlide7.xml"/><Relationship Id="rId4"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Layout" Target="../slideLayouts/slideLayout18.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矩形 259">
            <a:extLst>
              <a:ext uri="{FF2B5EF4-FFF2-40B4-BE49-F238E27FC236}">
                <a16:creationId xmlns="" xmlns:a16="http://schemas.microsoft.com/office/drawing/2014/main" id="{57580A80-4FB7-664D-9C60-372588F863C7}"/>
              </a:ext>
            </a:extLst>
          </p:cNvPr>
          <p:cNvSpPr>
            <a:spLocks noChangeArrowheads="1"/>
          </p:cNvSpPr>
          <p:nvPr/>
        </p:nvSpPr>
        <p:spPr bwMode="auto">
          <a:xfrm>
            <a:off x="9623598" y="1701602"/>
            <a:ext cx="2377059" cy="325080"/>
          </a:xfrm>
          <a:prstGeom prst="rect">
            <a:avLst/>
          </a:prstGeom>
          <a:noFill/>
          <a:ln w="9525">
            <a:solidFill>
              <a:schemeClr val="accent1">
                <a:lumMod val="50000"/>
              </a:schemeClr>
            </a:solidFill>
            <a:miter lim="800000"/>
            <a:headEnd/>
            <a:tailEnd/>
          </a:ln>
          <a:effec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ts val="0"/>
              </a:spcBef>
              <a:buFont typeface="Arial" panose="020B0604020202020204" pitchFamily="34" charset="0"/>
              <a:buNone/>
            </a:pPr>
            <a:r>
              <a:rPr lang="zh-CN" altLang="en-US" sz="1400" dirty="0">
                <a:solidFill>
                  <a:srgbClr val="4F81BD">
                    <a:lumMod val="50000"/>
                  </a:srgbClr>
                </a:solidFill>
                <a:latin typeface="Arial" panose="020B0604020202020204" pitchFamily="34" charset="0"/>
                <a:cs typeface="Arial" panose="020B0604020202020204" pitchFamily="34" charset="0"/>
              </a:rPr>
              <a:t>第二单元  实用性阅读与交流</a:t>
            </a:r>
          </a:p>
        </p:txBody>
      </p:sp>
      <p:sp>
        <p:nvSpPr>
          <p:cNvPr id="13" name="标题 2">
            <a:extLst>
              <a:ext uri="{FF2B5EF4-FFF2-40B4-BE49-F238E27FC236}">
                <a16:creationId xmlns="" xmlns:a16="http://schemas.microsoft.com/office/drawing/2014/main" id="{CF44E76F-A855-3340-A09E-D8B24FCD3720}"/>
              </a:ext>
            </a:extLst>
          </p:cNvPr>
          <p:cNvSpPr txBox="1">
            <a:spLocks/>
          </p:cNvSpPr>
          <p:nvPr/>
        </p:nvSpPr>
        <p:spPr>
          <a:xfrm>
            <a:off x="766614" y="765498"/>
            <a:ext cx="10320964" cy="317398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1300"/>
              </a:spcBef>
              <a:spcAft>
                <a:spcPts val="1300"/>
              </a:spcAft>
            </a:pPr>
            <a:r>
              <a:rPr lang="zh-CN" altLang="zh-CN" sz="4800" b="1" kern="1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喜</a:t>
            </a:r>
            <a:r>
              <a:rPr lang="zh-CN" altLang="zh-CN" sz="4800" b="1"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看稻菽千重</a:t>
            </a:r>
            <a:r>
              <a:rPr lang="zh-CN" altLang="zh-CN" sz="4800" b="1" kern="1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浪</a:t>
            </a:r>
            <a:endParaRPr lang="en-US" altLang="zh-CN" sz="4800" b="1" kern="1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a:p>
            <a:pPr>
              <a:spcBef>
                <a:spcPts val="1300"/>
              </a:spcBef>
              <a:spcAft>
                <a:spcPts val="1300"/>
              </a:spcAft>
            </a:pPr>
            <a:r>
              <a:rPr lang="en-US" altLang="zh-CN" sz="2800" b="1" kern="1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b="1" kern="1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记首届国家最高科技奖获得者</a:t>
            </a:r>
            <a:r>
              <a:rPr lang="zh-CN" altLang="en-US" sz="3600" b="1" kern="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袁隆平</a:t>
            </a:r>
            <a:endParaRPr lang="en-US" altLang="zh-CN" sz="3600" b="1" kern="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spcBef>
                <a:spcPts val="1300"/>
              </a:spcBef>
              <a:spcAft>
                <a:spcPts val="1300"/>
              </a:spcAft>
            </a:pPr>
            <a:r>
              <a:rPr lang="en-US" altLang="zh-CN" sz="2800" b="1" kern="1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kern="1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沈英甲</a:t>
            </a:r>
            <a:r>
              <a:rPr lang="zh-CN" altLang="zh-CN" sz="2800" b="1"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800" b="1"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a:extLst>
              <a:ext uri="{FF2B5EF4-FFF2-40B4-BE49-F238E27FC236}">
                <a16:creationId xmlns="" xmlns:a16="http://schemas.microsoft.com/office/drawing/2014/main"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algn="ctr" defTabSz="914400">
              <a:defRPr/>
            </a:pPr>
            <a:endParaRPr lang="zh-CN" altLang="en-US" sz="1800" kern="0">
              <a:solidFill>
                <a:prstClr val="white"/>
              </a:solidFill>
              <a:latin typeface="微软雅黑"/>
              <a:ea typeface="微软雅黑"/>
            </a:endParaRPr>
          </a:p>
        </p:txBody>
      </p:sp>
    </p:spTree>
    <p:extLst>
      <p:ext uri="{BB962C8B-B14F-4D97-AF65-F5344CB8AC3E}">
        <p14:creationId xmlns="" xmlns:p14="http://schemas.microsoft.com/office/powerpoint/2010/main" val="3081424239"/>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u=1627219458,3375884200&amp;fm=26&amp;gp=0.jpg"/>
          <p:cNvPicPr>
            <a:picLocks noChangeAspect="1"/>
          </p:cNvPicPr>
          <p:nvPr/>
        </p:nvPicPr>
        <p:blipFill>
          <a:blip r:embed="rId2" cstate="print"/>
          <a:stretch>
            <a:fillRect/>
          </a:stretch>
        </p:blipFill>
        <p:spPr>
          <a:xfrm>
            <a:off x="0" y="0"/>
            <a:ext cx="12189600" cy="9119401"/>
          </a:xfrm>
          <a:prstGeom prst="rect">
            <a:avLst/>
          </a:prstGeom>
        </p:spPr>
      </p:pic>
      <p:sp>
        <p:nvSpPr>
          <p:cNvPr id="2" name="矩形 1"/>
          <p:cNvSpPr/>
          <p:nvPr/>
        </p:nvSpPr>
        <p:spPr>
          <a:xfrm>
            <a:off x="766614" y="1269554"/>
            <a:ext cx="7704856" cy="2769989"/>
          </a:xfrm>
          <a:prstGeom prst="rect">
            <a:avLst/>
          </a:prstGeom>
        </p:spPr>
        <p:txBody>
          <a:bodyPr wrap="square">
            <a:spAutoFit/>
          </a:bodyPr>
          <a:lstStyle/>
          <a:p>
            <a:pPr algn="just">
              <a:lnSpc>
                <a:spcPct val="150000"/>
              </a:lnSpc>
              <a:spcAft>
                <a:spcPts val="0"/>
              </a:spcAft>
            </a:pPr>
            <a:r>
              <a:rPr lang="en-US" altLang="zh-CN" sz="2000" b="1" kern="100" dirty="0" smtClean="0">
                <a:latin typeface="微软雅黑" panose="020B0503020204020204" pitchFamily="34" charset="-122"/>
                <a:cs typeface="Times New Roman" panose="02020603050405020304" pitchFamily="18" charset="0"/>
              </a:rPr>
              <a:t>3.</a:t>
            </a:r>
            <a:r>
              <a:rPr lang="zh-CN" altLang="zh-CN" sz="2000" b="1" kern="100" dirty="0" smtClean="0">
                <a:latin typeface="宋体" panose="02010600030101010101" pitchFamily="2" charset="-122"/>
                <a:ea typeface="微软雅黑" panose="020B0503020204020204" pitchFamily="34" charset="-122"/>
                <a:cs typeface="Times New Roman" panose="02020603050405020304" pitchFamily="18" charset="0"/>
              </a:rPr>
              <a:t>作者简介</a:t>
            </a:r>
            <a:endParaRPr lang="zh-CN" altLang="zh-CN" sz="1000" kern="100" dirty="0" smtClean="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smtClean="0">
                <a:latin typeface="微软雅黑" pitchFamily="34" charset="-122"/>
                <a:ea typeface="微软雅黑" pitchFamily="34" charset="-122"/>
                <a:cs typeface="Times New Roman" panose="02020603050405020304" pitchFamily="18" charset="0"/>
              </a:rPr>
              <a:t>沈英甲，</a:t>
            </a:r>
            <a:r>
              <a:rPr lang="en-US" altLang="zh-CN" sz="2400" kern="100" dirty="0" smtClean="0">
                <a:latin typeface="微软雅黑" pitchFamily="34" charset="-122"/>
                <a:ea typeface="微软雅黑" pitchFamily="34" charset="-122"/>
                <a:cs typeface="Courier New" panose="02070309020205020404" pitchFamily="49" charset="0"/>
              </a:rPr>
              <a:t>1983</a:t>
            </a:r>
            <a:r>
              <a:rPr lang="zh-CN" altLang="zh-CN" sz="2400" kern="100" dirty="0" smtClean="0">
                <a:latin typeface="微软雅黑" pitchFamily="34" charset="-122"/>
                <a:ea typeface="微软雅黑" pitchFamily="34" charset="-122"/>
                <a:cs typeface="Times New Roman" panose="02020603050405020304" pitchFamily="18" charset="0"/>
              </a:rPr>
              <a:t>年至</a:t>
            </a:r>
            <a:r>
              <a:rPr lang="en-US" altLang="zh-CN" sz="2400" kern="100" dirty="0" smtClean="0">
                <a:latin typeface="微软雅黑" pitchFamily="34" charset="-122"/>
                <a:ea typeface="微软雅黑" pitchFamily="34" charset="-122"/>
                <a:cs typeface="Courier New" panose="02070309020205020404" pitchFamily="49" charset="0"/>
              </a:rPr>
              <a:t>2003</a:t>
            </a:r>
            <a:r>
              <a:rPr lang="zh-CN" altLang="zh-CN" sz="2400" kern="100" dirty="0" smtClean="0">
                <a:latin typeface="微软雅黑" pitchFamily="34" charset="-122"/>
                <a:ea typeface="微软雅黑" pitchFamily="34" charset="-122"/>
                <a:cs typeface="Times New Roman" panose="02020603050405020304" pitchFamily="18" charset="0"/>
              </a:rPr>
              <a:t>年先后在外交部《世界知识》杂志和《世界博览》杂志、《科技日报》任记者，期间曾担任多年机动记者，在《科技日报》曾先后任副刊部主任、机动记者部主任，现为高级记者。</a:t>
            </a:r>
            <a:endParaRPr lang="zh-CN" altLang="zh-CN" sz="2400" kern="100" dirty="0">
              <a:latin typeface="微软雅黑" pitchFamily="34" charset="-122"/>
              <a:ea typeface="微软雅黑" pitchFamily="34" charset="-122"/>
              <a:cs typeface="Courier New" panose="02070309020205020404" pitchFamily="49" charset="0"/>
            </a:endParaRPr>
          </a:p>
        </p:txBody>
      </p:sp>
      <p:sp>
        <p:nvSpPr>
          <p:cNvPr id="3" name="矩形 2"/>
          <p:cNvSpPr/>
          <p:nvPr/>
        </p:nvSpPr>
        <p:spPr>
          <a:xfrm>
            <a:off x="766614" y="4077866"/>
            <a:ext cx="10945216" cy="646331"/>
          </a:xfrm>
          <a:prstGeom prst="rect">
            <a:avLst/>
          </a:prstGeom>
        </p:spPr>
        <p:txBody>
          <a:bodyPr wrap="square">
            <a:spAutoFit/>
          </a:bodyPr>
          <a:lstStyle/>
          <a:p>
            <a:pPr algn="just">
              <a:lnSpc>
                <a:spcPct val="150000"/>
              </a:lnSpc>
              <a:spcAft>
                <a:spcPts val="0"/>
              </a:spcAft>
            </a:pP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代表作品有《走进神农架》《采访死亡手记》《生存方式》《前尘》等。</a:t>
            </a:r>
            <a:endParaRPr lang="zh-CN" altLang="zh-CN" sz="2400" kern="100" dirty="0">
              <a:latin typeface="宋体" panose="02010600030101010101" pitchFamily="2" charset="-122"/>
              <a:cs typeface="Courier New" panose="02070309020205020404" pitchFamily="49" charset="0"/>
            </a:endParaRPr>
          </a:p>
        </p:txBody>
      </p:sp>
      <p:pic>
        <p:nvPicPr>
          <p:cNvPr id="4" name="Picture 2" descr="A27"/>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687494" y="1773610"/>
            <a:ext cx="2939334" cy="21356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u=1627219458,3375884200&amp;fm=26&amp;gp=0.jpg"/>
          <p:cNvPicPr>
            <a:picLocks noChangeAspect="1"/>
          </p:cNvPicPr>
          <p:nvPr/>
        </p:nvPicPr>
        <p:blipFill>
          <a:blip r:embed="rId3" cstate="print"/>
          <a:stretch>
            <a:fillRect/>
          </a:stretch>
        </p:blipFill>
        <p:spPr>
          <a:xfrm>
            <a:off x="0" y="0"/>
            <a:ext cx="12189600" cy="9119401"/>
          </a:xfrm>
          <a:prstGeom prst="rect">
            <a:avLst/>
          </a:prstGeom>
        </p:spPr>
      </p:pic>
      <p:sp>
        <p:nvSpPr>
          <p:cNvPr id="18" name="矩形 17"/>
          <p:cNvSpPr/>
          <p:nvPr/>
        </p:nvSpPr>
        <p:spPr>
          <a:xfrm>
            <a:off x="334567" y="333450"/>
            <a:ext cx="11449272" cy="7273786"/>
          </a:xfrm>
          <a:prstGeom prst="rect">
            <a:avLst/>
          </a:prstGeom>
        </p:spPr>
        <p:txBody>
          <a:bodyPr wrap="square">
            <a:spAutoFit/>
          </a:bodyPr>
          <a:lstStyle/>
          <a:p>
            <a:pPr algn="just">
              <a:lnSpc>
                <a:spcPts val="4000"/>
              </a:lnSpc>
              <a:spcAft>
                <a:spcPts val="0"/>
              </a:spcAft>
            </a:pPr>
            <a:r>
              <a:rPr lang="en-US" altLang="zh-CN" sz="2400" b="1" kern="100" dirty="0">
                <a:latin typeface="微软雅黑" panose="020B0503020204020204" pitchFamily="34" charset="-122"/>
                <a:cs typeface="Times New Roman" panose="02020603050405020304" pitchFamily="18" charset="0"/>
              </a:rPr>
              <a:t>4.</a:t>
            </a:r>
            <a:r>
              <a:rPr lang="zh-CN" altLang="zh-CN" sz="2400" b="1" kern="100" dirty="0">
                <a:latin typeface="宋体" panose="02010600030101010101" pitchFamily="2" charset="-122"/>
                <a:ea typeface="微软雅黑" panose="020B0503020204020204" pitchFamily="34" charset="-122"/>
                <a:cs typeface="Times New Roman" panose="02020603050405020304" pitchFamily="18" charset="0"/>
              </a:rPr>
              <a:t>课文标题出处</a:t>
            </a:r>
            <a:endParaRPr lang="zh-CN" altLang="zh-CN" sz="1200" kern="100" dirty="0">
              <a:latin typeface="宋体" panose="02010600030101010101" pitchFamily="2" charset="-122"/>
              <a:cs typeface="Courier New" panose="02070309020205020404" pitchFamily="49" charset="0"/>
            </a:endParaRPr>
          </a:p>
          <a:p>
            <a:pPr algn="ctr">
              <a:lnSpc>
                <a:spcPts val="4000"/>
              </a:lnSpc>
              <a:spcAft>
                <a:spcPts val="0"/>
              </a:spcAft>
            </a:pPr>
            <a:r>
              <a:rPr lang="zh-CN" altLang="zh-CN" sz="4000" b="1"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七律</a:t>
            </a:r>
            <a:r>
              <a:rPr lang="en-US" altLang="zh-CN" sz="4000" b="1" kern="100" dirty="0">
                <a:solidFill>
                  <a:srgbClr val="C00000"/>
                </a:solidFill>
                <a:latin typeface="Times New Roman" panose="02020603050405020304" pitchFamily="18" charset="0"/>
                <a:ea typeface="隶书" panose="02010509060101010101" pitchFamily="49" charset="-122"/>
                <a:cs typeface="Courier New" panose="02070309020205020404" pitchFamily="49" charset="0"/>
              </a:rPr>
              <a:t>·</a:t>
            </a:r>
            <a:r>
              <a:rPr lang="zh-CN" altLang="zh-CN" sz="4000" b="1"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到韶山</a:t>
            </a:r>
            <a:endParaRPr lang="zh-CN" altLang="zh-CN" sz="4000" b="1" kern="100" dirty="0">
              <a:latin typeface="宋体" panose="02010600030101010101" pitchFamily="2" charset="-122"/>
              <a:cs typeface="Courier New" panose="02070309020205020404" pitchFamily="49" charset="0"/>
            </a:endParaRPr>
          </a:p>
          <a:p>
            <a:pPr algn="ctr">
              <a:lnSpc>
                <a:spcPts val="4000"/>
              </a:lnSpc>
              <a:spcAft>
                <a:spcPts val="0"/>
              </a:spcAft>
            </a:pPr>
            <a:r>
              <a:rPr lang="zh-CN" altLang="zh-CN" sz="3200" b="1" kern="100" dirty="0">
                <a:latin typeface="Times New Roman" panose="02020603050405020304" pitchFamily="18" charset="0"/>
                <a:ea typeface="微软雅黑" panose="020B0503020204020204" pitchFamily="34" charset="-122"/>
                <a:cs typeface="Times New Roman" panose="02020603050405020304" pitchFamily="18" charset="0"/>
              </a:rPr>
              <a:t>毛泽东</a:t>
            </a:r>
            <a:endParaRPr lang="en-US" altLang="zh-CN" sz="1200" b="1" kern="100" dirty="0">
              <a:latin typeface="宋体" panose="02010600030101010101" pitchFamily="2" charset="-122"/>
              <a:cs typeface="Courier New" panose="02070309020205020404" pitchFamily="49" charset="0"/>
            </a:endParaRPr>
          </a:p>
          <a:p>
            <a:pPr algn="ctr">
              <a:lnSpc>
                <a:spcPts val="4000"/>
              </a:lnSpc>
              <a:spcAft>
                <a:spcPts val="0"/>
              </a:spcAft>
            </a:pPr>
            <a:r>
              <a:rPr lang="en-US" altLang="zh-CN" sz="3200" b="1" kern="100" dirty="0" smtClean="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3200" b="1" kern="100" dirty="0" smtClean="0">
                <a:latin typeface="Times New Roman" panose="02020603050405020304" pitchFamily="18" charset="0"/>
                <a:ea typeface="楷体_GB2312" panose="02010609030101010101" pitchFamily="49" charset="-122"/>
                <a:cs typeface="Times New Roman" panose="02020603050405020304" pitchFamily="18" charset="0"/>
              </a:rPr>
              <a:t>别</a:t>
            </a:r>
            <a:r>
              <a:rPr lang="zh-CN" altLang="zh-CN" sz="3200" b="1" kern="100" dirty="0">
                <a:latin typeface="Times New Roman" panose="02020603050405020304" pitchFamily="18" charset="0"/>
                <a:ea typeface="楷体_GB2312" panose="02010609030101010101" pitchFamily="49" charset="-122"/>
                <a:cs typeface="Times New Roman" panose="02020603050405020304" pitchFamily="18" charset="0"/>
              </a:rPr>
              <a:t>梦依稀咒逝川，故园三十二年前</a:t>
            </a:r>
            <a:r>
              <a:rPr lang="zh-CN" altLang="zh-CN" sz="3200" b="1"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1200" b="1" kern="100" dirty="0" smtClean="0">
              <a:latin typeface="宋体" panose="02010600030101010101" pitchFamily="2" charset="-122"/>
              <a:cs typeface="Courier New" panose="02070309020205020404" pitchFamily="49" charset="0"/>
            </a:endParaRPr>
          </a:p>
          <a:p>
            <a:pPr algn="ctr">
              <a:lnSpc>
                <a:spcPts val="4000"/>
              </a:lnSpc>
              <a:spcAft>
                <a:spcPts val="0"/>
              </a:spcAft>
            </a:pPr>
            <a:r>
              <a:rPr lang="en-US" altLang="zh-CN" sz="1200" b="1" kern="100" dirty="0" smtClean="0">
                <a:latin typeface="宋体" panose="02010600030101010101" pitchFamily="2" charset="-122"/>
                <a:ea typeface="楷体_GB2312" panose="02010609030101010101" pitchFamily="49" charset="-122"/>
                <a:cs typeface="Courier New" panose="02070309020205020404" pitchFamily="49" charset="0"/>
              </a:rPr>
              <a:t>             </a:t>
            </a:r>
            <a:r>
              <a:rPr lang="zh-CN" altLang="zh-CN" sz="3200" b="1" kern="100" dirty="0" smtClean="0">
                <a:latin typeface="Times New Roman" panose="02020603050405020304" pitchFamily="18" charset="0"/>
                <a:ea typeface="楷体_GB2312" panose="02010609030101010101" pitchFamily="49" charset="-122"/>
                <a:cs typeface="Times New Roman" panose="02020603050405020304" pitchFamily="18" charset="0"/>
              </a:rPr>
              <a:t>红</a:t>
            </a:r>
            <a:r>
              <a:rPr lang="zh-CN" altLang="zh-CN" sz="3200" b="1" kern="100" dirty="0">
                <a:latin typeface="Times New Roman" panose="02020603050405020304" pitchFamily="18" charset="0"/>
                <a:ea typeface="楷体_GB2312" panose="02010609030101010101" pitchFamily="49" charset="-122"/>
                <a:cs typeface="Times New Roman" panose="02020603050405020304" pitchFamily="18" charset="0"/>
              </a:rPr>
              <a:t>旗卷起农奴戟，黑手高悬霸主</a:t>
            </a:r>
            <a:r>
              <a:rPr lang="zh-CN" altLang="zh-CN" sz="3200" b="1" kern="100" dirty="0" smtClean="0">
                <a:latin typeface="Times New Roman" panose="02020603050405020304" pitchFamily="18" charset="0"/>
                <a:ea typeface="楷体_GB2312" panose="02010609030101010101" pitchFamily="49" charset="-122"/>
                <a:cs typeface="Times New Roman" panose="02020603050405020304" pitchFamily="18" charset="0"/>
              </a:rPr>
              <a:t>鞭。</a:t>
            </a:r>
            <a:endParaRPr lang="en-US" altLang="zh-CN" sz="1200" b="1" kern="100" dirty="0" smtClean="0">
              <a:latin typeface="宋体" panose="02010600030101010101" pitchFamily="2" charset="-122"/>
              <a:cs typeface="Courier New" panose="02070309020205020404" pitchFamily="49" charset="0"/>
            </a:endParaRPr>
          </a:p>
          <a:p>
            <a:pPr algn="ctr">
              <a:lnSpc>
                <a:spcPts val="4000"/>
              </a:lnSpc>
              <a:spcAft>
                <a:spcPts val="0"/>
              </a:spcAft>
            </a:pPr>
            <a:r>
              <a:rPr lang="en-US" altLang="zh-CN" sz="1200" b="1" kern="100" dirty="0" smtClean="0">
                <a:latin typeface="宋体" panose="02010600030101010101" pitchFamily="2" charset="-122"/>
                <a:ea typeface="楷体_GB2312" panose="02010609030101010101" pitchFamily="49" charset="-122"/>
                <a:cs typeface="Courier New" panose="02070309020205020404" pitchFamily="49" charset="0"/>
              </a:rPr>
              <a:t>            </a:t>
            </a:r>
            <a:r>
              <a:rPr lang="zh-CN" altLang="zh-CN" sz="3200" b="1" kern="100" dirty="0" smtClean="0">
                <a:latin typeface="Times New Roman" panose="02020603050405020304" pitchFamily="18" charset="0"/>
                <a:ea typeface="楷体_GB2312" panose="02010609030101010101" pitchFamily="49" charset="-122"/>
                <a:cs typeface="Times New Roman" panose="02020603050405020304" pitchFamily="18" charset="0"/>
              </a:rPr>
              <a:t>为有牺牲多壮志，敢教日月换新天。</a:t>
            </a:r>
            <a:endParaRPr lang="en-US" altLang="zh-CN" sz="1200" b="1" kern="100" dirty="0" smtClean="0">
              <a:latin typeface="宋体" panose="02010600030101010101" pitchFamily="2" charset="-122"/>
              <a:cs typeface="Courier New" panose="02070309020205020404" pitchFamily="49" charset="0"/>
            </a:endParaRPr>
          </a:p>
          <a:p>
            <a:pPr algn="ctr">
              <a:lnSpc>
                <a:spcPts val="4000"/>
              </a:lnSpc>
              <a:spcAft>
                <a:spcPts val="0"/>
              </a:spcAft>
            </a:pPr>
            <a:r>
              <a:rPr lang="en-US" altLang="zh-CN" sz="1200" b="1" kern="100" dirty="0" smtClean="0">
                <a:solidFill>
                  <a:srgbClr val="FF0000"/>
                </a:solidFill>
                <a:latin typeface="宋体" panose="02010600030101010101" pitchFamily="2" charset="-122"/>
                <a:ea typeface="楷体_GB2312" panose="02010609030101010101" pitchFamily="49" charset="-122"/>
                <a:cs typeface="Courier New" panose="02070309020205020404" pitchFamily="49" charset="0"/>
              </a:rPr>
              <a:t>           </a:t>
            </a:r>
            <a:r>
              <a:rPr lang="zh-CN" altLang="zh-CN" sz="3200" b="1" kern="100" dirty="0" smtClean="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rPr>
              <a:t>喜看稻菽千重浪，遍地英雄下夕烟。</a:t>
            </a:r>
            <a:endParaRPr lang="en-US"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endParaRPr>
          </a:p>
          <a:p>
            <a:pPr algn="just">
              <a:lnSpc>
                <a:spcPts val="4000"/>
              </a:lnSpc>
              <a:spcAft>
                <a:spcPts val="0"/>
              </a:spcAft>
            </a:pPr>
            <a:r>
              <a:rPr lang="zh-CN" altLang="zh-CN" sz="3200" b="1" kern="100" dirty="0" smtClean="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【赏析】</a:t>
            </a:r>
            <a:r>
              <a:rPr lang="zh-CN" altLang="zh-CN" sz="32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这首诗写得大喜大悲，气势宏大豪放。全诗以人民英雄为主角，肯定了人民创造历史的真理。在内容上可谓博大精深，在艺术上也独具匠心。它融记叙、抒情和议论于一体，同时运用了多种对比的艺术手法，如时间上昔与今的对比，色彩上红与黑的对比，感情上咒与喜的对比，等等，通过对比，在总体格调上形成了从灰暗凝重到明朗欢快的旋律，使诗的境界大为开阔。</a:t>
            </a:r>
            <a:endParaRPr lang="zh-CN" altLang="zh-CN" sz="2400" kern="100" dirty="0" smtClean="0">
              <a:latin typeface="宋体" panose="02010600030101010101" pitchFamily="2" charset="-122"/>
              <a:cs typeface="Courier New" panose="02070309020205020404" pitchFamily="49" charset="0"/>
            </a:endParaRPr>
          </a:p>
          <a:p>
            <a:pPr algn="just">
              <a:lnSpc>
                <a:spcPts val="4000"/>
              </a:lnSpc>
              <a:spcAft>
                <a:spcPts val="0"/>
              </a:spcAft>
            </a:pPr>
            <a:endParaRPr lang="en-US" altLang="zh-CN" sz="2400" kern="100" dirty="0" smtClean="0">
              <a:latin typeface="微软雅黑" pitchFamily="34" charset="-122"/>
              <a:ea typeface="微软雅黑" pitchFamily="34" charset="-122"/>
              <a:cs typeface="Times New Roman" panose="02020603050405020304" pitchFamily="18" charset="0"/>
            </a:endParaRPr>
          </a:p>
          <a:p>
            <a:pPr algn="just">
              <a:lnSpc>
                <a:spcPts val="4000"/>
              </a:lnSpc>
              <a:spcAft>
                <a:spcPts val="0"/>
              </a:spcAft>
            </a:pP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 xmlns:p14="http://schemas.microsoft.com/office/powerpoint/2010/main" val="755631778"/>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u=1627219458,3375884200&amp;fm=26&amp;gp=0.jpg"/>
          <p:cNvPicPr>
            <a:picLocks noChangeAspect="1"/>
          </p:cNvPicPr>
          <p:nvPr/>
        </p:nvPicPr>
        <p:blipFill>
          <a:blip r:embed="rId3" cstate="print"/>
          <a:stretch>
            <a:fillRect/>
          </a:stretch>
        </p:blipFill>
        <p:spPr>
          <a:xfrm>
            <a:off x="-1" y="0"/>
            <a:ext cx="12190413" cy="6858000"/>
          </a:xfrm>
          <a:prstGeom prst="rect">
            <a:avLst/>
          </a:prstGeom>
        </p:spPr>
      </p:pic>
      <p:sp>
        <p:nvSpPr>
          <p:cNvPr id="18" name="矩形 17"/>
          <p:cNvSpPr/>
          <p:nvPr/>
        </p:nvSpPr>
        <p:spPr>
          <a:xfrm>
            <a:off x="368809" y="217038"/>
            <a:ext cx="11487037" cy="6858000"/>
          </a:xfrm>
          <a:prstGeom prst="rect">
            <a:avLst/>
          </a:prstGeom>
        </p:spPr>
        <p:txBody>
          <a:bodyPr wrap="square">
            <a:spAutoFit/>
          </a:bodyPr>
          <a:lstStyle/>
          <a:p>
            <a:pPr algn="just">
              <a:lnSpc>
                <a:spcPct val="140000"/>
              </a:lnSpc>
              <a:spcAft>
                <a:spcPts val="0"/>
              </a:spcAft>
            </a:pPr>
            <a:r>
              <a:rPr lang="en-US" altLang="zh-CN" sz="2400" b="1" kern="100" dirty="0">
                <a:latin typeface="微软雅黑" panose="020B0503020204020204" pitchFamily="34" charset="-122"/>
                <a:cs typeface="Times New Roman" panose="02020603050405020304" pitchFamily="18" charset="0"/>
              </a:rPr>
              <a:t>5.</a:t>
            </a:r>
            <a:r>
              <a:rPr lang="zh-CN" altLang="zh-CN" sz="2400" b="1" kern="100" dirty="0">
                <a:latin typeface="宋体" panose="02010600030101010101" pitchFamily="2" charset="-122"/>
                <a:ea typeface="微软雅黑" panose="020B0503020204020204" pitchFamily="34" charset="-122"/>
                <a:cs typeface="Times New Roman" panose="02020603050405020304" pitchFamily="18" charset="0"/>
              </a:rPr>
              <a:t>文体知识</a:t>
            </a:r>
            <a:endParaRPr lang="zh-CN" altLang="zh-CN" sz="1050" kern="100" dirty="0">
              <a:latin typeface="宋体" panose="02010600030101010101" pitchFamily="2" charset="-122"/>
              <a:cs typeface="Courier New" panose="02070309020205020404" pitchFamily="49" charset="0"/>
            </a:endParaRPr>
          </a:p>
          <a:p>
            <a:pPr algn="just">
              <a:lnSpc>
                <a:spcPct val="14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新闻与通讯的区别</a:t>
            </a:r>
            <a:endParaRPr lang="zh-CN" altLang="zh-CN" sz="1050" kern="100" dirty="0">
              <a:latin typeface="宋体" panose="02010600030101010101" pitchFamily="2" charset="-122"/>
              <a:cs typeface="Courier New" panose="02070309020205020404" pitchFamily="49" charset="0"/>
            </a:endParaRPr>
          </a:p>
          <a:p>
            <a:pPr algn="just">
              <a:lnSpc>
                <a:spcPct val="14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新闻中的事实一般是概括性的，通讯则要求通过具体的人物和事件反映现实生活。</a:t>
            </a:r>
            <a:endParaRPr lang="zh-CN" altLang="zh-CN" sz="1050" kern="100" dirty="0">
              <a:latin typeface="宋体" panose="02010600030101010101" pitchFamily="2" charset="-122"/>
              <a:cs typeface="Courier New" panose="02070309020205020404" pitchFamily="49" charset="0"/>
            </a:endParaRPr>
          </a:p>
          <a:p>
            <a:pPr algn="just">
              <a:lnSpc>
                <a:spcPct val="14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新闻的时效性比通讯更强。</a:t>
            </a:r>
            <a:endParaRPr lang="zh-CN" altLang="zh-CN" sz="1050" kern="100" dirty="0">
              <a:latin typeface="宋体" panose="02010600030101010101" pitchFamily="2" charset="-122"/>
              <a:cs typeface="Courier New" panose="02070309020205020404" pitchFamily="49" charset="0"/>
            </a:endParaRPr>
          </a:p>
          <a:p>
            <a:pPr algn="just">
              <a:lnSpc>
                <a:spcPct val="14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新闻叙述更简洁、明快，篇幅短小；通讯则要详细叙述，一般篇幅比较长。</a:t>
            </a:r>
            <a:endParaRPr lang="zh-CN" altLang="zh-CN" sz="1050" kern="100" dirty="0">
              <a:latin typeface="宋体" panose="02010600030101010101" pitchFamily="2" charset="-122"/>
              <a:cs typeface="Courier New" panose="02070309020205020404" pitchFamily="49" charset="0"/>
            </a:endParaRPr>
          </a:p>
          <a:p>
            <a:pPr algn="just">
              <a:lnSpc>
                <a:spcPct val="14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新闻主要以记叙为主，可以适当增加议论；通讯则可运用记叙、描写、抒情、议论等多种表达方式。</a:t>
            </a:r>
            <a:endPar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40000"/>
              </a:lnSpc>
            </a:pP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kern="100" dirty="0" smtClean="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通</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讯</a:t>
            </a:r>
            <a:endParaRPr lang="zh-CN" altLang="zh-CN" sz="1050" kern="100" dirty="0">
              <a:solidFill>
                <a:prstClr val="black"/>
              </a:solidFill>
              <a:latin typeface="宋体" panose="02010600030101010101" pitchFamily="2" charset="-122"/>
              <a:cs typeface="Courier New" panose="02070309020205020404" pitchFamily="49" charset="0"/>
            </a:endParaRPr>
          </a:p>
          <a:p>
            <a:pPr marL="342900" lvl="0" indent="-342900" fontAlgn="base">
              <a:spcBef>
                <a:spcPct val="20000"/>
              </a:spcBef>
              <a:spcAft>
                <a:spcPct val="0"/>
              </a:spcAft>
              <a:defRPr/>
            </a:pPr>
            <a:r>
              <a:rPr lang="zh-CN" altLang="en-US" sz="2400" kern="100" dirty="0" smtClean="0">
                <a:latin typeface="Times New Roman" panose="02020603050405020304" pitchFamily="18" charset="0"/>
                <a:ea typeface="微软雅黑" panose="020B0503020204020204" pitchFamily="34" charset="-122"/>
                <a:cs typeface="Times New Roman" panose="02020603050405020304" pitchFamily="18" charset="0"/>
              </a:rPr>
              <a:t> 通讯，是运用叙述、描写、抒情、议论等多种手法，具体、生动、形象地反映新闻事件或典型人物的一种新闻报道形式。它是记叙文的一种，是报纸、广播电台、通讯社常用的文体。</a:t>
            </a:r>
            <a:endParaRPr lang="zh-CN" altLang="en-US" sz="24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 xmlns:p14="http://schemas.microsoft.com/office/powerpoint/2010/main" val="2950578377"/>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u=1627219458,3375884200&amp;fm=26&amp;gp=0.jpg"/>
          <p:cNvPicPr>
            <a:picLocks noChangeAspect="1"/>
          </p:cNvPicPr>
          <p:nvPr/>
        </p:nvPicPr>
        <p:blipFill>
          <a:blip r:embed="rId3" cstate="print"/>
          <a:stretch>
            <a:fillRect/>
          </a:stretch>
        </p:blipFill>
        <p:spPr>
          <a:xfrm>
            <a:off x="-1" y="0"/>
            <a:ext cx="12190413" cy="6858000"/>
          </a:xfrm>
          <a:prstGeom prst="rect">
            <a:avLst/>
          </a:prstGeom>
        </p:spPr>
      </p:pic>
      <p:sp>
        <p:nvSpPr>
          <p:cNvPr id="18" name="矩形 17"/>
          <p:cNvSpPr/>
          <p:nvPr/>
        </p:nvSpPr>
        <p:spPr>
          <a:xfrm>
            <a:off x="408554" y="874812"/>
            <a:ext cx="11373304" cy="3901068"/>
          </a:xfrm>
          <a:prstGeom prst="rect">
            <a:avLst/>
          </a:prstGeom>
        </p:spPr>
        <p:txBody>
          <a:bodyPr wrap="square">
            <a:spAutoFit/>
          </a:bodyPr>
          <a:lstStyle/>
          <a:p>
            <a:pPr indent="54133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根据基本结构形态的不同，人物通讯有三种类型：</a:t>
            </a:r>
            <a:endParaRPr lang="zh-CN" altLang="zh-CN" sz="1050" kern="100" dirty="0">
              <a:latin typeface="宋体" panose="02010600030101010101" pitchFamily="2" charset="-122"/>
              <a:cs typeface="Courier New" panose="02070309020205020404" pitchFamily="49" charset="0"/>
            </a:endParaRPr>
          </a:p>
          <a:p>
            <a:pPr indent="54133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传记式：特征是较完整地写出人物一生的主要事迹，篇幅较长，内容丰富。</a:t>
            </a:r>
            <a:endParaRPr lang="zh-CN" altLang="zh-CN" sz="1050" kern="100" dirty="0">
              <a:latin typeface="宋体" panose="02010600030101010101" pitchFamily="2" charset="-122"/>
              <a:cs typeface="Courier New" panose="02070309020205020404" pitchFamily="49" charset="0"/>
            </a:endParaRPr>
          </a:p>
          <a:p>
            <a:pPr indent="54133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特写式：侧重于写人物的一时一事或某一侧面。虽然比一般的特写涉及的范围大得多，但属于集中于一事、一个侧面的写法。真正写一时一事的人物通讯，也很常见。</a:t>
            </a:r>
            <a:endParaRPr lang="zh-CN" altLang="zh-CN" sz="1050" kern="100" dirty="0">
              <a:latin typeface="宋体" panose="02010600030101010101" pitchFamily="2" charset="-122"/>
              <a:cs typeface="Courier New" panose="02070309020205020404" pitchFamily="49" charset="0"/>
            </a:endParaRPr>
          </a:p>
          <a:p>
            <a:pPr indent="54133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群像式：特点是报道对象不止一个，而是一个集体中的若干人，或是同一时空范围内的几个同类人。</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 xmlns:p14="http://schemas.microsoft.com/office/powerpoint/2010/main" val="1784130131"/>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图片 12" descr="u=1627219458,3375884200&amp;fm=26&amp;gp=0.jpg"/>
          <p:cNvPicPr>
            <a:picLocks noChangeAspect="1"/>
          </p:cNvPicPr>
          <p:nvPr/>
        </p:nvPicPr>
        <p:blipFill>
          <a:blip r:embed="rId6" cstate="print"/>
          <a:stretch>
            <a:fillRect/>
          </a:stretch>
        </p:blipFill>
        <p:spPr>
          <a:xfrm>
            <a:off x="0" y="1"/>
            <a:ext cx="12189600" cy="6859587"/>
          </a:xfrm>
          <a:prstGeom prst="rect">
            <a:avLst/>
          </a:prstGeom>
        </p:spPr>
      </p:pic>
      <p:sp>
        <p:nvSpPr>
          <p:cNvPr id="23" name="矩形 22">
            <a:extLst>
              <a:ext uri="{FF2B5EF4-FFF2-40B4-BE49-F238E27FC236}">
                <a16:creationId xmlns="" xmlns:a16="http://schemas.microsoft.com/office/drawing/2014/main"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内容索引</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7" action="ppaction://hlinksldjump"/>
            <a:extLst>
              <a:ext uri="{FF2B5EF4-FFF2-40B4-BE49-F238E27FC236}">
                <a16:creationId xmlns="" xmlns:a16="http://schemas.microsoft.com/office/drawing/2014/main" id="{E024AFB9-02D4-094A-82F5-3E510889CA9F}"/>
              </a:ext>
            </a:extLst>
          </p:cNvPr>
          <p:cNvSpPr txBox="1">
            <a:spLocks noChangeArrowheads="1"/>
          </p:cNvSpPr>
          <p:nvPr>
            <p:custDataLst>
              <p:tags r:id="rId1"/>
            </p:custDataLst>
          </p:nvPr>
        </p:nvSpPr>
        <p:spPr bwMode="auto">
          <a:xfrm>
            <a:off x="3718942" y="2071871"/>
            <a:ext cx="5328591" cy="2129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XUE XI REN WU YI          YUE DU YU JIAN SHANG </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1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7" action="ppaction://hlinksldjump"/>
            <a:extLst>
              <a:ext uri="{FF2B5EF4-FFF2-40B4-BE49-F238E27FC236}">
                <a16:creationId xmlns="" xmlns:a16="http://schemas.microsoft.com/office/drawing/2014/main" id="{C49818AD-7B7A-B547-B7E9-1BD489A01EB6}"/>
              </a:ext>
            </a:extLst>
          </p:cNvPr>
          <p:cNvSpPr txBox="1">
            <a:spLocks noChangeArrowheads="1"/>
          </p:cNvSpPr>
          <p:nvPr>
            <p:custDataLst>
              <p:tags r:id="rId2"/>
            </p:custDataLst>
          </p:nvPr>
        </p:nvSpPr>
        <p:spPr bwMode="auto">
          <a:xfrm>
            <a:off x="3718942" y="1709840"/>
            <a:ext cx="4824536" cy="355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a:solidFill>
                  <a:srgbClr val="161B1F"/>
                </a:solidFill>
                <a:latin typeface="方正博雅宋_GBK" panose="02000000000000000000" pitchFamily="2" charset="-122"/>
                <a:ea typeface="方正博雅宋_GBK" panose="02000000000000000000" pitchFamily="2" charset="-122"/>
              </a:rPr>
              <a:t>学习任务一    阅读与鉴赏</a:t>
            </a:r>
          </a:p>
        </p:txBody>
      </p:sp>
      <p:sp>
        <p:nvSpPr>
          <p:cNvPr id="11" name="椭圆 10">
            <a:hlinkClick r:id="" action="ppaction://noaction"/>
            <a:extLst>
              <a:ext uri="{FF2B5EF4-FFF2-40B4-BE49-F238E27FC236}">
                <a16:creationId xmlns="" xmlns:a16="http://schemas.microsoft.com/office/drawing/2014/main" id="{A7D089DF-2A1B-554E-983E-895C258AC76E}"/>
              </a:ext>
            </a:extLst>
          </p:cNvPr>
          <p:cNvSpPr/>
          <p:nvPr/>
        </p:nvSpPr>
        <p:spPr>
          <a:xfrm>
            <a:off x="2710830" y="3219563"/>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贰</a:t>
            </a:r>
          </a:p>
        </p:txBody>
      </p:sp>
      <p:sp>
        <p:nvSpPr>
          <p:cNvPr id="12" name="椭圆 11">
            <a:extLst>
              <a:ext uri="{FF2B5EF4-FFF2-40B4-BE49-F238E27FC236}">
                <a16:creationId xmlns="" xmlns:a16="http://schemas.microsoft.com/office/drawing/2014/main" id="{A7D089DF-2A1B-554E-983E-895C258AC76E}"/>
              </a:ext>
            </a:extLst>
          </p:cNvPr>
          <p:cNvSpPr/>
          <p:nvPr/>
        </p:nvSpPr>
        <p:spPr>
          <a:xfrm>
            <a:off x="2710830" y="1629594"/>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壹</a:t>
            </a:r>
          </a:p>
        </p:txBody>
      </p:sp>
      <p:sp>
        <p:nvSpPr>
          <p:cNvPr id="1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 action="ppaction://noaction"/>
            <a:extLst>
              <a:ext uri="{FF2B5EF4-FFF2-40B4-BE49-F238E27FC236}">
                <a16:creationId xmlns="" xmlns:a16="http://schemas.microsoft.com/office/drawing/2014/main" id="{38BF0557-C3E1-FF4D-896A-C1D25B3D76EE}"/>
              </a:ext>
            </a:extLst>
          </p:cNvPr>
          <p:cNvSpPr txBox="1">
            <a:spLocks noChangeArrowheads="1"/>
          </p:cNvSpPr>
          <p:nvPr>
            <p:custDataLst>
              <p:tags r:id="rId3"/>
            </p:custDataLst>
          </p:nvPr>
        </p:nvSpPr>
        <p:spPr bwMode="auto">
          <a:xfrm>
            <a:off x="3718942" y="3661030"/>
            <a:ext cx="5607076" cy="212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XUE XI REN WU ER          TAN JIU YU TUO ZHAN</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1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 action="ppaction://noaction"/>
            <a:extLst>
              <a:ext uri="{FF2B5EF4-FFF2-40B4-BE49-F238E27FC236}">
                <a16:creationId xmlns="" xmlns:a16="http://schemas.microsoft.com/office/drawing/2014/main" id="{B87D01D3-242C-304D-9598-F167EE34C8F3}"/>
              </a:ext>
            </a:extLst>
          </p:cNvPr>
          <p:cNvSpPr txBox="1">
            <a:spLocks noChangeArrowheads="1"/>
          </p:cNvSpPr>
          <p:nvPr>
            <p:custDataLst>
              <p:tags r:id="rId4"/>
            </p:custDataLst>
          </p:nvPr>
        </p:nvSpPr>
        <p:spPr bwMode="auto">
          <a:xfrm>
            <a:off x="3718942" y="3297877"/>
            <a:ext cx="6264696" cy="355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a:solidFill>
                  <a:srgbClr val="161B1F"/>
                </a:solidFill>
                <a:latin typeface="方正博雅宋_GBK" panose="02000000000000000000" pitchFamily="2" charset="-122"/>
                <a:ea typeface="方正博雅宋_GBK" panose="02000000000000000000" pitchFamily="2" charset="-122"/>
              </a:rPr>
              <a:t>学习任务二    探究与拓展</a:t>
            </a:r>
          </a:p>
        </p:txBody>
      </p:sp>
    </p:spTree>
    <p:extLst>
      <p:ext uri="{BB962C8B-B14F-4D97-AF65-F5344CB8AC3E}">
        <p14:creationId xmlns="" xmlns:p14="http://schemas.microsoft.com/office/powerpoint/2010/main" val="1463859181"/>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6" cstate="print">
            <a:alphaModFix amt="53000"/>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626662" y="3573810"/>
            <a:ext cx="10975125" cy="616508"/>
          </a:xfrm>
          <a:prstGeom prst="rect">
            <a:avLst/>
          </a:prstGeom>
          <a:solidFill>
            <a:schemeClr val="tx2">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00762" y="1269554"/>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壹</a:t>
            </a:r>
          </a:p>
        </p:txBody>
      </p:sp>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969294" y="2204003"/>
            <a:ext cx="4251825" cy="335092"/>
          </a:xfrm>
          <a:prstGeom prst="rect">
            <a:avLst/>
          </a:prstGeom>
          <a:noFill/>
        </p:spPr>
        <p:txBody>
          <a:bodyPr wrap="square" rtlCol="0" anchor="ctr">
            <a:spAutoFit/>
          </a:bodyPr>
          <a:lstStyle/>
          <a:p>
            <a:pPr algn="ctr">
              <a:lnSpc>
                <a:spcPct val="150000"/>
              </a:lnSpc>
              <a:spcBef>
                <a:spcPts val="0"/>
              </a:spcBef>
              <a:buFont typeface="Arial" panose="020B0604020202020204" pitchFamily="34" charset="0"/>
              <a:buNone/>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XUE XI REN WU YI          YUE DU YU JIAN SHANG </a:t>
            </a:r>
            <a:endParaRPr lang="zh-CN" altLang="en-US"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2" name="文本框 1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2622064"/>
            <a:ext cx="6032399" cy="646331"/>
          </a:xfrm>
          <a:prstGeom prst="rect">
            <a:avLst/>
          </a:prstGeom>
          <a:noFill/>
        </p:spPr>
        <p:txBody>
          <a:bodyPr wrap="square" rtlCol="0" anchor="ctr">
            <a:spAutoFit/>
          </a:bodyPr>
          <a:lstStyle/>
          <a:p>
            <a:pPr algn="ctr">
              <a:lnSpc>
                <a:spcPct val="100000"/>
              </a:lnSpc>
              <a:spcBef>
                <a:spcPct val="0"/>
              </a:spcBef>
              <a:buFont typeface="Arial" panose="020B0604020202020204" pitchFamily="34" charset="0"/>
              <a:buNone/>
            </a:pP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学习任务一    阅读与鉴赏</a:t>
            </a:r>
          </a:p>
        </p:txBody>
      </p:sp>
      <p:sp>
        <p:nvSpPr>
          <p:cNvPr id="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7" action="ppaction://hlinksldjump"/>
            <a:extLst>
              <a:ext uri="{FF2B5EF4-FFF2-40B4-BE49-F238E27FC236}">
                <a16:creationId xmlns="" xmlns:a16="http://schemas.microsoft.com/office/drawing/2014/main" id="{C49818AD-7B7A-B547-B7E9-1BD489A01EB6}"/>
              </a:ext>
            </a:extLst>
          </p:cNvPr>
          <p:cNvSpPr txBox="1">
            <a:spLocks noChangeArrowheads="1"/>
          </p:cNvSpPr>
          <p:nvPr>
            <p:custDataLst>
              <p:tags r:id="rId1"/>
            </p:custDataLst>
          </p:nvPr>
        </p:nvSpPr>
        <p:spPr bwMode="auto">
          <a:xfrm>
            <a:off x="4460854" y="3722266"/>
            <a:ext cx="3600379" cy="355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endParaRPr lang="zh-CN" altLang="zh-CN" sz="2400" b="1" dirty="0">
              <a:solidFill>
                <a:schemeClr val="accent6">
                  <a:lumMod val="75000"/>
                </a:schemeClr>
              </a:solidFill>
              <a:latin typeface="方正博雅宋_GBK" panose="02000000000000000000" pitchFamily="2" charset="-122"/>
              <a:ea typeface="方正博雅宋_GBK" panose="02000000000000000000" pitchFamily="2" charset="-122"/>
            </a:endParaRPr>
          </a:p>
        </p:txBody>
      </p:sp>
      <p:sp>
        <p:nvSpPr>
          <p:cNvPr id="6"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 xmlns:a16="http://schemas.microsoft.com/office/drawing/2014/main" id="{C49818AD-7B7A-B547-B7E9-1BD489A01EB6}"/>
              </a:ext>
            </a:extLst>
          </p:cNvPr>
          <p:cNvSpPr txBox="1">
            <a:spLocks noChangeArrowheads="1"/>
          </p:cNvSpPr>
          <p:nvPr>
            <p:custDataLst>
              <p:tags r:id="rId2"/>
            </p:custDataLst>
          </p:nvPr>
        </p:nvSpPr>
        <p:spPr bwMode="auto">
          <a:xfrm>
            <a:off x="4439022" y="3789834"/>
            <a:ext cx="2410658" cy="355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zh-CN" sz="2400" b="1" dirty="0">
                <a:solidFill>
                  <a:schemeClr val="accent6">
                    <a:lumMod val="75000"/>
                  </a:schemeClr>
                </a:solidFill>
                <a:latin typeface="方正博雅宋_GBK" panose="02000000000000000000" pitchFamily="2" charset="-122"/>
                <a:ea typeface="方正博雅宋_GBK" panose="02000000000000000000" pitchFamily="2" charset="-122"/>
              </a:rPr>
              <a:t>喜看稻菽千重浪</a:t>
            </a:r>
          </a:p>
        </p:txBody>
      </p:sp>
      <p:sp>
        <p:nvSpPr>
          <p:cNvPr id="8"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 action="ppaction://noaction"/>
            <a:extLst>
              <a:ext uri="{FF2B5EF4-FFF2-40B4-BE49-F238E27FC236}">
                <a16:creationId xmlns="" xmlns:a16="http://schemas.microsoft.com/office/drawing/2014/main" id="{C49818AD-7B7A-B547-B7E9-1BD489A01EB6}"/>
              </a:ext>
            </a:extLst>
          </p:cNvPr>
          <p:cNvSpPr txBox="1">
            <a:spLocks noChangeArrowheads="1"/>
          </p:cNvSpPr>
          <p:nvPr>
            <p:custDataLst>
              <p:tags r:id="rId3"/>
            </p:custDataLst>
          </p:nvPr>
        </p:nvSpPr>
        <p:spPr bwMode="auto">
          <a:xfrm>
            <a:off x="9056783" y="3722266"/>
            <a:ext cx="2378295" cy="355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endParaRPr lang="zh-CN" altLang="zh-CN" sz="2400" b="1" dirty="0">
              <a:solidFill>
                <a:schemeClr val="accent6">
                  <a:lumMod val="75000"/>
                </a:schemeClr>
              </a:solidFill>
              <a:latin typeface="方正博雅宋_GBK" panose="02000000000000000000" pitchFamily="2" charset="-122"/>
              <a:ea typeface="方正博雅宋_GBK" panose="02000000000000000000" pitchFamily="2" charset="-122"/>
            </a:endParaRPr>
          </a:p>
        </p:txBody>
      </p:sp>
    </p:spTree>
    <p:extLst>
      <p:ext uri="{BB962C8B-B14F-4D97-AF65-F5344CB8AC3E}">
        <p14:creationId xmlns="" xmlns:p14="http://schemas.microsoft.com/office/powerpoint/2010/main" val="1092377294"/>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u=1627219458,3375884200&amp;fm=26&amp;gp=0.jpg"/>
          <p:cNvPicPr>
            <a:picLocks noChangeAspect="1"/>
          </p:cNvPicPr>
          <p:nvPr/>
        </p:nvPicPr>
        <p:blipFill>
          <a:blip r:embed="rId3" cstate="print"/>
          <a:stretch>
            <a:fillRect/>
          </a:stretch>
        </p:blipFill>
        <p:spPr>
          <a:xfrm>
            <a:off x="-1" y="0"/>
            <a:ext cx="12190413" cy="6858000"/>
          </a:xfrm>
          <a:prstGeom prst="rect">
            <a:avLst/>
          </a:prstGeom>
        </p:spPr>
      </p:pic>
      <p:sp>
        <p:nvSpPr>
          <p:cNvPr id="9" name="矩形 8"/>
          <p:cNvSpPr/>
          <p:nvPr/>
        </p:nvSpPr>
        <p:spPr>
          <a:xfrm>
            <a:off x="368809" y="837506"/>
            <a:ext cx="9254789" cy="1131079"/>
          </a:xfrm>
          <a:prstGeom prst="rect">
            <a:avLst/>
          </a:prstGeom>
        </p:spPr>
        <p:txBody>
          <a:bodyPr wrap="square">
            <a:spAutoFit/>
          </a:bodyPr>
          <a:lstStyle/>
          <a:p>
            <a:pPr algn="just">
              <a:lnSpc>
                <a:spcPct val="150000"/>
              </a:lnSpc>
              <a:spcAft>
                <a:spcPts val="0"/>
              </a:spcAf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字词知识</a:t>
            </a:r>
            <a:endParaRPr lang="zh-CN" altLang="zh-CN" sz="1050" kern="100" dirty="0">
              <a:latin typeface="宋体" panose="02010600030101010101" pitchFamily="2" charset="-122"/>
              <a:cs typeface="Courier New" panose="02070309020205020404" pitchFamily="49" charset="0"/>
            </a:endParaRPr>
          </a:p>
          <a:p>
            <a:pPr>
              <a:lnSpc>
                <a:spcPct val="150000"/>
              </a:lnSpc>
            </a:pPr>
            <a:r>
              <a:rPr lang="en-US" altLang="zh-CN" sz="2400" kern="100" dirty="0">
                <a:solidFill>
                  <a:srgbClr val="0070C0"/>
                </a:solidFill>
                <a:latin typeface="Times New Roman" panose="02020603050405020304" pitchFamily="18" charset="0"/>
                <a:ea typeface="微软雅黑" panose="020B0503020204020204" pitchFamily="34" charset="-122"/>
              </a:rPr>
              <a:t>1.</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读准字音</a:t>
            </a:r>
            <a:endParaRPr lang="zh-CN" altLang="zh-CN" sz="1050" kern="100" dirty="0">
              <a:latin typeface="宋体" panose="02010600030101010101" pitchFamily="2" charset="-122"/>
              <a:cs typeface="Courier New" panose="02070309020205020404" pitchFamily="49" charset="0"/>
            </a:endParaRPr>
          </a:p>
        </p:txBody>
      </p:sp>
      <p:sp>
        <p:nvSpPr>
          <p:cNvPr id="8" name="矩形 7"/>
          <p:cNvSpPr/>
          <p:nvPr/>
        </p:nvSpPr>
        <p:spPr>
          <a:xfrm>
            <a:off x="531540" y="261442"/>
            <a:ext cx="1518364" cy="492443"/>
          </a:xfrm>
          <a:prstGeom prst="rect">
            <a:avLst/>
          </a:prstGeom>
        </p:spPr>
        <p:txBody>
          <a:bodyPr wrap="none">
            <a:spAutoFit/>
          </a:bodyPr>
          <a:lstStyle/>
          <a:p>
            <a:pPr fontAlgn="base">
              <a:spcBef>
                <a:spcPct val="0"/>
              </a:spcBef>
              <a:spcAft>
                <a:spcPct val="0"/>
              </a:spcAft>
            </a:pPr>
            <a:r>
              <a:rPr lang="zh-CN" altLang="en-US" sz="2600" b="1" dirty="0">
                <a:solidFill>
                  <a:srgbClr val="0070C0"/>
                </a:solidFill>
                <a:latin typeface="Impact" pitchFamily="34" charset="0"/>
                <a:ea typeface="微软雅黑" pitchFamily="34" charset="-122"/>
                <a:cs typeface="宋体" pitchFamily="2" charset="-122"/>
              </a:rPr>
              <a:t>积累卡片</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10" name="图片 9">
            <a:extLst>
              <a:ext uri="{FF2B5EF4-FFF2-40B4-BE49-F238E27FC236}">
                <a16:creationId xmlns="" xmlns:a16="http://schemas.microsoft.com/office/drawing/2014/main" id="{52B4E3B0-068A-FD44-A31B-028A8BA2A804}"/>
              </a:ext>
            </a:extLst>
          </p:cNvPr>
          <p:cNvPicPr>
            <a:picLocks noChangeAspect="1"/>
          </p:cNvPicPr>
          <p:nvPr/>
        </p:nvPicPr>
        <p:blipFill rotWithShape="1">
          <a:blip r:embed="rId4" cstate="print">
            <a:duotone>
              <a:prstClr val="black"/>
              <a:schemeClr val="tx2">
                <a:tint val="45000"/>
                <a:satMod val="400000"/>
              </a:schemeClr>
            </a:duotone>
            <a:extLst>
              <a:ext uri="{28A0092B-C50C-407E-A947-70E740481C1C}">
                <a14:useLocalDpi xmlns="" xmlns:a14="http://schemas.microsoft.com/office/drawing/2010/main" val="0"/>
              </a:ext>
            </a:extLst>
          </a:blip>
          <a:srcRect l="73973" t="21970" r="10756" b="73156"/>
          <a:stretch/>
        </p:blipFill>
        <p:spPr>
          <a:xfrm flipH="1">
            <a:off x="-71632" y="539949"/>
            <a:ext cx="1054270" cy="362090"/>
          </a:xfrm>
          <a:prstGeom prst="rect">
            <a:avLst/>
          </a:prstGeom>
        </p:spPr>
      </p:pic>
      <p:graphicFrame>
        <p:nvGraphicFramePr>
          <p:cNvPr id="3" name="表格 2"/>
          <p:cNvGraphicFramePr>
            <a:graphicFrameLocks noGrp="1"/>
          </p:cNvGraphicFramePr>
          <p:nvPr>
            <p:extLst>
              <p:ext uri="{D42A27DB-BD31-4B8C-83A1-F6EECF244321}">
                <p14:modId xmlns="" xmlns:p14="http://schemas.microsoft.com/office/powerpoint/2010/main" val="3540785153"/>
              </p:ext>
            </p:extLst>
          </p:nvPr>
        </p:nvGraphicFramePr>
        <p:xfrm>
          <a:off x="3070871" y="1773610"/>
          <a:ext cx="6048671" cy="4937760"/>
        </p:xfrm>
        <a:graphic>
          <a:graphicData uri="http://schemas.openxmlformats.org/drawingml/2006/table">
            <a:tbl>
              <a:tblPr/>
              <a:tblGrid>
                <a:gridCol w="3240359">
                  <a:extLst>
                    <a:ext uri="{9D8B030D-6E8A-4147-A177-3AD203B41FA5}">
                      <a16:colId xmlns="" xmlns:a16="http://schemas.microsoft.com/office/drawing/2014/main" val="20000"/>
                    </a:ext>
                  </a:extLst>
                </a:gridCol>
                <a:gridCol w="2808312">
                  <a:extLst>
                    <a:ext uri="{9D8B030D-6E8A-4147-A177-3AD203B41FA5}">
                      <a16:colId xmlns="" xmlns:a16="http://schemas.microsoft.com/office/drawing/2014/main" val="20001"/>
                    </a:ext>
                  </a:extLst>
                </a:gridCol>
              </a:tblGrid>
              <a:tr h="470676">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词语</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0457" marR="60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读音</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0457" marR="60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470676">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稻</a:t>
                      </a:r>
                      <a:r>
                        <a:rPr lang="zh-CN" sz="2400" kern="10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菽</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0457" marR="60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shū</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0457" marR="60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470676">
                <a:tc>
                  <a:txBody>
                    <a:bodyPr/>
                    <a:lstStyle/>
                    <a:p>
                      <a:pPr algn="ctr">
                        <a:lnSpc>
                          <a:spcPct val="150000"/>
                        </a:lnSpc>
                        <a:spcAft>
                          <a:spcPts val="0"/>
                        </a:spcAft>
                      </a:pPr>
                      <a:r>
                        <a:rPr lang="zh-CN" sz="2400" kern="100" dirty="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颁</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发</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0457" marR="60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err="1">
                          <a:effectLst/>
                          <a:latin typeface="Times New Roman" panose="02020603050405020304" pitchFamily="18" charset="0"/>
                          <a:ea typeface="微软雅黑" panose="020B0503020204020204" pitchFamily="34" charset="-122"/>
                          <a:cs typeface="Courier New" panose="02070309020205020404" pitchFamily="49" charset="0"/>
                        </a:rPr>
                        <a:t>b</a:t>
                      </a:r>
                      <a:r>
                        <a:rPr lang="en-US" sz="2400" kern="100" dirty="0" err="1">
                          <a:effectLst/>
                          <a:latin typeface="宋体" panose="02010600030101010101" pitchFamily="2" charset="-122"/>
                          <a:ea typeface="宋体" panose="02010600030101010101" pitchFamily="2" charset="-122"/>
                          <a:cs typeface="Times New Roman" panose="02020603050405020304" pitchFamily="18" charset="0"/>
                        </a:rPr>
                        <a:t>ā</a:t>
                      </a:r>
                      <a:r>
                        <a:rPr lang="en-US" sz="2400" kern="100" dirty="0" err="1">
                          <a:effectLst/>
                          <a:latin typeface="Times New Roman" panose="02020603050405020304" pitchFamily="18" charset="0"/>
                          <a:ea typeface="微软雅黑" panose="020B0503020204020204" pitchFamily="34" charset="-122"/>
                          <a:cs typeface="Courier New" panose="02070309020205020404" pitchFamily="49" charset="0"/>
                        </a:rPr>
                        <a:t>n</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0457" marR="60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470676">
                <a:tc>
                  <a:txBody>
                    <a:bodyPr/>
                    <a:lstStyle/>
                    <a:p>
                      <a:pPr algn="ctr">
                        <a:lnSpc>
                          <a:spcPct val="150000"/>
                        </a:lnSpc>
                        <a:spcAft>
                          <a:spcPts val="0"/>
                        </a:spcAft>
                      </a:pPr>
                      <a:r>
                        <a:rPr lang="zh-CN" sz="2400" kern="10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掖</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着</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0457" marR="60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err="1">
                          <a:effectLst/>
                          <a:latin typeface="Times New Roman" panose="02020603050405020304" pitchFamily="18" charset="0"/>
                          <a:ea typeface="微软雅黑" panose="020B0503020204020204" pitchFamily="34" charset="-122"/>
                          <a:cs typeface="Courier New" panose="02070309020205020404" pitchFamily="49" charset="0"/>
                        </a:rPr>
                        <a:t>yē</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0457" marR="60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470676">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一</a:t>
                      </a:r>
                      <a:r>
                        <a:rPr lang="zh-CN" sz="2400" kern="10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蔸</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0457" marR="60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dōu</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0457" marR="60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470676">
                <a:tc>
                  <a:txBody>
                    <a:bodyPr/>
                    <a:lstStyle/>
                    <a:p>
                      <a:pPr algn="ctr">
                        <a:lnSpc>
                          <a:spcPct val="150000"/>
                        </a:lnSpc>
                        <a:spcAft>
                          <a:spcPts val="0"/>
                        </a:spcAft>
                      </a:pPr>
                      <a:r>
                        <a:rPr lang="zh-CN" sz="2400" kern="10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屏</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气</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0457" marR="60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bǐnɡ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0457" marR="60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470676">
                <a:tc>
                  <a:txBody>
                    <a:bodyPr/>
                    <a:lstStyle/>
                    <a:p>
                      <a:pPr algn="ctr">
                        <a:lnSpc>
                          <a:spcPct val="150000"/>
                        </a:lnSpc>
                        <a:spcAft>
                          <a:spcPts val="0"/>
                        </a:spcAft>
                      </a:pPr>
                      <a:r>
                        <a:rPr lang="zh-CN" sz="2400" kern="10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淤</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泥</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0457" marR="60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yū</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0457" marR="60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470676">
                <a:tc>
                  <a:txBody>
                    <a:bodyPr/>
                    <a:lstStyle/>
                    <a:p>
                      <a:pPr algn="ctr">
                        <a:lnSpc>
                          <a:spcPct val="150000"/>
                        </a:lnSpc>
                        <a:spcAft>
                          <a:spcPts val="0"/>
                        </a:spcAft>
                      </a:pPr>
                      <a:r>
                        <a:rPr lang="zh-CN" sz="2400" kern="10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阐</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明</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0457" marR="60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ch</a:t>
                      </a:r>
                      <a:r>
                        <a:rPr lang="en-US" sz="2400" kern="100">
                          <a:effectLst/>
                          <a:latin typeface="宋体" panose="02010600030101010101" pitchFamily="2" charset="-122"/>
                          <a:ea typeface="宋体" panose="02010600030101010101" pitchFamily="2" charset="-122"/>
                          <a:cs typeface="Times New Roman" panose="02020603050405020304" pitchFamily="18" charset="0"/>
                        </a:rPr>
                        <a:t>ǎ</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n</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0457" marR="60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r h="470676">
                <a:tc>
                  <a:txBody>
                    <a:bodyPr/>
                    <a:lstStyle/>
                    <a:p>
                      <a:pPr algn="ctr">
                        <a:lnSpc>
                          <a:spcPct val="150000"/>
                        </a:lnSpc>
                        <a:spcAft>
                          <a:spcPts val="0"/>
                        </a:spcAft>
                      </a:pPr>
                      <a:r>
                        <a:rPr lang="zh-CN" sz="2400" kern="10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籼</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稻</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0457" marR="60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err="1">
                          <a:effectLst/>
                          <a:latin typeface="Times New Roman" panose="02020603050405020304" pitchFamily="18" charset="0"/>
                          <a:ea typeface="微软雅黑" panose="020B0503020204020204" pitchFamily="34" charset="-122"/>
                          <a:cs typeface="Courier New" panose="02070309020205020404" pitchFamily="49" charset="0"/>
                        </a:rPr>
                        <a:t>xi</a:t>
                      </a:r>
                      <a:r>
                        <a:rPr lang="en-US" sz="2400" kern="100" dirty="0" err="1">
                          <a:effectLst/>
                          <a:latin typeface="宋体" panose="02010600030101010101" pitchFamily="2" charset="-122"/>
                          <a:ea typeface="宋体" panose="02010600030101010101" pitchFamily="2" charset="-122"/>
                          <a:cs typeface="Times New Roman" panose="02020603050405020304" pitchFamily="18" charset="0"/>
                        </a:rPr>
                        <a:t>ā</a:t>
                      </a:r>
                      <a:r>
                        <a:rPr lang="en-US" sz="2400" kern="100" dirty="0" err="1">
                          <a:effectLst/>
                          <a:latin typeface="Times New Roman" panose="02020603050405020304" pitchFamily="18" charset="0"/>
                          <a:ea typeface="微软雅黑" panose="020B0503020204020204" pitchFamily="34" charset="-122"/>
                          <a:cs typeface="Courier New" panose="02070309020205020404" pitchFamily="49" charset="0"/>
                        </a:rPr>
                        <a:t>n</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0457" marR="60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bl>
          </a:graphicData>
        </a:graphic>
      </p:graphicFrame>
    </p:spTree>
    <p:extLst>
      <p:ext uri="{BB962C8B-B14F-4D97-AF65-F5344CB8AC3E}">
        <p14:creationId xmlns="" xmlns:p14="http://schemas.microsoft.com/office/powerpoint/2010/main" val="1454860483"/>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u=1627219458,3375884200&amp;fm=26&amp;gp=0.jpg"/>
          <p:cNvPicPr>
            <a:picLocks noChangeAspect="1"/>
          </p:cNvPicPr>
          <p:nvPr/>
        </p:nvPicPr>
        <p:blipFill>
          <a:blip r:embed="rId3" cstate="print"/>
          <a:stretch>
            <a:fillRect/>
          </a:stretch>
        </p:blipFill>
        <p:spPr>
          <a:xfrm>
            <a:off x="0" y="0"/>
            <a:ext cx="12189600" cy="9119401"/>
          </a:xfrm>
          <a:prstGeom prst="rect">
            <a:avLst/>
          </a:prstGeom>
        </p:spPr>
      </p:pic>
      <p:sp>
        <p:nvSpPr>
          <p:cNvPr id="9" name="矩形 8"/>
          <p:cNvSpPr/>
          <p:nvPr/>
        </p:nvSpPr>
        <p:spPr>
          <a:xfrm>
            <a:off x="368809" y="24870"/>
            <a:ext cx="9254789" cy="577081"/>
          </a:xfrm>
          <a:prstGeom prst="rect">
            <a:avLst/>
          </a:prstGeom>
        </p:spPr>
        <p:txBody>
          <a:bodyPr wrap="square">
            <a:spAutoFit/>
          </a:bodyPr>
          <a:lstStyle/>
          <a:p>
            <a:pPr>
              <a:lnSpc>
                <a:spcPct val="150000"/>
              </a:lnSpc>
              <a:spcAft>
                <a:spcPts val="0"/>
              </a:spcAft>
            </a:pPr>
            <a:r>
              <a:rPr lang="en-US"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解释词语</a:t>
            </a:r>
          </a:p>
        </p:txBody>
      </p:sp>
      <p:graphicFrame>
        <p:nvGraphicFramePr>
          <p:cNvPr id="4" name="表格 3"/>
          <p:cNvGraphicFramePr>
            <a:graphicFrameLocks noGrp="1"/>
          </p:cNvGraphicFramePr>
          <p:nvPr/>
        </p:nvGraphicFramePr>
        <p:xfrm>
          <a:off x="368809" y="689146"/>
          <a:ext cx="11449272" cy="5847266"/>
        </p:xfrm>
        <a:graphic>
          <a:graphicData uri="http://schemas.openxmlformats.org/drawingml/2006/table">
            <a:tbl>
              <a:tblPr/>
              <a:tblGrid>
                <a:gridCol w="2335466">
                  <a:extLst>
                    <a:ext uri="{9D8B030D-6E8A-4147-A177-3AD203B41FA5}">
                      <a16:colId xmlns="" xmlns:a16="http://schemas.microsoft.com/office/drawing/2014/main" val="20000"/>
                    </a:ext>
                  </a:extLst>
                </a:gridCol>
                <a:gridCol w="9113806">
                  <a:extLst>
                    <a:ext uri="{9D8B030D-6E8A-4147-A177-3AD203B41FA5}">
                      <a16:colId xmlns="" xmlns:a16="http://schemas.microsoft.com/office/drawing/2014/main" val="20001"/>
                    </a:ext>
                  </a:extLst>
                </a:gridCol>
              </a:tblGrid>
              <a:tr h="242209">
                <a:tc>
                  <a:txBody>
                    <a:bodyPr/>
                    <a:lstStyle/>
                    <a:p>
                      <a:pPr algn="ctr">
                        <a:lnSpc>
                          <a:spcPct val="14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词语</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733" marR="247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释义</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24733" marR="247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484418">
                <a:tc>
                  <a:txBody>
                    <a:bodyPr/>
                    <a:lstStyle/>
                    <a:p>
                      <a:pPr algn="ctr">
                        <a:lnSpc>
                          <a:spcPct val="14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饥</a:t>
                      </a:r>
                      <a:r>
                        <a:rPr lang="zh-CN" sz="2400" kern="100" dirty="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馑</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en-US" sz="2400" kern="100" dirty="0" err="1">
                          <a:effectLst/>
                          <a:latin typeface="Times New Roman" panose="02020603050405020304" pitchFamily="18" charset="0"/>
                          <a:ea typeface="微软雅黑" panose="020B0503020204020204" pitchFamily="34" charset="-122"/>
                          <a:cs typeface="Courier New" panose="02070309020205020404" pitchFamily="49" charset="0"/>
                        </a:rPr>
                        <a:t>jǐn</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733" marR="247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4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因粮食歉收等引起的食物严重缺乏的状况。</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733" marR="247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484418">
                <a:tc>
                  <a:txBody>
                    <a:bodyPr/>
                    <a:lstStyle/>
                    <a:p>
                      <a:pPr algn="ctr">
                        <a:lnSpc>
                          <a:spcPct val="14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刻骨铭心</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24733" marR="247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4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刻在骨头上或心上，形容感念很深，永远不忘。</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733" marR="247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484418">
                <a:tc>
                  <a:txBody>
                    <a:bodyPr/>
                    <a:lstStyle/>
                    <a:p>
                      <a:pPr algn="ctr">
                        <a:lnSpc>
                          <a:spcPct val="14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鹤立鸡群</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24733" marR="247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4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比喻一个人的才能或仪表在一群人里头显得很突出。</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733" marR="247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484418">
                <a:tc>
                  <a:txBody>
                    <a:bodyPr/>
                    <a:lstStyle/>
                    <a:p>
                      <a:pPr algn="ctr">
                        <a:lnSpc>
                          <a:spcPct val="14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义无反顾</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24733" marR="247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4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在道义上只有勇往直前，绝对不能退缩回头。</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733" marR="247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968835">
                <a:tc>
                  <a:txBody>
                    <a:bodyPr/>
                    <a:lstStyle/>
                    <a:p>
                      <a:pPr algn="ctr">
                        <a:lnSpc>
                          <a:spcPct val="14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亦步亦趋</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733" marR="247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4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老师走学生也走，老师跑学生也跑。比喻自己没有主张，或为了讨好，每件事都效仿或依从别人，跟着人家行事。</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733" marR="247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968835">
                <a:tc>
                  <a:txBody>
                    <a:bodyPr/>
                    <a:lstStyle/>
                    <a:p>
                      <a:pPr algn="ctr">
                        <a:lnSpc>
                          <a:spcPct val="14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不敢越雷池一步</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733" marR="247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4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原意是要坚守原地，不要越过雷池到京城去。后比喻做事谨慎或保守，不敢超越原来的规定或限度。</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733" marR="247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484418">
                <a:tc>
                  <a:txBody>
                    <a:bodyPr/>
                    <a:lstStyle/>
                    <a:p>
                      <a:pPr algn="ctr">
                        <a:lnSpc>
                          <a:spcPct val="14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无与伦比</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24733" marR="247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4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没有能比得上的</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多含褒义</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733" marR="247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r h="726626">
                <a:tc>
                  <a:txBody>
                    <a:bodyPr/>
                    <a:lstStyle/>
                    <a:p>
                      <a:pPr algn="ctr">
                        <a:lnSpc>
                          <a:spcPct val="14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分</a:t>
                      </a:r>
                      <a:r>
                        <a:rPr lang="zh-CN" sz="2400" kern="100" dirty="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蘖</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en-US" sz="2400" kern="100" dirty="0" err="1">
                          <a:effectLst/>
                          <a:latin typeface="Times New Roman" panose="02020603050405020304" pitchFamily="18" charset="0"/>
                          <a:ea typeface="微软雅黑" panose="020B0503020204020204" pitchFamily="34" charset="-122"/>
                          <a:cs typeface="Courier New" panose="02070309020205020404" pitchFamily="49" charset="0"/>
                        </a:rPr>
                        <a:t>niè</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733" marR="247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40000"/>
                        </a:lnSpc>
                        <a:spcAft>
                          <a:spcPts val="0"/>
                        </a:spcAft>
                      </a:pPr>
                      <a:r>
                        <a:rPr lang="zh-CN" sz="2400" kern="100" spc="-100" baseline="0" dirty="0">
                          <a:effectLst/>
                          <a:latin typeface="Times New Roman" panose="02020603050405020304" pitchFamily="18" charset="0"/>
                          <a:ea typeface="微软雅黑" panose="020B0503020204020204" pitchFamily="34" charset="-122"/>
                          <a:cs typeface="Times New Roman" panose="02020603050405020304" pitchFamily="18" charset="0"/>
                        </a:rPr>
                        <a:t>稻、麦、甘蔗等植物发育的时候，在幼苗靠近土壤的茎节上生出分枝。</a:t>
                      </a:r>
                      <a:endParaRPr lang="zh-CN" sz="2400" kern="100" spc="-100" baseline="0" dirty="0">
                        <a:effectLst/>
                        <a:latin typeface="宋体" panose="02010600030101010101" pitchFamily="2" charset="-122"/>
                        <a:ea typeface="宋体" panose="02010600030101010101" pitchFamily="2" charset="-122"/>
                        <a:cs typeface="Courier New" panose="02070309020205020404" pitchFamily="49" charset="0"/>
                      </a:endParaRPr>
                    </a:p>
                  </a:txBody>
                  <a:tcPr marL="24733" marR="247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bl>
          </a:graphicData>
        </a:graphic>
      </p:graphicFrame>
      <p:sp>
        <p:nvSpPr>
          <p:cNvPr id="6" name="返回">
            <a:hlinkClick r:id="rId4" action="ppaction://hlinksldjump"/>
            <a:extLst>
              <a:ext uri="{FF2B5EF4-FFF2-40B4-BE49-F238E27FC236}">
                <a16:creationId xmlns="" xmlns:a16="http://schemas.microsoft.com/office/drawing/2014/main" id="{5851EEE6-E95D-7541-BA1F-1CFF257BB121}"/>
              </a:ext>
            </a:extLst>
          </p:cNvPr>
          <p:cNvSpPr/>
          <p:nvPr/>
        </p:nvSpPr>
        <p:spPr bwMode="auto">
          <a:xfrm>
            <a:off x="11211213" y="6398788"/>
            <a:ext cx="979200" cy="460800"/>
          </a:xfrm>
          <a:prstGeom prst="roundRect">
            <a:avLst>
              <a:gd name="adj" fmla="val 1666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solidFill>
                  <a:schemeClr val="tx1"/>
                </a:solidFill>
                <a:latin typeface="微软雅黑" panose="020B0503020204020204" pitchFamily="34" charset="-122"/>
                <a:ea typeface="微软雅黑" panose="020B0503020204020204" pitchFamily="34" charset="-122"/>
              </a:rPr>
              <a:t>返 回</a:t>
            </a:r>
          </a:p>
        </p:txBody>
      </p:sp>
    </p:spTree>
    <p:extLst>
      <p:ext uri="{BB962C8B-B14F-4D97-AF65-F5344CB8AC3E}">
        <p14:creationId xmlns="" xmlns:p14="http://schemas.microsoft.com/office/powerpoint/2010/main" val="3357096141"/>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u=1627219458,3375884200&amp;fm=26&amp;gp=0.jpg"/>
          <p:cNvPicPr>
            <a:picLocks noChangeAspect="1"/>
          </p:cNvPicPr>
          <p:nvPr/>
        </p:nvPicPr>
        <p:blipFill>
          <a:blip r:embed="rId2" cstate="print"/>
          <a:stretch>
            <a:fillRect/>
          </a:stretch>
        </p:blipFill>
        <p:spPr>
          <a:xfrm>
            <a:off x="0" y="0"/>
            <a:ext cx="12190413" cy="7750274"/>
          </a:xfrm>
          <a:prstGeom prst="rect">
            <a:avLst/>
          </a:prstGeom>
        </p:spPr>
      </p:pic>
      <p:sp>
        <p:nvSpPr>
          <p:cNvPr id="11266" name="AutoShape 2"/>
          <p:cNvSpPr>
            <a:spLocks noGrp="1" noChangeArrowheads="1"/>
          </p:cNvSpPr>
          <p:nvPr>
            <p:ph type="title"/>
          </p:nvPr>
        </p:nvSpPr>
        <p:spPr>
          <a:xfrm>
            <a:off x="190550" y="1701602"/>
            <a:ext cx="11090295" cy="1325870"/>
          </a:xfrm>
        </p:spPr>
        <p:txBody>
          <a:bodyPr lIns="108850" tIns="54425" rIns="108850" bIns="54425"/>
          <a:lstStyle/>
          <a:p>
            <a:pPr algn="l"/>
            <a:r>
              <a:rPr lang="zh-CN" altLang="en-US" sz="2800" dirty="0" smtClean="0">
                <a:latin typeface="微软雅黑" pitchFamily="34" charset="-122"/>
                <a:ea typeface="微软雅黑" pitchFamily="34" charset="-122"/>
              </a:rPr>
              <a:t>讲</a:t>
            </a:r>
            <a:r>
              <a:rPr lang="zh-CN" altLang="en-US" sz="2800" dirty="0">
                <a:latin typeface="微软雅黑" pitchFamily="34" charset="-122"/>
                <a:ea typeface="微软雅黑" pitchFamily="34" charset="-122"/>
              </a:rPr>
              <a:t>述了袁隆平哪四个方面的品质？</a:t>
            </a:r>
          </a:p>
        </p:txBody>
      </p:sp>
      <p:sp>
        <p:nvSpPr>
          <p:cNvPr id="11267" name="Rectangle 3"/>
          <p:cNvSpPr>
            <a:spLocks noGrp="1" noChangeArrowheads="1"/>
          </p:cNvSpPr>
          <p:nvPr>
            <p:ph type="body" idx="1"/>
          </p:nvPr>
        </p:nvSpPr>
        <p:spPr>
          <a:xfrm>
            <a:off x="334566" y="2205658"/>
            <a:ext cx="10514231" cy="4352346"/>
          </a:xfrm>
        </p:spPr>
        <p:txBody>
          <a:bodyPr lIns="108850" tIns="54425" rIns="108850" bIns="54425"/>
          <a:lstStyle/>
          <a:p>
            <a:r>
              <a:rPr lang="zh-CN" altLang="en-US" dirty="0">
                <a:solidFill>
                  <a:srgbClr val="FF0000"/>
                </a:solidFill>
              </a:rPr>
              <a:t>抓小标题的关键词</a:t>
            </a:r>
          </a:p>
          <a:p>
            <a:r>
              <a:rPr lang="zh-CN" altLang="en-US" b="1" dirty="0"/>
              <a:t>明确：</a:t>
            </a:r>
          </a:p>
          <a:p>
            <a:r>
              <a:rPr lang="zh-CN" altLang="en-US" b="1" dirty="0"/>
              <a:t>①实践是他发现真理的途径</a:t>
            </a:r>
            <a:r>
              <a:rPr lang="en-US" altLang="zh-CN" b="1" dirty="0"/>
              <a:t>——</a:t>
            </a:r>
            <a:r>
              <a:rPr lang="zh-CN" altLang="en-US" b="1" dirty="0"/>
              <a:t>实践</a:t>
            </a:r>
          </a:p>
          <a:p>
            <a:r>
              <a:rPr lang="zh-CN" altLang="en-US" b="1" dirty="0"/>
              <a:t>②创新是他的灵魂和本质</a:t>
            </a:r>
            <a:r>
              <a:rPr lang="en-US" altLang="zh-CN" b="1" dirty="0"/>
              <a:t>——</a:t>
            </a:r>
            <a:r>
              <a:rPr lang="zh-CN" altLang="en-US" b="1" dirty="0"/>
              <a:t>创新</a:t>
            </a:r>
          </a:p>
          <a:p>
            <a:r>
              <a:rPr lang="zh-CN" altLang="en-US" b="1" dirty="0"/>
              <a:t>③实事求是是他的立场和态度</a:t>
            </a:r>
            <a:r>
              <a:rPr lang="en-US" altLang="zh-CN" b="1" dirty="0"/>
              <a:t>——</a:t>
            </a:r>
            <a:r>
              <a:rPr lang="zh-CN" altLang="en-US" b="1" dirty="0"/>
              <a:t>实事求是</a:t>
            </a:r>
          </a:p>
          <a:p>
            <a:r>
              <a:rPr lang="zh-CN" altLang="en-US" b="1" dirty="0"/>
              <a:t>④引领“绿色革命”是他的心愿</a:t>
            </a:r>
            <a:r>
              <a:rPr lang="en-US" altLang="zh-CN" b="1" dirty="0" smtClean="0"/>
              <a:t>——</a:t>
            </a:r>
            <a:r>
              <a:rPr lang="zh-CN" altLang="en-US" b="1" dirty="0" smtClean="0"/>
              <a:t>引领“绿色革命”</a:t>
            </a:r>
            <a:endParaRPr lang="zh-CN" altLang="en-US" b="1" dirty="0"/>
          </a:p>
        </p:txBody>
      </p:sp>
      <p:sp>
        <p:nvSpPr>
          <p:cNvPr id="4" name="矩形 3"/>
          <p:cNvSpPr/>
          <p:nvPr/>
        </p:nvSpPr>
        <p:spPr>
          <a:xfrm>
            <a:off x="45517" y="1125538"/>
            <a:ext cx="4801314" cy="577081"/>
          </a:xfrm>
          <a:prstGeom prst="rect">
            <a:avLst/>
          </a:prstGeom>
        </p:spPr>
        <p:txBody>
          <a:bodyPr wrap="none">
            <a:spAutoFit/>
          </a:bodyPr>
          <a:lstStyle/>
          <a:p>
            <a:pPr algn="just">
              <a:lnSpc>
                <a:spcPct val="150000"/>
              </a:lnSpc>
              <a:spcAft>
                <a:spcPts val="0"/>
              </a:spcAft>
            </a:pPr>
            <a:r>
              <a:rPr lang="zh-CN" altLang="zh-CN" sz="2400" b="1" kern="100" dirty="0" smtClean="0">
                <a:latin typeface="Times New Roman" panose="02020603050405020304" pitchFamily="18" charset="0"/>
                <a:ea typeface="微软雅黑" panose="020B0503020204020204" pitchFamily="34" charset="-122"/>
                <a:cs typeface="Times New Roman" panose="02020603050405020304" pitchFamily="18" charset="0"/>
              </a:rPr>
              <a:t>任务活动一　阅读全文，整体感知</a:t>
            </a:r>
            <a:endParaRPr lang="zh-CN" altLang="zh-CN" sz="2400" kern="100" dirty="0">
              <a:latin typeface="宋体" panose="02010600030101010101" pitchFamily="2" charset="-122"/>
              <a:cs typeface="Courier New" panose="02070309020205020404" pitchFamily="49" charset="0"/>
            </a:endParaRPr>
          </a:p>
        </p:txBody>
      </p:sp>
      <p:sp>
        <p:nvSpPr>
          <p:cNvPr id="6" name="任意多边形 5">
            <a:extLst>
              <a:ext uri="{FF2B5EF4-FFF2-40B4-BE49-F238E27FC236}">
                <a16:creationId xmlns="" xmlns:a16="http://schemas.microsoft.com/office/drawing/2014/main" id="{9C51CE4B-0E0D-8B4D-87C7-9B9637584CEF}"/>
              </a:ext>
            </a:extLst>
          </p:cNvPr>
          <p:cNvSpPr/>
          <p:nvPr/>
        </p:nvSpPr>
        <p:spPr>
          <a:xfrm>
            <a:off x="0" y="0"/>
            <a:ext cx="12190413" cy="621482"/>
          </a:xfrm>
          <a:custGeom>
            <a:avLst/>
            <a:gdLst>
              <a:gd name="connsiteX0" fmla="*/ 0 w 12190413"/>
              <a:gd name="connsiteY0" fmla="*/ 0 h 621482"/>
              <a:gd name="connsiteX1" fmla="*/ 12190413 w 12190413"/>
              <a:gd name="connsiteY1" fmla="*/ 0 h 621482"/>
              <a:gd name="connsiteX2" fmla="*/ 12190413 w 12190413"/>
              <a:gd name="connsiteY2" fmla="*/ 440397 h 621482"/>
              <a:gd name="connsiteX3" fmla="*/ 12009328 w 12190413"/>
              <a:gd name="connsiteY3" fmla="*/ 621482 h 621482"/>
              <a:gd name="connsiteX4" fmla="*/ 181085 w 12190413"/>
              <a:gd name="connsiteY4" fmla="*/ 621482 h 621482"/>
              <a:gd name="connsiteX5" fmla="*/ 0 w 12190413"/>
              <a:gd name="connsiteY5" fmla="*/ 440397 h 62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413" h="621482">
                <a:moveTo>
                  <a:pt x="0" y="0"/>
                </a:moveTo>
                <a:lnTo>
                  <a:pt x="12190413" y="0"/>
                </a:lnTo>
                <a:lnTo>
                  <a:pt x="12190413" y="440397"/>
                </a:lnTo>
                <a:cubicBezTo>
                  <a:pt x="12190413" y="540407"/>
                  <a:pt x="12109338" y="621482"/>
                  <a:pt x="12009328" y="621482"/>
                </a:cubicBezTo>
                <a:lnTo>
                  <a:pt x="181085" y="621482"/>
                </a:lnTo>
                <a:cubicBezTo>
                  <a:pt x="81075" y="621482"/>
                  <a:pt x="0" y="540407"/>
                  <a:pt x="0" y="440397"/>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spcBef>
                <a:spcPct val="0"/>
              </a:spcBef>
              <a:tabLst>
                <a:tab pos="2610485" algn="l"/>
              </a:tabLst>
            </a:pPr>
            <a:r>
              <a:rPr lang="zh-CN" altLang="zh-CN" sz="3200" b="1" dirty="0" smtClean="0">
                <a:solidFill>
                  <a:schemeClr val="accent6">
                    <a:lumMod val="75000"/>
                  </a:schemeClr>
                </a:solidFill>
                <a:latin typeface="微软雅黑" pitchFamily="34" charset="-122"/>
                <a:ea typeface="微软雅黑" pitchFamily="34" charset="-122"/>
              </a:rPr>
              <a:t>喜看稻菽千重浪</a:t>
            </a:r>
            <a:endParaRPr lang="zh-CN" altLang="zh-CN" sz="3200" b="1" dirty="0">
              <a:solidFill>
                <a:schemeClr val="accent6">
                  <a:lumMod val="75000"/>
                </a:schemeClr>
              </a:solidFill>
              <a:latin typeface="微软雅黑" pitchFamily="34" charset="-122"/>
              <a:ea typeface="微软雅黑"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1267">
                                            <p:txEl>
                                              <p:pRg st="2" end="2"/>
                                            </p:txEl>
                                          </p:spTgt>
                                        </p:tgtEl>
                                        <p:attrNameLst>
                                          <p:attrName>style.visibility</p:attrName>
                                        </p:attrNameLst>
                                      </p:cBhvr>
                                      <p:to>
                                        <p:strVal val="visible"/>
                                      </p:to>
                                    </p:set>
                                    <p:animEffect transition="in" filter="box(in)">
                                      <p:cBhvr>
                                        <p:cTn id="7" dur="500"/>
                                        <p:tgtEl>
                                          <p:spTgt spid="1126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1267">
                                            <p:txEl>
                                              <p:pRg st="3" end="3"/>
                                            </p:txEl>
                                          </p:spTgt>
                                        </p:tgtEl>
                                        <p:attrNameLst>
                                          <p:attrName>style.visibility</p:attrName>
                                        </p:attrNameLst>
                                      </p:cBhvr>
                                      <p:to>
                                        <p:strVal val="visible"/>
                                      </p:to>
                                    </p:set>
                                    <p:animEffect transition="in" filter="box(in)">
                                      <p:cBhvr>
                                        <p:cTn id="12" dur="500"/>
                                        <p:tgtEl>
                                          <p:spTgt spid="1126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1267">
                                            <p:txEl>
                                              <p:pRg st="4" end="4"/>
                                            </p:txEl>
                                          </p:spTgt>
                                        </p:tgtEl>
                                        <p:attrNameLst>
                                          <p:attrName>style.visibility</p:attrName>
                                        </p:attrNameLst>
                                      </p:cBhvr>
                                      <p:to>
                                        <p:strVal val="visible"/>
                                      </p:to>
                                    </p:set>
                                    <p:animEffect transition="in" filter="box(in)">
                                      <p:cBhvr>
                                        <p:cTn id="17" dur="500"/>
                                        <p:tgtEl>
                                          <p:spTgt spid="1126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1267">
                                            <p:txEl>
                                              <p:pRg st="5" end="5"/>
                                            </p:txEl>
                                          </p:spTgt>
                                        </p:tgtEl>
                                        <p:attrNameLst>
                                          <p:attrName>style.visibility</p:attrName>
                                        </p:attrNameLst>
                                      </p:cBhvr>
                                      <p:to>
                                        <p:strVal val="visible"/>
                                      </p:to>
                                    </p:set>
                                    <p:animEffect transition="in" filter="box(in)">
                                      <p:cBhvr>
                                        <p:cTn id="22" dur="500"/>
                                        <p:tgtEl>
                                          <p:spTgt spid="1126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u=1627219458,3375884200&amp;fm=26&amp;gp=0.jpg"/>
          <p:cNvPicPr>
            <a:picLocks noChangeAspect="1"/>
          </p:cNvPicPr>
          <p:nvPr/>
        </p:nvPicPr>
        <p:blipFill>
          <a:blip r:embed="rId3" cstate="print"/>
          <a:stretch>
            <a:fillRect/>
          </a:stretch>
        </p:blipFill>
        <p:spPr>
          <a:xfrm>
            <a:off x="0" y="0"/>
            <a:ext cx="12189600" cy="9119401"/>
          </a:xfrm>
          <a:prstGeom prst="rect">
            <a:avLst/>
          </a:prstGeom>
        </p:spPr>
      </p:pic>
      <p:graphicFrame>
        <p:nvGraphicFramePr>
          <p:cNvPr id="5" name="表格 4"/>
          <p:cNvGraphicFramePr>
            <a:graphicFrameLocks noGrp="1"/>
          </p:cNvGraphicFramePr>
          <p:nvPr>
            <p:extLst>
              <p:ext uri="{D42A27DB-BD31-4B8C-83A1-F6EECF244321}">
                <p14:modId xmlns="" xmlns:p14="http://schemas.microsoft.com/office/powerpoint/2010/main" val="320484207"/>
              </p:ext>
            </p:extLst>
          </p:nvPr>
        </p:nvGraphicFramePr>
        <p:xfrm>
          <a:off x="406574" y="2133650"/>
          <a:ext cx="11449272" cy="4536504"/>
        </p:xfrm>
        <a:graphic>
          <a:graphicData uri="http://schemas.openxmlformats.org/drawingml/2006/table">
            <a:tbl>
              <a:tblPr/>
              <a:tblGrid>
                <a:gridCol w="6840760">
                  <a:extLst>
                    <a:ext uri="{9D8B030D-6E8A-4147-A177-3AD203B41FA5}">
                      <a16:colId xmlns="" xmlns:a16="http://schemas.microsoft.com/office/drawing/2014/main" val="20000"/>
                    </a:ext>
                  </a:extLst>
                </a:gridCol>
                <a:gridCol w="4608512">
                  <a:extLst>
                    <a:ext uri="{9D8B030D-6E8A-4147-A177-3AD203B41FA5}">
                      <a16:colId xmlns="" xmlns:a16="http://schemas.microsoft.com/office/drawing/2014/main" val="20001"/>
                    </a:ext>
                  </a:extLst>
                </a:gridCol>
              </a:tblGrid>
              <a:tr h="432050">
                <a:tc>
                  <a:txBody>
                    <a:bodyPr/>
                    <a:lstStyle/>
                    <a:p>
                      <a:pPr algn="ctr">
                        <a:lnSpc>
                          <a:spcPct val="150000"/>
                        </a:lnSpc>
                        <a:spcAft>
                          <a:spcPts val="0"/>
                        </a:spcAft>
                      </a:pPr>
                      <a:r>
                        <a:rPr lang="zh-CN" sz="2000" kern="100" dirty="0">
                          <a:effectLst/>
                          <a:latin typeface="Times New Roman" panose="02020603050405020304" pitchFamily="18" charset="0"/>
                          <a:ea typeface="微软雅黑" panose="020B0503020204020204" pitchFamily="34" charset="-122"/>
                          <a:cs typeface="Times New Roman" panose="02020603050405020304" pitchFamily="18" charset="0"/>
                        </a:rPr>
                        <a:t>具体事件</a:t>
                      </a:r>
                      <a:endParaRPr lang="zh-CN" sz="20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kern="100" dirty="0">
                          <a:effectLst/>
                          <a:latin typeface="Times New Roman" panose="02020603050405020304" pitchFamily="18" charset="0"/>
                          <a:ea typeface="微软雅黑" panose="020B0503020204020204" pitchFamily="34" charset="-122"/>
                          <a:cs typeface="Times New Roman" panose="02020603050405020304" pitchFamily="18" charset="0"/>
                        </a:rPr>
                        <a:t>精神品质</a:t>
                      </a:r>
                      <a:endParaRPr lang="zh-CN" sz="20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696078">
                <a:tc>
                  <a:txBody>
                    <a:bodyPr/>
                    <a:lstStyle/>
                    <a:p>
                      <a:pPr algn="ctr">
                        <a:lnSpc>
                          <a:spcPct val="150000"/>
                        </a:lnSpc>
                        <a:spcAft>
                          <a:spcPts val="0"/>
                        </a:spcAft>
                      </a:pPr>
                      <a:r>
                        <a:rPr lang="en-US" sz="20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0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kern="10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696078">
                <a:tc>
                  <a:txBody>
                    <a:bodyPr/>
                    <a:lstStyle/>
                    <a:p>
                      <a:pPr algn="ctr">
                        <a:lnSpc>
                          <a:spcPct val="150000"/>
                        </a:lnSpc>
                        <a:spcAft>
                          <a:spcPts val="0"/>
                        </a:spcAft>
                      </a:pPr>
                      <a:r>
                        <a:rPr lang="en-US" sz="2000" kern="10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0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696078">
                <a:tc>
                  <a:txBody>
                    <a:bodyPr/>
                    <a:lstStyle/>
                    <a:p>
                      <a:pPr algn="ctr">
                        <a:lnSpc>
                          <a:spcPct val="150000"/>
                        </a:lnSpc>
                        <a:spcAft>
                          <a:spcPts val="0"/>
                        </a:spcAft>
                      </a:pPr>
                      <a:r>
                        <a:rPr lang="en-US" sz="2000" kern="10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kern="10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696078">
                <a:tc>
                  <a:txBody>
                    <a:bodyPr/>
                    <a:lstStyle/>
                    <a:p>
                      <a:pPr algn="ctr">
                        <a:lnSpc>
                          <a:spcPct val="150000"/>
                        </a:lnSpc>
                        <a:spcAft>
                          <a:spcPts val="0"/>
                        </a:spcAft>
                      </a:pPr>
                      <a:r>
                        <a:rPr lang="en-US" sz="20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0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0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1294992">
                <a:tc>
                  <a:txBody>
                    <a:bodyPr/>
                    <a:lstStyle/>
                    <a:p>
                      <a:pPr algn="ctr">
                        <a:lnSpc>
                          <a:spcPct val="150000"/>
                        </a:lnSpc>
                        <a:spcAft>
                          <a:spcPts val="0"/>
                        </a:spcAft>
                      </a:pPr>
                      <a:endParaRPr lang="zh-CN" sz="20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0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
        <p:nvSpPr>
          <p:cNvPr id="18" name="矩形 17"/>
          <p:cNvSpPr/>
          <p:nvPr/>
        </p:nvSpPr>
        <p:spPr>
          <a:xfrm>
            <a:off x="334566" y="261442"/>
            <a:ext cx="11487037" cy="1938992"/>
          </a:xfrm>
          <a:prstGeom prst="rect">
            <a:avLst/>
          </a:prstGeom>
        </p:spPr>
        <p:txBody>
          <a:bodyPr wrap="square">
            <a:spAutoFit/>
          </a:bodyPr>
          <a:lstStyle/>
          <a:p>
            <a:pPr>
              <a:lnSpc>
                <a:spcPct val="150000"/>
              </a:lnSpc>
            </a:pPr>
            <a:r>
              <a:rPr lang="zh-CN" altLang="en-US" sz="2000" b="1" dirty="0" smtClean="0">
                <a:latin typeface="微软雅黑" pitchFamily="34" charset="-122"/>
                <a:ea typeface="微软雅黑" pitchFamily="34" charset="-122"/>
              </a:rPr>
              <a:t>人物通讯需要先进人物的典型事迹才能让人感动，给人激励，给人启迪。本文具体写了袁隆平的哪些典型事例呢</a:t>
            </a:r>
            <a:r>
              <a:rPr lang="zh-CN" altLang="en-US"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体现</a:t>
            </a:r>
            <a:r>
              <a:rPr lang="zh-CN" altLang="en-US" sz="2000" b="1" dirty="0" smtClean="0">
                <a:latin typeface="微软雅黑" pitchFamily="34" charset="-122"/>
                <a:ea typeface="微软雅黑" pitchFamily="34" charset="-122"/>
              </a:rPr>
              <a:t>了他的什么精神品质？</a:t>
            </a:r>
            <a:r>
              <a:rPr lang="zh-CN" altLang="en-US" sz="2000" b="1" dirty="0" smtClean="0">
                <a:latin typeface="微软雅黑" pitchFamily="34" charset="-122"/>
                <a:ea typeface="微软雅黑" pitchFamily="34" charset="-122"/>
              </a:rPr>
              <a:t>   </a:t>
            </a:r>
            <a:endParaRPr lang="en-US" altLang="zh-CN" sz="2000" b="1" dirty="0" smtClean="0">
              <a:latin typeface="微软雅黑" pitchFamily="34" charset="-122"/>
              <a:ea typeface="微软雅黑" pitchFamily="34" charset="-122"/>
            </a:endParaRPr>
          </a:p>
          <a:p>
            <a:pPr>
              <a:lnSpc>
                <a:spcPct val="150000"/>
              </a:lnSpc>
            </a:pPr>
            <a:r>
              <a:rPr lang="zh-CN" altLang="en-US" sz="2000" b="1" dirty="0" smtClean="0">
                <a:latin typeface="微软雅黑" pitchFamily="34" charset="-122"/>
                <a:ea typeface="微软雅黑" pitchFamily="34" charset="-122"/>
              </a:rPr>
              <a:t> </a:t>
            </a:r>
            <a:r>
              <a:rPr lang="en-US" altLang="zh-CN" sz="2000" b="1" dirty="0" smtClean="0">
                <a:solidFill>
                  <a:srgbClr val="FF0000"/>
                </a:solidFill>
                <a:latin typeface="微软雅黑" pitchFamily="34" charset="-122"/>
                <a:ea typeface="微软雅黑" pitchFamily="34" charset="-122"/>
              </a:rPr>
              <a:t>【</a:t>
            </a:r>
            <a:r>
              <a:rPr lang="zh-CN" altLang="en-US" sz="2000" b="1" dirty="0" smtClean="0">
                <a:solidFill>
                  <a:srgbClr val="FF0000"/>
                </a:solidFill>
                <a:latin typeface="微软雅黑" pitchFamily="34" charset="-122"/>
                <a:ea typeface="微软雅黑" pitchFamily="34" charset="-122"/>
              </a:rPr>
              <a:t>要素归纳法</a:t>
            </a:r>
            <a:r>
              <a:rPr lang="en-US" altLang="zh-CN" sz="2000" b="1" dirty="0" smtClean="0">
                <a:solidFill>
                  <a:srgbClr val="FF0000"/>
                </a:solidFill>
                <a:latin typeface="微软雅黑" pitchFamily="34" charset="-122"/>
                <a:ea typeface="微软雅黑" pitchFamily="34" charset="-122"/>
              </a:rPr>
              <a:t>】</a:t>
            </a:r>
            <a:r>
              <a:rPr lang="zh-CN" altLang="en-US" sz="2000" b="1" dirty="0" smtClean="0">
                <a:solidFill>
                  <a:srgbClr val="FF0000"/>
                </a:solidFill>
                <a:latin typeface="微软雅黑" pitchFamily="34" charset="-122"/>
                <a:ea typeface="微软雅黑" pitchFamily="34" charset="-122"/>
              </a:rPr>
              <a:t>：时间</a:t>
            </a:r>
            <a:r>
              <a:rPr lang="en-US" altLang="zh-CN" sz="2000" b="1" dirty="0" smtClean="0">
                <a:solidFill>
                  <a:srgbClr val="FF0000"/>
                </a:solidFill>
                <a:latin typeface="微软雅黑" pitchFamily="34" charset="-122"/>
                <a:ea typeface="微软雅黑" pitchFamily="34" charset="-122"/>
              </a:rPr>
              <a:t>+</a:t>
            </a:r>
            <a:r>
              <a:rPr lang="zh-CN" altLang="en-US" sz="2000" b="1" dirty="0" smtClean="0">
                <a:solidFill>
                  <a:srgbClr val="FF0000"/>
                </a:solidFill>
                <a:latin typeface="微软雅黑" pitchFamily="34" charset="-122"/>
                <a:ea typeface="微软雅黑" pitchFamily="34" charset="-122"/>
              </a:rPr>
              <a:t>人物</a:t>
            </a:r>
            <a:r>
              <a:rPr lang="en-US" altLang="zh-CN" sz="2000" b="1" dirty="0" smtClean="0">
                <a:solidFill>
                  <a:srgbClr val="FF0000"/>
                </a:solidFill>
                <a:latin typeface="微软雅黑" pitchFamily="34" charset="-122"/>
                <a:ea typeface="微软雅黑" pitchFamily="34" charset="-122"/>
              </a:rPr>
              <a:t>+</a:t>
            </a:r>
            <a:r>
              <a:rPr lang="zh-CN" altLang="en-US" sz="2000" b="1" dirty="0" smtClean="0">
                <a:solidFill>
                  <a:srgbClr val="FF0000"/>
                </a:solidFill>
                <a:latin typeface="微软雅黑" pitchFamily="34" charset="-122"/>
                <a:ea typeface="微软雅黑" pitchFamily="34" charset="-122"/>
              </a:rPr>
              <a:t>做什么事</a:t>
            </a:r>
          </a:p>
          <a:p>
            <a:pPr>
              <a:lnSpc>
                <a:spcPct val="150000"/>
              </a:lnSpc>
            </a:pPr>
            <a:endParaRPr lang="zh-CN" altLang="zh-CN" sz="2000" kern="100" spc="-100" dirty="0">
              <a:latin typeface="微软雅黑" pitchFamily="34" charset="-122"/>
              <a:ea typeface="微软雅黑" pitchFamily="34" charset="-122"/>
              <a:cs typeface="Courier New" panose="02070309020205020404" pitchFamily="49" charset="0"/>
            </a:endParaRPr>
          </a:p>
        </p:txBody>
      </p:sp>
      <p:sp>
        <p:nvSpPr>
          <p:cNvPr id="3" name="矩形 2"/>
          <p:cNvSpPr/>
          <p:nvPr/>
        </p:nvSpPr>
        <p:spPr>
          <a:xfrm>
            <a:off x="3505890" y="23934"/>
            <a:ext cx="5178633" cy="584775"/>
          </a:xfrm>
          <a:prstGeom prst="rect">
            <a:avLst/>
          </a:prstGeom>
        </p:spPr>
        <p:txBody>
          <a:bodyPr wrap="square">
            <a:spAutoFit/>
          </a:bodyPr>
          <a:lstStyle/>
          <a:p>
            <a:pPr algn="ctr">
              <a:spcBef>
                <a:spcPct val="0"/>
              </a:spcBef>
              <a:tabLst>
                <a:tab pos="2610485" algn="l"/>
              </a:tabLst>
            </a:pPr>
            <a:endParaRPr lang="zh-CN" altLang="zh-CN" sz="3200" b="1" dirty="0">
              <a:solidFill>
                <a:schemeClr val="accent6">
                  <a:lumMod val="75000"/>
                </a:schemeClr>
              </a:solidFill>
              <a:latin typeface="微软雅黑" pitchFamily="34" charset="-122"/>
              <a:ea typeface="微软雅黑" pitchFamily="34" charset="-122"/>
            </a:endParaRPr>
          </a:p>
        </p:txBody>
      </p:sp>
      <p:sp>
        <p:nvSpPr>
          <p:cNvPr id="66" name="矩形 65"/>
          <p:cNvSpPr/>
          <p:nvPr/>
        </p:nvSpPr>
        <p:spPr>
          <a:xfrm>
            <a:off x="478582" y="2682187"/>
            <a:ext cx="6150343" cy="458459"/>
          </a:xfrm>
          <a:prstGeom prst="rect">
            <a:avLst/>
          </a:prstGeom>
        </p:spPr>
        <p:txBody>
          <a:bodyPr wrap="square">
            <a:spAutoFit/>
          </a:bodyPr>
          <a:lstStyle/>
          <a:p>
            <a:pPr>
              <a:lnSpc>
                <a:spcPct val="130000"/>
              </a:lnSpc>
            </a:pPr>
            <a:r>
              <a:rPr lang="en-US" altLang="zh-CN" sz="20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en-US" altLang="zh-CN" sz="2000" kern="100" dirty="0">
                <a:solidFill>
                  <a:srgbClr val="C00000"/>
                </a:solidFill>
                <a:latin typeface="Times New Roman" panose="02020603050405020304" pitchFamily="18" charset="0"/>
                <a:ea typeface="微软雅黑" panose="020B0503020204020204" pitchFamily="34" charset="-122"/>
              </a:rPr>
              <a:t>2001</a:t>
            </a:r>
            <a:r>
              <a:rPr lang="zh-CN" altLang="zh-CN" sz="20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年春节刚过，袁隆平领奖前仍在稻田里工作。</a:t>
            </a:r>
            <a:endParaRPr lang="zh-CN" altLang="en-US" sz="2000" dirty="0"/>
          </a:p>
        </p:txBody>
      </p:sp>
      <p:sp>
        <p:nvSpPr>
          <p:cNvPr id="68" name="矩形 67"/>
          <p:cNvSpPr/>
          <p:nvPr/>
        </p:nvSpPr>
        <p:spPr>
          <a:xfrm>
            <a:off x="7391350" y="2740536"/>
            <a:ext cx="3029539" cy="400110"/>
          </a:xfrm>
          <a:prstGeom prst="rect">
            <a:avLst/>
          </a:prstGeom>
        </p:spPr>
        <p:txBody>
          <a:bodyPr wrap="square">
            <a:spAutoFit/>
          </a:bodyPr>
          <a:lstStyle/>
          <a:p>
            <a:r>
              <a:rPr lang="zh-CN" altLang="zh-CN" sz="20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勇于实践，敢于探索</a:t>
            </a:r>
            <a:endParaRPr lang="zh-CN" altLang="en-US" sz="2000" dirty="0"/>
          </a:p>
        </p:txBody>
      </p:sp>
      <p:sp>
        <p:nvSpPr>
          <p:cNvPr id="69" name="矩形 68"/>
          <p:cNvSpPr/>
          <p:nvPr/>
        </p:nvSpPr>
        <p:spPr>
          <a:xfrm>
            <a:off x="478582" y="3381580"/>
            <a:ext cx="6891166" cy="484785"/>
          </a:xfrm>
          <a:prstGeom prst="rect">
            <a:avLst/>
          </a:prstGeom>
        </p:spPr>
        <p:txBody>
          <a:bodyPr wrap="square">
            <a:spAutoFit/>
          </a:bodyPr>
          <a:lstStyle/>
          <a:p>
            <a:pPr>
              <a:lnSpc>
                <a:spcPct val="130000"/>
              </a:lnSpc>
            </a:pPr>
            <a:r>
              <a:rPr lang="en-US" altLang="zh-CN" sz="2000" kern="100" spc="-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en-US" altLang="zh-CN" sz="2000" kern="100" spc="-100" dirty="0">
                <a:solidFill>
                  <a:srgbClr val="C00000"/>
                </a:solidFill>
                <a:latin typeface="Times New Roman" panose="02020603050405020304" pitchFamily="18" charset="0"/>
                <a:ea typeface="微软雅黑" panose="020B0503020204020204" pitchFamily="34" charset="-122"/>
              </a:rPr>
              <a:t>1961</a:t>
            </a:r>
            <a:r>
              <a:rPr lang="zh-CN" altLang="zh-CN" sz="2000" kern="100" spc="-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年，袁隆平敏锐地发现了</a:t>
            </a:r>
            <a:r>
              <a:rPr lang="en-US" altLang="zh-CN" sz="2000" kern="100" spc="-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000" kern="100" spc="-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天然杂交稻</a:t>
            </a:r>
            <a:r>
              <a:rPr lang="en-US" altLang="zh-CN" sz="2000" kern="100" spc="-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000" kern="100" spc="-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的杂种第一代。</a:t>
            </a:r>
            <a:endParaRPr lang="zh-CN" altLang="en-US" sz="2000" spc="-100" dirty="0"/>
          </a:p>
        </p:txBody>
      </p:sp>
      <p:sp>
        <p:nvSpPr>
          <p:cNvPr id="11" name="矩形 10"/>
          <p:cNvSpPr/>
          <p:nvPr/>
        </p:nvSpPr>
        <p:spPr>
          <a:xfrm>
            <a:off x="7391350" y="3373922"/>
            <a:ext cx="4165752" cy="492443"/>
          </a:xfrm>
          <a:prstGeom prst="rect">
            <a:avLst/>
          </a:prstGeom>
        </p:spPr>
        <p:txBody>
          <a:bodyPr wrap="square">
            <a:spAutoFit/>
          </a:bodyPr>
          <a:lstStyle/>
          <a:p>
            <a:pPr>
              <a:lnSpc>
                <a:spcPct val="130000"/>
              </a:lnSpc>
            </a:pPr>
            <a:r>
              <a:rPr lang="zh-CN" altLang="zh-CN" sz="20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热爱并献身于农科研事业</a:t>
            </a:r>
            <a:endParaRPr lang="zh-CN" altLang="en-US" sz="2000" dirty="0"/>
          </a:p>
        </p:txBody>
      </p:sp>
      <p:sp>
        <p:nvSpPr>
          <p:cNvPr id="12" name="矩形 11"/>
          <p:cNvSpPr/>
          <p:nvPr/>
        </p:nvSpPr>
        <p:spPr>
          <a:xfrm>
            <a:off x="478582" y="4111850"/>
            <a:ext cx="6264696" cy="458459"/>
          </a:xfrm>
          <a:prstGeom prst="rect">
            <a:avLst/>
          </a:prstGeom>
        </p:spPr>
        <p:txBody>
          <a:bodyPr wrap="square">
            <a:spAutoFit/>
          </a:bodyPr>
          <a:lstStyle/>
          <a:p>
            <a:pPr>
              <a:lnSpc>
                <a:spcPct val="130000"/>
              </a:lnSpc>
            </a:pPr>
            <a:r>
              <a:rPr lang="en-US" altLang="zh-CN" sz="20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en-US" altLang="zh-CN" sz="2000" kern="100" dirty="0">
                <a:solidFill>
                  <a:srgbClr val="C00000"/>
                </a:solidFill>
                <a:latin typeface="Times New Roman" panose="02020603050405020304" pitchFamily="18" charset="0"/>
                <a:ea typeface="微软雅黑" panose="020B0503020204020204" pitchFamily="34" charset="-122"/>
              </a:rPr>
              <a:t>1964</a:t>
            </a:r>
            <a:r>
              <a:rPr lang="zh-CN" altLang="zh-CN" sz="20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年，袁隆平终于找到了水稻雄性不育植株。</a:t>
            </a:r>
            <a:endParaRPr lang="zh-CN" altLang="en-US" sz="2000" dirty="0"/>
          </a:p>
        </p:txBody>
      </p:sp>
      <p:sp>
        <p:nvSpPr>
          <p:cNvPr id="13" name="矩形 12"/>
          <p:cNvSpPr/>
          <p:nvPr/>
        </p:nvSpPr>
        <p:spPr>
          <a:xfrm>
            <a:off x="7391350" y="4077866"/>
            <a:ext cx="4582327" cy="492443"/>
          </a:xfrm>
          <a:prstGeom prst="rect">
            <a:avLst/>
          </a:prstGeom>
        </p:spPr>
        <p:txBody>
          <a:bodyPr wrap="square">
            <a:spAutoFit/>
          </a:bodyPr>
          <a:lstStyle/>
          <a:p>
            <a:pPr>
              <a:lnSpc>
                <a:spcPct val="130000"/>
              </a:lnSpc>
            </a:pPr>
            <a:r>
              <a:rPr lang="zh-CN" altLang="zh-CN" sz="20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解放思想，破除迷信，敢于创新</a:t>
            </a:r>
            <a:endParaRPr lang="zh-CN" altLang="en-US" sz="2000" dirty="0"/>
          </a:p>
        </p:txBody>
      </p:sp>
      <p:sp>
        <p:nvSpPr>
          <p:cNvPr id="14" name="矩形 13"/>
          <p:cNvSpPr/>
          <p:nvPr/>
        </p:nvSpPr>
        <p:spPr>
          <a:xfrm>
            <a:off x="478582" y="4797946"/>
            <a:ext cx="6768752" cy="492443"/>
          </a:xfrm>
          <a:prstGeom prst="rect">
            <a:avLst/>
          </a:prstGeom>
        </p:spPr>
        <p:txBody>
          <a:bodyPr wrap="square">
            <a:spAutoFit/>
          </a:bodyPr>
          <a:lstStyle/>
          <a:p>
            <a:pPr>
              <a:lnSpc>
                <a:spcPct val="130000"/>
              </a:lnSpc>
            </a:pPr>
            <a:r>
              <a:rPr lang="en-US" altLang="zh-CN" sz="20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en-US" altLang="zh-CN" sz="2000" kern="100" dirty="0">
                <a:solidFill>
                  <a:srgbClr val="C00000"/>
                </a:solidFill>
                <a:latin typeface="Times New Roman" panose="02020603050405020304" pitchFamily="18" charset="0"/>
                <a:ea typeface="微软雅黑" panose="020B0503020204020204" pitchFamily="34" charset="-122"/>
              </a:rPr>
              <a:t>1992</a:t>
            </a:r>
            <a:r>
              <a:rPr lang="zh-CN" altLang="zh-CN" sz="20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年，袁隆平发表文章批判</a:t>
            </a:r>
            <a:r>
              <a:rPr lang="en-US" altLang="zh-CN" sz="20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0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贬斥杂交稻的文章</a:t>
            </a:r>
            <a:r>
              <a:rPr lang="en-US" altLang="zh-CN" sz="20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0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000" dirty="0"/>
          </a:p>
        </p:txBody>
      </p:sp>
      <p:sp>
        <p:nvSpPr>
          <p:cNvPr id="15" name="矩形 14"/>
          <p:cNvSpPr/>
          <p:nvPr/>
        </p:nvSpPr>
        <p:spPr>
          <a:xfrm>
            <a:off x="7391350" y="4797946"/>
            <a:ext cx="3442770" cy="492443"/>
          </a:xfrm>
          <a:prstGeom prst="rect">
            <a:avLst/>
          </a:prstGeom>
        </p:spPr>
        <p:txBody>
          <a:bodyPr wrap="square">
            <a:spAutoFit/>
          </a:bodyPr>
          <a:lstStyle/>
          <a:p>
            <a:pPr>
              <a:lnSpc>
                <a:spcPct val="130000"/>
              </a:lnSpc>
            </a:pPr>
            <a:r>
              <a:rPr lang="zh-CN" altLang="zh-CN" sz="20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坚持真理，实事求是</a:t>
            </a:r>
            <a:endParaRPr lang="zh-CN" altLang="en-US" sz="2000" dirty="0"/>
          </a:p>
        </p:txBody>
      </p:sp>
      <p:sp>
        <p:nvSpPr>
          <p:cNvPr id="16" name="矩形 15"/>
          <p:cNvSpPr/>
          <p:nvPr/>
        </p:nvSpPr>
        <p:spPr>
          <a:xfrm>
            <a:off x="478582" y="5489451"/>
            <a:ext cx="6624736" cy="1015663"/>
          </a:xfrm>
          <a:prstGeom prst="rect">
            <a:avLst/>
          </a:prstGeom>
        </p:spPr>
        <p:txBody>
          <a:bodyPr wrap="square">
            <a:spAutoFit/>
          </a:bodyPr>
          <a:lstStyle/>
          <a:p>
            <a:pPr>
              <a:lnSpc>
                <a:spcPct val="150000"/>
              </a:lnSpc>
            </a:pPr>
            <a:r>
              <a:rPr lang="en-US" altLang="zh-CN" sz="20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⑤</a:t>
            </a:r>
            <a:r>
              <a:rPr lang="en-US" altLang="zh-CN" sz="2000" kern="100" dirty="0">
                <a:solidFill>
                  <a:srgbClr val="C00000"/>
                </a:solidFill>
                <a:latin typeface="Times New Roman" panose="02020603050405020304" pitchFamily="18" charset="0"/>
                <a:ea typeface="微软雅黑" panose="020B0503020204020204" pitchFamily="34" charset="-122"/>
              </a:rPr>
              <a:t>1986</a:t>
            </a:r>
            <a:r>
              <a:rPr lang="zh-CN" altLang="zh-CN" sz="20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年以来，袁隆平提出并实现了杂交水稻育种的战略思想，为我国粮食大幅度增产做出了突出贡献。</a:t>
            </a:r>
            <a:endParaRPr lang="zh-CN" altLang="en-US" sz="2000" dirty="0"/>
          </a:p>
        </p:txBody>
      </p:sp>
      <p:sp>
        <p:nvSpPr>
          <p:cNvPr id="17" name="矩形 16"/>
          <p:cNvSpPr/>
          <p:nvPr/>
        </p:nvSpPr>
        <p:spPr>
          <a:xfrm>
            <a:off x="7391350" y="5489451"/>
            <a:ext cx="4320480" cy="1015663"/>
          </a:xfrm>
          <a:prstGeom prst="rect">
            <a:avLst/>
          </a:prstGeom>
        </p:spPr>
        <p:txBody>
          <a:bodyPr wrap="square">
            <a:spAutoFit/>
          </a:bodyPr>
          <a:lstStyle/>
          <a:p>
            <a:pPr>
              <a:lnSpc>
                <a:spcPct val="150000"/>
              </a:lnSpc>
            </a:pPr>
            <a:r>
              <a:rPr lang="zh-CN" altLang="zh-CN" sz="20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具有战略眼光，矢志为中国和世界人民做贡献</a:t>
            </a:r>
            <a:endParaRPr lang="zh-CN" altLang="en-US" sz="2000" dirty="0"/>
          </a:p>
        </p:txBody>
      </p:sp>
    </p:spTree>
    <p:extLst>
      <p:ext uri="{BB962C8B-B14F-4D97-AF65-F5344CB8AC3E}">
        <p14:creationId xmlns="" xmlns:p14="http://schemas.microsoft.com/office/powerpoint/2010/main" val="1676198890"/>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blinds(horizontal)">
                                      <p:cBhvr>
                                        <p:cTn id="7" dur="500"/>
                                        <p:tgtEl>
                                          <p:spTgt spid="6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blinds(horizontal)">
                                      <p:cBhvr>
                                        <p:cTn id="10" dur="500"/>
                                        <p:tgtEl>
                                          <p:spTgt spid="6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blinds(horizontal)">
                                      <p:cBhvr>
                                        <p:cTn id="15" dur="500"/>
                                        <p:tgtEl>
                                          <p:spTgt spid="6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500"/>
                                        <p:tgtEl>
                                          <p:spTgt spid="1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linds(horizontal)">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linds(horizontal)">
                                      <p:cBhvr>
                                        <p:cTn id="31" dur="500"/>
                                        <p:tgtEl>
                                          <p:spTgt spid="14"/>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linds(horizontal)">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blinds(horizontal)">
                                      <p:cBhvr>
                                        <p:cTn id="39" dur="500"/>
                                        <p:tgtEl>
                                          <p:spTgt spid="16"/>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linds(horizontal)">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8" grpId="0"/>
      <p:bldP spid="69" grpId="0"/>
      <p:bldP spid="11" grpId="0"/>
      <p:bldP spid="12" grpId="0"/>
      <p:bldP spid="13" grpId="0"/>
      <p:bldP spid="14" grpId="0"/>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u=1627219458,3375884200&amp;fm=26&amp;gp=0.jpg"/>
          <p:cNvPicPr>
            <a:picLocks noChangeAspect="1"/>
          </p:cNvPicPr>
          <p:nvPr/>
        </p:nvPicPr>
        <p:blipFill>
          <a:blip r:embed="rId2" cstate="print"/>
          <a:stretch>
            <a:fillRect/>
          </a:stretch>
        </p:blipFill>
        <p:spPr>
          <a:xfrm>
            <a:off x="-1" y="0"/>
            <a:ext cx="12190413" cy="6859588"/>
          </a:xfrm>
          <a:prstGeom prst="rect">
            <a:avLst/>
          </a:prstGeom>
        </p:spPr>
      </p:pic>
      <p:sp>
        <p:nvSpPr>
          <p:cNvPr id="9" name="矩形 8"/>
          <p:cNvSpPr/>
          <p:nvPr/>
        </p:nvSpPr>
        <p:spPr>
          <a:xfrm>
            <a:off x="1242963" y="1845618"/>
            <a:ext cx="10108827" cy="1754326"/>
          </a:xfrm>
          <a:prstGeom prst="rect">
            <a:avLst/>
          </a:prstGeom>
        </p:spPr>
        <p:txBody>
          <a:bodyPr wrap="square">
            <a:spAutoFit/>
          </a:bodyPr>
          <a:lstStyle/>
          <a:p>
            <a:pPr marL="1793875" indent="-1793875"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思维目标：把握文章内容，梳理人物事迹，体会人物精神，认识人物形象在当代的意义。</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审美目标：赏析文章语言，分析人物通讯的行文表达特色。</a:t>
            </a:r>
            <a:endParaRPr lang="zh-CN" altLang="zh-CN" sz="1050" kern="100" dirty="0">
              <a:latin typeface="宋体" panose="02010600030101010101" pitchFamily="2" charset="-122"/>
              <a:cs typeface="Courier New" panose="02070309020205020404" pitchFamily="49" charset="0"/>
            </a:endParaRPr>
          </a:p>
        </p:txBody>
      </p:sp>
      <p:sp>
        <p:nvSpPr>
          <p:cNvPr id="6" name="矩形 5"/>
          <p:cNvSpPr/>
          <p:nvPr/>
        </p:nvSpPr>
        <p:spPr>
          <a:xfrm>
            <a:off x="1064258" y="1629595"/>
            <a:ext cx="10476577" cy="2160239"/>
          </a:xfrm>
          <a:prstGeom prst="rect">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52331548-A734-1148-8486-129F4D55BE7A}"/>
              </a:ext>
            </a:extLst>
          </p:cNvPr>
          <p:cNvSpPr/>
          <p:nvPr/>
        </p:nvSpPr>
        <p:spPr>
          <a:xfrm>
            <a:off x="389206" y="837506"/>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素养目标</a:t>
            </a:r>
            <a:endParaRPr lang="en-US" altLang="zh-CN" sz="2600" b="1" dirty="0">
              <a:solidFill>
                <a:prstClr val="black"/>
              </a:solidFill>
              <a:latin typeface="Impact" pitchFamily="34" charset="0"/>
              <a:ea typeface="微软雅黑" pitchFamily="34" charset="-122"/>
              <a:cs typeface="宋体" pitchFamily="2" charset="-122"/>
            </a:endParaRPr>
          </a:p>
        </p:txBody>
      </p:sp>
    </p:spTree>
    <p:extLst>
      <p:ext uri="{BB962C8B-B14F-4D97-AF65-F5344CB8AC3E}">
        <p14:creationId xmlns="" xmlns:p14="http://schemas.microsoft.com/office/powerpoint/2010/main" val="461486236"/>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u=1627219458,3375884200&amp;fm=26&amp;gp=0.jpg"/>
          <p:cNvPicPr>
            <a:picLocks noChangeAspect="1"/>
          </p:cNvPicPr>
          <p:nvPr/>
        </p:nvPicPr>
        <p:blipFill>
          <a:blip r:embed="rId3" cstate="print"/>
          <a:stretch>
            <a:fillRect/>
          </a:stretch>
        </p:blipFill>
        <p:spPr>
          <a:xfrm>
            <a:off x="0" y="0"/>
            <a:ext cx="12189600" cy="9190434"/>
          </a:xfrm>
          <a:prstGeom prst="rect">
            <a:avLst/>
          </a:prstGeom>
        </p:spPr>
      </p:pic>
      <p:sp>
        <p:nvSpPr>
          <p:cNvPr id="4" name="矩形 3"/>
          <p:cNvSpPr/>
          <p:nvPr/>
        </p:nvSpPr>
        <p:spPr>
          <a:xfrm>
            <a:off x="334566" y="530166"/>
            <a:ext cx="11299010" cy="1754326"/>
          </a:xfrm>
          <a:prstGeom prst="rect">
            <a:avLst/>
          </a:prstGeom>
        </p:spPr>
        <p:txBody>
          <a:bodyPr>
            <a:spAutoFit/>
          </a:bodyPr>
          <a:lstStyle/>
          <a:p>
            <a:pPr algn="just">
              <a:lnSpc>
                <a:spcPct val="150000"/>
              </a:lnSpc>
              <a:spcAft>
                <a:spcPts val="0"/>
              </a:spcAf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任务活动二　深入品读，感悟赏析</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400" kern="100" dirty="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把握文章内容，感知人物形象</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作者为什么以</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喜看稻菽千重浪</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为题？请结合四个小标题进行简要分析。</a:t>
            </a:r>
            <a:endParaRPr lang="zh-CN" altLang="zh-CN" sz="1050" kern="100" dirty="0">
              <a:latin typeface="宋体" panose="02010600030101010101" pitchFamily="2" charset="-122"/>
              <a:cs typeface="Courier New" panose="02070309020205020404" pitchFamily="49" charset="0"/>
            </a:endParaRPr>
          </a:p>
        </p:txBody>
      </p:sp>
      <p:sp>
        <p:nvSpPr>
          <p:cNvPr id="5" name="矩形 4"/>
          <p:cNvSpPr/>
          <p:nvPr/>
        </p:nvSpPr>
        <p:spPr>
          <a:xfrm>
            <a:off x="334566" y="2277666"/>
            <a:ext cx="11521280" cy="3347070"/>
          </a:xfrm>
          <a:prstGeom prst="rect">
            <a:avLst/>
          </a:prstGeom>
        </p:spPr>
        <p:txBody>
          <a:bodyPr wrap="square">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 ①</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借用诗句，生动形象，富有神韵和文采。</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题目重在描述研究的结果</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喜看</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，四个小标题重在揭示</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喜看</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的原因。</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题目中的</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喜看</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含义丰富：既写出了袁隆平获得最高科技奖的心情，也写出了作者及人们看到袁隆平做出巨大贡献的喜悦和激动。</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题目中的</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稻菽</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点明了袁隆平的研究对象。</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⑤“</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千重浪</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形象地描绘了水稻研究的广阔远景，鼓舞和振奋人心。</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 xmlns:p14="http://schemas.microsoft.com/office/powerpoint/2010/main" val="1900870036"/>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1627219458,3375884200&amp;fm=26&amp;gp=0.jpg"/>
          <p:cNvPicPr>
            <a:picLocks noChangeAspect="1"/>
          </p:cNvPicPr>
          <p:nvPr/>
        </p:nvPicPr>
        <p:blipFill>
          <a:blip r:embed="rId2" cstate="print"/>
          <a:stretch>
            <a:fillRect/>
          </a:stretch>
        </p:blipFill>
        <p:spPr>
          <a:xfrm>
            <a:off x="0" y="0"/>
            <a:ext cx="12189600" cy="9119401"/>
          </a:xfrm>
          <a:prstGeom prst="rect">
            <a:avLst/>
          </a:prstGeom>
        </p:spPr>
      </p:pic>
      <p:sp>
        <p:nvSpPr>
          <p:cNvPr id="2" name="矩形 1"/>
          <p:cNvSpPr/>
          <p:nvPr/>
        </p:nvSpPr>
        <p:spPr>
          <a:xfrm>
            <a:off x="550590" y="981522"/>
            <a:ext cx="10585176" cy="1200329"/>
          </a:xfrm>
          <a:prstGeom prst="rect">
            <a:avLst/>
          </a:prstGeom>
        </p:spPr>
        <p:txBody>
          <a:bodyPr wrap="square">
            <a:spAutoFit/>
          </a:bodyPr>
          <a:lstStyle/>
          <a:p>
            <a:pPr algn="just">
              <a:lnSpc>
                <a:spcPct val="150000"/>
              </a:lnSpc>
              <a:spcAft>
                <a:spcPts val="0"/>
              </a:spcAft>
            </a:pPr>
            <a:r>
              <a:rPr lang="en-US" altLang="zh-CN" sz="2400" kern="100" dirty="0" smtClean="0">
                <a:latin typeface="微软雅黑" pitchFamily="34" charset="-122"/>
                <a:ea typeface="微软雅黑" pitchFamily="34" charset="-122"/>
                <a:cs typeface="Courier New" panose="02070309020205020404" pitchFamily="49" charset="0"/>
              </a:rPr>
              <a:t>2.</a:t>
            </a:r>
            <a:r>
              <a:rPr lang="zh-CN" altLang="zh-CN" sz="2400" kern="100" dirty="0" smtClean="0">
                <a:latin typeface="微软雅黑" pitchFamily="34" charset="-122"/>
                <a:ea typeface="微软雅黑" pitchFamily="34" charset="-122"/>
                <a:cs typeface="Times New Roman" panose="02020603050405020304" pitchFamily="18" charset="0"/>
              </a:rPr>
              <a:t>第二部分中，袁隆平在研究杂交水稻的过程中遇到了什么困难？他是怎样解决的？</a:t>
            </a:r>
            <a:endParaRPr lang="zh-CN" altLang="zh-CN" sz="2400" kern="100" dirty="0">
              <a:latin typeface="微软雅黑" pitchFamily="34" charset="-122"/>
              <a:ea typeface="微软雅黑" pitchFamily="34" charset="-122"/>
              <a:cs typeface="Courier New" panose="02070309020205020404" pitchFamily="49" charset="0"/>
            </a:endParaRPr>
          </a:p>
        </p:txBody>
      </p:sp>
      <p:sp>
        <p:nvSpPr>
          <p:cNvPr id="3" name="矩形 2"/>
          <p:cNvSpPr/>
          <p:nvPr/>
        </p:nvSpPr>
        <p:spPr>
          <a:xfrm>
            <a:off x="622598" y="2133650"/>
            <a:ext cx="10441160" cy="3416320"/>
          </a:xfrm>
          <a:prstGeom prst="rect">
            <a:avLst/>
          </a:prstGeom>
        </p:spPr>
        <p:txBody>
          <a:bodyPr wrap="square">
            <a:spAutoFit/>
          </a:bodyPr>
          <a:lstStyle/>
          <a:p>
            <a:pPr algn="just">
              <a:lnSpc>
                <a:spcPct val="150000"/>
              </a:lnSpc>
              <a:spcAft>
                <a:spcPts val="0"/>
              </a:spcAft>
            </a:pPr>
            <a:r>
              <a:rPr lang="zh-CN"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权威论断的否定：杂交无优势。</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有些人的嘲笑：对遗传学的无知。</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有些学者认为：杂交制种无法应用于生产。</a:t>
            </a:r>
            <a:endParaRPr lang="zh-CN" altLang="zh-CN" sz="2400" kern="100" dirty="0" smtClean="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以上三点都是平在研究中遇到的困难，但他并不迷信权威，而是认真分析，勇于创新，大胆试验，用事实证明他的培育杂交水稻的理论设想是科学的，是切实可行的。</a:t>
            </a:r>
            <a:endParaRPr lang="zh-CN" altLang="zh-CN" sz="2400" kern="100" dirty="0">
              <a:latin typeface="宋体" panose="02010600030101010101" pitchFamily="2" charset="-122"/>
              <a:cs typeface="Courier New" panose="02070309020205020404" pitchFamily="49"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u=1627219458,3375884200&amp;fm=26&amp;gp=0.jpg"/>
          <p:cNvPicPr>
            <a:picLocks noChangeAspect="1"/>
          </p:cNvPicPr>
          <p:nvPr/>
        </p:nvPicPr>
        <p:blipFill>
          <a:blip r:embed="rId3" cstate="print"/>
          <a:stretch>
            <a:fillRect/>
          </a:stretch>
        </p:blipFill>
        <p:spPr>
          <a:xfrm>
            <a:off x="0" y="0"/>
            <a:ext cx="12189600" cy="9119401"/>
          </a:xfrm>
          <a:prstGeom prst="rect">
            <a:avLst/>
          </a:prstGeom>
        </p:spPr>
      </p:pic>
      <p:sp>
        <p:nvSpPr>
          <p:cNvPr id="4" name="矩形 3"/>
          <p:cNvSpPr/>
          <p:nvPr/>
        </p:nvSpPr>
        <p:spPr>
          <a:xfrm>
            <a:off x="334566" y="981522"/>
            <a:ext cx="11412000" cy="1200329"/>
          </a:xfrm>
          <a:prstGeom prst="rect">
            <a:avLst/>
          </a:prstGeom>
        </p:spPr>
        <p:txBody>
          <a:bodyPr>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第三部分中，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事实是科学家的空气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主要是围绕什么来写的？这部分在选材上有什么特点？</a:t>
            </a:r>
            <a:endParaRPr lang="zh-CN" altLang="zh-CN" sz="1050" kern="100" dirty="0">
              <a:latin typeface="宋体" panose="02010600030101010101" pitchFamily="2" charset="-122"/>
              <a:cs typeface="Courier New" panose="02070309020205020404" pitchFamily="49" charset="0"/>
            </a:endParaRPr>
          </a:p>
        </p:txBody>
      </p:sp>
      <p:sp>
        <p:nvSpPr>
          <p:cNvPr id="24" name="矩形 23"/>
          <p:cNvSpPr/>
          <p:nvPr/>
        </p:nvSpPr>
        <p:spPr>
          <a:xfrm>
            <a:off x="334566" y="2126824"/>
            <a:ext cx="11521280" cy="1685077"/>
          </a:xfrm>
          <a:prstGeom prst="rect">
            <a:avLst/>
          </a:prstGeom>
        </p:spPr>
        <p:txBody>
          <a:bodyPr wrap="square">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这部分说明袁隆平是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真理的侍者，是事实的追随者</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。主要围绕</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三不稻</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这个情节来写。这部分在选材上的特点有两个：一是有个性，突出了袁隆平对于杂交水稻的认知与众不同；二是选材精，不庞杂。</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 xmlns:p14="http://schemas.microsoft.com/office/powerpoint/2010/main" val="314213006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u=1627219458,3375884200&amp;fm=26&amp;gp=0.jpg"/>
          <p:cNvPicPr>
            <a:picLocks noChangeAspect="1"/>
          </p:cNvPicPr>
          <p:nvPr/>
        </p:nvPicPr>
        <p:blipFill>
          <a:blip r:embed="rId3" cstate="print"/>
          <a:stretch>
            <a:fillRect/>
          </a:stretch>
        </p:blipFill>
        <p:spPr>
          <a:xfrm>
            <a:off x="-1" y="0"/>
            <a:ext cx="12190413" cy="6858000"/>
          </a:xfrm>
          <a:prstGeom prst="rect">
            <a:avLst/>
          </a:prstGeom>
        </p:spPr>
      </p:pic>
      <p:sp>
        <p:nvSpPr>
          <p:cNvPr id="4" name="矩形 3"/>
          <p:cNvSpPr/>
          <p:nvPr/>
        </p:nvSpPr>
        <p:spPr>
          <a:xfrm>
            <a:off x="443846" y="333450"/>
            <a:ext cx="11412000" cy="3416320"/>
          </a:xfrm>
          <a:prstGeom prst="rect">
            <a:avLst/>
          </a:prstGeom>
        </p:spPr>
        <p:txBody>
          <a:bodyPr>
            <a:spAutoFit/>
          </a:bodyPr>
          <a:lstStyle/>
          <a:p>
            <a:pPr algn="just">
              <a:lnSpc>
                <a:spcPct val="150000"/>
              </a:lnSpc>
              <a:spcAft>
                <a:spcPts val="0"/>
              </a:spcAft>
            </a:pPr>
            <a:r>
              <a:rPr lang="en-US" altLang="zh-CN" sz="2400" kern="100" dirty="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400" kern="100" dirty="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精彩细节，咀嚼品味</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作者在文中为了使袁隆平的形象鲜活地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在我们面前，采用了细节描写的手法，细腻地再现了袁隆平在研究杂交水稻过程中的艰辛以及孜孜以求的探索精神。说说下列细节描写具有怎样的作用。</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袁隆平</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眯</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起双眼，出神地</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打量</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着这片几百亩大的试验田，然后</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跨过</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水渠，迈步</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走进</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田间。他</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蹲下</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身子</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翻看</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着土壤。</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分析加颜色词的表达效果。</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443846" y="3789834"/>
            <a:ext cx="11412000" cy="1685077"/>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一系列的动词突出了袁隆平工作之认真、细心以及他对科学的严谨和一丝不苟。这段文字描写了一位平凡的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农民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形象，正是这平凡的外貌与伟大的贡献形成了极大的反差，更突出了袁隆平的不平凡</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深入实践。</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 xmlns:p14="http://schemas.microsoft.com/office/powerpoint/2010/main" val="2443794182"/>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u=1627219458,3375884200&amp;fm=26&amp;gp=0.jpg"/>
          <p:cNvPicPr>
            <a:picLocks noChangeAspect="1"/>
          </p:cNvPicPr>
          <p:nvPr/>
        </p:nvPicPr>
        <p:blipFill>
          <a:blip r:embed="rId3" cstate="print"/>
          <a:stretch>
            <a:fillRect/>
          </a:stretch>
        </p:blipFill>
        <p:spPr>
          <a:xfrm>
            <a:off x="-1" y="0"/>
            <a:ext cx="12190413" cy="6858000"/>
          </a:xfrm>
          <a:prstGeom prst="rect">
            <a:avLst/>
          </a:prstGeom>
        </p:spPr>
      </p:pic>
      <p:sp>
        <p:nvSpPr>
          <p:cNvPr id="4" name="矩形 3"/>
          <p:cNvSpPr/>
          <p:nvPr/>
        </p:nvSpPr>
        <p:spPr>
          <a:xfrm>
            <a:off x="334566" y="856521"/>
            <a:ext cx="11412000" cy="1685077"/>
          </a:xfrm>
          <a:prstGeom prst="rect">
            <a:avLst/>
          </a:prstGeom>
        </p:spPr>
        <p:txBody>
          <a:bodyPr>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突然，他那敏锐的目光停留在一蔸形态特异、鹤立鸡群的水稻植株上。他屏气静神地伸出双手，欣喜地抚摸着那可爱的稻穗，激动得几乎要喊出声来！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分析画线句子的表达效果。</a:t>
            </a:r>
            <a:endParaRPr lang="zh-CN" altLang="zh-CN" sz="1050" kern="100" dirty="0">
              <a:latin typeface="宋体" panose="02010600030101010101" pitchFamily="2" charset="-122"/>
              <a:cs typeface="Courier New" panose="02070309020205020404" pitchFamily="49" charset="0"/>
            </a:endParaRPr>
          </a:p>
        </p:txBody>
      </p:sp>
      <p:sp>
        <p:nvSpPr>
          <p:cNvPr id="5" name="矩形 4"/>
          <p:cNvSpPr/>
          <p:nvPr/>
        </p:nvSpPr>
        <p:spPr>
          <a:xfrm>
            <a:off x="334566" y="2564681"/>
            <a:ext cx="11412000" cy="577081"/>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动作、神情与心理描写生动地表现了袁隆平发现高产稻穗的惊喜之情。</a:t>
            </a:r>
            <a:endParaRPr lang="zh-CN" altLang="zh-CN" sz="1050" kern="100" dirty="0">
              <a:latin typeface="宋体" panose="02010600030101010101" pitchFamily="2" charset="-122"/>
              <a:cs typeface="Courier New" panose="02070309020205020404" pitchFamily="49" charset="0"/>
            </a:endParaRPr>
          </a:p>
        </p:txBody>
      </p:sp>
      <p:cxnSp>
        <p:nvCxnSpPr>
          <p:cNvPr id="6" name="直接连接符 5"/>
          <p:cNvCxnSpPr/>
          <p:nvPr/>
        </p:nvCxnSpPr>
        <p:spPr>
          <a:xfrm>
            <a:off x="416848" y="1927900"/>
            <a:ext cx="9634311"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425960" y="1413570"/>
            <a:ext cx="1207324"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647943957"/>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u=1627219458,3375884200&amp;fm=26&amp;gp=0.jpg"/>
          <p:cNvPicPr>
            <a:picLocks noChangeAspect="1"/>
          </p:cNvPicPr>
          <p:nvPr/>
        </p:nvPicPr>
        <p:blipFill>
          <a:blip r:embed="rId3" cstate="print"/>
          <a:stretch>
            <a:fillRect/>
          </a:stretch>
        </p:blipFill>
        <p:spPr>
          <a:xfrm>
            <a:off x="-1" y="0"/>
            <a:ext cx="12190413" cy="6858000"/>
          </a:xfrm>
          <a:prstGeom prst="rect">
            <a:avLst/>
          </a:prstGeom>
        </p:spPr>
      </p:pic>
      <p:sp>
        <p:nvSpPr>
          <p:cNvPr id="4" name="矩形 3"/>
          <p:cNvSpPr/>
          <p:nvPr/>
        </p:nvSpPr>
        <p:spPr>
          <a:xfrm>
            <a:off x="334566" y="621482"/>
            <a:ext cx="11412000" cy="2308324"/>
          </a:xfrm>
          <a:prstGeom prst="rect">
            <a:avLst/>
          </a:prstGeom>
        </p:spPr>
        <p:txBody>
          <a:bodyPr>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他头顶烈日脚踩淤泥弯腰驼背去寻找这种天然雄性不育株，已是第</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天了。突然他的目光停留在一株雄花不开裂、性状奇特的植株上，这正是退化了的雄蕊。他马上把这株洞庭早籼天然雄性不育株用布条</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标</a:t>
            </a:r>
            <a:r>
              <a:rPr lang="zh-CN" altLang="en-US" sz="2400" kern="100" dirty="0" smtClean="0">
                <a:latin typeface="Times New Roman" panose="02020603050405020304" pitchFamily="18" charset="0"/>
                <a:ea typeface="微软雅黑" panose="020B0503020204020204" pitchFamily="34" charset="-122"/>
                <a:cs typeface="Times New Roman" panose="02020603050405020304" pitchFamily="18" charset="0"/>
              </a:rPr>
              <a:t>记</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400" u="sng" kern="100" dirty="0">
                <a:uFill>
                  <a:solidFill>
                    <a:schemeClr val="tx2">
                      <a:lumMod val="60000"/>
                      <a:lumOff val="40000"/>
                    </a:schemeClr>
                  </a:solidFill>
                </a:uFill>
                <a:latin typeface="Times New Roman" panose="02020603050405020304" pitchFamily="18" charset="0"/>
                <a:ea typeface="微软雅黑" panose="020B0503020204020204" pitchFamily="34" charset="-122"/>
                <a:cs typeface="Times New Roman" panose="02020603050405020304" pitchFamily="18" charset="0"/>
              </a:rPr>
              <a:t>袁隆平欣喜异常，水稻雄性不育植株，终于找到了。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分析画线句子的表达效果。</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34566" y="2996729"/>
            <a:ext cx="11412000" cy="577081"/>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方正隶变简体" panose="03000509000000000000" pitchFamily="65" charset="-122"/>
                <a:ea typeface="微软雅黑" panose="020B0503020204020204" pitchFamily="34" charset="-122"/>
                <a:cs typeface="Times New Roman" panose="02020603050405020304" pitchFamily="18" charset="0"/>
              </a:rPr>
              <a:t>动作细节充分表现了袁隆平寻找新品种的艰辛和发现新品种的欣喜。</a:t>
            </a:r>
            <a:endParaRPr lang="zh-CN" altLang="zh-CN" sz="1050" kern="100" dirty="0">
              <a:latin typeface="宋体" panose="02010600030101010101" pitchFamily="2" charset="-122"/>
              <a:cs typeface="Courier New" panose="02070309020205020404" pitchFamily="49" charset="0"/>
            </a:endParaRPr>
          </a:p>
        </p:txBody>
      </p:sp>
      <p:cxnSp>
        <p:nvCxnSpPr>
          <p:cNvPr id="5" name="直接连接符 4"/>
          <p:cNvCxnSpPr/>
          <p:nvPr/>
        </p:nvCxnSpPr>
        <p:spPr>
          <a:xfrm>
            <a:off x="378496" y="2270975"/>
            <a:ext cx="6542591"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84287" y="1153531"/>
            <a:ext cx="4062435"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1047589" y="1689352"/>
            <a:ext cx="664241"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267553661"/>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1627219458,3375884200&amp;fm=26&amp;gp=0.jpg"/>
          <p:cNvPicPr>
            <a:picLocks noChangeAspect="1"/>
          </p:cNvPicPr>
          <p:nvPr/>
        </p:nvPicPr>
        <p:blipFill>
          <a:blip r:embed="rId2" cstate="print"/>
          <a:stretch>
            <a:fillRect/>
          </a:stretch>
        </p:blipFill>
        <p:spPr>
          <a:xfrm>
            <a:off x="-1" y="0"/>
            <a:ext cx="12190413" cy="6858000"/>
          </a:xfrm>
          <a:prstGeom prst="rect">
            <a:avLst/>
          </a:prstGeom>
        </p:spPr>
      </p:pic>
      <p:sp>
        <p:nvSpPr>
          <p:cNvPr id="2" name="矩形 1"/>
          <p:cNvSpPr/>
          <p:nvPr/>
        </p:nvSpPr>
        <p:spPr>
          <a:xfrm>
            <a:off x="478582" y="477466"/>
            <a:ext cx="11017224" cy="1200329"/>
          </a:xfrm>
          <a:prstGeom prst="rect">
            <a:avLst/>
          </a:prstGeom>
        </p:spPr>
        <p:txBody>
          <a:bodyPr wrap="square">
            <a:spAutoFit/>
          </a:bodyPr>
          <a:lstStyle/>
          <a:p>
            <a:r>
              <a:rPr lang="en-US" altLang="zh-CN" sz="2400" dirty="0" smtClean="0">
                <a:latin typeface="微软雅黑" pitchFamily="34" charset="-122"/>
                <a:ea typeface="微软雅黑" pitchFamily="34" charset="-122"/>
              </a:rPr>
              <a:t>7.</a:t>
            </a:r>
            <a:r>
              <a:rPr lang="zh-CN" altLang="en-US" sz="2400" dirty="0" smtClean="0">
                <a:latin typeface="微软雅黑" pitchFamily="34" charset="-122"/>
                <a:ea typeface="微软雅黑" pitchFamily="34" charset="-122"/>
              </a:rPr>
              <a:t>写人物通讯，可选的事例很多，但是作者围绕主题，选取可以突出人物个性的事例，选材精，不庞杂。作者是用什么样的结构和手法将这些具体、典型事例贯穿起来的？</a:t>
            </a:r>
            <a:endParaRPr lang="en-US" altLang="zh-CN" sz="2400" dirty="0">
              <a:latin typeface="微软雅黑" pitchFamily="34" charset="-122"/>
              <a:ea typeface="微软雅黑" pitchFamily="34" charset="-122"/>
            </a:endParaRPr>
          </a:p>
        </p:txBody>
      </p:sp>
      <p:sp>
        <p:nvSpPr>
          <p:cNvPr id="3" name="矩形 2"/>
          <p:cNvSpPr/>
          <p:nvPr/>
        </p:nvSpPr>
        <p:spPr>
          <a:xfrm>
            <a:off x="334566" y="1773610"/>
            <a:ext cx="11161240" cy="4342214"/>
          </a:xfrm>
          <a:prstGeom prst="rect">
            <a:avLst/>
          </a:prstGeom>
        </p:spPr>
        <p:txBody>
          <a:bodyPr wrap="square">
            <a:spAutoFit/>
          </a:bodyPr>
          <a:lstStyle/>
          <a:p>
            <a:pPr indent="457200" algn="just">
              <a:lnSpc>
                <a:spcPct val="150000"/>
              </a:lnSpc>
            </a:pPr>
            <a:r>
              <a:rPr lang="zh-CN"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en-US"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400" dirty="0" smtClean="0">
                <a:solidFill>
                  <a:srgbClr val="C00000"/>
                </a:solidFill>
                <a:latin typeface="微软雅黑" panose="020B0503020204020204" pitchFamily="34" charset="-122"/>
                <a:ea typeface="微软雅黑" panose="020B0503020204020204" pitchFamily="34" charset="-122"/>
              </a:rPr>
              <a:t>① 小标题（布局谋篇精细、巧妙）。</a:t>
            </a:r>
            <a:endParaRPr lang="en-US" altLang="zh-CN" sz="2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400" dirty="0" smtClean="0">
                <a:solidFill>
                  <a:srgbClr val="C00000"/>
                </a:solidFill>
                <a:latin typeface="微软雅黑" panose="020B0503020204020204" pitchFamily="34" charset="-122"/>
                <a:ea typeface="微软雅黑" panose="020B0503020204020204" pitchFamily="34" charset="-122"/>
              </a:rPr>
              <a:t>作者按人物的品质和事迹分类，列小标题组织材料。</a:t>
            </a:r>
            <a:endParaRPr lang="en-US" altLang="zh-CN" sz="2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400" dirty="0" smtClean="0">
                <a:solidFill>
                  <a:srgbClr val="C00000"/>
                </a:solidFill>
                <a:latin typeface="微软雅黑" panose="020B0503020204020204" pitchFamily="34" charset="-122"/>
                <a:ea typeface="微软雅黑" panose="020B0503020204020204" pitchFamily="34" charset="-122"/>
              </a:rPr>
              <a:t>曾记否，到中流击水</a:t>
            </a:r>
            <a:r>
              <a:rPr lang="en-US" altLang="zh-CN" sz="2400" dirty="0" smtClean="0">
                <a:solidFill>
                  <a:srgbClr val="C00000"/>
                </a:solidFill>
                <a:latin typeface="微软雅黑" panose="020B0503020204020204" pitchFamily="34" charset="-122"/>
                <a:ea typeface="微软雅黑" panose="020B0503020204020204" pitchFamily="34" charset="-122"/>
              </a:rPr>
              <a:t>——</a:t>
            </a:r>
            <a:r>
              <a:rPr lang="zh-CN" altLang="en-US" sz="2400" dirty="0" smtClean="0">
                <a:solidFill>
                  <a:srgbClr val="C00000"/>
                </a:solidFill>
                <a:latin typeface="微软雅黑" panose="020B0503020204020204" pitchFamily="34" charset="-122"/>
                <a:ea typeface="微软雅黑" panose="020B0503020204020204" pitchFamily="34" charset="-122"/>
              </a:rPr>
              <a:t>工作态度、方法</a:t>
            </a:r>
            <a:endParaRPr lang="en-US" altLang="zh-CN" sz="2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400" dirty="0" smtClean="0">
                <a:solidFill>
                  <a:srgbClr val="C00000"/>
                </a:solidFill>
                <a:latin typeface="微软雅黑" panose="020B0503020204020204" pitchFamily="34" charset="-122"/>
                <a:ea typeface="微软雅黑" panose="020B0503020204020204" pitchFamily="34" charset="-122"/>
              </a:rPr>
              <a:t>创新是科学家的灵魂和本质</a:t>
            </a:r>
            <a:r>
              <a:rPr lang="en-US" altLang="zh-CN" sz="2400" dirty="0" smtClean="0">
                <a:solidFill>
                  <a:srgbClr val="C00000"/>
                </a:solidFill>
                <a:latin typeface="微软雅黑" panose="020B0503020204020204" pitchFamily="34" charset="-122"/>
                <a:ea typeface="微软雅黑" panose="020B0503020204020204" pitchFamily="34" charset="-122"/>
              </a:rPr>
              <a:t>——</a:t>
            </a:r>
            <a:r>
              <a:rPr lang="zh-CN" altLang="en-US" sz="2400" dirty="0" smtClean="0">
                <a:solidFill>
                  <a:srgbClr val="C00000"/>
                </a:solidFill>
                <a:latin typeface="微软雅黑" panose="020B0503020204020204" pitchFamily="34" charset="-122"/>
                <a:ea typeface="微软雅黑" panose="020B0503020204020204" pitchFamily="34" charset="-122"/>
              </a:rPr>
              <a:t>学术品格</a:t>
            </a:r>
            <a:endParaRPr lang="en-US" altLang="zh-CN" sz="2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400" dirty="0" smtClean="0">
                <a:solidFill>
                  <a:srgbClr val="C00000"/>
                </a:solidFill>
                <a:latin typeface="微软雅黑" panose="020B0503020204020204" pitchFamily="34" charset="-122"/>
                <a:ea typeface="微软雅黑" panose="020B0503020204020204" pitchFamily="34" charset="-122"/>
              </a:rPr>
              <a:t>事实是科学家的空气</a:t>
            </a:r>
            <a:r>
              <a:rPr lang="en-US" altLang="zh-CN" sz="2400" dirty="0" smtClean="0">
                <a:solidFill>
                  <a:srgbClr val="C00000"/>
                </a:solidFill>
                <a:latin typeface="微软雅黑" panose="020B0503020204020204" pitchFamily="34" charset="-122"/>
                <a:ea typeface="微软雅黑" panose="020B0503020204020204" pitchFamily="34" charset="-122"/>
              </a:rPr>
              <a:t>——</a:t>
            </a:r>
            <a:r>
              <a:rPr lang="zh-CN" altLang="en-US" sz="2400" dirty="0" smtClean="0">
                <a:solidFill>
                  <a:srgbClr val="C00000"/>
                </a:solidFill>
                <a:latin typeface="微软雅黑" panose="020B0503020204020204" pitchFamily="34" charset="-122"/>
                <a:ea typeface="微软雅黑" panose="020B0503020204020204" pitchFamily="34" charset="-122"/>
              </a:rPr>
              <a:t>道德操守</a:t>
            </a:r>
            <a:endParaRPr lang="en-US" altLang="zh-CN" sz="2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400" dirty="0" smtClean="0">
                <a:solidFill>
                  <a:srgbClr val="C00000"/>
                </a:solidFill>
                <a:latin typeface="微软雅黑" panose="020B0503020204020204" pitchFamily="34" charset="-122"/>
                <a:ea typeface="微软雅黑" panose="020B0503020204020204" pitchFamily="34" charset="-122"/>
              </a:rPr>
              <a:t>饥饿的威胁在退却</a:t>
            </a:r>
            <a:r>
              <a:rPr lang="en-US" altLang="zh-CN" sz="2400" dirty="0" smtClean="0">
                <a:solidFill>
                  <a:srgbClr val="C00000"/>
                </a:solidFill>
                <a:latin typeface="微软雅黑" panose="020B0503020204020204" pitchFamily="34" charset="-122"/>
                <a:ea typeface="微软雅黑" panose="020B0503020204020204" pitchFamily="34" charset="-122"/>
              </a:rPr>
              <a:t>——</a:t>
            </a:r>
            <a:r>
              <a:rPr lang="zh-CN" altLang="en-US" sz="2400" dirty="0" smtClean="0">
                <a:solidFill>
                  <a:srgbClr val="C00000"/>
                </a:solidFill>
                <a:latin typeface="微软雅黑" panose="020B0503020204020204" pitchFamily="34" charset="-122"/>
                <a:ea typeface="微软雅黑" panose="020B0503020204020204" pitchFamily="34" charset="-122"/>
              </a:rPr>
              <a:t>理想志向</a:t>
            </a:r>
            <a:endParaRPr lang="en-US" altLang="zh-CN" sz="2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400" dirty="0" smtClean="0">
                <a:solidFill>
                  <a:srgbClr val="C00000"/>
                </a:solidFill>
                <a:latin typeface="微软雅黑" panose="020B0503020204020204" pitchFamily="34" charset="-122"/>
                <a:ea typeface="微软雅黑" panose="020B0503020204020204" pitchFamily="34" charset="-122"/>
              </a:rPr>
              <a:t>特点：条理清晰明白，重点突出；语句精妙、结构工整；内容深刻，形式灵动。</a:t>
            </a:r>
            <a:endParaRPr lang="en-US" altLang="zh-CN" sz="2400" dirty="0" smtClean="0">
              <a:solidFill>
                <a:srgbClr val="C00000"/>
              </a:solidFill>
              <a:latin typeface="微软雅黑" panose="020B0503020204020204" pitchFamily="34" charset="-122"/>
              <a:ea typeface="微软雅黑" panose="020B0503020204020204" pitchFamily="34" charset="-122"/>
            </a:endParaRPr>
          </a:p>
          <a:p>
            <a:pPr indent="457200" algn="just">
              <a:lnSpc>
                <a:spcPts val="2900"/>
              </a:lnSpc>
            </a:pPr>
            <a:endParaRPr lang="en-US" altLang="zh-CN" sz="20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lide(fromBottom)">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lide(fromBottom)">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u=1627219458,3375884200&amp;fm=26&amp;gp=0.jpg"/>
          <p:cNvPicPr>
            <a:picLocks noChangeAspect="1"/>
          </p:cNvPicPr>
          <p:nvPr/>
        </p:nvPicPr>
        <p:blipFill>
          <a:blip r:embed="rId2" cstate="print"/>
          <a:stretch>
            <a:fillRect/>
          </a:stretch>
        </p:blipFill>
        <p:spPr>
          <a:xfrm>
            <a:off x="0" y="0"/>
            <a:ext cx="12189600" cy="9119401"/>
          </a:xfrm>
          <a:prstGeom prst="rect">
            <a:avLst/>
          </a:prstGeom>
        </p:spPr>
      </p:pic>
      <p:sp>
        <p:nvSpPr>
          <p:cNvPr id="2" name="矩形 1"/>
          <p:cNvSpPr/>
          <p:nvPr/>
        </p:nvSpPr>
        <p:spPr>
          <a:xfrm>
            <a:off x="622598" y="1269554"/>
            <a:ext cx="10729192" cy="4445704"/>
          </a:xfrm>
          <a:prstGeom prst="rect">
            <a:avLst/>
          </a:prstGeom>
        </p:spPr>
        <p:txBody>
          <a:bodyPr wrap="square">
            <a:spAutoFit/>
          </a:bodyPr>
          <a:lstStyle/>
          <a:p>
            <a:pPr indent="457200" algn="just">
              <a:lnSpc>
                <a:spcPct val="150000"/>
              </a:lnSpc>
            </a:pPr>
            <a:r>
              <a:rPr lang="zh-CN" altLang="en-US" sz="3200" dirty="0" smtClean="0">
                <a:solidFill>
                  <a:srgbClr val="C00000"/>
                </a:solidFill>
                <a:latin typeface="微软雅黑" panose="020B0503020204020204" pitchFamily="34" charset="-122"/>
                <a:ea typeface="微软雅黑" panose="020B0503020204020204" pitchFamily="34" charset="-122"/>
              </a:rPr>
              <a:t>② 记叙为主，夹以描写、议论、说明。</a:t>
            </a:r>
            <a:endParaRPr lang="en-US" altLang="zh-CN" sz="32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3200" dirty="0" smtClean="0">
                <a:latin typeface="微软雅黑" panose="020B0503020204020204" pitchFamily="34" charset="-122"/>
                <a:ea typeface="微软雅黑" panose="020B0503020204020204" pitchFamily="34" charset="-122"/>
              </a:rPr>
              <a:t>多种灵活的表达方式。如说明袁隆平是怎样发现真理时，采用了倒叙手法，追述了袁隆平科学实践的过程（那是 </a:t>
            </a:r>
            <a:r>
              <a:rPr lang="en-US" altLang="zh-CN" sz="3200" dirty="0" smtClean="0">
                <a:latin typeface="微软雅黑" panose="020B0503020204020204" pitchFamily="34" charset="-122"/>
                <a:ea typeface="微软雅黑" panose="020B0503020204020204" pitchFamily="34" charset="-122"/>
              </a:rPr>
              <a:t>1961 </a:t>
            </a:r>
            <a:r>
              <a:rPr lang="zh-CN" altLang="en-US" sz="3200" dirty="0" smtClean="0">
                <a:latin typeface="微软雅黑" panose="020B0503020204020204" pitchFamily="34" charset="-122"/>
                <a:ea typeface="微软雅黑" panose="020B0503020204020204" pitchFamily="34" charset="-122"/>
              </a:rPr>
              <a:t>年</a:t>
            </a:r>
            <a:r>
              <a:rPr lang="en-US" altLang="zh-CN" sz="3200" dirty="0" smtClean="0">
                <a:latin typeface="微软雅黑" panose="020B0503020204020204" pitchFamily="34" charset="-122"/>
                <a:ea typeface="微软雅黑" panose="020B0503020204020204" pitchFamily="34" charset="-122"/>
              </a:rPr>
              <a:t>7 </a:t>
            </a:r>
            <a:r>
              <a:rPr lang="zh-CN" altLang="en-US" sz="3200" dirty="0" smtClean="0">
                <a:latin typeface="微软雅黑" panose="020B0503020204020204" pitchFamily="34" charset="-122"/>
                <a:ea typeface="微软雅黑" panose="020B0503020204020204" pitchFamily="34" charset="-122"/>
              </a:rPr>
              <a:t>月的一天</a:t>
            </a:r>
            <a:r>
              <a:rPr lang="en-US" altLang="zh-CN" sz="3200" dirty="0" smtClean="0">
                <a:latin typeface="微软雅黑" panose="020B0503020204020204" pitchFamily="34" charset="-122"/>
                <a:ea typeface="微软雅黑" panose="020B0503020204020204" pitchFamily="34" charset="-122"/>
              </a:rPr>
              <a:t>——</a:t>
            </a:r>
            <a:r>
              <a:rPr lang="zh-CN" altLang="en-US" sz="3200" dirty="0" smtClean="0">
                <a:latin typeface="微软雅黑" panose="020B0503020204020204" pitchFamily="34" charset="-122"/>
                <a:ea typeface="微软雅黑" panose="020B0503020204020204" pitchFamily="34" charset="-122"/>
              </a:rPr>
              <a:t>发起挑战）：</a:t>
            </a:r>
            <a:r>
              <a:rPr lang="zh-CN" altLang="en-US" sz="3200" dirty="0" smtClean="0">
                <a:solidFill>
                  <a:srgbClr val="FF0000"/>
                </a:solidFill>
                <a:latin typeface="微软雅黑" panose="020B0503020204020204" pitchFamily="34" charset="-122"/>
                <a:ea typeface="微软雅黑" panose="020B0503020204020204" pitchFamily="34" charset="-122"/>
              </a:rPr>
              <a:t>发现特异稻（欣喜）→护理特异稻（满怀希望）→试种特异稻（失望）→分析研究（自信）→发现真理（收获）。</a:t>
            </a:r>
            <a:endParaRPr lang="zh-CN" altLang="en-US" sz="3200" dirty="0">
              <a:solidFill>
                <a:srgbClr val="FF00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slide(fromBottom)">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1627219458,3375884200&amp;fm=26&amp;gp=0.jpg"/>
          <p:cNvPicPr>
            <a:picLocks noChangeAspect="1"/>
          </p:cNvPicPr>
          <p:nvPr/>
        </p:nvPicPr>
        <p:blipFill>
          <a:blip r:embed="rId2" cstate="print"/>
          <a:stretch>
            <a:fillRect/>
          </a:stretch>
        </p:blipFill>
        <p:spPr>
          <a:xfrm>
            <a:off x="0" y="0"/>
            <a:ext cx="12190413" cy="6859588"/>
          </a:xfrm>
          <a:prstGeom prst="rect">
            <a:avLst/>
          </a:prstGeom>
        </p:spPr>
      </p:pic>
      <p:sp>
        <p:nvSpPr>
          <p:cNvPr id="2" name="标题 1"/>
          <p:cNvSpPr>
            <a:spLocks noGrp="1"/>
          </p:cNvSpPr>
          <p:nvPr>
            <p:ph type="title"/>
          </p:nvPr>
        </p:nvSpPr>
        <p:spPr>
          <a:xfrm>
            <a:off x="309205" y="207694"/>
            <a:ext cx="11385973" cy="3166208"/>
          </a:xfrm>
        </p:spPr>
        <p:txBody>
          <a:bodyPr/>
          <a:lstStyle/>
          <a:p>
            <a:pPr algn="l"/>
            <a:r>
              <a:rPr lang="zh-CN" altLang="en-US"/>
              <a:t>.      鲁迅在《中国人失掉自信力了吗》中指出：“我们从古以来，就有埋头苦干的人，有拼命硬干的人，有为民请命的人，有舍身求法的人……这就是中国的脊梁。”</a:t>
            </a:r>
            <a:br>
              <a:rPr lang="zh-CN" altLang="en-US"/>
            </a:br>
            <a:r>
              <a:rPr lang="zh-CN" altLang="en-US"/>
              <a:t>你认为袁隆平是“中国的脊梁”吗？</a:t>
            </a:r>
          </a:p>
        </p:txBody>
      </p:sp>
      <p:sp>
        <p:nvSpPr>
          <p:cNvPr id="3" name="内容占位符 2"/>
          <p:cNvSpPr>
            <a:spLocks noGrp="1"/>
          </p:cNvSpPr>
          <p:nvPr>
            <p:ph idx="1"/>
          </p:nvPr>
        </p:nvSpPr>
        <p:spPr>
          <a:xfrm>
            <a:off x="402538" y="3511729"/>
            <a:ext cx="11385973" cy="2372274"/>
          </a:xfrm>
        </p:spPr>
        <p:txBody>
          <a:bodyPr/>
          <a:lstStyle/>
          <a:p>
            <a:r>
              <a:rPr lang="zh-CN" altLang="en-US" b="1" dirty="0">
                <a:solidFill>
                  <a:srgbClr val="FF0000"/>
                </a:solidFill>
              </a:rPr>
              <a:t>是“中国的脊梁”。</a:t>
            </a:r>
          </a:p>
          <a:p>
            <a:r>
              <a:rPr lang="zh-CN" altLang="en-US" b="1" dirty="0">
                <a:solidFill>
                  <a:srgbClr val="FF0000"/>
                </a:solidFill>
              </a:rPr>
              <a:t>理由是：①志向高远，开拓奉献，品格高尚。②自己的研究的领域里，为中国和世界人民作出了杰出的贡献。③具有杰出的才华、创新的精神和顽强的意志。</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u=1627219458,3375884200&amp;fm=26&amp;gp=0.jpg"/>
          <p:cNvPicPr>
            <a:picLocks noChangeAspect="1"/>
          </p:cNvPicPr>
          <p:nvPr/>
        </p:nvPicPr>
        <p:blipFill>
          <a:blip r:embed="rId2" cstate="print"/>
          <a:stretch>
            <a:fillRect/>
          </a:stretch>
        </p:blipFill>
        <p:spPr>
          <a:xfrm>
            <a:off x="-1" y="0"/>
            <a:ext cx="12190413" cy="6859588"/>
          </a:xfrm>
          <a:prstGeom prst="rect">
            <a:avLst/>
          </a:prstGeom>
        </p:spPr>
      </p:pic>
      <p:pic>
        <p:nvPicPr>
          <p:cNvPr id="31746" name="Picture 2" descr="E:\CNTV\Download\[24小时]共和国勋章获得者：袁隆平把饭碗掌握在中国人自己手上\7e881ec75e4f4b9d8931374e69f578f9-191.jpg"/>
          <p:cNvPicPr>
            <a:picLocks noChangeAspect="1" noChangeArrowheads="1"/>
          </p:cNvPicPr>
          <p:nvPr/>
        </p:nvPicPr>
        <p:blipFill>
          <a:blip r:embed="rId3" cstate="print"/>
          <a:srcRect/>
          <a:stretch>
            <a:fillRect/>
          </a:stretch>
        </p:blipFill>
        <p:spPr bwMode="auto">
          <a:xfrm>
            <a:off x="406574" y="261442"/>
            <a:ext cx="11305256" cy="6264696"/>
          </a:xfrm>
          <a:prstGeom prst="rect">
            <a:avLst/>
          </a:prstGeom>
          <a:noFill/>
        </p:spPr>
      </p:pic>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u=1627219458,3375884200&amp;fm=26&amp;gp=0.jpg"/>
          <p:cNvPicPr>
            <a:picLocks noChangeAspect="1"/>
          </p:cNvPicPr>
          <p:nvPr/>
        </p:nvPicPr>
        <p:blipFill>
          <a:blip r:embed="rId3" cstate="print"/>
          <a:stretch>
            <a:fillRect/>
          </a:stretch>
        </p:blipFill>
        <p:spPr>
          <a:xfrm>
            <a:off x="0" y="0"/>
            <a:ext cx="12190413" cy="6859588"/>
          </a:xfrm>
          <a:prstGeom prst="rect">
            <a:avLst/>
          </a:prstGeom>
        </p:spPr>
      </p:pic>
      <p:sp>
        <p:nvSpPr>
          <p:cNvPr id="18" name="矩形 17"/>
          <p:cNvSpPr/>
          <p:nvPr/>
        </p:nvSpPr>
        <p:spPr>
          <a:xfrm>
            <a:off x="406574" y="1125538"/>
            <a:ext cx="9001000" cy="2862322"/>
          </a:xfrm>
          <a:prstGeom prst="rect">
            <a:avLst/>
          </a:prstGeom>
        </p:spPr>
        <p:txBody>
          <a:bodyPr wrap="square">
            <a:spAutoFit/>
          </a:bodyPr>
          <a:lstStyle/>
          <a:p>
            <a:pPr algn="just">
              <a:lnSpc>
                <a:spcPct val="150000"/>
              </a:lnSpc>
              <a:spcAft>
                <a:spcPts val="0"/>
              </a:spcAft>
            </a:pPr>
            <a:r>
              <a:rPr lang="en-US" altLang="zh-CN" sz="2400" b="1" kern="100" dirty="0">
                <a:latin typeface="微软雅黑" panose="020B0503020204020204" pitchFamily="34" charset="-122"/>
                <a:cs typeface="Times New Roman" panose="02020603050405020304" pitchFamily="18" charset="0"/>
              </a:rPr>
              <a:t>1</a:t>
            </a:r>
            <a:r>
              <a:rPr lang="en-US" altLang="zh-CN" sz="2400" b="1" kern="100" dirty="0" smtClean="0">
                <a:latin typeface="微软雅黑" panose="020B0503020204020204" pitchFamily="34" charset="-122"/>
                <a:cs typeface="Times New Roman" panose="02020603050405020304" pitchFamily="18" charset="0"/>
              </a:rPr>
              <a:t>.</a:t>
            </a:r>
            <a:r>
              <a:rPr lang="zh-CN" altLang="zh-CN" sz="2400" b="1" kern="100" dirty="0">
                <a:latin typeface="宋体" panose="02010600030101010101" pitchFamily="2" charset="-122"/>
                <a:ea typeface="微软雅黑" panose="020B0503020204020204" pitchFamily="34" charset="-122"/>
                <a:cs typeface="Times New Roman" panose="02020603050405020304" pitchFamily="18" charset="0"/>
              </a:rPr>
              <a:t>走近袁隆平</a:t>
            </a:r>
            <a:endParaRPr lang="zh-CN" altLang="zh-CN" sz="1050" kern="100" dirty="0">
              <a:latin typeface="宋体" panose="02010600030101010101" pitchFamily="2" charset="-122"/>
              <a:cs typeface="Courier New" panose="02070309020205020404" pitchFamily="49" charset="0"/>
            </a:endParaRPr>
          </a:p>
          <a:p>
            <a:pPr algn="dist">
              <a:lnSpc>
                <a:spcPct val="150000"/>
              </a:lnSpc>
              <a:spcAft>
                <a:spcPts val="0"/>
              </a:spcAft>
            </a:pP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袁</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隆平，汉族。</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1953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年毕业于西南农学院，被分配到湖南安江农校任教。</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1964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年开始杂交水稻研究。</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1971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年调入湖南省农业科学院。</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1978</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年晋升为研究员，被评为全国劳动模范。</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1995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年当选为中国工程院院士，现任国家杂交水稻工程技术研究中心主任。袁</a:t>
            </a:r>
            <a:endPar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074" name="Picture 2" descr="A28"/>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458851" y="1536855"/>
            <a:ext cx="2324987" cy="23249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矩形 3"/>
          <p:cNvSpPr/>
          <p:nvPr/>
        </p:nvSpPr>
        <p:spPr>
          <a:xfrm>
            <a:off x="334567" y="3889718"/>
            <a:ext cx="11487037" cy="2308324"/>
          </a:xfrm>
          <a:prstGeom prst="rect">
            <a:avLst/>
          </a:prstGeom>
        </p:spPr>
        <p:txBody>
          <a:bodyPr wrap="square">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隆平的籼型杂交水稻研究获我国迄今唯一特等发明奖；湖南省委、省政府授予袁隆平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功勋科学家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称号；我国发现的国际编号为</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8117</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的小行星被命名为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袁隆平星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；袁隆平先后荣获联合国教科文组织</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科学奖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和联合国粮农组织</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粮食安全保障荣誉奖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项国际奖励。</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2001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年获得首届国家最高科技奖。</a:t>
            </a:r>
            <a:endParaRPr lang="zh-CN" altLang="zh-CN" sz="1050" kern="100" dirty="0">
              <a:latin typeface="宋体" panose="02010600030101010101" pitchFamily="2" charset="-122"/>
              <a:cs typeface="Courier New" panose="02070309020205020404" pitchFamily="49" charset="0"/>
            </a:endParaRPr>
          </a:p>
        </p:txBody>
      </p:sp>
      <p:grpSp>
        <p:nvGrpSpPr>
          <p:cNvPr id="5" name="组合 4">
            <a:extLst>
              <a:ext uri="{FF2B5EF4-FFF2-40B4-BE49-F238E27FC236}">
                <a16:creationId xmlns="" xmlns:a16="http://schemas.microsoft.com/office/drawing/2014/main" id="{9770E124-22D6-B946-A42A-DFE5ABF7756E}"/>
              </a:ext>
            </a:extLst>
          </p:cNvPr>
          <p:cNvGrpSpPr/>
          <p:nvPr/>
        </p:nvGrpSpPr>
        <p:grpSpPr>
          <a:xfrm>
            <a:off x="1867944" y="45418"/>
            <a:ext cx="8454524" cy="576064"/>
            <a:chOff x="3584879" y="837506"/>
            <a:chExt cx="5659718" cy="576064"/>
          </a:xfrm>
          <a:solidFill>
            <a:schemeClr val="tx1">
              <a:lumMod val="50000"/>
              <a:lumOff val="50000"/>
            </a:schemeClr>
          </a:solidFill>
        </p:grpSpPr>
        <p:sp>
          <p:nvSpPr>
            <p:cNvPr id="6" name="矩形 5">
              <a:extLst>
                <a:ext uri="{FF2B5EF4-FFF2-40B4-BE49-F238E27FC236}">
                  <a16:creationId xmlns="" xmlns:a16="http://schemas.microsoft.com/office/drawing/2014/main" id="{7684CC38-362B-1948-A1FF-89DEBDA08BB6}"/>
                </a:ext>
              </a:extLst>
            </p:cNvPr>
            <p:cNvSpPr/>
            <p:nvPr/>
          </p:nvSpPr>
          <p:spPr>
            <a:xfrm>
              <a:off x="3808719" y="837506"/>
              <a:ext cx="5221041"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zh-CN" sz="2800" b="1" kern="100" dirty="0" smtClean="0">
                  <a:solidFill>
                    <a:schemeClr val="bg1"/>
                  </a:solidFill>
                  <a:latin typeface="Microsoft YaHei" panose="020B0503020204020204" pitchFamily="34" charset="-122"/>
                  <a:ea typeface="Microsoft YaHei" panose="020B0503020204020204" pitchFamily="34" charset="-122"/>
                  <a:cs typeface="Times New Roman"/>
                </a:rPr>
                <a:t>资</a:t>
              </a:r>
              <a:r>
                <a:rPr lang="zh-CN" altLang="zh-CN" sz="2800" b="1" kern="100" dirty="0">
                  <a:solidFill>
                    <a:schemeClr val="bg1"/>
                  </a:solidFill>
                  <a:latin typeface="Microsoft YaHei" panose="020B0503020204020204" pitchFamily="34" charset="-122"/>
                  <a:ea typeface="Microsoft YaHei" panose="020B0503020204020204" pitchFamily="34" charset="-122"/>
                  <a:cs typeface="Times New Roman"/>
                </a:rPr>
                <a:t>源与积累</a:t>
              </a:r>
            </a:p>
          </p:txBody>
        </p:sp>
        <p:sp>
          <p:nvSpPr>
            <p:cNvPr id="7" name="矩形 6">
              <a:extLst>
                <a:ext uri="{FF2B5EF4-FFF2-40B4-BE49-F238E27FC236}">
                  <a16:creationId xmlns="" xmlns:a16="http://schemas.microsoft.com/office/drawing/2014/main" id="{DBF3C792-B38E-3B46-97AB-F5128BDDA9F1}"/>
                </a:ext>
              </a:extLst>
            </p:cNvPr>
            <p:cNvSpPr/>
            <p:nvPr/>
          </p:nvSpPr>
          <p:spPr>
            <a:xfrm>
              <a:off x="9123124" y="837506"/>
              <a:ext cx="12147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a:extLst>
                <a:ext uri="{FF2B5EF4-FFF2-40B4-BE49-F238E27FC236}">
                  <a16:creationId xmlns="" xmlns:a16="http://schemas.microsoft.com/office/drawing/2014/main" id="{00D55E42-581E-AB46-BC44-04D60B47409C}"/>
                </a:ext>
              </a:extLst>
            </p:cNvPr>
            <p:cNvSpPr/>
            <p:nvPr/>
          </p:nvSpPr>
          <p:spPr>
            <a:xfrm>
              <a:off x="3584879" y="837506"/>
              <a:ext cx="12147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 xmlns:p14="http://schemas.microsoft.com/office/powerpoint/2010/main" val="1604665925"/>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u=1627219458,3375884200&amp;fm=26&amp;gp=0.jpg"/>
          <p:cNvPicPr>
            <a:picLocks noChangeAspect="1"/>
          </p:cNvPicPr>
          <p:nvPr/>
        </p:nvPicPr>
        <p:blipFill>
          <a:blip r:embed="rId3" cstate="print"/>
          <a:stretch>
            <a:fillRect/>
          </a:stretch>
        </p:blipFill>
        <p:spPr>
          <a:xfrm>
            <a:off x="0" y="0"/>
            <a:ext cx="12190413" cy="6859588"/>
          </a:xfrm>
          <a:prstGeom prst="rect">
            <a:avLst/>
          </a:prstGeom>
        </p:spPr>
      </p:pic>
      <p:sp>
        <p:nvSpPr>
          <p:cNvPr id="18" name="矩形 17"/>
          <p:cNvSpPr/>
          <p:nvPr/>
        </p:nvSpPr>
        <p:spPr>
          <a:xfrm>
            <a:off x="406574" y="405458"/>
            <a:ext cx="11457891" cy="6186309"/>
          </a:xfrm>
          <a:prstGeom prst="rect">
            <a:avLst/>
          </a:prstGeom>
        </p:spPr>
        <p:txBody>
          <a:bodyPr wrap="square">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袁隆平是个神话。</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袁隆平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品牌被评估为</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1 000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亿元人民币。</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1976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至</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1987</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年间，袁隆平让中国多长出</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1 000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亿公斤的水稻，而他正在研究的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超级稻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将能够让中国每年多养活几亿人口。</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袁隆平获得国际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拯救饥饿奖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，他的杂交水稻也将向全球推广，解决</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世纪人类吃饱肚子这件头等大事。</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对袁隆平的评价</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感动中国</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2004</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年度人物</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袁隆平颁奖词：</a:t>
            </a:r>
            <a:endParaRPr lang="zh-CN" altLang="zh-CN" sz="1050" kern="100" dirty="0" smtClean="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他是一位真正的耕耘者。当他还是一个乡村教师的时候，已经具有颠覆世界权威的胆识；当他名满天下的时候，却仍然只是专注于田畴，淡泊名利，一介农夫，播撒智慧，收获富足。他毕生的梦想，就是让所有的人远离饥饿。喜看稻菽千重浪，最是风流袁隆平。</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 xmlns:p14="http://schemas.microsoft.com/office/powerpoint/2010/main" val="3234106615"/>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u=1627219458,3375884200&amp;fm=26&amp;gp=0.jpg"/>
          <p:cNvPicPr>
            <a:picLocks noChangeAspect="1"/>
          </p:cNvPicPr>
          <p:nvPr/>
        </p:nvPicPr>
        <p:blipFill>
          <a:blip r:embed="rId2" cstate="print"/>
          <a:stretch>
            <a:fillRect/>
          </a:stretch>
        </p:blipFill>
        <p:spPr>
          <a:xfrm>
            <a:off x="0" y="0"/>
            <a:ext cx="12190413" cy="6859588"/>
          </a:xfrm>
          <a:prstGeom prst="rect">
            <a:avLst/>
          </a:prstGeom>
        </p:spPr>
      </p:pic>
      <p:pic>
        <p:nvPicPr>
          <p:cNvPr id="14343" name="Picture 7" descr="无标题"/>
          <p:cNvPicPr>
            <a:picLocks noChangeAspect="1" noChangeArrowheads="1"/>
          </p:cNvPicPr>
          <p:nvPr/>
        </p:nvPicPr>
        <p:blipFill>
          <a:blip r:embed="rId3" cstate="print"/>
          <a:srcRect/>
          <a:stretch>
            <a:fillRect/>
          </a:stretch>
        </p:blipFill>
        <p:spPr bwMode="auto">
          <a:xfrm>
            <a:off x="0" y="333453"/>
            <a:ext cx="12190413" cy="6094236"/>
          </a:xfrm>
          <a:prstGeom prst="rect">
            <a:avLst/>
          </a:prstGeom>
          <a:noFill/>
          <a:ln w="9525">
            <a:noFill/>
            <a:miter lim="800000"/>
            <a:headEnd/>
            <a:tailEnd/>
          </a:ln>
        </p:spPr>
      </p:pic>
      <p:sp>
        <p:nvSpPr>
          <p:cNvPr id="8200" name="Text Box 8"/>
          <p:cNvSpPr txBox="1">
            <a:spLocks noChangeArrowheads="1"/>
          </p:cNvSpPr>
          <p:nvPr/>
        </p:nvSpPr>
        <p:spPr bwMode="auto">
          <a:xfrm>
            <a:off x="526983" y="333452"/>
            <a:ext cx="2694863" cy="848577"/>
          </a:xfrm>
          <a:prstGeom prst="rect">
            <a:avLst/>
          </a:prstGeom>
          <a:solidFill>
            <a:srgbClr val="CCFFCC"/>
          </a:solidFill>
          <a:ln w="9525">
            <a:solidFill>
              <a:srgbClr val="FF0000"/>
            </a:solidFill>
            <a:miter lim="800000"/>
            <a:headEnd/>
            <a:tailEnd/>
          </a:ln>
        </p:spPr>
        <p:txBody>
          <a:bodyPr wrap="none" lIns="108850" tIns="54425" rIns="108850" bIns="54425">
            <a:spAutoFit/>
          </a:bodyPr>
          <a:lstStyle/>
          <a:p>
            <a:r>
              <a:rPr lang="zh-CN" altLang="en-US" sz="4800" b="1" dirty="0">
                <a:ea typeface="隶书" pitchFamily="49" charset="-122"/>
              </a:rPr>
              <a:t>名人风采</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4000"/>
                                  </p:stCondLst>
                                  <p:childTnLst>
                                    <p:set>
                                      <p:cBhvr>
                                        <p:cTn id="6" dur="1" fill="hold">
                                          <p:stCondLst>
                                            <p:cond delay="0"/>
                                          </p:stCondLst>
                                        </p:cTn>
                                        <p:tgtEl>
                                          <p:spTgt spid="14343"/>
                                        </p:tgtEl>
                                        <p:attrNameLst>
                                          <p:attrName>style.visibility</p:attrName>
                                        </p:attrNameLst>
                                      </p:cBhvr>
                                      <p:to>
                                        <p:strVal val="visible"/>
                                      </p:to>
                                    </p:set>
                                    <p:animEffect transition="in" filter="diamond(out)">
                                      <p:cBhvr>
                                        <p:cTn id="7" dur="2000"/>
                                        <p:tgtEl>
                                          <p:spTgt spid="143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u=1627219458,3375884200&amp;fm=26&amp;gp=0.jpg"/>
          <p:cNvPicPr>
            <a:picLocks noChangeAspect="1"/>
          </p:cNvPicPr>
          <p:nvPr/>
        </p:nvPicPr>
        <p:blipFill>
          <a:blip r:embed="rId2" cstate="print"/>
          <a:stretch>
            <a:fillRect/>
          </a:stretch>
        </p:blipFill>
        <p:spPr>
          <a:xfrm>
            <a:off x="0" y="0"/>
            <a:ext cx="12190413" cy="6859588"/>
          </a:xfrm>
          <a:prstGeom prst="rect">
            <a:avLst/>
          </a:prstGeom>
        </p:spPr>
      </p:pic>
      <p:sp>
        <p:nvSpPr>
          <p:cNvPr id="2" name="标题 1"/>
          <p:cNvSpPr>
            <a:spLocks noGrp="1"/>
          </p:cNvSpPr>
          <p:nvPr>
            <p:ph type="title"/>
          </p:nvPr>
        </p:nvSpPr>
        <p:spPr/>
        <p:txBody>
          <a:bodyPr/>
          <a:lstStyle/>
          <a:p>
            <a:endParaRPr lang="zh-CN" altLang="en-US"/>
          </a:p>
        </p:txBody>
      </p:sp>
      <p:pic>
        <p:nvPicPr>
          <p:cNvPr id="4" name="Picture 6"/>
          <p:cNvPicPr>
            <a:picLocks noChangeAspect="1" noChangeArrowheads="1"/>
          </p:cNvPicPr>
          <p:nvPr/>
        </p:nvPicPr>
        <p:blipFill>
          <a:blip r:embed="rId3" cstate="print"/>
          <a:srcRect/>
          <a:stretch>
            <a:fillRect/>
          </a:stretch>
        </p:blipFill>
        <p:spPr bwMode="auto">
          <a:xfrm>
            <a:off x="6116370" y="549474"/>
            <a:ext cx="6074043" cy="6310114"/>
          </a:xfrm>
          <a:prstGeom prst="rect">
            <a:avLst/>
          </a:prstGeom>
          <a:noFill/>
          <a:ln w="9525">
            <a:noFill/>
            <a:miter lim="800000"/>
            <a:headEnd/>
            <a:tailEnd/>
          </a:ln>
        </p:spPr>
      </p:pic>
      <p:pic>
        <p:nvPicPr>
          <p:cNvPr id="5" name="Picture 5"/>
          <p:cNvPicPr>
            <a:picLocks noChangeAspect="1" noChangeArrowheads="1"/>
          </p:cNvPicPr>
          <p:nvPr/>
        </p:nvPicPr>
        <p:blipFill>
          <a:blip r:embed="rId4" cstate="print"/>
          <a:srcRect b="15657"/>
          <a:stretch>
            <a:fillRect/>
          </a:stretch>
        </p:blipFill>
        <p:spPr bwMode="auto">
          <a:xfrm>
            <a:off x="1" y="333450"/>
            <a:ext cx="6023197" cy="3610811"/>
          </a:xfrm>
          <a:prstGeom prst="rect">
            <a:avLst/>
          </a:prstGeom>
          <a:noFill/>
          <a:ln w="9525">
            <a:noFill/>
            <a:miter lim="800000"/>
            <a:headEnd/>
            <a:tailEnd/>
          </a:ln>
        </p:spPr>
      </p:pic>
      <p:pic>
        <p:nvPicPr>
          <p:cNvPr id="9" name="Picture 3"/>
          <p:cNvPicPr>
            <a:picLocks noGrp="1" noChangeAspect="1" noChangeArrowheads="1"/>
          </p:cNvPicPr>
          <p:nvPr>
            <p:ph idx="1"/>
          </p:nvPr>
        </p:nvPicPr>
        <p:blipFill>
          <a:blip r:embed="rId5" cstate="print"/>
          <a:srcRect/>
          <a:stretch>
            <a:fillRect/>
          </a:stretch>
        </p:blipFill>
        <p:spPr bwMode="auto">
          <a:xfrm>
            <a:off x="0" y="3789834"/>
            <a:ext cx="6095206" cy="3069754"/>
          </a:xfrm>
          <a:prstGeom prst="rect">
            <a:avLst/>
          </a:prstGeom>
          <a:noFill/>
          <a:ln w="9525">
            <a:noFill/>
            <a:miter lim="800000"/>
            <a:headEnd/>
            <a:tailEnd/>
          </a:ln>
        </p:spPr>
      </p:pic>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400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par>
                          <p:cTn id="8" fill="hold">
                            <p:stCondLst>
                              <p:cond delay="6000"/>
                            </p:stCondLst>
                            <p:childTnLst>
                              <p:par>
                                <p:cTn id="9" presetID="8" presetClass="entr" presetSubtype="32" fill="hold" nodeType="afterEffect">
                                  <p:stCondLst>
                                    <p:cond delay="4000"/>
                                  </p:stCondLst>
                                  <p:childTnLst>
                                    <p:set>
                                      <p:cBhvr>
                                        <p:cTn id="10" dur="1" fill="hold">
                                          <p:stCondLst>
                                            <p:cond delay="0"/>
                                          </p:stCondLst>
                                        </p:cTn>
                                        <p:tgtEl>
                                          <p:spTgt spid="5"/>
                                        </p:tgtEl>
                                        <p:attrNameLst>
                                          <p:attrName>style.visibility</p:attrName>
                                        </p:attrNameLst>
                                      </p:cBhvr>
                                      <p:to>
                                        <p:strVal val="visible"/>
                                      </p:to>
                                    </p:set>
                                    <p:animEffect transition="in" filter="diamond(out)">
                                      <p:cBhvr>
                                        <p:cTn id="11" dur="2000"/>
                                        <p:tgtEl>
                                          <p:spTgt spid="5"/>
                                        </p:tgtEl>
                                      </p:cBhvr>
                                    </p:animEffect>
                                  </p:childTnLst>
                                </p:cTn>
                              </p:par>
                            </p:childTnLst>
                          </p:cTn>
                        </p:par>
                        <p:par>
                          <p:cTn id="12" fill="hold">
                            <p:stCondLst>
                              <p:cond delay="12000"/>
                            </p:stCondLst>
                            <p:childTnLst>
                              <p:par>
                                <p:cTn id="13" presetID="31" presetClass="entr" presetSubtype="0" fill="hold" nodeType="afterEffect">
                                  <p:stCondLst>
                                    <p:cond delay="4000"/>
                                  </p:stCondLst>
                                  <p:iterate type="lt">
                                    <p:tmPct val="5000"/>
                                  </p:iterate>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style.rotation</p:attrName>
                                        </p:attrNameLst>
                                      </p:cBhvr>
                                      <p:tavLst>
                                        <p:tav tm="0">
                                          <p:val>
                                            <p:fltVal val="90"/>
                                          </p:val>
                                        </p:tav>
                                        <p:tav tm="100000">
                                          <p:val>
                                            <p:fltVal val="0"/>
                                          </p:val>
                                        </p:tav>
                                      </p:tavLst>
                                    </p:anim>
                                    <p:animEffect transition="in" filter="fade">
                                      <p:cBhvr>
                                        <p:cTn id="1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图片 3" descr="u=1627219458,3375884200&amp;fm=26&amp;gp=0.jpg"/>
          <p:cNvPicPr>
            <a:picLocks noChangeAspect="1"/>
          </p:cNvPicPr>
          <p:nvPr/>
        </p:nvPicPr>
        <p:blipFill>
          <a:blip r:embed="rId2" cstate="print"/>
          <a:stretch>
            <a:fillRect/>
          </a:stretch>
        </p:blipFill>
        <p:spPr>
          <a:xfrm>
            <a:off x="0" y="0"/>
            <a:ext cx="12190413" cy="6859588"/>
          </a:xfrm>
          <a:prstGeom prst="rect">
            <a:avLst/>
          </a:prstGeom>
        </p:spPr>
      </p:pic>
      <p:pic>
        <p:nvPicPr>
          <p:cNvPr id="13313" name="图片 75777" descr="人大代表"/>
          <p:cNvPicPr>
            <a:picLocks noChangeAspect="1" noChangeArrowheads="1"/>
          </p:cNvPicPr>
          <p:nvPr/>
        </p:nvPicPr>
        <p:blipFill>
          <a:blip r:embed="rId3" cstate="print"/>
          <a:srcRect/>
          <a:stretch>
            <a:fillRect/>
          </a:stretch>
        </p:blipFill>
        <p:spPr bwMode="auto">
          <a:xfrm>
            <a:off x="239153" y="476360"/>
            <a:ext cx="10080370" cy="5711560"/>
          </a:xfrm>
          <a:prstGeom prst="rect">
            <a:avLst/>
          </a:prstGeom>
          <a:noFill/>
          <a:ln w="9525">
            <a:noFill/>
            <a:miter lim="800000"/>
            <a:headEnd/>
            <a:tailEnd/>
          </a:ln>
        </p:spPr>
      </p:pic>
      <p:sp>
        <p:nvSpPr>
          <p:cNvPr id="75779" name="文本框 75778"/>
          <p:cNvSpPr txBox="1"/>
          <p:nvPr/>
        </p:nvSpPr>
        <p:spPr>
          <a:xfrm>
            <a:off x="10538930" y="1197252"/>
            <a:ext cx="1096989" cy="5148152"/>
          </a:xfrm>
          <a:prstGeom prst="rect">
            <a:avLst/>
          </a:prstGeom>
          <a:noFill/>
          <a:ln w="9525">
            <a:noFill/>
          </a:ln>
        </p:spPr>
        <p:txBody>
          <a:bodyPr vert="eaVert" wrap="none" lIns="108850" tIns="54425" rIns="108850" bIns="54425">
            <a:spAutoFit/>
          </a:bodyPr>
          <a:lstStyle/>
          <a:p>
            <a:r>
              <a:rPr lang="zh-CN" altLang="en-US" sz="5700" b="1" noProof="1">
                <a:solidFill>
                  <a:srgbClr val="006600"/>
                </a:solidFill>
                <a:effectLst>
                  <a:outerShdw blurRad="38100" dist="38100" dir="2700000">
                    <a:srgbClr val="000000"/>
                  </a:outerShdw>
                </a:effectLst>
                <a:ea typeface="隶书" panose="02010509060101010101" pitchFamily="49" charset="-122"/>
              </a:rPr>
              <a:t>被选为人大代表</a:t>
            </a:r>
          </a:p>
        </p:txBody>
      </p:sp>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1627219458,3375884200&amp;fm=26&amp;gp=0.jpg"/>
          <p:cNvPicPr>
            <a:picLocks noChangeAspect="1"/>
          </p:cNvPicPr>
          <p:nvPr/>
        </p:nvPicPr>
        <p:blipFill>
          <a:blip r:embed="rId3" cstate="print"/>
          <a:stretch>
            <a:fillRect/>
          </a:stretch>
        </p:blipFill>
        <p:spPr>
          <a:xfrm>
            <a:off x="0" y="189434"/>
            <a:ext cx="12190413" cy="6670154"/>
          </a:xfrm>
          <a:prstGeom prst="rect">
            <a:avLst/>
          </a:prstGeom>
        </p:spPr>
      </p:pic>
      <p:pic>
        <p:nvPicPr>
          <p:cNvPr id="66564" name="图片 66563" descr="袁隆平6"/>
          <p:cNvPicPr>
            <a:picLocks noChangeAspect="1"/>
          </p:cNvPicPr>
          <p:nvPr/>
        </p:nvPicPr>
        <p:blipFill>
          <a:blip r:embed="rId4" cstate="print"/>
          <a:stretch>
            <a:fillRect/>
          </a:stretch>
        </p:blipFill>
        <p:spPr>
          <a:xfrm>
            <a:off x="2057132" y="4268188"/>
            <a:ext cx="8279322" cy="2175379"/>
          </a:xfrm>
          <a:prstGeom prst="rect">
            <a:avLst/>
          </a:prstGeom>
          <a:noFill/>
          <a:ln w="9525">
            <a:noFill/>
          </a:ln>
        </p:spPr>
      </p:pic>
      <p:graphicFrame>
        <p:nvGraphicFramePr>
          <p:cNvPr id="66565" name="对象 66564"/>
          <p:cNvGraphicFramePr>
            <a:graphicFrameLocks/>
          </p:cNvGraphicFramePr>
          <p:nvPr/>
        </p:nvGraphicFramePr>
        <p:xfrm>
          <a:off x="2590463" y="457306"/>
          <a:ext cx="7238058" cy="3810882"/>
        </p:xfrm>
        <a:graphic>
          <a:graphicData uri="http://schemas.openxmlformats.org/presentationml/2006/ole">
            <p:oleObj spid="_x0000_s1026" r:id="rId5" imgW="4572000" imgH="3429000" progId="PowerPoint.Slide.8">
              <p:embed/>
            </p:oleObj>
          </a:graphicData>
        </a:graphic>
      </p:graphicFrame>
    </p:spTree>
  </p:cSld>
  <p:clrMapOvr>
    <a:masterClrMapping/>
  </p:clrMapOvr>
  <p:transition spd="slow">
    <p:plus/>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1627219458,3375884200&amp;fm=26&amp;gp=0.jpg"/>
          <p:cNvPicPr>
            <a:picLocks noChangeAspect="1"/>
          </p:cNvPicPr>
          <p:nvPr/>
        </p:nvPicPr>
        <p:blipFill>
          <a:blip r:embed="rId3" cstate="print"/>
          <a:stretch>
            <a:fillRect/>
          </a:stretch>
        </p:blipFill>
        <p:spPr>
          <a:xfrm>
            <a:off x="0" y="0"/>
            <a:ext cx="12189600" cy="9119401"/>
          </a:xfrm>
          <a:prstGeom prst="rect">
            <a:avLst/>
          </a:prstGeom>
        </p:spPr>
      </p:pic>
      <p:sp>
        <p:nvSpPr>
          <p:cNvPr id="3" name="矩形 2"/>
          <p:cNvSpPr/>
          <p:nvPr/>
        </p:nvSpPr>
        <p:spPr>
          <a:xfrm>
            <a:off x="334566" y="946820"/>
            <a:ext cx="11487037" cy="3347070"/>
          </a:xfrm>
          <a:prstGeom prst="rect">
            <a:avLst/>
          </a:prstGeom>
        </p:spPr>
        <p:txBody>
          <a:bodyPr wrap="square">
            <a:spAutoFit/>
          </a:bodyPr>
          <a:lstStyle/>
          <a:p>
            <a:pPr algn="just">
              <a:lnSpc>
                <a:spcPct val="150000"/>
              </a:lnSpc>
              <a:spcAft>
                <a:spcPts val="0"/>
              </a:spcAft>
            </a:pPr>
            <a:r>
              <a:rPr lang="en-US" altLang="zh-CN" sz="2400" b="1" kern="100" dirty="0">
                <a:latin typeface="微软雅黑" panose="020B0503020204020204" pitchFamily="34" charset="-122"/>
                <a:cs typeface="Times New Roman" panose="02020603050405020304" pitchFamily="18" charset="0"/>
              </a:rPr>
              <a:t>2.</a:t>
            </a:r>
            <a:r>
              <a:rPr lang="zh-CN" altLang="zh-CN" sz="2400" b="1" kern="100" dirty="0">
                <a:latin typeface="宋体" panose="02010600030101010101" pitchFamily="2" charset="-122"/>
                <a:ea typeface="微软雅黑" panose="020B0503020204020204" pitchFamily="34" charset="-122"/>
                <a:cs typeface="Times New Roman" panose="02020603050405020304" pitchFamily="18" charset="0"/>
              </a:rPr>
              <a:t>背景展示</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联合国粮农组织日前公布的一份报告称，世界上</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个国家和地区由于内战或气候恶劣等原因，面临严重的粮食短缺问题。在发展中国家，有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的人无法获得足够的粮食，全世界每年有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600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万学龄前儿童因饥饿而夭折。在解决粮食紧缺问题的过程中，科技进步无疑发挥着重要的作用。而我国率先培育成功的增产</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的超级水稻必将造福世界。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杂交水稻之父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袁隆平也因此得到了世界的认可和尊敬。</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 xmlns:p14="http://schemas.microsoft.com/office/powerpoint/2010/main" val="2919601902"/>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3175">
          <a:prstDash val="solid"/>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14274</TotalTime>
  <Words>3206</Words>
  <Application>Microsoft Office PowerPoint</Application>
  <PresentationFormat>自定义</PresentationFormat>
  <Paragraphs>178</Paragraphs>
  <Slides>29</Slides>
  <Notes>15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31" baseType="lpstr">
      <vt:lpstr>Office 主题</vt:lpstr>
      <vt:lpstr>Microsoft PowerPoint 97-2003 Slide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讲述了袁隆平哪四个方面的品质？</vt:lpstr>
      <vt:lpstr>幻灯片 19</vt:lpstr>
      <vt:lpstr>幻灯片 20</vt:lpstr>
      <vt:lpstr>幻灯片 21</vt:lpstr>
      <vt:lpstr>幻灯片 22</vt:lpstr>
      <vt:lpstr>幻灯片 23</vt:lpstr>
      <vt:lpstr>幻灯片 24</vt:lpstr>
      <vt:lpstr>幻灯片 25</vt:lpstr>
      <vt:lpstr>幻灯片 26</vt:lpstr>
      <vt:lpstr>幻灯片 27</vt:lpstr>
      <vt:lpstr>.      鲁迅在《中国人失掉自信力了吗》中指出：“我们从古以来，就有埋头苦干的人，有拼命硬干的人，有为民请命的人，有舍身求法的人……这就是中国的脊梁。” 你认为袁隆平是“中国的脊梁”吗？</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2667</cp:revision>
  <dcterms:modified xsi:type="dcterms:W3CDTF">2019-09-24T02:03:04Z</dcterms:modified>
</cp:coreProperties>
</file>