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90"/>
  </p:handoutMasterIdLst>
  <p:sldIdLst>
    <p:sldId id="265" r:id="rId3"/>
    <p:sldId id="267" r:id="rId4"/>
    <p:sldId id="268" r:id="rId5"/>
    <p:sldId id="787" r:id="rId7"/>
    <p:sldId id="788" r:id="rId8"/>
    <p:sldId id="789" r:id="rId9"/>
    <p:sldId id="790" r:id="rId10"/>
    <p:sldId id="786" r:id="rId11"/>
    <p:sldId id="755" r:id="rId12"/>
    <p:sldId id="636" r:id="rId13"/>
    <p:sldId id="734" r:id="rId14"/>
    <p:sldId id="756" r:id="rId15"/>
    <p:sldId id="736" r:id="rId16"/>
    <p:sldId id="737" r:id="rId17"/>
    <p:sldId id="738" r:id="rId18"/>
    <p:sldId id="757" r:id="rId19"/>
    <p:sldId id="280" r:id="rId20"/>
    <p:sldId id="740" r:id="rId21"/>
    <p:sldId id="281" r:id="rId22"/>
    <p:sldId id="637" r:id="rId23"/>
    <p:sldId id="741" r:id="rId24"/>
    <p:sldId id="758" r:id="rId25"/>
    <p:sldId id="510" r:id="rId26"/>
    <p:sldId id="759" r:id="rId27"/>
    <p:sldId id="643" r:id="rId28"/>
    <p:sldId id="771" r:id="rId29"/>
    <p:sldId id="639" r:id="rId30"/>
    <p:sldId id="772" r:id="rId31"/>
    <p:sldId id="773" r:id="rId32"/>
    <p:sldId id="642" r:id="rId33"/>
    <p:sldId id="775" r:id="rId34"/>
    <p:sldId id="760" r:id="rId35"/>
    <p:sldId id="762" r:id="rId36"/>
    <p:sldId id="763" r:id="rId37"/>
    <p:sldId id="764" r:id="rId38"/>
    <p:sldId id="765" r:id="rId39"/>
    <p:sldId id="767" r:id="rId40"/>
    <p:sldId id="768" r:id="rId41"/>
    <p:sldId id="769" r:id="rId42"/>
    <p:sldId id="776" r:id="rId43"/>
    <p:sldId id="777" r:id="rId44"/>
    <p:sldId id="770" r:id="rId45"/>
    <p:sldId id="766" r:id="rId46"/>
    <p:sldId id="648" r:id="rId47"/>
    <p:sldId id="649" r:id="rId48"/>
    <p:sldId id="778" r:id="rId49"/>
    <p:sldId id="651" r:id="rId50"/>
    <p:sldId id="779" r:id="rId51"/>
    <p:sldId id="666" r:id="rId52"/>
    <p:sldId id="780" r:id="rId53"/>
    <p:sldId id="781" r:id="rId54"/>
    <p:sldId id="654" r:id="rId55"/>
    <p:sldId id="753" r:id="rId56"/>
    <p:sldId id="667" r:id="rId57"/>
    <p:sldId id="656" r:id="rId58"/>
    <p:sldId id="668" r:id="rId59"/>
    <p:sldId id="657" r:id="rId60"/>
    <p:sldId id="658" r:id="rId61"/>
    <p:sldId id="669" r:id="rId62"/>
    <p:sldId id="659" r:id="rId63"/>
    <p:sldId id="670" r:id="rId64"/>
    <p:sldId id="660" r:id="rId65"/>
    <p:sldId id="661" r:id="rId66"/>
    <p:sldId id="782" r:id="rId67"/>
    <p:sldId id="671" r:id="rId68"/>
    <p:sldId id="783" r:id="rId69"/>
    <p:sldId id="663" r:id="rId70"/>
    <p:sldId id="672" r:id="rId71"/>
    <p:sldId id="678" r:id="rId72"/>
    <p:sldId id="784" r:id="rId73"/>
    <p:sldId id="524" r:id="rId74"/>
    <p:sldId id="527" r:id="rId75"/>
    <p:sldId id="679" r:id="rId76"/>
    <p:sldId id="688" r:id="rId77"/>
    <p:sldId id="680" r:id="rId78"/>
    <p:sldId id="681" r:id="rId79"/>
    <p:sldId id="682" r:id="rId80"/>
    <p:sldId id="683" r:id="rId81"/>
    <p:sldId id="785" r:id="rId82"/>
    <p:sldId id="689" r:id="rId83"/>
    <p:sldId id="685" r:id="rId84"/>
    <p:sldId id="691" r:id="rId85"/>
    <p:sldId id="690" r:id="rId86"/>
    <p:sldId id="686" r:id="rId87"/>
    <p:sldId id="687" r:id="rId88"/>
    <p:sldId id="754" r:id="rId89"/>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544" autoAdjust="0"/>
    <p:restoredTop sz="94660" autoAdjust="0"/>
  </p:normalViewPr>
  <p:slideViewPr>
    <p:cSldViewPr>
      <p:cViewPr varScale="1">
        <p:scale>
          <a:sx n="43" d="100"/>
          <a:sy n="43" d="100"/>
        </p:scale>
        <p:origin x="126" y="126"/>
      </p:cViewPr>
      <p:guideLst>
        <p:guide orient="horz" pos="4196"/>
        <p:guide pos="750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6"/>
      </p:guideLst>
    </p:cSldViewPr>
  </p:notes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bleStyles" Target="tableStyles.xml"/><Relationship Id="rId92" Type="http://schemas.openxmlformats.org/officeDocument/2006/relationships/viewProps" Target="viewProps.xml"/><Relationship Id="rId91" Type="http://schemas.openxmlformats.org/officeDocument/2006/relationships/presProps" Target="presProps.xml"/><Relationship Id="rId90" Type="http://schemas.openxmlformats.org/officeDocument/2006/relationships/handoutMaster" Target="handoutMasters/handoutMaster1.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336536" y="1776307"/>
            <a:ext cx="19099253" cy="4993240"/>
          </a:xfrm>
        </p:spPr>
        <p:txBody>
          <a:bodyPr lIns="90000" tIns="46800" rIns="90000" bIns="46800" anchor="b" anchorCtr="0">
            <a:normAutofit/>
          </a:bodyPr>
          <a:lstStyle>
            <a:lvl1pPr algn="ctr">
              <a:defRPr sz="11655"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336536" y="6916407"/>
            <a:ext cx="19099253" cy="2860273"/>
          </a:xfrm>
        </p:spPr>
        <p:txBody>
          <a:bodyPr lIns="90000" tIns="46800" rIns="90000" bIns="46800">
            <a:normAutofit/>
          </a:bodyPr>
          <a:lstStyle>
            <a:lvl1pPr marL="0" indent="0" algn="ctr" eaLnBrk="1" fontAlgn="auto" latinLnBrk="0" hangingPunct="1">
              <a:lnSpc>
                <a:spcPct val="110000"/>
              </a:lnSpc>
              <a:buNone/>
              <a:defRPr sz="4660" u="none" strike="noStrike" kern="1200" cap="none" spc="200" normalizeH="0" baseline="0">
                <a:solidFill>
                  <a:schemeClr val="tx1">
                    <a:lumMod val="65000"/>
                    <a:lumOff val="35000"/>
                  </a:schemeClr>
                </a:solidFill>
                <a:uFillTx/>
              </a:defRPr>
            </a:lvl1pPr>
            <a:lvl2pPr marL="888365" indent="0" algn="ctr">
              <a:buNone/>
              <a:defRPr sz="3885"/>
            </a:lvl2pPr>
            <a:lvl3pPr marL="1776095" indent="0" algn="ctr">
              <a:buNone/>
              <a:defRPr sz="3495"/>
            </a:lvl3pPr>
            <a:lvl4pPr marL="2664460" indent="0" algn="ctr">
              <a:buNone/>
              <a:defRPr sz="3110"/>
            </a:lvl4pPr>
            <a:lvl5pPr marL="3552825" indent="0" algn="ctr">
              <a:buNone/>
              <a:defRPr sz="3110"/>
            </a:lvl5pPr>
            <a:lvl6pPr marL="4440555" indent="0" algn="ctr">
              <a:buNone/>
              <a:defRPr sz="3110"/>
            </a:lvl6pPr>
            <a:lvl7pPr marL="5328920" indent="0" algn="ctr">
              <a:buNone/>
              <a:defRPr sz="3110"/>
            </a:lvl7pPr>
            <a:lvl8pPr marL="6217285" indent="0" algn="ctr">
              <a:buNone/>
              <a:defRPr sz="3110"/>
            </a:lvl8pPr>
            <a:lvl9pPr marL="7105015" indent="0" algn="ctr">
              <a:buNone/>
              <a:defRPr sz="311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1185810" y="1503567"/>
            <a:ext cx="21386673" cy="10650847"/>
          </a:xfrm>
        </p:spPr>
        <p:txBody>
          <a:bodyPr/>
          <a:lstStyle>
            <a:lvl1pPr marL="443865" indent="-443865">
              <a:lnSpc>
                <a:spcPct val="130000"/>
              </a:lnSpc>
              <a:buFont typeface="Wingdings" panose="05000000000000000000" pitchFamily="2" charset="2"/>
              <a:buChar char="l"/>
              <a:defRPr spc="150" baseline="0">
                <a:solidFill>
                  <a:schemeClr val="tx1">
                    <a:lumMod val="65000"/>
                    <a:lumOff val="35000"/>
                  </a:schemeClr>
                </a:solidFill>
              </a:defRPr>
            </a:lvl1pPr>
            <a:lvl2pPr marL="1332230" indent="-443865">
              <a:lnSpc>
                <a:spcPct val="130000"/>
              </a:lnSpc>
              <a:buFont typeface="Wingdings" panose="05000000000000000000" pitchFamily="2" charset="2"/>
              <a:buChar char="l"/>
              <a:defRPr spc="150" baseline="0">
                <a:solidFill>
                  <a:schemeClr val="tx1">
                    <a:lumMod val="65000"/>
                    <a:lumOff val="35000"/>
                  </a:schemeClr>
                </a:solidFill>
              </a:defRPr>
            </a:lvl2pPr>
            <a:lvl3pPr marL="2220595" indent="-443865">
              <a:lnSpc>
                <a:spcPct val="130000"/>
              </a:lnSpc>
              <a:buFont typeface="Wingdings" panose="05000000000000000000" pitchFamily="2" charset="2"/>
              <a:buChar char="l"/>
              <a:defRPr spc="150" baseline="0">
                <a:solidFill>
                  <a:schemeClr val="tx1">
                    <a:lumMod val="65000"/>
                    <a:lumOff val="35000"/>
                  </a:schemeClr>
                </a:solidFill>
              </a:defRPr>
            </a:lvl3pPr>
            <a:lvl4pPr marL="3108325" indent="-443865">
              <a:lnSpc>
                <a:spcPct val="130000"/>
              </a:lnSpc>
              <a:buFont typeface="Wingdings" panose="05000000000000000000" pitchFamily="2" charset="2"/>
              <a:buChar char="l"/>
              <a:defRPr spc="150" baseline="0">
                <a:solidFill>
                  <a:schemeClr val="tx1">
                    <a:lumMod val="65000"/>
                    <a:lumOff val="35000"/>
                  </a:schemeClr>
                </a:solidFill>
              </a:defRPr>
            </a:lvl4pPr>
            <a:lvl5pPr marL="3996690" indent="-443865">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2336536" y="4825400"/>
            <a:ext cx="19099253" cy="1979113"/>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11655"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2336536" y="6916407"/>
            <a:ext cx="19099253" cy="916127"/>
          </a:xfrm>
        </p:spPr>
        <p:txBody>
          <a:bodyPr lIns="90000" tIns="46800" rIns="90000" bIns="46800">
            <a:normAutofit/>
          </a:bodyPr>
          <a:lstStyle>
            <a:lvl1pPr marL="0" indent="0" algn="ctr">
              <a:lnSpc>
                <a:spcPct val="110000"/>
              </a:lnSpc>
              <a:buNone/>
              <a:defRPr sz="466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1185810" y="2895240"/>
            <a:ext cx="21379656" cy="924518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marR="0" lvl="1" indent="0" algn="l" defTabSz="914400" rtl="0" eaLnBrk="1" fontAlgn="auto" latinLnBrk="0" hangingPunct="1">
              <a:lnSpc>
                <a:spcPct val="130000"/>
              </a:lnSpc>
              <a:spcBef>
                <a:spcPct val="1000"/>
              </a:spcBef>
              <a:spcAft>
                <a:spcPts val="1000"/>
              </a:spcAft>
              <a:buFont typeface="Arial" panose="020B0604020202020204" pitchFamily="34" charset="0"/>
              <a:buNone/>
              <a:tabLst>
                <a:tab pos="1609725" algn="l"/>
              </a:tabLst>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776095" marR="0" lvl="2"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2664460" marR="0" lvl="3"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3552825" marR="0" lvl="4"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880194" y="7475873"/>
            <a:ext cx="15141877" cy="1489580"/>
          </a:xfrm>
        </p:spPr>
        <p:txBody>
          <a:bodyPr lIns="90000" tIns="46800" rIns="90000" bIns="46800" anchor="b" anchorCtr="0">
            <a:normAutofit/>
          </a:bodyPr>
          <a:lstStyle>
            <a:lvl1pPr>
              <a:defRPr sz="8545"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3880194" y="8965453"/>
            <a:ext cx="15141877" cy="1685393"/>
          </a:xfrm>
        </p:spPr>
        <p:txBody>
          <a:bodyPr lIns="90000" tIns="46800" rIns="90000" bIns="46800">
            <a:normAutofit/>
          </a:bodyPr>
          <a:lstStyle>
            <a:lvl1pPr marL="0" indent="0" eaLnBrk="1" fontAlgn="auto" latinLnBrk="0" hangingPunct="1">
              <a:lnSpc>
                <a:spcPct val="130000"/>
              </a:lnSpc>
              <a:buNone/>
              <a:defRPr kumimoji="0" lang="zh-CN" altLang="en-US" sz="34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a:solidFill>
                  <a:schemeClr val="tx1">
                    <a:tint val="75000"/>
                  </a:schemeClr>
                </a:solidFill>
              </a:defRPr>
            </a:lvl2pPr>
            <a:lvl3pPr marL="1776095" indent="0">
              <a:buNone/>
              <a:defRPr sz="3495">
                <a:solidFill>
                  <a:schemeClr val="tx1">
                    <a:tint val="75000"/>
                  </a:schemeClr>
                </a:solidFill>
              </a:defRPr>
            </a:lvl3pPr>
            <a:lvl4pPr marL="2664460" indent="0">
              <a:buNone/>
              <a:defRPr sz="3110">
                <a:solidFill>
                  <a:schemeClr val="tx1">
                    <a:tint val="75000"/>
                  </a:schemeClr>
                </a:solidFill>
              </a:defRPr>
            </a:lvl4pPr>
            <a:lvl5pPr marL="3552825" indent="0">
              <a:buNone/>
              <a:defRPr sz="3110">
                <a:solidFill>
                  <a:schemeClr val="tx1">
                    <a:tint val="75000"/>
                  </a:schemeClr>
                </a:solidFill>
              </a:defRPr>
            </a:lvl5pPr>
            <a:lvl6pPr marL="4440555" indent="0">
              <a:buNone/>
              <a:defRPr sz="3110">
                <a:solidFill>
                  <a:schemeClr val="tx1">
                    <a:tint val="75000"/>
                  </a:schemeClr>
                </a:solidFill>
              </a:defRPr>
            </a:lvl6pPr>
            <a:lvl7pPr marL="5328920" indent="0">
              <a:buNone/>
              <a:defRPr sz="3110">
                <a:solidFill>
                  <a:schemeClr val="tx1">
                    <a:tint val="75000"/>
                  </a:schemeClr>
                </a:solidFill>
              </a:defRPr>
            </a:lvl7pPr>
            <a:lvl8pPr marL="6217285" indent="0">
              <a:buNone/>
              <a:defRPr sz="3110">
                <a:solidFill>
                  <a:schemeClr val="tx1">
                    <a:tint val="75000"/>
                  </a:schemeClr>
                </a:solidFill>
              </a:defRPr>
            </a:lvl8pPr>
            <a:lvl9pPr marL="7105015" indent="0">
              <a:buNone/>
              <a:defRPr sz="311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1185810" y="2916220"/>
            <a:ext cx="10089907" cy="9224207"/>
          </a:xfrm>
        </p:spPr>
        <p:txBody>
          <a:bodyPr vert="horz" lIns="90000" tIns="46800" rIns="90000" bIns="4680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12496609" y="2916220"/>
            <a:ext cx="10089907" cy="9224207"/>
          </a:xfrm>
        </p:spPr>
        <p:txBody>
          <a:bodyPr lIns="90000" tIns="46800" rIns="90000" bIns="46800">
            <a:normAutofit/>
          </a:bodyPr>
          <a:lstStyle>
            <a:lvl1pPr marL="44386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1332230"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222059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310832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311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1185810" y="2776353"/>
            <a:ext cx="10412672" cy="741293"/>
          </a:xfrm>
        </p:spPr>
        <p:txBody>
          <a:bodyPr lIns="101600" tIns="38100" rIns="76200" bIns="38100" anchor="t" anchorCtr="0">
            <a:normAutofit/>
          </a:bodyPr>
          <a:lstStyle>
            <a:lvl1pPr marL="0" indent="0" eaLnBrk="1" fontAlgn="auto" latinLnBrk="0" hangingPunct="1">
              <a:lnSpc>
                <a:spcPct val="100000"/>
              </a:lnSpc>
              <a:spcAft>
                <a:spcPts val="0"/>
              </a:spcAft>
              <a:buNone/>
              <a:defRPr sz="3885"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1185810"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12153866" y="2761840"/>
            <a:ext cx="10412672" cy="74129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1000"/>
              </a:spcBef>
              <a:spcAft>
                <a:spcPts val="0"/>
              </a:spcAft>
              <a:buFont typeface="Arial" panose="020B0604020202020204" pitchFamily="34" charset="0"/>
              <a:buNone/>
              <a:defRPr kumimoji="0" lang="zh-CN" altLang="en-US" sz="3885"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12153866"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1185810" y="3021120"/>
            <a:ext cx="9991674" cy="895146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Arial" panose="020B0604020202020204" pitchFamily="34" charset="0"/>
              <a:buChar char="•"/>
              <a:tabLst>
                <a:tab pos="1609725" algn="l"/>
              </a:tabLst>
              <a:defRPr kumimoji="0" lang="zh-CN" altLang="en-US" sz="3110" b="0" i="0" u="none" strike="noStrike" kern="1200" cap="none" spc="150" normalizeH="0" baseline="0" noProof="1" dirty="0">
                <a:solidFill>
                  <a:schemeClr val="tx1"/>
                </a:solidFill>
                <a:uFillTx/>
                <a:latin typeface="+mn-lt"/>
                <a:ea typeface="+mn-ea"/>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12377327" y="3021120"/>
            <a:ext cx="10188140" cy="8951467"/>
          </a:xfrm>
        </p:spPr>
        <p:txBody>
          <a:bodyPr vert="horz" lIns="90000" tIns="46800" rIns="90000" bIns="46800" rtlCol="0">
            <a:normAutofit/>
          </a:bodyPr>
          <a:lstStyle>
            <a:lvl1pPr marL="0" marR="0" lvl="0" indent="0" algn="l" defTabSz="914400" rtl="0" eaLnBrk="1" fontAlgn="auto" latinLnBrk="0" hangingPunct="1">
              <a:lnSpc>
                <a:spcPct val="14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7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7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7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9948265" y="1776307"/>
            <a:ext cx="2034821" cy="976968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544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1782223" y="1776307"/>
            <a:ext cx="17871344" cy="9769687"/>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8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8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8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9" Type="http://schemas.openxmlformats.org/officeDocument/2006/relationships/slideLayout" Target="../slideLayouts/slideLayout99.xml"/><Relationship Id="rId98" Type="http://schemas.openxmlformats.org/officeDocument/2006/relationships/slideLayout" Target="../slideLayouts/slideLayout98.xml"/><Relationship Id="rId97" Type="http://schemas.openxmlformats.org/officeDocument/2006/relationships/slideLayout" Target="../slideLayouts/slideLayout97.xml"/><Relationship Id="rId96" Type="http://schemas.openxmlformats.org/officeDocument/2006/relationships/slideLayout" Target="../slideLayouts/slideLayout96.xml"/><Relationship Id="rId95" Type="http://schemas.openxmlformats.org/officeDocument/2006/relationships/slideLayout" Target="../slideLayouts/slideLayout95.xml"/><Relationship Id="rId94" Type="http://schemas.openxmlformats.org/officeDocument/2006/relationships/slideLayout" Target="../slideLayouts/slideLayout94.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 Type="http://schemas.openxmlformats.org/officeDocument/2006/relationships/slideLayout" Target="../slideLayouts/slideLayout9.xml"/><Relationship Id="rId89" Type="http://schemas.openxmlformats.org/officeDocument/2006/relationships/slideLayout" Target="../slideLayouts/slideLayout89.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6" Type="http://schemas.openxmlformats.org/officeDocument/2006/relationships/theme" Target="../theme/theme1.xml"/><Relationship Id="rId105" Type="http://schemas.openxmlformats.org/officeDocument/2006/relationships/tags" Target="../tags/tag62.xml"/><Relationship Id="rId104" Type="http://schemas.openxmlformats.org/officeDocument/2006/relationships/tags" Target="../tags/tag61.xml"/><Relationship Id="rId103" Type="http://schemas.openxmlformats.org/officeDocument/2006/relationships/tags" Target="../tags/tag60.xml"/><Relationship Id="rId102" Type="http://schemas.openxmlformats.org/officeDocument/2006/relationships/tags" Target="../tags/tag59.xml"/><Relationship Id="rId101" Type="http://schemas.openxmlformats.org/officeDocument/2006/relationships/tags" Target="../tags/tag58.xml"/><Relationship Id="rId100" Type="http://schemas.openxmlformats.org/officeDocument/2006/relationships/tags" Target="../tags/tag57.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00"/>
            </p:custDataLst>
          </p:nvPr>
        </p:nvSpPr>
        <p:spPr>
          <a:xfrm>
            <a:off x="1185810" y="1181873"/>
            <a:ext cx="21379656" cy="12588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01"/>
            </p:custDataLst>
          </p:nvPr>
        </p:nvSpPr>
        <p:spPr>
          <a:xfrm>
            <a:off x="1185810" y="2944193"/>
            <a:ext cx="21379656" cy="9201828"/>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02"/>
            </p:custDataLst>
          </p:nvPr>
        </p:nvSpPr>
        <p:spPr>
          <a:xfrm>
            <a:off x="1192826" y="12266307"/>
            <a:ext cx="5262469" cy="615413"/>
          </a:xfrm>
          <a:prstGeom prst="rect">
            <a:avLst/>
          </a:prstGeom>
        </p:spPr>
        <p:txBody>
          <a:bodyPr vert="horz" lIns="91440" tIns="45720" rIns="91440" bIns="45720" rtlCol="0" anchor="ctr">
            <a:normAutofit/>
          </a:bodyPr>
          <a:lstStyle>
            <a:lvl1pPr algn="l">
              <a:defRPr sz="194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03"/>
            </p:custDataLst>
          </p:nvPr>
        </p:nvSpPr>
        <p:spPr>
          <a:xfrm>
            <a:off x="8022341" y="12266307"/>
            <a:ext cx="7718288" cy="615413"/>
          </a:xfrm>
          <a:prstGeom prst="rect">
            <a:avLst/>
          </a:prstGeom>
        </p:spPr>
        <p:txBody>
          <a:bodyPr vert="horz" lIns="91440" tIns="45720" rIns="91440" bIns="45720" rtlCol="0" anchor="ctr">
            <a:normAutofit/>
          </a:bodyPr>
          <a:lstStyle>
            <a:lvl1pPr algn="ctr">
              <a:defRPr sz="194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04"/>
            </p:custDataLst>
          </p:nvPr>
        </p:nvSpPr>
        <p:spPr>
          <a:xfrm>
            <a:off x="17302997" y="12266307"/>
            <a:ext cx="5262469" cy="615413"/>
          </a:xfrm>
          <a:prstGeom prst="rect">
            <a:avLst/>
          </a:prstGeom>
        </p:spPr>
        <p:txBody>
          <a:bodyPr vert="horz" lIns="91440" tIns="45720" rIns="91440" bIns="45720" rtlCol="0" anchor="ctr">
            <a:normAutofit/>
          </a:bodyPr>
          <a:lstStyle>
            <a:lvl1pPr algn="r">
              <a:defRPr sz="194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0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16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Lst>
  <p:txStyles>
    <p:titleStyle>
      <a:lvl1pPr algn="l" defTabSz="1776095" rtl="0" eaLnBrk="1" fontAlgn="auto" latinLnBrk="0" hangingPunct="1">
        <a:lnSpc>
          <a:spcPct val="100000"/>
        </a:lnSpc>
        <a:spcBef>
          <a:spcPct val="0"/>
        </a:spcBef>
        <a:buNone/>
        <a:defRPr sz="699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44386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1332230" indent="-443865" algn="l" defTabSz="1776095" rtl="0" eaLnBrk="1" fontAlgn="auto" latinLnBrk="0" hangingPunct="1">
        <a:lnSpc>
          <a:spcPct val="130000"/>
        </a:lnSpc>
        <a:spcBef>
          <a:spcPct val="1000"/>
        </a:spcBef>
        <a:spcAft>
          <a:spcPts val="1000"/>
        </a:spcAft>
        <a:buFont typeface="Arial" panose="020B0604020202020204" pitchFamily="34" charset="0"/>
        <a:buChar char="•"/>
        <a:tabLst>
          <a:tab pos="3126740" algn="l"/>
        </a:tabLst>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222059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310832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3996690"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488505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6pPr>
      <a:lvl7pPr marL="577278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7pPr>
      <a:lvl8pPr marL="6661150"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8pPr>
      <a:lvl9pPr marL="754951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9pPr>
    </p:bodyStyle>
    <p:otherStyle>
      <a:defPPr>
        <a:defRPr lang="zh-CN"/>
      </a:defPPr>
      <a:lvl1pPr marL="0" algn="l" defTabSz="1776095" rtl="0" eaLnBrk="1" latinLnBrk="0" hangingPunct="1">
        <a:defRPr sz="3495" kern="1200">
          <a:solidFill>
            <a:schemeClr val="tx1"/>
          </a:solidFill>
          <a:latin typeface="+mn-lt"/>
          <a:ea typeface="+mn-ea"/>
          <a:cs typeface="+mn-cs"/>
        </a:defRPr>
      </a:lvl1pPr>
      <a:lvl2pPr marL="888365" algn="l" defTabSz="1776095" rtl="0" eaLnBrk="1" latinLnBrk="0" hangingPunct="1">
        <a:defRPr sz="3495" kern="1200">
          <a:solidFill>
            <a:schemeClr val="tx1"/>
          </a:solidFill>
          <a:latin typeface="+mn-lt"/>
          <a:ea typeface="+mn-ea"/>
          <a:cs typeface="+mn-cs"/>
        </a:defRPr>
      </a:lvl2pPr>
      <a:lvl3pPr marL="1776095" algn="l" defTabSz="1776095" rtl="0" eaLnBrk="1" latinLnBrk="0" hangingPunct="1">
        <a:defRPr sz="3495" kern="1200">
          <a:solidFill>
            <a:schemeClr val="tx1"/>
          </a:solidFill>
          <a:latin typeface="+mn-lt"/>
          <a:ea typeface="+mn-ea"/>
          <a:cs typeface="+mn-cs"/>
        </a:defRPr>
      </a:lvl3pPr>
      <a:lvl4pPr marL="2664460" algn="l" defTabSz="1776095" rtl="0" eaLnBrk="1" latinLnBrk="0" hangingPunct="1">
        <a:defRPr sz="3495" kern="1200">
          <a:solidFill>
            <a:schemeClr val="tx1"/>
          </a:solidFill>
          <a:latin typeface="+mn-lt"/>
          <a:ea typeface="+mn-ea"/>
          <a:cs typeface="+mn-cs"/>
        </a:defRPr>
      </a:lvl4pPr>
      <a:lvl5pPr marL="3552825" algn="l" defTabSz="1776095" rtl="0" eaLnBrk="1" latinLnBrk="0" hangingPunct="1">
        <a:defRPr sz="3495" kern="1200">
          <a:solidFill>
            <a:schemeClr val="tx1"/>
          </a:solidFill>
          <a:latin typeface="+mn-lt"/>
          <a:ea typeface="+mn-ea"/>
          <a:cs typeface="+mn-cs"/>
        </a:defRPr>
      </a:lvl5pPr>
      <a:lvl6pPr marL="4440555" algn="l" defTabSz="1776095" rtl="0" eaLnBrk="1" latinLnBrk="0" hangingPunct="1">
        <a:defRPr sz="3495" kern="1200">
          <a:solidFill>
            <a:schemeClr val="tx1"/>
          </a:solidFill>
          <a:latin typeface="+mn-lt"/>
          <a:ea typeface="+mn-ea"/>
          <a:cs typeface="+mn-cs"/>
        </a:defRPr>
      </a:lvl6pPr>
      <a:lvl7pPr marL="5328920" algn="l" defTabSz="1776095" rtl="0" eaLnBrk="1" latinLnBrk="0" hangingPunct="1">
        <a:defRPr sz="3495" kern="1200">
          <a:solidFill>
            <a:schemeClr val="tx1"/>
          </a:solidFill>
          <a:latin typeface="+mn-lt"/>
          <a:ea typeface="+mn-ea"/>
          <a:cs typeface="+mn-cs"/>
        </a:defRPr>
      </a:lvl7pPr>
      <a:lvl8pPr marL="6217285" algn="l" defTabSz="1776095" rtl="0" eaLnBrk="1" latinLnBrk="0" hangingPunct="1">
        <a:defRPr sz="3495" kern="1200">
          <a:solidFill>
            <a:schemeClr val="tx1"/>
          </a:solidFill>
          <a:latin typeface="+mn-lt"/>
          <a:ea typeface="+mn-ea"/>
          <a:cs typeface="+mn-cs"/>
        </a:defRPr>
      </a:lvl8pPr>
      <a:lvl9pPr marL="7105015" algn="l" defTabSz="1776095" rtl="0" eaLnBrk="1" latinLnBrk="0" hangingPunct="1">
        <a:defRPr sz="34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 Target="slide17.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13097962" y="6153313"/>
            <a:ext cx="10520578" cy="2361072"/>
            <a:chOff x="12815919" y="5875332"/>
            <a:chExt cx="10520578" cy="2361072"/>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anose="020B0503020204020204" pitchFamily="34" charset="-122"/>
                  <a:ea typeface="微软雅黑" panose="020B0503020204020204" pitchFamily="34" charset="-122"/>
                </a:rPr>
                <a:t>专题七    </a:t>
              </a:r>
              <a:r>
                <a:rPr lang="en-US" altLang="zh-CN" sz="5500" b="1" dirty="0">
                  <a:solidFill>
                    <a:srgbClr val="EF8340"/>
                  </a:solidFill>
                  <a:latin typeface="微软雅黑" panose="020B0503020204020204" pitchFamily="34" charset="-122"/>
                  <a:ea typeface="微软雅黑" panose="020B0503020204020204" pitchFamily="34" charset="-122"/>
                </a:rPr>
                <a:t>PART 07 </a:t>
              </a:r>
              <a:r>
                <a:rPr lang="zh-CN" altLang="en-US" sz="5500" b="1" dirty="0">
                  <a:solidFill>
                    <a:srgbClr val="EF8340"/>
                  </a:solidFill>
                  <a:latin typeface="微软雅黑" panose="020B0503020204020204" pitchFamily="34" charset="-122"/>
                  <a:ea typeface="微软雅黑" panose="020B0503020204020204" pitchFamily="34" charset="-122"/>
                </a:rPr>
                <a:t>　</a:t>
              </a:r>
              <a:endParaRPr lang="zh-CN" altLang="en-US" sz="5500" b="1" dirty="0">
                <a:solidFill>
                  <a:srgbClr val="EF83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2815919" y="6789854"/>
              <a:ext cx="10520578" cy="1446550"/>
            </a:xfrm>
            <a:prstGeom prst="rect">
              <a:avLst/>
            </a:prstGeom>
            <a:noFill/>
          </p:spPr>
          <p:txBody>
            <a:bodyPr wrap="square" rtlCol="0">
              <a:spAutoFit/>
            </a:bodyPr>
            <a:lstStyle/>
            <a:p>
              <a:r>
                <a:rPr lang="zh-CN" altLang="en-US" sz="8800" b="1" dirty="0">
                  <a:latin typeface="微软雅黑" panose="020B0503020204020204" pitchFamily="34" charset="-122"/>
                  <a:ea typeface="微软雅黑" panose="020B0503020204020204" pitchFamily="34" charset="-122"/>
                </a:rPr>
                <a:t>扩展语句，压缩语段</a:t>
              </a:r>
              <a:endParaRPr lang="zh-CN" altLang="en-US" sz="8800" b="1" dirty="0">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a:latin typeface="微软雅黑" panose="020B0503020204020204" pitchFamily="34" charset="-122"/>
                <a:ea typeface="微软雅黑" panose="020B0503020204020204" pitchFamily="34" charset="-122"/>
                <a:hlinkClick r:id="rId1" action="ppaction://hlinksldjump"/>
              </a:rPr>
              <a:t>高考真题体验</a:t>
            </a:r>
            <a:r>
              <a:rPr lang="zh-CN" altLang="en-US" sz="3900" dirty="0">
                <a:latin typeface="微软雅黑" panose="020B0503020204020204" pitchFamily="34" charset="-122"/>
                <a:ea typeface="微软雅黑" panose="020B0503020204020204" pitchFamily="34" charset="-122"/>
              </a:rPr>
              <a:t>│</a:t>
            </a:r>
            <a:r>
              <a:rPr lang="zh-CN" altLang="en-US" sz="3900" dirty="0">
                <a:latin typeface="微软雅黑" panose="020B0503020204020204" pitchFamily="34" charset="-122"/>
                <a:ea typeface="微软雅黑" panose="020B0503020204020204" pitchFamily="34" charset="-122"/>
                <a:hlinkClick r:id="rId2" action="ppaction://hlinksldjump"/>
              </a:rPr>
              <a:t>考点技法精讲</a:t>
            </a:r>
            <a:r>
              <a:rPr lang="zh-CN" altLang="en-US" sz="3900" dirty="0">
                <a:latin typeface="微软雅黑" panose="020B0503020204020204" pitchFamily="34" charset="-122"/>
                <a:ea typeface="微软雅黑" panose="020B0503020204020204" pitchFamily="34" charset="-122"/>
              </a:rPr>
              <a:t> </a:t>
            </a:r>
            <a:endParaRPr lang="zh-CN" altLang="en-US" sz="39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8"/>
            <a:ext cx="19645450"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129576"/>
            <a:ext cx="19716888"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综合阅读率和数字化阅读率双增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有声阅读成为新的增长点。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科技的进步为国民提供了灵活多样的阅读方式。随着人们生活节奏的日益加快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听书这种阅读方式因为更加便捷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为越来越多的读者所喜爱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却会带来阅读浅表化问题。</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本题考查考生语言表达连贯、准确、简明的能力。理解新闻内容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概括我国国民的阅读现状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并加以评述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在有限的字数内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发表自己的观点即可。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46374"/>
            <a:ext cx="19788326" cy="865672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山东卷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逐段概括中国古代木构房屋的特点。每个特点不超过</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中国古代木构房屋需防潮防雨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故有高出地面的台基和出檐较大的屋顶。②这种房屋内部可以全部打通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也可按需要用木材进行装修分隔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分隔方式可实可虚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实的如屏门、板壁等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虚的如落地罩、太师壁等。③工匠们设计房屋的各种构件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如梁、柱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在保有其功能的基础上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往往顺应其形状、位置进行艺术加工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使之更加漂亮美观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如把直梁加工成月梁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以给人举重若轻之感。④为防止木材腐烂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工匠们给木构房屋涂上油漆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油漆在木材表面形成坚韧的保护膜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能起到很好的防护作用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8"/>
            <a:ext cx="19645450" cy="5112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129576"/>
            <a:ext cx="19716888"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台基高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出檐大。②内部可通可隔。</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③构件艺术美观。④涂有油漆以防腐。</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先找出各句的关键词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再考虑是否通顺和字数的限制。</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788326" cy="7696466"/>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天津卷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给下面短文拟写一个标题。</a:t>
            </a:r>
            <a:r>
              <a:rPr lang="en-US" altLang="zh-CN" sz="4400" dirty="0">
                <a:latin typeface="微软雅黑" panose="020B0503020204020204" pitchFamily="34" charset="-122"/>
                <a:ea typeface="微软雅黑" panose="020B0503020204020204" pitchFamily="34" charset="-122"/>
              </a:rPr>
              <a:t>(12</a:t>
            </a:r>
            <a:r>
              <a:rPr lang="zh-CN" altLang="en-US" sz="4400" dirty="0">
                <a:latin typeface="微软雅黑" panose="020B0503020204020204" pitchFamily="34" charset="-122"/>
                <a:ea typeface="微软雅黑" panose="020B0503020204020204" pitchFamily="34" charset="-122"/>
              </a:rPr>
              <a:t>字以内</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事实上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一带一路”推动的不仅仅是经济上的合作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更是文明互通的基础建设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是连接世界上不同文明的“带”与“路”。它以文明对话为引领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强调不同文明的相互尊重、平等对话与交流融合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其路径很清晰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基础设施建设先行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贸易发展紧随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伴着人民交往、文化交流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逐渐实现沿线国家民众相互理解、相互包容、和平共处、共同发展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最终达至民心相通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文化相融。</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8"/>
            <a:ext cx="19645450" cy="5957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129576"/>
            <a:ext cx="19716888"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一带一路”推动文明互通</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标题要能概括短文内容。本材料共两句话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第二句话是对第一句话的补充说明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因此内容重心在第一句话上。第一句话是一个递进关系的复句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重心在后半句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由此可知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更是文明互通的基础建设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是连接世界上不同文明的‘带’与‘路’”是关键句。然后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据此拟写标题即可。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874936"/>
            <a:ext cx="19788326" cy="6168227"/>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浙江卷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根据下面的诗句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描写一个场景。要求</a:t>
            </a: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运用第三人称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有心理描写</a:t>
            </a:r>
            <a:r>
              <a:rPr lang="en-US" altLang="zh-CN" sz="4400" dirty="0">
                <a:latin typeface="微软雅黑" panose="020B0503020204020204" pitchFamily="34" charset="-122"/>
                <a:ea typeface="微软雅黑" panose="020B0503020204020204" pitchFamily="34" charset="-122"/>
              </a:rPr>
              <a:t>;②</a:t>
            </a:r>
            <a:r>
              <a:rPr lang="zh-CN" altLang="en-US" sz="4400" dirty="0">
                <a:latin typeface="微软雅黑" panose="020B0503020204020204" pitchFamily="34" charset="-122"/>
                <a:ea typeface="微软雅黑" panose="020B0503020204020204" pitchFamily="34" charset="-122"/>
              </a:rPr>
              <a:t>语言连贯、准确、生动</a:t>
            </a:r>
            <a:r>
              <a:rPr lang="en-US" altLang="zh-CN" sz="4400" dirty="0">
                <a:latin typeface="微软雅黑" panose="020B0503020204020204" pitchFamily="34" charset="-122"/>
                <a:ea typeface="微软雅黑" panose="020B0503020204020204" pitchFamily="34" charset="-122"/>
              </a:rPr>
              <a:t>;③</a:t>
            </a:r>
            <a:r>
              <a:rPr lang="zh-CN" altLang="en-US" sz="4400" dirty="0">
                <a:latin typeface="微软雅黑" panose="020B0503020204020204" pitchFamily="34" charset="-122"/>
                <a:ea typeface="微软雅黑" panose="020B0503020204020204" pitchFamily="34" charset="-122"/>
              </a:rPr>
              <a:t>不少于</a:t>
            </a:r>
            <a:r>
              <a:rPr lang="en-US" altLang="zh-CN" sz="4400" dirty="0">
                <a:latin typeface="微软雅黑" panose="020B0503020204020204" pitchFamily="34" charset="-122"/>
                <a:ea typeface="微软雅黑" panose="020B0503020204020204" pitchFamily="34" charset="-122"/>
              </a:rPr>
              <a:t>100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小路上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有十八台阶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我坐在最上面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借一束月光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数台阶上的蚂蚁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我要把蚂蚁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数回一个童年</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 ______________________________________________________________________________ 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7"/>
            <a:ext cx="20012142"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348782"/>
            <a:ext cx="19750078" cy="7048468"/>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沿着小路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他拾级而上。坐在十八级台阶上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四顾茫然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未来的路在哪里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成人仪式后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他的心空荡荡的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没了着落。月色溶溶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树影婆娑。他瞥见一排蚂蚁慢慢往上爬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俯下身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细细数着这些负重前行的“勇士”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久违的感奋漫过全身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他仿佛又回到了多梦的童年。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诗歌中的场景是情、景、境的结合。根据诗句描绘场景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先要准确把握这首诗的情境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再运用第三人称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通过合理想象将诗歌场景再现出来。我们要抓住“台阶”“月光”“蚂蚁”“童年”等关键词进行扩展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心理描写可以从“童年”的回忆入手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准确再现诗歌的情景和意境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并注意人称的转换。</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2" y="3035236"/>
            <a:ext cx="3801624" cy="1636008"/>
            <a:chOff x="2074961" y="4329310"/>
            <a:chExt cx="3095198" cy="907393"/>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15504" y="4344151"/>
              <a:ext cx="2954655" cy="892552"/>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考点精讲</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51762" y="3803630"/>
            <a:ext cx="20002640" cy="5448030"/>
          </a:xfrm>
          <a:prstGeom prst="rect">
            <a:avLst/>
          </a:prstGeom>
          <a:noFill/>
        </p:spPr>
        <p:txBody>
          <a:bodyPr wrap="square" rtlCol="0">
            <a:spAutoFit/>
          </a:bodyPr>
          <a:lstStyle/>
          <a:p>
            <a:pPr algn="ctr">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考点一　扩展语句</a:t>
            </a:r>
            <a:endPar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“扩展语句”指根据题目提供的语言情境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或者图画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对指定的语言单位进行扩展。这种题型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要求考生根据提供的语言条件和命题者创设的情境进行扩展。提供的语句语体色彩不同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提出的扩展要求不同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答题方法也不一样。侧重考查学生的联想和想象能力。如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属于描写性的扩展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一般要求生动、形象、具体</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属于议论性的扩展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一般要求具体、明确、清楚。目前高考主要倾向于考查以下题型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928709"/>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题型一　续写补充型</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续写补充型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就是给出部分语句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要求对其进行补充或续写的扩展方式。续写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多为续写后面的部分或结尾一句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几句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使其内容扩展。补充</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一是补充单句使其成分扩展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二是补充某个文段的开头一句使其内容扩展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三是补充段中一句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几句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使其内容扩展。这类题的解题思路为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第一步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读懂题目要求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准确把握题目所提供的有效信息。</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第二步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要把握题目所提供语段或语句的语脉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以此为扩写源头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确定扩写的突破口</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搞清整个语段或句子上下文之间的内在联系。</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4407745"/>
          </a:xfrm>
          <a:prstGeom prst="rect">
            <a:avLst/>
          </a:prstGeom>
          <a:noFill/>
        </p:spPr>
        <p:txBody>
          <a:bodyPr wrap="square" rtlCol="0">
            <a:spAutoFit/>
          </a:bodyPr>
          <a:lstStyle/>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第三步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进行合理的联想和想象。注意推导合理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主旨一致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修辞、句式、意境、感情色彩等符合要求。要从试题形式和内容两方面入手进行扩展。要注意避免出现只顾形式不顾内容、只顾内容不顾形式、草率审题、盲目机械地答题等错误。</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第四步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检查扩展后的内容是否符合题干要求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语言是否连贯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有无语病</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等等。</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8248797"/>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考纲解读   </a:t>
            </a:r>
            <a:r>
              <a:rPr lang="zh-CN" altLang="en-US" sz="4400" dirty="0">
                <a:latin typeface="微软雅黑" panose="020B0503020204020204" pitchFamily="34" charset="-122"/>
                <a:ea typeface="微软雅黑" panose="020B0503020204020204" pitchFamily="34" charset="-122"/>
              </a:rPr>
              <a:t> 全国卷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考试说明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对该考点提出的要求是“扩展语句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压缩语段”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能力层级为</a:t>
            </a:r>
            <a:r>
              <a:rPr lang="en-US" altLang="zh-CN" sz="4400" dirty="0">
                <a:latin typeface="微软雅黑" panose="020B0503020204020204" pitchFamily="34" charset="-122"/>
                <a:ea typeface="微软雅黑" panose="020B0503020204020204" pitchFamily="34" charset="-122"/>
              </a:rPr>
              <a:t>E</a:t>
            </a:r>
            <a:r>
              <a:rPr lang="zh-CN" altLang="en-US" sz="4400" dirty="0">
                <a:latin typeface="微软雅黑" panose="020B0503020204020204" pitchFamily="34" charset="-122"/>
                <a:ea typeface="微软雅黑" panose="020B0503020204020204" pitchFamily="34" charset="-122"/>
              </a:rPr>
              <a:t>级。“扩展语句”重在扩充、丰富、应用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着重考查联想和想象等发散性思维的能力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压缩语段”重在归纳提炼、抽取整合、概括浓缩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着重考查归纳概括的能力。两者都考查语言表达能力以及创新应用能力</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考情透析    </a:t>
            </a:r>
            <a:r>
              <a:rPr lang="zh-CN" altLang="en-US" sz="4400" dirty="0">
                <a:latin typeface="微软雅黑" panose="020B0503020204020204" pitchFamily="34" charset="-122"/>
                <a:ea typeface="微软雅黑" panose="020B0503020204020204" pitchFamily="34" charset="-122"/>
              </a:rPr>
              <a:t>扩展语句、压缩语段在前几年并未考查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年全国卷的三套试卷中均考了压缩语段题。这是一个重要的考点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可与图文转换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语言表达的简明、连贯、得体、准确、鲜明、生动相结合进行考查。扩展语句还可与修辞手法、仿写相结合进行考查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压缩语段还可与分析概括相结合进行考查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命题容易“出彩”“出新”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综合考查是本考点的考查趋势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备考时要格外关注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1</a:t>
            </a: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根据下面的情境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补写内容。不超过</a:t>
            </a:r>
            <a:r>
              <a:rPr lang="en-US" altLang="zh-CN" sz="4400" dirty="0">
                <a:latin typeface="微软雅黑" panose="020B0503020204020204" pitchFamily="34" charset="-122"/>
                <a:ea typeface="微软雅黑" panose="020B0503020204020204" pitchFamily="34" charset="-122"/>
              </a:rPr>
              <a:t>50</a:t>
            </a:r>
            <a:r>
              <a:rPr lang="zh-CN" altLang="en-US" sz="4400" dirty="0">
                <a:latin typeface="微软雅黑" panose="020B0503020204020204" pitchFamily="34" charset="-122"/>
                <a:ea typeface="微软雅黑" panose="020B0503020204020204" pitchFamily="34" charset="-122"/>
              </a:rPr>
              <a:t>个字。</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黑暗中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一块石头见身边的一颗钻石没有一点光泽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愤愤不平地说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我不知道平时人们为什么把你抬得那么高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把你视作宝贝。现在你跟我又有什么两样呢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不都暗淡无光吗</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钻石说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我和你一样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也不会发光。”这时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天边露出一丝星光。石头发现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身边的钻石立刻闪烁出熠熠光辉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它的光芒甚至比星光更闪亮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更耀眼。</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石头明白了</a:t>
            </a:r>
            <a:r>
              <a:rPr lang="en-US" altLang="zh-CN" sz="4400" dirty="0">
                <a:latin typeface="微软雅黑" panose="020B0503020204020204" pitchFamily="34" charset="-122"/>
                <a:ea typeface="微软雅黑" panose="020B0503020204020204" pitchFamily="34" charset="-122"/>
              </a:rPr>
              <a:t>:“ 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2023200" y="3060750"/>
          <a:ext cx="19800000" cy="9334119"/>
        </p:xfrm>
        <a:graphic>
          <a:graphicData uri="http://schemas.openxmlformats.org/drawingml/2006/table">
            <a:tbl>
              <a:tblPr firstRow="1" firstCol="1" bandRow="1">
                <a:tableStyleId>{5940675A-B579-460E-94D1-54222C63F5DA}</a:tableStyleId>
              </a:tblPr>
              <a:tblGrid>
                <a:gridCol w="1361500"/>
                <a:gridCol w="3381195"/>
                <a:gridCol w="15057305"/>
              </a:tblGrid>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思路</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点拨</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2">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这是一则叙述性语段</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试题要求补写内容。第一段是石头对钻石说的愤愤不平的话</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第二段是钻石的回答和星光出现后石头的所见。需要填写的这一句是全部文字的总结句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要抓住关键词语“发光”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准确概括</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hMerge="1">
                  <a:tcPr/>
                </a:tc>
              </a:tr>
              <a:tr h="0">
                <a:tc rowSpan="2">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步骤</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演练</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第一步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审准题干</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l">
                        <a:lnSpc>
                          <a:spcPct val="13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     ①</a:t>
                      </a:r>
                      <a:r>
                        <a:rPr lang="zh-CN" sz="4400" kern="100" dirty="0">
                          <a:solidFill>
                            <a:schemeClr val="tx1"/>
                          </a:solidFill>
                          <a:effectLst/>
                          <a:latin typeface="微软雅黑" panose="020B0503020204020204" pitchFamily="34" charset="-122"/>
                          <a:ea typeface="微软雅黑" panose="020B0503020204020204" pitchFamily="34" charset="-122"/>
                        </a:rPr>
                        <a:t>根据下面的情境</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补写内容</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不超过</a:t>
                      </a:r>
                      <a:r>
                        <a:rPr lang="en-US" sz="4400" kern="100" dirty="0">
                          <a:solidFill>
                            <a:schemeClr val="tx1"/>
                          </a:solidFill>
                          <a:effectLst/>
                          <a:latin typeface="微软雅黑" panose="020B0503020204020204" pitchFamily="34" charset="-122"/>
                          <a:ea typeface="微软雅黑" panose="020B0503020204020204" pitchFamily="34" charset="-122"/>
                        </a:rPr>
                        <a:t>50</a:t>
                      </a:r>
                      <a:r>
                        <a:rPr lang="zh-CN" sz="4400" kern="100" dirty="0">
                          <a:solidFill>
                            <a:schemeClr val="tx1"/>
                          </a:solidFill>
                          <a:effectLst/>
                          <a:latin typeface="微软雅黑" panose="020B0503020204020204" pitchFamily="34" charset="-122"/>
                          <a:ea typeface="微软雅黑" panose="020B0503020204020204" pitchFamily="34" charset="-122"/>
                        </a:rPr>
                        <a:t>个字</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vMerge="1">
                  <a:tcPr/>
                </a:tc>
                <a:tc>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第二步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吃透材料</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先将材料内容进行归纳概括</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由“一块石头见身边的一颗钻石没有一点光泽”“不都暗淡无光吗”“是的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我和你一样</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也不会发光”得出“钻石不会发光”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由“天边露出一丝星光”“身边的钻石立刻闪烁出熠熠光辉”“它的光芒甚至比星光更闪亮</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更耀眼”得出“能反射别人的光芒</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还传播光芒</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并传播得更亮”</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2023200" y="4428902"/>
          <a:ext cx="19800000" cy="3551682"/>
        </p:xfrm>
        <a:graphic>
          <a:graphicData uri="http://schemas.openxmlformats.org/drawingml/2006/table">
            <a:tbl>
              <a:tblPr firstRow="1" firstCol="1" bandRow="1">
                <a:tableStyleId>{5940675A-B579-460E-94D1-54222C63F5DA}</a:tableStyleId>
              </a:tblPr>
              <a:tblGrid>
                <a:gridCol w="1361500"/>
                <a:gridCol w="3381195"/>
                <a:gridCol w="15057305"/>
              </a:tblGrid>
              <a:tr h="0">
                <a:tc>
                  <a:txBody>
                    <a:bodyPr/>
                    <a:lstStyle/>
                    <a:p>
                      <a:endParaRPr lang="zh-CN" altLang="en-US"/>
                    </a:p>
                  </a:txBody>
                  <a:tcPr/>
                </a:tc>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第三步</a:t>
                      </a:r>
                      <a:r>
                        <a:rPr lang="en-US" sz="4400" kern="100">
                          <a:solidFill>
                            <a:schemeClr val="tx1"/>
                          </a:solidFill>
                          <a:effectLst/>
                          <a:latin typeface="微软雅黑" panose="020B0503020204020204" pitchFamily="34" charset="-122"/>
                          <a:ea typeface="微软雅黑" panose="020B0503020204020204" pitchFamily="34" charset="-122"/>
                        </a:rPr>
                        <a:t>:</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合理联想</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对得出的结论进行整合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写成完整的一句话</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我来</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答题</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2">
                  <a:txBody>
                    <a:bodyPr/>
                    <a:lstStyle/>
                    <a:p>
                      <a:pPr algn="l">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  </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hMerge="1">
                  <a:tcPr/>
                </a:tc>
              </a:tr>
            </a:tbl>
          </a:graphicData>
        </a:graphic>
      </p:graphicFrame>
      <p:sp>
        <p:nvSpPr>
          <p:cNvPr id="8" name="矩形 7"/>
          <p:cNvSpPr/>
          <p:nvPr/>
        </p:nvSpPr>
        <p:spPr>
          <a:xfrm>
            <a:off x="3528716" y="6013078"/>
            <a:ext cx="1821137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钻石虽然不会发光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但它懂得反射别人的光芒</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传播别人的光芒</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并把别人的光芒传播得更亮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376588" y="3285727"/>
            <a:ext cx="19716888" cy="886781"/>
          </a:xfrm>
          <a:prstGeom prst="rect">
            <a:avLst/>
          </a:prstGeom>
        </p:spPr>
        <p:txBody>
          <a:bodyPr wrap="square">
            <a:spAutoFit/>
          </a:bodyPr>
          <a:lstStyle/>
          <a:p>
            <a:pPr algn="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（续表）</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048468"/>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散文诗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是一本青少年非常喜爱的文学刊物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下面是小张同学为之写的一段赞美词的开头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请根据文意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在后面续写几句话。要求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使用排比的修辞手法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不少于</a:t>
            </a:r>
            <a:r>
              <a:rPr lang="en-US" altLang="zh-CN" sz="4400" dirty="0">
                <a:latin typeface="微软雅黑" panose="020B0503020204020204" pitchFamily="34" charset="-122"/>
                <a:ea typeface="微软雅黑" panose="020B0503020204020204" pitchFamily="34" charset="-122"/>
              </a:rPr>
              <a:t>40</a:t>
            </a:r>
            <a:r>
              <a:rPr lang="zh-CN" altLang="en-US" sz="4400" dirty="0">
                <a:latin typeface="微软雅黑" panose="020B0503020204020204" pitchFamily="34" charset="-122"/>
                <a:ea typeface="微软雅黑" panose="020B0503020204020204" pitchFamily="34" charset="-122"/>
              </a:rPr>
              <a:t>个字。</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茫茫人海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知音难觅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茫茫刊海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好刊难寻。是你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散文诗</a:t>
            </a:r>
            <a:r>
              <a:rPr lang="en-US" altLang="zh-CN" sz="4400" dirty="0">
                <a:latin typeface="微软雅黑" panose="020B0503020204020204" pitchFamily="34" charset="-122"/>
                <a:ea typeface="微软雅黑" panose="020B0503020204020204" pitchFamily="34" charset="-122"/>
              </a:rPr>
              <a:t>》, 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7"/>
            <a:ext cx="20012142"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348782"/>
            <a:ext cx="19750078"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与我结伴一路牵手同行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散文诗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为散文诗爱好者默默地奉献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散文诗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给文人墨客提供了用武之地。</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本题属于续写补充型扩展。材料已给出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散文诗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的相关信息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首先要在“是你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散文诗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的后面扩展一句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或两句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题目中要求的“赞美词”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然后在后面再扩展两组类似前面“是你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以构成排比句。</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7048468"/>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题型二　联词成段型</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联词成段型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就是提供一组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一般挑选若干</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有联系或看似没有联系的词语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要求考生写一段话</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将其连缀扩展。这类题目有的要求围绕一定的中心写一段语意完整的话</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有的要求充分运用所提供的词语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使用指定的修辞手法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采用特殊的表达方式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或议论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或记叙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或说明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在联想、想象的基础上扩展成一段意蕴丰富的话。这类题的解题思路为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7048468"/>
          </a:xfrm>
          <a:prstGeom prst="rect">
            <a:avLst/>
          </a:prstGeom>
          <a:noFill/>
        </p:spPr>
        <p:txBody>
          <a:bodyPr wrap="square" rtlCol="0">
            <a:spAutoFit/>
          </a:bodyPr>
          <a:lstStyle/>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第一步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审准题干。要看清题目要求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把握题目中的有效信息。题目要求的词语都要用到</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不能偷换、遗漏或更改。</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第二步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词语联想。要明确需要串联的几个词语的意义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注意几个词语之间的关系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准确使用词语构造恰当的语境、营造恰当的氛围。</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第三步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整合答案。扩展后的句子和语段表意要清楚明白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在语意上要符合逻辑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要有实在的意义。自我检查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通读所扩展的文段</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确保言通、字顺、意明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且符合字数要求。</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594572" y="2874936"/>
            <a:ext cx="20067620" cy="3455305"/>
          </a:xfrm>
          <a:prstGeom prst="rect">
            <a:avLst/>
          </a:prstGeom>
          <a:noFill/>
        </p:spPr>
        <p:txBody>
          <a:bodyPr wrap="square" rtlCol="0">
            <a:spAutoFit/>
          </a:bodyPr>
          <a:lstStyle/>
          <a:p>
            <a:pPr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请用所给的四个词语写一段文字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不少于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90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个字。</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家风　 濡养　 与众不同　 好像</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4" name="表格 3"/>
          <p:cNvGraphicFramePr>
            <a:graphicFrameLocks noGrp="1"/>
          </p:cNvGraphicFramePr>
          <p:nvPr/>
        </p:nvGraphicFramePr>
        <p:xfrm>
          <a:off x="1853454" y="5365006"/>
          <a:ext cx="19775486" cy="4188714"/>
        </p:xfrm>
        <a:graphic>
          <a:graphicData uri="http://schemas.openxmlformats.org/drawingml/2006/table">
            <a:tbl>
              <a:tblPr firstRow="1" firstCol="1" bandRow="1">
                <a:tableStyleId>{5940675A-B579-460E-94D1-54222C63F5DA}</a:tableStyleId>
              </a:tblPr>
              <a:tblGrid>
                <a:gridCol w="1485454"/>
                <a:gridCol w="2808312"/>
                <a:gridCol w="15481720"/>
              </a:tblGrid>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思路</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点拨</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2">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本题属于联词成段型扩展。将这四个词连缀成一段话</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中心词是“家风”</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再由“家风”可以想到“家风”是什么、“家风”“濡养”了什么等内容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后面的两个词语也可以这样进行联想</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hMerge="1">
                  <a:tcPr/>
                </a:tc>
              </a:tr>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步骤</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演练</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第一步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审准题干</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用所给的四个词语</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写一段文字</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不少于</a:t>
                      </a:r>
                      <a:r>
                        <a:rPr lang="en-US" sz="4400" kern="100" dirty="0">
                          <a:solidFill>
                            <a:schemeClr val="tx1"/>
                          </a:solidFill>
                          <a:effectLst/>
                          <a:latin typeface="微软雅黑" panose="020B0503020204020204" pitchFamily="34" charset="-122"/>
                          <a:ea typeface="微软雅黑" panose="020B0503020204020204" pitchFamily="34" charset="-122"/>
                        </a:rPr>
                        <a:t>90</a:t>
                      </a:r>
                      <a:r>
                        <a:rPr lang="zh-CN" sz="4400" kern="100" dirty="0">
                          <a:solidFill>
                            <a:schemeClr val="tx1"/>
                          </a:solidFill>
                          <a:effectLst/>
                          <a:latin typeface="微软雅黑" panose="020B0503020204020204" pitchFamily="34" charset="-122"/>
                          <a:ea typeface="微软雅黑" panose="020B0503020204020204" pitchFamily="34" charset="-122"/>
                        </a:rPr>
                        <a:t>个字</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6962775" y="6786563"/>
            <a:ext cx="2376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2023200" y="3604275"/>
          <a:ext cx="19775486" cy="7675626"/>
        </p:xfrm>
        <a:graphic>
          <a:graphicData uri="http://schemas.openxmlformats.org/drawingml/2006/table">
            <a:tbl>
              <a:tblPr firstRow="1" firstCol="1" bandRow="1">
                <a:tableStyleId>{5940675A-B579-460E-94D1-54222C63F5DA}</a:tableStyleId>
              </a:tblPr>
              <a:tblGrid>
                <a:gridCol w="1485454"/>
                <a:gridCol w="2808312"/>
                <a:gridCol w="15481720"/>
              </a:tblGrid>
              <a:tr h="0">
                <a:tc rowSpan="2">
                  <a:txBody>
                    <a:bodyPr/>
                    <a:lstStyle/>
                    <a:p>
                      <a:endParaRPr lang="en-US" altLang="zh-CN" sz="4400" dirty="0">
                        <a:solidFill>
                          <a:schemeClr val="tx1"/>
                        </a:solidFill>
                        <a:latin typeface="微软雅黑" panose="020B0503020204020204" pitchFamily="34" charset="-122"/>
                        <a:ea typeface="微软雅黑" panose="020B0503020204020204" pitchFamily="34" charset="-122"/>
                      </a:endParaRPr>
                    </a:p>
                    <a:p>
                      <a:endParaRPr lang="en-US" altLang="zh-CN" sz="4400" dirty="0">
                        <a:solidFill>
                          <a:schemeClr val="tx1"/>
                        </a:solidFill>
                        <a:latin typeface="微软雅黑" panose="020B0503020204020204" pitchFamily="34" charset="-122"/>
                        <a:ea typeface="微软雅黑" panose="020B0503020204020204" pitchFamily="34" charset="-122"/>
                      </a:endParaRPr>
                    </a:p>
                    <a:p>
                      <a:endParaRPr lang="en-US" altLang="zh-CN" sz="4400" dirty="0">
                        <a:solidFill>
                          <a:schemeClr val="tx1"/>
                        </a:solidFill>
                        <a:latin typeface="微软雅黑" panose="020B0503020204020204" pitchFamily="34" charset="-122"/>
                        <a:ea typeface="微软雅黑" panose="020B0503020204020204" pitchFamily="34" charset="-122"/>
                      </a:endParaRPr>
                    </a:p>
                    <a:p>
                      <a:endParaRPr lang="en-US" altLang="zh-CN" sz="4400" dirty="0">
                        <a:solidFill>
                          <a:schemeClr val="tx1"/>
                        </a:solidFill>
                        <a:latin typeface="微软雅黑" panose="020B0503020204020204" pitchFamily="34" charset="-122"/>
                        <a:ea typeface="微软雅黑" panose="020B0503020204020204" pitchFamily="34" charset="-122"/>
                      </a:endParaRPr>
                    </a:p>
                    <a:p>
                      <a:endParaRPr lang="en-US" altLang="zh-CN" sz="4400" dirty="0">
                        <a:solidFill>
                          <a:schemeClr val="tx1"/>
                        </a:solidFill>
                        <a:latin typeface="微软雅黑" panose="020B0503020204020204" pitchFamily="34" charset="-122"/>
                        <a:ea typeface="微软雅黑" panose="020B0503020204020204" pitchFamily="34" charset="-122"/>
                      </a:endParaRPr>
                    </a:p>
                    <a:p>
                      <a:r>
                        <a:rPr lang="zh-CN" altLang="en-US" sz="4400" dirty="0">
                          <a:solidFill>
                            <a:schemeClr val="tx1"/>
                          </a:solidFill>
                          <a:latin typeface="微软雅黑" panose="020B0503020204020204" pitchFamily="34" charset="-122"/>
                          <a:ea typeface="微软雅黑" panose="020B0503020204020204" pitchFamily="34" charset="-122"/>
                        </a:rPr>
                        <a:t>步骤演练</a:t>
                      </a:r>
                      <a:endParaRPr lang="zh-CN" altLang="en-US" sz="4400" dirty="0">
                        <a:solidFill>
                          <a:schemeClr val="tx1"/>
                        </a:solidFill>
                        <a:latin typeface="微软雅黑" panose="020B0503020204020204" pitchFamily="34" charset="-122"/>
                        <a:ea typeface="微软雅黑" panose="020B0503020204020204" pitchFamily="34" charset="-122"/>
                      </a:endParaRPr>
                    </a:p>
                  </a:txBody>
                  <a:tcPr/>
                </a:tc>
                <a:tc>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第二步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词语联想</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先由“家风”进行联想</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联想到“中华文明传统”“中国传统文化源远流长”等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接着联想到“家风”“濡养”了什么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如“人的美好品德”“一代又一代的中国人民”等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再联想它的存在</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如“每个家族的家风与众不同”“每个家庭的家风与众不同”等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继续联想它的作用、现状</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如作用可说成“家风好像甘汁雨露</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滋润着中华儿女”</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现状可说成“家风在今天好像离我们很遥远</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但我们应珍视它</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让它的内涵在新时代焕发青春活力”</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vMerge="1">
                  <a:tcPr/>
                </a:tc>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第三步</a:t>
                      </a:r>
                      <a:r>
                        <a:rPr lang="en-US" sz="4400" kern="100">
                          <a:solidFill>
                            <a:schemeClr val="tx1"/>
                          </a:solidFill>
                          <a:effectLst/>
                          <a:latin typeface="微软雅黑" panose="020B0503020204020204" pitchFamily="34" charset="-122"/>
                          <a:ea typeface="微软雅黑" panose="020B0503020204020204" pitchFamily="34" charset="-122"/>
                        </a:rPr>
                        <a:t>:</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整合答案</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对所联想的内容进行整合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将其写成完整的一段话</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6962775" y="6786563"/>
            <a:ext cx="2376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TextBox 8"/>
          <p:cNvSpPr txBox="1"/>
          <p:nvPr/>
        </p:nvSpPr>
        <p:spPr>
          <a:xfrm>
            <a:off x="3032157" y="2615928"/>
            <a:ext cx="18788194" cy="988347"/>
          </a:xfrm>
          <a:prstGeom prst="rect">
            <a:avLst/>
          </a:prstGeom>
          <a:noFill/>
        </p:spPr>
        <p:txBody>
          <a:bodyPr wrap="square" rtlCol="0">
            <a:spAutoFit/>
          </a:bodyPr>
          <a:lstStyle/>
          <a:p>
            <a:pPr algn="r">
              <a:lnSpc>
                <a:spcPct val="15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2098903" y="4362538"/>
          <a:ext cx="19775486" cy="3904869"/>
        </p:xfrm>
        <a:graphic>
          <a:graphicData uri="http://schemas.openxmlformats.org/drawingml/2006/table">
            <a:tbl>
              <a:tblPr firstRow="1" firstCol="1" bandRow="1">
                <a:tableStyleId>{5940675A-B579-460E-94D1-54222C63F5DA}</a:tableStyleId>
              </a:tblPr>
              <a:tblGrid>
                <a:gridCol w="1485454"/>
                <a:gridCol w="18290032"/>
              </a:tblGrid>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我来</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答题</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l">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bl>
          </a:graphicData>
        </a:graphic>
      </p:graphicFrame>
      <p:sp>
        <p:nvSpPr>
          <p:cNvPr id="5" name="Rectangle 1"/>
          <p:cNvSpPr>
            <a:spLocks noChangeArrowheads="1"/>
          </p:cNvSpPr>
          <p:nvPr/>
        </p:nvSpPr>
        <p:spPr bwMode="auto">
          <a:xfrm>
            <a:off x="6962775" y="6786563"/>
            <a:ext cx="2376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Box 8"/>
          <p:cNvSpPr txBox="1"/>
          <p:nvPr/>
        </p:nvSpPr>
        <p:spPr>
          <a:xfrm>
            <a:off x="3121159" y="2943199"/>
            <a:ext cx="18788194" cy="988347"/>
          </a:xfrm>
          <a:prstGeom prst="rect">
            <a:avLst/>
          </a:prstGeom>
          <a:noFill/>
        </p:spPr>
        <p:txBody>
          <a:bodyPr wrap="square" rtlCol="0">
            <a:spAutoFit/>
          </a:bodyPr>
          <a:lstStyle/>
          <a:p>
            <a:pPr algn="r">
              <a:lnSpc>
                <a:spcPct val="15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3967119" y="4388257"/>
            <a:ext cx="17696212"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家风在中国传统文化中源远流长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它濡养了一代又一代的中国人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每个家族的家风都是与众不同的。随着传统大家庭在现代社会的逐渐消失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家风在今天好像离我们很遥远。但我们应珍视它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让它的内涵在新时代焕发青春活力。</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92036" y="3060750"/>
            <a:ext cx="19788326" cy="9689191"/>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请对下面这段新闻报道的文字进行压缩。要求保留关键信息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句子简洁流畅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50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(5</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传统观点认为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中国和欧洲的陶瓷贸易始于明代。近日英国杜伦大学证实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该校考古系与中国故宫博物院考古所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联合整理研究了在西班牙萨拉戈萨等地出土的十余种中国唐代至宋代早期的陶瓷器残片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表明这些陶瓷是当时随阿拉伯商人经印度洋与红海贸易到达地中海地区的。这就将中欧陶瓷贸易的起始时间大大向前推进了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证明了“海上丝绸之路”早在唐代就已延伸至西欧。</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048468"/>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使用下面的词语写一段描写性文字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要求运用比喻、拟人的修辞手法。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不超过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60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个字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银杏树　初冬　疾风骤雨　凋零</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7"/>
            <a:ext cx="20012142"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348782"/>
            <a:ext cx="19750078" cy="528798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校园路旁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两排挺拔的银杏树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犹如威严雄壮的仪仗队队员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列队迎接大家。初冬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一阵疾风骤雨之后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树叶凋零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像一个个音符洒落地面。</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解答此题时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首先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要看清题目要求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描写性文字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比喻、拟人的修辞手法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要展开合理的联想与想象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描摹具体的情境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将所提供的词语有机地运用到句子之中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在扩写时要准确运用修辞手法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使句子生动形象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富有意蕴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自我检查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注意字数的限制。</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08950"/>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题型三　诗意素描型</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给出古典诗句或名句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对其进行情境式扩展或赏析式扩展。这类题的解题思路为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第一步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审读题干</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明确要求。</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第二步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读透诗歌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即理解提供的材料。把握原诗的意境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理解作者的情感</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做出合理的想象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构造出合理的场景。</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第三步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想象联想。展开合理想象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恰当运用修辞手法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组织语言进行扩展描写。</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第四步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整合答案。对想象的内容进行整合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写成完整的一段话</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修改润色使之语言生动。</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407745"/>
          </a:xfrm>
          <a:prstGeom prst="rect">
            <a:avLst/>
          </a:prstGeom>
          <a:noFill/>
        </p:spPr>
        <p:txBody>
          <a:bodyPr wrap="square" rtlCol="0">
            <a:spAutoFit/>
          </a:bodyPr>
          <a:lstStyle/>
          <a:p>
            <a:pPr>
              <a:lnSpc>
                <a:spcPct val="130000"/>
              </a:lnSpc>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请根据王维的诗句“竹喧归浣女”写一个场景。要求</a:t>
            </a: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想象合理</a:t>
            </a:r>
            <a:r>
              <a:rPr lang="en-US" altLang="zh-CN" sz="4400" dirty="0">
                <a:latin typeface="微软雅黑" panose="020B0503020204020204" pitchFamily="34" charset="-122"/>
                <a:ea typeface="微软雅黑" panose="020B0503020204020204" pitchFamily="34" charset="-122"/>
              </a:rPr>
              <a:t>;②</a:t>
            </a:r>
            <a:r>
              <a:rPr lang="zh-CN" altLang="en-US" sz="4400" dirty="0">
                <a:latin typeface="微软雅黑" panose="020B0503020204020204" pitchFamily="34" charset="-122"/>
                <a:ea typeface="微软雅黑" panose="020B0503020204020204" pitchFamily="34" charset="-122"/>
              </a:rPr>
              <a:t>语言生动</a:t>
            </a:r>
            <a:r>
              <a:rPr lang="en-US" altLang="zh-CN" sz="4400" dirty="0">
                <a:latin typeface="微软雅黑" panose="020B0503020204020204" pitchFamily="34" charset="-122"/>
                <a:ea typeface="微软雅黑" panose="020B0503020204020204" pitchFamily="34" charset="-122"/>
              </a:rPr>
              <a:t>;③</a:t>
            </a:r>
            <a:r>
              <a:rPr lang="zh-CN" altLang="en-US" sz="4400" dirty="0">
                <a:latin typeface="微软雅黑" panose="020B0503020204020204" pitchFamily="34" charset="-122"/>
                <a:ea typeface="微软雅黑" panose="020B0503020204020204" pitchFamily="34" charset="-122"/>
              </a:rPr>
              <a:t>字数在</a:t>
            </a:r>
            <a:r>
              <a:rPr lang="en-US" altLang="zh-CN" sz="4400" dirty="0">
                <a:latin typeface="微软雅黑" panose="020B0503020204020204" pitchFamily="34" charset="-122"/>
                <a:ea typeface="微软雅黑" panose="020B0503020204020204" pitchFamily="34" charset="-122"/>
              </a:rPr>
              <a:t>50~70</a:t>
            </a:r>
            <a:r>
              <a:rPr lang="zh-CN" altLang="en-US" sz="4400" dirty="0">
                <a:latin typeface="微软雅黑" panose="020B0503020204020204" pitchFamily="34" charset="-122"/>
                <a:ea typeface="微软雅黑" panose="020B0503020204020204" pitchFamily="34" charset="-122"/>
              </a:rPr>
              <a:t>之间。</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023200" y="7638034"/>
          <a:ext cx="19800000" cy="1658493"/>
        </p:xfrm>
        <a:graphic>
          <a:graphicData uri="http://schemas.openxmlformats.org/drawingml/2006/table">
            <a:tbl>
              <a:tblPr firstRow="1" firstCol="1" bandRow="1">
                <a:tableStyleId>{5940675A-B579-460E-94D1-54222C63F5DA}</a:tableStyleId>
              </a:tblPr>
              <a:tblGrid>
                <a:gridCol w="1433508"/>
                <a:gridCol w="18366492"/>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思路</a:t>
                      </a:r>
                      <a:endParaRPr lang="zh-CN" sz="4400" kern="10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点拨</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本题要结合诗句所提供的意境</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围绕“竹喧”“归”“浣女”三个关键词展开描述</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写出一段场景文字。既要有景物场景</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也要有人的活动场景</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2023200" y="3060749"/>
          <a:ext cx="19800000" cy="8183787"/>
        </p:xfrm>
        <a:graphic>
          <a:graphicData uri="http://schemas.openxmlformats.org/drawingml/2006/table">
            <a:tbl>
              <a:tblPr firstRow="1" firstCol="1" bandRow="1">
                <a:tableStyleId>{5940675A-B579-460E-94D1-54222C63F5DA}</a:tableStyleId>
              </a:tblPr>
              <a:tblGrid>
                <a:gridCol w="1361500"/>
                <a:gridCol w="2448272"/>
                <a:gridCol w="15990228"/>
              </a:tblGrid>
              <a:tr h="1728193">
                <a:tc rowSpan="4">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步骤</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演练</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altLang="en-US" sz="4400" kern="100" dirty="0">
                          <a:solidFill>
                            <a:schemeClr val="tx1"/>
                          </a:solidFill>
                          <a:effectLst/>
                          <a:latin typeface="微软雅黑" panose="020B0503020204020204" pitchFamily="34" charset="-122"/>
                          <a:ea typeface="微软雅黑" panose="020B0503020204020204" pitchFamily="34" charset="-122"/>
                        </a:rPr>
                        <a:t>第一步</a:t>
                      </a:r>
                      <a:r>
                        <a:rPr lang="en-US" altLang="zh-CN" sz="4400" kern="100" dirty="0">
                          <a:solidFill>
                            <a:schemeClr val="tx1"/>
                          </a:solidFill>
                          <a:effectLst/>
                          <a:latin typeface="微软雅黑" panose="020B0503020204020204" pitchFamily="34" charset="-122"/>
                          <a:ea typeface="微软雅黑" panose="020B0503020204020204" pitchFamily="34" charset="-122"/>
                        </a:rPr>
                        <a:t>:</a:t>
                      </a:r>
                      <a:endParaRPr lang="en-US" alt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altLang="en-US" sz="4400" kern="100" dirty="0">
                          <a:solidFill>
                            <a:schemeClr val="tx1"/>
                          </a:solidFill>
                          <a:effectLst/>
                          <a:latin typeface="微软雅黑" panose="020B0503020204020204" pitchFamily="34" charset="-122"/>
                          <a:ea typeface="微软雅黑" panose="020B0503020204020204" pitchFamily="34" charset="-122"/>
                        </a:rPr>
                        <a:t>读懂题干</a:t>
                      </a:r>
                      <a:endParaRPr lang="zh-CN" altLang="en-US" sz="4400" kern="100"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a:lnSpc>
                          <a:spcPct val="13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     </a:t>
                      </a:r>
                      <a:r>
                        <a:rPr lang="zh-CN" altLang="en-US" sz="4400" kern="100" dirty="0">
                          <a:solidFill>
                            <a:schemeClr val="tx1"/>
                          </a:solidFill>
                          <a:effectLst/>
                          <a:latin typeface="微软雅黑" panose="020B0503020204020204" pitchFamily="34" charset="-122"/>
                          <a:ea typeface="微软雅黑" panose="020B0503020204020204" pitchFamily="34" charset="-122"/>
                        </a:rPr>
                        <a:t>全面理解和落实题目的各项要求</a:t>
                      </a:r>
                      <a:r>
                        <a:rPr lang="en-US" altLang="zh-CN" sz="4400" kern="100" dirty="0">
                          <a:solidFill>
                            <a:schemeClr val="tx1"/>
                          </a:solidFill>
                          <a:effectLst/>
                          <a:latin typeface="微软雅黑" panose="020B0503020204020204" pitchFamily="34" charset="-122"/>
                          <a:ea typeface="微软雅黑" panose="020B0503020204020204" pitchFamily="34" charset="-122"/>
                        </a:rPr>
                        <a:t>:①</a:t>
                      </a:r>
                      <a:r>
                        <a:rPr lang="zh-CN" altLang="en-US" sz="4400" kern="100" dirty="0">
                          <a:solidFill>
                            <a:schemeClr val="tx1"/>
                          </a:solidFill>
                          <a:effectLst/>
                          <a:latin typeface="微软雅黑" panose="020B0503020204020204" pitchFamily="34" charset="-122"/>
                          <a:ea typeface="微软雅黑" panose="020B0503020204020204" pitchFamily="34" charset="-122"/>
                        </a:rPr>
                        <a:t>根据王维的诗句“竹喧归浣女”</a:t>
                      </a:r>
                      <a:r>
                        <a:rPr lang="en-US" altLang="zh-CN" sz="4400" kern="100" dirty="0">
                          <a:solidFill>
                            <a:schemeClr val="tx1"/>
                          </a:solidFill>
                          <a:effectLst/>
                          <a:latin typeface="微软雅黑" panose="020B0503020204020204" pitchFamily="34" charset="-122"/>
                          <a:ea typeface="微软雅黑" panose="020B0503020204020204" pitchFamily="34" charset="-122"/>
                        </a:rPr>
                        <a:t>;②</a:t>
                      </a:r>
                      <a:r>
                        <a:rPr lang="zh-CN" altLang="en-US" sz="4400" kern="100" dirty="0">
                          <a:solidFill>
                            <a:schemeClr val="tx1"/>
                          </a:solidFill>
                          <a:effectLst/>
                          <a:latin typeface="微软雅黑" panose="020B0503020204020204" pitchFamily="34" charset="-122"/>
                          <a:ea typeface="微软雅黑" panose="020B0503020204020204" pitchFamily="34" charset="-122"/>
                        </a:rPr>
                        <a:t>写一个场景</a:t>
                      </a:r>
                      <a:r>
                        <a:rPr lang="en-US" altLang="zh-CN" sz="4400" kern="100" dirty="0">
                          <a:solidFill>
                            <a:schemeClr val="tx1"/>
                          </a:solidFill>
                          <a:effectLst/>
                          <a:latin typeface="微软雅黑" panose="020B0503020204020204" pitchFamily="34" charset="-122"/>
                          <a:ea typeface="微软雅黑" panose="020B0503020204020204" pitchFamily="34" charset="-122"/>
                        </a:rPr>
                        <a:t>;③</a:t>
                      </a:r>
                      <a:r>
                        <a:rPr lang="zh-CN" altLang="en-US" sz="4400" kern="100" dirty="0">
                          <a:solidFill>
                            <a:schemeClr val="tx1"/>
                          </a:solidFill>
                          <a:effectLst/>
                          <a:latin typeface="微软雅黑" panose="020B0503020204020204" pitchFamily="34" charset="-122"/>
                          <a:ea typeface="微软雅黑" panose="020B0503020204020204" pitchFamily="34" charset="-122"/>
                        </a:rPr>
                        <a:t>想象合理</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en-US" sz="4400" kern="100" dirty="0">
                          <a:solidFill>
                            <a:schemeClr val="tx1"/>
                          </a:solidFill>
                          <a:effectLst/>
                          <a:latin typeface="微软雅黑" panose="020B0503020204020204" pitchFamily="34" charset="-122"/>
                          <a:ea typeface="微软雅黑" panose="020B0503020204020204" pitchFamily="34" charset="-122"/>
                        </a:rPr>
                        <a:t>语言生动</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en-US" sz="4400" kern="100" dirty="0">
                          <a:solidFill>
                            <a:schemeClr val="tx1"/>
                          </a:solidFill>
                          <a:effectLst/>
                          <a:latin typeface="微软雅黑" panose="020B0503020204020204" pitchFamily="34" charset="-122"/>
                          <a:ea typeface="微软雅黑" panose="020B0503020204020204" pitchFamily="34" charset="-122"/>
                        </a:rPr>
                        <a:t>字数在</a:t>
                      </a:r>
                      <a:r>
                        <a:rPr lang="en-US" altLang="zh-CN" sz="4400" kern="100" dirty="0">
                          <a:solidFill>
                            <a:schemeClr val="tx1"/>
                          </a:solidFill>
                          <a:effectLst/>
                          <a:latin typeface="微软雅黑" panose="020B0503020204020204" pitchFamily="34" charset="-122"/>
                          <a:ea typeface="微软雅黑" panose="020B0503020204020204" pitchFamily="34" charset="-122"/>
                        </a:rPr>
                        <a:t>50~70</a:t>
                      </a:r>
                      <a:r>
                        <a:rPr lang="zh-CN" altLang="en-US" sz="4400" kern="100" dirty="0">
                          <a:solidFill>
                            <a:schemeClr val="tx1"/>
                          </a:solidFill>
                          <a:effectLst/>
                          <a:latin typeface="微软雅黑" panose="020B0503020204020204" pitchFamily="34" charset="-122"/>
                          <a:ea typeface="微软雅黑" panose="020B0503020204020204" pitchFamily="34" charset="-122"/>
                        </a:rPr>
                        <a:t>之间</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931184">
                <a:tc vMerge="1">
                  <a:tcPr/>
                </a:tc>
                <a:tc>
                  <a:txBody>
                    <a:bodyPr/>
                    <a:lstStyle/>
                    <a:p>
                      <a:pPr algn="ctr">
                        <a:lnSpc>
                          <a:spcPct val="150000"/>
                        </a:lnSpc>
                        <a:spcAft>
                          <a:spcPts val="0"/>
                        </a:spcAft>
                      </a:pP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第二步</a:t>
                      </a: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spcAft>
                          <a:spcPts val="0"/>
                        </a:spcAft>
                      </a:pP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读透诗歌</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zh-CN" altLang="en-US" sz="4400" kern="100" dirty="0">
                          <a:solidFill>
                            <a:schemeClr val="tx1"/>
                          </a:solidFill>
                          <a:effectLst/>
                          <a:latin typeface="微软雅黑" panose="020B0503020204020204" pitchFamily="34" charset="-122"/>
                          <a:ea typeface="微软雅黑" panose="020B0503020204020204" pitchFamily="34" charset="-122"/>
                        </a:rPr>
                        <a:t>竹喧”</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en-US" sz="4400" kern="100" dirty="0">
                          <a:solidFill>
                            <a:schemeClr val="tx1"/>
                          </a:solidFill>
                          <a:effectLst/>
                          <a:latin typeface="微软雅黑" panose="020B0503020204020204" pitchFamily="34" charset="-122"/>
                          <a:ea typeface="微软雅黑" panose="020B0503020204020204" pitchFamily="34" charset="-122"/>
                        </a:rPr>
                        <a:t>即竹林里的喧闹</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en-US" sz="4400" kern="100" dirty="0">
                          <a:solidFill>
                            <a:schemeClr val="tx1"/>
                          </a:solidFill>
                          <a:effectLst/>
                          <a:latin typeface="微软雅黑" panose="020B0503020204020204" pitchFamily="34" charset="-122"/>
                          <a:ea typeface="微软雅黑" panose="020B0503020204020204" pitchFamily="34" charset="-122"/>
                        </a:rPr>
                        <a:t>归”</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en-US" sz="4400" kern="100" dirty="0">
                          <a:solidFill>
                            <a:schemeClr val="tx1"/>
                          </a:solidFill>
                          <a:effectLst/>
                          <a:latin typeface="微软雅黑" panose="020B0503020204020204" pitchFamily="34" charset="-122"/>
                          <a:ea typeface="微软雅黑" panose="020B0503020204020204" pitchFamily="34" charset="-122"/>
                        </a:rPr>
                        <a:t>即归来</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en-US" sz="4400" kern="100" dirty="0">
                          <a:solidFill>
                            <a:schemeClr val="tx1"/>
                          </a:solidFill>
                          <a:effectLst/>
                          <a:latin typeface="微软雅黑" panose="020B0503020204020204" pitchFamily="34" charset="-122"/>
                          <a:ea typeface="微软雅黑" panose="020B0503020204020204" pitchFamily="34" charset="-122"/>
                        </a:rPr>
                        <a:t>浣女”</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en-US" sz="4400" kern="100" dirty="0">
                          <a:solidFill>
                            <a:schemeClr val="tx1"/>
                          </a:solidFill>
                          <a:effectLst/>
                          <a:latin typeface="微软雅黑" panose="020B0503020204020204" pitchFamily="34" charset="-122"/>
                          <a:ea typeface="微软雅黑" panose="020B0503020204020204" pitchFamily="34" charset="-122"/>
                        </a:rPr>
                        <a:t>即洗衣服的少女</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832632">
                <a:tc vMerge="1">
                  <a:tcPr/>
                </a:tc>
                <a:tc>
                  <a:txBody>
                    <a:bodyPr/>
                    <a:lstStyle/>
                    <a:p>
                      <a:pPr algn="ctr">
                        <a:lnSpc>
                          <a:spcPct val="130000"/>
                        </a:lnSpc>
                        <a:spcAft>
                          <a:spcPts val="0"/>
                        </a:spcAft>
                      </a:pP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第三步</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spcAft>
                          <a:spcPts val="0"/>
                        </a:spcAft>
                      </a:pP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想象联想</a:t>
                      </a:r>
                      <a:endPar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spcAft>
                          <a:spcPts val="0"/>
                        </a:spcAft>
                      </a:pP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先想象当时的景物场景</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如“月亮洒下点点光斑”“晚风吹拂”</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然后想象人的活动场景</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突出“喧”字</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如“少女们嬉闹着</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话音如珠落玉盘般清脆</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笑声如银铃般响亮”</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691778">
                <a:tc vMerge="1">
                  <a:tcPr/>
                </a:tc>
                <a:tc>
                  <a:txBody>
                    <a:bodyPr/>
                    <a:lstStyle/>
                    <a:p>
                      <a:pPr algn="ctr">
                        <a:lnSpc>
                          <a:spcPct val="130000"/>
                        </a:lnSpc>
                        <a:spcAft>
                          <a:spcPts val="0"/>
                        </a:spcAft>
                      </a:pP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第四步</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spcAft>
                          <a:spcPts val="0"/>
                        </a:spcAft>
                      </a:pP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整合答案</a:t>
                      </a:r>
                      <a:endPar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对想象的内容进行整合</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写成完整的一段话</a:t>
                      </a:r>
                      <a:r>
                        <a:rPr lang="en-US"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修改润色使之语言生动</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2023200" y="4428902"/>
          <a:ext cx="19800000" cy="4910709"/>
        </p:xfrm>
        <a:graphic>
          <a:graphicData uri="http://schemas.openxmlformats.org/drawingml/2006/table">
            <a:tbl>
              <a:tblPr firstRow="1" firstCol="1" bandRow="1">
                <a:tableStyleId>{5940675A-B579-460E-94D1-54222C63F5DA}</a:tableStyleId>
              </a:tblPr>
              <a:tblGrid>
                <a:gridCol w="1361500"/>
                <a:gridCol w="18438500"/>
              </a:tblGrid>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我来</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答题</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l">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a:t>
                      </a:r>
                      <a:endParaRPr lang="en-US" sz="4400" kern="100" dirty="0">
                        <a:solidFill>
                          <a:schemeClr val="tx1"/>
                        </a:solidFill>
                        <a:effectLst/>
                        <a:latin typeface="微软雅黑" panose="020B0503020204020204" pitchFamily="34" charset="-122"/>
                        <a:ea typeface="微软雅黑" panose="020B0503020204020204" pitchFamily="34" charset="-122"/>
                      </a:endParaRPr>
                    </a:p>
                    <a:p>
                      <a:pPr marL="0" marR="0" lvl="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  </a:t>
                      </a:r>
                      <a:endParaRPr lang="zh-CN"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  </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8" name="矩形 7"/>
          <p:cNvSpPr/>
          <p:nvPr/>
        </p:nvSpPr>
        <p:spPr>
          <a:xfrm>
            <a:off x="3528716" y="4401306"/>
            <a:ext cx="1821137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月亮在竹林中洒下点点光斑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四周一片寂静。一阵风吹来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传来洗衣归来的少女们的喧哗声。话音如珠落玉盘般清脆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笑声如银铃般响亮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她们是这般无忧无虑。</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376588" y="3285727"/>
            <a:ext cx="19716888" cy="886781"/>
          </a:xfrm>
          <a:prstGeom prst="rect">
            <a:avLst/>
          </a:prstGeom>
        </p:spPr>
        <p:txBody>
          <a:bodyPr wrap="square">
            <a:spAutoFit/>
          </a:bodyPr>
          <a:lstStyle/>
          <a:p>
            <a:pPr algn="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（续表）</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407745"/>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请对苏轼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赤壁赋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中的名句“白露横江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水光接天”进行扩展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写一个场景。要求</a:t>
            </a: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想象合理</a:t>
            </a:r>
            <a:r>
              <a:rPr lang="en-US" altLang="zh-CN" sz="4400" dirty="0">
                <a:latin typeface="微软雅黑" panose="020B0503020204020204" pitchFamily="34" charset="-122"/>
                <a:ea typeface="微软雅黑" panose="020B0503020204020204" pitchFamily="34" charset="-122"/>
              </a:rPr>
              <a:t>;②</a:t>
            </a:r>
            <a:r>
              <a:rPr lang="zh-CN" altLang="en-US" sz="4400" dirty="0">
                <a:latin typeface="微软雅黑" panose="020B0503020204020204" pitchFamily="34" charset="-122"/>
                <a:ea typeface="微软雅黑" panose="020B0503020204020204" pitchFamily="34" charset="-122"/>
              </a:rPr>
              <a:t>语言生动</a:t>
            </a:r>
            <a:r>
              <a:rPr lang="en-US" altLang="zh-CN" sz="4400" dirty="0">
                <a:latin typeface="微软雅黑" panose="020B0503020204020204" pitchFamily="34" charset="-122"/>
                <a:ea typeface="微软雅黑" panose="020B0503020204020204" pitchFamily="34" charset="-122"/>
              </a:rPr>
              <a:t>;③</a:t>
            </a:r>
            <a:r>
              <a:rPr lang="zh-CN" altLang="en-US" sz="4400" dirty="0">
                <a:latin typeface="微软雅黑" panose="020B0503020204020204" pitchFamily="34" charset="-122"/>
                <a:ea typeface="微软雅黑" panose="020B0503020204020204" pitchFamily="34" charset="-122"/>
              </a:rPr>
              <a:t>字数在</a:t>
            </a:r>
            <a:r>
              <a:rPr lang="en-US" altLang="zh-CN" sz="4400" dirty="0">
                <a:latin typeface="微软雅黑" panose="020B0503020204020204" pitchFamily="34" charset="-122"/>
                <a:ea typeface="微软雅黑" panose="020B0503020204020204" pitchFamily="34" charset="-122"/>
              </a:rPr>
              <a:t>40~60</a:t>
            </a:r>
            <a:r>
              <a:rPr lang="zh-CN" altLang="en-US" sz="4400" dirty="0">
                <a:latin typeface="微软雅黑" panose="020B0503020204020204" pitchFamily="34" charset="-122"/>
                <a:ea typeface="微软雅黑" panose="020B0503020204020204" pitchFamily="34" charset="-122"/>
              </a:rPr>
              <a:t>之间。</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sp>
        <p:nvSpPr>
          <p:cNvPr id="8" name="矩形 7"/>
          <p:cNvSpPr/>
          <p:nvPr/>
        </p:nvSpPr>
        <p:spPr>
          <a:xfrm>
            <a:off x="1808886" y="7569284"/>
            <a:ext cx="20257446" cy="42916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60078" y="7453238"/>
            <a:ext cx="20043132"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白茫茫的雾气像轻纱一样笼罩在江面上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柔美的月光映照着宽阔的江面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水光远接天边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水天连成一片。</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首先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要明确题干要求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扩写“白露横江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水光接天”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字数在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40~60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之间。其次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要紧扣名句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特别是紧扣“白”“横”“江”“接”“天”等词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把场景描绘成一幅画面。最后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组织语言进行扩展描写。</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5287986"/>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题型四　话题</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或主题</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或中心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阐发型</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话题阐发型就是提供话题或对象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规定某种情境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以某一词语、句子为重点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利用主题词或中心句进行扩展。解答这类题要紧扣主题词、中心句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特别要注意不能脱离主题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要注意场景的要求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切合场景气氛</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要准确运用提供的修辞手法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以对主题表达起到锦上添花的作用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要运用发散思维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由主题词联想出相应的事例、画面、场景。写出的答案要中心明确</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内容丰富具体。</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594572" y="2874936"/>
            <a:ext cx="20067620" cy="4407745"/>
          </a:xfrm>
          <a:prstGeom prst="rect">
            <a:avLst/>
          </a:prstGeom>
          <a:noFill/>
        </p:spPr>
        <p:txBody>
          <a:bodyPr wrap="square" rtlCol="0">
            <a:spAutoFit/>
          </a:bodyPr>
          <a:lstStyle/>
          <a:p>
            <a:pPr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4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请以“平安”为表达重点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辅以“春风”“阳光”等景物</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至少运用一种修辞手法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按下列不同的要求扩写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每段不少于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50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个字。</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表现“城市”的平安。</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表现“母亲”的平安。</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a:t>
            </a:r>
            <a:endParaRPr lang="en-US" altLang="zh-CN" sz="4000"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4" name="表格 3"/>
          <p:cNvGraphicFramePr>
            <a:graphicFrameLocks noGrp="1"/>
          </p:cNvGraphicFramePr>
          <p:nvPr/>
        </p:nvGraphicFramePr>
        <p:xfrm>
          <a:off x="1800832" y="8177861"/>
          <a:ext cx="19770059" cy="2530221"/>
        </p:xfrm>
        <a:graphic>
          <a:graphicData uri="http://schemas.openxmlformats.org/drawingml/2006/table">
            <a:tbl>
              <a:tblPr firstRow="1" firstCol="1" bandRow="1">
                <a:tableStyleId>{5940675A-B579-460E-94D1-54222C63F5DA}</a:tableStyleId>
              </a:tblPr>
              <a:tblGrid>
                <a:gridCol w="1619592"/>
                <a:gridCol w="18150467"/>
              </a:tblGrid>
              <a:tr h="0">
                <a:tc>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思路</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点拨</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由于扩写是由少到多、由简单到丰富的过程</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所以在确定扩展方向之后</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应当合理安排段落内部层次。可以是总—分、总—分—总、分—总的结构形式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也可以是类比、递进等内在的逻辑关系</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2128455" y="4088067"/>
          <a:ext cx="19770059" cy="5060442"/>
        </p:xfrm>
        <a:graphic>
          <a:graphicData uri="http://schemas.openxmlformats.org/drawingml/2006/table">
            <a:tbl>
              <a:tblPr firstRow="1" firstCol="1" bandRow="1">
                <a:tableStyleId>{5940675A-B579-460E-94D1-54222C63F5DA}</a:tableStyleId>
              </a:tblPr>
              <a:tblGrid>
                <a:gridCol w="1619592"/>
                <a:gridCol w="2403126"/>
                <a:gridCol w="15747341"/>
              </a:tblGrid>
              <a:tr h="0">
                <a:tc rowSpan="2">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步骤</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演练</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第一步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读懂题干</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l">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全面理解和落实题干的要求</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以“平安”为表达重点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辅以“春风”“阳光”等景物</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至少运用一种修辞手法</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按不同的要求扩写</a:t>
                      </a:r>
                      <a:r>
                        <a:rPr lang="en-US" sz="4400" kern="100" dirty="0">
                          <a:solidFill>
                            <a:schemeClr val="tx1"/>
                          </a:solidFill>
                          <a:effectLst/>
                          <a:latin typeface="微软雅黑" panose="020B0503020204020204" pitchFamily="34" charset="-122"/>
                          <a:ea typeface="微软雅黑" panose="020B0503020204020204" pitchFamily="34" charset="-122"/>
                        </a:rPr>
                        <a:t>;④</a:t>
                      </a:r>
                      <a:r>
                        <a:rPr lang="zh-CN" sz="4400" kern="100" dirty="0">
                          <a:solidFill>
                            <a:schemeClr val="tx1"/>
                          </a:solidFill>
                          <a:effectLst/>
                          <a:latin typeface="微软雅黑" panose="020B0503020204020204" pitchFamily="34" charset="-122"/>
                          <a:ea typeface="微软雅黑" panose="020B0503020204020204" pitchFamily="34" charset="-122"/>
                        </a:rPr>
                        <a:t>每段不少于</a:t>
                      </a:r>
                      <a:r>
                        <a:rPr lang="en-US" sz="4400" kern="100" dirty="0">
                          <a:solidFill>
                            <a:schemeClr val="tx1"/>
                          </a:solidFill>
                          <a:effectLst/>
                          <a:latin typeface="微软雅黑" panose="020B0503020204020204" pitchFamily="34" charset="-122"/>
                          <a:ea typeface="微软雅黑" panose="020B0503020204020204" pitchFamily="34" charset="-122"/>
                        </a:rPr>
                        <a:t>50</a:t>
                      </a:r>
                      <a:r>
                        <a:rPr lang="zh-CN" sz="4400" kern="100" dirty="0">
                          <a:solidFill>
                            <a:schemeClr val="tx1"/>
                          </a:solidFill>
                          <a:effectLst/>
                          <a:latin typeface="微软雅黑" panose="020B0503020204020204" pitchFamily="34" charset="-122"/>
                          <a:ea typeface="微软雅黑" panose="020B0503020204020204" pitchFamily="34" charset="-122"/>
                        </a:rPr>
                        <a:t>个字</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vMerge="1">
                  <a:tcPr/>
                </a:tc>
                <a:tc>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第二步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把握中心</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l">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第</a:t>
                      </a:r>
                      <a:r>
                        <a:rPr lang="en-US" sz="4400" kern="100" dirty="0">
                          <a:solidFill>
                            <a:schemeClr val="tx1"/>
                          </a:solidFill>
                          <a:effectLst/>
                          <a:latin typeface="微软雅黑" panose="020B0503020204020204" pitchFamily="34" charset="-122"/>
                          <a:ea typeface="微软雅黑" panose="020B0503020204020204" pitchFamily="34" charset="-122"/>
                        </a:rPr>
                        <a:t>(1)</a:t>
                      </a:r>
                      <a:r>
                        <a:rPr lang="zh-CN" sz="4400" kern="100" dirty="0">
                          <a:solidFill>
                            <a:schemeClr val="tx1"/>
                          </a:solidFill>
                          <a:effectLst/>
                          <a:latin typeface="微软雅黑" panose="020B0503020204020204" pitchFamily="34" charset="-122"/>
                          <a:ea typeface="微软雅黑" panose="020B0503020204020204" pitchFamily="34" charset="-122"/>
                        </a:rPr>
                        <a:t>题要求“表现‘城市’的平安”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话题的中心应该是强调“城市平安”的重要性。第</a:t>
                      </a:r>
                      <a:r>
                        <a:rPr lang="en-US" sz="4400" kern="100" dirty="0">
                          <a:solidFill>
                            <a:schemeClr val="tx1"/>
                          </a:solidFill>
                          <a:effectLst/>
                          <a:latin typeface="微软雅黑" panose="020B0503020204020204" pitchFamily="34" charset="-122"/>
                          <a:ea typeface="微软雅黑" panose="020B0503020204020204" pitchFamily="34" charset="-122"/>
                        </a:rPr>
                        <a:t>(2)</a:t>
                      </a:r>
                      <a:r>
                        <a:rPr lang="zh-CN" sz="4400" kern="100" dirty="0">
                          <a:solidFill>
                            <a:schemeClr val="tx1"/>
                          </a:solidFill>
                          <a:effectLst/>
                          <a:latin typeface="微软雅黑" panose="020B0503020204020204" pitchFamily="34" charset="-122"/>
                          <a:ea typeface="微软雅黑" panose="020B0503020204020204" pitchFamily="34" charset="-122"/>
                        </a:rPr>
                        <a:t>题要求“表现‘母亲’的平安”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话题的中心应该是强调母亲心目中的“子女平安”</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6962775" y="6618288"/>
            <a:ext cx="2376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68"/>
          <p:cNvSpPr txBox="1"/>
          <p:nvPr/>
        </p:nvSpPr>
        <p:spPr>
          <a:xfrm>
            <a:off x="1880324" y="2874936"/>
            <a:ext cx="20002640" cy="886781"/>
          </a:xfrm>
          <a:prstGeom prst="rect">
            <a:avLst/>
          </a:prstGeom>
          <a:noFill/>
        </p:spPr>
        <p:txBody>
          <a:bodyPr wrap="square" rtlCol="0">
            <a:spAutoFit/>
          </a:bodyPr>
          <a:lstStyle/>
          <a:p>
            <a:pPr algn="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8"/>
            <a:ext cx="19645450"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129576"/>
            <a:ext cx="19716888" cy="7048468"/>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关键信息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中英联合考古研究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中欧陶瓷贸易起始时间不晚于唐代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海上丝绸之路”在唐代已延伸至西欧。</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本题考查压缩语段的能力。先分析语段一共有几句话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围绕哪个对象或中心展开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句和句之间是什么关系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最后概括为一句话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注意字数限制。该语段共有三句话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第一句讲“传统观点认为中欧陶瓷贸易始于明代”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第二句是讲中英陶瓷考古的发现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第三句讲“‘海上丝绸之路’早在唐代就已延伸至西欧”。根据语段内容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第二、三句是重点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在此基础上进行压缩整合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注意提取关键信息即可。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996614" y="4010002"/>
          <a:ext cx="19770059" cy="7675626"/>
        </p:xfrm>
        <a:graphic>
          <a:graphicData uri="http://schemas.openxmlformats.org/drawingml/2006/table">
            <a:tbl>
              <a:tblPr firstRow="1" firstCol="1" bandRow="1">
                <a:tableStyleId>{5940675A-B579-460E-94D1-54222C63F5DA}</a:tableStyleId>
              </a:tblPr>
              <a:tblGrid>
                <a:gridCol w="1619592"/>
                <a:gridCol w="2403126"/>
                <a:gridCol w="15747341"/>
              </a:tblGrid>
              <a:tr h="0">
                <a:tc rowSpan="2">
                  <a:txBody>
                    <a:bodyPr/>
                    <a:lstStyle/>
                    <a:p>
                      <a:pPr algn="ctr">
                        <a:lnSpc>
                          <a:spcPct val="130000"/>
                        </a:lnSpc>
                        <a:spcAft>
                          <a:spcPts val="0"/>
                        </a:spcAft>
                      </a:pPr>
                      <a:endParaRPr lang="en-US" altLang="zh-CN" sz="40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endParaRPr lang="en-US" altLang="zh-CN" sz="40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endParaRPr lang="en-US" altLang="zh-CN" sz="40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endParaRPr lang="en-US" altLang="zh-CN" sz="40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altLang="zh-CN" sz="4000" kern="100" dirty="0">
                          <a:solidFill>
                            <a:schemeClr val="tx1"/>
                          </a:solidFill>
                          <a:effectLst/>
                          <a:latin typeface="微软雅黑" panose="020B0503020204020204" pitchFamily="34" charset="-122"/>
                          <a:ea typeface="微软雅黑" panose="020B0503020204020204" pitchFamily="34" charset="-122"/>
                        </a:rPr>
                        <a:t>步骤</a:t>
                      </a:r>
                      <a:endParaRPr lang="zh-CN" altLang="zh-CN" sz="40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altLang="zh-CN" sz="4000" kern="100" dirty="0">
                          <a:solidFill>
                            <a:schemeClr val="tx1"/>
                          </a:solidFill>
                          <a:effectLst/>
                          <a:latin typeface="微软雅黑" panose="020B0503020204020204" pitchFamily="34" charset="-122"/>
                          <a:ea typeface="微软雅黑" panose="020B0503020204020204" pitchFamily="34" charset="-122"/>
                        </a:rPr>
                        <a:t>演练</a:t>
                      </a:r>
                      <a:endParaRPr lang="zh-CN" altLang="en-US" dirty="0"/>
                    </a:p>
                  </a:txBody>
                  <a:tcPr/>
                </a:tc>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第三步</a:t>
                      </a:r>
                      <a:r>
                        <a:rPr lang="en-US" sz="4400" kern="100">
                          <a:solidFill>
                            <a:schemeClr val="tx1"/>
                          </a:solidFill>
                          <a:effectLst/>
                          <a:latin typeface="微软雅黑" panose="020B0503020204020204" pitchFamily="34" charset="-122"/>
                          <a:ea typeface="微软雅黑" panose="020B0503020204020204" pitchFamily="34" charset="-122"/>
                        </a:rPr>
                        <a:t>:</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想象联想</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l">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展开合理想象</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恰当运用修辞手法。如第</a:t>
                      </a:r>
                      <a:r>
                        <a:rPr lang="en-US" sz="4400" kern="100" dirty="0">
                          <a:solidFill>
                            <a:schemeClr val="tx1"/>
                          </a:solidFill>
                          <a:effectLst/>
                          <a:latin typeface="微软雅黑" panose="020B0503020204020204" pitchFamily="34" charset="-122"/>
                          <a:ea typeface="微软雅黑" panose="020B0503020204020204" pitchFamily="34" charset="-122"/>
                        </a:rPr>
                        <a:t>(1)</a:t>
                      </a:r>
                      <a:r>
                        <a:rPr lang="zh-CN" sz="4400" kern="100" dirty="0">
                          <a:solidFill>
                            <a:schemeClr val="tx1"/>
                          </a:solidFill>
                          <a:effectLst/>
                          <a:latin typeface="微软雅黑" panose="020B0503020204020204" pitchFamily="34" charset="-122"/>
                          <a:ea typeface="微软雅黑" panose="020B0503020204020204" pitchFamily="34" charset="-122"/>
                        </a:rPr>
                        <a:t>题</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先想象城市平安给哪些人带来了好处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“车辆在人人遵守交规的马路上找到了平安”“行人在秩序井然的街道上找到了平安”“市民在商品安全中找到了平安”等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三个句子构成排比。再想象“平安”像什么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给人们带来怎样的好处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可以选用比喻、拟人等修辞手法</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也可以借助举例、对比、因果推论法等来增强语言表现力</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如“平安就像绿地一样</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让我们感受生活的温馨”</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vMerge="1">
                  <a:tcPr/>
                </a:tc>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第四步</a:t>
                      </a:r>
                      <a:r>
                        <a:rPr lang="en-US" sz="4400" kern="100">
                          <a:solidFill>
                            <a:schemeClr val="tx1"/>
                          </a:solidFill>
                          <a:effectLst/>
                          <a:latin typeface="微软雅黑" panose="020B0503020204020204" pitchFamily="34" charset="-122"/>
                          <a:ea typeface="微软雅黑" panose="020B0503020204020204" pitchFamily="34" charset="-122"/>
                        </a:rPr>
                        <a:t>:</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整合答案</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对想象的内容进行整合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写成完整的一段话</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修改润色使之语言生动</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6962775" y="6618288"/>
            <a:ext cx="2376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Box 68"/>
          <p:cNvSpPr txBox="1"/>
          <p:nvPr/>
        </p:nvSpPr>
        <p:spPr>
          <a:xfrm>
            <a:off x="1880324" y="2874936"/>
            <a:ext cx="20002640" cy="886781"/>
          </a:xfrm>
          <a:prstGeom prst="rect">
            <a:avLst/>
          </a:prstGeom>
          <a:noFill/>
        </p:spPr>
        <p:txBody>
          <a:bodyPr wrap="square" rtlCol="0">
            <a:spAutoFit/>
          </a:bodyPr>
          <a:lstStyle/>
          <a:p>
            <a:pPr algn="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710383" y="4284886"/>
          <a:ext cx="19770059" cy="7928229"/>
        </p:xfrm>
        <a:graphic>
          <a:graphicData uri="http://schemas.openxmlformats.org/drawingml/2006/table">
            <a:tbl>
              <a:tblPr firstRow="1" firstCol="1" bandRow="1">
                <a:tableStyleId>{5940675A-B579-460E-94D1-54222C63F5DA}</a:tableStyleId>
              </a:tblPr>
              <a:tblGrid>
                <a:gridCol w="1619592"/>
                <a:gridCol w="18150467"/>
              </a:tblGrid>
              <a:tr h="0">
                <a:tc>
                  <a:txBody>
                    <a:bodyPr/>
                    <a:lstStyle/>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我来</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答题</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marL="0" marR="0" lvl="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a:t>
                      </a:r>
                      <a:endParaRPr lang="zh-CN"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a:t>
                      </a:r>
                      <a:endParaRPr lang="zh-CN"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a:t>
                      </a:r>
                      <a:endParaRPr lang="zh-CN"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a:t>
                      </a:r>
                      <a:endParaRPr lang="zh-CN"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a:t>
                      </a:r>
                      <a:r>
                        <a:rPr lang="en-US"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6962775" y="6618288"/>
            <a:ext cx="2376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Box 68"/>
          <p:cNvSpPr txBox="1"/>
          <p:nvPr/>
        </p:nvSpPr>
        <p:spPr>
          <a:xfrm>
            <a:off x="1880324" y="2874936"/>
            <a:ext cx="20002640" cy="886781"/>
          </a:xfrm>
          <a:prstGeom prst="rect">
            <a:avLst/>
          </a:prstGeom>
          <a:noFill/>
        </p:spPr>
        <p:txBody>
          <a:bodyPr wrap="square" rtlCol="0">
            <a:spAutoFit/>
          </a:bodyPr>
          <a:lstStyle/>
          <a:p>
            <a:pPr algn="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矩形 11"/>
          <p:cNvSpPr/>
          <p:nvPr/>
        </p:nvSpPr>
        <p:spPr>
          <a:xfrm>
            <a:off x="3469534" y="4115129"/>
            <a:ext cx="17857984" cy="8097986"/>
          </a:xfrm>
          <a:prstGeom prst="rect">
            <a:avLst/>
          </a:prstGeom>
        </p:spPr>
        <p:txBody>
          <a:bodyPr wrap="square">
            <a:spAutoFit/>
          </a:bodyPr>
          <a:lstStyle/>
          <a:p>
            <a:pPr eaLnBrk="1" hangingPunct="1">
              <a:lnSpc>
                <a:spcPct val="15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春风吹拂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把平安吹到了城市里每个人的心中。工人在科学规划的车间里找到了平安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行人在秩序井然的街道上找到了平安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市民在商品安全中找到了平安。平安像阳光一样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紧紧包围着我们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让我们体味着生活的美好。</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5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每一位母亲</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从把孩子交给社会的第一天起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就在心中为他们祈祷着平安。孩子的健康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是母亲的平安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孩子的快乐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也是母亲的平安。请多爱护我们的孩子吧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春风若把爱的种子播撒在每个人的心中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平安就会像阳光一样永远照耀在母亲们的心里。</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367564"/>
          </a:xfrm>
          <a:prstGeom prst="rect">
            <a:avLst/>
          </a:prstGeom>
          <a:noFill/>
        </p:spPr>
        <p:txBody>
          <a:bodyPr wrap="square" rtlCol="0">
            <a:spAutoFit/>
          </a:bodyPr>
          <a:lstStyle/>
          <a:p>
            <a:pPr>
              <a:lnSpc>
                <a:spcPct val="12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gn="just">
              <a:lnSpc>
                <a:spcPct val="120000"/>
              </a:lnSpc>
              <a:spcAft>
                <a:spcPts val="0"/>
              </a:spcAft>
            </a:pPr>
            <a:r>
              <a:rPr lang="en-US" altLang="zh-CN" sz="4400" b="1">
                <a:solidFill>
                  <a:srgbClr val="EF8340"/>
                </a:solidFill>
                <a:latin typeface="微软雅黑" panose="020B0503020204020204" pitchFamily="34" charset="-122"/>
                <a:ea typeface="微软雅黑" panose="020B0503020204020204" pitchFamily="34" charset="-122"/>
              </a:rPr>
              <a:t>4.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阅读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春暖花开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歌词片段</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按要求作答。</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2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春暖花开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这是我的世界。</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2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每次怒放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都是心中喷发的爱。</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2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风儿吹来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是我和天空的对白。</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其实幸福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一直与我们同在。</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spcAft>
                <a:spcPts val="0"/>
              </a:spcAft>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春暖花开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这是我的世界。</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2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生命如水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有时平静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有时澎湃。</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2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穿越阴霾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阳光洒满你窗台。</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2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其实幸福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一直与我们同在。</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2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将“风儿吹来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是我和天空的对白”这句话扩写为一段散文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限</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60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字内。</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7"/>
            <a:ext cx="20012142" cy="49685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348782"/>
            <a:ext cx="19750078"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春风的气息轻拂着大地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点点新绿闪着诱人的光。我仰望天空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蔚蓝的天空下是几只飞得越来越高的风筝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耳边传来一阵阵欢声笑语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完成此类题的关键是创设一种情境。“风”体现季节特点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我”是抒情的主体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天空”是情境表达的背景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是和“我”对话的对象。表述时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运用描写、抒情等手法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合乎情理地表达一个主题。注意语意完整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符合字数要求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语言优美。</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21880" y="2608331"/>
            <a:ext cx="20002640" cy="6328271"/>
          </a:xfrm>
          <a:prstGeom prst="rect">
            <a:avLst/>
          </a:prstGeom>
          <a:noFill/>
        </p:spPr>
        <p:txBody>
          <a:bodyPr wrap="square" rtlCol="0">
            <a:spAutoFit/>
          </a:bodyPr>
          <a:lstStyle/>
          <a:p>
            <a:pPr algn="ctr">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考点二　压缩语段</a:t>
            </a:r>
            <a:endPar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“压缩语段”就是将内容丰富的长语段</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按要求压缩成语言简洁、意思明了的短语段。综合考查理解、分析、筛选、概括等语言表达能力。不论何种形式的压缩语段题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都要做到准确把握语段的主旨和内容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同时要求做到语句简洁、语言简练、不遗漏主要信息、符合字数要求。做好压缩语段题需要具备两种能力</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一是“筛选”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二是“概括”。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“压缩语段”题的常考类型主要有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732060"/>
            <a:ext cx="19800000" cy="3527504"/>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题型一　提取关键词语</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短语</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“关键词语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短语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指的是一篇文章或一段文字中最重要的词语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短语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。提取关键词语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短语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就是要善于提取有效信息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善于运用恰当的词语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短语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表达。这类题的解题思路为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9329"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9329"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880324" y="2887472"/>
          <a:ext cx="19942876" cy="9249156"/>
        </p:xfrm>
        <a:graphic>
          <a:graphicData uri="http://schemas.openxmlformats.org/drawingml/2006/table">
            <a:tbl>
              <a:tblPr firstRow="1" firstCol="1" bandRow="1">
                <a:tableStyleId>{5940675A-B579-460E-94D1-54222C63F5DA}</a:tableStyleId>
              </a:tblPr>
              <a:tblGrid>
                <a:gridCol w="1864416"/>
                <a:gridCol w="18078460"/>
              </a:tblGrid>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第一步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仔细研读原文提供的信息</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弄清其内在关系</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明确材料所陈述的对象或议论的中心观点</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然后尽可能简练地概括文段的主要内容</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第二步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对原文内容有了初步了解后</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将相同或相近的信息进行归类总结</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提取原文最主要的信息</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可用一句话将材料的内容概括出来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第三步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对概括出来的主要信息做进一步的筛选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从中提炼出最能反映材料内容的关键词。一般情况下</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关键词就“镶嵌”在主要信息之中</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考生只需以“压缩语段”的能力为“滤网”</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将关键词按题目要求的顺序、数量逐一提取出来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第四步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对所选关键词进行检验。先看一下关键词中内容有无重复之处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再看一下信息要点是否有遗漏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最后将关键词连缀起来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看意思是否连贯</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是否准确地反映了原语段的中心内容</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5120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048468"/>
          </a:xfrm>
          <a:prstGeom prst="rect">
            <a:avLst/>
          </a:prstGeom>
          <a:noFill/>
        </p:spPr>
        <p:txBody>
          <a:bodyPr wrap="square" rtlCol="0">
            <a:spAutoFit/>
          </a:bodyPr>
          <a:lstStyle/>
          <a:p>
            <a:pPr>
              <a:lnSpc>
                <a:spcPct val="130000"/>
              </a:lnSpc>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1</a:t>
            </a:r>
            <a:r>
              <a:rPr lang="zh-CN" altLang="en-US" sz="4400" b="1" dirty="0">
                <a:solidFill>
                  <a:srgbClr val="EF8340"/>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下面的材料对“蝴蝶鱼”做了介绍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请筛选信息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用四个短语加以概括。要求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保留主要内容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每个短语不超过</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字。</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蝴蝶鱼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属蝴蝶鱼科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是热带海洋观赏鱼的名角之一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a:t>
            </a:r>
            <a:r>
              <a:rPr lang="en-US" altLang="zh-CN" sz="4400" dirty="0">
                <a:latin typeface="微软雅黑" panose="020B0503020204020204" pitchFamily="34" charset="-122"/>
                <a:ea typeface="微软雅黑" panose="020B0503020204020204" pitchFamily="34" charset="-122"/>
              </a:rPr>
              <a:t>120</a:t>
            </a:r>
            <a:r>
              <a:rPr lang="zh-CN" altLang="en-US" sz="4400" dirty="0">
                <a:latin typeface="微软雅黑" panose="020B0503020204020204" pitchFamily="34" charset="-122"/>
                <a:ea typeface="微软雅黑" panose="020B0503020204020204" pitchFamily="34" charset="-122"/>
              </a:rPr>
              <a:t>余种</a:t>
            </a:r>
            <a:r>
              <a:rPr lang="en-US" altLang="zh-CN" sz="4400" dirty="0">
                <a:latin typeface="微软雅黑" panose="020B0503020204020204" pitchFamily="34" charset="-122"/>
                <a:ea typeface="微软雅黑" panose="020B0503020204020204" pitchFamily="34" charset="-122"/>
              </a:rPr>
              <a:t>,90%</a:t>
            </a:r>
            <a:r>
              <a:rPr lang="zh-CN" altLang="en-US" sz="4400" dirty="0">
                <a:latin typeface="微软雅黑" panose="020B0503020204020204" pitchFamily="34" charset="-122"/>
                <a:ea typeface="微软雅黑" panose="020B0503020204020204" pitchFamily="34" charset="-122"/>
              </a:rPr>
              <a:t>生活在印度洋和太平洋。它们拥有美艳的体色、娇美的轮廓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两侧扁平椭圆的体型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既小又尖的嘴巴。许多蝴蝶鱼尾部都有一个似眼的黑圆斑点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那是它们用来诱骗攻击者的假眼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作用在于使攻击者错误地攻击其坚硬的背鳍刺端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以确保自己的安全。其食性以藻类、海绵珊瑚为主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有些品种也会吃一些小动物及浮游生物。</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527504"/>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思路导引</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解答此类题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要善于提取核心信息。材料中的四句话分别从种类、体型、突出特征、食性四个方面介绍“蝴蝶鱼”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应从中分别提取关键词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以短语的形式概括主要信息。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我来答题</a:t>
            </a:r>
            <a:r>
              <a:rPr lang="en-US" altLang="zh-CN" sz="4400" dirty="0">
                <a:latin typeface="微软雅黑" panose="020B0503020204020204" pitchFamily="34" charset="-122"/>
                <a:ea typeface="微软雅黑" panose="020B0503020204020204" pitchFamily="34" charset="-122"/>
              </a:rPr>
              <a:t>] 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sp>
        <p:nvSpPr>
          <p:cNvPr id="8" name="矩形 7"/>
          <p:cNvSpPr/>
          <p:nvPr/>
        </p:nvSpPr>
        <p:spPr>
          <a:xfrm>
            <a:off x="1880324" y="7097693"/>
            <a:ext cx="19942876" cy="3091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2010749" y="7377881"/>
            <a:ext cx="20002640" cy="153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属热带海洋珊瑚鱼科。　②种类繁多。　③形体美丽有尾鳍自卫。　④食藻类、海绵珊瑚。</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89191"/>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浙江卷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提取所给材料的主要信息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在横线处写出四个关键词。</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引力全称万有引力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指具有质量的物体之间加速靠近的趋势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简单说就是物体之间相互吸引的作用力。在爱因斯坦广义相对论的视野里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引力等价于弯曲的时空。而引力波就是在弯曲的时空这个大背景下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当发生有质量的物体加速运动导致的扰动时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由此产生的波动如波纹一样向外传播的现象。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一个世纪前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爱因斯坦预测了引力波的存在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但近百年来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科学家们并未找到证明它存在的直接证据。华盛顿当地时间</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11</a:t>
            </a:r>
            <a:r>
              <a:rPr lang="zh-CN" altLang="en-US" sz="4400" dirty="0">
                <a:latin typeface="微软雅黑" panose="020B0503020204020204" pitchFamily="34" charset="-122"/>
                <a:ea typeface="微软雅黑" panose="020B0503020204020204" pitchFamily="34" charset="-122"/>
              </a:rPr>
              <a:t>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美国激光干涉引力波观测台</a:t>
            </a:r>
            <a:r>
              <a:rPr lang="en-US" altLang="zh-CN" sz="4400" dirty="0">
                <a:latin typeface="微软雅黑" panose="020B0503020204020204" pitchFamily="34" charset="-122"/>
                <a:ea typeface="微软雅黑" panose="020B0503020204020204" pitchFamily="34" charset="-122"/>
              </a:rPr>
              <a:t>(LIGO)</a:t>
            </a:r>
            <a:r>
              <a:rPr lang="zh-CN" altLang="en-US" sz="4400" dirty="0">
                <a:latin typeface="微软雅黑" panose="020B0503020204020204" pitchFamily="34" charset="-122"/>
                <a:ea typeface="微软雅黑" panose="020B0503020204020204" pitchFamily="34" charset="-122"/>
              </a:rPr>
              <a:t>实验组召开新闻发布会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宣布首次直接观测到了由两颗恒星级黑洞</a:t>
            </a:r>
            <a:r>
              <a:rPr lang="en-US" altLang="zh-CN" sz="4400" dirty="0">
                <a:latin typeface="微软雅黑" panose="020B0503020204020204" pitchFamily="34" charset="-122"/>
                <a:ea typeface="微软雅黑" panose="020B0503020204020204" pitchFamily="34" charset="-122"/>
              </a:rPr>
              <a:t>13</a:t>
            </a:r>
            <a:r>
              <a:rPr lang="zh-CN" altLang="en-US" sz="4400" dirty="0">
                <a:latin typeface="微软雅黑" panose="020B0503020204020204" pitchFamily="34" charset="-122"/>
                <a:ea typeface="微软雅黑" panose="020B0503020204020204" pitchFamily="34" charset="-122"/>
              </a:rPr>
              <a:t>亿年前并合产生的引力波。这是科学史上又一次具有划时代意义的发现。</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8"/>
            <a:ext cx="19645450"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129576"/>
            <a:ext cx="19716888"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方法指津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解答此类题目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要先分析语段的层次。分析语段的层次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首先是为了准确把握语段的中心内容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同时通过分层概括内容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以便把握其内容要点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进而连缀成答案。语段中的内容、重要信息总有相关的重要语句来表述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把它们提取出来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有助于压缩语段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归纳主要内容。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407745"/>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       引力波的发现对普通人的生活会产生什么影响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科学家们表示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一个新的重大科学发现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总会给人类社会带来无法预估的发展。</a:t>
            </a:r>
            <a:r>
              <a:rPr lang="en-US" altLang="zh-CN" sz="4400" dirty="0">
                <a:latin typeface="微软雅黑" panose="020B0503020204020204" pitchFamily="34" charset="-122"/>
                <a:ea typeface="微软雅黑" panose="020B0503020204020204" pitchFamily="34" charset="-122"/>
              </a:rPr>
              <a:t>18</a:t>
            </a:r>
            <a:r>
              <a:rPr lang="zh-CN" altLang="en-US" sz="4400" dirty="0">
                <a:latin typeface="微软雅黑" panose="020B0503020204020204" pitchFamily="34" charset="-122"/>
                <a:ea typeface="微软雅黑" panose="020B0503020204020204" pitchFamily="34" charset="-122"/>
              </a:rPr>
              <a:t>世纪描述电磁波的麦克斯韦理论确认的时候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也没有人知道会给人类带来什么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但是现在不管是电视机还是移动电话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都与电磁现象有关。</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    _________________     _________________     _________________</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851164" y="7721112"/>
            <a:ext cx="19942876" cy="3091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1969248" y="8245326"/>
            <a:ext cx="20002640" cy="153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引力波　首次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或“美国”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发现　影响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或“意义”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5034" y="3348781"/>
            <a:ext cx="19942876" cy="7385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2155459" y="3628970"/>
            <a:ext cx="19812451" cy="153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本题考查概括文段信息的能力。提取关键词是其中最难的一种。要关注题干中“主要信息”和“写出四个关键词”的要求。对于学生来说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三个文段的信息量太大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其中穿插的信息较多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但实际上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第一段中“万有引力”的介绍只是导入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第三段中“电磁波”的介绍只是类比延伸</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核心问题是证明“引力波”的存在。如果将主要信息概括成一句话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那应该是“美国首次观测到了引力波”或者是“引力波的首次发现是在美国”。然后根据概括出的语句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提取关键语素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就可以得出答案了。</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6168227"/>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题型二　语段要点概括</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语段要点概括</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指提取所给材料的主要信息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对材料进行概括。从所给材料的角度看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有记叙类语段、议论类语段、说明类语段和描写类语段。</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一、记叙类语段</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记叙类语段包含的主要信息有叙述的主体、主体的经历及特征、叙述的意义及目的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次要信息包括详细情节、背景材料等。</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8808950"/>
          </a:xfrm>
          <a:prstGeom prst="rect">
            <a:avLst/>
          </a:prstGeom>
          <a:noFill/>
        </p:spPr>
        <p:txBody>
          <a:bodyPr wrap="square" rtlCol="0">
            <a:spAutoFit/>
          </a:bodyPr>
          <a:lstStyle/>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一般采用“概括</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提炼</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整合”法。“概括”是指给语段划分层次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概括层意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每个语段以句末点号为界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多数情况以句号为界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划分层次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提炼”是指“去粗取精”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根据题目要求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对前面概括出的内容进行筛选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提取其主要信息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把与题目联系不紧密的内容删掉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使其更简要</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更接近答案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整合”是指运用准确的语言把提取的主要信息连缀并表达出来。虽然通过前面两步已得到语段的主要信息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但此时的信息还是零散的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并不符合答题要求。这就需要进行整合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有时需要合并某些语句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使之成为语句通顺、结构合理的一句话。</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有时还采用“删减枝叶”法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即删除原文段中的次要信息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保留主要信息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有时采用“评价”法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即概述原文段反映了什么、说明了什么。</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168227"/>
          </a:xfrm>
          <a:prstGeom prst="rect">
            <a:avLst/>
          </a:prstGeom>
          <a:noFill/>
        </p:spPr>
        <p:txBody>
          <a:bodyPr wrap="square" rtlCol="0">
            <a:spAutoFit/>
          </a:bodyPr>
          <a:lstStyle/>
          <a:p>
            <a:pPr indent="88900"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概括下面这段话的主要内容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不超过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55</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字。</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indent="88900"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近来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共青团中央发起了一项“青年好声音”网络活动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鼓励青少年结合自身学习工作实际</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写下对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24</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字社会主义核心价值观的认识和体会。活动开展一周多的时间里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,33</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万余名青少年在网站、微博、微信、手机报等网络平台上</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编创和传播内涵丰富、形式时尚的网络文化产品</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仅话题微博总阅读量就超过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9000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万次。这项以弘扬社会主义核心价值观为主旨的活动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为网络空间注入了强有力的青春正能量。</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407745"/>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思路导引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本题可采用“概括</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提炼</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整合”法。所给语段共三句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首先进行“概括”</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第一句写共青团中央发起了“青年好声音”网络活动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第二句写参与活动的人很多</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参与形式多样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第三句写该项活动很有价值。然后进行“提炼”“整合”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把这三句话的主要意思分别用简洁的文字表达出来。</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___________________________________________________________________</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1801820" y="7579416"/>
            <a:ext cx="20002640" cy="32147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1890355" y="7971902"/>
            <a:ext cx="20102731" cy="153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为弘扬社会主义核心价值观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共青团中央发起了“青年好声音”网络活动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广大青少年积极响应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为网络注入了正能量。</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736751"/>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概括下面语段的主要信息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不超过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50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个字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含标点符号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近日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一些网友发布信息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号召节约粮食。随后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新浪网发起“光盘行动”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拒绝浪费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从我做起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晒出自己吃光的盘子</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一起向舌尖上的浪费说“不”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争做节约达人。该信息被转发约</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5000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万次。紧接着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人民网也表示支持“光盘行动”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倡议网民“拒绝浪费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珍惜粮食。今天不剩饭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打包离开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从我做起”。新华网、光明网及其他各大网站也纷纷关注和转载。很快</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活动参与者在北京实地发放宣传单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6</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万多份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在餐饮企业张贴海报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5000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余张</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天津、石家庄、呼和浩特等城市的志愿者也纷纷发放宣传资料。</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348783"/>
            <a:ext cx="19645450" cy="7632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102914" y="3564806"/>
            <a:ext cx="19851488" cy="566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网络发起拒绝浪费的“光盘行动”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网友及媒体纷纷响应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众多志愿者进行实地宣传。</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解答本题先要读懂材料的内容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这段文字先从网友发布信息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号召节约粮食开始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随后各大网站纷纷关注和转载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然后就出现了实地宣传的情况。因此答题时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应先抓陈述对象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或动作行为的发出者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如“网友”“网站”“志愿者”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然后理清事件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如“号召节约粮食”或“发起‘光盘行动’”“各大网站也纷纷关注和转载”“志愿者也纷纷发放宣传资料”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再组织语言概括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同时注意不要超过限定的字数范围。</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4407745"/>
          </a:xfrm>
          <a:prstGeom prst="rect">
            <a:avLst/>
          </a:prstGeom>
          <a:noFill/>
        </p:spPr>
        <p:txBody>
          <a:bodyPr wrap="square" rtlCol="0">
            <a:spAutoFit/>
          </a:bodyPr>
          <a:lstStyle/>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二、议论类语段</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议论类语段包含的主要信息有中心句、观点句、结论句等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次要信息包括论据、论证等。可采用“概括浓缩”法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即抓住语段的中心论点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看清论点与论据之间的关系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一般可舍弃论据</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对论点进行概括浓缩。</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0417211"/>
          </a:xfrm>
          <a:prstGeom prst="rect">
            <a:avLst/>
          </a:prstGeom>
          <a:noFill/>
        </p:spPr>
        <p:txBody>
          <a:bodyPr wrap="square" rtlCol="0">
            <a:spAutoFit/>
          </a:bodyPr>
          <a:lstStyle/>
          <a:p>
            <a:pPr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阅读下面的材料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回答问题。</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某翻译家在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文艺报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上撰文指出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有人说中国人称自己的国家为“中国”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表示自己的国家是坐镇在世界中央的天朝</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说明中国人自傲。但从国名的中文翻译来看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译名却能够表达中国人的情感。例如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英国”为什么不译作“阴国”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美国”为什么不译作“霉国”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德国”为什么不译作“歹国”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这是因为中国人要从同音字中选出具有最美好含义的字来命名这些国家。用什么字呢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用“英雄”的“英”、“美丽”的“美”、“道德”的“德”、“法理”的“法”、“芬芳”的“芬”、“祥瑞”的“瑞”</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而外国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比如英国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用英文译别国的国名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只用音译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译名中不含有褒贬意义。</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请用一句话概括该翻译家的观点。</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92036" y="3060750"/>
            <a:ext cx="20042736"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 </a:t>
            </a:r>
            <a:r>
              <a:rPr lang="zh-CN" altLang="en-US" sz="4400" dirty="0">
                <a:latin typeface="微软雅黑" panose="020B0503020204020204" pitchFamily="34" charset="-122"/>
                <a:ea typeface="微软雅黑" panose="020B0503020204020204" pitchFamily="34" charset="-122"/>
              </a:rPr>
              <a:t>请对下面这段新闻报道的文字进行压缩。要求保留关键信息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句子简洁流畅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60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(5</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年的永定河补水工程于</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13</a:t>
            </a:r>
            <a:r>
              <a:rPr lang="zh-CN" altLang="en-US" sz="4400" dirty="0">
                <a:latin typeface="微软雅黑" panose="020B0503020204020204" pitchFamily="34" charset="-122"/>
                <a:ea typeface="微软雅黑" panose="020B0503020204020204" pitchFamily="34" charset="-122"/>
              </a:rPr>
              <a:t>日启动。本次补水工程加大了补水力度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到</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已累计输水</a:t>
            </a:r>
            <a:r>
              <a:rPr lang="en-US" altLang="zh-CN" sz="4400" dirty="0">
                <a:latin typeface="微软雅黑" panose="020B0503020204020204" pitchFamily="34" charset="-122"/>
                <a:ea typeface="微软雅黑" panose="020B0503020204020204" pitchFamily="34" charset="-122"/>
              </a:rPr>
              <a:t>3100</a:t>
            </a:r>
            <a:r>
              <a:rPr lang="zh-CN" altLang="en-US" sz="4400" dirty="0">
                <a:latin typeface="微软雅黑" panose="020B0503020204020204" pitchFamily="34" charset="-122"/>
                <a:ea typeface="微软雅黑" panose="020B0503020204020204" pitchFamily="34" charset="-122"/>
              </a:rPr>
              <a:t>万立方米。另外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拦截在河道上的官厅水库发电站、珠窝水库下马岭发电站、落坡岭水库的下苇甸发电站全都停用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以保证补水全部灌入河道。目前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门头沟区域内</a:t>
            </a:r>
            <a:r>
              <a:rPr lang="en-US" altLang="zh-CN" sz="4400" dirty="0">
                <a:latin typeface="微软雅黑" panose="020B0503020204020204" pitchFamily="34" charset="-122"/>
                <a:ea typeface="微软雅黑" panose="020B0503020204020204" pitchFamily="34" charset="-122"/>
              </a:rPr>
              <a:t>102</a:t>
            </a:r>
            <a:r>
              <a:rPr lang="zh-CN" altLang="en-US" sz="4400" dirty="0">
                <a:latin typeface="微软雅黑" panose="020B0503020204020204" pitchFamily="34" charset="-122"/>
                <a:ea typeface="微软雅黑" panose="020B0503020204020204" pitchFamily="34" charset="-122"/>
              </a:rPr>
              <a:t>公里的永定河山峡段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近</a:t>
            </a:r>
            <a:r>
              <a:rPr lang="en-US" altLang="zh-CN" sz="4400" dirty="0">
                <a:latin typeface="微软雅黑" panose="020B0503020204020204" pitchFamily="34" charset="-122"/>
                <a:ea typeface="微软雅黑" panose="020B0503020204020204" pitchFamily="34" charset="-122"/>
              </a:rPr>
              <a:t>40</a:t>
            </a:r>
            <a:r>
              <a:rPr lang="zh-CN" altLang="en-US" sz="4400" dirty="0">
                <a:latin typeface="微软雅黑" panose="020B0503020204020204" pitchFamily="34" charset="-122"/>
                <a:ea typeface="微软雅黑" panose="020B0503020204020204" pitchFamily="34" charset="-122"/>
              </a:rPr>
              <a:t>年来首次实现全线通水。</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_____________________________________________________________________________________________________________________________________________________________________________________________________________________________________________</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168227"/>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思路导引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原文是一个带有明显总分结构特征的议论类段落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考生只要将文中具有总说性质的语句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如“从国名的中文翻译来看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译名却能够表达中国人的情感”“用英文译别国的国名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只用音译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译名中不含有褒贬意义”等筛选出来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加以压缩概括</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就能得出答案。另外</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本题要求用一句话来概括</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压缩时要注意句子结构的完整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不要把句子写成短语。</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___________________________________________________________________</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1903264" y="8366505"/>
            <a:ext cx="19645450" cy="2367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1836328" y="8781262"/>
            <a:ext cx="19800000" cy="153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对别国国名的翻译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中文能表达美好的感情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而外文不能。</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456948"/>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将下面一段话压缩为一句话</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表明作者的主张。</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不超过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22</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个字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我决不反对倾向诗本身。悲剧之父埃斯库罗斯和喜剧之父阿里斯托芬都是有强烈倾向的诗人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但丁和塞万提斯也不逊色</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而席勒的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阴谋与爱情</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的主要价值就在于它是德国第一部有政治倾向的戏剧。现代的那些写出优秀小说的俄国人和挪威人全是有倾向的作家。可是我认为倾向应当从场面和情节中自然而然地流露出来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而不应当特别地把它指出来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同时我认为作家没必要把他所描写的社会冲突的历史和未来的解决办法硬塞给读者。</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000"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80324" y="3276775"/>
            <a:ext cx="19859764" cy="6771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017363" y="3273592"/>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文学作品的倾向应当从场面和情节中自然流露出来。</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本语段共有四句话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第一句是说“不反对倾向诗本身”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第二、三句是从不同文学作品方面论说“作品有倾向”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而第四句则是从正反两个方面谈倾向应该怎样流露出来、不应该怎样流露出来。显然第四句是本语段的中心句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第一、二、三句都是铺垫句。因此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只要将第四句抽取出来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压缩的任务就基本完成了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然后再将这个句子中的“枝叶”删减掉就可以了。</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4335546"/>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三、说明类语段</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说明类语段的主要信息包括时间、范围、对象、特征、作用、目的等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次要信息包括举例、描写、修辞等。此类试题一般要求根据材料概括其主要信息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或对一事物做解释。一般采用以下方法进行概括压缩</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861860" y="3344163"/>
          <a:ext cx="20244920" cy="5765248"/>
        </p:xfrm>
        <a:graphic>
          <a:graphicData uri="http://schemas.openxmlformats.org/drawingml/2006/table">
            <a:tbl>
              <a:tblPr firstRow="1" firstCol="1" bandRow="1">
                <a:tableStyleId>{5940675A-B579-460E-94D1-54222C63F5DA}</a:tableStyleId>
              </a:tblPr>
              <a:tblGrid>
                <a:gridCol w="1859795"/>
                <a:gridCol w="18385125"/>
              </a:tblGrid>
              <a:tr h="927488">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第一步</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弄清材料</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语段</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的说明对象</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审清题干要求</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955136">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第二步</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抓住被说明事物</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人物</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的特征</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即事物</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人物</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的性质、特点、成因、作用、功能等</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955136">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第三步</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分析材料</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语段</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共涉及哪些方面</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并准确、简要地概括归纳。有时需要弄清材料</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语段</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所使用的说明方法的作用</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以便更好地概括归纳</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27488">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第四步</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自我检查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推敲表述。通顺、连贯、清晰、不改变原意是基本要求</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19728562" cy="8808950"/>
          </a:xfrm>
          <a:prstGeom prst="rect">
            <a:avLst/>
          </a:prstGeom>
          <a:noFill/>
        </p:spPr>
        <p:txBody>
          <a:bodyPr wrap="square" rtlCol="0">
            <a:spAutoFit/>
          </a:bodyPr>
          <a:lstStyle/>
          <a:p>
            <a:pPr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b="1"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阅读下面材料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按要求答题。</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雾是由贴近地面空气层中大量水汽凝结成的微小水滴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或冰晶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组成的悬浮体。出现雾时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空气中相对湿度大于</a:t>
            </a:r>
            <a:r>
              <a:rPr lang="en-US" altLang="zh-CN" sz="4400" dirty="0">
                <a:latin typeface="微软雅黑" panose="020B0503020204020204" pitchFamily="34" charset="-122"/>
                <a:ea typeface="微软雅黑" panose="020B0503020204020204" pitchFamily="34" charset="-122"/>
              </a:rPr>
              <a:t>95%,</a:t>
            </a:r>
            <a:r>
              <a:rPr lang="zh-CN" altLang="en-US" sz="4400" dirty="0">
                <a:latin typeface="微软雅黑" panose="020B0503020204020204" pitchFamily="34" charset="-122"/>
                <a:ea typeface="微软雅黑" panose="020B0503020204020204" pitchFamily="34" charset="-122"/>
              </a:rPr>
              <a:t>含水量一般为</a:t>
            </a:r>
            <a:r>
              <a:rPr lang="en-US" altLang="zh-CN" sz="4400" dirty="0">
                <a:latin typeface="微软雅黑" panose="020B0503020204020204" pitchFamily="34" charset="-122"/>
                <a:ea typeface="微软雅黑" panose="020B0503020204020204" pitchFamily="34" charset="-122"/>
              </a:rPr>
              <a:t>0.1~1</a:t>
            </a:r>
            <a:r>
              <a:rPr lang="zh-CN" altLang="en-US" sz="4400" dirty="0">
                <a:latin typeface="微软雅黑" panose="020B0503020204020204" pitchFamily="34" charset="-122"/>
                <a:ea typeface="微软雅黑" panose="020B0503020204020204" pitchFamily="34" charset="-122"/>
              </a:rPr>
              <a:t>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立方米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形成人们的视觉障碍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一般情况下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水平能见距离低于</a:t>
            </a: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千米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而轻雾能见距离在</a:t>
            </a: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千米到</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千米之间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给人朦胧缥缈的感觉。</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霾由空气中浓度较大、直径很小的烟、尘等颗粒组成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它们形成悬浮体弥漫于空中。 出现霾时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虽然没有沙尘暴、扬沙等恶劣天气现象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但大气混浊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空气相对湿度小于</a:t>
            </a:r>
            <a:r>
              <a:rPr lang="en-US" altLang="zh-CN" sz="4400" dirty="0">
                <a:latin typeface="微软雅黑" panose="020B0503020204020204" pitchFamily="34" charset="-122"/>
                <a:ea typeface="微软雅黑" panose="020B0503020204020204" pitchFamily="34" charset="-122"/>
              </a:rPr>
              <a:t>80%, </a:t>
            </a:r>
            <a:r>
              <a:rPr lang="zh-CN" altLang="en-US" sz="4400" dirty="0">
                <a:latin typeface="微软雅黑" panose="020B0503020204020204" pitchFamily="34" charset="-122"/>
                <a:ea typeface="微软雅黑" panose="020B0503020204020204" pitchFamily="34" charset="-122"/>
              </a:rPr>
              <a:t>水平能见距离明显缩短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一般在</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千米以下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给人不甚透明的感觉。</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概括雾和霾的不同点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a:t>
            </a:r>
            <a:r>
              <a:rPr lang="en-US" altLang="zh-CN" sz="4400" dirty="0">
                <a:latin typeface="微软雅黑" panose="020B0503020204020204" pitchFamily="34" charset="-122"/>
                <a:ea typeface="微软雅黑" panose="020B0503020204020204" pitchFamily="34" charset="-122"/>
              </a:rPr>
              <a:t>:16</a:t>
            </a:r>
            <a:r>
              <a:rPr lang="zh-CN" altLang="en-US" sz="4400" dirty="0">
                <a:latin typeface="微软雅黑" panose="020B0503020204020204" pitchFamily="34" charset="-122"/>
                <a:ea typeface="微软雅黑" panose="020B0503020204020204" pitchFamily="34" charset="-122"/>
              </a:rPr>
              <a:t>字以内。</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概括雾和霾的相同点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a:t>
            </a:r>
            <a:r>
              <a:rPr lang="en-US" altLang="zh-CN" sz="4400" dirty="0">
                <a:latin typeface="微软雅黑" panose="020B0503020204020204" pitchFamily="34" charset="-122"/>
                <a:ea typeface="微软雅黑" panose="020B0503020204020204" pitchFamily="34" charset="-122"/>
              </a:rPr>
              <a:t>:16</a:t>
            </a:r>
            <a:r>
              <a:rPr lang="zh-CN" altLang="en-US" sz="4400" dirty="0">
                <a:latin typeface="微软雅黑" panose="020B0503020204020204" pitchFamily="34" charset="-122"/>
                <a:ea typeface="微软雅黑" panose="020B0503020204020204" pitchFamily="34" charset="-122"/>
              </a:rPr>
              <a:t>字以内。</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94638" y="2916734"/>
            <a:ext cx="20002640" cy="8964505"/>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思路导引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首先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弄清两个问题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一是对象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雾”“霾”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不同点”“相同点”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阅读材料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先筛选出与雾和霾的相同点相关的“悬浮体”“给人朦胧缥缈的感觉”“给人不甚透明的感觉”等答案素材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并进行“求同归并”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得出“都是悬浮体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都会造成视觉障碍”两个答案要点。再次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筛选出与雾和霾的不同点相关的答案素材“雾是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微小水滴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或冰晶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组成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相对湿度大于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水平能见距离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霾由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烟、尘等颗粒组成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相对湿度小于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不甚透明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再进行“比较概括”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得出“成分、相对湿度、能见度”三个不同要点。 最后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自我检查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推敲表述。</a:t>
            </a:r>
            <a:endParaRPr lang="en-US" altLang="zh-CN" sz="4400" dirty="0">
              <a:latin typeface="微软雅黑" panose="020B0503020204020204" pitchFamily="34" charset="-122"/>
              <a:ea typeface="微软雅黑" panose="020B0503020204020204" pitchFamily="34" charset="-122"/>
            </a:endParaRPr>
          </a:p>
          <a:p>
            <a:pPr algn="just">
              <a:lnSpc>
                <a:spcPct val="150000"/>
              </a:lnSpc>
              <a:spcAft>
                <a:spcPts val="0"/>
              </a:spcAft>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我来答题</a:t>
            </a:r>
            <a:r>
              <a:rPr lang="en-US" altLang="zh-CN" sz="4400" dirty="0">
                <a:latin typeface="微软雅黑" panose="020B0503020204020204" pitchFamily="34" charset="-122"/>
                <a:ea typeface="微软雅黑" panose="020B0503020204020204" pitchFamily="34" charset="-122"/>
              </a:rPr>
              <a:t>] </a:t>
            </a: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spcAft>
                <a:spcPts val="0"/>
              </a:spcAft>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内容占位符 2"/>
          <p:cNvSpPr/>
          <p:nvPr/>
        </p:nvSpPr>
        <p:spPr bwMode="auto">
          <a:xfrm>
            <a:off x="5040884" y="9869873"/>
            <a:ext cx="19800000" cy="2011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成分、相对湿度、能见度不同。</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都是悬浮体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都会造成视觉障碍。</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None/>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None/>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16992"/>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以“京剧” 开头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概括下面文字的主要信息。不超过</a:t>
            </a:r>
            <a:r>
              <a:rPr lang="en-US" altLang="zh-CN" sz="4400" dirty="0">
                <a:latin typeface="微软雅黑" panose="020B0503020204020204" pitchFamily="34" charset="-122"/>
                <a:ea typeface="微软雅黑" panose="020B0503020204020204" pitchFamily="34" charset="-122"/>
              </a:rPr>
              <a:t>45</a:t>
            </a:r>
            <a:r>
              <a:rPr lang="zh-CN" altLang="en-US" sz="4400" dirty="0">
                <a:latin typeface="微软雅黑" panose="020B0503020204020204" pitchFamily="34" charset="-122"/>
                <a:ea typeface="微软雅黑" panose="020B0503020204020204" pitchFamily="34" charset="-122"/>
              </a:rPr>
              <a:t>字。</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京剧是徽剧在吸收了京腔、昆剧等地方戏曲精华的基础上逐渐发展成熟起来的。京剧的角色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也叫“行当”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分为生、旦、净、丑四类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与现实生活关系密切。生活中有男女之别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京剧就有生行和旦行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男女都有文、武、老、幼之别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京剧的生行就有小生、老生和武生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旦行就有闺门旦、花旦、老旦、武旦等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有的人粗犷豪放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有的人机巧滑稽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京剧中的男性就又划分出了净行和丑行。在京剧舞台上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唱腔和动作都有一定的程式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一出完整的戏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其实就是表演者根据这些程式把剧情巧妙地连缀起来。在艺术表现形式上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京剧那五光十色、形态生动的脸谱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那精致华美、色彩艳丽的服饰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令人目眩神迷。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213684" y="3132758"/>
            <a:ext cx="19645450" cy="64087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p:nvPr/>
        </p:nvSpPr>
        <p:spPr bwMode="auto">
          <a:xfrm>
            <a:off x="2277720" y="3575015"/>
            <a:ext cx="19800000"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京剧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源自徽剧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角色分类源自生活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表演程式化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表现形式绚丽多姿。</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要想分清这个说明类段落的内容层次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先要在内容上抓住表述“京剧”的四个层次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即京剧的发展基础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或源头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、角色分类、程式、艺术表现形式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再把握概念中每个层次的本质特点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即发展基础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或源头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是“源自徽剧”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角色分类上是“与现实生活关系密切”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程式上是“唱腔和动作都有一定的程式”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艺术表现形式是“绚丽多姿”。了解这些主要内容后再用简洁的语言进行概括即可。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916734"/>
            <a:ext cx="20002640" cy="2647263"/>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题型三　新闻拟写概括</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一、拟写一句话新闻</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951924" y="5004966"/>
          <a:ext cx="20032522" cy="4273677"/>
        </p:xfrm>
        <a:graphic>
          <a:graphicData uri="http://schemas.openxmlformats.org/drawingml/2006/table">
            <a:tbl>
              <a:tblPr firstRow="1" firstCol="1" bandRow="1">
                <a:tableStyleId>{5940675A-B579-460E-94D1-54222C63F5DA}</a:tableStyleId>
              </a:tblPr>
              <a:tblGrid>
                <a:gridCol w="2595848"/>
                <a:gridCol w="17436674"/>
              </a:tblGrid>
              <a:tr h="0">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第一步</a:t>
                      </a:r>
                      <a:r>
                        <a:rPr lang="en-US" sz="4400" kern="100" dirty="0">
                          <a:effectLst/>
                          <a:latin typeface="微软雅黑" panose="020B0503020204020204" pitchFamily="34" charset="-122"/>
                          <a:ea typeface="微软雅黑" panose="020B0503020204020204" pitchFamily="34" charset="-122"/>
                        </a:rPr>
                        <a:t>:</a:t>
                      </a:r>
                      <a:endParaRPr lang="en-US" sz="4400" kern="100" dirty="0">
                        <a:effectLst/>
                        <a:latin typeface="微软雅黑" panose="020B0503020204020204" pitchFamily="34" charset="-122"/>
                        <a:ea typeface="微软雅黑" panose="020B0503020204020204" pitchFamily="34" charset="-122"/>
                      </a:endParaRPr>
                    </a:p>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根据要素</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筛选信息</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即根据新闻要素</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准确筛选答题信息点。新闻分为标题、导语、主体、背景、结语等五部分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分别承担着不同的任务。而关键信息主要集中在导语一段</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所以应把主要精力放在导语部分。要对提供的材料做全面阅读</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辨别主要信息和次要信息、即时信息和背景信息等</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以便准确确定重点语句</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8"/>
            <a:ext cx="19645450"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129576"/>
            <a:ext cx="19716888"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关键信息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:①2019</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13</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永定河补水工程启动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加大补水力度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停用发电站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永定河山峡段近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40</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年来首次全线通水。</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新闻报道是记叙类文体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所以提取压缩信息时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要注意记叙文的几个要素。就这一材料而言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时间、地点、事件等因素都要考虑。具体方法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先分出层次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然后找出关键词。第一层有两个重要信息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时间和补水工程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第二层把握“发电站”“永定河山峡段”两个陈述对象。</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21880" y="2772718"/>
            <a:ext cx="20002640" cy="1767022"/>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594572" y="3668324"/>
          <a:ext cx="20109797" cy="6803898"/>
        </p:xfrm>
        <a:graphic>
          <a:graphicData uri="http://schemas.openxmlformats.org/drawingml/2006/table">
            <a:tbl>
              <a:tblPr firstRow="1" firstCol="1" bandRow="1">
                <a:tableStyleId>{5940675A-B579-460E-94D1-54222C63F5DA}</a:tableStyleId>
              </a:tblPr>
              <a:tblGrid>
                <a:gridCol w="2438200"/>
                <a:gridCol w="17671597"/>
              </a:tblGrid>
              <a:tr h="1265111">
                <a:tc>
                  <a:txBody>
                    <a:bodyPr/>
                    <a:lstStyle/>
                    <a:p>
                      <a:pPr algn="just">
                        <a:lnSpc>
                          <a:spcPct val="130000"/>
                        </a:lnSpc>
                        <a:spcAft>
                          <a:spcPts val="0"/>
                        </a:spcAft>
                      </a:pPr>
                      <a:r>
                        <a:rPr lang="zh-CN" altLang="zh-CN" sz="4400" kern="100" dirty="0">
                          <a:effectLst/>
                          <a:latin typeface="微软雅黑" panose="020B0503020204020204" pitchFamily="34" charset="-122"/>
                          <a:ea typeface="微软雅黑" panose="020B0503020204020204" pitchFamily="34" charset="-122"/>
                        </a:rPr>
                        <a:t>第二步</a:t>
                      </a:r>
                      <a:r>
                        <a:rPr lang="en-US" altLang="zh-CN" sz="4400" kern="100" dirty="0">
                          <a:effectLst/>
                          <a:latin typeface="微软雅黑" panose="020B0503020204020204" pitchFamily="34" charset="-122"/>
                          <a:ea typeface="微软雅黑" panose="020B0503020204020204" pitchFamily="34" charset="-122"/>
                        </a:rPr>
                        <a:t>:</a:t>
                      </a:r>
                      <a:endParaRPr lang="en-US" altLang="zh-CN" sz="4400" kern="100" dirty="0">
                        <a:effectLst/>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zh-CN" sz="4400" kern="100" dirty="0">
                          <a:effectLst/>
                          <a:latin typeface="微软雅黑" panose="020B0503020204020204" pitchFamily="34" charset="-122"/>
                          <a:ea typeface="微软雅黑" panose="020B0503020204020204" pitchFamily="34" charset="-122"/>
                        </a:rPr>
                        <a:t>选择句式</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组合信息</a:t>
                      </a:r>
                      <a:endParaRPr lang="zh-CN"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30000"/>
                        </a:lnSpc>
                        <a:spcAft>
                          <a:spcPts val="0"/>
                        </a:spcAft>
                      </a:pP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30000"/>
                        </a:lnSpc>
                        <a:spcAft>
                          <a:spcPts val="0"/>
                        </a:spcAft>
                      </a:pPr>
                      <a:r>
                        <a:rPr lang="zh-CN" altLang="zh-CN" sz="4400" kern="100" dirty="0">
                          <a:effectLst/>
                          <a:latin typeface="微软雅黑" panose="020B0503020204020204" pitchFamily="34" charset="-122"/>
                          <a:ea typeface="微软雅黑" panose="020B0503020204020204" pitchFamily="34" charset="-122"/>
                        </a:rPr>
                        <a:t>先选择句式</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安排层次。拟写一句话新闻</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标题新闻</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通常采用陈述句式“人物</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事件</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时间</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地点</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原因”</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人物和事件构成主谓句。还要注意在表达形式上必须是“一句话”</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这“一句话”应尽可能是单句</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特殊情况下可以是复句</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但不能是句群。另外</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还要注意控制字数。最后草拟答案</a:t>
                      </a:r>
                      <a:r>
                        <a:rPr lang="zh-CN" sz="4400" kern="100" dirty="0">
                          <a:effectLst/>
                          <a:latin typeface="微软雅黑" panose="020B0503020204020204" pitchFamily="34" charset="-122"/>
                          <a:ea typeface="微软雅黑" panose="020B0503020204020204" pitchFamily="34" charset="-122"/>
                        </a:rPr>
                        <a:t>　</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265111">
                <a:tc>
                  <a:txBody>
                    <a:bodyPr/>
                    <a:lstStyle/>
                    <a:p>
                      <a:pPr algn="just">
                        <a:lnSpc>
                          <a:spcPct val="130000"/>
                        </a:lnSpc>
                        <a:spcAft>
                          <a:spcPts val="0"/>
                        </a:spcAft>
                      </a:pPr>
                      <a:r>
                        <a:rPr lang="zh-CN" altLang="zh-CN" sz="4400" kern="100" dirty="0">
                          <a:effectLst/>
                          <a:latin typeface="微软雅黑" panose="020B0503020204020204" pitchFamily="34" charset="-122"/>
                          <a:ea typeface="微软雅黑" panose="020B0503020204020204" pitchFamily="34" charset="-122"/>
                        </a:rPr>
                        <a:t>第三步</a:t>
                      </a:r>
                      <a:r>
                        <a:rPr lang="en-US" altLang="zh-CN" sz="4400" kern="100" dirty="0">
                          <a:effectLst/>
                          <a:latin typeface="微软雅黑" panose="020B0503020204020204" pitchFamily="34" charset="-122"/>
                          <a:ea typeface="微软雅黑" panose="020B0503020204020204" pitchFamily="34" charset="-122"/>
                        </a:rPr>
                        <a:t>:</a:t>
                      </a:r>
                      <a:endParaRPr lang="en-US" altLang="zh-CN" sz="4400" kern="100" dirty="0">
                        <a:effectLst/>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zh-CN" sz="4400" kern="100" dirty="0">
                          <a:effectLst/>
                          <a:latin typeface="微软雅黑" panose="020B0503020204020204" pitchFamily="34" charset="-122"/>
                          <a:ea typeface="微软雅黑" panose="020B0503020204020204" pitchFamily="34" charset="-122"/>
                        </a:rPr>
                        <a:t>依据倾向</a:t>
                      </a:r>
                      <a:r>
                        <a:rPr lang="en-US" altLang="zh-CN"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验证答案</a:t>
                      </a:r>
                      <a:endParaRPr lang="zh-CN"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30000"/>
                        </a:lnSpc>
                        <a:spcAft>
                          <a:spcPts val="0"/>
                        </a:spcAft>
                      </a:pP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30000"/>
                        </a:lnSpc>
                        <a:spcAft>
                          <a:spcPts val="0"/>
                        </a:spcAft>
                      </a:pPr>
                      <a:r>
                        <a:rPr lang="zh-CN" altLang="zh-CN" sz="4400" kern="100" dirty="0">
                          <a:effectLst/>
                          <a:latin typeface="微软雅黑" panose="020B0503020204020204" pitchFamily="34" charset="-122"/>
                          <a:ea typeface="微软雅黑" panose="020B0503020204020204" pitchFamily="34" charset="-122"/>
                        </a:rPr>
                        <a:t>验证草拟的答案能否准确涵盖所提供的新闻材料的主要信息</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16992"/>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阅读用一句话概括下面新闻的主要内容。不超过</a:t>
            </a:r>
            <a:r>
              <a:rPr lang="en-US" altLang="zh-CN" sz="4400" dirty="0">
                <a:latin typeface="微软雅黑" panose="020B0503020204020204" pitchFamily="34" charset="-122"/>
                <a:ea typeface="微软雅黑" panose="020B0503020204020204" pitchFamily="34" charset="-122"/>
              </a:rPr>
              <a:t>20</a:t>
            </a:r>
            <a:r>
              <a:rPr lang="zh-CN" altLang="en-US" sz="4400" dirty="0">
                <a:latin typeface="微软雅黑" panose="020B0503020204020204" pitchFamily="34" charset="-122"/>
                <a:ea typeface="微软雅黑" panose="020B0503020204020204" pitchFamily="34" charset="-122"/>
              </a:rPr>
              <a:t>字。</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本报北京</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17</a:t>
            </a:r>
            <a:r>
              <a:rPr lang="zh-CN" altLang="en-US" sz="4400" dirty="0">
                <a:latin typeface="微软雅黑" panose="020B0503020204020204" pitchFamily="34" charset="-122"/>
                <a:ea typeface="微软雅黑" panose="020B0503020204020204" pitchFamily="34" charset="-122"/>
              </a:rPr>
              <a:t>日电　环境保护部有关负责人今天通报</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9</a:t>
            </a:r>
            <a:r>
              <a:rPr lang="zh-CN" altLang="en-US" sz="4400" dirty="0">
                <a:latin typeface="微软雅黑" panose="020B0503020204020204" pitchFamily="34" charset="-122"/>
                <a:ea typeface="微软雅黑" panose="020B0503020204020204" pitchFamily="34" charset="-122"/>
              </a:rPr>
              <a:t>日至</a:t>
            </a:r>
            <a:r>
              <a:rPr lang="en-US" altLang="zh-CN" sz="4400" dirty="0">
                <a:latin typeface="微软雅黑" panose="020B0503020204020204" pitchFamily="34" charset="-122"/>
                <a:ea typeface="微软雅黑" panose="020B0503020204020204" pitchFamily="34" charset="-122"/>
              </a:rPr>
              <a:t>15</a:t>
            </a:r>
            <a:r>
              <a:rPr lang="zh-CN" altLang="en-US" sz="4400" dirty="0">
                <a:latin typeface="微软雅黑" panose="020B0503020204020204" pitchFamily="34" charset="-122"/>
                <a:ea typeface="微软雅黑" panose="020B0503020204020204" pitchFamily="34" charset="-122"/>
              </a:rPr>
              <a:t>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受烟花爆竹燃放影响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我国部分城市空气质量有所下降。按照新的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环境空气质量标准</a:t>
            </a:r>
            <a:r>
              <a:rPr lang="en-US" altLang="zh-CN" sz="4400" dirty="0">
                <a:latin typeface="微软雅黑" panose="020B0503020204020204" pitchFamily="34" charset="-122"/>
                <a:ea typeface="微软雅黑" panose="020B0503020204020204" pitchFamily="34" charset="-122"/>
              </a:rPr>
              <a:t>》,74</a:t>
            </a:r>
            <a:r>
              <a:rPr lang="zh-CN" altLang="en-US" sz="4400" dirty="0">
                <a:latin typeface="微软雅黑" panose="020B0503020204020204" pitchFamily="34" charset="-122"/>
                <a:ea typeface="微软雅黑" panose="020B0503020204020204" pitchFamily="34" charset="-122"/>
              </a:rPr>
              <a:t>个城市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京津冀、长三角、珠三角区域的城市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省会城市和计划单列市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春节期间空气质量平均达标天数比例为</a:t>
            </a:r>
            <a:r>
              <a:rPr lang="en-US" altLang="zh-CN" sz="4400" dirty="0">
                <a:latin typeface="微软雅黑" panose="020B0503020204020204" pitchFamily="34" charset="-122"/>
                <a:ea typeface="微软雅黑" panose="020B0503020204020204" pitchFamily="34" charset="-122"/>
              </a:rPr>
              <a:t>54.7%,</a:t>
            </a:r>
            <a:r>
              <a:rPr lang="zh-CN" altLang="en-US" sz="4400" dirty="0">
                <a:latin typeface="微软雅黑" panose="020B0503020204020204" pitchFamily="34" charset="-122"/>
                <a:ea typeface="微软雅黑" panose="020B0503020204020204" pitchFamily="34" charset="-122"/>
              </a:rPr>
              <a:t>超标天数比例为</a:t>
            </a:r>
            <a:r>
              <a:rPr lang="en-US" altLang="zh-CN" sz="4400" dirty="0">
                <a:latin typeface="微软雅黑" panose="020B0503020204020204" pitchFamily="34" charset="-122"/>
                <a:ea typeface="微软雅黑" panose="020B0503020204020204" pitchFamily="34" charset="-122"/>
              </a:rPr>
              <a:t>45.3%,</a:t>
            </a:r>
            <a:r>
              <a:rPr lang="zh-CN" altLang="en-US" sz="4400" dirty="0">
                <a:latin typeface="微软雅黑" panose="020B0503020204020204" pitchFamily="34" charset="-122"/>
                <a:ea typeface="微软雅黑" panose="020B0503020204020204" pitchFamily="34" charset="-122"/>
              </a:rPr>
              <a:t>其中空气质量属轻度污染占</a:t>
            </a:r>
            <a:r>
              <a:rPr lang="en-US" altLang="zh-CN" sz="4400" dirty="0">
                <a:latin typeface="微软雅黑" panose="020B0503020204020204" pitchFamily="34" charset="-122"/>
                <a:ea typeface="微软雅黑" panose="020B0503020204020204" pitchFamily="34" charset="-122"/>
              </a:rPr>
              <a:t>23.1%,</a:t>
            </a:r>
            <a:r>
              <a:rPr lang="zh-CN" altLang="en-US" sz="4400" dirty="0">
                <a:latin typeface="微软雅黑" panose="020B0503020204020204" pitchFamily="34" charset="-122"/>
                <a:ea typeface="微软雅黑" panose="020B0503020204020204" pitchFamily="34" charset="-122"/>
              </a:rPr>
              <a:t>中度污染占</a:t>
            </a:r>
            <a:r>
              <a:rPr lang="en-US" altLang="zh-CN" sz="4400" dirty="0">
                <a:latin typeface="微软雅黑" panose="020B0503020204020204" pitchFamily="34" charset="-122"/>
                <a:ea typeface="微软雅黑" panose="020B0503020204020204" pitchFamily="34" charset="-122"/>
              </a:rPr>
              <a:t>10.5%,</a:t>
            </a:r>
            <a:r>
              <a:rPr lang="zh-CN" altLang="en-US" sz="4400" dirty="0">
                <a:latin typeface="微软雅黑" panose="020B0503020204020204" pitchFamily="34" charset="-122"/>
                <a:ea typeface="微软雅黑" panose="020B0503020204020204" pitchFamily="34" charset="-122"/>
              </a:rPr>
              <a:t>重度污染占</a:t>
            </a:r>
            <a:r>
              <a:rPr lang="en-US" altLang="zh-CN" sz="4400" dirty="0">
                <a:latin typeface="微软雅黑" panose="020B0503020204020204" pitchFamily="34" charset="-122"/>
                <a:ea typeface="微软雅黑" panose="020B0503020204020204" pitchFamily="34" charset="-122"/>
              </a:rPr>
              <a:t>8.8%,</a:t>
            </a:r>
            <a:r>
              <a:rPr lang="zh-CN" altLang="en-US" sz="4400" dirty="0">
                <a:latin typeface="微软雅黑" panose="020B0503020204020204" pitchFamily="34" charset="-122"/>
                <a:ea typeface="微软雅黑" panose="020B0503020204020204" pitchFamily="34" charset="-122"/>
              </a:rPr>
              <a:t>严重污染占</a:t>
            </a:r>
            <a:r>
              <a:rPr lang="en-US" altLang="zh-CN" sz="4400" dirty="0">
                <a:latin typeface="微软雅黑" panose="020B0503020204020204" pitchFamily="34" charset="-122"/>
                <a:ea typeface="微软雅黑" panose="020B0503020204020204" pitchFamily="34" charset="-122"/>
              </a:rPr>
              <a:t>2.9%</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天津、石家庄、上海除夕夜</a:t>
            </a:r>
            <a:r>
              <a:rPr lang="en-US" altLang="zh-CN" sz="4400" dirty="0">
                <a:latin typeface="微软雅黑" panose="020B0503020204020204" pitchFamily="34" charset="-122"/>
                <a:ea typeface="微软雅黑" panose="020B0503020204020204" pitchFamily="34" charset="-122"/>
              </a:rPr>
              <a:t>(22</a:t>
            </a:r>
            <a:r>
              <a:rPr lang="zh-CN" altLang="en-US" sz="4400" dirty="0">
                <a:latin typeface="微软雅黑" panose="020B0503020204020204" pitchFamily="34" charset="-122"/>
                <a:ea typeface="微软雅黑" panose="020B0503020204020204" pitchFamily="34" charset="-122"/>
              </a:rPr>
              <a:t>时至次日</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时</a:t>
            </a:r>
            <a:r>
              <a:rPr lang="en-US" altLang="zh-CN" sz="4400" dirty="0">
                <a:latin typeface="微软雅黑" panose="020B0503020204020204" pitchFamily="34" charset="-122"/>
                <a:ea typeface="微软雅黑" panose="020B0503020204020204" pitchFamily="34" charset="-122"/>
              </a:rPr>
              <a:t>)PM2.5</a:t>
            </a:r>
            <a:r>
              <a:rPr lang="zh-CN" altLang="en-US" sz="4400" dirty="0">
                <a:latin typeface="微软雅黑" panose="020B0503020204020204" pitchFamily="34" charset="-122"/>
                <a:ea typeface="微软雅黑" panose="020B0503020204020204" pitchFamily="34" charset="-122"/>
              </a:rPr>
              <a:t>浓度较高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分别为</a:t>
            </a:r>
            <a:r>
              <a:rPr lang="en-US" altLang="zh-CN" sz="4400" dirty="0">
                <a:latin typeface="微软雅黑" panose="020B0503020204020204" pitchFamily="34" charset="-122"/>
                <a:ea typeface="微软雅黑" panose="020B0503020204020204" pitchFamily="34" charset="-122"/>
              </a:rPr>
              <a:t>577</a:t>
            </a:r>
            <a:r>
              <a:rPr lang="zh-CN" altLang="en-US" sz="4400" dirty="0">
                <a:latin typeface="微软雅黑" panose="020B0503020204020204" pitchFamily="34" charset="-122"/>
                <a:ea typeface="微软雅黑" panose="020B0503020204020204" pitchFamily="34" charset="-122"/>
              </a:rPr>
              <a:t>微克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立方米、</a:t>
            </a:r>
            <a:r>
              <a:rPr lang="en-US" altLang="zh-CN" sz="4400" dirty="0">
                <a:latin typeface="微软雅黑" panose="020B0503020204020204" pitchFamily="34" charset="-122"/>
                <a:ea typeface="微软雅黑" panose="020B0503020204020204" pitchFamily="34" charset="-122"/>
              </a:rPr>
              <a:t>527</a:t>
            </a:r>
            <a:r>
              <a:rPr lang="zh-CN" altLang="en-US" sz="4400" dirty="0">
                <a:latin typeface="微软雅黑" panose="020B0503020204020204" pitchFamily="34" charset="-122"/>
                <a:ea typeface="微软雅黑" panose="020B0503020204020204" pitchFamily="34" charset="-122"/>
              </a:rPr>
              <a:t>微克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立方米和</a:t>
            </a:r>
            <a:r>
              <a:rPr lang="en-US" altLang="zh-CN" sz="4400" dirty="0">
                <a:latin typeface="微软雅黑" panose="020B0503020204020204" pitchFamily="34" charset="-122"/>
                <a:ea typeface="微软雅黑" panose="020B0503020204020204" pitchFamily="34" charset="-122"/>
              </a:rPr>
              <a:t>311</a:t>
            </a:r>
            <a:r>
              <a:rPr lang="zh-CN" altLang="en-US" sz="4400" dirty="0">
                <a:latin typeface="微软雅黑" panose="020B0503020204020204" pitchFamily="34" charset="-122"/>
                <a:ea typeface="微软雅黑" panose="020B0503020204020204" pitchFamily="34" charset="-122"/>
              </a:rPr>
              <a:t>微克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立方米。北京除夕夜</a:t>
            </a:r>
            <a:r>
              <a:rPr lang="en-US" altLang="zh-CN" sz="4400" dirty="0">
                <a:latin typeface="微软雅黑" panose="020B0503020204020204" pitchFamily="34" charset="-122"/>
                <a:ea typeface="微软雅黑" panose="020B0503020204020204" pitchFamily="34" charset="-122"/>
              </a:rPr>
              <a:t>PM2.5</a:t>
            </a:r>
            <a:r>
              <a:rPr lang="zh-CN" altLang="en-US" sz="4400" dirty="0">
                <a:latin typeface="微软雅黑" panose="020B0503020204020204" pitchFamily="34" charset="-122"/>
                <a:ea typeface="微软雅黑" panose="020B0503020204020204" pitchFamily="34" charset="-122"/>
              </a:rPr>
              <a:t>浓度为</a:t>
            </a:r>
            <a:r>
              <a:rPr lang="en-US" altLang="zh-CN" sz="4400" dirty="0">
                <a:latin typeface="微软雅黑" panose="020B0503020204020204" pitchFamily="34" charset="-122"/>
                <a:ea typeface="微软雅黑" panose="020B0503020204020204" pitchFamily="34" charset="-122"/>
              </a:rPr>
              <a:t>267</a:t>
            </a:r>
            <a:r>
              <a:rPr lang="zh-CN" altLang="en-US" sz="4400" dirty="0">
                <a:latin typeface="微软雅黑" panose="020B0503020204020204" pitchFamily="34" charset="-122"/>
                <a:ea typeface="微软雅黑" panose="020B0503020204020204" pitchFamily="34" charset="-122"/>
              </a:rPr>
              <a:t>微克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立方米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初四</a:t>
            </a:r>
            <a:r>
              <a:rPr lang="en-US" altLang="zh-CN" sz="4400" dirty="0">
                <a:latin typeface="微软雅黑" panose="020B0503020204020204" pitchFamily="34" charset="-122"/>
                <a:ea typeface="微软雅黑" panose="020B0503020204020204" pitchFamily="34" charset="-122"/>
              </a:rPr>
              <a:t>PM2.5</a:t>
            </a:r>
            <a:r>
              <a:rPr lang="zh-CN" altLang="en-US" sz="4400" dirty="0">
                <a:latin typeface="微软雅黑" panose="020B0503020204020204" pitchFamily="34" charset="-122"/>
                <a:ea typeface="微软雅黑" panose="020B0503020204020204" pitchFamily="34" charset="-122"/>
              </a:rPr>
              <a:t>浓度最高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为</a:t>
            </a:r>
            <a:r>
              <a:rPr lang="en-US" altLang="zh-CN" sz="4400" dirty="0">
                <a:latin typeface="微软雅黑" panose="020B0503020204020204" pitchFamily="34" charset="-122"/>
                <a:ea typeface="微软雅黑" panose="020B0503020204020204" pitchFamily="34" charset="-122"/>
              </a:rPr>
              <a:t>306</a:t>
            </a:r>
            <a:r>
              <a:rPr lang="zh-CN" altLang="en-US" sz="4400" dirty="0">
                <a:latin typeface="微软雅黑" panose="020B0503020204020204" pitchFamily="34" charset="-122"/>
                <a:ea typeface="微软雅黑" panose="020B0503020204020204" pitchFamily="34" charset="-122"/>
              </a:rPr>
              <a:t>微克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立方米。</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latin typeface="微软雅黑" panose="020B0503020204020204" pitchFamily="34" charset="-122"/>
                <a:ea typeface="微软雅黑" panose="020B0503020204020204" pitchFamily="34" charset="-122"/>
              </a:rPr>
              <a:t> </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279957"/>
            <a:ext cx="19645450" cy="7310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p:nvPr/>
        </p:nvSpPr>
        <p:spPr bwMode="auto">
          <a:xfrm>
            <a:off x="2166076" y="3732192"/>
            <a:ext cx="19800000" cy="5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答案</a:t>
            </a:r>
            <a:r>
              <a:rPr lang="en-US" altLang="zh-CN" sz="4400" dirty="0">
                <a:solidFill>
                  <a:srgbClr val="A50021"/>
                </a:solidFill>
                <a:latin typeface="微软雅黑" panose="020B0503020204020204" pitchFamily="34" charset="-122"/>
                <a:ea typeface="微软雅黑" panose="020B0503020204020204" pitchFamily="34" charset="-122"/>
              </a:rPr>
              <a:t>] </a:t>
            </a:r>
            <a:r>
              <a:rPr lang="zh-CN" altLang="en-US" sz="4400" dirty="0">
                <a:solidFill>
                  <a:srgbClr val="A50021"/>
                </a:solidFill>
                <a:latin typeface="微软雅黑" panose="020B0503020204020204" pitchFamily="34" charset="-122"/>
                <a:ea typeface="微软雅黑" panose="020B0503020204020204" pitchFamily="34" charset="-122"/>
              </a:rPr>
              <a:t>我国</a:t>
            </a:r>
            <a:r>
              <a:rPr lang="en-US" altLang="zh-CN" sz="4400" dirty="0">
                <a:solidFill>
                  <a:srgbClr val="A50021"/>
                </a:solidFill>
                <a:latin typeface="微软雅黑" panose="020B0503020204020204" pitchFamily="34" charset="-122"/>
                <a:ea typeface="微软雅黑" panose="020B0503020204020204" pitchFamily="34" charset="-122"/>
              </a:rPr>
              <a:t>74</a:t>
            </a:r>
            <a:r>
              <a:rPr lang="zh-CN" altLang="en-US" sz="4400" dirty="0">
                <a:solidFill>
                  <a:srgbClr val="A50021"/>
                </a:solidFill>
                <a:latin typeface="微软雅黑" panose="020B0503020204020204" pitchFamily="34" charset="-122"/>
                <a:ea typeface="微软雅黑" panose="020B0503020204020204" pitchFamily="34" charset="-122"/>
              </a:rPr>
              <a:t>个城市空气质量平均达标天数刚过半。</a:t>
            </a:r>
            <a:endParaRPr lang="zh-CN" altLang="en-US" sz="44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解析</a:t>
            </a:r>
            <a:r>
              <a:rPr lang="en-US" altLang="zh-CN" sz="4400" dirty="0">
                <a:solidFill>
                  <a:srgbClr val="A50021"/>
                </a:solidFill>
                <a:latin typeface="微软雅黑" panose="020B0503020204020204" pitchFamily="34" charset="-122"/>
                <a:ea typeface="微软雅黑" panose="020B0503020204020204" pitchFamily="34" charset="-122"/>
              </a:rPr>
              <a:t>] </a:t>
            </a:r>
            <a:r>
              <a:rPr lang="zh-CN" altLang="en-US" sz="4400" dirty="0">
                <a:solidFill>
                  <a:srgbClr val="A50021"/>
                </a:solidFill>
                <a:latin typeface="微软雅黑" panose="020B0503020204020204" pitchFamily="34" charset="-122"/>
                <a:ea typeface="微软雅黑" panose="020B0503020204020204" pitchFamily="34" charset="-122"/>
              </a:rPr>
              <a:t>拟写一句话新闻</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要用一个单句对材料内容进行概括</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这就要求考生先明确新闻事件的主体</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然后提炼出主体所做的事情或者所表现出来的现象。对主体进行阐述时要注意用词的概括性和简洁性。</a:t>
            </a:r>
            <a:endParaRPr lang="zh-CN" altLang="en-US"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808950"/>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二、拟写新闻标题、导语</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新闻标题有单标题和多标题之分。多标题包括引题、正题、副题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其中正题旨在揭示消息的主题或新闻事实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引题和副题用以说明背景、概述意义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或指出内容范围、内容提要等。拟写标题要用简明的语言概括出所报道的主要内容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点明其意义并要求富有吸引力。不必拘泥于新闻要素是否齐全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往往不需要时间、地点。因为标题下有具体内容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故只要求两个必备要素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人物或单位或事物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事件。新闻标题用语一般较直白、简洁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有时可运用比喻、对偶、引用等修辞手法。</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导语是对新闻的总的概括。导语一般在新闻的开头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是新闻的纲领和中心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要将新闻的时间、地点、人物、事件等概述出来。拟写新闻导语的简要公式为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时间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地点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事件。仔细阅读新闻的主体部分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从中提炼出各个要素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然后加以连缀。</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8919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给下面一则新闻拟写恰当的标题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15</a:t>
            </a:r>
            <a:r>
              <a:rPr lang="zh-CN" altLang="en-US" sz="4400" dirty="0">
                <a:latin typeface="微软雅黑" panose="020B0503020204020204" pitchFamily="34" charset="-122"/>
                <a:ea typeface="微软雅黑" panose="020B0503020204020204" pitchFamily="34" charset="-122"/>
              </a:rPr>
              <a:t>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、导语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100</a:t>
            </a:r>
            <a:r>
              <a:rPr lang="zh-CN" altLang="en-US" sz="4400" dirty="0">
                <a:latin typeface="微软雅黑" panose="020B0503020204020204" pitchFamily="34" charset="-122"/>
                <a:ea typeface="微软雅黑" panose="020B0503020204020204" pitchFamily="34" charset="-122"/>
              </a:rPr>
              <a:t>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spcAft>
                <a:spcPts val="0"/>
              </a:spcAft>
            </a:pPr>
            <a:r>
              <a:rPr lang="zh-CN" altLang="en-US" sz="4400" dirty="0">
                <a:latin typeface="微软雅黑" panose="020B0503020204020204" pitchFamily="34" charset="-122"/>
                <a:ea typeface="微软雅黑" panose="020B0503020204020204" pitchFamily="34" charset="-122"/>
              </a:rPr>
              <a:t>央广网北京消息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记者李赢</a:t>
            </a:r>
            <a:r>
              <a:rPr lang="en-US" altLang="zh-CN" sz="4400" dirty="0">
                <a:latin typeface="微软雅黑" panose="020B0503020204020204" pitchFamily="34" charset="-122"/>
                <a:ea typeface="微软雅黑" panose="020B0503020204020204" pitchFamily="34" charset="-122"/>
              </a:rPr>
              <a:t>) 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第</a:t>
            </a:r>
            <a:r>
              <a:rPr lang="en-US" altLang="zh-CN" sz="4400" dirty="0">
                <a:latin typeface="微软雅黑" panose="020B0503020204020204" pitchFamily="34" charset="-122"/>
                <a:ea typeface="微软雅黑" panose="020B0503020204020204" pitchFamily="34" charset="-122"/>
              </a:rPr>
              <a:t>37</a:t>
            </a:r>
            <a:r>
              <a:rPr lang="zh-CN" altLang="en-US" sz="4400" dirty="0">
                <a:latin typeface="微软雅黑" panose="020B0503020204020204" pitchFamily="34" charset="-122"/>
                <a:ea typeface="微软雅黑" panose="020B0503020204020204" pitchFamily="34" charset="-122"/>
              </a:rPr>
              <a:t>届世界遗产委员会认为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红河哈尼梯田文化景观所体现的森林、水系、梯田和村寨“四素同构”系统符合世界遗产标准</a:t>
            </a:r>
            <a:r>
              <a:rPr lang="en-US" altLang="zh-CN" sz="4400" dirty="0">
                <a:latin typeface="微软雅黑" panose="020B0503020204020204" pitchFamily="34" charset="-122"/>
                <a:ea typeface="微软雅黑" panose="020B0503020204020204" pitchFamily="34" charset="-122"/>
              </a:rPr>
              <a:t>Ⅲ</a:t>
            </a:r>
            <a:r>
              <a:rPr lang="zh-CN" altLang="en-US" sz="4400" dirty="0">
                <a:latin typeface="微软雅黑" panose="020B0503020204020204" pitchFamily="34" charset="-122"/>
                <a:ea typeface="微软雅黑" panose="020B0503020204020204" pitchFamily="34" charset="-122"/>
              </a:rPr>
              <a:t>和标准</a:t>
            </a:r>
            <a:r>
              <a:rPr lang="en-US" altLang="zh-CN" sz="4400" dirty="0">
                <a:latin typeface="微软雅黑" panose="020B0503020204020204" pitchFamily="34" charset="-122"/>
                <a:ea typeface="微软雅黑" panose="020B0503020204020204" pitchFamily="34" charset="-122"/>
              </a:rPr>
              <a:t>Ⅴ,</a:t>
            </a:r>
            <a:r>
              <a:rPr lang="zh-CN" altLang="en-US" sz="4400" dirty="0">
                <a:latin typeface="微软雅黑" panose="020B0503020204020204" pitchFamily="34" charset="-122"/>
                <a:ea typeface="微软雅黑" panose="020B0503020204020204" pitchFamily="34" charset="-122"/>
              </a:rPr>
              <a:t>其完美反映的精密复杂的农业、林业和水分配系统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通过长期以来形成的独特社会经济宗教体系得以加强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彰显了人与环境互动的一种重要模式。</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第</a:t>
            </a:r>
            <a:r>
              <a:rPr lang="en-US" altLang="zh-CN" sz="4400" dirty="0">
                <a:latin typeface="微软雅黑" panose="020B0503020204020204" pitchFamily="34" charset="-122"/>
                <a:ea typeface="微软雅黑" panose="020B0503020204020204" pitchFamily="34" charset="-122"/>
              </a:rPr>
              <a:t>37</a:t>
            </a:r>
            <a:r>
              <a:rPr lang="zh-CN" altLang="en-US" sz="4400" dirty="0">
                <a:latin typeface="微软雅黑" panose="020B0503020204020204" pitchFamily="34" charset="-122"/>
                <a:ea typeface="微软雅黑" panose="020B0503020204020204" pitchFamily="34" charset="-122"/>
              </a:rPr>
              <a:t>届世界遗产委员会会议于</a:t>
            </a:r>
            <a:r>
              <a:rPr lang="en-US" altLang="zh-CN" sz="4400" dirty="0">
                <a:latin typeface="微软雅黑" panose="020B0503020204020204" pitchFamily="34" charset="-122"/>
                <a:ea typeface="微软雅黑" panose="020B0503020204020204" pitchFamily="34" charset="-122"/>
              </a:rPr>
              <a:t>2013</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22</a:t>
            </a:r>
            <a:r>
              <a:rPr lang="zh-CN" altLang="en-US" sz="4400" dirty="0">
                <a:latin typeface="微软雅黑" panose="020B0503020204020204" pitchFamily="34" charset="-122"/>
                <a:ea typeface="微软雅黑" panose="020B0503020204020204" pitchFamily="34" charset="-122"/>
              </a:rPr>
              <a:t>日在柬埔寨首都金边审议通过云南红河哈尼梯田文化景观列入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世界遗产名录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来自</a:t>
            </a:r>
            <a:r>
              <a:rPr lang="en-US" altLang="zh-CN" sz="4400" dirty="0">
                <a:latin typeface="微软雅黑" panose="020B0503020204020204" pitchFamily="34" charset="-122"/>
                <a:ea typeface="微软雅黑" panose="020B0503020204020204" pitchFamily="34" charset="-122"/>
              </a:rPr>
              <a:t>120</a:t>
            </a:r>
            <a:r>
              <a:rPr lang="zh-CN" altLang="en-US" sz="4400" dirty="0">
                <a:latin typeface="微软雅黑" panose="020B0503020204020204" pitchFamily="34" charset="-122"/>
                <a:ea typeface="微软雅黑" panose="020B0503020204020204" pitchFamily="34" charset="-122"/>
              </a:rPr>
              <a:t>多个国家和有关国际组</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89191"/>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织的</a:t>
            </a:r>
            <a:r>
              <a:rPr lang="en-US" altLang="zh-CN" sz="4400" dirty="0">
                <a:latin typeface="微软雅黑" panose="020B0503020204020204" pitchFamily="34" charset="-122"/>
                <a:ea typeface="微软雅黑" panose="020B0503020204020204" pitchFamily="34" charset="-122"/>
              </a:rPr>
              <a:t>1300</a:t>
            </a:r>
            <a:r>
              <a:rPr lang="zh-CN" altLang="en-US" sz="4400" dirty="0">
                <a:latin typeface="微软雅黑" panose="020B0503020204020204" pitchFamily="34" charset="-122"/>
                <a:ea typeface="微软雅黑" panose="020B0503020204020204" pitchFamily="34" charset="-122"/>
              </a:rPr>
              <a:t>多名代表出席会议。柬埔寨首相洪森、联合国教科文组织总干事博科娃等出席会议。</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红河哈尼梯田文化景观位于中国云南省红河哈尼族彝族自治州元阳县。申报的遗产区面积为</a:t>
            </a:r>
            <a:r>
              <a:rPr lang="en-US" altLang="zh-CN" sz="4400" dirty="0">
                <a:latin typeface="微软雅黑" panose="020B0503020204020204" pitchFamily="34" charset="-122"/>
                <a:ea typeface="微软雅黑" panose="020B0503020204020204" pitchFamily="34" charset="-122"/>
              </a:rPr>
              <a:t>16 603</a:t>
            </a:r>
            <a:r>
              <a:rPr lang="zh-CN" altLang="en-US" sz="4400" dirty="0">
                <a:latin typeface="微软雅黑" panose="020B0503020204020204" pitchFamily="34" charset="-122"/>
                <a:ea typeface="微软雅黑" panose="020B0503020204020204" pitchFamily="34" charset="-122"/>
              </a:rPr>
              <a:t>公顷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缓冲区面积</a:t>
            </a:r>
            <a:r>
              <a:rPr lang="en-US" altLang="zh-CN" sz="4400" dirty="0">
                <a:latin typeface="微软雅黑" panose="020B0503020204020204" pitchFamily="34" charset="-122"/>
                <a:ea typeface="微软雅黑" panose="020B0503020204020204" pitchFamily="34" charset="-122"/>
              </a:rPr>
              <a:t>29 501</a:t>
            </a:r>
            <a:r>
              <a:rPr lang="zh-CN" altLang="en-US" sz="4400" dirty="0">
                <a:latin typeface="微软雅黑" panose="020B0503020204020204" pitchFamily="34" charset="-122"/>
                <a:ea typeface="微软雅黑" panose="020B0503020204020204" pitchFamily="34" charset="-122"/>
              </a:rPr>
              <a:t>公顷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包括了最具代表性的集中连片分布的水稻梯田及其所依存的水源林、灌溉系统、民族村寨。红河哈尼梯田是亚热带季风气候下、崇山峻岭环境中人类生态系统的杰出范例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以“四素同构”为特色和架构的生产生活方式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反映了人与自然的完美和谐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展现了人类在极限自然条件下顽强的生存能力、伟大的创造力和乐观精神。至此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红河哈尼梯田文化景观成为我国第</a:t>
            </a:r>
            <a:r>
              <a:rPr lang="en-US" altLang="zh-CN" sz="4400" dirty="0">
                <a:latin typeface="微软雅黑" panose="020B0503020204020204" pitchFamily="34" charset="-122"/>
                <a:ea typeface="微软雅黑" panose="020B0503020204020204" pitchFamily="34" charset="-122"/>
              </a:rPr>
              <a:t>31</a:t>
            </a:r>
            <a:r>
              <a:rPr lang="zh-CN" altLang="en-US" sz="4400" dirty="0">
                <a:latin typeface="微软雅黑" panose="020B0503020204020204" pitchFamily="34" charset="-122"/>
                <a:ea typeface="微软雅黑" panose="020B0503020204020204" pitchFamily="34" charset="-122"/>
              </a:rPr>
              <a:t>项世界文化遗产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同时也是我国第一个以民族名称命名的世界遗产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中国世界遗产总数达到</a:t>
            </a:r>
            <a:r>
              <a:rPr lang="en-US" altLang="zh-CN" sz="4400" dirty="0">
                <a:latin typeface="微软雅黑" panose="020B0503020204020204" pitchFamily="34" charset="-122"/>
                <a:ea typeface="微软雅黑" panose="020B0503020204020204" pitchFamily="34" charset="-122"/>
              </a:rPr>
              <a:t>45</a:t>
            </a:r>
            <a:r>
              <a:rPr lang="zh-CN" altLang="en-US" sz="4400" dirty="0">
                <a:latin typeface="微软雅黑" panose="020B0503020204020204" pitchFamily="34" charset="-122"/>
                <a:ea typeface="微软雅黑" panose="020B0503020204020204" pitchFamily="34" charset="-122"/>
              </a:rPr>
              <a:t>项。</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21443" y="3040564"/>
            <a:ext cx="20145516" cy="7241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p:nvPr/>
        </p:nvSpPr>
        <p:spPr bwMode="auto">
          <a:xfrm>
            <a:off x="2092881" y="3422835"/>
            <a:ext cx="19800000" cy="5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答案</a:t>
            </a:r>
            <a:r>
              <a:rPr lang="en-US" altLang="zh-CN" sz="4400" dirty="0">
                <a:solidFill>
                  <a:srgbClr val="A50021"/>
                </a:solidFill>
                <a:latin typeface="微软雅黑" panose="020B0503020204020204" pitchFamily="34" charset="-122"/>
                <a:ea typeface="微软雅黑" panose="020B0503020204020204" pitchFamily="34" charset="-122"/>
              </a:rPr>
              <a:t>] </a:t>
            </a:r>
            <a:r>
              <a:rPr lang="zh-CN" altLang="en-US" sz="4400" dirty="0">
                <a:solidFill>
                  <a:srgbClr val="A50021"/>
                </a:solidFill>
                <a:latin typeface="微软雅黑" panose="020B0503020204020204" pitchFamily="34" charset="-122"/>
                <a:ea typeface="微软雅黑" panose="020B0503020204020204" pitchFamily="34" charset="-122"/>
              </a:rPr>
              <a:t>标题</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云南红河哈尼梯田申遗成功</a:t>
            </a:r>
            <a:endParaRPr lang="zh-CN" altLang="en-US" sz="44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rPr>
              <a:t>导语</a:t>
            </a:r>
            <a:r>
              <a:rPr lang="en-US" altLang="zh-CN" sz="4400" dirty="0">
                <a:solidFill>
                  <a:srgbClr val="A50021"/>
                </a:solidFill>
                <a:latin typeface="微软雅黑" panose="020B0503020204020204" pitchFamily="34" charset="-122"/>
                <a:ea typeface="微软雅黑" panose="020B0503020204020204" pitchFamily="34" charset="-122"/>
              </a:rPr>
              <a:t>:2013</a:t>
            </a:r>
            <a:r>
              <a:rPr lang="zh-CN" altLang="en-US" sz="4400" dirty="0">
                <a:solidFill>
                  <a:srgbClr val="A50021"/>
                </a:solidFill>
                <a:latin typeface="微软雅黑" panose="020B0503020204020204" pitchFamily="34" charset="-122"/>
                <a:ea typeface="微软雅黑" panose="020B0503020204020204" pitchFamily="34" charset="-122"/>
              </a:rPr>
              <a:t>年</a:t>
            </a:r>
            <a:r>
              <a:rPr lang="en-US" altLang="zh-CN" sz="4400" dirty="0">
                <a:solidFill>
                  <a:srgbClr val="A50021"/>
                </a:solidFill>
                <a:latin typeface="微软雅黑" panose="020B0503020204020204" pitchFamily="34" charset="-122"/>
                <a:ea typeface="微软雅黑" panose="020B0503020204020204" pitchFamily="34" charset="-122"/>
              </a:rPr>
              <a:t>6</a:t>
            </a:r>
            <a:r>
              <a:rPr lang="zh-CN" altLang="en-US" sz="4400" dirty="0">
                <a:solidFill>
                  <a:srgbClr val="A50021"/>
                </a:solidFill>
                <a:latin typeface="微软雅黑" panose="020B0503020204020204" pitchFamily="34" charset="-122"/>
                <a:ea typeface="微软雅黑" panose="020B0503020204020204" pitchFamily="34" charset="-122"/>
              </a:rPr>
              <a:t>月</a:t>
            </a:r>
            <a:r>
              <a:rPr lang="en-US" altLang="zh-CN" sz="4400" dirty="0">
                <a:solidFill>
                  <a:srgbClr val="A50021"/>
                </a:solidFill>
                <a:latin typeface="微软雅黑" panose="020B0503020204020204" pitchFamily="34" charset="-122"/>
                <a:ea typeface="微软雅黑" panose="020B0503020204020204" pitchFamily="34" charset="-122"/>
              </a:rPr>
              <a:t>22</a:t>
            </a:r>
            <a:r>
              <a:rPr lang="zh-CN" altLang="en-US" sz="4400" dirty="0">
                <a:solidFill>
                  <a:srgbClr val="A50021"/>
                </a:solidFill>
                <a:latin typeface="微软雅黑" panose="020B0503020204020204" pitchFamily="34" charset="-122"/>
                <a:ea typeface="微软雅黑" panose="020B0503020204020204" pitchFamily="34" charset="-122"/>
              </a:rPr>
              <a:t>日</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在柬埔寨首都金边召开的第</a:t>
            </a:r>
            <a:r>
              <a:rPr lang="en-US" altLang="zh-CN" sz="4400" dirty="0">
                <a:solidFill>
                  <a:srgbClr val="A50021"/>
                </a:solidFill>
                <a:latin typeface="微软雅黑" panose="020B0503020204020204" pitchFamily="34" charset="-122"/>
                <a:ea typeface="微软雅黑" panose="020B0503020204020204" pitchFamily="34" charset="-122"/>
              </a:rPr>
              <a:t>37</a:t>
            </a:r>
            <a:r>
              <a:rPr lang="zh-CN" altLang="en-US" sz="4400" dirty="0">
                <a:solidFill>
                  <a:srgbClr val="A50021"/>
                </a:solidFill>
                <a:latin typeface="微软雅黑" panose="020B0503020204020204" pitchFamily="34" charset="-122"/>
                <a:ea typeface="微软雅黑" panose="020B0503020204020204" pitchFamily="34" charset="-122"/>
              </a:rPr>
              <a:t>届世界遗产委员会会议一致审议通过中国的红河哈尼梯田文化景观列入</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世界遗产名录</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红河哈尼梯田文化景观成为中国第</a:t>
            </a:r>
            <a:r>
              <a:rPr lang="en-US" altLang="zh-CN" sz="4400" dirty="0">
                <a:solidFill>
                  <a:srgbClr val="A50021"/>
                </a:solidFill>
                <a:latin typeface="微软雅黑" panose="020B0503020204020204" pitchFamily="34" charset="-122"/>
                <a:ea typeface="微软雅黑" panose="020B0503020204020204" pitchFamily="34" charset="-122"/>
              </a:rPr>
              <a:t>31</a:t>
            </a:r>
            <a:r>
              <a:rPr lang="zh-CN" altLang="en-US" sz="4400" dirty="0">
                <a:solidFill>
                  <a:srgbClr val="A50021"/>
                </a:solidFill>
                <a:latin typeface="微软雅黑" panose="020B0503020204020204" pitchFamily="34" charset="-122"/>
                <a:ea typeface="微软雅黑" panose="020B0503020204020204" pitchFamily="34" charset="-122"/>
              </a:rPr>
              <a:t>项世界文化遗产</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中国世界遗产总数达到</a:t>
            </a:r>
            <a:r>
              <a:rPr lang="en-US" altLang="zh-CN" sz="4400" dirty="0">
                <a:solidFill>
                  <a:srgbClr val="A50021"/>
                </a:solidFill>
                <a:latin typeface="微软雅黑" panose="020B0503020204020204" pitchFamily="34" charset="-122"/>
                <a:ea typeface="微软雅黑" panose="020B0503020204020204" pitchFamily="34" charset="-122"/>
              </a:rPr>
              <a:t>45</a:t>
            </a:r>
            <a:r>
              <a:rPr lang="zh-CN" altLang="en-US" sz="4400" dirty="0">
                <a:solidFill>
                  <a:srgbClr val="A50021"/>
                </a:solidFill>
                <a:latin typeface="微软雅黑" panose="020B0503020204020204" pitchFamily="34" charset="-122"/>
                <a:ea typeface="微软雅黑" panose="020B0503020204020204" pitchFamily="34" charset="-122"/>
              </a:rPr>
              <a:t>项。</a:t>
            </a:r>
            <a:endParaRPr lang="zh-CN" altLang="en-US" sz="44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解析</a:t>
            </a:r>
            <a:r>
              <a:rPr lang="en-US" altLang="zh-CN" sz="4400" dirty="0">
                <a:solidFill>
                  <a:srgbClr val="A50021"/>
                </a:solidFill>
                <a:latin typeface="微软雅黑" panose="020B0503020204020204" pitchFamily="34" charset="-122"/>
                <a:ea typeface="微软雅黑" panose="020B0503020204020204" pitchFamily="34" charset="-122"/>
              </a:rPr>
              <a:t>]  </a:t>
            </a:r>
            <a:r>
              <a:rPr lang="zh-CN" altLang="en-US" sz="4400" dirty="0">
                <a:solidFill>
                  <a:srgbClr val="A50021"/>
                </a:solidFill>
                <a:latin typeface="微软雅黑" panose="020B0503020204020204" pitchFamily="34" charset="-122"/>
                <a:ea typeface="微软雅黑" panose="020B0503020204020204" pitchFamily="34" charset="-122"/>
              </a:rPr>
              <a:t>标题的拟定要通俗易懂</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要能够概括新闻大意</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该新闻的主要信息是“云南红河哈尼梯田”“申遗”“成功”</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按照字数要求拟定即可。拟写导语</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要对所给的三个段落的内容进行筛选、概括。</a:t>
            </a:r>
            <a:endParaRPr lang="zh-CN" altLang="en-US" sz="44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4407745"/>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三、概括信息要点</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信息要点和一句话新闻有所不同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它比一句话新闻要详细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包含的信息要点多些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除新闻的要素外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原材料中其他内容要点也应在字数允许的范围内被概括出来。概括信息要点时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可根据新闻材料的内容和试题所限定的字数来确定概括的详略程度。</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0257167"/>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7.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概括下面语段的主要信息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45</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含标点符号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长征三号丙改二型火箭将在今年下半年发射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届时将搭载“嫦娥五号试验器”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执行探月工程三期再入返回验证试验的发射任务。为确保“嫦娥五号试验器”准确进入预定轨道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长征三号丙改二型火箭进行了多项技术攻关。整体上火箭“身体长高、翅膀变长”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芯级火箭增高</a:t>
            </a:r>
            <a:r>
              <a:rPr lang="en-US" altLang="zh-CN" sz="4400" dirty="0">
                <a:latin typeface="微软雅黑" panose="020B0503020204020204" pitchFamily="34" charset="-122"/>
                <a:ea typeface="微软雅黑" panose="020B0503020204020204" pitchFamily="34" charset="-122"/>
              </a:rPr>
              <a:t>1.5</a:t>
            </a:r>
            <a:r>
              <a:rPr lang="zh-CN" altLang="en-US" sz="4400" dirty="0">
                <a:latin typeface="微软雅黑" panose="020B0503020204020204" pitchFamily="34" charset="-122"/>
                <a:ea typeface="微软雅黑" panose="020B0503020204020204" pitchFamily="34" charset="-122"/>
              </a:rPr>
              <a:t>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两个助推器加长</a:t>
            </a:r>
            <a:r>
              <a:rPr lang="en-US" altLang="zh-CN" sz="4400" dirty="0">
                <a:latin typeface="微软雅黑" panose="020B0503020204020204" pitchFamily="34" charset="-122"/>
                <a:ea typeface="微软雅黑" panose="020B0503020204020204" pitchFamily="34" charset="-122"/>
              </a:rPr>
              <a:t>0.8</a:t>
            </a:r>
            <a:r>
              <a:rPr lang="zh-CN" altLang="en-US" sz="4400" dirty="0">
                <a:latin typeface="微软雅黑" panose="020B0503020204020204" pitchFamily="34" charset="-122"/>
                <a:ea typeface="微软雅黑" panose="020B0503020204020204" pitchFamily="34" charset="-122"/>
              </a:rPr>
              <a:t>米。长征三号丙改二型火箭同时采用“天基测量”技术和最新的高码率传输技术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可以向地面技术人员传输火箭飞行过程的实时遥测数据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实现了“实时问诊”和“宽带传输”。</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21443" y="3040565"/>
            <a:ext cx="20145516" cy="59660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p:nvPr/>
        </p:nvSpPr>
        <p:spPr bwMode="auto">
          <a:xfrm>
            <a:off x="2092881" y="3422835"/>
            <a:ext cx="19800000" cy="5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答案</a:t>
            </a:r>
            <a:r>
              <a:rPr lang="en-US" altLang="zh-CN" sz="4400" dirty="0">
                <a:solidFill>
                  <a:srgbClr val="A50021"/>
                </a:solidFill>
                <a:latin typeface="微软雅黑" panose="020B0503020204020204" pitchFamily="34" charset="-122"/>
                <a:ea typeface="微软雅黑" panose="020B0503020204020204" pitchFamily="34" charset="-122"/>
              </a:rPr>
              <a:t>] </a:t>
            </a:r>
            <a:r>
              <a:rPr lang="zh-CN" altLang="en-US" sz="4400" dirty="0">
                <a:solidFill>
                  <a:srgbClr val="A50021"/>
                </a:solidFill>
                <a:latin typeface="微软雅黑" panose="020B0503020204020204" pitchFamily="34" charset="-122"/>
                <a:ea typeface="微软雅黑" panose="020B0503020204020204" pitchFamily="34" charset="-122"/>
              </a:rPr>
              <a:t>长征三号丙改二型火箭将搭载“嫦娥五号试验器”执行发射任务</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它进行了多项技术攻关。</a:t>
            </a:r>
            <a:endParaRPr lang="zh-CN" altLang="en-US" sz="44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解析</a:t>
            </a:r>
            <a:r>
              <a:rPr lang="en-US" altLang="zh-CN" sz="4400" dirty="0">
                <a:solidFill>
                  <a:srgbClr val="A50021"/>
                </a:solidFill>
                <a:latin typeface="微软雅黑" panose="020B0503020204020204" pitchFamily="34" charset="-122"/>
                <a:ea typeface="微软雅黑" panose="020B0503020204020204" pitchFamily="34" charset="-122"/>
              </a:rPr>
              <a:t>] </a:t>
            </a:r>
            <a:r>
              <a:rPr lang="zh-CN" altLang="en-US" sz="4400" dirty="0">
                <a:solidFill>
                  <a:srgbClr val="A50021"/>
                </a:solidFill>
                <a:latin typeface="微软雅黑" panose="020B0503020204020204" pitchFamily="34" charset="-122"/>
                <a:ea typeface="微软雅黑" panose="020B0503020204020204" pitchFamily="34" charset="-122"/>
              </a:rPr>
              <a:t>原材料是一则新闻</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因此抓导语是关键。原语段的导语是第一句话</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是关键信息。为确保压缩后的语段信息涵盖全面</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在不超过规定字数的前提下</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可以在导语之后的文字中抽取部分关键信息。</a:t>
            </a:r>
            <a:endParaRPr lang="zh-CN" altLang="en-US" sz="44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01468" y="3276774"/>
            <a:ext cx="19788326" cy="792870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浙江卷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完成题目。</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中国新闻出版研究院</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18</a:t>
            </a:r>
            <a:r>
              <a:rPr lang="zh-CN" altLang="en-US" sz="4400" dirty="0">
                <a:latin typeface="微软雅黑" panose="020B0503020204020204" pitchFamily="34" charset="-122"/>
                <a:ea typeface="微软雅黑" panose="020B0503020204020204" pitchFamily="34" charset="-122"/>
              </a:rPr>
              <a:t>日在京发布第十五次全国国民阅读调查报告。报告显示</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年我国成年国民各种媒介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包括书报刊和数字出版物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的综合阅读率为</a:t>
            </a:r>
            <a:r>
              <a:rPr lang="en-US" altLang="zh-CN" sz="4400" dirty="0">
                <a:latin typeface="微软雅黑" panose="020B0503020204020204" pitchFamily="34" charset="-122"/>
                <a:ea typeface="微软雅黑" panose="020B0503020204020204" pitchFamily="34" charset="-122"/>
              </a:rPr>
              <a:t>80.3%,</a:t>
            </a:r>
            <a:r>
              <a:rPr lang="zh-CN" altLang="en-US" sz="4400" dirty="0">
                <a:latin typeface="微软雅黑" panose="020B0503020204020204" pitchFamily="34" charset="-122"/>
                <a:ea typeface="微软雅黑" panose="020B0503020204020204" pitchFamily="34" charset="-122"/>
              </a:rPr>
              <a:t>较</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年的</a:t>
            </a:r>
            <a:r>
              <a:rPr lang="en-US" altLang="zh-CN" sz="4400" dirty="0">
                <a:latin typeface="微软雅黑" panose="020B0503020204020204" pitchFamily="34" charset="-122"/>
                <a:ea typeface="微软雅黑" panose="020B0503020204020204" pitchFamily="34" charset="-122"/>
              </a:rPr>
              <a:t>79.9%</a:t>
            </a:r>
            <a:r>
              <a:rPr lang="zh-CN" altLang="en-US" sz="4400" dirty="0">
                <a:latin typeface="微软雅黑" panose="020B0503020204020204" pitchFamily="34" charset="-122"/>
                <a:ea typeface="微软雅黑" panose="020B0503020204020204" pitchFamily="34" charset="-122"/>
              </a:rPr>
              <a:t>有所提升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数字化阅读方式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网络在线阅读、手机阅读、电子阅读器阅读等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的接触率为</a:t>
            </a:r>
            <a:r>
              <a:rPr lang="en-US" altLang="zh-CN" sz="4400" dirty="0">
                <a:latin typeface="微软雅黑" panose="020B0503020204020204" pitchFamily="34" charset="-122"/>
                <a:ea typeface="微软雅黑" panose="020B0503020204020204" pitchFamily="34" charset="-122"/>
              </a:rPr>
              <a:t>73.0%,</a:t>
            </a:r>
            <a:r>
              <a:rPr lang="zh-CN" altLang="en-US" sz="4400" dirty="0">
                <a:latin typeface="微软雅黑" panose="020B0503020204020204" pitchFamily="34" charset="-122"/>
                <a:ea typeface="微软雅黑" panose="020B0503020204020204" pitchFamily="34" charset="-122"/>
              </a:rPr>
              <a:t>较</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年上升了</a:t>
            </a:r>
            <a:r>
              <a:rPr lang="en-US" altLang="zh-CN" sz="4400" dirty="0">
                <a:latin typeface="微软雅黑" panose="020B0503020204020204" pitchFamily="34" charset="-122"/>
                <a:ea typeface="微软雅黑" panose="020B0503020204020204" pitchFamily="34" charset="-122"/>
              </a:rPr>
              <a:t>4.8</a:t>
            </a:r>
            <a:r>
              <a:rPr lang="zh-CN" altLang="en-US" sz="4400" dirty="0">
                <a:latin typeface="微软雅黑" panose="020B0503020204020204" pitchFamily="34" charset="-122"/>
                <a:ea typeface="微软雅黑" panose="020B0503020204020204" pitchFamily="34" charset="-122"/>
              </a:rPr>
              <a:t>个百分点。成年国民各媒介综合阅读率与数字化阅读方式的接触率保持增长势头。</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调查还发现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有声阅读成为国民阅读新的增长点。</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我国成年国民的听书率为</a:t>
            </a:r>
            <a:r>
              <a:rPr lang="en-US" altLang="zh-CN" sz="4400" dirty="0">
                <a:latin typeface="微软雅黑" panose="020B0503020204020204" pitchFamily="34" charset="-122"/>
                <a:ea typeface="微软雅黑" panose="020B0503020204020204" pitchFamily="34" charset="-122"/>
              </a:rPr>
              <a:t>22.8%,</a:t>
            </a:r>
            <a:r>
              <a:rPr lang="zh-CN" altLang="en-US" sz="4400" dirty="0">
                <a:latin typeface="微软雅黑" panose="020B0503020204020204" pitchFamily="34" charset="-122"/>
                <a:ea typeface="微软雅黑" panose="020B0503020204020204" pitchFamily="34" charset="-122"/>
              </a:rPr>
              <a:t>较</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年的</a:t>
            </a:r>
            <a:r>
              <a:rPr lang="en-US" altLang="zh-CN" sz="4400" dirty="0">
                <a:latin typeface="微软雅黑" panose="020B0503020204020204" pitchFamily="34" charset="-122"/>
                <a:ea typeface="微软雅黑" panose="020B0503020204020204" pitchFamily="34" charset="-122"/>
              </a:rPr>
              <a:t>17.0%</a:t>
            </a:r>
            <a:r>
              <a:rPr lang="zh-CN" altLang="en-US" sz="4400" dirty="0">
                <a:latin typeface="微软雅黑" panose="020B0503020204020204" pitchFamily="34" charset="-122"/>
                <a:ea typeface="微软雅黑" panose="020B0503020204020204" pitchFamily="34" charset="-122"/>
              </a:rPr>
              <a:t>提高了</a:t>
            </a:r>
            <a:r>
              <a:rPr lang="en-US" altLang="zh-CN" sz="4400" dirty="0">
                <a:latin typeface="微软雅黑" panose="020B0503020204020204" pitchFamily="34" charset="-122"/>
                <a:ea typeface="微软雅黑" panose="020B0503020204020204" pitchFamily="34" charset="-122"/>
              </a:rPr>
              <a:t>5.8</a:t>
            </a:r>
            <a:r>
              <a:rPr lang="zh-CN" altLang="en-US" sz="4400" dirty="0">
                <a:latin typeface="微软雅黑" panose="020B0503020204020204" pitchFamily="34" charset="-122"/>
                <a:ea typeface="微软雅黑" panose="020B0503020204020204" pitchFamily="34" charset="-122"/>
              </a:rPr>
              <a:t>个百分点</a:t>
            </a:r>
            <a:r>
              <a:rPr lang="en-US" altLang="zh-CN" sz="4400" dirty="0">
                <a:latin typeface="微软雅黑" panose="020B0503020204020204" pitchFamily="34" charset="-122"/>
                <a:ea typeface="微软雅黑" panose="020B0503020204020204" pitchFamily="34" charset="-122"/>
              </a:rPr>
              <a:t>;0~17</a:t>
            </a:r>
            <a:r>
              <a:rPr lang="zh-CN" altLang="en-US" sz="4400" dirty="0">
                <a:latin typeface="微软雅黑" panose="020B0503020204020204" pitchFamily="34" charset="-122"/>
                <a:ea typeface="微软雅黑" panose="020B0503020204020204" pitchFamily="34" charset="-122"/>
              </a:rPr>
              <a:t>周岁未成年人的听书率也有所增长。具体来看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未成年人群体中</a:t>
            </a:r>
            <a:r>
              <a:rPr lang="en-US" altLang="zh-CN" sz="4400" dirty="0">
                <a:latin typeface="微软雅黑" panose="020B0503020204020204" pitchFamily="34" charset="-122"/>
                <a:ea typeface="微软雅黑" panose="020B0503020204020204" pitchFamily="34" charset="-122"/>
              </a:rPr>
              <a:t>,14~17</a:t>
            </a:r>
            <a:r>
              <a:rPr lang="zh-CN" altLang="en-US" sz="4400" dirty="0">
                <a:latin typeface="微软雅黑" panose="020B0503020204020204" pitchFamily="34" charset="-122"/>
                <a:ea typeface="微软雅黑" panose="020B0503020204020204" pitchFamily="34" charset="-122"/>
              </a:rPr>
              <a:t>周岁青少年的听书率最高</a:t>
            </a:r>
            <a:r>
              <a:rPr lang="en-US" altLang="zh-CN" sz="4400" dirty="0">
                <a:latin typeface="微软雅黑" panose="020B0503020204020204" pitchFamily="34" charset="-122"/>
                <a:ea typeface="微软雅黑" panose="020B0503020204020204" pitchFamily="34" charset="-122"/>
              </a:rPr>
              <a:t>,</a:t>
            </a:r>
            <a:r>
              <a:rPr lang="en-US" altLang="zh-CN" sz="4000" dirty="0">
                <a:latin typeface="微软雅黑" panose="020B0503020204020204" pitchFamily="34" charset="-122"/>
                <a:ea typeface="微软雅黑" panose="020B0503020204020204" pitchFamily="34" charset="-122"/>
              </a:rPr>
              <a:t> 9~</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3017812"/>
            <a:ext cx="20002640" cy="9689191"/>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题型四　整合材料下定义</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所谓下定义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就是用简短的语句揭示概念的内涵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即揭示概念所反映的对象的特点或本质的一种逻辑方法。</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下定义时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所下定义的外延必须和被定义概念的外延相等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定义概念不能直接或间接包含被定义的概念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也就是说下定义不能同语反复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定义不能用否定形式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不能用比喻的修辞手法。</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下定义的基本“公式”是“被定义概念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被定义概念的本质特点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邻近大概念”。“被定义概念”是小概念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暂且用“小”来代替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邻近大概念”是“被定义概念”的上一级概念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暂且用“大”来代替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被定义概念的本质特点”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也用一个字“特”来代替。那么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下定义的“公式”可以简化为“小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287986"/>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运用“公式”下定义一般按以下三个步骤进行</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第一步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找“大”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即找到被定义概念的邻近大概念。</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第二步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找“特”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即找到被定义概念的本质特点。</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第三步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连接“小”与“特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用“被定义概念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被定义概念的本质特点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邻近大概念”这一“公式”来表述。</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08950"/>
          </a:xfrm>
          <a:prstGeom prst="rect">
            <a:avLst/>
          </a:prstGeom>
          <a:noFill/>
        </p:spPr>
        <p:txBody>
          <a:bodyPr wrap="square" rtlCol="0">
            <a:spAutoFit/>
          </a:bodyPr>
          <a:lstStyle/>
          <a:p>
            <a:pPr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提取主要信息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给“播客”下定义。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40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播客的英文名称为</a:t>
            </a:r>
            <a:r>
              <a:rPr lang="en-US" altLang="zh-CN" sz="4400" dirty="0">
                <a:latin typeface="微软雅黑" panose="020B0503020204020204" pitchFamily="34" charset="-122"/>
                <a:ea typeface="微软雅黑" panose="020B0503020204020204" pitchFamily="34" charset="-122"/>
              </a:rPr>
              <a:t>podcast,</a:t>
            </a:r>
            <a:r>
              <a:rPr lang="zh-CN" altLang="en-US" sz="4400" dirty="0">
                <a:latin typeface="微软雅黑" panose="020B0503020204020204" pitchFamily="34" charset="-122"/>
                <a:ea typeface="微软雅黑" panose="020B0503020204020204" pitchFamily="34" charset="-122"/>
              </a:rPr>
              <a:t>我们可以简单地将其视为个人的网络广播。播客是作者借助数字广播技术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将其录制的声音和视频节目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上传到互联网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通过专门软件与便携播放器实现播放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从而与广大网友分享。网友不必实时接收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也不必端坐于电脑前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可将节目下载到自己的播放器中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随时随地收听、收看。</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思路导引</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要给“播客”下定义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先要找到“播客”的“邻近大概念”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网络广播”。 “播客”的本质特点为“借助数字广播技术”“将声音和视频节目上传到互联网与网友分享”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而“不必实时接收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也不必端坐于电脑前”等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是次要特点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可以略去。最后根据公式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给“播客”下定义。</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我来答题</a:t>
            </a:r>
            <a:r>
              <a:rPr lang="en-US" altLang="zh-CN" sz="4400" dirty="0">
                <a:latin typeface="微软雅黑" panose="020B0503020204020204" pitchFamily="34" charset="-122"/>
                <a:ea typeface="微软雅黑" panose="020B0503020204020204" pitchFamily="34" charset="-122"/>
              </a:rPr>
              <a:t>] ___________________________________________________________________</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65659" y="3420790"/>
            <a:ext cx="19859764" cy="45794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1937097" y="3563666"/>
            <a:ext cx="19800000" cy="3845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答案</a:t>
            </a:r>
            <a:r>
              <a:rPr lang="en-US" altLang="zh-CN" sz="4400" dirty="0">
                <a:solidFill>
                  <a:srgbClr val="A50021"/>
                </a:solidFill>
                <a:latin typeface="微软雅黑" panose="020B0503020204020204" pitchFamily="34" charset="-122"/>
                <a:ea typeface="微软雅黑" panose="020B0503020204020204" pitchFamily="34" charset="-122"/>
              </a:rPr>
              <a:t>]  </a:t>
            </a:r>
            <a:r>
              <a:rPr lang="zh-CN" altLang="en-US" sz="4400" dirty="0">
                <a:solidFill>
                  <a:srgbClr val="A50021"/>
                </a:solidFill>
                <a:latin typeface="微软雅黑" panose="020B0503020204020204" pitchFamily="34" charset="-122"/>
                <a:ea typeface="微软雅黑" panose="020B0503020204020204" pitchFamily="34" charset="-122"/>
              </a:rPr>
              <a:t>播客是借助数字广播技术制作声音和视频节目上传到互联网与网友分享的个人网络广播。</a:t>
            </a:r>
            <a:endParaRPr lang="zh-CN" altLang="en-US"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696466"/>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8. </a:t>
            </a:r>
            <a:r>
              <a:rPr lang="zh-CN" altLang="en-US" sz="4400" dirty="0">
                <a:latin typeface="微软雅黑" panose="020B0503020204020204" pitchFamily="34" charset="-122"/>
                <a:ea typeface="微软雅黑" panose="020B0503020204020204" pitchFamily="34" charset="-122"/>
              </a:rPr>
              <a:t>对下面这段文字提供的信息进行筛选、整合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给“创造”下定义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30</a:t>
            </a:r>
            <a:r>
              <a:rPr lang="zh-CN" altLang="en-US" sz="4400" dirty="0">
                <a:latin typeface="微软雅黑" panose="020B0503020204020204" pitchFamily="34" charset="-122"/>
                <a:ea typeface="微软雅黑" panose="020B0503020204020204" pitchFamily="34" charset="-122"/>
              </a:rPr>
              <a:t>字。</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作为人的一种活动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创造包括思维活动和行为活动。创造一定要获得成果。形形色色的创造成果可以分为两种类型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一类是精神性的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即新的认识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另一类是物质性的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即新的事物。这些创造成果不管以何种形式表现出来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都必须具备“首次获得”这个必要条件。</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880324" y="3232127"/>
            <a:ext cx="20002640" cy="4572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p:nvPr/>
        </p:nvSpPr>
        <p:spPr bwMode="auto">
          <a:xfrm>
            <a:off x="2015890" y="3276774"/>
            <a:ext cx="19800000" cy="5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答案</a:t>
            </a:r>
            <a:r>
              <a:rPr lang="en-US" altLang="zh-CN" sz="4400" dirty="0">
                <a:solidFill>
                  <a:srgbClr val="A50021"/>
                </a:solidFill>
                <a:latin typeface="微软雅黑" panose="020B0503020204020204" pitchFamily="34" charset="-122"/>
                <a:ea typeface="微软雅黑" panose="020B0503020204020204" pitchFamily="34" charset="-122"/>
              </a:rPr>
              <a:t>] </a:t>
            </a:r>
            <a:r>
              <a:rPr lang="zh-CN" altLang="en-US" sz="4400" dirty="0">
                <a:solidFill>
                  <a:srgbClr val="A50021"/>
                </a:solidFill>
                <a:latin typeface="微软雅黑" panose="020B0503020204020204" pitchFamily="34" charset="-122"/>
                <a:ea typeface="微软雅黑" panose="020B0503020204020204" pitchFamily="34" charset="-122"/>
              </a:rPr>
              <a:t>创造是人首次获得精神或物质成果的思维和行为活动。</a:t>
            </a:r>
            <a:endParaRPr lang="zh-CN" altLang="en-US" sz="4400" dirty="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解析</a:t>
            </a:r>
            <a:r>
              <a:rPr lang="en-US" altLang="zh-CN" sz="4400" dirty="0">
                <a:solidFill>
                  <a:srgbClr val="A50021"/>
                </a:solidFill>
                <a:latin typeface="微软雅黑" panose="020B0503020204020204" pitchFamily="34" charset="-122"/>
                <a:ea typeface="微软雅黑" panose="020B0503020204020204" pitchFamily="34" charset="-122"/>
              </a:rPr>
              <a:t>] </a:t>
            </a:r>
            <a:r>
              <a:rPr lang="zh-CN" altLang="en-US" sz="4400" dirty="0">
                <a:solidFill>
                  <a:srgbClr val="A50021"/>
                </a:solidFill>
                <a:latin typeface="微软雅黑" panose="020B0503020204020204" pitchFamily="34" charset="-122"/>
                <a:ea typeface="微软雅黑" panose="020B0503020204020204" pitchFamily="34" charset="-122"/>
              </a:rPr>
              <a:t>首先</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要确定主干句</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即以“创造是</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的</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的句式来确定整体的句型。通过筛选</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中心语非“活动”莫属。其次</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要确定“创造”的基本特征</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作为定语来修饰“活动”。通过分析</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这个特点应该包括思维活动和行为活动两个方面</a:t>
            </a:r>
            <a:r>
              <a:rPr lang="en-US" altLang="zh-CN" sz="4400" dirty="0">
                <a:solidFill>
                  <a:srgbClr val="A50021"/>
                </a:solidFill>
                <a:latin typeface="微软雅黑" panose="020B0503020204020204" pitchFamily="34" charset="-122"/>
                <a:ea typeface="微软雅黑" panose="020B0503020204020204" pitchFamily="34" charset="-122"/>
              </a:rPr>
              <a:t>,</a:t>
            </a:r>
            <a:r>
              <a:rPr lang="zh-CN" altLang="en-US" sz="4400" dirty="0">
                <a:solidFill>
                  <a:srgbClr val="A50021"/>
                </a:solidFill>
                <a:latin typeface="微软雅黑" panose="020B0503020204020204" pitchFamily="34" charset="-122"/>
                <a:ea typeface="微软雅黑" panose="020B0503020204020204" pitchFamily="34" charset="-122"/>
              </a:rPr>
              <a:t>并且在概括时重点突出“首次获得”。</a:t>
            </a:r>
            <a:endParaRPr lang="zh-CN" altLang="en-US"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880324" y="3232127"/>
            <a:ext cx="20002640" cy="4572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p:nvPr/>
        </p:nvSpPr>
        <p:spPr bwMode="auto">
          <a:xfrm>
            <a:off x="2015890" y="3276774"/>
            <a:ext cx="19800000" cy="5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spcBef>
                <a:spcPct val="0"/>
              </a:spcBef>
              <a:buNone/>
            </a:pPr>
            <a:r>
              <a:rPr lang="zh-CN" altLang="en-US" sz="4400" b="1" dirty="0">
                <a:latin typeface="微软雅黑" panose="020B0503020204020204" pitchFamily="34" charset="-122"/>
                <a:ea typeface="微软雅黑" panose="020B0503020204020204" pitchFamily="34" charset="-122"/>
              </a:rPr>
              <a:t>跟踪训练验收</a:t>
            </a:r>
            <a:endParaRPr lang="zh-CN" altLang="en-US" sz="4400" b="1" dirty="0">
              <a:latin typeface="微软雅黑" panose="020B0503020204020204" pitchFamily="34" charset="-122"/>
              <a:ea typeface="微软雅黑" panose="020B0503020204020204" pitchFamily="34" charset="-122"/>
            </a:endParaRPr>
          </a:p>
          <a:p>
            <a:pPr>
              <a:lnSpc>
                <a:spcPct val="130000"/>
              </a:lnSpc>
              <a:spcBef>
                <a:spcPct val="0"/>
              </a:spcBef>
              <a:buNone/>
            </a:pPr>
            <a:r>
              <a:rPr lang="zh-CN" altLang="en-US" sz="4400" dirty="0">
                <a:latin typeface="微软雅黑" panose="020B0503020204020204" pitchFamily="34" charset="-122"/>
                <a:ea typeface="微软雅黑" panose="020B0503020204020204" pitchFamily="34" charset="-122"/>
              </a:rPr>
              <a:t>请完成专项对点练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十二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、综合提升练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三</a:t>
            </a:r>
            <a:r>
              <a:rPr lang="en-US" altLang="zh-CN" sz="4400" dirty="0">
                <a:latin typeface="微软雅黑" panose="020B0503020204020204" pitchFamily="34" charset="-122"/>
                <a:ea typeface="微软雅黑" panose="020B0503020204020204" pitchFamily="34" charset="-122"/>
              </a:rPr>
              <a:t>)</a:t>
            </a:r>
            <a:br>
              <a:rPr lang="en-US" altLang="zh-CN" sz="4400" dirty="0">
                <a:latin typeface="微软雅黑" panose="020B0503020204020204" pitchFamily="34" charset="-122"/>
                <a:ea typeface="微软雅黑" panose="020B0503020204020204" pitchFamily="34" charset="-122"/>
              </a:rPr>
            </a:b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01468" y="3276774"/>
            <a:ext cx="19788326" cy="7928709"/>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13</a:t>
            </a:r>
            <a:r>
              <a:rPr lang="zh-CN" altLang="en-US" sz="4400" dirty="0">
                <a:latin typeface="微软雅黑" panose="020B0503020204020204" pitchFamily="34" charset="-122"/>
                <a:ea typeface="微软雅黑" panose="020B0503020204020204" pitchFamily="34" charset="-122"/>
              </a:rPr>
              <a:t>周岁少年儿童和</a:t>
            </a:r>
            <a:r>
              <a:rPr lang="en-US" altLang="zh-CN" sz="4400" dirty="0">
                <a:latin typeface="微软雅黑" panose="020B0503020204020204" pitchFamily="34" charset="-122"/>
                <a:ea typeface="微软雅黑" panose="020B0503020204020204" pitchFamily="34" charset="-122"/>
              </a:rPr>
              <a:t>0~8</a:t>
            </a:r>
            <a:r>
              <a:rPr lang="zh-CN" altLang="en-US" sz="4400" dirty="0">
                <a:latin typeface="微软雅黑" panose="020B0503020204020204" pitchFamily="34" charset="-122"/>
                <a:ea typeface="微软雅黑" panose="020B0503020204020204" pitchFamily="34" charset="-122"/>
              </a:rPr>
              <a:t>周岁儿童的听书率相差不大。同时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听书的方式也很多样。我国成年国民中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选择通过移动有声应用软件平台听书的人最多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选择通过广播和微信语音推送听书的也占一定比例。</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用一句话归纳上述消息的主要内容。不超过</a:t>
            </a:r>
            <a:r>
              <a:rPr lang="en-US" altLang="zh-CN" sz="4400" dirty="0">
                <a:latin typeface="微软雅黑" panose="020B0503020204020204" pitchFamily="34" charset="-122"/>
                <a:ea typeface="微软雅黑" panose="020B0503020204020204" pitchFamily="34" charset="-122"/>
              </a:rPr>
              <a:t>30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 (2)</a:t>
            </a:r>
            <a:r>
              <a:rPr lang="zh-CN" altLang="en-US" sz="4400" dirty="0">
                <a:latin typeface="微软雅黑" panose="020B0503020204020204" pitchFamily="34" charset="-122"/>
                <a:ea typeface="微软雅黑" panose="020B0503020204020204" pitchFamily="34" charset="-122"/>
              </a:rPr>
              <a:t>针对上述消息所反映的社会现象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写一段评述性文字。不超过</a:t>
            </a:r>
            <a:r>
              <a:rPr lang="en-US" altLang="zh-CN" sz="4400" dirty="0">
                <a:latin typeface="微软雅黑" panose="020B0503020204020204" pitchFamily="34" charset="-122"/>
                <a:ea typeface="微软雅黑" panose="020B0503020204020204" pitchFamily="34" charset="-122"/>
              </a:rPr>
              <a:t>80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23064</Words>
  <Application>WPS 演示</Application>
  <PresentationFormat>自定义</PresentationFormat>
  <Paragraphs>762</Paragraphs>
  <Slides>86</Slides>
  <Notes>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86</vt:i4>
      </vt:variant>
    </vt:vector>
  </HeadingPairs>
  <TitlesOfParts>
    <vt:vector size="95" baseType="lpstr">
      <vt:lpstr>Arial</vt:lpstr>
      <vt:lpstr>宋体</vt:lpstr>
      <vt:lpstr>Wingdings</vt:lpstr>
      <vt:lpstr>微软雅黑</vt:lpstr>
      <vt:lpstr>Calibri</vt:lpstr>
      <vt:lpstr>Times New Roman</vt:lpstr>
      <vt:lpstr>Arial Unicode MS</vt:lpstr>
      <vt:lpstr>Courier New</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海鸥子</cp:lastModifiedBy>
  <cp:revision>609</cp:revision>
  <dcterms:created xsi:type="dcterms:W3CDTF">2016-01-31T01:38:00Z</dcterms:created>
  <dcterms:modified xsi:type="dcterms:W3CDTF">2020-05-21T05:53:35Z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