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2"/>
  </p:handoutMasterIdLst>
  <p:sldIdLst>
    <p:sldId id="260" r:id="rId2"/>
    <p:sldId id="261" r:id="rId3"/>
    <p:sldId id="494" r:id="rId4"/>
    <p:sldId id="533" r:id="rId5"/>
    <p:sldId id="534" r:id="rId6"/>
    <p:sldId id="544" r:id="rId7"/>
    <p:sldId id="545" r:id="rId8"/>
    <p:sldId id="546" r:id="rId9"/>
    <p:sldId id="547" r:id="rId10"/>
    <p:sldId id="548" r:id="rId11"/>
    <p:sldId id="725" r:id="rId12"/>
    <p:sldId id="272" r:id="rId13"/>
    <p:sldId id="495" r:id="rId14"/>
    <p:sldId id="496" r:id="rId15"/>
    <p:sldId id="550" r:id="rId16"/>
    <p:sldId id="726" r:id="rId17"/>
    <p:sldId id="727" r:id="rId18"/>
    <p:sldId id="728" r:id="rId19"/>
    <p:sldId id="554" r:id="rId20"/>
    <p:sldId id="555" r:id="rId21"/>
    <p:sldId id="556" r:id="rId22"/>
    <p:sldId id="557" r:id="rId23"/>
    <p:sldId id="558" r:id="rId24"/>
    <p:sldId id="559" r:id="rId25"/>
    <p:sldId id="560" r:id="rId26"/>
    <p:sldId id="561" r:id="rId27"/>
    <p:sldId id="562" r:id="rId28"/>
    <p:sldId id="563" r:id="rId29"/>
    <p:sldId id="564" r:id="rId30"/>
    <p:sldId id="259" r:id="rId31"/>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8382C481-CAA9-4D8C-A04B-46CC2C9F89EA}"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6D7FE99-5911-4AC7-A106-04716F0B855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A1E8A734-ED15-4307-B46D-73B9616C8DF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9A82C4BC-06A9-4CF3-91A7-84AFD038D89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DB4CF8E6-FB32-4188-B9DC-9A9784CE67FA}"/>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445973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9CD098E5-1C89-41E1-9078-37B7E9220D35}"/>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8FDCBED7-5D1E-4788-9B7D-DE3670220AE0}"/>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B210F0F5-0612-474F-B5B8-2B56DD6413A1}"/>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3500DB9D-CCE6-4056-9AE3-27F005654CEF}"/>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BFE263EC-EB74-4AA2-A81F-3800B0C1AD70}"/>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F07384BD-0D96-4333-8542-6CFDBA697D9B}"/>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7D0C2A80-B64A-40A8-A79C-A2A62B0E2933}"/>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3B8E0CC6-F259-43C7-8FEF-BB595C7A851E}"/>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589343C6-0075-41FC-9EEE-84DEAFA0BC32}"/>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393DFE73-94F3-4DCB-8E4F-F006DAB7E962}"/>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5D49899C-5CC0-4A09-A40A-9758CF2E2EA6}"/>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24FAAE1B-AD16-4773-B458-5B3E10611824}"/>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29E2CC49-EB51-4421-88F9-2220CC7AD026}"/>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412240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C5FCA17-35F2-49F1-951E-A9532CF598DC}"/>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EAD83D1D-3E55-4C9C-ADAC-DEC7BE2C8230}"/>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43DE6AFE-A3DF-4FE8-814B-DD1E0FD80A84}"/>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BE673AC4-7A61-4E4F-9C42-1B4C32CE169C}"/>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DA190487-E24C-445D-B741-3346593E9EEE}"/>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99F29E9D-DDA8-4310-96FB-40503E0C2D17}"/>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62F671C3-FF00-4B01-8BF9-522853911A74}"/>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3578407F-30C5-4360-B704-34630E92D650}"/>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E1E8C6DF-A360-43AA-990A-E9F9BAEAE6CA}"/>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4BCC8BCE-6722-4441-A892-34EA480E4DD8}"/>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527C4B68-CCEE-4601-B856-C5D4434BA84E}"/>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094F5613-BF05-48CA-9EA7-E0F6A856A909}"/>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8C413EA1-4E26-46A0-9FFA-B8AD0C47D2F1}"/>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DC8DCD7A-A48E-4E80-AD40-CAEEA4954A17}"/>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708349CB-8A97-4CDA-BCE1-D994C22E07E5}"/>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1BF50889-5C4C-429D-977F-690E4193284C}"/>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6AAFC5BE-AF90-4332-8CB7-18C05111B8CF}"/>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A0CDECDB-7AAB-4E6F-A322-4496345FAF9F}"/>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FF065DB4-C343-43DD-9272-9DE54C55F3EE}"/>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7CD61C5B-31D2-41AF-96EC-41F53713C004}"/>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A7C9072D-B935-42C6-986B-1F13CE5EA7BC}"/>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CE2A7CE2-5398-46F0-89D0-83C15864D401}"/>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D43611EA-EC0A-478A-B2C6-5243640AC2D9}"/>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748BD95F-F6FC-4C85-9F0A-323F56B8664E}"/>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9697C7FE-DDE5-4245-A7B0-71DE92FD39AD}"/>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1B03B7D4-CAD3-4CDE-A783-E2770655A6AA}"/>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10641EE9-57F1-4BC1-A232-2801B4B512CD}"/>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2657812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6717818C-233E-46E6-A30D-1A9620A5F3A8}"/>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9DE80ED4-E806-43E0-BEAB-3871EA7C7E37}"/>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598BCDA1-1154-4B78-BFDD-06127357AF83}"/>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6E6AE1B5-D7EA-4C48-954F-E1A681979F6F}"/>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AF9B4A13-FB3D-4E6B-ADB1-63C6F8514C93}"/>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3483DBA-ABC3-491B-843F-B471B15BB5DB}"/>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10999EF1-A229-4207-BF63-61C35948C1EC}"/>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B941D751-DD8F-4CDF-8CC9-EA618E33D023}"/>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3BBD306E-487B-4AEC-B6D3-67D0F3EB4F25}"/>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6416734B-FCC7-4D98-94AA-69DBFFE7C351}"/>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30D9801F-C7F9-4FCD-82FE-B9268274D049}"/>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96F1D0F0-FC1E-4F28-B74D-326CBB88DD48}"/>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53F6E476-5907-4D48-8BB5-691B7FF83C18}"/>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9302237E-DE9C-45C4-9417-CF90D5B80640}"/>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C279FB7E-404F-4C7F-BC1A-112B742FF06D}"/>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3656397C-57F0-4BAF-BAFC-835D958CFCB2}"/>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3514D86B-C5D4-40A2-9DEC-038177E6E010}"/>
              </a:ext>
            </a:extLst>
          </p:cNvPr>
          <p:cNvSpPr>
            <a:spLocks noGrp="1"/>
          </p:cNvSpPr>
          <p:nvPr>
            <p:ph type="sldNum" sz="quarter" idx="10"/>
          </p:nvPr>
        </p:nvSpPr>
        <p:spPr>
          <a:xfrm>
            <a:off x="488950" y="6430963"/>
            <a:ext cx="373063" cy="365125"/>
          </a:xfrm>
        </p:spPr>
        <p:txBody>
          <a:bodyPr/>
          <a:lstStyle>
            <a:lvl1pPr>
              <a:defRPr/>
            </a:lvl1pPr>
          </a:lstStyle>
          <a:p>
            <a:pPr>
              <a:defRPr/>
            </a:pPr>
            <a:fld id="{35A130CE-C95C-44CF-9759-875418795259}" type="slidenum">
              <a:rPr lang="zh-CN" altLang="en-US"/>
              <a:pPr>
                <a:defRPr/>
              </a:pPr>
              <a:t>‹#›</a:t>
            </a:fld>
            <a:endParaRPr lang="zh-CN" altLang="en-US"/>
          </a:p>
        </p:txBody>
      </p:sp>
    </p:spTree>
    <p:extLst>
      <p:ext uri="{BB962C8B-B14F-4D97-AF65-F5344CB8AC3E}">
        <p14:creationId xmlns:p14="http://schemas.microsoft.com/office/powerpoint/2010/main" val="4016552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D858444B-2DDB-4D8B-AF5F-7118297D8E5C}"/>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001FE7F8-7537-4E44-941F-C7BAB006D585}"/>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B668C18A-1204-409C-8A9A-318C3ECA26EE}"/>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79100518-193F-4AC6-9CD7-516D00DD2ED0}"/>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6DA8602F-44CD-4183-BA95-FA385C1EAF1E}"/>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CFB7BC94-CF6A-45E0-A796-256B6310AA77}"/>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3511301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629809B2-C310-4176-9541-B62108E901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20CD532F-6C7B-44CA-B863-B98D54C3C35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976B75A4-93CC-4514-A976-B43DC09197FF}"/>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931141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11F6C616-75F6-4DD4-B2F5-BE799101CB8C}"/>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C2D9BDA1-D993-49F7-A40F-C8EE584C0CF4}"/>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CE502A97-0DB7-4BAC-BD89-22B137E0FF78}"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632D9182-3704-46D0-AF6F-3A6E165DC08C}" type="slidenum">
              <a:rPr lang="zh-CN" altLang="en-US"/>
              <a:pPr>
                <a:defRPr/>
              </a:pPr>
              <a:t>‹#›</a:t>
            </a:fld>
            <a:endParaRPr lang="zh-CN" altLang="en-US"/>
          </a:p>
        </p:txBody>
      </p:sp>
      <p:pic>
        <p:nvPicPr>
          <p:cNvPr id="1031" name="图片 6">
            <a:extLst>
              <a:ext uri="{FF2B5EF4-FFF2-40B4-BE49-F238E27FC236}">
                <a16:creationId xmlns:a16="http://schemas.microsoft.com/office/drawing/2014/main" id="{D6799BB0-ED64-411C-AAE4-A3AF7F4573C0}"/>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64F95382-CBD3-4AED-809B-EF20D489F847}"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image" Target="../media/image11.emf"/><Relationship Id="rId5" Type="http://schemas.openxmlformats.org/officeDocument/2006/relationships/package" Target="../embeddings/Microsoft_Word_Document3.docx"/><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86.TIF"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69726" y="2348862"/>
            <a:ext cx="2962671" cy="1217834"/>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12</a:t>
            </a:r>
            <a:r>
              <a:rPr lang="zh-CN" altLang="zh-CN" sz="3600" b="1" kern="2200" dirty="0">
                <a:latin typeface="Times New Roman"/>
                <a:ea typeface="方正小标宋_GBK"/>
              </a:rPr>
              <a:t>　拿来主义</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33539013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4261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908678"/>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194912538"/>
              </p:ext>
            </p:extLst>
          </p:nvPr>
        </p:nvGraphicFramePr>
        <p:xfrm>
          <a:off x="614363" y="1496250"/>
          <a:ext cx="10985500" cy="3382962"/>
        </p:xfrm>
        <a:graphic>
          <a:graphicData uri="http://schemas.openxmlformats.org/presentationml/2006/ole">
            <mc:AlternateContent xmlns:mc="http://schemas.openxmlformats.org/markup-compatibility/2006">
              <mc:Choice xmlns:v="urn:schemas-microsoft-com:vml" Requires="v">
                <p:oleObj spid="_x0000_s64514" name="文档" r:id="rId3" imgW="11135394" imgH="3557768" progId="Word.Document.12">
                  <p:embed/>
                </p:oleObj>
              </mc:Choice>
              <mc:Fallback>
                <p:oleObj name="文档" r:id="rId3" imgW="11135394" imgH="3557768" progId="Word.Document.12">
                  <p:embed/>
                  <p:pic>
                    <p:nvPicPr>
                      <p:cNvPr id="6" name="对象 5"/>
                      <p:cNvPicPr/>
                      <p:nvPr/>
                    </p:nvPicPr>
                    <p:blipFill>
                      <a:blip r:embed="rId4"/>
                      <a:stretch>
                        <a:fillRect/>
                      </a:stretch>
                    </p:blipFill>
                    <p:spPr>
                      <a:xfrm>
                        <a:off x="614363" y="1496250"/>
                        <a:ext cx="10985500" cy="3382962"/>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521179038"/>
              </p:ext>
            </p:extLst>
          </p:nvPr>
        </p:nvGraphicFramePr>
        <p:xfrm>
          <a:off x="601663" y="4763168"/>
          <a:ext cx="10972800" cy="1698625"/>
        </p:xfrm>
        <a:graphic>
          <a:graphicData uri="http://schemas.openxmlformats.org/presentationml/2006/ole">
            <mc:AlternateContent xmlns:mc="http://schemas.openxmlformats.org/markup-compatibility/2006">
              <mc:Choice xmlns:v="urn:schemas-microsoft-com:vml" Requires="v">
                <p:oleObj spid="_x0000_s64515" name="文档" r:id="rId5" imgW="11292221" imgH="1778884" progId="Word.Document.12">
                  <p:embed/>
                </p:oleObj>
              </mc:Choice>
              <mc:Fallback>
                <p:oleObj name="文档" r:id="rId5" imgW="11292221" imgH="1778884" progId="Word.Document.12">
                  <p:embed/>
                  <p:pic>
                    <p:nvPicPr>
                      <p:cNvPr id="7" name="对象 6"/>
                      <p:cNvPicPr/>
                      <p:nvPr/>
                    </p:nvPicPr>
                    <p:blipFill>
                      <a:blip r:embed="rId6"/>
                      <a:stretch>
                        <a:fillRect/>
                      </a:stretch>
                    </p:blipFill>
                    <p:spPr>
                      <a:xfrm>
                        <a:off x="601663" y="4763168"/>
                        <a:ext cx="10972800" cy="1698625"/>
                      </a:xfrm>
                      <a:prstGeom prst="rect">
                        <a:avLst/>
                      </a:prstGeom>
                    </p:spPr>
                  </p:pic>
                </p:oleObj>
              </mc:Fallback>
            </mc:AlternateContent>
          </a:graphicData>
        </a:graphic>
      </p:graphicFrame>
    </p:spTree>
    <p:extLst>
      <p:ext uri="{BB962C8B-B14F-4D97-AF65-F5344CB8AC3E}">
        <p14:creationId xmlns:p14="http://schemas.microsoft.com/office/powerpoint/2010/main" val="1983385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51987" y="1306395"/>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礼尚往来：</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残羹冷炙：</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③</a:t>
            </a:r>
            <a:r>
              <a:rPr lang="zh-CN" altLang="zh-CN" sz="2400" b="1" kern="100" dirty="0">
                <a:latin typeface="Times New Roman"/>
                <a:cs typeface="Times New Roman"/>
              </a:rPr>
              <a:t>冠冕堂皇：</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④</a:t>
            </a:r>
            <a:r>
              <a:rPr lang="zh-CN" altLang="zh-CN" sz="2400" b="1" kern="100" dirty="0">
                <a:latin typeface="Times New Roman"/>
                <a:cs typeface="Times New Roman"/>
              </a:rPr>
              <a:t>勃然大怒：</a:t>
            </a:r>
            <a:endParaRPr lang="zh-CN" altLang="zh-CN" sz="1050" kern="100" dirty="0">
              <a:latin typeface="宋体"/>
              <a:cs typeface="Courier New"/>
            </a:endParaRPr>
          </a:p>
          <a:p>
            <a:pPr>
              <a:lnSpc>
                <a:spcPct val="150000"/>
              </a:lnSpc>
              <a:tabLst>
                <a:tab pos="1260475" algn="l"/>
                <a:tab pos="2610485" algn="l"/>
                <a:tab pos="3870960" algn="l"/>
              </a:tabLst>
            </a:pPr>
            <a:r>
              <a:rPr lang="zh-CN" altLang="zh-CN" sz="2400" b="1" kern="100" dirty="0">
                <a:latin typeface="宋体"/>
                <a:cs typeface="Times New Roman"/>
              </a:rPr>
              <a:t>⑤</a:t>
            </a:r>
            <a:r>
              <a:rPr lang="zh-CN" altLang="zh-CN" sz="2400" b="1" kern="100" dirty="0">
                <a:latin typeface="Times New Roman"/>
                <a:cs typeface="Times New Roman"/>
              </a:rPr>
              <a:t>故弄玄虚：</a:t>
            </a:r>
            <a:endParaRPr lang="zh-CN" altLang="zh-CN" sz="1050" kern="100" dirty="0">
              <a:effectLst/>
              <a:latin typeface="宋体"/>
              <a:cs typeface="Courier New"/>
            </a:endParaRPr>
          </a:p>
        </p:txBody>
      </p:sp>
      <p:sp>
        <p:nvSpPr>
          <p:cNvPr id="5" name="矩形 4"/>
          <p:cNvSpPr/>
          <p:nvPr/>
        </p:nvSpPr>
        <p:spPr>
          <a:xfrm>
            <a:off x="2438711" y="1953457"/>
            <a:ext cx="6062878" cy="461665"/>
          </a:xfrm>
          <a:prstGeom prst="rect">
            <a:avLst/>
          </a:prstGeom>
        </p:spPr>
        <p:txBody>
          <a:bodyPr wrap="none">
            <a:spAutoFit/>
          </a:bodyPr>
          <a:lstStyle/>
          <a:p>
            <a:r>
              <a:rPr lang="zh-CN" altLang="zh-CN" sz="2400" b="1" kern="100" dirty="0">
                <a:solidFill>
                  <a:srgbClr val="FF0000"/>
                </a:solidFill>
                <a:latin typeface="Times New Roman"/>
                <a:cs typeface="Times New Roman"/>
              </a:rPr>
              <a:t>在礼节上讲究有来有往。尚，崇尚、重视。</a:t>
            </a:r>
            <a:endParaRPr lang="zh-CN" altLang="en-US" sz="2400" b="1" dirty="0">
              <a:solidFill>
                <a:srgbClr val="FF0000"/>
              </a:solidFill>
            </a:endParaRPr>
          </a:p>
        </p:txBody>
      </p:sp>
      <p:sp>
        <p:nvSpPr>
          <p:cNvPr id="6" name="矩形 5"/>
          <p:cNvSpPr/>
          <p:nvPr/>
        </p:nvSpPr>
        <p:spPr>
          <a:xfrm>
            <a:off x="2429280" y="2528885"/>
            <a:ext cx="4515980" cy="461665"/>
          </a:xfrm>
          <a:prstGeom prst="rect">
            <a:avLst/>
          </a:prstGeom>
        </p:spPr>
        <p:txBody>
          <a:bodyPr wrap="none">
            <a:spAutoFit/>
          </a:bodyPr>
          <a:lstStyle/>
          <a:p>
            <a:r>
              <a:rPr lang="zh-CN" altLang="zh-CN" sz="2400" b="1" kern="100" dirty="0">
                <a:solidFill>
                  <a:srgbClr val="FF0000"/>
                </a:solidFill>
                <a:latin typeface="Times New Roman"/>
                <a:cs typeface="Times New Roman"/>
              </a:rPr>
              <a:t>吃剩的饭菜，喻指权贵的施舍。</a:t>
            </a:r>
            <a:endParaRPr lang="zh-CN" altLang="en-US" sz="2400" b="1" dirty="0">
              <a:solidFill>
                <a:srgbClr val="FF0000"/>
              </a:solidFill>
            </a:endParaRPr>
          </a:p>
        </p:txBody>
      </p:sp>
      <p:sp>
        <p:nvSpPr>
          <p:cNvPr id="7" name="矩形 6"/>
          <p:cNvSpPr/>
          <p:nvPr/>
        </p:nvSpPr>
        <p:spPr>
          <a:xfrm>
            <a:off x="2438711" y="3055702"/>
            <a:ext cx="4515980"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形容表面上庄严或正大的样子。</a:t>
            </a:r>
            <a:endParaRPr lang="zh-CN" altLang="en-US" sz="2400" b="1" dirty="0">
              <a:solidFill>
                <a:srgbClr val="FF0000"/>
              </a:solidFill>
            </a:endParaRPr>
          </a:p>
        </p:txBody>
      </p:sp>
      <p:sp>
        <p:nvSpPr>
          <p:cNvPr id="8" name="矩形 7"/>
          <p:cNvSpPr/>
          <p:nvPr/>
        </p:nvSpPr>
        <p:spPr>
          <a:xfrm>
            <a:off x="2469036" y="3607915"/>
            <a:ext cx="7919156" cy="461665"/>
          </a:xfrm>
          <a:prstGeom prst="rect">
            <a:avLst/>
          </a:prstGeom>
        </p:spPr>
        <p:txBody>
          <a:bodyPr wrap="none">
            <a:spAutoFit/>
          </a:bodyPr>
          <a:lstStyle/>
          <a:p>
            <a:r>
              <a:rPr lang="zh-CN" altLang="zh-CN" sz="2400" b="1" kern="100" dirty="0">
                <a:solidFill>
                  <a:srgbClr val="FF0000"/>
                </a:solidFill>
                <a:latin typeface="Times New Roman"/>
                <a:cs typeface="Times New Roman"/>
              </a:rPr>
              <a:t>非常生气和愤怒。勃然，因生气或惊慌等变脸色的样子。</a:t>
            </a:r>
            <a:endParaRPr lang="zh-CN" altLang="en-US" sz="2400" b="1" dirty="0">
              <a:solidFill>
                <a:srgbClr val="FF0000"/>
              </a:solidFill>
            </a:endParaRPr>
          </a:p>
        </p:txBody>
      </p:sp>
      <p:sp>
        <p:nvSpPr>
          <p:cNvPr id="9" name="矩形 8"/>
          <p:cNvSpPr/>
          <p:nvPr/>
        </p:nvSpPr>
        <p:spPr>
          <a:xfrm>
            <a:off x="2438711" y="4174488"/>
            <a:ext cx="3897221" cy="461665"/>
          </a:xfrm>
          <a:prstGeom prst="rect">
            <a:avLst/>
          </a:prstGeom>
        </p:spPr>
        <p:txBody>
          <a:bodyPr wrap="none">
            <a:spAutoFit/>
          </a:bodyPr>
          <a:lstStyle/>
          <a:p>
            <a:r>
              <a:rPr lang="zh-CN" altLang="zh-CN" sz="2400" b="1" kern="100" dirty="0">
                <a:solidFill>
                  <a:srgbClr val="FF0000"/>
                </a:solidFill>
                <a:latin typeface="Times New Roman"/>
                <a:cs typeface="Times New Roman"/>
              </a:rPr>
              <a:t>故意玩弄使人迷惑的花招。</a:t>
            </a:r>
            <a:endParaRPr lang="zh-CN" altLang="en-US" sz="2400" b="1" dirty="0">
              <a:solidFill>
                <a:srgbClr val="FF0000"/>
              </a:solidFill>
            </a:endParaRPr>
          </a:p>
        </p:txBody>
      </p:sp>
    </p:spTree>
    <p:extLst>
      <p:ext uri="{BB962C8B-B14F-4D97-AF65-F5344CB8AC3E}">
        <p14:creationId xmlns:p14="http://schemas.microsoft.com/office/powerpoint/2010/main" val="862392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2520208"/>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6802840" y="2514930"/>
            <a:ext cx="5140157"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本文批判了国民党反动派的卖国主义政策和一些人对待文化遗产的错误态度，阐明了批判地继承文化遗产的基本原则和方法，指出了正确地继承和借鉴乃是建设民族新文化的必不可少的条件。</a:t>
            </a:r>
            <a:endParaRPr lang="zh-CN" altLang="zh-CN" sz="1050" kern="100" dirty="0">
              <a:effectLst/>
              <a:latin typeface="宋体"/>
              <a:cs typeface="Courier New"/>
            </a:endParaRPr>
          </a:p>
        </p:txBody>
      </p:sp>
      <p:pic>
        <p:nvPicPr>
          <p:cNvPr id="5122"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2765" y="3374384"/>
            <a:ext cx="5527369" cy="266614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3067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41286" y="1179380"/>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任务探究一　论中设喻　形象说理——分析文本中的比喻</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比喻被誉为</a:t>
            </a:r>
            <a:r>
              <a:rPr lang="en-US" altLang="zh-CN" sz="2400" b="1" kern="100" dirty="0">
                <a:latin typeface="宋体"/>
                <a:cs typeface="Times New Roman"/>
              </a:rPr>
              <a:t>“</a:t>
            </a:r>
            <a:r>
              <a:rPr lang="zh-CN" altLang="zh-CN" sz="2400" b="1" kern="100" dirty="0">
                <a:latin typeface="Times New Roman"/>
                <a:ea typeface="楷体_GB2312"/>
                <a:cs typeface="Times New Roman"/>
              </a:rPr>
              <a:t>修辞之王</a:t>
            </a:r>
            <a:r>
              <a:rPr lang="en-US" altLang="zh-CN" sz="2400" b="1" kern="100" dirty="0">
                <a:latin typeface="宋体"/>
                <a:cs typeface="Times New Roman"/>
              </a:rPr>
              <a:t>”</a:t>
            </a:r>
            <a:r>
              <a:rPr lang="zh-CN" altLang="zh-CN" sz="2400" b="1" kern="100" dirty="0">
                <a:latin typeface="Times New Roman"/>
                <a:ea typeface="楷体_GB2312"/>
                <a:cs typeface="Times New Roman"/>
              </a:rPr>
              <a:t>，如果作为一种论证方法，可以用具体的事物来阐明抽象的道理，用浅近的事物来阐明深奥的道理，具有一定的论证作用。鲁迅是运用比喻论证的高手，需要我们在学习文本时仔细品读。</a:t>
            </a:r>
            <a:endParaRPr lang="zh-CN" altLang="zh-CN" sz="1050" kern="100" dirty="0">
              <a:effectLst/>
              <a:latin typeface="宋体"/>
              <a:cs typeface="Courier New"/>
            </a:endParaRPr>
          </a:p>
        </p:txBody>
      </p:sp>
    </p:spTree>
    <p:extLst>
      <p:ext uri="{BB962C8B-B14F-4D97-AF65-F5344CB8AC3E}">
        <p14:creationId xmlns:p14="http://schemas.microsoft.com/office/powerpoint/2010/main" val="19102880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3340"/>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本文充分发挥了比喻论证的力量，请结合文本进行分析。</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992933"/>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本文中作者用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大宅子</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比喻外来文化</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文化遗产</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，作者在这一举例之喻内部嵌套三处小喻，构成排喻，一个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孱头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混蛋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废物</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孱头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代表了懦弱无能、害怕继承、拒绝借鉴的逃避主义者，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混蛋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代表割断历史、盲目排斥的虚无主义者和貌似彻底革命的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左</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派幼稚病患者，</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废物</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代表崇洋媚外、主张</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全盘西化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的投降主义者。用比喻写出了当时对待文化遗产的三种态度、三种做法，显示了非</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拿来主义者</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的三种可笑行径。</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499379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49027" y="1628770"/>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lgn="l"/>
                <a:tab pos="2610485" algn="l"/>
                <a:tab pos="3870960" algn="l"/>
              </a:tabLst>
            </a:pPr>
            <a:r>
              <a:rPr lang="zh-CN" altLang="zh-CN" sz="2400" b="1" kern="100" dirty="0">
                <a:solidFill>
                  <a:srgbClr val="FF0000"/>
                </a:solidFill>
                <a:latin typeface="Times New Roman"/>
                <a:cs typeface="Times New Roman"/>
              </a:rPr>
              <a:t>除此之外，还有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鱼翅、鸦片、烟枪和烟灯、姨太太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之喻。用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鱼翅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比喻文化遗产中的精华部分，用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鸦片</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比喻精华与糟粕互见的部分，用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烟枪和烟灯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比喻文化遗产中的旧形式，用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姨太太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比喻纯粹的糟粕、腐朽的东西。比喻的运用使如何对待文化遗产这个抽象的问题具体化，使深奥的道理浅显化，将怎样</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挑选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说得具体形象又清楚透彻。</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12849583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en-US" altLang="zh-CN" sz="2400" b="1" kern="10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zh-CN" altLang="zh-CN" sz="2400" b="1" kern="100" dirty="0">
                <a:latin typeface="Times New Roman"/>
                <a:cs typeface="Times New Roman"/>
              </a:rPr>
              <a:t>以</a:t>
            </a:r>
            <a:r>
              <a:rPr lang="en-US" altLang="zh-CN" sz="2400" b="1" kern="100" dirty="0">
                <a:latin typeface="宋体"/>
                <a:cs typeface="Times New Roman"/>
              </a:rPr>
              <a:t>“</a:t>
            </a:r>
            <a:r>
              <a:rPr lang="zh-CN" altLang="zh-CN" sz="2400" b="1" kern="100" dirty="0">
                <a:latin typeface="Times New Roman"/>
                <a:cs typeface="Times New Roman"/>
              </a:rPr>
              <a:t>生命</a:t>
            </a:r>
            <a:r>
              <a:rPr lang="en-US" altLang="zh-CN" sz="2400" b="1" kern="100" dirty="0">
                <a:latin typeface="宋体"/>
                <a:cs typeface="Times New Roman"/>
              </a:rPr>
              <a:t>”</a:t>
            </a:r>
            <a:r>
              <a:rPr lang="zh-CN" altLang="zh-CN" sz="2400" b="1" kern="100" dirty="0">
                <a:latin typeface="Times New Roman"/>
                <a:cs typeface="Times New Roman"/>
              </a:rPr>
              <a:t>为话题，</a:t>
            </a:r>
            <a:r>
              <a:rPr lang="zh-CN" altLang="zh-CN" sz="2400" b="1" u="sng" kern="100" dirty="0">
                <a:latin typeface="Times New Roman"/>
                <a:ea typeface="黑体"/>
                <a:cs typeface="Times New Roman"/>
              </a:rPr>
              <a:t>运用比喻论证</a:t>
            </a:r>
            <a:r>
              <a:rPr lang="zh-CN" altLang="zh-CN" sz="2400" b="1" kern="100" dirty="0">
                <a:latin typeface="Times New Roman"/>
                <a:cs typeface="Times New Roman"/>
              </a:rPr>
              <a:t>写一个精彩段落。</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12880"/>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以生命为本体，寻找多方面多角度的喻体。</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示例一</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生命如画，有浓墨泼洒，也有淡笔轻描；生命如歌，有轻吟浅唱，也有黄钟大吕。君不见李太白、杜工部之一生，浓墨泼洒，铸就生命之伟大；裴多菲、雪莱之一生，淡笔轻描，终写尽生命之真谛。君不见轻吟浅唱之陶渊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采菊东篱下，悠然见南山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，高歌猛进之谭嗣同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我自横刀向天笑，去留肝胆两昆仑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示例二</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生命是山，我们无法预估它的长度，却可追求它的高度。生命是路，它是由一块块不起眼的沙石组成的，而不是铺金布银，平平淡淡中尽显生命之完美。生命是一叶扁舟，航行于茫茫沧海之中，只有经历暴风雨的洗礼，才会迎来明天海上初升的太阳。</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063750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53774" y="1359403"/>
            <a:ext cx="11192821"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任务探究二　破立之间显主旨——探究文本的论证结构</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鲁迅在提出自己的论点之前，先对错误的观点作了批驳，在此基础之上提出自己的观点，这种写法是先</a:t>
            </a:r>
            <a:r>
              <a:rPr lang="zh-CN" altLang="zh-CN" sz="2400" b="1" kern="100" dirty="0">
                <a:latin typeface="宋体"/>
                <a:cs typeface="Times New Roman"/>
              </a:rPr>
              <a:t>“</a:t>
            </a:r>
            <a:r>
              <a:rPr lang="zh-CN" altLang="zh-CN" sz="2400" b="1" kern="100" dirty="0">
                <a:latin typeface="Times New Roman"/>
                <a:ea typeface="楷体_GB2312"/>
                <a:cs typeface="Times New Roman"/>
              </a:rPr>
              <a:t>破</a:t>
            </a:r>
            <a:r>
              <a:rPr lang="zh-CN" altLang="zh-CN" sz="2400" b="1" kern="100" dirty="0">
                <a:latin typeface="宋体"/>
                <a:cs typeface="Times New Roman"/>
              </a:rPr>
              <a:t>”</a:t>
            </a:r>
            <a:r>
              <a:rPr lang="zh-CN" altLang="zh-CN" sz="2400" b="1" kern="100" dirty="0">
                <a:latin typeface="Times New Roman"/>
                <a:ea typeface="楷体_GB2312"/>
                <a:cs typeface="Times New Roman"/>
              </a:rPr>
              <a:t>后</a:t>
            </a:r>
            <a:r>
              <a:rPr lang="zh-CN" altLang="zh-CN" sz="2400" b="1" kern="100" dirty="0">
                <a:latin typeface="宋体"/>
                <a:cs typeface="Times New Roman"/>
              </a:rPr>
              <a:t>“</a:t>
            </a:r>
            <a:r>
              <a:rPr lang="zh-CN" altLang="zh-CN" sz="2400" b="1" kern="100" dirty="0">
                <a:latin typeface="Times New Roman"/>
                <a:ea typeface="楷体_GB2312"/>
                <a:cs typeface="Times New Roman"/>
              </a:rPr>
              <a:t>立</a:t>
            </a:r>
            <a:r>
              <a:rPr lang="zh-CN" altLang="zh-CN" sz="2400" b="1" kern="100" dirty="0">
                <a:latin typeface="宋体"/>
                <a:cs typeface="Times New Roman"/>
              </a:rPr>
              <a:t>”</a:t>
            </a:r>
            <a:r>
              <a:rPr lang="zh-CN" altLang="zh-CN" sz="2400" b="1" kern="100" dirty="0">
                <a:latin typeface="Times New Roman"/>
                <a:ea typeface="楷体_GB2312"/>
                <a:cs typeface="Times New Roman"/>
              </a:rPr>
              <a:t>。</a:t>
            </a:r>
            <a:r>
              <a:rPr lang="zh-CN" altLang="zh-CN" sz="2400" b="1" kern="100" dirty="0">
                <a:latin typeface="宋体"/>
                <a:cs typeface="Times New Roman"/>
              </a:rPr>
              <a:t>“</a:t>
            </a:r>
            <a:r>
              <a:rPr lang="zh-CN" altLang="zh-CN" sz="2400" b="1" kern="100" dirty="0">
                <a:latin typeface="Times New Roman"/>
                <a:ea typeface="楷体_GB2312"/>
                <a:cs typeface="Times New Roman"/>
              </a:rPr>
              <a:t>破</a:t>
            </a:r>
            <a:r>
              <a:rPr lang="zh-CN" altLang="zh-CN" sz="2400" b="1" kern="100" dirty="0">
                <a:latin typeface="宋体"/>
                <a:cs typeface="Times New Roman"/>
              </a:rPr>
              <a:t>”</a:t>
            </a:r>
            <a:r>
              <a:rPr lang="zh-CN" altLang="zh-CN" sz="2400" b="1" kern="100" dirty="0">
                <a:latin typeface="Times New Roman"/>
                <a:ea typeface="楷体_GB2312"/>
                <a:cs typeface="Times New Roman"/>
              </a:rPr>
              <a:t>是为了</a:t>
            </a:r>
            <a:r>
              <a:rPr lang="zh-CN" altLang="zh-CN" sz="2400" b="1" kern="100" dirty="0">
                <a:latin typeface="宋体"/>
                <a:cs typeface="Times New Roman"/>
              </a:rPr>
              <a:t>“</a:t>
            </a:r>
            <a:r>
              <a:rPr lang="zh-CN" altLang="zh-CN" sz="2400" b="1" kern="100" dirty="0">
                <a:latin typeface="Times New Roman"/>
                <a:ea typeface="楷体_GB2312"/>
                <a:cs typeface="Times New Roman"/>
              </a:rPr>
              <a:t>立</a:t>
            </a:r>
            <a:r>
              <a:rPr lang="zh-CN" altLang="zh-CN" sz="2400" b="1" kern="100" dirty="0">
                <a:latin typeface="宋体"/>
                <a:cs typeface="Times New Roman"/>
              </a:rPr>
              <a:t>”</a:t>
            </a:r>
            <a:r>
              <a:rPr lang="zh-CN" altLang="zh-CN" sz="2400" b="1" kern="100" dirty="0">
                <a:latin typeface="Times New Roman"/>
                <a:ea typeface="楷体_GB2312"/>
                <a:cs typeface="Times New Roman"/>
              </a:rPr>
              <a:t>，</a:t>
            </a:r>
            <a:r>
              <a:rPr lang="zh-CN" altLang="zh-CN" sz="2400" b="1" kern="100" dirty="0">
                <a:latin typeface="宋体"/>
                <a:cs typeface="Times New Roman"/>
              </a:rPr>
              <a:t>“</a:t>
            </a:r>
            <a:r>
              <a:rPr lang="zh-CN" altLang="zh-CN" sz="2400" b="1" kern="100" dirty="0">
                <a:latin typeface="Times New Roman"/>
                <a:ea typeface="楷体_GB2312"/>
                <a:cs typeface="Times New Roman"/>
              </a:rPr>
              <a:t>破</a:t>
            </a:r>
            <a:r>
              <a:rPr lang="zh-CN" altLang="zh-CN" sz="2400" b="1" kern="100" dirty="0">
                <a:latin typeface="宋体"/>
                <a:cs typeface="Times New Roman"/>
              </a:rPr>
              <a:t>”</a:t>
            </a:r>
            <a:r>
              <a:rPr lang="zh-CN" altLang="zh-CN" sz="2400" b="1" kern="100" dirty="0">
                <a:latin typeface="Times New Roman"/>
                <a:ea typeface="楷体_GB2312"/>
                <a:cs typeface="Times New Roman"/>
              </a:rPr>
              <a:t>得彻底，</a:t>
            </a:r>
            <a:r>
              <a:rPr lang="zh-CN" altLang="zh-CN" sz="2400" b="1" kern="100" dirty="0">
                <a:latin typeface="宋体"/>
                <a:cs typeface="Times New Roman"/>
              </a:rPr>
              <a:t>“</a:t>
            </a:r>
            <a:r>
              <a:rPr lang="zh-CN" altLang="zh-CN" sz="2400" b="1" kern="100" dirty="0">
                <a:latin typeface="Times New Roman"/>
                <a:ea typeface="楷体_GB2312"/>
                <a:cs typeface="Times New Roman"/>
              </a:rPr>
              <a:t>立</a:t>
            </a:r>
            <a:r>
              <a:rPr lang="zh-CN" altLang="zh-CN" sz="2400" b="1" kern="100" dirty="0">
                <a:latin typeface="宋体"/>
                <a:cs typeface="Times New Roman"/>
              </a:rPr>
              <a:t>”</a:t>
            </a:r>
            <a:r>
              <a:rPr lang="zh-CN" altLang="zh-CN" sz="2400" b="1" kern="100" dirty="0">
                <a:latin typeface="Times New Roman"/>
                <a:ea typeface="楷体_GB2312"/>
                <a:cs typeface="Times New Roman"/>
              </a:rPr>
              <a:t>得才牢靠。这个问题弄明白了，作者的思路和文章的结构层次就基本上清楚了。</a:t>
            </a:r>
            <a:endParaRPr lang="zh-CN" altLang="zh-CN" sz="1050" kern="100" dirty="0">
              <a:effectLst/>
              <a:latin typeface="宋体"/>
              <a:cs typeface="Courier New"/>
            </a:endParaRPr>
          </a:p>
        </p:txBody>
      </p:sp>
    </p:spTree>
    <p:extLst>
      <p:ext uri="{BB962C8B-B14F-4D97-AF65-F5344CB8AC3E}">
        <p14:creationId xmlns:p14="http://schemas.microsoft.com/office/powerpoint/2010/main" val="3426737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本文论证自己观点的时候有破有立，请结合文本分析。</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997328"/>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本文用了五分之二的篇幅批判送去主义，先破后立，相得益彰。前者破得越彻底，后者立得越有力；送去主义的危害揭露得越深刻，实行拿来主义的理由越充分。因此，从揭批入手，再转入正面论述，显得水到渠成，立论更鲜明有力。</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但文章又破中有立，在第一部分批判</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送去主义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时，作者提到拿来，同时又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中有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，在第二部分论证</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拿来主义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时，作者批判了三种对待文化遗产的错误态度，本文在论证结构上采用先破后立、破立结合的手法。</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39052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29494"/>
            <a:ext cx="11647294" cy="535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2.</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请以</a:t>
            </a:r>
            <a:r>
              <a:rPr lang="en-US" altLang="zh-CN" sz="2400" b="1" kern="100" dirty="0">
                <a:latin typeface="宋体"/>
                <a:cs typeface="Times New Roman"/>
              </a:rPr>
              <a:t>“</a:t>
            </a:r>
            <a:r>
              <a:rPr lang="zh-CN" altLang="zh-CN" sz="2400" b="1" kern="100" dirty="0">
                <a:latin typeface="Times New Roman"/>
                <a:cs typeface="Times New Roman"/>
              </a:rPr>
              <a:t>谈</a:t>
            </a:r>
            <a:r>
              <a:rPr lang="en-US" altLang="zh-CN" sz="2400" b="1" kern="100" dirty="0">
                <a:latin typeface="宋体"/>
                <a:cs typeface="Times New Roman"/>
              </a:rPr>
              <a:t>‘</a:t>
            </a:r>
            <a:r>
              <a:rPr lang="zh-CN" altLang="zh-CN" sz="2400" b="1" kern="100" dirty="0">
                <a:latin typeface="Times New Roman"/>
                <a:cs typeface="Times New Roman"/>
              </a:rPr>
              <a:t>冒尖</a:t>
            </a:r>
            <a:r>
              <a:rPr lang="en-US" altLang="zh-CN" sz="2400" b="1" kern="100" dirty="0">
                <a:latin typeface="宋体"/>
                <a:cs typeface="Times New Roman"/>
              </a:rPr>
              <a:t>’</a:t>
            </a:r>
            <a:r>
              <a:rPr lang="zh-CN" altLang="zh-CN" sz="2400" b="1" kern="100" dirty="0">
                <a:latin typeface="宋体"/>
                <a:cs typeface="Times New Roman"/>
              </a:rPr>
              <a:t>”</a:t>
            </a:r>
            <a:r>
              <a:rPr lang="zh-CN" altLang="zh-CN" sz="2400" b="1" kern="100" dirty="0">
                <a:latin typeface="Times New Roman"/>
                <a:cs typeface="Times New Roman"/>
              </a:rPr>
              <a:t>为题目，采用破立结合的论证结构，写一作文提纲。</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009922"/>
            <a:ext cx="11304749" cy="5520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论述什么叫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冒尖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，引出中心论点。</a:t>
            </a: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什么叫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冒尖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冒尖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就是要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出乎其类，拔乎其萃</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，就是要出人头地。农民勤劳致富，成为冒尖户；学生勤奋学习，成为尖子生；科技人员刻苦攻关，成为学术带头人；工人、干部努力工作，成为模范标兵</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这些都可称为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冒尖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引出中心论点：要敢于冒尖，敢为天下先，做新时代的先锋。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还可从其他角度立论</a:t>
            </a:r>
            <a:r>
              <a:rPr lang="en-US" altLang="zh-CN" sz="2400" b="1" kern="100" dirty="0">
                <a:solidFill>
                  <a:srgbClr val="FF0000"/>
                </a:solidFill>
                <a:latin typeface="Times New Roman"/>
                <a:cs typeface="Courier New"/>
              </a:rPr>
              <a:t>)</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分析敢于冒尖的重要意义，论证中心论点。</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敢于冒尖，敢为天下先，可以推动历史发展，加速社会进步。</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农民冒尖，让一部分人先富起来，可以加快农村经济发展，改变农村贫困面貌；学生冒尖，可以多出人才，快出人才；科技人员冒尖，赶超世界科技先进水平，可以加快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四化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建设步伐</a:t>
            </a:r>
            <a:r>
              <a:rPr lang="zh-CN" altLang="zh-CN" sz="2400" b="1" kern="100" dirty="0">
                <a:solidFill>
                  <a:srgbClr val="FF0000"/>
                </a:solidFill>
                <a:latin typeface="宋体"/>
                <a:cs typeface="Times New Roman"/>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95309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422243"/>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现代文坛的一代宗师</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鲁迅</a:t>
            </a:r>
            <a:endParaRPr lang="zh-CN" altLang="zh-CN" sz="1050" kern="100" dirty="0">
              <a:effectLst/>
              <a:latin typeface="宋体"/>
              <a:cs typeface="Courier New"/>
            </a:endParaRPr>
          </a:p>
        </p:txBody>
      </p:sp>
      <p:sp>
        <p:nvSpPr>
          <p:cNvPr id="8" name="矩形 7"/>
          <p:cNvSpPr>
            <a:spLocks noChangeArrowheads="1"/>
          </p:cNvSpPr>
          <p:nvPr/>
        </p:nvSpPr>
        <p:spPr bwMode="auto">
          <a:xfrm>
            <a:off x="335264" y="2528885"/>
            <a:ext cx="8493425"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nSpc>
                <a:spcPct val="150000"/>
              </a:lnSpc>
              <a:tabLst>
                <a:tab pos="1260475" algn="l"/>
                <a:tab pos="2610485" algn="l"/>
                <a:tab pos="3870960" algn="l"/>
              </a:tabLst>
            </a:pPr>
            <a:r>
              <a:rPr lang="zh-CN" altLang="zh-CN" sz="2400" b="1" u="sng" kern="100" dirty="0">
                <a:latin typeface="Times New Roman"/>
                <a:ea typeface="黑体"/>
                <a:cs typeface="Times New Roman"/>
              </a:rPr>
              <a:t>鲁迅</a:t>
            </a:r>
            <a:r>
              <a:rPr lang="en-US" altLang="zh-CN" sz="2400" b="1" u="sng" kern="100" dirty="0">
                <a:latin typeface="Times New Roman"/>
                <a:ea typeface="黑体"/>
                <a:cs typeface="Courier New"/>
              </a:rPr>
              <a:t>(1881—1936)</a:t>
            </a:r>
            <a:r>
              <a:rPr lang="en-US" altLang="zh-CN" sz="2400" b="1" kern="100" baseline="30000" dirty="0">
                <a:latin typeface="宋体"/>
                <a:cs typeface="Times New Roman"/>
              </a:rPr>
              <a:t>①</a:t>
            </a:r>
            <a:r>
              <a:rPr lang="zh-CN" altLang="zh-CN" sz="2400" b="1" kern="100" dirty="0">
                <a:latin typeface="Times New Roman"/>
                <a:cs typeface="Times New Roman"/>
              </a:rPr>
              <a:t>，原名周树人，浙江绍兴人，是我国现代伟大的文学家、思想家、革命家。他一生有大量的创作，对我国现代文学的发展有巨大的影响。作品主要有短篇小说集《呐喊》《彷徨》和历史小说集《故事新编》，散文集《朝花夕拾》，散文诗集《野草》，以及大量的杂文集，如：《坟》《而已集》《二心集》《华盖集》《南腔北调集》《且介亭杂文》等。</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9269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D:\梁贺\2019\课件\2019（秋）语文　选修　上册（新教材新标准）\A86.TIF"/>
          <p:cNvPicPr>
            <a:picLocks noChangeAspect="1" noChangeArrowheads="1"/>
          </p:cNvPicPr>
          <p:nvPr/>
        </p:nvPicPr>
        <p:blipFill>
          <a:blip r:embed="rId3" r:link="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29887" y="2839564"/>
            <a:ext cx="2645124" cy="288065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9899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过去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中国人不但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不为贼首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不为祸始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，甚至于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不为福先</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，所以凡事都不容易有改革，前驱和闯将，大抵是谁也怕得做</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鲁迅语</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今天的改革家</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如步鑫生、温元凯、马胜利</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敢于冒尖，敢为天下先，改革洪流滚滚向前，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四化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建成指日可待。</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批驳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枪打出头鸟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人怕出名猪怕壮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上游冒险，中游保险</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等谬论</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或分别驳，或综合驳</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，可采取以下步骤：</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列表现：列举在这些谬论影响下怕冒尖的各种表现。</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析实质：害怕冒尖，是因循守旧、苟且偷安、患得患失的表现，是一种个人主义的表现。</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③</a:t>
            </a:r>
            <a:r>
              <a:rPr lang="zh-CN" altLang="zh-CN" sz="2400" b="1" kern="100" dirty="0">
                <a:solidFill>
                  <a:srgbClr val="FF0000"/>
                </a:solidFill>
                <a:latin typeface="Times New Roman"/>
                <a:cs typeface="Times New Roman"/>
              </a:rPr>
              <a:t>谈危害：联系当前改革，分析怕冒尖对个人，特别是对国家、民族的危害。</a:t>
            </a:r>
            <a:endParaRPr lang="zh-CN" altLang="zh-CN" sz="1050" kern="100" dirty="0">
              <a:solidFill>
                <a:srgbClr val="FF0000"/>
              </a:solidFill>
              <a:latin typeface="宋体"/>
              <a:cs typeface="Courier New"/>
            </a:endParaRPr>
          </a:p>
          <a:p>
            <a:pPr>
              <a:lnSpc>
                <a:spcPct val="150000"/>
              </a:lnSpc>
              <a:tabLst>
                <a:tab pos="1260475" algn="l"/>
                <a:tab pos="2610485" algn="l"/>
                <a:tab pos="3870960" algn="l"/>
              </a:tabLst>
            </a:pPr>
            <a:r>
              <a:rPr lang="en-US" altLang="zh-CN" sz="2400" b="1" kern="100" dirty="0">
                <a:solidFill>
                  <a:srgbClr val="FF0000"/>
                </a:solidFill>
                <a:latin typeface="Times New Roman"/>
                <a:cs typeface="Courier New"/>
              </a:rPr>
              <a:t>(4)</a:t>
            </a:r>
            <a:r>
              <a:rPr lang="zh-CN" altLang="zh-CN" sz="2400" b="1" kern="100" dirty="0">
                <a:solidFill>
                  <a:srgbClr val="FF0000"/>
                </a:solidFill>
                <a:latin typeface="Times New Roman"/>
                <a:cs typeface="Times New Roman"/>
              </a:rPr>
              <a:t>总结全文，强调论点，提出希望，展望敢于冒尖、敢为天下先的前景。</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5863606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165452"/>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任务探究三　嬉笑怒骂，皆成文采——赏析文本的语言特色</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在中国现代文坛上，没有哪位作家像鲁迅一样，用他那刀锋一样锐利的笔尖，无情地声讨着一切黑暗；没有哪位作家像鲁迅一样，在人民的心上剖开那么深的口子，还受到人们几世几代的尊敬。鲁迅，用他的嬉笑怒骂，用他的横眉冷对，为我们呈上了一颗中国人跳动的良心。《拿来主义》是一篇典范之作，其语言艺术也达到了炉火纯青、登峰造极的高度。学习时需要我们对鲁迅的语言仔细剖析。</a:t>
            </a:r>
            <a:endParaRPr lang="zh-CN" altLang="zh-CN" sz="1050" kern="100" dirty="0">
              <a:effectLst/>
              <a:latin typeface="宋体"/>
              <a:cs typeface="Courier New"/>
            </a:endParaRPr>
          </a:p>
        </p:txBody>
      </p:sp>
    </p:spTree>
    <p:extLst>
      <p:ext uri="{BB962C8B-B14F-4D97-AF65-F5344CB8AC3E}">
        <p14:creationId xmlns:p14="http://schemas.microsoft.com/office/powerpoint/2010/main" val="30650874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95624"/>
            <a:ext cx="11647294" cy="1035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3900"/>
              </a:lnSpc>
              <a:spcAft>
                <a:spcPts val="0"/>
              </a:spcAft>
              <a:tabLst>
                <a:tab pos="1260475" algn="l"/>
                <a:tab pos="2610485" algn="l"/>
                <a:tab pos="3870960" algn="l"/>
              </a:tabLst>
            </a:pPr>
            <a:r>
              <a:rPr lang="zh-CN" altLang="zh-CN" sz="2400" b="1" kern="100">
                <a:latin typeface="Times New Roman"/>
                <a:ea typeface="黑体"/>
                <a:cs typeface="Times New Roman"/>
              </a:rPr>
              <a:t>任务设计</a:t>
            </a:r>
            <a:endParaRPr lang="zh-CN" altLang="zh-CN" sz="1050" kern="100">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本文语言生动有趣，很有特色，请分析文章的语言特色。</a:t>
            </a:r>
            <a:endParaRPr lang="zh-CN" altLang="zh-CN" sz="1050" kern="100" dirty="0">
              <a:effectLst/>
              <a:latin typeface="宋体"/>
              <a:cs typeface="Courier New"/>
            </a:endParaRPr>
          </a:p>
        </p:txBody>
      </p:sp>
      <p:sp>
        <p:nvSpPr>
          <p:cNvPr id="4" name="矩形 3"/>
          <p:cNvSpPr>
            <a:spLocks noChangeArrowheads="1"/>
          </p:cNvSpPr>
          <p:nvPr/>
        </p:nvSpPr>
        <p:spPr bwMode="auto">
          <a:xfrm>
            <a:off x="436597" y="1472753"/>
            <a:ext cx="11531974" cy="5020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本文除了巧妙运用比喻之外，还具有以下特色：</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en-US" altLang="zh-CN" sz="2400" b="1" kern="100" dirty="0">
                <a:solidFill>
                  <a:srgbClr val="FF0000"/>
                </a:solidFill>
                <a:latin typeface="宋体"/>
                <a:cs typeface="Times New Roman"/>
              </a:rPr>
              <a:t>①</a:t>
            </a:r>
            <a:r>
              <a:rPr lang="zh-CN" altLang="zh-CN" sz="2400" b="1" kern="100" dirty="0">
                <a:solidFill>
                  <a:srgbClr val="FF0000"/>
                </a:solidFill>
                <a:latin typeface="Times New Roman"/>
                <a:cs typeface="Times New Roman"/>
              </a:rPr>
              <a:t>妙用反语，如：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总之，活人替代了古董，我敢说，也可以算得显出一点进步了。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进步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讽刺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送去主义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之风愈演愈烈，日益猖獗，大有执迷不悟、愈陷愈深之势。</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算得</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一词体现了作者的情感态度，表明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活人替代了古董</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不是学术进步、文化昌明，而是学术退步、文化堕落，作者对此是不屑不齿。</a:t>
            </a:r>
            <a:endParaRPr lang="zh-CN" altLang="zh-CN" sz="1050" kern="100" dirty="0">
              <a:solidFill>
                <a:srgbClr val="FF0000"/>
              </a:solidFill>
              <a:latin typeface="宋体"/>
              <a:cs typeface="Courier New"/>
            </a:endParaRPr>
          </a:p>
          <a:p>
            <a:pPr algn="just">
              <a:lnSpc>
                <a:spcPts val="3900"/>
              </a:lnSpc>
              <a:spcAft>
                <a:spcPts val="0"/>
              </a:spcAft>
              <a:tabLst>
                <a:tab pos="1260475" algn="l"/>
                <a:tab pos="2610485" algn="l"/>
                <a:tab pos="3870960" algn="l"/>
              </a:tabLst>
            </a:pPr>
            <a:r>
              <a:rPr lang="zh-CN" altLang="zh-CN" sz="2400" b="1" kern="100" dirty="0">
                <a:solidFill>
                  <a:srgbClr val="FF0000"/>
                </a:solidFill>
                <a:latin typeface="宋体"/>
                <a:cs typeface="Times New Roman"/>
              </a:rPr>
              <a:t>②</a:t>
            </a:r>
            <a:r>
              <a:rPr lang="zh-CN" altLang="zh-CN" sz="2400" b="1" kern="100" dirty="0">
                <a:solidFill>
                  <a:srgbClr val="FF0000"/>
                </a:solidFill>
                <a:latin typeface="Times New Roman"/>
                <a:cs typeface="Times New Roman"/>
              </a:rPr>
              <a:t>善于仿词创造。即根据表达的需要，更换现成词语的某个语素或词，临时仿造出新的词语，改变原来特定的词义，创造出新意。如</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拿来主义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主义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指一种重大的原则和主张，是堂而皇之的政治术语，而</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拿来</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是最普通的日常生活的口语，这两个词十分有趣地嫁接在一起，不伦不类地惹人发笑。</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闭关主义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送去主义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也很妙，不说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排外</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卖国</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，而说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闭关</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送去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，挖苦嘲讽的意味很强。</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75492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98712"/>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鲁迅在给许广平的信中说自己：</a:t>
            </a:r>
            <a:r>
              <a:rPr lang="en-US" altLang="zh-CN" sz="2400" b="1" kern="100" dirty="0">
                <a:latin typeface="宋体"/>
                <a:cs typeface="Times New Roman"/>
              </a:rPr>
              <a:t>“</a:t>
            </a:r>
            <a:r>
              <a:rPr lang="zh-CN" altLang="zh-CN" sz="2400" b="1" kern="100" dirty="0">
                <a:latin typeface="Times New Roman"/>
                <a:cs typeface="Times New Roman"/>
              </a:rPr>
              <a:t>好用反语，每遇辩论，辄不管三七二十一，就迎头一击。</a:t>
            </a:r>
            <a:r>
              <a:rPr lang="en-US" altLang="zh-CN" sz="2400" b="1" kern="100" dirty="0">
                <a:latin typeface="宋体"/>
                <a:cs typeface="Times New Roman"/>
              </a:rPr>
              <a:t>”</a:t>
            </a:r>
            <a:r>
              <a:rPr lang="zh-CN" altLang="zh-CN" sz="2400" b="1" kern="100" dirty="0">
                <a:latin typeface="Times New Roman"/>
                <a:cs typeface="Times New Roman"/>
              </a:rPr>
              <a:t>课外阅读鲁迅作品《记念刘和珍君》，找出反语的句子并赏析。</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895109"/>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在《纪念刘和珍君》一文中写到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当三个女子从容地辗转于文明人所发明的枪弹的攒射中的时候，这是怎样的一个惊心动魄的伟大啊！中国军人屠戮妇婴的伟绩，八国联军惩创学生的武功，不幸全被这几缕血痕抹杀了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文明人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一词，不仅讽刺了帝国主义者们制造杀人武器，同时也揭露了封建军阀拿了帝国主义枪弹来杀害青年女子的暴行，他们的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文明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不过是野蛮的同义词。用</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伟绩</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武功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控诉了封建军阀滥杀无辜，帝国主义嗜杀成性、惨无人道的罪行。对中外反动派进行了有力的控诉和鞭挞。</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12926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955020"/>
            <a:ext cx="11417796" cy="445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材料一</a:t>
            </a:r>
            <a:r>
              <a:rPr lang="zh-CN" altLang="zh-CN" sz="2400" b="1" kern="100" dirty="0">
                <a:latin typeface="Times New Roman"/>
                <a:ea typeface="楷体_GB2312"/>
                <a:cs typeface="Times New Roman"/>
              </a:rPr>
              <a:t>　文化的民族性又和文化的世界性息息相关，相辅相成。从文化发展史来看，它们是一对同生共长的属性，呈现对立统一的辩证关系。对此，许多思想家都有过论述。经过漫长的历史发展，人类社会形成多种多样的文化。这些文化既是不同民族创造的文化成果，又是人类文明的共同成果。推动不同文化交流互鉴，无疑可以让各国人民享受到更为丰富多彩的精神生活。</a:t>
            </a:r>
            <a:endParaRPr lang="en-US" altLang="zh-CN" sz="2400" b="1" kern="100" dirty="0">
              <a:latin typeface="Times New Roman"/>
              <a:ea typeface="楷体_GB2312"/>
              <a:cs typeface="Times New Roman"/>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节选自吴元迈《文化在多样性基础上交流互鉴》</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3578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22012" y="652940"/>
            <a:ext cx="11417796"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材料二　</a:t>
            </a:r>
            <a:r>
              <a:rPr lang="zh-CN" altLang="zh-CN" sz="2400" b="1" kern="100" dirty="0">
                <a:latin typeface="Times New Roman"/>
                <a:ea typeface="楷体_GB2312"/>
                <a:cs typeface="Times New Roman"/>
              </a:rPr>
              <a:t>我们必须继承一切优秀的文学艺术遗产，批判地吸收其中一切有益的东西，作为我们从此时此地的人民生活中的文学艺术原料创作作品时候的借鉴。但是一切外国的东西，如同我们对于食物一样，必须经过自己的口腔咀嚼和肠胃运动，送进唾液胃液肠液，把它分解为精华和糟粕两部分，然后排泄其糟粕，吸收其精华，才能对我们的身体有益，决不能生吞活剥地毫无批判地吸收。</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清理古代文化的发展过程，剔除其封建性的糟粕，吸收其民主性的精华，是发展民族新文化提高民族自信心的必要条件；但是决不能无批判地兼收并蓄。必须将古代封建统治阶级的一切腐朽的东西和古代优秀的人民文化即多少带有民主性的和革命性的东西区别开来。</a:t>
            </a:r>
            <a:endParaRPr lang="en-US" altLang="zh-CN" sz="2400" b="1" kern="100" dirty="0">
              <a:latin typeface="Times New Roman"/>
              <a:ea typeface="楷体_GB2312"/>
              <a:cs typeface="Times New Roman"/>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节选自毛泽东《民族的科学的大众的文化》</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377384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22734" y="626436"/>
            <a:ext cx="11881405" cy="556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ct val="150000"/>
              </a:lnSpc>
              <a:tabLst>
                <a:tab pos="1260475" algn="l"/>
                <a:tab pos="2610485" algn="l"/>
                <a:tab pos="3870960" algn="l"/>
              </a:tabLst>
            </a:pPr>
            <a:r>
              <a:rPr lang="zh-CN" altLang="zh-CN" sz="2400" b="1" kern="100" dirty="0">
                <a:solidFill>
                  <a:prstClr val="black"/>
                </a:solidFill>
                <a:latin typeface="Times New Roman"/>
                <a:ea typeface="黑体"/>
                <a:cs typeface="Times New Roman"/>
              </a:rPr>
              <a:t>材料三　</a:t>
            </a:r>
            <a:r>
              <a:rPr lang="zh-CN" altLang="zh-CN" sz="2400" b="1" kern="100" dirty="0">
                <a:solidFill>
                  <a:prstClr val="black"/>
                </a:solidFill>
                <a:latin typeface="Times New Roman"/>
                <a:ea typeface="楷体_GB2312"/>
                <a:cs typeface="Times New Roman"/>
              </a:rPr>
              <a:t>汉唐虽然也有边患，但魄力究竟雄大，人民具有不至于为异族奴隶的自信心，或者竟毫未想到，凡取用外来事物的时候，就如将彼俘来一样，自由驱使，绝不介怀。一到衰弊凌夷之际，神经可就衰弱过敏了，每遇外国东西，便觉得仿佛彼来俘我一样，推拒，惶恐，退缩，逃避，抖成一团，又必想一篇道理来掩饰，而国粹遂成为孱王和孱奴的宝贝。</a:t>
            </a:r>
            <a:endParaRPr lang="zh-CN" altLang="zh-CN" sz="1050" kern="100" dirty="0">
              <a:solidFill>
                <a:prstClr val="black"/>
              </a:solidFill>
              <a:latin typeface="宋体"/>
              <a:cs typeface="Courier New"/>
            </a:endParaRPr>
          </a:p>
          <a:p>
            <a:pPr lvl="0" indent="612140" algn="just">
              <a:lnSpc>
                <a:spcPct val="150000"/>
              </a:lnSpc>
              <a:tabLst>
                <a:tab pos="1260475" algn="l"/>
                <a:tab pos="2610485" algn="l"/>
                <a:tab pos="3870960" algn="l"/>
              </a:tabLst>
            </a:pPr>
            <a:r>
              <a:rPr lang="zh-CN" altLang="zh-CN" sz="2400" b="1" kern="100" dirty="0">
                <a:solidFill>
                  <a:prstClr val="black"/>
                </a:solidFill>
                <a:latin typeface="Times New Roman"/>
                <a:ea typeface="楷体_GB2312"/>
                <a:cs typeface="Times New Roman"/>
              </a:rPr>
              <a:t>无论从那里来的，只要是食物，壮健者大抵就无需思索，承认是吃的东西。惟有衰病的，却总常想到害胃，伤身，特有许多禁条，许多避忌；还有一大套比较利害而终于不得要领的理由，例如吃固无妨，而不吃尤稳，食之或当有益，然究以不吃为宜云云之类。但这一类人物总要日见其衰弱的，因为他终日战战兢兢，自己先已失了活气了。</a:t>
            </a:r>
            <a:endParaRPr lang="en-US" altLang="zh-CN" sz="2400" b="1" kern="100" dirty="0">
              <a:solidFill>
                <a:prstClr val="black"/>
              </a:solidFill>
              <a:latin typeface="Times New Roman"/>
              <a:ea typeface="楷体_GB2312"/>
              <a:cs typeface="Times New Roman"/>
            </a:endParaRPr>
          </a:p>
          <a:p>
            <a:pPr lvl="0" indent="612140" algn="r">
              <a:lnSpc>
                <a:spcPct val="150000"/>
              </a:lnSpc>
              <a:tabLst>
                <a:tab pos="1260475" algn="l"/>
                <a:tab pos="2610485" algn="l"/>
                <a:tab pos="3870960" algn="l"/>
              </a:tabLst>
            </a:pPr>
            <a:r>
              <a:rPr lang="en-US" altLang="zh-CN" sz="2400" b="1" kern="100" dirty="0">
                <a:solidFill>
                  <a:prstClr val="black"/>
                </a:solidFill>
                <a:latin typeface="Times New Roman"/>
                <a:cs typeface="Courier New"/>
              </a:rPr>
              <a:t>(</a:t>
            </a:r>
            <a:r>
              <a:rPr lang="zh-CN" altLang="zh-CN" sz="2400" b="1" kern="100" dirty="0">
                <a:solidFill>
                  <a:prstClr val="black"/>
                </a:solidFill>
                <a:latin typeface="Times New Roman"/>
                <a:cs typeface="Times New Roman"/>
              </a:rPr>
              <a:t>节选自鲁迅《看镜有感》</a:t>
            </a:r>
            <a:r>
              <a:rPr lang="en-US" altLang="zh-CN" sz="2400" b="1" kern="100" dirty="0">
                <a:solidFill>
                  <a:prstClr val="black"/>
                </a:solidFill>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40979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9671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1.</a:t>
            </a:r>
            <a:r>
              <a:rPr lang="zh-CN" altLang="zh-CN" sz="2400" b="1" kern="100" dirty="0">
                <a:latin typeface="Times New Roman"/>
                <a:cs typeface="Times New Roman"/>
              </a:rPr>
              <a:t>下列关于三则材料内容的理解和分析，正确的一项是</a:t>
            </a:r>
            <a:r>
              <a:rPr lang="en-US" altLang="zh-CN" sz="2400" b="1" kern="100" dirty="0">
                <a:latin typeface="Times New Roman"/>
                <a:cs typeface="Courier New"/>
              </a:rPr>
              <a:t>(</a:t>
            </a:r>
            <a:r>
              <a:rPr lang="zh-CN" altLang="zh-CN" sz="2400" b="1" kern="100" dirty="0">
                <a:latin typeface="Times New Roman"/>
                <a:cs typeface="Times New Roman"/>
              </a:rPr>
              <a:t>　　</a:t>
            </a:r>
            <a:r>
              <a:rPr lang="en-US" altLang="zh-CN" sz="2400" b="1" kern="100" dirty="0">
                <a:latin typeface="Times New Roman"/>
                <a:cs typeface="Courier New"/>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16899"/>
            <a:ext cx="11304749" cy="279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A.</a:t>
            </a:r>
            <a:r>
              <a:rPr lang="zh-CN" altLang="zh-CN" sz="2400" b="1" kern="100" dirty="0">
                <a:latin typeface="Times New Roman"/>
                <a:cs typeface="Times New Roman"/>
              </a:rPr>
              <a:t>文化的民族性和世界性相互排斥又息息相关，表现为对立统一的辩证关系。</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B.</a:t>
            </a:r>
            <a:r>
              <a:rPr lang="zh-CN" altLang="zh-CN" sz="2400" b="1" kern="100" dirty="0">
                <a:latin typeface="Times New Roman"/>
                <a:cs typeface="Times New Roman"/>
              </a:rPr>
              <a:t>文明的交流互鉴，不仅能丰富各国人民的精神生活，也将推动大同社会的到来。</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C.</a:t>
            </a:r>
            <a:r>
              <a:rPr lang="zh-CN" altLang="zh-CN" sz="2400" b="1" kern="100" dirty="0">
                <a:latin typeface="Times New Roman"/>
                <a:cs typeface="Times New Roman"/>
              </a:rPr>
              <a:t>清理古代文化的发展过程，剔除其封建性的糟粕，吸收其民主性的精华，是发展民族新文化提高民族自信心的必要条件，要兼收并蓄。</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D.</a:t>
            </a:r>
            <a:r>
              <a:rPr lang="zh-CN" altLang="zh-CN" sz="2400" b="1" kern="100" dirty="0">
                <a:latin typeface="Times New Roman"/>
                <a:cs typeface="Times New Roman"/>
              </a:rPr>
              <a:t>《看镜有感》对我们在新的历史条件下如何接受外来文化，提供着深刻的启示。</a:t>
            </a:r>
            <a:endParaRPr lang="zh-CN" altLang="zh-CN" sz="1050" kern="100" dirty="0">
              <a:latin typeface="宋体"/>
              <a:cs typeface="Courier New"/>
            </a:endParaRPr>
          </a:p>
        </p:txBody>
      </p:sp>
    </p:spTree>
    <p:extLst>
      <p:ext uri="{BB962C8B-B14F-4D97-AF65-F5344CB8AC3E}">
        <p14:creationId xmlns:p14="http://schemas.microsoft.com/office/powerpoint/2010/main" val="2047751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50210" y="1212880"/>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lgn="l"/>
                <a:tab pos="2610485" algn="l"/>
                <a:tab pos="3870960" algn="l"/>
              </a:tabLst>
            </a:pPr>
            <a:r>
              <a:rPr lang="zh-CN" altLang="zh-CN" sz="2400" b="1" kern="100" dirty="0">
                <a:solidFill>
                  <a:srgbClr val="0000FF"/>
                </a:solidFill>
                <a:latin typeface="Times New Roman"/>
                <a:ea typeface="黑体"/>
                <a:cs typeface="Times New Roman"/>
              </a:rPr>
              <a:t>解析　</a:t>
            </a:r>
            <a:r>
              <a:rPr lang="en-US" altLang="zh-CN" sz="2400" b="1" kern="100" dirty="0">
                <a:solidFill>
                  <a:srgbClr val="0000FF"/>
                </a:solidFill>
                <a:latin typeface="Times New Roman"/>
                <a:ea typeface="仿宋_GB2312"/>
                <a:cs typeface="Courier New"/>
              </a:rPr>
              <a:t>A</a:t>
            </a:r>
            <a:r>
              <a:rPr lang="zh-CN" altLang="zh-CN" sz="2400" b="1" kern="100" dirty="0">
                <a:solidFill>
                  <a:srgbClr val="0000FF"/>
                </a:solidFill>
                <a:latin typeface="Times New Roman"/>
                <a:ea typeface="仿宋_GB2312"/>
                <a:cs typeface="Times New Roman"/>
              </a:rPr>
              <a:t>项，</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文化的民族性和世界性相互排斥又息息相关，表现为对立统一的辩证关系</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错误，材料一中的表述是</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文化的民族性又和文化的世界性息息相关，相辅相成。从文化发展史来看，它们是一对同生共长的属性，呈现对立统一的辩证关系</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相互排斥</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一说错误。</a:t>
            </a:r>
            <a:r>
              <a:rPr lang="en-US" altLang="zh-CN" sz="2400" b="1" kern="100" dirty="0">
                <a:solidFill>
                  <a:srgbClr val="0000FF"/>
                </a:solidFill>
                <a:latin typeface="Times New Roman"/>
                <a:ea typeface="仿宋_GB2312"/>
                <a:cs typeface="Courier New"/>
              </a:rPr>
              <a:t>B</a:t>
            </a:r>
            <a:r>
              <a:rPr lang="zh-CN" altLang="zh-CN" sz="2400" b="1" kern="100" dirty="0">
                <a:solidFill>
                  <a:srgbClr val="0000FF"/>
                </a:solidFill>
                <a:latin typeface="Times New Roman"/>
                <a:ea typeface="仿宋_GB2312"/>
                <a:cs typeface="Times New Roman"/>
              </a:rPr>
              <a:t>项，</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文明的交流互鉴</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也将推动大同社会的到来</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错误，材料一中只是说</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推动不同文化交流互鉴，无疑可以让各国人民享受到更为丰富多彩的精神生活</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，并没有说</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也将推动大同社会的到来</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a:t>
            </a:r>
            <a:r>
              <a:rPr lang="en-US" altLang="zh-CN" sz="2400" b="1" kern="100" dirty="0">
                <a:solidFill>
                  <a:srgbClr val="0000FF"/>
                </a:solidFill>
                <a:latin typeface="Times New Roman"/>
                <a:ea typeface="仿宋_GB2312"/>
                <a:cs typeface="Courier New"/>
              </a:rPr>
              <a:t>C</a:t>
            </a:r>
            <a:r>
              <a:rPr lang="zh-CN" altLang="zh-CN" sz="2400" b="1" kern="100" dirty="0">
                <a:solidFill>
                  <a:srgbClr val="0000FF"/>
                </a:solidFill>
                <a:latin typeface="Times New Roman"/>
                <a:ea typeface="仿宋_GB2312"/>
                <a:cs typeface="Times New Roman"/>
              </a:rPr>
              <a:t>项，曲解文意，材料二中原文说</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决不能无批判地兼收并蓄</a:t>
            </a:r>
            <a:r>
              <a:rPr lang="en-US" altLang="zh-CN" sz="2400" b="1" kern="100" dirty="0">
                <a:solidFill>
                  <a:srgbClr val="0000FF"/>
                </a:solidFill>
                <a:latin typeface="宋体"/>
                <a:cs typeface="Times New Roman"/>
              </a:rPr>
              <a:t>”</a:t>
            </a:r>
            <a:r>
              <a:rPr lang="zh-CN" altLang="zh-CN" sz="2400" b="1" kern="100" dirty="0">
                <a:solidFill>
                  <a:srgbClr val="0000FF"/>
                </a:solidFill>
                <a:latin typeface="Times New Roman"/>
                <a:ea typeface="仿宋_GB2312"/>
                <a:cs typeface="Times New Roman"/>
              </a:rPr>
              <a:t>。</a:t>
            </a:r>
            <a:endParaRPr lang="zh-CN" altLang="zh-CN" sz="1050" kern="100" dirty="0">
              <a:solidFill>
                <a:srgbClr val="0000FF"/>
              </a:solidFill>
              <a:latin typeface="宋体"/>
              <a:cs typeface="Courier New"/>
            </a:endParaRPr>
          </a:p>
          <a:p>
            <a:pPr lvl="0" algn="just">
              <a:lnSpc>
                <a:spcPct val="150000"/>
              </a:lnSpc>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D</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209337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96114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指出材料三第二段使用的论证方法，并简要分析。</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481328"/>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比喻论证、对比论证。壮健者比喻积极、主动、自信的文化心态，衰病者比喻消极、保守、自卑的文化心态。二者对比，形象鲜明地批判了当时畏惧、抵制外来文化的现象。</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89503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5287" y="4384466"/>
            <a:ext cx="11304749" cy="11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巧记鲁迅生卒年：他对反动派左边一巴掌</a:t>
            </a:r>
            <a:r>
              <a:rPr lang="en-US" altLang="zh-CN" sz="2400" b="1" kern="100" dirty="0">
                <a:solidFill>
                  <a:srgbClr val="3366FF"/>
                </a:solidFill>
                <a:latin typeface="Times New Roman"/>
                <a:ea typeface="华文行楷"/>
                <a:cs typeface="Courier New"/>
              </a:rPr>
              <a:t>(18)</a:t>
            </a:r>
            <a:r>
              <a:rPr lang="zh-CN" altLang="zh-CN" sz="2400" b="1" kern="100" dirty="0">
                <a:solidFill>
                  <a:srgbClr val="3366FF"/>
                </a:solidFill>
                <a:latin typeface="Times New Roman"/>
                <a:ea typeface="华文行楷"/>
                <a:cs typeface="Times New Roman"/>
              </a:rPr>
              <a:t>，右边一巴掌</a:t>
            </a:r>
            <a:r>
              <a:rPr lang="en-US" altLang="zh-CN" sz="2400" b="1" kern="100" dirty="0">
                <a:solidFill>
                  <a:srgbClr val="3366FF"/>
                </a:solidFill>
                <a:latin typeface="Times New Roman"/>
                <a:ea typeface="华文行楷"/>
                <a:cs typeface="Courier New"/>
              </a:rPr>
              <a:t>(81)</a:t>
            </a:r>
            <a:r>
              <a:rPr lang="zh-CN" altLang="zh-CN" sz="2400" b="1" kern="100" dirty="0">
                <a:solidFill>
                  <a:srgbClr val="3366FF"/>
                </a:solidFill>
                <a:latin typeface="Times New Roman"/>
                <a:ea typeface="华文行楷"/>
                <a:cs typeface="Times New Roman"/>
              </a:rPr>
              <a:t>，合起来为鲁迅的出生年</a:t>
            </a:r>
            <a:r>
              <a:rPr lang="en-US" altLang="zh-CN" sz="2400" b="1" kern="100" dirty="0">
                <a:solidFill>
                  <a:srgbClr val="3366FF"/>
                </a:solidFill>
                <a:latin typeface="Times New Roman"/>
                <a:ea typeface="华文行楷"/>
                <a:cs typeface="Courier New"/>
              </a:rPr>
              <a:t>(1881)</a:t>
            </a:r>
            <a:r>
              <a:rPr lang="zh-CN" altLang="zh-CN" sz="2400" b="1" kern="100" dirty="0">
                <a:solidFill>
                  <a:srgbClr val="3366FF"/>
                </a:solidFill>
                <a:latin typeface="Times New Roman"/>
                <a:ea typeface="华文行楷"/>
                <a:cs typeface="Times New Roman"/>
              </a:rPr>
              <a:t>，两巴掌加起来是</a:t>
            </a:r>
            <a:r>
              <a:rPr lang="en-US" altLang="zh-CN" sz="2400" b="1" kern="100" dirty="0">
                <a:solidFill>
                  <a:srgbClr val="3366FF"/>
                </a:solidFill>
                <a:latin typeface="Times New Roman"/>
                <a:ea typeface="华文行楷"/>
                <a:cs typeface="Courier New"/>
              </a:rPr>
              <a:t>(36)</a:t>
            </a:r>
            <a:r>
              <a:rPr lang="zh-CN" altLang="zh-CN" sz="2400" b="1" kern="100" dirty="0">
                <a:solidFill>
                  <a:srgbClr val="3366FF"/>
                </a:solidFill>
                <a:latin typeface="Times New Roman"/>
                <a:ea typeface="华文行楷"/>
                <a:cs typeface="Times New Roman"/>
              </a:rPr>
              <a:t>，即鲁迅死于</a:t>
            </a:r>
            <a:r>
              <a:rPr lang="en-US" altLang="zh-CN" sz="2400" b="1" kern="100" dirty="0">
                <a:solidFill>
                  <a:srgbClr val="3366FF"/>
                </a:solidFill>
                <a:latin typeface="Times New Roman"/>
                <a:ea typeface="华文行楷"/>
                <a:cs typeface="Courier New"/>
              </a:rPr>
              <a:t>(1936)</a:t>
            </a:r>
            <a:r>
              <a:rPr lang="zh-CN" altLang="zh-CN" sz="2400" b="1" kern="100" dirty="0">
                <a:solidFill>
                  <a:srgbClr val="3366FF"/>
                </a:solidFill>
                <a:latin typeface="Times New Roman"/>
                <a:ea typeface="华文行楷"/>
                <a:cs typeface="Times New Roman"/>
              </a:rPr>
              <a:t>年。</a:t>
            </a:r>
            <a:endParaRPr lang="zh-CN" altLang="zh-CN" sz="1050" kern="100" dirty="0">
              <a:solidFill>
                <a:srgbClr val="3366FF"/>
              </a:solidFill>
              <a:effectLst/>
              <a:latin typeface="宋体"/>
              <a:cs typeface="Courier New"/>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42325" y="908678"/>
            <a:ext cx="2300901" cy="331546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208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2506683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82174"/>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本文写于</a:t>
            </a:r>
            <a:r>
              <a:rPr lang="en-US" altLang="zh-CN" sz="2400" b="1" kern="100" dirty="0">
                <a:latin typeface="Times New Roman"/>
                <a:cs typeface="Courier New"/>
              </a:rPr>
              <a:t>1934</a:t>
            </a:r>
            <a:r>
              <a:rPr lang="zh-CN" altLang="zh-CN" sz="2400" b="1" kern="100" dirty="0">
                <a:latin typeface="Times New Roman"/>
                <a:cs typeface="Times New Roman"/>
              </a:rPr>
              <a:t>年</a:t>
            </a:r>
            <a:r>
              <a:rPr lang="en-US" altLang="zh-CN" sz="2400" b="1" kern="100" dirty="0">
                <a:latin typeface="Times New Roman"/>
                <a:cs typeface="Courier New"/>
              </a:rPr>
              <a:t>6</a:t>
            </a:r>
            <a:r>
              <a:rPr lang="zh-CN" altLang="zh-CN" sz="2400" b="1" kern="100" dirty="0">
                <a:latin typeface="Times New Roman"/>
                <a:cs typeface="Times New Roman"/>
              </a:rPr>
              <a:t>月</a:t>
            </a:r>
            <a:r>
              <a:rPr lang="en-US" altLang="zh-CN" sz="2400" b="1" kern="100" dirty="0">
                <a:latin typeface="Times New Roman"/>
                <a:cs typeface="Courier New"/>
              </a:rPr>
              <a:t>4</a:t>
            </a:r>
            <a:r>
              <a:rPr lang="zh-CN" altLang="zh-CN" sz="2400" b="1" kern="100" dirty="0">
                <a:latin typeface="Times New Roman"/>
                <a:cs typeface="Times New Roman"/>
              </a:rPr>
              <a:t>日。</a:t>
            </a:r>
            <a:r>
              <a:rPr lang="en-US" altLang="zh-CN" sz="2400" b="1" kern="100" dirty="0">
                <a:latin typeface="宋体"/>
                <a:cs typeface="Times New Roman"/>
              </a:rPr>
              <a:t>“</a:t>
            </a:r>
            <a:r>
              <a:rPr lang="zh-CN" altLang="zh-CN" sz="2400" b="1" kern="100" dirty="0">
                <a:latin typeface="Times New Roman"/>
                <a:cs typeface="Times New Roman"/>
              </a:rPr>
              <a:t>九一八</a:t>
            </a:r>
            <a:r>
              <a:rPr lang="en-US" altLang="zh-CN" sz="2400" b="1" kern="100" dirty="0">
                <a:latin typeface="宋体"/>
                <a:cs typeface="Times New Roman"/>
              </a:rPr>
              <a:t>”</a:t>
            </a:r>
            <a:r>
              <a:rPr lang="zh-CN" altLang="zh-CN" sz="2400" b="1" kern="100" dirty="0">
                <a:latin typeface="Times New Roman"/>
                <a:cs typeface="Times New Roman"/>
              </a:rPr>
              <a:t>事变之后，蒋介石反动政府从政治、经济、文化艺术等方面奉行一条彻头彻尾的卖国投降路线，实行反革命文化</a:t>
            </a:r>
            <a:r>
              <a:rPr lang="zh-CN" altLang="zh-CN" sz="2400" b="1" kern="100" dirty="0">
                <a:latin typeface="宋体"/>
                <a:cs typeface="Times New Roman"/>
              </a:rPr>
              <a:t>“</a:t>
            </a:r>
            <a:r>
              <a:rPr lang="zh-CN" altLang="zh-CN" sz="2400" b="1" kern="100" dirty="0">
                <a:latin typeface="Times New Roman"/>
                <a:cs typeface="Times New Roman"/>
              </a:rPr>
              <a:t>围剿</a:t>
            </a:r>
            <a:r>
              <a:rPr lang="zh-CN" altLang="zh-CN" sz="2400" b="1" kern="100" dirty="0">
                <a:latin typeface="宋体"/>
                <a:cs typeface="Times New Roman"/>
              </a:rPr>
              <a:t>”</a:t>
            </a:r>
            <a:r>
              <a:rPr lang="zh-CN" altLang="zh-CN" sz="2400" b="1" kern="100" dirty="0">
                <a:latin typeface="Times New Roman"/>
                <a:cs typeface="Times New Roman"/>
              </a:rPr>
              <a:t>，主张</a:t>
            </a:r>
            <a:r>
              <a:rPr lang="en-US" altLang="zh-CN" sz="2400" b="1" kern="100" dirty="0">
                <a:latin typeface="宋体"/>
                <a:cs typeface="Times New Roman"/>
              </a:rPr>
              <a:t>“</a:t>
            </a:r>
            <a:r>
              <a:rPr lang="zh-CN" altLang="zh-CN" sz="2400" b="1" kern="100" dirty="0">
                <a:latin typeface="Times New Roman"/>
                <a:cs typeface="Times New Roman"/>
              </a:rPr>
              <a:t>全盘西化</a:t>
            </a:r>
            <a:r>
              <a:rPr lang="en-US" altLang="zh-CN" sz="2400" b="1" kern="100" dirty="0">
                <a:latin typeface="宋体"/>
                <a:cs typeface="Times New Roman"/>
              </a:rPr>
              <a:t>”</a:t>
            </a:r>
            <a:r>
              <a:rPr lang="zh-CN" altLang="zh-CN" sz="2400" b="1" kern="100" dirty="0">
                <a:latin typeface="Times New Roman"/>
                <a:cs typeface="Times New Roman"/>
              </a:rPr>
              <a:t>。英美帝国主义除了践踏我国领土主权、疯狂掠夺我国经济资源外，还用腐朽没落的西方文化腐蚀我国人民，进行军事、经济、文化侵略，使清醒的青年们对于外来的东西产生</a:t>
            </a:r>
            <a:r>
              <a:rPr lang="en-US" altLang="zh-CN" sz="2400" b="1" kern="100" dirty="0">
                <a:latin typeface="宋体"/>
                <a:cs typeface="Times New Roman"/>
              </a:rPr>
              <a:t>“</a:t>
            </a:r>
            <a:r>
              <a:rPr lang="zh-CN" altLang="zh-CN" sz="2400" b="1" kern="100" dirty="0">
                <a:latin typeface="Times New Roman"/>
                <a:cs typeface="Times New Roman"/>
              </a:rPr>
              <a:t>盲目排外思想</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当时上海《文学》月刊正在讨论如何对待</a:t>
            </a:r>
            <a:r>
              <a:rPr lang="en-US" altLang="zh-CN" sz="2400" b="1" kern="100" dirty="0">
                <a:latin typeface="宋体"/>
                <a:cs typeface="Times New Roman"/>
              </a:rPr>
              <a:t>“</a:t>
            </a:r>
            <a:r>
              <a:rPr lang="zh-CN" altLang="zh-CN" sz="2400" b="1" kern="100" dirty="0">
                <a:latin typeface="Times New Roman"/>
                <a:cs typeface="Times New Roman"/>
              </a:rPr>
              <a:t>文学遗产</a:t>
            </a:r>
            <a:r>
              <a:rPr lang="en-US" altLang="zh-CN" sz="2400" b="1" kern="100" dirty="0">
                <a:latin typeface="宋体"/>
                <a:cs typeface="Times New Roman"/>
              </a:rPr>
              <a:t>”</a:t>
            </a:r>
            <a:r>
              <a:rPr lang="zh-CN" altLang="zh-CN" sz="2400" b="1" kern="100" dirty="0">
                <a:latin typeface="Times New Roman"/>
                <a:cs typeface="Times New Roman"/>
              </a:rPr>
              <a:t>问题，在讨论中存在着</a:t>
            </a:r>
            <a:r>
              <a:rPr lang="en-US" altLang="zh-CN" sz="2400" b="1" kern="100" dirty="0">
                <a:latin typeface="宋体"/>
                <a:cs typeface="Times New Roman"/>
              </a:rPr>
              <a:t>“</a:t>
            </a:r>
            <a:r>
              <a:rPr lang="zh-CN" altLang="zh-CN" sz="2400" b="1" kern="100" dirty="0">
                <a:latin typeface="Times New Roman"/>
                <a:cs typeface="Times New Roman"/>
              </a:rPr>
              <a:t>全盘肯定</a:t>
            </a:r>
            <a:r>
              <a:rPr lang="en-US" altLang="zh-CN" sz="2400" b="1" kern="100" dirty="0">
                <a:latin typeface="宋体"/>
                <a:cs typeface="Times New Roman"/>
              </a:rPr>
              <a:t>”</a:t>
            </a:r>
            <a:r>
              <a:rPr lang="zh-CN" altLang="zh-CN" sz="2400" b="1" kern="100" dirty="0">
                <a:latin typeface="Times New Roman"/>
                <a:cs typeface="Times New Roman"/>
              </a:rPr>
              <a:t>和</a:t>
            </a:r>
            <a:r>
              <a:rPr lang="en-US" altLang="zh-CN" sz="2400" b="1" kern="100" dirty="0">
                <a:latin typeface="宋体"/>
                <a:cs typeface="Times New Roman"/>
              </a:rPr>
              <a:t>“</a:t>
            </a:r>
            <a:r>
              <a:rPr lang="zh-CN" altLang="zh-CN" sz="2400" b="1" kern="100" dirty="0">
                <a:latin typeface="Times New Roman"/>
                <a:cs typeface="Times New Roman"/>
              </a:rPr>
              <a:t>全盘否定</a:t>
            </a:r>
            <a:r>
              <a:rPr lang="en-US" altLang="zh-CN" sz="2400" b="1" kern="100" dirty="0">
                <a:latin typeface="宋体"/>
                <a:cs typeface="Times New Roman"/>
              </a:rPr>
              <a:t>”</a:t>
            </a:r>
            <a:r>
              <a:rPr lang="zh-CN" altLang="zh-CN" sz="2400" b="1" kern="100" dirty="0">
                <a:latin typeface="Times New Roman"/>
                <a:cs typeface="Times New Roman"/>
              </a:rPr>
              <a:t>两种错误倾向。鲁迅先生就写下了这篇杂文，批驳了错误思潮，提倡</a:t>
            </a:r>
            <a:r>
              <a:rPr lang="en-US" altLang="zh-CN" sz="2400" b="1" kern="100" dirty="0">
                <a:latin typeface="宋体"/>
                <a:cs typeface="Times New Roman"/>
              </a:rPr>
              <a:t>“</a:t>
            </a:r>
            <a:r>
              <a:rPr lang="zh-CN" altLang="zh-CN" sz="2400" b="1" kern="100" dirty="0">
                <a:latin typeface="Times New Roman"/>
                <a:cs typeface="Times New Roman"/>
              </a:rPr>
              <a:t>拿来主义</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01083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84938"/>
            <a:ext cx="1164729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u="sng" kern="100" dirty="0">
                <a:latin typeface="宋体"/>
                <a:ea typeface="黑体"/>
                <a:cs typeface="Times New Roman"/>
              </a:rPr>
              <a:t>杂</a:t>
            </a:r>
            <a:r>
              <a:rPr lang="en-US" altLang="zh-CN" sz="2400" b="1" kern="100" dirty="0">
                <a:latin typeface="黑体"/>
                <a:cs typeface="Times New Roman"/>
              </a:rPr>
              <a:t>__</a:t>
            </a:r>
            <a:r>
              <a:rPr lang="zh-CN" altLang="zh-CN" sz="2400" b="1" u="sng" kern="100" dirty="0">
                <a:latin typeface="宋体"/>
                <a:ea typeface="黑体"/>
                <a:cs typeface="Times New Roman"/>
              </a:rPr>
              <a:t>文</a:t>
            </a:r>
            <a:r>
              <a:rPr lang="en-US" altLang="zh-CN" sz="2400" b="1" kern="100" baseline="30000" dirty="0">
                <a:latin typeface="宋体"/>
                <a:cs typeface="Times New Roman"/>
              </a:rPr>
              <a:t>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杂文，现代散文的一种，不拘泥于某一种形式，偏重于议论，也可以叙事。</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杂文，是直接而迅速地反映社会事变或社会倾向的文艺性论文。以短小精悍、活泼锋利为主要特点。内容广泛，形式多样，有关社会生活、文化动态、政治事件的杂感、杂谈、随笔都可以归入这一类。</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zh-CN" altLang="zh-CN" sz="2400" b="1" kern="100" dirty="0">
                <a:solidFill>
                  <a:srgbClr val="3366FF"/>
                </a:solidFill>
                <a:latin typeface="Times New Roman"/>
                <a:ea typeface="华文行楷"/>
                <a:cs typeface="Times New Roman"/>
              </a:rPr>
              <a:t>杂文，是鲁迅一生战斗的主要武器，是他战斗业绩的最重要最光辉的一部分。在黑暗的年代里，鲁迅杂文如同威力无穷的匕首投枪，刺破阴霾，横扫鬼域。</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4261532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04588"/>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2249257" y="2280433"/>
            <a:ext cx="80021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gēng</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600747268"/>
              </p:ext>
            </p:extLst>
          </p:nvPr>
        </p:nvGraphicFramePr>
        <p:xfrm>
          <a:off x="587375" y="2368555"/>
          <a:ext cx="9875838" cy="2860675"/>
        </p:xfrm>
        <a:graphic>
          <a:graphicData uri="http://schemas.openxmlformats.org/presentationml/2006/ole">
            <mc:AlternateContent xmlns:mc="http://schemas.openxmlformats.org/markup-compatibility/2006">
              <mc:Choice xmlns:v="urn:schemas-microsoft-com:vml" Requires="v">
                <p:oleObj spid="_x0000_s62466" name="文档" r:id="rId3" imgW="10157028" imgH="2937805" progId="Word.Document.12">
                  <p:embed/>
                </p:oleObj>
              </mc:Choice>
              <mc:Fallback>
                <p:oleObj name="文档" r:id="rId3" imgW="10157028" imgH="2937805" progId="Word.Document.12">
                  <p:embed/>
                  <p:pic>
                    <p:nvPicPr>
                      <p:cNvPr id="2" name="对象 1"/>
                      <p:cNvPicPr/>
                      <p:nvPr/>
                    </p:nvPicPr>
                    <p:blipFill>
                      <a:blip r:embed="rId4"/>
                      <a:stretch>
                        <a:fillRect/>
                      </a:stretch>
                    </p:blipFill>
                    <p:spPr>
                      <a:xfrm>
                        <a:off x="587375" y="2368555"/>
                        <a:ext cx="9875838" cy="2860675"/>
                      </a:xfrm>
                      <a:prstGeom prst="rect">
                        <a:avLst/>
                      </a:prstGeom>
                    </p:spPr>
                  </p:pic>
                </p:oleObj>
              </mc:Fallback>
            </mc:AlternateContent>
          </a:graphicData>
        </a:graphic>
      </p:graphicFrame>
      <p:sp>
        <p:nvSpPr>
          <p:cNvPr id="6" name="矩形 5"/>
          <p:cNvSpPr/>
          <p:nvPr/>
        </p:nvSpPr>
        <p:spPr>
          <a:xfrm>
            <a:off x="5569183" y="2280433"/>
            <a:ext cx="42351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yí</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8449551" y="2333441"/>
            <a:ext cx="76655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huái</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788700" y="2873510"/>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pì</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434117" y="2900014"/>
            <a:ext cx="56137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suǐ</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8603070" y="2895617"/>
            <a:ext cx="51007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xǔ</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738115" y="3454443"/>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cuì</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326775" y="3454443"/>
            <a:ext cx="835485"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xuán</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8478109" y="3467695"/>
            <a:ext cx="731290"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zhái</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1775448" y="4068519"/>
            <a:ext cx="441146"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sè</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5492094" y="4081771"/>
            <a:ext cx="57740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bié</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8912900" y="4055267"/>
            <a:ext cx="423514"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là</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709883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7230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sp>
        <p:nvSpPr>
          <p:cNvPr id="6" name="矩形 5"/>
          <p:cNvSpPr/>
          <p:nvPr/>
        </p:nvSpPr>
        <p:spPr>
          <a:xfrm>
            <a:off x="1568921" y="2137423"/>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xǔ</a:t>
            </a:r>
            <a:endParaRPr lang="zh-CN" altLang="en-US" sz="2400" b="1" dirty="0">
              <a:solidFill>
                <a:srgbClr val="FF0000"/>
              </a:solidFill>
              <a:latin typeface="Times New Roman" pitchFamily="18" charset="0"/>
              <a:cs typeface="Times New Roman" pitchFamily="18" charset="0"/>
            </a:endParaRPr>
          </a:p>
        </p:txBody>
      </p:sp>
      <p:sp>
        <p:nvSpPr>
          <p:cNvPr id="5" name="矩形 4"/>
          <p:cNvSpPr/>
          <p:nvPr/>
        </p:nvSpPr>
        <p:spPr>
          <a:xfrm>
            <a:off x="2498832" y="2168324"/>
            <a:ext cx="803425" cy="461665"/>
          </a:xfrm>
          <a:prstGeom prst="rect">
            <a:avLst/>
          </a:prstGeom>
        </p:spPr>
        <p:txBody>
          <a:bodyPr wrap="none">
            <a:spAutoFit/>
          </a:bodyPr>
          <a:lstStyle/>
          <a:p>
            <a:r>
              <a:rPr lang="zh-CN" altLang="en-US" sz="2400" b="1">
                <a:solidFill>
                  <a:srgbClr val="FF0000"/>
                </a:solidFill>
              </a:rPr>
              <a:t>自诩</a:t>
            </a:r>
            <a:endParaRPr lang="zh-CN" altLang="en-US" sz="2400" b="1" dirty="0">
              <a:solidFill>
                <a:srgbClr val="FF0000"/>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17075917"/>
              </p:ext>
            </p:extLst>
          </p:nvPr>
        </p:nvGraphicFramePr>
        <p:xfrm>
          <a:off x="509588" y="2250126"/>
          <a:ext cx="10123487" cy="2259012"/>
        </p:xfrm>
        <a:graphic>
          <a:graphicData uri="http://schemas.openxmlformats.org/presentationml/2006/ole">
            <mc:AlternateContent xmlns:mc="http://schemas.openxmlformats.org/markup-compatibility/2006">
              <mc:Choice xmlns:v="urn:schemas-microsoft-com:vml" Requires="v">
                <p:oleObj spid="_x0000_s63490" name="文档" r:id="rId3" imgW="10394425" imgH="2320722" progId="Word.Document.12">
                  <p:embed/>
                </p:oleObj>
              </mc:Choice>
              <mc:Fallback>
                <p:oleObj name="文档" r:id="rId3" imgW="10394425" imgH="2320722" progId="Word.Document.12">
                  <p:embed/>
                  <p:pic>
                    <p:nvPicPr>
                      <p:cNvPr id="2" name="对象 1"/>
                      <p:cNvPicPr/>
                      <p:nvPr/>
                    </p:nvPicPr>
                    <p:blipFill>
                      <a:blip r:embed="rId4"/>
                      <a:stretch>
                        <a:fillRect/>
                      </a:stretch>
                    </p:blipFill>
                    <p:spPr>
                      <a:xfrm>
                        <a:off x="509588" y="2250126"/>
                        <a:ext cx="10123487" cy="2259012"/>
                      </a:xfrm>
                      <a:prstGeom prst="rect">
                        <a:avLst/>
                      </a:prstGeom>
                    </p:spPr>
                  </p:pic>
                </p:oleObj>
              </mc:Fallback>
            </mc:AlternateContent>
          </a:graphicData>
        </a:graphic>
      </p:graphicFrame>
      <p:sp>
        <p:nvSpPr>
          <p:cNvPr id="7" name="矩形 6"/>
          <p:cNvSpPr/>
          <p:nvPr/>
        </p:nvSpPr>
        <p:spPr>
          <a:xfrm>
            <a:off x="1568921" y="2575873"/>
            <a:ext cx="5100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xǔ</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2307013" y="2602377"/>
            <a:ext cx="1422184" cy="461665"/>
          </a:xfrm>
          <a:prstGeom prst="rect">
            <a:avLst/>
          </a:prstGeom>
        </p:spPr>
        <p:txBody>
          <a:bodyPr wrap="none">
            <a:spAutoFit/>
          </a:bodyPr>
          <a:lstStyle/>
          <a:p>
            <a:r>
              <a:rPr lang="zh-CN" altLang="en-US" sz="2400" b="1" dirty="0">
                <a:solidFill>
                  <a:srgbClr val="FF0000"/>
                </a:solidFill>
              </a:rPr>
              <a:t>栩栩如生</a:t>
            </a:r>
          </a:p>
        </p:txBody>
      </p:sp>
      <p:sp>
        <p:nvSpPr>
          <p:cNvPr id="9" name="矩形 8"/>
          <p:cNvSpPr/>
          <p:nvPr/>
        </p:nvSpPr>
        <p:spPr>
          <a:xfrm>
            <a:off x="6223015" y="2169432"/>
            <a:ext cx="577402"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zhì</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7179430" y="2175180"/>
            <a:ext cx="803425" cy="461665"/>
          </a:xfrm>
          <a:prstGeom prst="rect">
            <a:avLst/>
          </a:prstGeom>
        </p:spPr>
        <p:txBody>
          <a:bodyPr wrap="none">
            <a:spAutoFit/>
          </a:bodyPr>
          <a:lstStyle/>
          <a:p>
            <a:r>
              <a:rPr lang="zh-CN" altLang="en-US" sz="2400" b="1" dirty="0">
                <a:solidFill>
                  <a:srgbClr val="FF0000"/>
                </a:solidFill>
              </a:rPr>
              <a:t>炙热</a:t>
            </a:r>
          </a:p>
        </p:txBody>
      </p:sp>
      <p:sp>
        <p:nvSpPr>
          <p:cNvPr id="11" name="矩形 10"/>
          <p:cNvSpPr/>
          <p:nvPr/>
        </p:nvSpPr>
        <p:spPr>
          <a:xfrm>
            <a:off x="6268910" y="2609881"/>
            <a:ext cx="543739"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jiǔ</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7198821" y="2602377"/>
            <a:ext cx="803425" cy="461665"/>
          </a:xfrm>
          <a:prstGeom prst="rect">
            <a:avLst/>
          </a:prstGeom>
        </p:spPr>
        <p:txBody>
          <a:bodyPr wrap="none">
            <a:spAutoFit/>
          </a:bodyPr>
          <a:lstStyle/>
          <a:p>
            <a:r>
              <a:rPr lang="zh-CN" altLang="en-US" sz="2400" b="1" dirty="0">
                <a:solidFill>
                  <a:srgbClr val="FF0000"/>
                </a:solidFill>
              </a:rPr>
              <a:t>针灸</a:t>
            </a:r>
          </a:p>
        </p:txBody>
      </p:sp>
      <p:sp>
        <p:nvSpPr>
          <p:cNvPr id="13" name="矩形 12"/>
          <p:cNvSpPr/>
          <p:nvPr/>
        </p:nvSpPr>
        <p:spPr>
          <a:xfrm>
            <a:off x="1595425" y="3123446"/>
            <a:ext cx="49244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kē</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2525336" y="3195454"/>
            <a:ext cx="803425" cy="461665"/>
          </a:xfrm>
          <a:prstGeom prst="rect">
            <a:avLst/>
          </a:prstGeom>
        </p:spPr>
        <p:txBody>
          <a:bodyPr wrap="none">
            <a:spAutoFit/>
          </a:bodyPr>
          <a:lstStyle/>
          <a:p>
            <a:r>
              <a:rPr lang="zh-CN" altLang="en-US" sz="2400" b="1" dirty="0">
                <a:solidFill>
                  <a:srgbClr val="FF0000"/>
                </a:solidFill>
              </a:rPr>
              <a:t>磕头</a:t>
            </a:r>
          </a:p>
        </p:txBody>
      </p:sp>
      <p:sp>
        <p:nvSpPr>
          <p:cNvPr id="15" name="矩形 14"/>
          <p:cNvSpPr/>
          <p:nvPr/>
        </p:nvSpPr>
        <p:spPr>
          <a:xfrm>
            <a:off x="1595425" y="3610507"/>
            <a:ext cx="49244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kē</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2525336" y="3603003"/>
            <a:ext cx="803425" cy="461665"/>
          </a:xfrm>
          <a:prstGeom prst="rect">
            <a:avLst/>
          </a:prstGeom>
        </p:spPr>
        <p:txBody>
          <a:bodyPr wrap="none">
            <a:spAutoFit/>
          </a:bodyPr>
          <a:lstStyle/>
          <a:p>
            <a:r>
              <a:rPr lang="zh-CN" altLang="en-US" sz="2400" b="1">
                <a:solidFill>
                  <a:srgbClr val="FF0000"/>
                </a:solidFill>
              </a:rPr>
              <a:t>瞌睡</a:t>
            </a:r>
            <a:endParaRPr lang="zh-CN" altLang="en-US" sz="2400" b="1" dirty="0">
              <a:solidFill>
                <a:srgbClr val="FF0000"/>
              </a:solidFill>
            </a:endParaRPr>
          </a:p>
        </p:txBody>
      </p:sp>
      <p:sp>
        <p:nvSpPr>
          <p:cNvPr id="17" name="矩形 16"/>
          <p:cNvSpPr/>
          <p:nvPr/>
        </p:nvSpPr>
        <p:spPr>
          <a:xfrm>
            <a:off x="6249519" y="3176454"/>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bié</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7219186" y="3182202"/>
            <a:ext cx="803425" cy="461665"/>
          </a:xfrm>
          <a:prstGeom prst="rect">
            <a:avLst/>
          </a:prstGeom>
        </p:spPr>
        <p:txBody>
          <a:bodyPr wrap="none">
            <a:spAutoFit/>
          </a:bodyPr>
          <a:lstStyle/>
          <a:p>
            <a:r>
              <a:rPr lang="zh-CN" altLang="en-US" sz="2400" b="1" dirty="0">
                <a:solidFill>
                  <a:srgbClr val="FF0000"/>
                </a:solidFill>
              </a:rPr>
              <a:t>蹩进</a:t>
            </a:r>
          </a:p>
        </p:txBody>
      </p:sp>
      <p:sp>
        <p:nvSpPr>
          <p:cNvPr id="19" name="矩形 18"/>
          <p:cNvSpPr/>
          <p:nvPr/>
        </p:nvSpPr>
        <p:spPr>
          <a:xfrm>
            <a:off x="6249519" y="3604111"/>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biē</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7219186" y="3616255"/>
            <a:ext cx="803425" cy="461665"/>
          </a:xfrm>
          <a:prstGeom prst="rect">
            <a:avLst/>
          </a:prstGeom>
        </p:spPr>
        <p:txBody>
          <a:bodyPr wrap="none">
            <a:spAutoFit/>
          </a:bodyPr>
          <a:lstStyle/>
          <a:p>
            <a:r>
              <a:rPr lang="zh-CN" altLang="en-US" sz="2400" b="1" dirty="0">
                <a:solidFill>
                  <a:srgbClr val="FF0000"/>
                </a:solidFill>
              </a:rPr>
              <a:t>鱼鳖</a:t>
            </a:r>
          </a:p>
        </p:txBody>
      </p:sp>
    </p:spTree>
    <p:extLst>
      <p:ext uri="{BB962C8B-B14F-4D97-AF65-F5344CB8AC3E}">
        <p14:creationId xmlns:p14="http://schemas.microsoft.com/office/powerpoint/2010/main" val="1514422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480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24987"/>
            <a:ext cx="11304749"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吝啬</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吝惜</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吝啬</a:t>
            </a:r>
            <a:r>
              <a:rPr lang="en-US" altLang="zh-CN" sz="2400" b="1" kern="100" dirty="0">
                <a:latin typeface="宋体"/>
                <a:cs typeface="Times New Roman"/>
              </a:rPr>
              <a:t>”</a:t>
            </a:r>
            <a:r>
              <a:rPr lang="zh-CN" altLang="zh-CN" sz="2400" b="1" kern="100" dirty="0">
                <a:latin typeface="Times New Roman"/>
                <a:cs typeface="Times New Roman"/>
              </a:rPr>
              <a:t>着重指财物当用不用，贬义词。</a:t>
            </a:r>
            <a:r>
              <a:rPr lang="zh-CN" altLang="zh-CN" sz="2400" b="1" kern="100" dirty="0">
                <a:latin typeface="宋体"/>
                <a:cs typeface="Times New Roman"/>
              </a:rPr>
              <a:t>“</a:t>
            </a:r>
            <a:r>
              <a:rPr lang="zh-CN" altLang="zh-CN" sz="2400" b="1" kern="100" dirty="0">
                <a:latin typeface="Times New Roman"/>
                <a:cs typeface="Times New Roman"/>
              </a:rPr>
              <a:t>吝惜</a:t>
            </a:r>
            <a:r>
              <a:rPr lang="zh-CN" altLang="zh-CN" sz="2400" b="1" kern="100" dirty="0">
                <a:latin typeface="宋体"/>
                <a:cs typeface="Times New Roman"/>
              </a:rPr>
              <a:t>”</a:t>
            </a:r>
            <a:r>
              <a:rPr lang="zh-CN" altLang="zh-CN" sz="2400" b="1" kern="100" dirty="0">
                <a:latin typeface="Times New Roman"/>
                <a:cs typeface="Times New Roman"/>
              </a:rPr>
              <a:t>指因过分爱惜而舍不得拿出，宾语常是财物、生命、力量以及具体的物品。</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一个年轻时只顾自己的人，将会变成一个非常</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的人，老来便是一个无可救药的守财奴。</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普照大地的太阳，把光和热撒在世界的每一个角落中，从不</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，从不偏袒，从不计较报酬。</a:t>
            </a:r>
            <a:endParaRPr lang="zh-CN" altLang="zh-CN" sz="1050" kern="100" dirty="0">
              <a:effectLst/>
              <a:latin typeface="宋体"/>
              <a:cs typeface="Courier New"/>
            </a:endParaRPr>
          </a:p>
        </p:txBody>
      </p:sp>
      <p:sp>
        <p:nvSpPr>
          <p:cNvPr id="5" name="矩形 4"/>
          <p:cNvSpPr/>
          <p:nvPr/>
        </p:nvSpPr>
        <p:spPr>
          <a:xfrm>
            <a:off x="8129261" y="3173527"/>
            <a:ext cx="803425" cy="461665"/>
          </a:xfrm>
          <a:prstGeom prst="rect">
            <a:avLst/>
          </a:prstGeom>
        </p:spPr>
        <p:txBody>
          <a:bodyPr wrap="none">
            <a:spAutoFit/>
          </a:bodyPr>
          <a:lstStyle/>
          <a:p>
            <a:r>
              <a:rPr lang="zh-CN" altLang="en-US" sz="2400" b="1" dirty="0">
                <a:solidFill>
                  <a:srgbClr val="FF0000"/>
                </a:solidFill>
              </a:rPr>
              <a:t>吝啬</a:t>
            </a:r>
          </a:p>
        </p:txBody>
      </p:sp>
      <p:sp>
        <p:nvSpPr>
          <p:cNvPr id="6" name="矩形 5"/>
          <p:cNvSpPr/>
          <p:nvPr/>
        </p:nvSpPr>
        <p:spPr>
          <a:xfrm>
            <a:off x="9059806" y="4262520"/>
            <a:ext cx="803425" cy="461665"/>
          </a:xfrm>
          <a:prstGeom prst="rect">
            <a:avLst/>
          </a:prstGeom>
        </p:spPr>
        <p:txBody>
          <a:bodyPr wrap="none">
            <a:spAutoFit/>
          </a:bodyPr>
          <a:lstStyle/>
          <a:p>
            <a:r>
              <a:rPr lang="zh-CN" altLang="en-US" sz="2400" b="1" dirty="0">
                <a:solidFill>
                  <a:srgbClr val="FF0000"/>
                </a:solidFill>
              </a:rPr>
              <a:t>吝惜</a:t>
            </a:r>
          </a:p>
        </p:txBody>
      </p:sp>
    </p:spTree>
    <p:extLst>
      <p:ext uri="{BB962C8B-B14F-4D97-AF65-F5344CB8AC3E}">
        <p14:creationId xmlns:p14="http://schemas.microsoft.com/office/powerpoint/2010/main" val="327238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5287" y="1285055"/>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zh-CN" altLang="zh-CN" sz="2400" b="1" kern="100" dirty="0">
                <a:latin typeface="Times New Roman"/>
                <a:ea typeface="黑体"/>
                <a:cs typeface="Times New Roman"/>
              </a:rPr>
              <a:t>接受</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接收</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接受</a:t>
            </a:r>
            <a:r>
              <a:rPr lang="en-US" altLang="zh-CN" sz="2400" b="1" kern="100" dirty="0">
                <a:latin typeface="宋体"/>
                <a:cs typeface="Times New Roman"/>
              </a:rPr>
              <a:t>”</a:t>
            </a:r>
            <a:r>
              <a:rPr lang="zh-CN" altLang="zh-CN" sz="2400" b="1" kern="100" dirty="0">
                <a:latin typeface="Times New Roman"/>
                <a:cs typeface="Times New Roman"/>
              </a:rPr>
              <a:t>指采纳不拒绝。对象侧重于无形的东西，如爱情、感情、馈赠等。</a:t>
            </a:r>
            <a:r>
              <a:rPr lang="en-US" altLang="zh-CN" sz="2400" b="1" kern="100" dirty="0">
                <a:latin typeface="宋体"/>
                <a:cs typeface="Times New Roman"/>
              </a:rPr>
              <a:t>“</a:t>
            </a:r>
            <a:r>
              <a:rPr lang="zh-CN" altLang="zh-CN" sz="2400" b="1" kern="100" dirty="0">
                <a:latin typeface="Times New Roman"/>
                <a:cs typeface="Times New Roman"/>
              </a:rPr>
              <a:t>接收</a:t>
            </a:r>
            <a:r>
              <a:rPr lang="en-US" altLang="zh-CN" sz="2400" b="1" kern="100" dirty="0">
                <a:latin typeface="宋体"/>
                <a:cs typeface="Times New Roman"/>
              </a:rPr>
              <a:t>”</a:t>
            </a:r>
            <a:r>
              <a:rPr lang="zh-CN" altLang="zh-CN" sz="2400" b="1" kern="100" dirty="0">
                <a:latin typeface="Times New Roman"/>
                <a:cs typeface="Times New Roman"/>
              </a:rPr>
              <a:t>指收受过来，对象侧重于有形的东西，如信件、传真。</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有科研人员表示，他们首次重复</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到了来自银河系外同一地点的相同信号。</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每个人的性格中，都有某些无法让人</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的部分，再美好的人也一样。所以不要苛求别人，也不要埋怨自己。</a:t>
            </a:r>
            <a:endParaRPr lang="zh-CN" altLang="zh-CN" sz="1050" kern="100" dirty="0">
              <a:effectLst/>
              <a:latin typeface="宋体"/>
              <a:cs typeface="Courier New"/>
            </a:endParaRPr>
          </a:p>
        </p:txBody>
      </p:sp>
      <p:sp>
        <p:nvSpPr>
          <p:cNvPr id="5" name="矩形 4"/>
          <p:cNvSpPr/>
          <p:nvPr/>
        </p:nvSpPr>
        <p:spPr>
          <a:xfrm>
            <a:off x="6236267" y="3033595"/>
            <a:ext cx="803425" cy="461665"/>
          </a:xfrm>
          <a:prstGeom prst="rect">
            <a:avLst/>
          </a:prstGeom>
        </p:spPr>
        <p:txBody>
          <a:bodyPr wrap="none">
            <a:spAutoFit/>
          </a:bodyPr>
          <a:lstStyle/>
          <a:p>
            <a:r>
              <a:rPr lang="zh-CN" altLang="en-US" sz="2400" b="1" dirty="0">
                <a:solidFill>
                  <a:srgbClr val="FF0000"/>
                </a:solidFill>
              </a:rPr>
              <a:t>接收</a:t>
            </a:r>
          </a:p>
        </p:txBody>
      </p:sp>
      <p:sp>
        <p:nvSpPr>
          <p:cNvPr id="6" name="矩形 5"/>
          <p:cNvSpPr/>
          <p:nvPr/>
        </p:nvSpPr>
        <p:spPr>
          <a:xfrm>
            <a:off x="5915977" y="4122588"/>
            <a:ext cx="803425" cy="461665"/>
          </a:xfrm>
          <a:prstGeom prst="rect">
            <a:avLst/>
          </a:prstGeom>
        </p:spPr>
        <p:txBody>
          <a:bodyPr wrap="none">
            <a:spAutoFit/>
          </a:bodyPr>
          <a:lstStyle/>
          <a:p>
            <a:r>
              <a:rPr lang="zh-CN" altLang="en-US" sz="2400" b="1" dirty="0">
                <a:solidFill>
                  <a:srgbClr val="FF0000"/>
                </a:solidFill>
              </a:rPr>
              <a:t>接受</a:t>
            </a:r>
          </a:p>
        </p:txBody>
      </p:sp>
    </p:spTree>
    <p:extLst>
      <p:ext uri="{BB962C8B-B14F-4D97-AF65-F5344CB8AC3E}">
        <p14:creationId xmlns:p14="http://schemas.microsoft.com/office/powerpoint/2010/main" val="1527971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1460</Words>
  <Application>Microsoft Office PowerPoint</Application>
  <PresentationFormat>宽屏</PresentationFormat>
  <Paragraphs>136</Paragraphs>
  <Slides>30</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9"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