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6" r:id="rId2"/>
    <p:sldId id="299" r:id="rId3"/>
    <p:sldId id="300" r:id="rId4"/>
    <p:sldId id="392" r:id="rId5"/>
    <p:sldId id="530" r:id="rId6"/>
    <p:sldId id="435" r:id="rId7"/>
    <p:sldId id="531" r:id="rId8"/>
    <p:sldId id="434" r:id="rId9"/>
    <p:sldId id="532" r:id="rId10"/>
    <p:sldId id="533" r:id="rId11"/>
    <p:sldId id="516" r:id="rId12"/>
    <p:sldId id="534" r:id="rId13"/>
    <p:sldId id="517" r:id="rId14"/>
    <p:sldId id="464" r:id="rId15"/>
    <p:sldId id="411" r:id="rId16"/>
    <p:sldId id="537" r:id="rId17"/>
    <p:sldId id="437" r:id="rId18"/>
    <p:sldId id="466" r:id="rId19"/>
    <p:sldId id="465" r:id="rId20"/>
    <p:sldId id="527" r:id="rId21"/>
    <p:sldId id="535" r:id="rId22"/>
    <p:sldId id="536" r:id="rId23"/>
    <p:sldId id="538" r:id="rId24"/>
    <p:sldId id="518" r:id="rId25"/>
    <p:sldId id="390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1C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napToGrid="0">
      <p:cViewPr varScale="1">
        <p:scale>
          <a:sx n="113" d="100"/>
          <a:sy n="113" d="100"/>
        </p:scale>
        <p:origin x="-1224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421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156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7013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045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9979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图片包含 掌握, 网球&#10;&#10;已生成高可信度的说明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9113" y="130175"/>
            <a:ext cx="10983912" cy="6480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795963" y="5805488"/>
            <a:ext cx="4976813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ts val="33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B32D8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charset="-122"/>
                <a:cs typeface="+mn-cs"/>
                <a:sym typeface="Century Gothic" panose="020B0502020202020204" pitchFamily="34" charset="0"/>
              </a:rPr>
              <a:t>权威专业教育资源门户</a:t>
            </a: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5625" y="247650"/>
            <a:ext cx="1981200" cy="419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1889125"/>
            <a:ext cx="12192000" cy="2962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823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8788" y="247650"/>
            <a:ext cx="1981200" cy="419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 descr="图片包含 掌握, 网球&#10;&#10;已生成高可信度的说明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00063" y="130175"/>
            <a:ext cx="10983912" cy="6480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795963" y="5805488"/>
            <a:ext cx="4976813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ts val="33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3C60D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charset="-122"/>
                <a:cs typeface="+mn-cs"/>
                <a:sym typeface="Century Gothic" panose="020B0502020202020204" pitchFamily="34" charset="0"/>
              </a:rPr>
              <a:t>权威专业教育资源门户</a:t>
            </a:r>
          </a:p>
        </p:txBody>
      </p:sp>
      <p:pic>
        <p:nvPicPr>
          <p:cNvPr id="3076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5625" y="247650"/>
            <a:ext cx="1981200" cy="419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1889125"/>
            <a:ext cx="12192000" cy="2962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AA7FF0-6B4A-4546-BBEE-EC76D62FD432}" type="datetimeFigureOut">
              <a:rPr lang="zh-CN" altLang="en-US" smtClean="0"/>
              <a:t>2022/8/28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157221" y="1235393"/>
            <a:ext cx="5876925" cy="129159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entury Gothic" panose="020B0502020202020204" pitchFamily="34" charset="0"/>
              </a:rPr>
              <a:t>念奴娇</a:t>
            </a:r>
            <a:r>
              <a:rPr lang="zh-CN" altLang="en-US" sz="5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Century Gothic" panose="020B0502020202020204" pitchFamily="34" charset="0"/>
              </a:rPr>
              <a:t>·</a:t>
            </a:r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entury Gothic" panose="020B0502020202020204" pitchFamily="34" charset="0"/>
              </a:rPr>
              <a:t>赤壁怀古 </a:t>
            </a:r>
            <a:endParaRPr lang="zh-CN" altLang="en-US" sz="5400" b="1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Century Gothic" panose="020B0502020202020204" pitchFamily="34" charset="0"/>
            </a:endParaRPr>
          </a:p>
          <a:p>
            <a:pPr algn="ctr"/>
            <a:r>
              <a:rPr lang="zh-CN" altLang="en-US" sz="2400" b="1" dirty="0">
                <a:solidFill>
                  <a:srgbClr val="0E1CD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entury Gothic" panose="020B0502020202020204" pitchFamily="34" charset="0"/>
              </a:rPr>
              <a:t>【</a:t>
            </a:r>
            <a:r>
              <a:rPr lang="en-US" altLang="zh-CN" sz="2400" b="1" dirty="0">
                <a:solidFill>
                  <a:srgbClr val="0E1CD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entury Gothic" panose="020B0502020202020204" pitchFamily="34" charset="0"/>
              </a:rPr>
              <a:t>2</a:t>
            </a:r>
            <a:r>
              <a:rPr lang="zh-CN" altLang="en-US" sz="2400" b="1" dirty="0">
                <a:solidFill>
                  <a:srgbClr val="0E1CD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entury Gothic" panose="020B0502020202020204" pitchFamily="34" charset="0"/>
              </a:rPr>
              <a:t>课时】</a:t>
            </a:r>
            <a:r>
              <a:rPr lang="zh-CN" altLang="en-US" sz="1600" dirty="0">
                <a:solidFill>
                  <a:srgbClr val="0E1CDC"/>
                </a:solidFill>
                <a:latin typeface="Century Gothic" panose="020B0502020202020204" pitchFamily="34" charset="0"/>
                <a:ea typeface="微软雅黑" panose="020B0503020204020204" charset="-122"/>
                <a:sym typeface="Century Gothic" panose="020B0502020202020204" pitchFamily="34" charset="0"/>
              </a:rPr>
              <a:t>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9685" y="2670175"/>
            <a:ext cx="4877435" cy="3759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789430" y="1473200"/>
            <a:ext cx="892873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565015" y="828040"/>
            <a:ext cx="306197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>
                <a:solidFill>
                  <a:srgbClr val="0E1CD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 品鉴诗歌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97865" y="2375535"/>
            <a:ext cx="53848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诵</a:t>
            </a:r>
          </a:p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</a:t>
            </a:r>
          </a:p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正音</a:t>
            </a:r>
          </a:p>
        </p:txBody>
      </p:sp>
      <p:sp>
        <p:nvSpPr>
          <p:cNvPr id="14338" name="Rectangle 4"/>
          <p:cNvSpPr/>
          <p:nvPr/>
        </p:nvSpPr>
        <p:spPr>
          <a:xfrm>
            <a:off x="2370455" y="1905953"/>
            <a:ext cx="5256213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None/>
            </a:pPr>
            <a:r>
              <a:rPr lang="zh-CN" altLang="en-US" sz="4000" b="1" dirty="0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垒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lěi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 </a:t>
            </a:r>
          </a:p>
          <a:p>
            <a:pPr marL="0" lvl="0" indent="0" eaLnBrk="1" hangingPunct="1">
              <a:spcBef>
                <a:spcPct val="0"/>
              </a:spcBef>
              <a:buClrTx/>
              <a:buNone/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公</a:t>
            </a:r>
            <a:r>
              <a:rPr lang="zh-CN" altLang="en-US" sz="4000" b="1" dirty="0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瑾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jǐn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</a:t>
            </a:r>
          </a:p>
          <a:p>
            <a:pPr marL="0" lvl="0" indent="0" eaLnBrk="1" hangingPunct="1">
              <a:spcBef>
                <a:spcPct val="0"/>
              </a:spcBef>
              <a:buClrTx/>
              <a:buNone/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羽扇</a:t>
            </a:r>
            <a:r>
              <a:rPr lang="zh-CN" altLang="en-US" sz="4000" b="1" dirty="0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纶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guān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）巾         </a:t>
            </a:r>
          </a:p>
          <a:p>
            <a:pPr marL="0" lvl="0" indent="0" eaLnBrk="1" hangingPunct="1">
              <a:spcBef>
                <a:spcPct val="0"/>
              </a:spcBef>
              <a:buClrTx/>
              <a:buNone/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强</a:t>
            </a:r>
            <a:r>
              <a:rPr lang="zh-CN" altLang="en-US" sz="4000" b="1" dirty="0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虏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lǔ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      </a:t>
            </a:r>
          </a:p>
          <a:p>
            <a:pPr marL="0" lvl="0" indent="0" eaLnBrk="1" hangingPunct="1">
              <a:spcBef>
                <a:spcPct val="0"/>
              </a:spcBef>
              <a:buClrTx/>
              <a:buNone/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早生</a:t>
            </a:r>
            <a:r>
              <a:rPr lang="zh-CN" altLang="en-US" sz="4000" b="1" dirty="0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华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huā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）发     </a:t>
            </a:r>
          </a:p>
          <a:p>
            <a:pPr marL="0" lvl="0" indent="0" eaLnBrk="1" hangingPunct="1">
              <a:spcBef>
                <a:spcPct val="0"/>
              </a:spcBef>
              <a:buClrTx/>
              <a:buNone/>
            </a:pPr>
            <a:r>
              <a:rPr lang="zh-CN" altLang="en-US" sz="4000" b="1" dirty="0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还酹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huán lèi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 </a:t>
            </a:r>
          </a:p>
        </p:txBody>
      </p:sp>
      <p:pic>
        <p:nvPicPr>
          <p:cNvPr id="11270" name="图片 82948" descr="图片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4395" y="1607820"/>
            <a:ext cx="3876040" cy="457771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1789430" y="1473200"/>
            <a:ext cx="892873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565015" y="828040"/>
            <a:ext cx="306197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>
                <a:solidFill>
                  <a:srgbClr val="0E1CD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 品鉴诗歌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97865" y="2375535"/>
            <a:ext cx="53848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诵</a:t>
            </a:r>
          </a:p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</a:t>
            </a:r>
          </a:p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听音频</a:t>
            </a:r>
          </a:p>
        </p:txBody>
      </p:sp>
      <p:sp>
        <p:nvSpPr>
          <p:cNvPr id="13315" name="内容占位符 2"/>
          <p:cNvSpPr>
            <a:spLocks noGrp="1"/>
          </p:cNvSpPr>
          <p:nvPr>
            <p:ph idx="1"/>
          </p:nvPr>
        </p:nvSpPr>
        <p:spPr>
          <a:xfrm>
            <a:off x="2182495" y="2167890"/>
            <a:ext cx="9144000" cy="3834765"/>
          </a:xfrm>
        </p:spPr>
        <p:txBody>
          <a:bodyPr vert="horz" wrap="square" lIns="91440" tIns="45720" rIns="91440" bIns="45720" anchor="t">
            <a:normAutofit/>
          </a:bodyPr>
          <a:lstStyle/>
          <a:p>
            <a:pPr eaLnBrk="1" hangingPunct="1">
              <a:lnSpc>
                <a:spcPct val="120000"/>
              </a:lnSpc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    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hlinkClick r:id="" action="ppaction://noaction"/>
              </a:rPr>
              <a:t>大江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hlinkClick r:id="" action="ppaction://noaction"/>
              </a:rPr>
              <a:t>/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hlinkClick r:id="" action="ppaction://noaction"/>
              </a:rPr>
              <a:t>东去，浪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hlinkClick r:id="" action="ppaction://noaction"/>
              </a:rPr>
              <a:t>/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hlinkClick r:id="" action="ppaction://noaction"/>
              </a:rPr>
              <a:t>淘尽↘ 、千古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hlinkClick r:id="" action="ppaction://noaction"/>
              </a:rPr>
              <a:t>/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hlinkClick r:id="" action="ppaction://noaction"/>
              </a:rPr>
              <a:t>风流∕人物。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故垒西边，人道是↘、三国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周郎∕赤壁。乱石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穿空↗</a:t>
            </a:r>
            <a:r>
              <a:rPr lang="zh-CN" altLang="en-US" sz="2800" b="1" i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，惊涛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拍岸↗ ，卷起∕千堆雪↘。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hlinkClick r:id="" action="ppaction://noaction"/>
              </a:rPr>
              <a:t>江山如画，一时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hlinkClick r:id="" action="ppaction://noaction"/>
              </a:rPr>
              <a:t>/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hlinkClick r:id="" action="ppaction://noaction"/>
              </a:rPr>
              <a:t>多少↘豪杰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                </a:t>
            </a:r>
          </a:p>
          <a:p>
            <a:pPr eaLnBrk="1" hangingPunct="1">
              <a:lnSpc>
                <a:spcPct val="120000"/>
              </a:lnSpc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hlinkClick r:id="" action="ppaction://noaction"/>
              </a:rPr>
              <a:t>遥想∕公瑾当年，小乔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hlinkClick r:id="" action="ppaction://noaction"/>
              </a:rPr>
              <a:t>/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hlinkClick r:id="" action="ppaction://noaction"/>
              </a:rPr>
              <a:t>初嫁了，雄姿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hlinkClick r:id="" action="ppaction://noaction"/>
              </a:rPr>
              <a:t>/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hlinkClick r:id="" action="ppaction://noaction"/>
              </a:rPr>
              <a:t>英发。羽扇纶巾，谈笑间、 强虏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hlinkClick r:id="" action="ppaction://noaction"/>
              </a:rPr>
              <a:t>/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hlinkClick r:id="" action="ppaction://noaction"/>
              </a:rPr>
              <a:t>灰飞烟灭。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故国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神游， 多情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应笑我，早生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华发↘。人间如梦，一尊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还酹∕江月。</a:t>
            </a:r>
            <a:endParaRPr lang="zh-CN" altLang="en-US" sz="3600" b="1" dirty="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697865" y="2375535"/>
            <a:ext cx="53848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积累字词</a:t>
            </a:r>
          </a:p>
        </p:txBody>
      </p:sp>
      <p:sp>
        <p:nvSpPr>
          <p:cNvPr id="14338" name="Rectangle 4"/>
          <p:cNvSpPr/>
          <p:nvPr/>
        </p:nvSpPr>
        <p:spPr>
          <a:xfrm>
            <a:off x="1557020" y="854075"/>
            <a:ext cx="1017206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None/>
            </a:pPr>
            <a:r>
              <a:rPr 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古今异义：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 b="1" u="sng" dirty="0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大江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东去   </a:t>
            </a:r>
          </a:p>
          <a:p>
            <a:pPr marL="0" lvl="0" indent="0" eaLnBrk="1" hangingPunct="1">
              <a:spcBef>
                <a:spcPct val="0"/>
              </a:spcBef>
              <a:buClrTx/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古义：长江    今义：大的河流</a:t>
            </a:r>
          </a:p>
          <a:p>
            <a:pPr marL="0" lvl="0" indent="0" eaLnBrk="1" hangingPunct="1">
              <a:spcBef>
                <a:spcPct val="0"/>
              </a:spcBef>
              <a:buClrTx/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）千古</a:t>
            </a:r>
            <a:r>
              <a:rPr lang="zh-CN" altLang="en-US" sz="2800" b="1" u="sng" dirty="0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风流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人物</a:t>
            </a:r>
          </a:p>
          <a:p>
            <a:pPr marL="0" lvl="0" indent="0" eaLnBrk="1" hangingPunct="1">
              <a:spcBef>
                <a:spcPct val="0"/>
              </a:spcBef>
              <a:buClrTx/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古义：杰出的  今义：有功绩而又有文采的，英俊杰出的；有才学而不拘礼法的；跟男妇间情爱有关的；轻浮放荡。</a:t>
            </a:r>
          </a:p>
          <a:p>
            <a:pPr marL="0" lvl="0" indent="0" eaLnBrk="1" hangingPunct="1">
              <a:spcBef>
                <a:spcPct val="0"/>
              </a:spcBef>
              <a:buClrTx/>
              <a:buNone/>
            </a:pP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None/>
            </a:pP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一词多义：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（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）人生</a:t>
            </a:r>
            <a:r>
              <a:rPr lang="zh-CN" altLang="en-US" sz="2800" b="1" u="sng" dirty="0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梦：好像</a:t>
            </a:r>
          </a:p>
          <a:p>
            <a:pPr marL="0" lvl="0" indent="0" eaLnBrk="1" hangingPunct="1">
              <a:spcBef>
                <a:spcPct val="0"/>
              </a:spcBef>
              <a:buClrTx/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（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）坐须臾，沛公起</a:t>
            </a:r>
            <a:r>
              <a:rPr lang="zh-CN" altLang="en-US" sz="2800" b="1" u="sng" dirty="0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厕：到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去，往</a:t>
            </a:r>
          </a:p>
          <a:p>
            <a:pPr marL="0" lvl="0" indent="0" eaLnBrk="1" hangingPunct="1">
              <a:spcBef>
                <a:spcPct val="0"/>
              </a:spcBef>
              <a:buClrTx/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（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）是故弟子不必不</a:t>
            </a:r>
            <a:r>
              <a:rPr lang="zh-CN" altLang="en-US" sz="2800" b="1" u="sng" dirty="0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师：及，比得上</a:t>
            </a:r>
          </a:p>
          <a:p>
            <a:pPr marL="0" lvl="0" indent="0" eaLnBrk="1" hangingPunct="1">
              <a:spcBef>
                <a:spcPct val="0"/>
              </a:spcBef>
              <a:buClrTx/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（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）先生</a:t>
            </a:r>
            <a:r>
              <a:rPr lang="zh-CN" altLang="en-US" sz="2800" b="1" u="sng" dirty="0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其指：依照，遵从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04340" y="4926965"/>
            <a:ext cx="5403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2325370" y="4433570"/>
            <a:ext cx="103505" cy="1483360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1094740" y="889000"/>
            <a:ext cx="10165715" cy="1430655"/>
          </a:xfrm>
        </p:spPr>
        <p:txBody>
          <a:bodyPr>
            <a:noAutofit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思考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</a:t>
            </a:r>
            <a:r>
              <a:rPr lang="zh-CN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片</a:t>
            </a:r>
            <a:r>
              <a:rPr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写了哪些景物意象？这些景物意象各有怎样的特点？营造了怎样的意境？你打算给这个意境图命一个怎样的名？</a:t>
            </a: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1249045" y="3164840"/>
            <a:ext cx="256349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▲  </a:t>
            </a:r>
            <a:r>
              <a:rPr lang="zh-CN" altLang="en-US" sz="2800" b="1" dirty="0">
                <a:solidFill>
                  <a:srgbClr val="0E1CDC"/>
                </a:solidFill>
              </a:rPr>
              <a:t>赤壁江山图</a:t>
            </a:r>
            <a:r>
              <a:rPr lang="zh-CN" altLang="en-US" sz="2800" b="1" dirty="0">
                <a:solidFill>
                  <a:srgbClr val="FF0000"/>
                </a:solidFill>
              </a:rPr>
              <a:t>                </a:t>
            </a:r>
          </a:p>
        </p:txBody>
      </p:sp>
      <p:sp>
        <p:nvSpPr>
          <p:cNvPr id="7" name="AutoShape 6"/>
          <p:cNvSpPr/>
          <p:nvPr/>
        </p:nvSpPr>
        <p:spPr bwMode="auto">
          <a:xfrm>
            <a:off x="3922067" y="2508572"/>
            <a:ext cx="206375" cy="1835150"/>
          </a:xfrm>
          <a:prstGeom prst="leftBrace">
            <a:avLst>
              <a:gd name="adj1" fmla="val 74103"/>
              <a:gd name="adj2" fmla="val 50000"/>
            </a:avLst>
          </a:prstGeom>
          <a:noFill/>
          <a:ln w="9525" cmpd="sng">
            <a:solidFill>
              <a:srgbClr val="FF0000"/>
            </a:solidFill>
            <a:rou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128447" y="2335216"/>
            <a:ext cx="1988045" cy="2246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+mj-ea"/>
                <a:ea typeface="+mj-ea"/>
              </a:rPr>
              <a:t>大江：浩荡</a:t>
            </a:r>
          </a:p>
          <a:p>
            <a:r>
              <a:rPr lang="zh-CN" altLang="en-US" sz="2800" b="1" dirty="0">
                <a:solidFill>
                  <a:schemeClr val="tx1"/>
                </a:solidFill>
                <a:latin typeface="+mj-ea"/>
                <a:ea typeface="+mj-ea"/>
              </a:rPr>
              <a:t>赤壁：险要</a:t>
            </a:r>
          </a:p>
          <a:p>
            <a:r>
              <a:rPr lang="zh-CN" altLang="en-US" sz="2800" b="1" dirty="0">
                <a:solidFill>
                  <a:schemeClr val="tx1"/>
                </a:solidFill>
                <a:latin typeface="+mj-ea"/>
                <a:ea typeface="+mj-ea"/>
              </a:rPr>
              <a:t>乱石：险峭</a:t>
            </a:r>
          </a:p>
          <a:p>
            <a:r>
              <a:rPr lang="zh-CN" altLang="en-US" sz="2800" b="1" dirty="0">
                <a:solidFill>
                  <a:schemeClr val="tx1"/>
                </a:solidFill>
                <a:latin typeface="+mj-ea"/>
                <a:ea typeface="+mj-ea"/>
              </a:rPr>
              <a:t>波涛：汹涌</a:t>
            </a:r>
          </a:p>
          <a:p>
            <a:r>
              <a:rPr lang="zh-CN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浪花：如雪</a:t>
            </a:r>
          </a:p>
        </p:txBody>
      </p:sp>
      <p:sp>
        <p:nvSpPr>
          <p:cNvPr id="8" name="AutoShape 7"/>
          <p:cNvSpPr/>
          <p:nvPr/>
        </p:nvSpPr>
        <p:spPr bwMode="auto">
          <a:xfrm flipH="1">
            <a:off x="6234430" y="2510790"/>
            <a:ext cx="142875" cy="1895475"/>
          </a:xfrm>
          <a:prstGeom prst="leftBrace">
            <a:avLst>
              <a:gd name="adj1" fmla="val 107037"/>
              <a:gd name="adj2" fmla="val 50000"/>
            </a:avLst>
          </a:prstGeom>
          <a:noFill/>
          <a:ln w="9525" cmpd="sng">
            <a:solidFill>
              <a:srgbClr val="FF0000"/>
            </a:solidFill>
            <a:rou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6446520" y="3164840"/>
            <a:ext cx="40576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0E1CDC"/>
                </a:solidFill>
              </a:rPr>
              <a:t>雄奇壮阔、气势磅礴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56260" y="2529205"/>
            <a:ext cx="53848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品鉴上片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0545" y="3773805"/>
            <a:ext cx="2720340" cy="27203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utoUpdateAnimBg="0"/>
      <p:bldP spid="10" grpId="1" bldLvl="0" autoUpdateAnimBg="0"/>
      <p:bldP spid="7" grpId="0" animBg="1"/>
      <p:bldP spid="6" grpId="0" bldLvl="0" autoUpdateAnimBg="0"/>
      <p:bldP spid="8" grpId="0" bldLvl="0" animBg="1"/>
      <p:bldP spid="9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1088390" y="892175"/>
            <a:ext cx="10740390" cy="1259205"/>
          </a:xfrm>
        </p:spPr>
        <p:txBody>
          <a:bodyPr>
            <a:noAutofit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思考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写赤壁之景的哪些字富有表现力？请简要分析。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18565" y="1814195"/>
            <a:ext cx="471741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▲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en-US" sz="2800" b="1" dirty="0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 b="1" dirty="0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乱</a:t>
            </a:r>
            <a:r>
              <a:rPr lang="en-US" sz="2800" b="1" dirty="0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写出群峰壁立，山崖陡峭；</a:t>
            </a:r>
            <a:r>
              <a:rPr lang="en-US" altLang="zh-CN" sz="2800" b="1" dirty="0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 b="1" dirty="0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穿</a:t>
            </a:r>
            <a:r>
              <a:rPr lang="en-US" altLang="zh-CN" sz="2800" b="1" dirty="0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形容山岩高耸入云的态势；</a:t>
            </a:r>
            <a:r>
              <a:rPr lang="en-US" altLang="zh-CN" sz="2800" b="1" dirty="0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 b="1" dirty="0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惊</a:t>
            </a:r>
            <a:r>
              <a:rPr lang="en-US" altLang="zh-CN" sz="2800" b="1" dirty="0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写巨浪声势浩大；</a:t>
            </a:r>
            <a:r>
              <a:rPr lang="en-US" altLang="zh-CN" sz="2800" b="1" dirty="0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 b="1" dirty="0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拍</a:t>
            </a:r>
            <a:r>
              <a:rPr lang="en-US" altLang="zh-CN" sz="2800" b="1" dirty="0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写江涛拍岸的力度；</a:t>
            </a:r>
            <a:r>
              <a:rPr lang="en-US" altLang="zh-CN" sz="2800" b="1" dirty="0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 b="1" dirty="0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卷</a:t>
            </a:r>
            <a:r>
              <a:rPr lang="en-US" altLang="zh-CN" sz="2800" b="1" dirty="0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写雪浪汹涌，形象真切；</a:t>
            </a:r>
            <a:r>
              <a:rPr lang="en-US" altLang="zh-CN" sz="2800" b="1" dirty="0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 b="1" dirty="0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千堆雪</a:t>
            </a:r>
            <a:r>
              <a:rPr lang="en-US" altLang="zh-CN" sz="2800" b="1" dirty="0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，运用比喻描绘浪花千层，绘形绘色，蔚为壮观。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5525" y="1909445"/>
            <a:ext cx="3903345" cy="20300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1575" y="3939540"/>
            <a:ext cx="4083050" cy="22402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554355" y="1021715"/>
            <a:ext cx="11283315" cy="762635"/>
          </a:xfrm>
        </p:spPr>
        <p:txBody>
          <a:bodyPr>
            <a:noAutofit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思考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</a:t>
            </a:r>
            <a:r>
              <a:rPr lang="zh-CN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片</a:t>
            </a:r>
            <a:r>
              <a:rPr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的景物描写有什么作用？运用了哪些手法？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54355" y="2109470"/>
            <a:ext cx="861377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▲</a:t>
            </a:r>
            <a:r>
              <a:rPr lang="zh-CN" altLang="en-US" sz="2800" b="1" dirty="0">
                <a:solidFill>
                  <a:srgbClr val="0E1CD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作用：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/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①</a:t>
            </a:r>
            <a:r>
              <a:rPr sz="2800" b="1" dirty="0">
                <a:sym typeface="+mn-ea"/>
              </a:rPr>
              <a:t>就为叱咤风云的英雄人物的出场作了绝好的铺垫。</a:t>
            </a:r>
          </a:p>
          <a:p>
            <a:pPr algn="l"/>
            <a:r>
              <a:rPr sz="2800" b="1" dirty="0">
                <a:sym typeface="+mn-ea"/>
              </a:rPr>
              <a:t>　②同时也表现了作者博大的胸襟和豪迈的气概。</a:t>
            </a:r>
          </a:p>
          <a:p>
            <a:pPr algn="l"/>
            <a:r>
              <a:rPr sz="2800" b="1" dirty="0">
                <a:sym typeface="+mn-ea"/>
              </a:rPr>
              <a:t>　③这也体现了作者作为豪放派代表的词风。</a:t>
            </a:r>
          </a:p>
          <a:p>
            <a:pPr algn="l"/>
            <a:r>
              <a:rPr sz="2800" b="1" dirty="0">
                <a:sym typeface="+mn-ea"/>
              </a:rPr>
              <a:t>   </a:t>
            </a:r>
            <a:r>
              <a:rPr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sz="2800" b="1" dirty="0">
                <a:solidFill>
                  <a:srgbClr val="0E1CD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手法：</a:t>
            </a:r>
            <a:endParaRPr sz="2800" b="1" dirty="0">
              <a:sym typeface="+mn-ea"/>
            </a:endParaRPr>
          </a:p>
          <a:p>
            <a:pPr algn="l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①</a:t>
            </a:r>
            <a:r>
              <a:rPr sz="2800" b="1" dirty="0">
                <a:sym typeface="+mn-ea"/>
              </a:rPr>
              <a:t>多角度写景</a:t>
            </a:r>
          </a:p>
          <a:p>
            <a:pPr algn="l"/>
            <a:r>
              <a:rPr sz="2800" b="1" dirty="0">
                <a:sym typeface="+mn-ea"/>
              </a:rPr>
              <a:t>  ②运用富有表现力的动词：穿、拍、卷</a:t>
            </a:r>
          </a:p>
          <a:p>
            <a:pPr algn="l"/>
            <a:r>
              <a:rPr sz="2800" b="1" dirty="0">
                <a:sym typeface="+mn-ea"/>
              </a:rPr>
              <a:t>  ③比喻、拟人、夸张、对偶等修辞手法。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8705" y="3924935"/>
            <a:ext cx="4418965" cy="20974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554355" y="1021715"/>
            <a:ext cx="11283315" cy="762635"/>
          </a:xfrm>
        </p:spPr>
        <p:txBody>
          <a:bodyPr>
            <a:noAutofit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思考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“江山如画，一时多少豪杰”在全篇中起到什么作用？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54355" y="1867535"/>
            <a:ext cx="1077087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▲</a:t>
            </a:r>
          </a:p>
          <a:p>
            <a:pPr algn="l"/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① </a:t>
            </a:r>
            <a:r>
              <a:rPr sz="2800" b="1" dirty="0">
                <a:sym typeface="+mn-ea"/>
              </a:rPr>
              <a:t>这一名句承上启下。“江山如画”承上，“一时多少豪杰”启下，由状景过渡到写人，十分自然。</a:t>
            </a:r>
          </a:p>
          <a:p>
            <a:pPr algn="l"/>
            <a:r>
              <a:rPr sz="2800" b="1" dirty="0">
                <a:sym typeface="+mn-ea"/>
              </a:rPr>
              <a:t>    ② 这一声慨叹将怀古之情和江山之胜融为一体。“一时多少豪杰”是虚写，既照应开头“千古风流人物”，又为下片写周瑜作铺垫。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9015" y="4222750"/>
            <a:ext cx="4781550" cy="22409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1564005" y="1188720"/>
            <a:ext cx="10766425" cy="735965"/>
          </a:xfrm>
        </p:spPr>
        <p:txBody>
          <a:bodyPr>
            <a:noAutofit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思考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从哪些方面来写周瑜的？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505585" y="2200275"/>
            <a:ext cx="621665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▲ ①</a:t>
            </a:r>
            <a:r>
              <a:rPr lang="zh-CN" altLang="en-US" sz="2800" b="1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“小乔初嫁了”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句写婚姻，更显年少英俊，奋发有为。</a:t>
            </a: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800" b="1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“雄姿英发”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写姿容，显其姿态威武，英俊奋发。</a:t>
            </a: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③</a:t>
            </a:r>
            <a:r>
              <a:rPr lang="zh-CN" altLang="en-US" sz="2800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羽扇纶巾”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写服饰，显其风度闲雅，从容不迫，风流倜傥。</a:t>
            </a: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④</a:t>
            </a:r>
            <a:r>
              <a:rPr lang="en-US" altLang="zh-CN" sz="2800" b="1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谈笑间，强虏灰飞烟灭</a:t>
            </a:r>
            <a:r>
              <a:rPr lang="en-US" altLang="zh-CN" sz="2800" b="1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写神态，显其韬略和战功，胸有成竹，指挥若定，泰然自若。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56260" y="2529205"/>
            <a:ext cx="53848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品鉴下片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0545" y="2016760"/>
            <a:ext cx="3408680" cy="40493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1360805" y="880110"/>
            <a:ext cx="10445750" cy="878205"/>
          </a:xfrm>
        </p:spPr>
        <p:txBody>
          <a:bodyPr>
            <a:noAutofit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思考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作者从哪几个方面将周瑜与自己进行比较？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60805" y="1654810"/>
            <a:ext cx="8942070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▲ </a:t>
            </a:r>
            <a:r>
              <a:rPr lang="zh-CN" altLang="en-US" sz="2800" b="1">
                <a:solidFill>
                  <a:srgbClr val="00B050"/>
                </a:solidFill>
              </a:rPr>
              <a:t>作者从下面几个角度与自己比较：</a:t>
            </a:r>
            <a:endParaRPr lang="zh-CN" altLang="en-US" sz="2800" b="1"/>
          </a:p>
          <a:p>
            <a:r>
              <a:rPr lang="zh-CN" altLang="en-US" sz="2800" b="1"/>
              <a:t>          </a:t>
            </a:r>
            <a:r>
              <a:rPr lang="zh-CN" altLang="en-US" sz="2800" b="1">
                <a:solidFill>
                  <a:srgbClr val="0E1CDC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周瑜　　                              苏轼</a:t>
            </a:r>
            <a:endParaRPr lang="zh-CN" altLang="en-US" sz="2800" b="1"/>
          </a:p>
          <a:p>
            <a:r>
              <a:rPr lang="zh-CN" altLang="en-US" sz="2800" b="1"/>
              <a:t>年龄：    24岁                   </a:t>
            </a:r>
            <a:r>
              <a:rPr lang="en-US" altLang="zh-CN" sz="2800" b="1"/>
              <a:t>47</a:t>
            </a:r>
            <a:r>
              <a:rPr lang="zh-CN" altLang="en-US" sz="2800" b="1"/>
              <a:t>岁</a:t>
            </a:r>
            <a:br>
              <a:rPr lang="zh-CN" altLang="en-US" sz="2800" b="1"/>
            </a:br>
            <a:r>
              <a:rPr lang="zh-CN" altLang="en-US" sz="2800" b="1"/>
              <a:t>生活：  幸福美满  </a:t>
            </a:r>
            <a:r>
              <a:rPr lang="zh-CN" altLang="en-US" sz="2800" b="1">
                <a:solidFill>
                  <a:schemeClr val="tx1"/>
                </a:solidFill>
              </a:rPr>
              <a:t>            </a:t>
            </a:r>
            <a:r>
              <a:rPr lang="zh-CN" altLang="en-US" sz="2800" b="1" dirty="0">
                <a:solidFill>
                  <a:schemeClr val="tx1"/>
                </a:solidFill>
                <a:sym typeface="+mn-ea"/>
              </a:rPr>
              <a:t>屡遭不幸</a:t>
            </a:r>
            <a:r>
              <a:rPr lang="zh-CN" altLang="en-US" sz="2800" b="1">
                <a:solidFill>
                  <a:schemeClr val="tx1"/>
                </a:solidFill>
              </a:rPr>
              <a:t> </a:t>
            </a:r>
            <a:br>
              <a:rPr lang="zh-CN" altLang="en-US" sz="2800" b="1">
                <a:solidFill>
                  <a:schemeClr val="tx1"/>
                </a:solidFill>
              </a:rPr>
            </a:br>
            <a:r>
              <a:rPr lang="zh-CN" altLang="en-US" sz="2800" b="1"/>
              <a:t>外貌：  英俊儒雅              早生华发</a:t>
            </a:r>
            <a:br>
              <a:rPr lang="zh-CN" altLang="en-US" sz="2800" b="1"/>
            </a:br>
            <a:r>
              <a:rPr lang="zh-CN" altLang="en-US" sz="2800" b="1"/>
              <a:t>职位：  东吴都督              团练副使</a:t>
            </a:r>
            <a:br>
              <a:rPr lang="zh-CN" altLang="en-US" sz="2800" b="1"/>
            </a:br>
            <a:r>
              <a:rPr lang="zh-CN" altLang="en-US" sz="2800" b="1"/>
              <a:t>际遇</a:t>
            </a:r>
            <a:r>
              <a:rPr lang="zh-CN" altLang="en-US" sz="2800" b="1">
                <a:solidFill>
                  <a:schemeClr val="tx1"/>
                </a:solidFill>
              </a:rPr>
              <a:t>：  </a:t>
            </a:r>
            <a:r>
              <a:rPr lang="zh-CN" altLang="en-US" sz="2800" b="1" dirty="0">
                <a:solidFill>
                  <a:schemeClr val="tx1"/>
                </a:solidFill>
                <a:sym typeface="+mn-ea"/>
              </a:rPr>
              <a:t>功成名就              仕途坎坷</a:t>
            </a:r>
          </a:p>
          <a:p>
            <a:endParaRPr lang="zh-CN" altLang="en-US" sz="2800" b="1" dirty="0">
              <a:solidFill>
                <a:schemeClr val="tx1"/>
              </a:solidFill>
              <a:sym typeface="+mn-ea"/>
            </a:endParaRPr>
          </a:p>
          <a:p>
            <a:r>
              <a:rPr lang="zh-CN" altLang="en-US" sz="2800" b="1" dirty="0">
                <a:solidFill>
                  <a:srgbClr val="0E1CDC"/>
                </a:solidFill>
                <a:sym typeface="+mn-ea"/>
              </a:rPr>
              <a:t>周瑜：</a:t>
            </a:r>
            <a:r>
              <a:rPr lang="zh-CN" altLang="en-US" sz="2800" b="1" dirty="0">
                <a:solidFill>
                  <a:schemeClr val="tx1"/>
                </a:solidFill>
                <a:sym typeface="+mn-ea"/>
              </a:rPr>
              <a:t>豪放洒脱年轻有为 </a:t>
            </a:r>
          </a:p>
          <a:p>
            <a:r>
              <a:rPr lang="zh-CN" altLang="en-US" sz="2800" b="1" dirty="0">
                <a:solidFill>
                  <a:srgbClr val="0E1CDC"/>
                </a:solidFill>
                <a:sym typeface="+mn-ea"/>
              </a:rPr>
              <a:t>苏轼：</a:t>
            </a:r>
            <a:r>
              <a:rPr lang="zh-CN" altLang="en-US" sz="2800" b="1" dirty="0">
                <a:solidFill>
                  <a:schemeClr val="tx1"/>
                </a:solidFill>
                <a:sym typeface="+mn-ea"/>
              </a:rPr>
              <a:t>仕途坎坷年老无为</a:t>
            </a:r>
          </a:p>
          <a:p>
            <a:endParaRPr lang="zh-CN" altLang="en-US" sz="2800" b="1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21509" name="矩形 21508"/>
          <p:cNvSpPr/>
          <p:nvPr/>
        </p:nvSpPr>
        <p:spPr>
          <a:xfrm>
            <a:off x="5917565" y="4806633"/>
            <a:ext cx="201422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altLang="zh-CN" sz="3600" b="1">
                <a:solidFill>
                  <a:srgbClr val="A30501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    </a:t>
            </a:r>
            <a:r>
              <a:rPr lang="zh-CN" altLang="en-US" sz="3600" b="1">
                <a:solidFill>
                  <a:srgbClr val="A30501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反衬</a:t>
            </a:r>
          </a:p>
          <a:p>
            <a:pPr eaLnBrk="0" hangingPunct="0"/>
            <a:r>
              <a:rPr lang="zh-CN" altLang="en-US" sz="3600" b="1">
                <a:solidFill>
                  <a:srgbClr val="A30501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以古比今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4835" y="2194560"/>
            <a:ext cx="2057400" cy="2468880"/>
          </a:xfrm>
          <a:prstGeom prst="rect">
            <a:avLst/>
          </a:prstGeom>
        </p:spPr>
      </p:pic>
      <p:pic>
        <p:nvPicPr>
          <p:cNvPr id="21507" name="图片 21506" descr="苏东坡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5010" y="2194560"/>
            <a:ext cx="2037080" cy="24688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150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1139825" y="951865"/>
            <a:ext cx="10692130" cy="832485"/>
          </a:xfrm>
        </p:spPr>
        <p:txBody>
          <a:bodyPr>
            <a:noAutofit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思考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如何理解“人生如梦，一尊还酹江月”？是积极还是消极？</a:t>
            </a:r>
            <a:endParaRPr lang="zh-CN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39825" y="1784350"/>
            <a:ext cx="1036256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▲ </a:t>
            </a:r>
            <a:r>
              <a:rPr lang="zh-CN" altLang="en-US" sz="2800" b="1"/>
              <a:t>这种感慨，是由追慕古代英雄引起的。和周瑜那么年轻就建立了赫赫战功而千古流芳比较起来，就不能不激起自己一种老之将至而壮志难酬的深沉苦闷，就不能不感到自己的渺小与惭愧。这种与英雄对比自愧功业无成的伤感，不正包含一种积极向上的精神吗？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6055" y="3638550"/>
            <a:ext cx="4199255" cy="27736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文本框 21506"/>
          <p:cNvSpPr txBox="1"/>
          <p:nvPr/>
        </p:nvSpPr>
        <p:spPr>
          <a:xfrm>
            <a:off x="520065" y="2192655"/>
            <a:ext cx="11365230" cy="30816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1.了解苏轼和豪放词派。     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en-US" altLang="zh-CN" sz="3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体会写景、咏史、抒情相结合的特点，品味鉴赏诗歌的语言。    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en-US" altLang="zh-CN" sz="3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体会词人复杂的情感。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362133" y="854393"/>
            <a:ext cx="3681095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2B32D8"/>
                </a:solidFill>
                <a:latin typeface="宋体" panose="02010600030101010101" pitchFamily="2" charset="-122"/>
                <a:ea typeface="宋体" panose="02010600030101010101" pitchFamily="2" charset="-122"/>
                <a:sym typeface="Century Gothic" panose="020B0502020202020204" pitchFamily="34" charset="0"/>
              </a:rPr>
              <a:t>◆ </a:t>
            </a:r>
            <a:r>
              <a:rPr lang="zh-CN" altLang="en-US" sz="4800" b="1" dirty="0">
                <a:solidFill>
                  <a:srgbClr val="2B32D8"/>
                </a:solidFill>
                <a:latin typeface="Century Gothic" panose="020B0502020202020204" pitchFamily="34" charset="0"/>
                <a:ea typeface="微软雅黑" panose="020B0503020204020204" charset="-122"/>
                <a:sym typeface="Century Gothic" panose="020B0502020202020204" pitchFamily="34" charset="0"/>
              </a:rPr>
              <a:t>学习目标</a:t>
            </a:r>
            <a:r>
              <a:rPr lang="zh-CN" altLang="en-US" sz="4000" dirty="0">
                <a:solidFill>
                  <a:srgbClr val="2B32D8"/>
                </a:solidFill>
                <a:latin typeface="Century Gothic" panose="020B0502020202020204" pitchFamily="34" charset="0"/>
                <a:ea typeface="微软雅黑" panose="020B0503020204020204" charset="-122"/>
                <a:sym typeface="Century Gothic" panose="020B0502020202020204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32460" y="864235"/>
            <a:ext cx="10295255" cy="1237615"/>
          </a:xfrm>
        </p:spPr>
        <p:txBody>
          <a:bodyPr>
            <a:noAutofit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思考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8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聚焦“故国神游，多情应笑我，早生华发。人间如梦，一尊还酹江月。”思考：词人借周瑜形象，抒发了怎样的情感？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32460" y="2174875"/>
            <a:ext cx="7422515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▲</a:t>
            </a:r>
            <a:r>
              <a:rPr lang="zh-CN" altLang="en-US" sz="2800">
                <a:solidFill>
                  <a:srgbClr val="0E1CDC"/>
                </a:solidFill>
                <a:latin typeface="微软雅黑" panose="020B0503020204020204" charset="-122"/>
                <a:ea typeface="微软雅黑" panose="020B0503020204020204" charset="-122"/>
              </a:rPr>
              <a:t> ① </a:t>
            </a:r>
            <a:r>
              <a:rPr lang="zh-CN" altLang="en-US" sz="2800" b="1">
                <a:solidFill>
                  <a:srgbClr val="0E1CDC"/>
                </a:solidFill>
              </a:rPr>
              <a:t>表达了作者对周瑜不朽功业的仰慕，对自己壮志难酬的哀痛。</a:t>
            </a:r>
          </a:p>
          <a:p>
            <a:r>
              <a:rPr lang="zh-CN" altLang="en-US" sz="2800" b="1"/>
              <a:t>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周瑜风流倜傥，又有雄才大略，建立了盖世奇功，而苏轼的人生理想就是能建功立业，一展宏图，所以在写景、咏史之中激荡着一腔追慕英雄、渴望建功立业的豪迈之情。然而，追慕周瑜的英雄业绩也引发了自己的感伤。周瑜年轻有为，而自己年将半百，却贬谪黄州，功业无成，怀古思今，对比反差强烈，怎能不感慨万分？</a:t>
            </a:r>
            <a:endParaRPr lang="zh-CN" altLang="en-US" sz="2800" b="1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4975" y="3602990"/>
            <a:ext cx="3714750" cy="19215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06425" y="855345"/>
            <a:ext cx="11269980" cy="5692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▲</a:t>
            </a:r>
            <a:r>
              <a:rPr lang="zh-CN" altLang="en-US" sz="2800">
                <a:solidFill>
                  <a:srgbClr val="0E1CDC"/>
                </a:solidFill>
                <a:latin typeface="微软雅黑" panose="020B0503020204020204" charset="-122"/>
                <a:ea typeface="微软雅黑" panose="020B0503020204020204" charset="-122"/>
              </a:rPr>
              <a:t> ②</a:t>
            </a:r>
            <a:r>
              <a:rPr lang="zh-CN" altLang="en-US" sz="2800" b="1">
                <a:solidFill>
                  <a:srgbClr val="0E1CDC"/>
                </a:solidFill>
              </a:rPr>
              <a:t>表达了作者超越无奈现实的彻悟，走出心灵困境的旷达。</a:t>
            </a:r>
          </a:p>
          <a:p>
            <a:r>
              <a:rPr lang="zh-CN" altLang="en-US" sz="2800" b="1"/>
              <a:t>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苏轼游赤壁而思周瑜，肯定有一种深深的失落感，壮志难酬之痛折磨着苏轼的心。但是苏轼毕竟是苏轼，面对无奈的现实，他并没有因此而消极，他要在对历史与人生的沉思中使自己从心灵困境中突围而出。</a:t>
            </a:r>
          </a:p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开头“大江东去，浪淘尽，千古风流人物”一句与《三国演义》的开卷词“滚滚长江东逝水，浪花淘尽英雄，是非成败转头空，青山依旧在，几度夕阳红”有异曲同工之妙：大江东去，岁月无情，淘空一切，无数英雄都如滚滚长江水一样一去不复返，一切如梦一般，甚至像周瑜这样建立了赫赫功业的英雄都无法摆脱宇宙自然的淘洗。那么我这样一个贬谪之人，又何必对自己的遭遇耿耿于怀，何必可笑地为“功名”二字烦恼而“早生华发”呢？既然功成名就如过眼云烟，又何必强求呢？</a:t>
            </a:r>
          </a:p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自然永恒而生命有限，何不寄情于明月清风，在大自然的怀抱中，求得心灵上的宁静，于是“一尊还酹江月”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1520190" y="1226185"/>
            <a:ext cx="9942195" cy="754380"/>
          </a:xfrm>
        </p:spPr>
        <p:txBody>
          <a:bodyPr>
            <a:noAutofit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思考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本词</a:t>
            </a:r>
            <a:r>
              <a:rPr lang="zh-CN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从哪些方面</a:t>
            </a:r>
            <a:r>
              <a:rPr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体现了豪放词的特点？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520190" y="2157730"/>
            <a:ext cx="550989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▲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 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描绘壮阔景物：意境壮美</a:t>
            </a:r>
          </a:p>
          <a:p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② 刻画英雄人物：感情豪迈</a:t>
            </a:r>
          </a:p>
          <a:p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③ 抒发壮志豪情：高远清新</a:t>
            </a: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8415" y="3634105"/>
            <a:ext cx="6190615" cy="25444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916305" y="923925"/>
            <a:ext cx="9942195" cy="754380"/>
          </a:xfrm>
        </p:spPr>
        <p:txBody>
          <a:bodyPr>
            <a:noAutofit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思考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请结合全词</a:t>
            </a:r>
            <a:r>
              <a:rPr lang="zh-CN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概括</a:t>
            </a:r>
            <a:r>
              <a:rPr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本词</a:t>
            </a:r>
            <a:r>
              <a:rPr lang="zh-CN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的艺术手法。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16305" y="1678305"/>
            <a:ext cx="982218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▲ </a:t>
            </a:r>
            <a:r>
              <a:rPr lang="zh-CN" altLang="en-US" sz="2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 </a:t>
            </a:r>
            <a:r>
              <a:rPr lang="zh-CN" altLang="en-US" sz="2600" b="1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用豪壮的情调抒写胸中块垒</a:t>
            </a:r>
            <a:endParaRPr lang="zh-CN" altLang="en-US" sz="2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A、景物描写： “大江东去”、“乱石穿空”、“惊淘拍岸”、“卷起千堆雪”</a:t>
            </a:r>
          </a:p>
          <a:p>
            <a:r>
              <a:rPr lang="zh-CN" altLang="en-US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B、周瑜形象的豪放：少年得志  叱咤风云</a:t>
            </a:r>
          </a:p>
          <a:p>
            <a:r>
              <a:rPr lang="zh-CN" altLang="en-US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C、感时伤今的豪放：怀才不遇  还酹江月</a:t>
            </a:r>
          </a:p>
          <a:p>
            <a:r>
              <a:rPr lang="zh-CN" altLang="en-US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② </a:t>
            </a:r>
            <a:r>
              <a:rPr lang="zh-CN" altLang="en-US" sz="2600" b="1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映衬手法运用</a:t>
            </a:r>
            <a:r>
              <a:rPr lang="zh-CN" altLang="en-US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r>
              <a:rPr lang="zh-CN" altLang="en-US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A、虚景与实景的相互映衬</a:t>
            </a:r>
          </a:p>
          <a:p>
            <a:r>
              <a:rPr lang="zh-CN" altLang="en-US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  实景     赤壁的险要形势    眼见</a:t>
            </a:r>
          </a:p>
          <a:p>
            <a:r>
              <a:rPr lang="zh-CN" altLang="en-US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虚景     火烧曹营          想像      虚实相济</a:t>
            </a:r>
          </a:p>
          <a:p>
            <a:r>
              <a:rPr lang="zh-CN" altLang="en-US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B、周瑜的“雄姿英发”和作者的“早生华发”相互映衬。</a:t>
            </a: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标题 1"/>
          <p:cNvSpPr>
            <a:spLocks noGrp="1"/>
          </p:cNvSpPr>
          <p:nvPr>
            <p:ph type="title"/>
          </p:nvPr>
        </p:nvSpPr>
        <p:spPr>
          <a:xfrm>
            <a:off x="2315845" y="662940"/>
            <a:ext cx="7886700" cy="702945"/>
          </a:xfrm>
        </p:spPr>
        <p:txBody>
          <a:bodyPr vert="horz" wrap="square" lIns="91440" tIns="45720" rIns="91440" bIns="45720" anchor="ctr">
            <a:normAutofit/>
          </a:bodyPr>
          <a:lstStyle/>
          <a:p>
            <a:pPr algn="ctr" eaLnBrk="1" hangingPunct="1"/>
            <a:r>
              <a:rPr lang="zh-CN" altLang="zh-CN" sz="4000" b="1" kern="1200" dirty="0">
                <a:solidFill>
                  <a:srgbClr val="0E1CDC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小    结</a:t>
            </a:r>
          </a:p>
        </p:txBody>
      </p:sp>
      <p:sp>
        <p:nvSpPr>
          <p:cNvPr id="35842" name="内容占位符 2"/>
          <p:cNvSpPr>
            <a:spLocks noGrp="1"/>
          </p:cNvSpPr>
          <p:nvPr>
            <p:ph idx="1"/>
          </p:nvPr>
        </p:nvSpPr>
        <p:spPr>
          <a:xfrm>
            <a:off x="340360" y="1365885"/>
            <a:ext cx="11511280" cy="5076825"/>
          </a:xfrm>
        </p:spPr>
        <p:txBody>
          <a:bodyPr vert="horz" wrap="square" lIns="91440" tIns="45720" rIns="91440" bIns="45720" anchor="t">
            <a:noAutofit/>
          </a:bodyPr>
          <a:lstStyle/>
          <a:p>
            <a:pPr marL="0" indent="0" eaLnBrk="1" fontAlgn="base" hangingPunct="1">
              <a:buNone/>
            </a:pPr>
            <a:r>
              <a:rPr lang="en-US" altLang="zh-CN" sz="2600" strike="noStrike" kern="12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    </a:t>
            </a:r>
            <a:r>
              <a:rPr sz="2600" strike="noStrike" kern="12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《念奴娇》词分上下两</a:t>
            </a:r>
            <a:r>
              <a:rPr lang="zh-CN" sz="2600" strike="noStrike" kern="12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片</a:t>
            </a:r>
            <a:r>
              <a:rPr sz="2600" strike="noStrike" kern="12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。上</a:t>
            </a:r>
            <a:r>
              <a:rPr lang="zh-CN" sz="2600" strike="noStrike" kern="12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片</a:t>
            </a:r>
            <a:r>
              <a:rPr sz="2600" strike="noStrike" kern="12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咏赤壁，下</a:t>
            </a:r>
            <a:r>
              <a:rPr lang="zh-CN" sz="2600" strike="noStrike" kern="12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片</a:t>
            </a:r>
            <a:r>
              <a:rPr sz="2600" strike="noStrike" kern="12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怀周瑜，并怀古伤己，以自身感慨作结。作者吊古伤怀，想古代豪杰，借古传颂之英雄业绩，思自己历遭之挫折。不能建功立业，壮志难酬，词作抒发了他内心忧愤的情怀。</a:t>
            </a:r>
          </a:p>
          <a:p>
            <a:pPr marL="0" indent="0" eaLnBrk="1" fontAlgn="base" hangingPunct="1">
              <a:buNone/>
            </a:pPr>
            <a:r>
              <a:rPr sz="2600" strike="noStrike" kern="12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　　上</a:t>
            </a:r>
            <a:r>
              <a:rPr lang="zh-CN" sz="2600" strike="noStrike" kern="12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片</a:t>
            </a:r>
            <a:r>
              <a:rPr sz="2600" strike="noStrike" kern="12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咏赤壁，着重写景，为描写人物作烘托。前三句不仅写出了大江的气势，而且把千古英雄人物都概括进来，表达了对英雄的向往之情。假借“人道是”以引出所咏的人物。“乱”“穿”“惊”“拍”“卷”等词语的运用，精妙独到地勾画了古战场的险要形势，写出了它的雄奇壮丽景象，从而为下片所追怀的赤壁大战中的英雄人物渲染了环境气氛。</a:t>
            </a:r>
          </a:p>
          <a:p>
            <a:pPr marL="0" indent="0" eaLnBrk="1" fontAlgn="base" hangingPunct="1">
              <a:buNone/>
            </a:pPr>
            <a:r>
              <a:rPr sz="2600" strike="noStrike" kern="12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　　下</a:t>
            </a:r>
            <a:r>
              <a:rPr lang="zh-CN" sz="2600" strike="noStrike" kern="12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片</a:t>
            </a:r>
            <a:r>
              <a:rPr sz="2600" strike="noStrike" kern="12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着重写人，借对周瑜的仰慕，抒发自己功业无成的感慨。写“小乔”在于烘托周瑜才华横溢、意气风发，突出人物的风姿，中间描写周瑜的战功意在反衬自己的年老无为。“多情”后几句虽表达了伤感之情，但这种感情其实正是词人不甘沉沦，积极进取，奋发向上的表现，仍不失英雄豪迈本色。</a:t>
            </a:r>
          </a:p>
          <a:p>
            <a:pPr marL="0" indent="0" eaLnBrk="1" fontAlgn="base" hangingPunct="1">
              <a:buNone/>
            </a:pPr>
            <a:r>
              <a:rPr sz="2600" strike="noStrike" kern="12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　　用豪壮的情调书写胸</a:t>
            </a:r>
            <a:r>
              <a:rPr strike="noStrike" kern="12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中</a:t>
            </a:r>
            <a:r>
              <a:rPr sz="2600" strike="noStrike" kern="1200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块垒。</a:t>
            </a:r>
          </a:p>
        </p:txBody>
      </p:sp>
    </p:spTree>
    <p:custDataLst>
      <p:tags r:id="rId1"/>
    </p:custData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0235" y="1747520"/>
            <a:ext cx="4877435" cy="3759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文本框 21506"/>
          <p:cNvSpPr txBox="1"/>
          <p:nvPr/>
        </p:nvSpPr>
        <p:spPr>
          <a:xfrm>
            <a:off x="521335" y="2134870"/>
            <a:ext cx="11365230" cy="27971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俞文豹《吹剑录》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记载：</a:t>
            </a:r>
            <a:r>
              <a:rPr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东坡在玉堂日，有幕士善歌，（苏轼）因问：“我词何如柳七？”对曰：“柳郎中词，只合十七八女郎，执红牙板，歌‘杨柳岸晓风残月’；学士词须关西大汉，铜琵琶，铁绰板，唱‘大江东去’。东坡为之绝倒。</a:t>
            </a:r>
            <a:r>
              <a:rPr 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今天，就让我们走近苏东坡，走进他的《念奴娇·赤壁怀古》。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362768" y="1068388"/>
            <a:ext cx="3681095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2B32D8"/>
                </a:solidFill>
                <a:latin typeface="宋体" panose="02010600030101010101" pitchFamily="2" charset="-122"/>
                <a:ea typeface="宋体" panose="02010600030101010101" pitchFamily="2" charset="-122"/>
                <a:sym typeface="Century Gothic" panose="020B0502020202020204" pitchFamily="34" charset="0"/>
              </a:rPr>
              <a:t>◆ </a:t>
            </a:r>
            <a:r>
              <a:rPr lang="zh-CN" altLang="en-US" sz="4800" b="1" dirty="0">
                <a:solidFill>
                  <a:srgbClr val="2B32D8"/>
                </a:solidFill>
                <a:latin typeface="Century Gothic" panose="020B0502020202020204" pitchFamily="34" charset="0"/>
                <a:ea typeface="微软雅黑" panose="020B0503020204020204" charset="-122"/>
                <a:sym typeface="Century Gothic" panose="020B0502020202020204" pitchFamily="34" charset="0"/>
              </a:rPr>
              <a:t>课前导入</a:t>
            </a:r>
            <a:r>
              <a:rPr lang="zh-CN" altLang="en-US" sz="4000" dirty="0">
                <a:solidFill>
                  <a:srgbClr val="2B32D8"/>
                </a:solidFill>
                <a:latin typeface="Century Gothic" panose="020B0502020202020204" pitchFamily="34" charset="0"/>
                <a:ea typeface="微软雅黑" panose="020B0503020204020204" charset="-122"/>
                <a:sym typeface="Century Gothic" panose="020B0502020202020204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2603500" y="1505585"/>
            <a:ext cx="9305290" cy="4984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</a:rPr>
              <a:t>苏轼(1037年1月8日-1101年8月24日)，字子瞻，一字和仲，号铁冠道人、东坡居士，世称苏东坡、苏仙 、坡仙 ，汉族，眉州眉山(今四川省眉山市)人，祖籍河北栾城，北宋文学家、书法家、美食家、画家，历史治水名人。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sz="2800" b="1">
                <a:latin typeface="微软雅黑" panose="020B0503020204020204" charset="-122"/>
                <a:ea typeface="微软雅黑" panose="020B0503020204020204" charset="-122"/>
              </a:rPr>
              <a:t>      嘉佑二年(1057年)，苏轼进士及第。宋神宗时曾在凤翔、杭州、密州、徐州、湖州等地任职。元丰三年(1080年)，因"乌台诗案"被贬为黄州团练副使。宋哲宗即位后任翰林学士、侍读学士、礼部尚书等职，并出知杭州、颍州、扬州、定州等地，晚年因新党执政被贬惠州、儋州。宋徽宗时获大赦北还，途中于常州病逝。宋高宗时追赠太师;宋孝宗时追谥"文忠"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750435" y="756920"/>
            <a:ext cx="255524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>
                <a:solidFill>
                  <a:srgbClr val="0E1CD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 苏   轼</a:t>
            </a:r>
            <a:endParaRPr lang="en-US" altLang="zh-CN" sz="3600" b="1">
              <a:solidFill>
                <a:srgbClr val="0E1CD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765" y="1984375"/>
            <a:ext cx="2057400" cy="32156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2603500" y="1505585"/>
            <a:ext cx="9305290" cy="4554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Aft>
                <a:spcPts val="1200"/>
              </a:spcAft>
            </a:pPr>
            <a:r>
              <a:rPr sz="2800" b="1">
                <a:latin typeface="微软雅黑" panose="020B0503020204020204" charset="-122"/>
                <a:ea typeface="微软雅黑" panose="020B0503020204020204" charset="-122"/>
              </a:rPr>
              <a:t>       苏轼是北宋中期文坛领袖，在诗、词、散文、书、画等方面取得很高成就。文纵横恣肆;诗题材广阔，清新豪健，善用夸张比喻，独具风格，与黄庭坚并称"苏黄";词开豪放一派，与辛弃疾同是豪放派代表，并称"苏辛" ;散文著述宏富，豪放自如，与欧阳修并称"欧苏"，为"唐宋八大家"之一。苏轼善书，与黄庭坚、米芾、蔡襄并称为“宋四家”;擅长文人画，尤擅墨竹、怪石、枯木等。李志敏评价:"苏轼是全才式的艺术巨匠。"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sz="2800" b="1">
                <a:latin typeface="微软雅黑" panose="020B0503020204020204" charset="-122"/>
                <a:ea typeface="微软雅黑" panose="020B0503020204020204" charset="-122"/>
              </a:rPr>
              <a:t>       作品有《东坡七集》《东坡易传》《东坡乐府》《潇湘竹石图》《枯木怪石图》等。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750435" y="756920"/>
            <a:ext cx="255524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>
                <a:solidFill>
                  <a:srgbClr val="0E1CD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 苏   轼</a:t>
            </a:r>
            <a:endParaRPr lang="en-US" altLang="zh-CN" sz="3600" b="1">
              <a:solidFill>
                <a:srgbClr val="0E1CD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 descr="738b4710b912c8fc0c5b3bb2fe039245d688212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250" y="2035810"/>
            <a:ext cx="2138045" cy="31375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420370" y="1492250"/>
            <a:ext cx="11351895" cy="4679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Aft>
                <a:spcPts val="1200"/>
              </a:spcAft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       豪放派是宋词的一个流派，与婉约派并为宋词两大词派。</a:t>
            </a:r>
          </a:p>
          <a:p>
            <a:pPr>
              <a:lnSpc>
                <a:spcPct val="110000"/>
              </a:lnSpc>
              <a:spcAft>
                <a:spcPts val="1200"/>
              </a:spcAft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      "豪放"、"婉约"之说最早见于《诗余图谱》:"词体大略有二:一体婉约，一体豪放。婉约者欲其辞情酝藉，豪放者欲其气象恢弘。盖亦存乎其人，如秦少游(秦观)之作多是婉约，苏子瞻(苏轼)之作多是豪放。大抵词体以婉约为正。"</a:t>
            </a:r>
          </a:p>
          <a:p>
            <a:pPr>
              <a:lnSpc>
                <a:spcPct val="110000"/>
              </a:lnSpc>
              <a:spcAft>
                <a:spcPts val="1200"/>
              </a:spcAft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      豪放作为文学风格，见于司空图《二十四诗品》，杨廷芝解释豪放为"豪迈放纵"，"豪则我有可盖乎世，放则物无可羁乎我"(《诗品浅解》)。可见豪放的作品当气度超拔，不受羁束。</a:t>
            </a:r>
          </a:p>
          <a:p>
            <a:pPr>
              <a:lnSpc>
                <a:spcPct val="110000"/>
              </a:lnSpc>
              <a:spcAft>
                <a:spcPts val="1200"/>
              </a:spcAft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       北宋诗文革新派作家如王安石、苏轼、苏辙都曾用"豪放"一词衡文评诗。第一个用"豪放"评词的是苏轼(《答陈季常书》)，他还开始写作打破传统词风的词，如《念奴娇·赤壁怀古》等，颇引人注意。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68215" y="769620"/>
            <a:ext cx="26562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★  豪放派词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420370" y="1492250"/>
            <a:ext cx="11351895" cy="4961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Aft>
                <a:spcPts val="1200"/>
              </a:spcAft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       豪放派特点大体是</a:t>
            </a:r>
            <a:r>
              <a:rPr lang="en-US" altLang="zh-CN" sz="2400" b="1">
                <a:solidFill>
                  <a:srgbClr val="0E1CDC"/>
                </a:solidFill>
                <a:latin typeface="微软雅黑" panose="020B0503020204020204" charset="-122"/>
                <a:ea typeface="微软雅黑" panose="020B0503020204020204" charset="-122"/>
              </a:rPr>
              <a:t>创作视野较为广阔，气象恢弘雄放，喜用诗文的手法、句法写词，语词宏博，用事较多，不拘守音律，然而有时失之平直，甚至涉于狂怪叫嚣。南渡之后，由于时代巨变，悲壮慷慨的高亢之调应运发展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，陈与义、叶梦得、朱敦儒、张孝祥、张元傒、陈亮、刘过等人承流接响，蔚然成风。 它</a:t>
            </a:r>
            <a:r>
              <a:rPr lang="en-US" altLang="zh-CN" sz="2400" b="1">
                <a:solidFill>
                  <a:srgbClr val="0E1CDC"/>
                </a:solidFill>
                <a:latin typeface="微软雅黑" panose="020B0503020204020204" charset="-122"/>
                <a:ea typeface="微软雅黑" panose="020B0503020204020204" charset="-122"/>
              </a:rPr>
              <a:t>不仅描写花间、月下、男欢、女爱。而且更喜摄取军情国事那样的重大题材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入词，使词能像诗文一样地反映生活，所谓"无言不可入，无事不可入"。它</a:t>
            </a:r>
            <a:r>
              <a:rPr lang="en-US" altLang="zh-CN" sz="2400" b="1">
                <a:solidFill>
                  <a:srgbClr val="0E1CDC"/>
                </a:solidFill>
                <a:latin typeface="微软雅黑" panose="020B0503020204020204" charset="-122"/>
                <a:ea typeface="微软雅黑" panose="020B0503020204020204" charset="-122"/>
              </a:rPr>
              <a:t>境界宏大，气势恢弘、不拘格律、汪洋恣意、崇尚直率，而不以主含蓄婉曲为能事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。词论家对苏轼词所作的"横放杰出" "词气迈往""书挟海上风涛之气"之评，对辛弃疾所作的"慷慨纵横""不可一世"之评，可移向豪放派。北宋豪放词，主要体现为封建体制下受压抑个体的心灵解放，而南宋的豪放词则将词人个体的命运与国家民族的命运紧密结合，进一步拓展了词的表现领域，提升了词在文学史上的地位。靖康之变之后，中原沦陷南宋偏安的社会现实，给南渡词人以极大地刺激，词人纷纷引出悲壮之音，唱出慷慨之声。</a:t>
            </a:r>
            <a:endParaRPr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53815" y="761365"/>
            <a:ext cx="44850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★  豪放派词特点主题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26625"/>
          <p:cNvSpPr txBox="1"/>
          <p:nvPr/>
        </p:nvSpPr>
        <p:spPr>
          <a:xfrm>
            <a:off x="422275" y="1603375"/>
            <a:ext cx="11347450" cy="4929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600" b="1" dirty="0">
                <a:latin typeface="Arial" panose="020B0604020202020204" pitchFamily="34" charset="0"/>
              </a:rPr>
              <a:t>      </a:t>
            </a:r>
            <a:r>
              <a:rPr lang="en-US" altLang="zh-CN" sz="2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2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这首《念奴娇》词作于神宗元丰五年（1082年），时因"乌台诗案"被贬黄州已两年余。黄州城外的赤壁（鼻）矶风景优美，是文人清赏之地。胡仔《苕溪渔隐丛话》后集卷二十八载东坡语：</a:t>
            </a:r>
          </a:p>
          <a:p>
            <a:pPr>
              <a:lnSpc>
                <a:spcPct val="110000"/>
              </a:lnSpc>
            </a:pPr>
            <a:r>
              <a:rPr sz="2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sz="2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sz="2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黄州西山麓，斗入江中，石色如丹，传云曹公败处，所谓赤壁者。或曰非也。曹公败归，由华容路，路多泥泞，使老弱先行践之而过，曰：'刘备智过人而见事迟，华容夹道皆葭苇，若使纵火，吾无遗类矣。今赤壁少西对岸即华容镇，庶几是也。然岳州复有华容县，竟不知孰是。今日，李委秀才来，因以小舟载酒，饮于赤壁下。李善吹笛，酒酣，作数弄。风起水涌，大鱼皆出，山上有栖鹘，亦惊起。坐念孟德、公瑾，如昨日耳。</a:t>
            </a:r>
            <a:r>
              <a:rPr lang="en-US" sz="2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sz="2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苏轼这里所描述的风起水涌景象和对曹操、周瑜赤壁之战的联想，在这首《念奴娇》词和《赤壁赋》中都有鲜明生动的反映</a:t>
            </a:r>
            <a:r>
              <a:rPr lang="zh-CN" altLang="en-US" sz="2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819015" y="861060"/>
            <a:ext cx="228346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>
                <a:solidFill>
                  <a:srgbClr val="0E1CD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二、背  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26625"/>
          <p:cNvSpPr txBox="1"/>
          <p:nvPr/>
        </p:nvSpPr>
        <p:spPr>
          <a:xfrm>
            <a:off x="327660" y="1600200"/>
            <a:ext cx="10933430" cy="10388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600" b="1" dirty="0">
                <a:latin typeface="Arial" panose="020B0604020202020204" pitchFamily="34" charset="0"/>
              </a:rPr>
              <a:t>      </a:t>
            </a:r>
            <a:r>
              <a:rPr lang="en-US" altLang="zh-CN" sz="2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念奴娇，词牌名，相传是因唐代时期著名的歌女念奴而得名。</a:t>
            </a:r>
          </a:p>
          <a:p>
            <a:pPr>
              <a:lnSpc>
                <a:spcPct val="110000"/>
              </a:lnSpc>
            </a:pPr>
            <a:r>
              <a:rPr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赤壁怀古，是词要咏怀的内容。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819015" y="861060"/>
            <a:ext cx="241935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>
                <a:solidFill>
                  <a:srgbClr val="0E1CD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三、解   题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94055" y="2707640"/>
            <a:ext cx="1105789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★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念奴是唐代歌女的名字，传说玄宗每年游幸各地时，念奴常暗中随行，唐玄宗每次辞岁宴会时间一长，宾客就吵闹，使音乐奏不下去。玄宗叫高力士高呼念奴出来唱歌，大家才安静下来。念奴色艺双全，其声名一直传至后世。因之取念奴为词牌名。相传《念奴娇 》词调就由她而兴，意在赞美她的演技。    </a:t>
            </a: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此调有平仄韵二体，常见的为仄韵。《词谱》以苏轼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凭空眺远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词为仄体正格。一百字。前片四十九字;后片五十一字，各十旬四仄韵。此令宜于抒写豪迈感情。东坡赤壁词，句读与各家词微有出入，是变格。另有平韵格，以陈允平词为正体，用者较少。</a:t>
            </a: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本词牌又名《百字令》《酹江月》《大江东去》，双调一百字，前后阕各四仄韵，一韵到底。本调不甚拘平仄。上下阕后七句字数平仄相同。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7802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8|0.4|0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8|0.4|0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8|0.4|0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1933</Words>
  <Application>Microsoft Office PowerPoint</Application>
  <PresentationFormat>自定义</PresentationFormat>
  <Paragraphs>131</Paragraphs>
  <Slides>25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小    结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62</cp:revision>
  <dcterms:created xsi:type="dcterms:W3CDTF">2019-12-26T08:36:00Z</dcterms:created>
  <dcterms:modified xsi:type="dcterms:W3CDTF">2022-08-28T02:55:02Z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A65137F689CC4BAAB87A4AA694B3E1F1</vt:lpwstr>
  </property>
  <property fmtid="{D5CDD505-2E9C-101B-9397-08002B2CF9AE}" pid="3" name="KSOProductBuildVer">
    <vt:lpwstr>2052-10.8.2.6613</vt:lpwstr>
  </property>
</Properties>
</file>