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66" r:id="rId2"/>
    <p:sldId id="257" r:id="rId3"/>
    <p:sldId id="265" r:id="rId4"/>
    <p:sldId id="258" r:id="rId5"/>
    <p:sldId id="260" r:id="rId6"/>
    <p:sldId id="259" r:id="rId7"/>
    <p:sldId id="261" r:id="rId8"/>
    <p:sldId id="262" r:id="rId9"/>
    <p:sldId id="264" r:id="rId10"/>
    <p:sldId id="267" r:id="rId11"/>
    <p:sldId id="263" r:id="rId12"/>
    <p:sldId id="269" r:id="rId13"/>
    <p:sldId id="268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1EB6"/>
    <a:srgbClr val="996633"/>
    <a:srgbClr val="66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914" autoAdjust="0"/>
    <p:restoredTop sz="94660"/>
  </p:normalViewPr>
  <p:slideViewPr>
    <p:cSldViewPr>
      <p:cViewPr varScale="1">
        <p:scale>
          <a:sx n="65" d="100"/>
          <a:sy n="65" d="100"/>
        </p:scale>
        <p:origin x="-147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4174BC-16F0-4E9A-804B-B92EB97AE81F}" type="datetimeFigureOut">
              <a:rPr lang="zh-CN" altLang="en-US" smtClean="0"/>
              <a:pPr/>
              <a:t>2017/5/24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13DDF8-BC0F-4171-AA91-3E3EE75C21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3DDF8-BC0F-4171-AA91-3E3EE75C21A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7F352-A9B4-4856-9AB3-43C3417B0CF5}" type="datetimeFigureOut">
              <a:rPr lang="zh-CN" altLang="en-US" smtClean="0"/>
              <a:pPr/>
              <a:t>2017/5/24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54B49-CCCE-45C3-ADA4-F090772D1A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7F352-A9B4-4856-9AB3-43C3417B0CF5}" type="datetimeFigureOut">
              <a:rPr lang="zh-CN" altLang="en-US" smtClean="0"/>
              <a:pPr/>
              <a:t>2017/5/24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54B49-CCCE-45C3-ADA4-F090772D1A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7F352-A9B4-4856-9AB3-43C3417B0CF5}" type="datetimeFigureOut">
              <a:rPr lang="zh-CN" altLang="en-US" smtClean="0"/>
              <a:pPr/>
              <a:t>2017/5/24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54B49-CCCE-45C3-ADA4-F090772D1A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7F352-A9B4-4856-9AB3-43C3417B0CF5}" type="datetimeFigureOut">
              <a:rPr lang="zh-CN" altLang="en-US" smtClean="0"/>
              <a:pPr/>
              <a:t>2017/5/24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54B49-CCCE-45C3-ADA4-F090772D1A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7F352-A9B4-4856-9AB3-43C3417B0CF5}" type="datetimeFigureOut">
              <a:rPr lang="zh-CN" altLang="en-US" smtClean="0"/>
              <a:pPr/>
              <a:t>2017/5/24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54B49-CCCE-45C3-ADA4-F090772D1A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7F352-A9B4-4856-9AB3-43C3417B0CF5}" type="datetimeFigureOut">
              <a:rPr lang="zh-CN" altLang="en-US" smtClean="0"/>
              <a:pPr/>
              <a:t>2017/5/24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54B49-CCCE-45C3-ADA4-F090772D1A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7F352-A9B4-4856-9AB3-43C3417B0CF5}" type="datetimeFigureOut">
              <a:rPr lang="zh-CN" altLang="en-US" smtClean="0"/>
              <a:pPr/>
              <a:t>2017/5/24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54B49-CCCE-45C3-ADA4-F090772D1A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7F352-A9B4-4856-9AB3-43C3417B0CF5}" type="datetimeFigureOut">
              <a:rPr lang="zh-CN" altLang="en-US" smtClean="0"/>
              <a:pPr/>
              <a:t>2017/5/24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54B49-CCCE-45C3-ADA4-F090772D1A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7F352-A9B4-4856-9AB3-43C3417B0CF5}" type="datetimeFigureOut">
              <a:rPr lang="zh-CN" altLang="en-US" smtClean="0"/>
              <a:pPr/>
              <a:t>2017/5/24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54B49-CCCE-45C3-ADA4-F090772D1A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7F352-A9B4-4856-9AB3-43C3417B0CF5}" type="datetimeFigureOut">
              <a:rPr lang="zh-CN" altLang="en-US" smtClean="0"/>
              <a:pPr/>
              <a:t>2017/5/24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54B49-CCCE-45C3-ADA4-F090772D1A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7F352-A9B4-4856-9AB3-43C3417B0CF5}" type="datetimeFigureOut">
              <a:rPr lang="zh-CN" altLang="en-US" smtClean="0"/>
              <a:pPr/>
              <a:t>2017/5/24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54B49-CCCE-45C3-ADA4-F090772D1A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D7F352-A9B4-4856-9AB3-43C3417B0CF5}" type="datetimeFigureOut">
              <a:rPr lang="zh-CN" altLang="en-US" smtClean="0"/>
              <a:pPr/>
              <a:t>2017/5/24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4B49-CCCE-45C3-ADA4-F090772D1A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gif"/><Relationship Id="rId4" Type="http://schemas.openxmlformats.org/officeDocument/2006/relationships/hyperlink" Target="http://bbs.qq.com/allphoto.shtml?url=http://photo.hexun.com/p/2005/1221/7446/b_3CDA31AC2526CDBD.jpg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gif"/><Relationship Id="rId4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gif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857356" y="1214422"/>
            <a:ext cx="62865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600" dirty="0" smtClean="0">
                <a:solidFill>
                  <a:schemeClr val="bg1"/>
                </a:solidFill>
                <a:ea typeface="华文行楷" pitchFamily="2" charset="-122"/>
              </a:rPr>
              <a:t>颜真卿</a:t>
            </a:r>
            <a:endParaRPr kumimoji="1" lang="en-US" altLang="zh-CN" sz="3600" dirty="0" smtClean="0">
              <a:solidFill>
                <a:schemeClr val="bg1"/>
              </a:solidFill>
              <a:ea typeface="华文行楷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600" dirty="0" smtClean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          三更灯火五更鸡，</a:t>
            </a:r>
            <a:endParaRPr kumimoji="1" lang="zh-CN" altLang="en-US" sz="3600" dirty="0">
              <a:solidFill>
                <a:schemeClr val="bg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14480" y="3714752"/>
            <a:ext cx="65722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600" dirty="0" smtClean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         正是男儿读书时。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dirty="0" smtClean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          黑发不知勤学早，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dirty="0" smtClean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          白首方悔读书迟。</a:t>
            </a:r>
          </a:p>
        </p:txBody>
      </p:sp>
      <p:pic>
        <p:nvPicPr>
          <p:cNvPr id="8" name="内容占位符 7" descr="https://ss0.bdstatic.com/94o3dSag_xI4khGkpoWK1HF6hhy/album/pic/item/0823dd54564e925859b5aa949f82d158cdbf4ec2.jpg"/>
          <p:cNvPicPr>
            <a:picLocks noGrp="1"/>
          </p:cNvPicPr>
          <p:nvPr>
            <p:ph idx="1"/>
          </p:nvPr>
        </p:nvPicPr>
        <p:blipFill>
          <a:blip r:embed="rId2"/>
          <a:srcRect t="10417" b="1145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2857488" y="500042"/>
            <a:ext cx="62865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200" dirty="0" smtClean="0">
                <a:solidFill>
                  <a:srgbClr val="3333FF"/>
                </a:solidFill>
                <a:latin typeface="隶书" pitchFamily="49" charset="-122"/>
                <a:ea typeface="隶书" pitchFamily="49" charset="-122"/>
              </a:rPr>
              <a:t>          </a:t>
            </a:r>
            <a:r>
              <a:rPr kumimoji="1" lang="zh-CN" altLang="en-US" sz="3600" b="1" dirty="0" smtClean="0">
                <a:solidFill>
                  <a:srgbClr val="0A1EB6"/>
                </a:solidFill>
                <a:latin typeface="华文新魏" pitchFamily="2" charset="-122"/>
                <a:ea typeface="华文新魏" pitchFamily="2" charset="-122"/>
              </a:rPr>
              <a:t>劝   学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 dirty="0" smtClean="0">
                <a:solidFill>
                  <a:srgbClr val="0A1EB6"/>
                </a:solidFill>
                <a:ea typeface="华文行楷" pitchFamily="2" charset="-122"/>
              </a:rPr>
              <a:t>                                 颜真卿</a:t>
            </a:r>
            <a:endParaRPr kumimoji="1" lang="en-US" altLang="zh-CN" sz="3600" b="1" dirty="0" smtClean="0">
              <a:solidFill>
                <a:srgbClr val="0A1EB6"/>
              </a:solidFill>
              <a:ea typeface="华文行楷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600" b="1" dirty="0" smtClean="0">
                <a:solidFill>
                  <a:srgbClr val="0A1EB6"/>
                </a:solidFill>
                <a:latin typeface="隶书" pitchFamily="49" charset="-122"/>
                <a:ea typeface="隶书" pitchFamily="49" charset="-122"/>
              </a:rPr>
              <a:t>           三更灯火五更鸡</a:t>
            </a:r>
            <a:r>
              <a:rPr kumimoji="1" lang="zh-CN" altLang="en-US" sz="3600" dirty="0" smtClean="0">
                <a:solidFill>
                  <a:srgbClr val="0A1EB6"/>
                </a:solidFill>
                <a:latin typeface="隶书" pitchFamily="49" charset="-122"/>
                <a:ea typeface="隶书" pitchFamily="49" charset="-122"/>
              </a:rPr>
              <a:t>，</a:t>
            </a:r>
            <a:endParaRPr kumimoji="1" lang="zh-CN" altLang="en-US" sz="3600" dirty="0">
              <a:solidFill>
                <a:srgbClr val="0A1EB6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14546" y="2828836"/>
            <a:ext cx="692945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200" b="1" dirty="0" smtClean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                </a:t>
            </a:r>
            <a:r>
              <a:rPr kumimoji="1" lang="zh-CN" altLang="en-US" sz="3600" b="1" dirty="0" smtClean="0">
                <a:solidFill>
                  <a:srgbClr val="0A1EB6"/>
                </a:solidFill>
                <a:latin typeface="隶书" pitchFamily="49" charset="-122"/>
                <a:ea typeface="隶书" pitchFamily="49" charset="-122"/>
              </a:rPr>
              <a:t>正是男儿读书时。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 dirty="0" smtClean="0">
                <a:solidFill>
                  <a:srgbClr val="0A1EB6"/>
                </a:solidFill>
                <a:latin typeface="隶书" pitchFamily="49" charset="-122"/>
                <a:ea typeface="隶书" pitchFamily="49" charset="-122"/>
              </a:rPr>
              <a:t>              黑发不知勤学早，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 dirty="0" smtClean="0">
                <a:solidFill>
                  <a:srgbClr val="0A1EB6"/>
                </a:solidFill>
                <a:latin typeface="隶书" pitchFamily="49" charset="-122"/>
                <a:ea typeface="隶书" pitchFamily="49" charset="-122"/>
              </a:rPr>
              <a:t>              白首方悔读书迟。</a:t>
            </a:r>
            <a:endParaRPr kumimoji="1" lang="zh-CN" altLang="en-US" sz="3600" b="1" dirty="0">
              <a:solidFill>
                <a:srgbClr val="0A1EB6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85794"/>
          </a:xfrm>
          <a:solidFill>
            <a:schemeClr val="accent6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zh-CN" altLang="en-US" sz="3600" dirty="0" smtClean="0"/>
              <a:t>解释下列句中红色字词，翻译画横线的句子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714356"/>
            <a:ext cx="8686800" cy="5411807"/>
          </a:xfrm>
        </p:spPr>
        <p:txBody>
          <a:bodyPr>
            <a:noAutofit/>
          </a:bodyPr>
          <a:lstStyle/>
          <a:p>
            <a:r>
              <a:rPr lang="en-US" altLang="zh-CN" sz="3600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600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、学不可以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已            </a:t>
            </a:r>
            <a:r>
              <a:rPr lang="en-US" altLang="zh-CN" sz="3600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600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、輮</a:t>
            </a:r>
            <a:r>
              <a:rPr kumimoji="1" lang="zh-CN" altLang="en-US" sz="3600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使之</a:t>
            </a:r>
            <a:r>
              <a:rPr kumimoji="1"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然</a:t>
            </a:r>
            <a:r>
              <a:rPr kumimoji="1" lang="zh-CN" altLang="en-US" sz="3600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也</a:t>
            </a:r>
            <a:endParaRPr lang="en-US" altLang="zh-CN" sz="36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kumimoji="1" lang="en-US" altLang="zh-CN" sz="3600" b="1" dirty="0" smtClean="0">
                <a:solidFill>
                  <a:srgbClr val="000099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kumimoji="1" lang="zh-CN" altLang="en-US" sz="3600" b="1" dirty="0" smtClean="0">
                <a:solidFill>
                  <a:srgbClr val="000099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kumimoji="1" lang="zh-CN" altLang="en-US" sz="3600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吾尝终日</a:t>
            </a:r>
            <a:r>
              <a:rPr kumimoji="1"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而</a:t>
            </a:r>
            <a:r>
              <a:rPr kumimoji="1" lang="zh-CN" altLang="en-US" sz="3600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思矣，不如</a:t>
            </a:r>
            <a:r>
              <a:rPr kumimoji="1"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须臾</a:t>
            </a:r>
            <a:r>
              <a:rPr kumimoji="1" lang="zh-CN" altLang="en-US" sz="3600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之所学也</a:t>
            </a:r>
            <a:endParaRPr kumimoji="1" lang="en-US" altLang="zh-CN" sz="3600" b="1" dirty="0" smtClean="0">
              <a:solidFill>
                <a:srgbClr val="0A1EB6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kumimoji="1" lang="en-US" altLang="zh-CN" sz="3600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kumimoji="1" lang="zh-CN" altLang="en-US" sz="3600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、顺风而呼，声非加</a:t>
            </a:r>
            <a:r>
              <a:rPr kumimoji="1"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疾</a:t>
            </a:r>
            <a:r>
              <a:rPr kumimoji="1" lang="zh-CN" altLang="en-US" sz="3600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也，</a:t>
            </a:r>
            <a:r>
              <a:rPr kumimoji="1"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而</a:t>
            </a:r>
            <a:r>
              <a:rPr kumimoji="1" lang="zh-CN" altLang="en-US" sz="3600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闻者</a:t>
            </a:r>
            <a:r>
              <a:rPr kumimoji="1"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彰</a:t>
            </a:r>
            <a:endParaRPr kumimoji="1" lang="en-US" altLang="zh-CN" sz="36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kumimoji="1" lang="en-US" altLang="zh-CN" sz="3600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kumimoji="1" lang="zh-CN" altLang="en-US" sz="3600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、假舟楫者，非能</a:t>
            </a:r>
            <a:r>
              <a:rPr kumimoji="1"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水</a:t>
            </a:r>
            <a:r>
              <a:rPr kumimoji="1" lang="zh-CN" altLang="en-US" sz="3600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也，而</a:t>
            </a:r>
            <a:r>
              <a:rPr kumimoji="1"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绝</a:t>
            </a:r>
            <a:r>
              <a:rPr kumimoji="1" lang="zh-CN" altLang="en-US" sz="3600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江河</a:t>
            </a:r>
            <a:endParaRPr kumimoji="1" lang="en-US" altLang="zh-CN" sz="3600" b="1" dirty="0" smtClean="0">
              <a:solidFill>
                <a:srgbClr val="0A1EB6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kumimoji="1" lang="en-US" altLang="zh-CN" sz="3600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kumimoji="1" lang="zh-CN" altLang="en-US" sz="3600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kumimoji="1" lang="zh-CN" altLang="en-US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积土成山，风雨兴</a:t>
            </a:r>
            <a:r>
              <a:rPr kumimoji="1" lang="zh-CN" altLang="en-US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焉</a:t>
            </a:r>
            <a:r>
              <a:rPr kumimoji="1" lang="zh-CN" altLang="en-US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kumimoji="1" lang="en-US" altLang="zh-CN" b="1" dirty="0" smtClean="0">
              <a:solidFill>
                <a:srgbClr val="0A1EB6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kumimoji="1" lang="en-US" altLang="zh-CN" sz="3600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kumimoji="1" lang="zh-CN" altLang="en-US" sz="3600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、故不积</a:t>
            </a:r>
            <a:r>
              <a:rPr kumimoji="1"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跬</a:t>
            </a:r>
            <a:r>
              <a:rPr kumimoji="1" lang="zh-CN" altLang="en-US" sz="3600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步，</a:t>
            </a:r>
            <a:r>
              <a:rPr kumimoji="1"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无以</a:t>
            </a:r>
            <a:r>
              <a:rPr kumimoji="1" lang="zh-CN" altLang="en-US" sz="3600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至千里</a:t>
            </a:r>
            <a:endParaRPr kumimoji="1" lang="en-US" altLang="zh-CN" sz="3600" b="1" dirty="0" smtClean="0">
              <a:solidFill>
                <a:srgbClr val="0A1EB6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kumimoji="1" lang="en-US" altLang="zh-CN" sz="3600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kumimoji="1" lang="zh-CN" altLang="en-US" sz="3600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kumimoji="1" lang="zh-CN" altLang="en-US" sz="3600" b="1" u="sng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君子博学而日</a:t>
            </a:r>
            <a:r>
              <a:rPr kumimoji="1" lang="zh-CN" altLang="en-US" sz="3600" b="1" u="sng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参省乎</a:t>
            </a:r>
            <a:r>
              <a:rPr kumimoji="1" lang="zh-CN" altLang="en-US" sz="3600" b="1" u="sng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己，则</a:t>
            </a:r>
            <a:r>
              <a:rPr kumimoji="1" lang="zh-CN" altLang="en-US" sz="3600" b="1" u="sng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知</a:t>
            </a:r>
            <a:r>
              <a:rPr kumimoji="1" lang="zh-CN" altLang="en-US" sz="3600" b="1" u="sng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明而行无过矣。</a:t>
            </a:r>
            <a:endParaRPr kumimoji="1" lang="en-US" altLang="zh-CN" sz="3600" b="1" u="sng" dirty="0" smtClean="0">
              <a:solidFill>
                <a:srgbClr val="0A1EB6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kumimoji="1" lang="en-US" altLang="zh-CN" sz="3600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kumimoji="1" lang="zh-CN" altLang="en-US" sz="3600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kumimoji="1" lang="zh-CN" altLang="en-US" sz="3600" b="1" u="sng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君子</a:t>
            </a:r>
            <a:r>
              <a:rPr kumimoji="1" lang="zh-CN" altLang="en-US" sz="3600" b="1" u="sng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生</a:t>
            </a:r>
            <a:r>
              <a:rPr kumimoji="1" lang="zh-CN" altLang="en-US" sz="3600" b="1" u="sng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非异也，善假于</a:t>
            </a:r>
            <a:r>
              <a:rPr kumimoji="1" lang="zh-CN" altLang="en-US" sz="3600" b="1" u="sng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物</a:t>
            </a:r>
            <a:r>
              <a:rPr kumimoji="1" lang="zh-CN" altLang="en-US" sz="3600" b="1" u="sng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也</a:t>
            </a:r>
            <a:endParaRPr lang="zh-CN" altLang="en-US" sz="3600" b="1" u="sng" dirty="0">
              <a:solidFill>
                <a:srgbClr val="0A1EB6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https://timgsa.baidu.com/timg?image&amp;quality=80&amp;size=b10000_10000&amp;sec=1491562773&amp;di=a9a82c4bf9978e79bafa596c392f7b30&amp;src=http://pic19.nipic.com/20120215/2786001_172217950000_2.jpg"/>
          <p:cNvPicPr>
            <a:picLocks noGrp="1"/>
          </p:cNvPicPr>
          <p:nvPr>
            <p:ph idx="1"/>
          </p:nvPr>
        </p:nvPicPr>
        <p:blipFill>
          <a:blip r:embed="rId2"/>
          <a:srcRect b="520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060472"/>
          </a:xfrm>
        </p:spPr>
        <p:txBody>
          <a:bodyPr>
            <a:no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</a:rPr>
              <a:t>诵读</a:t>
            </a:r>
            <a:r>
              <a:rPr lang="en-US" altLang="zh-CN" sz="5400" dirty="0" smtClean="0">
                <a:solidFill>
                  <a:schemeClr val="bg1"/>
                </a:solidFill>
              </a:rPr>
              <a:t>《</a:t>
            </a:r>
            <a:r>
              <a:rPr lang="zh-CN" altLang="en-US" sz="5400" dirty="0" smtClean="0">
                <a:solidFill>
                  <a:schemeClr val="bg1"/>
                </a:solidFill>
              </a:rPr>
              <a:t>劝学</a:t>
            </a:r>
            <a:r>
              <a:rPr lang="en-US" altLang="zh-CN" sz="5400" dirty="0" smtClean="0">
                <a:solidFill>
                  <a:schemeClr val="bg1"/>
                </a:solidFill>
              </a:rPr>
              <a:t>》</a:t>
            </a:r>
            <a:r>
              <a:rPr lang="zh-CN" altLang="en-US" sz="5400" dirty="0" smtClean="0">
                <a:solidFill>
                  <a:schemeClr val="bg1"/>
                </a:solidFill>
              </a:rPr>
              <a:t/>
            </a:r>
            <a:br>
              <a:rPr lang="zh-CN" altLang="en-US" sz="5400" dirty="0" smtClean="0">
                <a:solidFill>
                  <a:schemeClr val="bg1"/>
                </a:solidFill>
              </a:rPr>
            </a:b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5720" y="1785926"/>
            <a:ext cx="88582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本文的中心论点是什么？</a:t>
            </a:r>
            <a:endParaRPr lang="en-US" altLang="zh-CN" sz="3600" dirty="0" smtClean="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3600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从哪几个角度展开论述？</a:t>
            </a:r>
            <a:endParaRPr lang="en-US" altLang="zh-CN" sz="3600" dirty="0" smtClean="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786" y="1785926"/>
            <a:ext cx="3314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857233"/>
            <a:ext cx="7429552" cy="646331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>
                    <a:lumMod val="95000"/>
                  </a:schemeClr>
                </a:solidFill>
                <a:latin typeface="华文楷体" pitchFamily="2" charset="-122"/>
                <a:ea typeface="华文楷体" pitchFamily="2" charset="-122"/>
              </a:rPr>
              <a:t>合作探究，鉴赏论证的艺术。讨论：</a:t>
            </a:r>
            <a:endParaRPr lang="zh-CN" altLang="en-US" sz="3600" dirty="0">
              <a:solidFill>
                <a:schemeClr val="bg1">
                  <a:lumMod val="9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8" name="Picture 2" descr="angela_looking_up_hg_clr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67200"/>
            <a:ext cx="2374900" cy="259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2286016" cy="868346"/>
          </a:xfrm>
          <a:solidFill>
            <a:schemeClr val="accent6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论证结构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488" y="857233"/>
            <a:ext cx="5572164" cy="35719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altLang="zh-CN" dirty="0" smtClean="0"/>
              <a:t> </a:t>
            </a:r>
          </a:p>
          <a:p>
            <a:pPr>
              <a:buNone/>
            </a:pPr>
            <a:endParaRPr lang="en-US" altLang="zh-CN" dirty="0" smtClean="0"/>
          </a:p>
        </p:txBody>
      </p:sp>
      <p:sp>
        <p:nvSpPr>
          <p:cNvPr id="4" name="左大括号 3"/>
          <p:cNvSpPr/>
          <p:nvPr/>
        </p:nvSpPr>
        <p:spPr>
          <a:xfrm>
            <a:off x="6072198" y="2786058"/>
            <a:ext cx="642942" cy="1343028"/>
          </a:xfrm>
          <a:prstGeom prst="leftBrace">
            <a:avLst>
              <a:gd name="adj1" fmla="val 8333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6715140" y="2428868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积累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86578" y="3214686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坚持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86577" y="3857628"/>
            <a:ext cx="10715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专一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2214546" y="1500174"/>
            <a:ext cx="642942" cy="1857388"/>
          </a:xfrm>
          <a:prstGeom prst="leftBrace">
            <a:avLst>
              <a:gd name="adj1" fmla="val 8333"/>
              <a:gd name="adj2" fmla="val 50794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142844" y="2000240"/>
            <a:ext cx="30223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学不可以已</a:t>
            </a:r>
            <a:endParaRPr lang="en-US" altLang="zh-CN" sz="32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（中心论点）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28925" y="2000240"/>
            <a:ext cx="4357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学习的作用：弥补不足</a:t>
            </a:r>
            <a:endParaRPr lang="zh-CN" altLang="en-US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2857489" y="1142984"/>
            <a:ext cx="442915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学习的意义：益智修身</a:t>
            </a:r>
            <a:endParaRPr lang="en-US" altLang="zh-CN" sz="32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000364" y="3143248"/>
            <a:ext cx="307183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学习的方法态度：</a:t>
            </a:r>
          </a:p>
          <a:p>
            <a:endParaRPr lang="zh-CN" altLang="en-US" dirty="0"/>
          </a:p>
        </p:txBody>
      </p:sp>
      <p:pic>
        <p:nvPicPr>
          <p:cNvPr id="14" name="Picture 5" descr="0902192203575b533d29a807f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5373688"/>
            <a:ext cx="4071966" cy="1270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7" grpId="0"/>
      <p:bldP spid="8" grpId="0"/>
      <p:bldP spid="9" grpId="0" animBg="1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282" y="642918"/>
            <a:ext cx="5643602" cy="785818"/>
          </a:xfrm>
          <a:solidFill>
            <a:schemeClr val="accent6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感受并讨论荀子的劝学艺术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071942"/>
            <a:ext cx="8229600" cy="2054221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1571612"/>
            <a:ext cx="792961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本文主要讲学习的道理，这个道理是抽象的。而抽象的大道理常常很难让人接受，为了让人接受自己的观点，荀子采用了哪些“劝”的策略？请举例分析。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" name="Picture 5" descr="0902192203575b533d29a807f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5373688"/>
            <a:ext cx="4071966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72386" cy="1143000"/>
          </a:xfrm>
        </p:spPr>
        <p:txBody>
          <a:bodyPr>
            <a:noAutofit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500042"/>
            <a:ext cx="9144000" cy="562612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就近取譬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。文中的比喻都是人们熟知的普通常识，但这些通俗明白的常识，收到了“称名也小，取类也大”的效果（或化抽象为具体，把道理讲得通俗易懂）。</a:t>
            </a:r>
            <a:endParaRPr lang="en-US" altLang="zh-CN" sz="2800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多方设喻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。有的</a:t>
            </a:r>
            <a:r>
              <a:rPr kumimoji="1"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正面设喻</a:t>
            </a:r>
            <a:r>
              <a:rPr kumimoji="1" lang="zh-CN" altLang="en-US" sz="2800" b="1" dirty="0" smtClean="0">
                <a:latin typeface="华文楷体" pitchFamily="2" charset="-122"/>
                <a:ea typeface="华文楷体" pitchFamily="2" charset="-122"/>
              </a:rPr>
              <a:t>，如“青出于蓝”、“冰寒于水” 等从正面阐明学习的重要性。有的</a:t>
            </a:r>
            <a:r>
              <a:rPr kumimoji="1"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正反设喻</a:t>
            </a:r>
            <a:r>
              <a:rPr kumimoji="1" lang="zh-CN" altLang="en-US" sz="2800" b="1" dirty="0" smtClean="0">
                <a:latin typeface="华文楷体" pitchFamily="2" charset="-122"/>
                <a:ea typeface="华文楷体" pitchFamily="2" charset="-122"/>
              </a:rPr>
              <a:t>，如“蚓”和“蟹”、“骐骥”和“驽马”、“锲而舍之”和“锲而不舍”，通过正反对照把所要说明的道理说得更具体明白。有的</a:t>
            </a:r>
            <a:r>
              <a:rPr kumimoji="1"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反复设喻</a:t>
            </a:r>
            <a:r>
              <a:rPr kumimoji="1" lang="zh-CN" altLang="en-US" sz="2800" b="1" dirty="0" smtClean="0">
                <a:latin typeface="华文楷体" pitchFamily="2" charset="-122"/>
                <a:ea typeface="华文楷体" pitchFamily="2" charset="-122"/>
              </a:rPr>
              <a:t>，如“跂而望”、“登高而招”、“顺风而呼”、“假舆马”、“假舟楫”，反复强化，达到“惊听回视”的效果。</a:t>
            </a:r>
            <a:endParaRPr kumimoji="1" lang="en-US" altLang="zh-CN" sz="2800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kumimoji="1" lang="zh-CN" altLang="en-US" sz="2800" b="1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kumimoji="1" lang="en-US" altLang="zh-CN" sz="2800" b="1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kumimoji="1" lang="zh-CN" altLang="en-US" sz="2800" b="1" dirty="0" smtClean="0">
                <a:latin typeface="华文楷体" pitchFamily="2" charset="-122"/>
                <a:ea typeface="华文楷体" pitchFamily="2" charset="-122"/>
              </a:rPr>
              <a:t>）</a:t>
            </a:r>
            <a:r>
              <a:rPr kumimoji="1"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整散结合</a:t>
            </a:r>
            <a:r>
              <a:rPr kumimoji="1" lang="zh-CN" altLang="en-US" sz="2800" b="1" dirty="0" smtClean="0">
                <a:latin typeface="华文楷体" pitchFamily="2" charset="-122"/>
                <a:ea typeface="华文楷体" pitchFamily="2" charset="-122"/>
              </a:rPr>
              <a:t>。设喻时有短句，有长句。其间对偶，极见精巧：巧用对比，精辟透彻</a:t>
            </a:r>
            <a:r>
              <a:rPr kumimoji="1" lang="en-US" altLang="zh-CN" sz="2800" b="1" dirty="0" smtClean="0">
                <a:latin typeface="华文楷体" pitchFamily="2" charset="-122"/>
                <a:ea typeface="华文楷体" pitchFamily="2" charset="-122"/>
              </a:rPr>
              <a:t>;</a:t>
            </a:r>
            <a:r>
              <a:rPr kumimoji="1" lang="zh-CN" altLang="en-US" sz="2800" b="1" dirty="0" smtClean="0">
                <a:latin typeface="华文楷体" pitchFamily="2" charset="-122"/>
                <a:ea typeface="华文楷体" pitchFamily="2" charset="-122"/>
              </a:rPr>
              <a:t>四字排比，势不可遏；长短相间，参差错落；整散结合，韵味十足，充分表现荀子谆谆劝学的激情。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   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他善用比喻说理，其设喻技巧高妙，精警动人，表现在：</a:t>
            </a:r>
          </a:p>
          <a:p>
            <a:endParaRPr lang="en-US" altLang="zh-CN" sz="2800" b="1" dirty="0" smtClean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rgbClr val="000099"/>
                </a:solidFill>
                <a:latin typeface="华文楷体" pitchFamily="2" charset="-122"/>
                <a:ea typeface="华文楷体" pitchFamily="2" charset="-122"/>
              </a:rPr>
              <a:t>        天下事有难易乎？为之，则难者亦易矣；不为，则易者亦难矣。人之为学有难易乎？学之，则难者亦易矣；不学，则易者亦难矣。</a:t>
            </a:r>
            <a:endParaRPr lang="en-US" altLang="zh-CN" b="1" dirty="0" smtClean="0">
              <a:solidFill>
                <a:srgbClr val="000099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dirty="0" smtClean="0">
              <a:solidFill>
                <a:srgbClr val="000099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dirty="0" smtClean="0">
                <a:solidFill>
                  <a:srgbClr val="000099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en-US" b="1" dirty="0" smtClean="0">
                <a:solidFill>
                  <a:srgbClr val="000099"/>
                </a:solidFill>
                <a:latin typeface="华文楷体" pitchFamily="2" charset="-122"/>
                <a:ea typeface="华文楷体" pitchFamily="2" charset="-122"/>
              </a:rPr>
              <a:t>西蜀之</a:t>
            </a:r>
            <a:r>
              <a:rPr lang="zh-CN" altLang="en-US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去</a:t>
            </a:r>
            <a:r>
              <a:rPr lang="zh-CN" altLang="en-US" b="1" dirty="0" smtClean="0">
                <a:solidFill>
                  <a:srgbClr val="000099"/>
                </a:solidFill>
                <a:latin typeface="华文楷体" pitchFamily="2" charset="-122"/>
                <a:ea typeface="华文楷体" pitchFamily="2" charset="-122"/>
              </a:rPr>
              <a:t>南海，不知几千里也，僧富者不能至而贫者至焉。人之立志，</a:t>
            </a:r>
            <a:r>
              <a:rPr lang="zh-CN" altLang="en-US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顾</a:t>
            </a:r>
            <a:r>
              <a:rPr lang="zh-CN" altLang="en-US" b="1" dirty="0" smtClean="0">
                <a:solidFill>
                  <a:srgbClr val="000099"/>
                </a:solidFill>
                <a:latin typeface="华文楷体" pitchFamily="2" charset="-122"/>
                <a:ea typeface="华文楷体" pitchFamily="2" charset="-122"/>
              </a:rPr>
              <a:t>不如蜀</a:t>
            </a:r>
            <a:r>
              <a:rPr lang="zh-CN" altLang="en-US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鄙</a:t>
            </a:r>
            <a:r>
              <a:rPr lang="zh-CN" altLang="en-US" b="1" dirty="0" smtClean="0">
                <a:solidFill>
                  <a:srgbClr val="000099"/>
                </a:solidFill>
                <a:latin typeface="华文楷体" pitchFamily="2" charset="-122"/>
                <a:ea typeface="华文楷体" pitchFamily="2" charset="-122"/>
              </a:rPr>
              <a:t>之僧哉？</a:t>
            </a:r>
            <a:r>
              <a:rPr lang="zh-CN" altLang="en-US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是故</a:t>
            </a:r>
            <a:r>
              <a:rPr lang="zh-CN" altLang="en-US" b="1" dirty="0" smtClean="0">
                <a:solidFill>
                  <a:srgbClr val="000099"/>
                </a:solidFill>
                <a:latin typeface="华文楷体" pitchFamily="2" charset="-122"/>
                <a:ea typeface="华文楷体" pitchFamily="2" charset="-122"/>
              </a:rPr>
              <a:t>聪与敏，可</a:t>
            </a:r>
            <a:r>
              <a:rPr lang="zh-CN" altLang="en-US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恃</a:t>
            </a:r>
            <a:r>
              <a:rPr lang="zh-CN" altLang="en-US" b="1" dirty="0" smtClean="0">
                <a:solidFill>
                  <a:srgbClr val="000099"/>
                </a:solidFill>
                <a:latin typeface="华文楷体" pitchFamily="2" charset="-122"/>
                <a:ea typeface="华文楷体" pitchFamily="2" charset="-122"/>
              </a:rPr>
              <a:t>而不可恃也；自恃其聪与敏而不学者，自败者也。</a:t>
            </a:r>
            <a:endParaRPr lang="zh-CN" altLang="en-US" b="1" dirty="0">
              <a:solidFill>
                <a:srgbClr val="000099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7158" y="214290"/>
            <a:ext cx="1928826" cy="58477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 smtClean="0">
                <a:ea typeface="宋体" pitchFamily="2" charset="-122"/>
              </a:rPr>
              <a:t>延伸阅读</a:t>
            </a:r>
            <a:endParaRPr lang="zh-CN" altLang="en-US" sz="3200" dirty="0">
              <a:ea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1538" y="785794"/>
            <a:ext cx="73581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阅读翻译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为学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中的两段，概括其思想观点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4714908" cy="642942"/>
          </a:xfrm>
          <a:solidFill>
            <a:schemeClr val="accent6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200" dirty="0" smtClean="0"/>
              <a:t>欣赏关于“学习”的对联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786710" y="5786454"/>
            <a:ext cx="900090" cy="339709"/>
          </a:xfrm>
        </p:spPr>
        <p:txBody>
          <a:bodyPr>
            <a:normAutofit fontScale="62500" lnSpcReduction="20000"/>
          </a:bodyPr>
          <a:lstStyle/>
          <a:p>
            <a:pPr>
              <a:spcBef>
                <a:spcPct val="50000"/>
              </a:spcBef>
            </a:pPr>
            <a:endParaRPr kumimoji="1" lang="zh-CN" altLang="en-US" dirty="0" smtClean="0">
              <a:solidFill>
                <a:srgbClr val="CC6600"/>
              </a:solidFill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endParaRPr kumimoji="1" lang="zh-CN" altLang="en-US" dirty="0" smtClean="0">
              <a:solidFill>
                <a:srgbClr val="FF0000"/>
              </a:solidFill>
              <a:ea typeface="隶书" pitchFamily="49" charset="-122"/>
            </a:endParaRPr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0719" y="857232"/>
            <a:ext cx="8694688" cy="550072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5400" b="1" dirty="0" smtClean="0">
                <a:solidFill>
                  <a:srgbClr val="CC6600"/>
                </a:solidFill>
                <a:ea typeface="隶书" pitchFamily="49" charset="-122"/>
              </a:rPr>
              <a:t>发奋识遍天下字 </a:t>
            </a:r>
            <a:endParaRPr kumimoji="1" lang="en-US" altLang="zh-CN" sz="5400" b="1" dirty="0" smtClean="0">
              <a:solidFill>
                <a:srgbClr val="CC6600"/>
              </a:solidFill>
              <a:ea typeface="隶书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endParaRPr kumimoji="1" lang="zh-CN" altLang="en-US" sz="5400" b="1" dirty="0" smtClean="0">
              <a:solidFill>
                <a:srgbClr val="CC6600"/>
              </a:solidFill>
              <a:ea typeface="隶书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endParaRPr kumimoji="1" lang="zh-CN" altLang="en-US" sz="5400" b="1" dirty="0" smtClean="0">
              <a:solidFill>
                <a:srgbClr val="FF0000"/>
              </a:solidFill>
              <a:ea typeface="隶书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5400" b="1" dirty="0" smtClean="0">
                <a:solidFill>
                  <a:srgbClr val="CC6600"/>
                </a:solidFill>
                <a:ea typeface="隶书" pitchFamily="49" charset="-122"/>
              </a:rPr>
              <a:t>立志读尽人间书    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5400" b="1" dirty="0" smtClean="0">
                <a:solidFill>
                  <a:srgbClr val="FF0000"/>
                </a:solidFill>
                <a:ea typeface="隶书" pitchFamily="49" charset="-122"/>
              </a:rPr>
              <a:t>                </a:t>
            </a:r>
            <a:r>
              <a:rPr kumimoji="1" lang="zh-CN" altLang="en-US" sz="5400" b="1" dirty="0" smtClean="0">
                <a:solidFill>
                  <a:srgbClr val="CC6600"/>
                </a:solidFill>
                <a:ea typeface="隶书" pitchFamily="49" charset="-122"/>
              </a:rPr>
              <a:t>苏东坡</a:t>
            </a:r>
          </a:p>
          <a:p>
            <a:r>
              <a:rPr lang="en-US" altLang="zh-CN" sz="4000" dirty="0" smtClean="0"/>
              <a:t>       </a:t>
            </a:r>
            <a:endParaRPr lang="zh-CN" altLang="en-US" sz="4000" dirty="0"/>
          </a:p>
        </p:txBody>
      </p:sp>
      <p:pic>
        <p:nvPicPr>
          <p:cNvPr id="6" name="Picture 3" descr="7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785794"/>
            <a:ext cx="3929090" cy="5767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600200"/>
            <a:ext cx="785818" cy="4525963"/>
          </a:xfrm>
        </p:spPr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65911" y="0"/>
            <a:ext cx="8063746" cy="6858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None/>
              <a:defRPr/>
            </a:pP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华文新魏" pitchFamily="2" charset="-122"/>
                <a:ea typeface="华文新魏" pitchFamily="2" charset="-122"/>
              </a:rPr>
              <a:t>勤学如春起之苗，不见其增日有所长</a:t>
            </a:r>
          </a:p>
          <a:p>
            <a:pPr>
              <a:lnSpc>
                <a:spcPct val="150000"/>
              </a:lnSpc>
              <a:spcBef>
                <a:spcPct val="50000"/>
              </a:spcBef>
              <a:defRPr/>
            </a:pPr>
            <a:r>
              <a:rPr kumimoji="1"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华文新魏" pitchFamily="2" charset="-122"/>
                <a:ea typeface="华文新魏" pitchFamily="2" charset="-122"/>
              </a:rPr>
              <a:t>   </a:t>
            </a:r>
          </a:p>
          <a:p>
            <a:pPr>
              <a:lnSpc>
                <a:spcPct val="150000"/>
              </a:lnSpc>
              <a:spcBef>
                <a:spcPct val="50000"/>
              </a:spcBef>
              <a:defRPr/>
            </a:pPr>
            <a:endParaRPr kumimoji="1" lang="en-US" altLang="zh-CN" sz="3200" b="1" dirty="0" smtClean="0">
              <a:solidFill>
                <a:schemeClr val="accent6">
                  <a:lumMod val="75000"/>
                </a:schemeClr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defRPr/>
            </a:pPr>
            <a:endParaRPr kumimoji="1" lang="zh-CN" altLang="en-US" sz="3200" b="1" dirty="0" smtClean="0">
              <a:solidFill>
                <a:schemeClr val="accent6">
                  <a:lumMod val="75000"/>
                </a:schemeClr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defRPr/>
            </a:pPr>
            <a:endParaRPr kumimoji="1" lang="zh-CN" altLang="en-US" sz="3200" b="1" dirty="0" smtClean="0">
              <a:solidFill>
                <a:schemeClr val="accent6">
                  <a:lumMod val="75000"/>
                </a:schemeClr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defRPr/>
            </a:pPr>
            <a:endParaRPr kumimoji="1" lang="zh-CN" altLang="en-US" sz="3200" b="1" dirty="0" smtClean="0">
              <a:solidFill>
                <a:schemeClr val="accent6">
                  <a:lumMod val="75000"/>
                </a:schemeClr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None/>
              <a:defRPr/>
            </a:pP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华文新魏" pitchFamily="2" charset="-122"/>
                <a:ea typeface="华文新魏" pitchFamily="2" charset="-122"/>
              </a:rPr>
              <a:t>辍学如磨刀之石，不见其损日有所亏  </a:t>
            </a:r>
          </a:p>
          <a:p>
            <a:pPr>
              <a:spcBef>
                <a:spcPct val="50000"/>
              </a:spcBef>
              <a:buNone/>
              <a:defRPr/>
            </a:pPr>
            <a:r>
              <a:rPr kumimoji="1"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华文新魏" pitchFamily="2" charset="-122"/>
                <a:ea typeface="华文新魏" pitchFamily="2" charset="-122"/>
              </a:rPr>
              <a:t>　　　　　　　　                陶渊明</a:t>
            </a:r>
          </a:p>
          <a:p>
            <a:r>
              <a:rPr lang="en-US" altLang="zh-CN" sz="3200" dirty="0" smtClean="0"/>
              <a:t> </a:t>
            </a:r>
            <a:endParaRPr lang="zh-CN" altLang="en-US" sz="3200" dirty="0"/>
          </a:p>
        </p:txBody>
      </p:sp>
      <p:pic>
        <p:nvPicPr>
          <p:cNvPr id="5" name="Picture 3" descr="7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142852"/>
            <a:ext cx="5143536" cy="6397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86648" y="357167"/>
            <a:ext cx="8771632" cy="60007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6000" dirty="0" smtClean="0">
                <a:solidFill>
                  <a:srgbClr val="CC6600"/>
                </a:solidFill>
                <a:ea typeface="隶书" pitchFamily="49" charset="-122"/>
              </a:rPr>
              <a:t>万卷古今消永日</a:t>
            </a:r>
            <a:endParaRPr kumimoji="1" lang="en-US" altLang="zh-CN" sz="6000" dirty="0" smtClean="0">
              <a:solidFill>
                <a:srgbClr val="CC6600"/>
              </a:solidFill>
              <a:ea typeface="隶书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endParaRPr kumimoji="1" lang="zh-CN" altLang="en-US" sz="6000" dirty="0" smtClean="0">
              <a:solidFill>
                <a:srgbClr val="CC6600"/>
              </a:solidFill>
              <a:ea typeface="隶书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endParaRPr kumimoji="1" lang="zh-CN" altLang="en-US" sz="6000" dirty="0" smtClean="0">
              <a:solidFill>
                <a:srgbClr val="FF0000"/>
              </a:solidFill>
              <a:ea typeface="隶书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6000" dirty="0" smtClean="0">
                <a:solidFill>
                  <a:srgbClr val="CC6600"/>
                </a:solidFill>
                <a:ea typeface="隶书" pitchFamily="49" charset="-122"/>
              </a:rPr>
              <a:t>一窗昏晓送流年</a:t>
            </a:r>
          </a:p>
          <a:p>
            <a:pPr>
              <a:spcBef>
                <a:spcPct val="50000"/>
              </a:spcBef>
            </a:pPr>
            <a:r>
              <a:rPr kumimoji="1" lang="zh-CN" altLang="en-US" sz="6000" dirty="0" smtClean="0">
                <a:solidFill>
                  <a:srgbClr val="FF0000"/>
                </a:solidFill>
                <a:ea typeface="隶书" pitchFamily="49" charset="-122"/>
              </a:rPr>
              <a:t>                  </a:t>
            </a:r>
            <a:r>
              <a:rPr kumimoji="1" lang="zh-CN" altLang="en-US" sz="6000" dirty="0" smtClean="0">
                <a:solidFill>
                  <a:srgbClr val="CC6600"/>
                </a:solidFill>
                <a:ea typeface="隶书" pitchFamily="49" charset="-122"/>
              </a:rPr>
              <a:t>陆  游</a:t>
            </a:r>
          </a:p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5" name="Picture 3" descr="7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381000"/>
            <a:ext cx="4500594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16757" y="285728"/>
            <a:ext cx="6555641" cy="63579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  <a:spcBef>
                <a:spcPct val="50000"/>
              </a:spcBef>
            </a:pPr>
            <a:r>
              <a:rPr kumimoji="1" lang="zh-CN" altLang="en-US" sz="3600" b="1" dirty="0" smtClean="0">
                <a:solidFill>
                  <a:srgbClr val="CC6600"/>
                </a:solidFill>
                <a:latin typeface="华文隶书" pitchFamily="2" charset="-122"/>
                <a:ea typeface="华文隶书" pitchFamily="2" charset="-122"/>
              </a:rPr>
              <a:t>咬成几句有用书，可以充饥；</a:t>
            </a:r>
          </a:p>
          <a:p>
            <a:pPr>
              <a:lnSpc>
                <a:spcPct val="200000"/>
              </a:lnSpc>
              <a:spcBef>
                <a:spcPct val="50000"/>
              </a:spcBef>
            </a:pPr>
            <a:endParaRPr kumimoji="1" lang="zh-CN" altLang="en-US" sz="3600" b="1" dirty="0" smtClean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pPr>
              <a:lnSpc>
                <a:spcPct val="200000"/>
              </a:lnSpc>
              <a:spcBef>
                <a:spcPct val="50000"/>
              </a:spcBef>
            </a:pPr>
            <a:endParaRPr kumimoji="1" lang="zh-CN" altLang="en-US" sz="3600" b="1" dirty="0" smtClean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pPr>
              <a:lnSpc>
                <a:spcPct val="200000"/>
              </a:lnSpc>
              <a:spcBef>
                <a:spcPct val="50000"/>
              </a:spcBef>
            </a:pPr>
            <a:r>
              <a:rPr kumimoji="1" lang="zh-CN" altLang="en-US" sz="3600" b="1" dirty="0" smtClean="0">
                <a:solidFill>
                  <a:srgbClr val="CC6600"/>
                </a:solidFill>
                <a:latin typeface="华文隶书" pitchFamily="2" charset="-122"/>
                <a:ea typeface="华文隶书" pitchFamily="2" charset="-122"/>
              </a:rPr>
              <a:t>养培数竿新生竹，直似儿孙。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36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           　                    </a:t>
            </a:r>
            <a:r>
              <a:rPr kumimoji="1" lang="zh-CN" altLang="en-US" sz="3600" b="1" dirty="0" smtClean="0">
                <a:solidFill>
                  <a:srgbClr val="CC6600"/>
                </a:solidFill>
                <a:latin typeface="华文隶书" pitchFamily="2" charset="-122"/>
                <a:ea typeface="华文隶书" pitchFamily="2" charset="-122"/>
              </a:rPr>
              <a:t>郑板桥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5" name="Picture 4" descr="8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304800"/>
            <a:ext cx="3500462" cy="615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https://timgsa.baidu.com/timg?image&amp;quality=80&amp;size=b9999_10000&amp;sec=1491571429884&amp;di=3ec10a55f500742e14875aa281a4b45b&amp;imgtype=0&amp;src=http%3A%2F%2Fimg.ishuo.cn%2F2015%2F1462264375.jpg"/>
          <p:cNvPicPr/>
          <p:nvPr/>
        </p:nvPicPr>
        <p:blipFill>
          <a:blip r:embed="rId2"/>
          <a:srcRect l="46674" r="529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4214842"/>
          </a:xfrm>
        </p:spPr>
        <p:txBody>
          <a:bodyPr>
            <a:normAutofit/>
          </a:bodyPr>
          <a:lstStyle/>
          <a:p>
            <a:r>
              <a:rPr kumimoji="1" lang="zh-CN" altLang="en-US" sz="89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劝   学</a:t>
            </a:r>
            <a:r>
              <a:rPr kumimoji="1" lang="en-US" altLang="zh-CN" sz="89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/>
            </a:r>
            <a:br>
              <a:rPr kumimoji="1" lang="en-US" altLang="zh-CN" sz="89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</a:br>
            <a:r>
              <a:rPr kumimoji="1" lang="en-US" altLang="zh-CN" sz="6700" dirty="0" smtClean="0">
                <a:solidFill>
                  <a:srgbClr val="C00000"/>
                </a:solidFill>
                <a:ea typeface="华文隶书" pitchFamily="2" charset="-122"/>
              </a:rPr>
              <a:t>《</a:t>
            </a:r>
            <a:r>
              <a:rPr kumimoji="1" lang="zh-CN" altLang="en-US" sz="6700" dirty="0" smtClean="0">
                <a:solidFill>
                  <a:srgbClr val="C00000"/>
                </a:solidFill>
                <a:ea typeface="华文隶书" pitchFamily="2" charset="-122"/>
              </a:rPr>
              <a:t>荀    子</a:t>
            </a:r>
            <a:r>
              <a:rPr kumimoji="1" lang="en-US" altLang="zh-CN" sz="6700" dirty="0" smtClean="0">
                <a:solidFill>
                  <a:srgbClr val="C00000"/>
                </a:solidFill>
                <a:ea typeface="华文隶书" pitchFamily="2" charset="-122"/>
              </a:rPr>
              <a:t>》</a:t>
            </a:r>
            <a:r>
              <a:rPr kumimoji="1" lang="en-US" altLang="zh-CN" dirty="0" smtClean="0">
                <a:solidFill>
                  <a:srgbClr val="C00000"/>
                </a:solidFill>
                <a:ea typeface="华文隶书" pitchFamily="2" charset="-122"/>
              </a:rPr>
              <a:t/>
            </a:r>
            <a:br>
              <a:rPr kumimoji="1" lang="en-US" altLang="zh-CN" dirty="0" smtClean="0">
                <a:solidFill>
                  <a:srgbClr val="C00000"/>
                </a:solidFill>
                <a:ea typeface="华文隶书" pitchFamily="2" charset="-122"/>
              </a:rPr>
            </a:br>
            <a:r>
              <a:rPr kumimoji="1" lang="zh-CN" altLang="en-US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/>
            </a:r>
            <a:br>
              <a:rPr kumimoji="1" lang="zh-CN" altLang="en-US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</a:b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857628"/>
            <a:ext cx="8229600" cy="2268535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572264" y="6215082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武汉市新洲四中</a:t>
            </a:r>
            <a:r>
              <a:rPr lang="en-US" altLang="zh-CN" dirty="0" smtClean="0"/>
              <a:t>ZGJ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1428736"/>
            <a:ext cx="3143272" cy="71438"/>
          </a:xfrm>
        </p:spPr>
        <p:txBody>
          <a:bodyPr>
            <a:noAutofit/>
          </a:bodyPr>
          <a:lstStyle/>
          <a:p>
            <a:endParaRPr lang="zh-CN" altLang="en-US" sz="40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4348" y="1928802"/>
            <a:ext cx="7972452" cy="4197361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  <a:buNone/>
            </a:pPr>
            <a:r>
              <a:rPr kumimoji="1" lang="zh-CN" altLang="en-US" sz="4800" dirty="0" smtClean="0">
                <a:latin typeface="华文楷体" pitchFamily="2" charset="-122"/>
                <a:ea typeface="华文楷体" pitchFamily="2" charset="-122"/>
              </a:rPr>
              <a:t>  关于学习，大家多多少少有些困惑，向“荀子”提提，看我们班上的“荀子”来怎样的一番“劝学”？</a:t>
            </a:r>
            <a:endParaRPr kumimoji="1" lang="zh-CN" altLang="en-US" sz="48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6" name="Picture 5" descr="090219220337c56775cbcc80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5429264"/>
            <a:ext cx="1871662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090219220337c56775cbcc80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5429264"/>
            <a:ext cx="178595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090219220337c56775cbcc80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5429264"/>
            <a:ext cx="1857388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786050" y="500042"/>
            <a:ext cx="2286016" cy="707886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思想交流</a:t>
            </a:r>
            <a:endParaRPr lang="zh-CN" altLang="en-US" sz="4000" dirty="0"/>
          </a:p>
        </p:txBody>
      </p:sp>
      <p:pic>
        <p:nvPicPr>
          <p:cNvPr id="10" name="Picture 4" descr="网友贴图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0"/>
            <a:ext cx="1368425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https://timgsa.baidu.com/timg?image&amp;quality=80&amp;size=b9999_10000&amp;sec=1491573423584&amp;di=175ce9ba35c421147e5ac7a0d6e8497b&amp;imgtype=0&amp;src=http%3A%2F%2Fwww.flash1890.com%2FupFiles%2FinfoImg%2Fthumb_2013121065803937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143240" y="2571745"/>
            <a:ext cx="35004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srgbClr val="0A1EB6"/>
                </a:solidFill>
              </a:rPr>
              <a:t>谢   谢</a:t>
            </a:r>
            <a:endParaRPr lang="zh-CN" altLang="en-US" sz="7200" b="1" dirty="0">
              <a:solidFill>
                <a:srgbClr val="0A1EB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latin typeface="华文新魏" pitchFamily="2" charset="-122"/>
                <a:ea typeface="华文新魏" pitchFamily="2" charset="-122"/>
              </a:rPr>
              <a:t>学习目标</a:t>
            </a:r>
            <a:endParaRPr lang="zh-CN" altLang="en-US" sz="60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、积累“疾”“绝” 等文言实词和“而”“焉”等文言虚词。</a:t>
            </a:r>
            <a:endParaRPr lang="en-US" altLang="zh-CN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、理解本文的观点态度，把握比喻论证</a:t>
            </a:r>
            <a:endParaRPr lang="en-US" altLang="zh-CN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的方法。</a:t>
            </a:r>
            <a:endParaRPr lang="en-US" altLang="zh-CN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、认识学习的重要性。</a:t>
            </a:r>
            <a:endParaRPr lang="zh-CN" altLang="en-US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5720" y="285728"/>
            <a:ext cx="8501122" cy="6286544"/>
          </a:xfrm>
          <a:prstGeom prst="rect">
            <a:avLst/>
          </a:prstGeom>
          <a:noFill/>
          <a:ln w="101600"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BOOK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4857760"/>
            <a:ext cx="2928958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090219220337c56775cbcc801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4429132"/>
            <a:ext cx="292895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214678" y="1571612"/>
            <a:ext cx="1485904" cy="3071834"/>
          </a:xfrm>
          <a:prstGeom prst="rect">
            <a:avLst/>
          </a:prstGeom>
          <a:solidFill>
            <a:srgbClr val="92D050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85721" y="1357298"/>
            <a:ext cx="1857388" cy="3071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96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itchFamily="2" charset="-122"/>
              </a:rPr>
              <a:t>劝 学</a:t>
            </a:r>
          </a:p>
        </p:txBody>
      </p:sp>
      <p:pic>
        <p:nvPicPr>
          <p:cNvPr id="5" name="Picture 1031" descr="jiandou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clrChange>
              <a:clrFrom>
                <a:srgbClr val="FDFFE7"/>
              </a:clrFrom>
              <a:clrTo>
                <a:srgbClr val="FDFFE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3286124"/>
            <a:ext cx="1428760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31" descr="jiandou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FE7"/>
              </a:clrFrom>
              <a:clrTo>
                <a:srgbClr val="FDFFE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1928802"/>
            <a:ext cx="143510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3428993" y="1428736"/>
            <a:ext cx="64294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5400" b="0" dirty="0" smtClean="0">
                <a:solidFill>
                  <a:srgbClr val="0000FF"/>
                </a:solidFill>
                <a:ea typeface="隶书" pitchFamily="49" charset="-122"/>
              </a:rPr>
              <a:t>劝勉</a:t>
            </a:r>
            <a:endParaRPr kumimoji="1" lang="zh-CN" altLang="en-US" sz="5400" b="0" dirty="0">
              <a:solidFill>
                <a:srgbClr val="0000FF"/>
              </a:solidFill>
              <a:ea typeface="隶书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28992" y="2786058"/>
            <a:ext cx="64633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5400" b="0" dirty="0" smtClean="0">
                <a:solidFill>
                  <a:srgbClr val="0000FF"/>
                </a:solidFill>
                <a:ea typeface="隶书" pitchFamily="49" charset="-122"/>
              </a:rPr>
              <a:t>学习</a:t>
            </a:r>
            <a:endParaRPr kumimoji="1" lang="zh-CN" altLang="en-US" sz="5400" b="0" dirty="0">
              <a:solidFill>
                <a:srgbClr val="0000FF"/>
              </a:solidFill>
              <a:ea typeface="隶书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00628" y="785794"/>
            <a:ext cx="371477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None/>
              <a:defRPr/>
            </a:pPr>
            <a:r>
              <a:rPr kumimoji="1" lang="zh-CN" altLang="en-US" sz="40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隶书" pitchFamily="49" charset="-122"/>
              </a:rPr>
              <a:t>作者以</a:t>
            </a:r>
            <a:r>
              <a:rPr kumimoji="1" lang="en-US" altLang="zh-CN" sz="40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隶书" pitchFamily="49" charset="-122"/>
              </a:rPr>
              <a:t>《</a:t>
            </a:r>
            <a:r>
              <a:rPr kumimoji="1" lang="zh-CN" altLang="en-US" sz="40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隶书" pitchFamily="49" charset="-122"/>
              </a:rPr>
              <a:t>劝学</a:t>
            </a:r>
            <a:r>
              <a:rPr kumimoji="1" lang="en-US" altLang="zh-CN" sz="40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隶书" pitchFamily="49" charset="-122"/>
              </a:rPr>
              <a:t>》</a:t>
            </a:r>
            <a:r>
              <a:rPr kumimoji="1" lang="zh-CN" altLang="en-US" sz="40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隶书" pitchFamily="49" charset="-122"/>
              </a:rPr>
              <a:t>为题目，勉励人们</a:t>
            </a:r>
            <a:r>
              <a:rPr kumimoji="1" lang="zh-CN" altLang="en-US" sz="4000" dirty="0">
                <a:latin typeface="Arial" charset="0"/>
                <a:ea typeface="隶书" pitchFamily="49" charset="-122"/>
              </a:rPr>
              <a:t>要</a:t>
            </a:r>
            <a:r>
              <a:rPr kumimoji="1" lang="zh-CN" altLang="en-US" sz="4000" dirty="0">
                <a:solidFill>
                  <a:srgbClr val="0000FF"/>
                </a:solidFill>
                <a:latin typeface="Arial" charset="0"/>
                <a:ea typeface="隶书" pitchFamily="49" charset="-122"/>
              </a:rPr>
              <a:t>不停止地坚持学习</a:t>
            </a:r>
            <a:r>
              <a:rPr kumimoji="1" lang="zh-CN" altLang="en-US" sz="40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隶书" pitchFamily="49" charset="-122"/>
              </a:rPr>
              <a:t>，只有这样才能增长知识，发展才能，培养高尚的品德。</a:t>
            </a:r>
          </a:p>
        </p:txBody>
      </p:sp>
      <p:pic>
        <p:nvPicPr>
          <p:cNvPr id="11" name="Picture 2" descr="BOOK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5214950"/>
            <a:ext cx="2928958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214282" y="142852"/>
            <a:ext cx="8715436" cy="6500858"/>
          </a:xfrm>
          <a:prstGeom prst="rect">
            <a:avLst/>
          </a:prstGeom>
          <a:noFill/>
          <a:ln w="101600"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Picture 2" descr="FLOW2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15338" y="5929330"/>
            <a:ext cx="78581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9" descr="无标题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42844" y="500042"/>
            <a:ext cx="4286280" cy="6143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4286248" y="357166"/>
            <a:ext cx="450059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3333FF"/>
                </a:solidFill>
                <a:latin typeface="华文楷体" pitchFamily="2" charset="-122"/>
                <a:ea typeface="华文楷体" pitchFamily="2" charset="-122"/>
              </a:rPr>
              <a:t>荀子（前３３０？－前２３０？），名况，战国末期赵国人，思想家，教育家。是先秦时期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儒家学派</a:t>
            </a:r>
            <a:r>
              <a:rPr lang="zh-CN" altLang="en-US" sz="3600" b="1" dirty="0" smtClean="0">
                <a:solidFill>
                  <a:srgbClr val="3333FF"/>
                </a:solidFill>
                <a:latin typeface="华文楷体" pitchFamily="2" charset="-122"/>
                <a:ea typeface="华文楷体" pitchFamily="2" charset="-122"/>
              </a:rPr>
              <a:t>最后一个代表人物。他特别强调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教育的作用</a:t>
            </a:r>
            <a:r>
              <a:rPr lang="zh-CN" altLang="en-US" sz="3600" b="1" dirty="0" smtClean="0">
                <a:solidFill>
                  <a:srgbClr val="3333FF"/>
                </a:solidFill>
                <a:latin typeface="华文楷体" pitchFamily="2" charset="-122"/>
                <a:ea typeface="华文楷体" pitchFamily="2" charset="-122"/>
              </a:rPr>
              <a:t>。主张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选贤任能</a:t>
            </a:r>
            <a:r>
              <a:rPr lang="zh-CN" altLang="en-US" sz="3600" b="1" dirty="0" smtClean="0">
                <a:solidFill>
                  <a:srgbClr val="3333FF"/>
                </a:solidFill>
                <a:latin typeface="华文楷体" pitchFamily="2" charset="-122"/>
                <a:ea typeface="华文楷体" pitchFamily="2" charset="-122"/>
              </a:rPr>
              <a:t>，兼用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礼、法、术</a:t>
            </a:r>
            <a:r>
              <a:rPr lang="zh-CN" altLang="en-US" sz="3600" b="1" dirty="0" smtClean="0">
                <a:solidFill>
                  <a:srgbClr val="3333FF"/>
                </a:solidFill>
                <a:latin typeface="华文楷体" pitchFamily="2" charset="-122"/>
                <a:ea typeface="华文楷体" pitchFamily="2" charset="-122"/>
              </a:rPr>
              <a:t>治理国家。他的许多思想被法家所吸取</a:t>
            </a:r>
            <a:r>
              <a:rPr lang="zh-CN" altLang="en-US" sz="3600" dirty="0" smtClean="0">
                <a:solidFill>
                  <a:srgbClr val="3333FF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noFill/>
          <a:ln w="101600"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2" descr="FLOW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86776" y="6072206"/>
            <a:ext cx="714380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857256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荀子（续）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214974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荀子具有朴素的</a:t>
            </a:r>
            <a:r>
              <a:rPr lang="zh-CN" altLang="en-US" sz="3600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唯物主义思想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，认为“人定胜天”；在政治上，主张“</a:t>
            </a:r>
            <a:r>
              <a:rPr lang="zh-CN" altLang="en-US" sz="3600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法后王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”，应该适应当时的社会情况去施政，兼用</a:t>
            </a:r>
            <a:r>
              <a:rPr lang="zh-CN" altLang="en-US" sz="3600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 “礼”“法”“术”实行统治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；在人性上，与孟子针锋相对， 提出“性恶论”，</a:t>
            </a:r>
            <a:r>
              <a:rPr kumimoji="1" lang="zh-CN" altLang="en-US" sz="3600" b="1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他认为人类天生有欲求，有欲求必有争夺，任其天性发展，必做恶事，因此他提出“性恶论”，</a:t>
            </a:r>
            <a:r>
              <a:rPr kumimoji="1" lang="zh-CN" altLang="en-US" sz="3600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  <a:sym typeface="Wingdings" pitchFamily="2" charset="2"/>
              </a:rPr>
              <a:t>强调发挥教育和礼法的作用</a:t>
            </a:r>
            <a:r>
              <a:rPr kumimoji="1" lang="zh-CN" altLang="en-US" sz="3600" b="1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，认为“今之人性恶，必将待师法然后正，得礼义然后治</a:t>
            </a:r>
            <a:r>
              <a:rPr kumimoji="1" lang="zh-CN" altLang="en-US" sz="3600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”。十分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注重后天教育的作用。与孟子形成儒家的对立两派。</a:t>
            </a:r>
          </a:p>
          <a:p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韩非和李斯都是他的学生。</a:t>
            </a:r>
          </a:p>
          <a:p>
            <a:pPr>
              <a:lnSpc>
                <a:spcPct val="160000"/>
              </a:lnSpc>
            </a:pP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14282" y="214290"/>
            <a:ext cx="8786874" cy="6429420"/>
          </a:xfrm>
          <a:prstGeom prst="rect">
            <a:avLst/>
          </a:prstGeom>
          <a:noFill/>
          <a:ln w="101600"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FLOW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29652" y="6072206"/>
            <a:ext cx="714348" cy="714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FLOW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3900" y="5929330"/>
            <a:ext cx="571503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FLOW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528" y="5643578"/>
            <a:ext cx="57147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0562" y="1000108"/>
            <a:ext cx="4286280" cy="5126055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buFontTx/>
              <a:buChar char="•"/>
            </a:pPr>
            <a:r>
              <a:rPr lang="en-US" altLang="zh-CN" sz="4000" b="1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《</a:t>
            </a: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荀子</a:t>
            </a:r>
            <a:r>
              <a:rPr lang="en-US" altLang="zh-CN" sz="4000" b="1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》</a:t>
            </a: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二十卷。由</a:t>
            </a:r>
            <a:r>
              <a:rPr lang="en-US" altLang="zh-CN" sz="4000" b="1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《</a:t>
            </a: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论语</a:t>
            </a:r>
            <a:r>
              <a:rPr lang="en-US" altLang="zh-CN" sz="4000" b="1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》</a:t>
            </a: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、</a:t>
            </a:r>
            <a:r>
              <a:rPr lang="en-US" altLang="zh-CN" sz="4000" b="1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《</a:t>
            </a: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孟子</a:t>
            </a:r>
            <a:r>
              <a:rPr lang="en-US" altLang="zh-CN" sz="4000" b="1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》</a:t>
            </a: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的语录体，发展为</a:t>
            </a:r>
            <a:r>
              <a:rPr lang="zh-CN" altLang="en-US" sz="4000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  <a:sym typeface="Wingdings" pitchFamily="2" charset="2"/>
              </a:rPr>
              <a:t>有标题的论文</a:t>
            </a: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，标志着</a:t>
            </a:r>
            <a:r>
              <a:rPr lang="zh-CN" altLang="en-US" sz="4000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  <a:sym typeface="Wingdings" pitchFamily="2" charset="2"/>
              </a:rPr>
              <a:t>古代说理文的进一步成熟</a:t>
            </a:r>
            <a:r>
              <a:rPr lang="zh-CN" altLang="en-US" sz="4000" b="1" dirty="0" smtClean="0">
                <a:sym typeface="Wingdings" pitchFamily="2" charset="2"/>
              </a:rPr>
              <a:t>。</a:t>
            </a:r>
            <a:endParaRPr lang="zh-CN" altLang="en-US" sz="4000" b="1" dirty="0">
              <a:sym typeface="Wingdings" pitchFamily="2" charset="2"/>
            </a:endParaRPr>
          </a:p>
        </p:txBody>
      </p:sp>
      <p:pic>
        <p:nvPicPr>
          <p:cNvPr id="4" name="Picture 2" descr="sea"/>
          <p:cNvPicPr>
            <a:picLocks noChangeAspect="1" noChangeArrowheads="1"/>
          </p:cNvPicPr>
          <p:nvPr/>
        </p:nvPicPr>
        <p:blipFill>
          <a:blip r:embed="rId4">
            <a:lum bright="-24000" contrast="36000"/>
          </a:blip>
          <a:srcRect/>
          <a:stretch>
            <a:fillRect/>
          </a:stretch>
        </p:blipFill>
        <p:spPr bwMode="auto">
          <a:xfrm>
            <a:off x="323850" y="476250"/>
            <a:ext cx="4462464" cy="590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42844" y="142852"/>
            <a:ext cx="8858312" cy="6500858"/>
          </a:xfrm>
          <a:prstGeom prst="rect">
            <a:avLst/>
          </a:prstGeom>
          <a:noFill/>
          <a:ln w="101600"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FLOW2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86776" y="6072206"/>
            <a:ext cx="714380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FLOW2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01024" y="6000768"/>
            <a:ext cx="523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FLOW2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58214" y="5715016"/>
            <a:ext cx="523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rgbClr val="C00000"/>
                </a:solidFill>
              </a:rPr>
              <a:t>《</a:t>
            </a:r>
            <a:r>
              <a:rPr lang="zh-CN" altLang="en-US" b="1" dirty="0" smtClean="0">
                <a:solidFill>
                  <a:srgbClr val="C00000"/>
                </a:solidFill>
              </a:rPr>
              <a:t>荀子</a:t>
            </a:r>
            <a:r>
              <a:rPr lang="en-US" altLang="zh-CN" b="1" dirty="0" smtClean="0">
                <a:solidFill>
                  <a:srgbClr val="C00000"/>
                </a:solidFill>
              </a:rPr>
              <a:t>》</a:t>
            </a:r>
            <a:r>
              <a:rPr lang="zh-CN" altLang="en-US" b="1" dirty="0" smtClean="0">
                <a:solidFill>
                  <a:srgbClr val="C00000"/>
                </a:solidFill>
              </a:rPr>
              <a:t>（续）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29196"/>
          </a:xfrm>
        </p:spPr>
        <p:txBody>
          <a:bodyPr>
            <a:normAutofit/>
          </a:bodyPr>
          <a:lstStyle/>
          <a:p>
            <a:r>
              <a:rPr lang="en-US" altLang="zh-CN" sz="4000" b="1" dirty="0" smtClean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荀子</a:t>
            </a:r>
            <a:r>
              <a:rPr lang="en-US" altLang="zh-CN" sz="4000" b="1" dirty="0" smtClean="0"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大部分是</a:t>
            </a:r>
            <a:r>
              <a:rPr lang="zh-CN" altLang="en-US" sz="4000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荀子所著</a:t>
            </a: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，一小部分出于</a:t>
            </a:r>
            <a:r>
              <a:rPr lang="zh-CN" altLang="en-US" sz="4000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其弟子之手</a:t>
            </a: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，现存</a:t>
            </a:r>
            <a:r>
              <a:rPr lang="en-US" altLang="zh-CN" sz="4000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20</a:t>
            </a: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卷，</a:t>
            </a:r>
            <a:r>
              <a:rPr lang="en-US" altLang="zh-CN" sz="4000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32</a:t>
            </a: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篇，内容涉及</a:t>
            </a:r>
            <a:r>
              <a:rPr lang="zh-CN" altLang="en-US" sz="4000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哲学、政治、治学、处世学术</a:t>
            </a: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等。</a:t>
            </a:r>
          </a:p>
          <a:p>
            <a:r>
              <a:rPr lang="en-US" altLang="zh-CN" sz="4000" b="1" dirty="0" smtClean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荀子</a:t>
            </a:r>
            <a:r>
              <a:rPr lang="en-US" altLang="zh-CN" sz="4000" b="1" dirty="0" smtClean="0"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说理透彻，气势浑厚，语言质朴，句法绵密，善用比喻</a:t>
            </a:r>
            <a:endParaRPr lang="zh-CN" altLang="en-US" sz="40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8596" y="214290"/>
            <a:ext cx="8358246" cy="6000792"/>
          </a:xfrm>
          <a:prstGeom prst="rect">
            <a:avLst/>
          </a:prstGeom>
          <a:noFill/>
          <a:ln w="101600"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FLOW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5272" y="5429264"/>
            <a:ext cx="50006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FLOW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3900" y="5214950"/>
            <a:ext cx="57150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FLOW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72462" y="5715016"/>
            <a:ext cx="642942" cy="47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071546"/>
            <a:ext cx="9144000" cy="785818"/>
          </a:xfrm>
          <a:noFill/>
        </p:spPr>
        <p:txBody>
          <a:bodyPr>
            <a:normAutofit/>
          </a:bodyPr>
          <a:lstStyle/>
          <a:p>
            <a:r>
              <a:rPr lang="zh-CN" altLang="en-US" dirty="0" smtClean="0">
                <a:latin typeface="华文新魏" pitchFamily="2" charset="-122"/>
                <a:ea typeface="华文新魏" pitchFamily="2" charset="-122"/>
              </a:rPr>
              <a:t>自读课文，疏通字词句，圈出疑难处</a:t>
            </a:r>
            <a:endParaRPr lang="zh-CN" altLang="en-US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071677"/>
            <a:ext cx="8229600" cy="2357455"/>
          </a:xfrm>
        </p:spPr>
        <p:txBody>
          <a:bodyPr>
            <a:normAutofit/>
          </a:bodyPr>
          <a:lstStyle/>
          <a:p>
            <a:r>
              <a:rPr lang="en-US" altLang="zh-CN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、小组内就疑难字词互相提问，互相交流</a:t>
            </a:r>
            <a:endParaRPr lang="en-US" altLang="zh-CN" b="1" dirty="0" smtClean="0">
              <a:solidFill>
                <a:srgbClr val="0A1EB6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、各小组挑出难点句，小组之间翻译比赛</a:t>
            </a:r>
            <a:endParaRPr lang="en-US" altLang="zh-CN" b="1" dirty="0" smtClean="0">
              <a:solidFill>
                <a:srgbClr val="0A1EB6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b="1" dirty="0" smtClean="0">
                <a:solidFill>
                  <a:srgbClr val="0A1EB6"/>
                </a:solidFill>
                <a:latin typeface="华文楷体" pitchFamily="2" charset="-122"/>
                <a:ea typeface="华文楷体" pitchFamily="2" charset="-122"/>
              </a:rPr>
              <a:t>、教师检查重点字词句的把握、落实情况</a:t>
            </a:r>
            <a:endParaRPr lang="zh-CN" altLang="en-US" b="1" dirty="0">
              <a:solidFill>
                <a:srgbClr val="0A1EB6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Picture 5" descr="090219220337c56775cbcc80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5000636"/>
            <a:ext cx="2357453" cy="1592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090219220337c56775cbcc80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5000636"/>
            <a:ext cx="2071703" cy="1592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14282" y="285728"/>
            <a:ext cx="2357454" cy="70788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华文新魏" pitchFamily="2" charset="-122"/>
                <a:ea typeface="华文新魏" pitchFamily="2" charset="-122"/>
              </a:rPr>
              <a:t>小组合作</a:t>
            </a:r>
            <a:endParaRPr lang="zh-CN" altLang="en-US" sz="4000" dirty="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7" name="Picture 5" descr="090219220337c56775cbcc80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5000636"/>
            <a:ext cx="2214578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519</TotalTime>
  <Words>1187</Words>
  <Application>Microsoft Office PowerPoint</Application>
  <PresentationFormat>全屏显示(4:3)</PresentationFormat>
  <Paragraphs>102</Paragraphs>
  <Slides>21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幻灯片 1</vt:lpstr>
      <vt:lpstr>劝   学 《荀    子》   </vt:lpstr>
      <vt:lpstr>学习目标</vt:lpstr>
      <vt:lpstr>幻灯片 4</vt:lpstr>
      <vt:lpstr>幻灯片 5</vt:lpstr>
      <vt:lpstr>荀子（续）</vt:lpstr>
      <vt:lpstr>幻灯片 7</vt:lpstr>
      <vt:lpstr>《荀子》（续）</vt:lpstr>
      <vt:lpstr>自读课文，疏通字词句，圈出疑难处</vt:lpstr>
      <vt:lpstr>解释下列句中红色字词，翻译画横线的句子</vt:lpstr>
      <vt:lpstr>诵读《劝学》 </vt:lpstr>
      <vt:lpstr>论证结构</vt:lpstr>
      <vt:lpstr>感受并讨论荀子的劝学艺术</vt:lpstr>
      <vt:lpstr>幻灯片 14</vt:lpstr>
      <vt:lpstr>幻灯片 15</vt:lpstr>
      <vt:lpstr>欣赏关于“学习”的对联</vt:lpstr>
      <vt:lpstr>幻灯片 17</vt:lpstr>
      <vt:lpstr>幻灯片 18</vt:lpstr>
      <vt:lpstr>幻灯片 19</vt:lpstr>
      <vt:lpstr>幻灯片 20</vt:lpstr>
      <vt:lpstr>幻灯片 21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xzjy</dc:creator>
  <cp:lastModifiedBy>xzjy</cp:lastModifiedBy>
  <cp:revision>58</cp:revision>
  <dcterms:created xsi:type="dcterms:W3CDTF">2017-04-09T12:21:21Z</dcterms:created>
  <dcterms:modified xsi:type="dcterms:W3CDTF">2017-05-24T13:00:53Z</dcterms:modified>
</cp:coreProperties>
</file>