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335" r:id="rId5"/>
    <p:sldId id="375" r:id="rId6"/>
    <p:sldId id="492" r:id="rId7"/>
    <p:sldId id="377" r:id="rId8"/>
    <p:sldId id="491" r:id="rId9"/>
    <p:sldId id="336" r:id="rId10"/>
    <p:sldId id="421" r:id="rId11"/>
    <p:sldId id="353" r:id="rId12"/>
    <p:sldId id="370" r:id="rId13"/>
    <p:sldId id="264" r:id="rId14"/>
    <p:sldId id="268" r:id="rId15"/>
    <p:sldId id="475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48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gif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073" descr="12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6638" y="0"/>
            <a:ext cx="4679950" cy="4743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3074" descr="image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300412" y="4510088"/>
            <a:ext cx="18246725" cy="3513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文本框 3075"/>
          <p:cNvSpPr txBox="1"/>
          <p:nvPr/>
        </p:nvSpPr>
        <p:spPr>
          <a:xfrm>
            <a:off x="4367213" y="7029450"/>
            <a:ext cx="3168650" cy="3194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1400">
                <a:latin typeface="微软雅黑" panose="020B0503020204020204" pitchFamily="2" charset="-122"/>
                <a:ea typeface="微软雅黑" panose="020B0503020204020204" pitchFamily="2" charset="-122"/>
              </a:rPr>
              <a:t>天下有雪作品</a:t>
            </a:r>
          </a:p>
        </p:txBody>
      </p:sp>
      <p:grpSp>
        <p:nvGrpSpPr>
          <p:cNvPr id="3077" name="组合 3076"/>
          <p:cNvGrpSpPr/>
          <p:nvPr/>
        </p:nvGrpSpPr>
        <p:grpSpPr>
          <a:xfrm>
            <a:off x="4800600" y="7389813"/>
            <a:ext cx="2633663" cy="604837"/>
            <a:chOff x="0" y="0"/>
            <a:chExt cx="1659" cy="381"/>
          </a:xfrm>
        </p:grpSpPr>
        <p:sp>
          <p:nvSpPr>
            <p:cNvPr id="3078" name="文本框 3077"/>
            <p:cNvSpPr txBox="1"/>
            <p:nvPr/>
          </p:nvSpPr>
          <p:spPr>
            <a:xfrm>
              <a:off x="512" y="11"/>
              <a:ext cx="861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spcBef>
                  <a:spcPct val="50000"/>
                </a:spcBef>
              </a:pPr>
              <a:r>
                <a:rPr lang="zh-CN" altLang="en-US" sz="1600">
                  <a:latin typeface="Arial" panose="020B0604020202020204" pitchFamily="34" charset="0"/>
                  <a:ea typeface="黑体" panose="02010609060101010101" pitchFamily="2" charset="-122"/>
                </a:rPr>
                <a:t>佛尔</a:t>
              </a:r>
              <a:r>
                <a:rPr lang="zh-CN" altLang="en-US" b="1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900">
                  <a:latin typeface="Arial" panose="020B0604020202020204" pitchFamily="34" charset="0"/>
                  <a:ea typeface="宋体" panose="02010600030101010101" pitchFamily="2" charset="-122"/>
                </a:rPr>
                <a:t>音乐动画</a:t>
              </a:r>
              <a:endParaRPr lang="zh-CN" altLang="en-US" sz="700">
                <a:latin typeface="Arial" panose="020B0604020202020204" pitchFamily="34" charset="0"/>
                <a:ea typeface="方正姚体" panose="02010601030101010101" pitchFamily="2" charset="-122"/>
              </a:endParaRPr>
            </a:p>
          </p:txBody>
        </p:sp>
        <p:sp>
          <p:nvSpPr>
            <p:cNvPr id="3079" name="文本框 3078"/>
            <p:cNvSpPr txBox="1"/>
            <p:nvPr/>
          </p:nvSpPr>
          <p:spPr>
            <a:xfrm>
              <a:off x="444" y="227"/>
              <a:ext cx="1215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spcBef>
                  <a:spcPct val="50000"/>
                </a:spcBef>
              </a:pPr>
              <a:r>
                <a:rPr lang="en-US" altLang="zh-CN" sz="1000">
                  <a:solidFill>
                    <a:schemeClr val="bg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             99986050</a:t>
              </a:r>
            </a:p>
          </p:txBody>
        </p:sp>
        <p:sp>
          <p:nvSpPr>
            <p:cNvPr id="3080" name="直接连接符 3079"/>
            <p:cNvSpPr/>
            <p:nvPr/>
          </p:nvSpPr>
          <p:spPr>
            <a:xfrm flipV="1">
              <a:off x="0" y="227"/>
              <a:ext cx="1166" cy="0"/>
            </a:xfrm>
            <a:prstGeom prst="line">
              <a:avLst/>
            </a:prstGeom>
            <a:ln w="1905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pic>
          <p:nvPicPr>
            <p:cNvPr id="3081" name="图片 3080" descr="3色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5" y="0"/>
              <a:ext cx="227" cy="211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082" name="图片 3081" descr="图片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92538" y="260350"/>
            <a:ext cx="4683125" cy="476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3" name="图片 3082" descr="122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76638" y="0"/>
            <a:ext cx="4679950" cy="4732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4" name="图片 3083" descr="银杏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24563" y="2349500"/>
            <a:ext cx="59055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5" name="图片 3084" descr="1416828695_45712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919288" y="404813"/>
            <a:ext cx="1895475" cy="528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6" name="图片 3085" descr="1416828879_76352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083040" y="4743450"/>
            <a:ext cx="1704975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367530" y="5869940"/>
            <a:ext cx="42164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uFillTx/>
              </a:rPr>
              <a:t>邵东一中    王文伟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3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5361"/>
          <p:cNvSpPr>
            <a:spLocks noGrp="1"/>
          </p:cNvSpPr>
          <p:nvPr>
            <p:ph type="title"/>
          </p:nvPr>
        </p:nvSpPr>
        <p:spPr>
          <a:xfrm>
            <a:off x="1350010" y="-36195"/>
            <a:ext cx="10515600" cy="1325563"/>
          </a:xfrm>
        </p:spPr>
        <p:txBody>
          <a:bodyPr anchor="b"/>
          <a:lstStyle/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uFillTx/>
              </a:rPr>
              <a:t>写作背景</a:t>
            </a:r>
          </a:p>
        </p:txBody>
      </p:sp>
      <p:sp>
        <p:nvSpPr>
          <p:cNvPr id="13314" name="文本占位符 15362"/>
          <p:cNvSpPr>
            <a:spLocks noGrp="1"/>
          </p:cNvSpPr>
          <p:nvPr>
            <p:ph idx="1"/>
          </p:nvPr>
        </p:nvSpPr>
        <p:spPr>
          <a:xfrm>
            <a:off x="1217295" y="1386205"/>
            <a:ext cx="9757410" cy="5142865"/>
          </a:xfrm>
        </p:spPr>
        <p:txBody>
          <a:bodyPr anchor="t"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资料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：《囚绿记》写于1938年，当时中国大地烽烟四起，正遭受日本侵略者践踏，在</a:t>
            </a:r>
            <a:r>
              <a:rPr lang="zh-CN" altLang="en-US" sz="4000" b="1" dirty="0">
                <a:solidFill>
                  <a:srgbClr val="C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这民族危亡的时刻，在上海坚持抗日文学创作的作者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由此怀念起一年前暂住北京时，窗外的一株常春藤，于是写下了《囚绿记》。</a:t>
            </a: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资料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：1937年11月上海沦陷后，一部分文艺工作者利用上海租界的特殊环境，</a:t>
            </a:r>
            <a:r>
              <a:rPr lang="zh-CN" altLang="en-US" sz="4000" b="1" dirty="0">
                <a:solidFill>
                  <a:srgbClr val="C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在日本侵略势力的四面包围中坚持抗日文学活动。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作者陆蠡就是自告奋勇留在上海的文艺工作者之一。正由于这个原因，他于1942年4月13日被日本兵抓捕,狱中他</a:t>
            </a:r>
            <a:r>
              <a:rPr lang="zh-CN" altLang="en-US" sz="4000" b="1" dirty="0">
                <a:solidFill>
                  <a:srgbClr val="C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宁死不屈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，被刑审数月，惨遭杀害，仅34岁。</a:t>
            </a:r>
          </a:p>
          <a:p>
            <a:pPr>
              <a:lnSpc>
                <a:spcPct val="90000"/>
              </a:lnSpc>
            </a:pP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15" name="左箭头 15363">
            <a:hlinkClick r:id="rId2" action="ppaction://hlinksldjump"/>
          </p:cNvPr>
          <p:cNvSpPr/>
          <p:nvPr/>
        </p:nvSpPr>
        <p:spPr>
          <a:xfrm>
            <a:off x="9264650" y="6092825"/>
            <a:ext cx="431800" cy="21590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100" name="组合 4099"/>
          <p:cNvGrpSpPr>
            <a:grpSpLocks noChangeAspect="1"/>
          </p:cNvGrpSpPr>
          <p:nvPr/>
        </p:nvGrpSpPr>
        <p:grpSpPr>
          <a:xfrm>
            <a:off x="-24765" y="-94615"/>
            <a:ext cx="5711825" cy="4134485"/>
            <a:chOff x="0" y="0"/>
            <a:chExt cx="2784" cy="2016"/>
          </a:xfrm>
        </p:grpSpPr>
        <p:pic>
          <p:nvPicPr>
            <p:cNvPr id="4101" name="图片 121" descr="wert"/>
            <p:cNvPicPr>
              <a:picLocks noChangeAspect="1"/>
            </p:cNvPicPr>
            <p:nvPr/>
          </p:nvPicPr>
          <p:blipFill>
            <a:blip r:embed="rId3" cstate="print"/>
            <a:srcRect l="5745" r="4193" b="89227"/>
            <a:stretch>
              <a:fillRect/>
            </a:stretch>
          </p:blipFill>
          <p:spPr>
            <a:xfrm>
              <a:off x="0" y="0"/>
              <a:ext cx="2784" cy="2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2" name="图片 122" descr="wert"/>
            <p:cNvPicPr>
              <a:picLocks noChangeAspect="1"/>
            </p:cNvPicPr>
            <p:nvPr/>
          </p:nvPicPr>
          <p:blipFill>
            <a:blip r:embed="rId3" cstate="print"/>
            <a:srcRect l="1086" t="10773" r="75621" b="22797"/>
            <a:stretch>
              <a:fillRect/>
            </a:stretch>
          </p:blipFill>
          <p:spPr>
            <a:xfrm>
              <a:off x="0" y="240"/>
              <a:ext cx="720" cy="177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6386"/>
          <p:cNvGrpSpPr/>
          <p:nvPr/>
        </p:nvGrpSpPr>
        <p:grpSpPr>
          <a:xfrm>
            <a:off x="1752600" y="1371600"/>
            <a:ext cx="5867400" cy="4876800"/>
            <a:chOff x="0" y="0"/>
            <a:chExt cx="5594" cy="1056"/>
          </a:xfrm>
        </p:grpSpPr>
        <p:sp>
          <p:nvSpPr>
            <p:cNvPr id="15363" name="矩形 16387"/>
            <p:cNvSpPr/>
            <p:nvPr/>
          </p:nvSpPr>
          <p:spPr>
            <a:xfrm>
              <a:off x="0" y="0"/>
              <a:ext cx="5594" cy="2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5364" name="组合 16388"/>
            <p:cNvGrpSpPr/>
            <p:nvPr/>
          </p:nvGrpSpPr>
          <p:grpSpPr>
            <a:xfrm>
              <a:off x="0" y="0"/>
              <a:ext cx="4248" cy="1056"/>
              <a:chOff x="0" y="0"/>
              <a:chExt cx="4248" cy="1056"/>
            </a:xfrm>
          </p:grpSpPr>
          <p:sp>
            <p:nvSpPr>
              <p:cNvPr id="15365" name="矩形 16389"/>
              <p:cNvSpPr/>
              <p:nvPr/>
            </p:nvSpPr>
            <p:spPr>
              <a:xfrm>
                <a:off x="0" y="0"/>
                <a:ext cx="4248" cy="1056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anchor="t"/>
              <a:lstStyle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66" name="矩形 16390"/>
              <p:cNvSpPr/>
              <p:nvPr/>
            </p:nvSpPr>
            <p:spPr>
              <a:xfrm>
                <a:off x="0" y="0"/>
                <a:ext cx="4248" cy="1056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square" anchor="t"/>
              <a:lstStyle/>
              <a:p>
                <a:pPr lvl="0" indent="0">
                  <a:buClr>
                    <a:srgbClr val="000000"/>
                  </a:buClr>
                </a:pPr>
                <a:r>
                  <a:rPr lang="zh-CN" altLang="en-US" sz="2800" b="1" dirty="0">
                    <a:latin typeface="楷体_GB2312" pitchFamily="1" charset="-122"/>
                    <a:ea typeface="楷体_GB2312" pitchFamily="1" charset="-122"/>
                  </a:rPr>
                  <a:t>审讯时，日本人曾问陆蠡： </a:t>
                </a:r>
              </a:p>
              <a:p>
                <a:pPr lvl="0" indent="0" eaLnBrk="0" hangingPunct="0">
                  <a:buClr>
                    <a:srgbClr val="000000"/>
                  </a:buClr>
                </a:pPr>
                <a:r>
                  <a:rPr lang="zh-CN" altLang="en-US" sz="2800" b="1" dirty="0">
                    <a:latin typeface="楷体_GB2312" pitchFamily="1" charset="-122"/>
                    <a:ea typeface="楷体_GB2312" pitchFamily="1" charset="-122"/>
                  </a:rPr>
                  <a:t>　　“你爱国吗？” </a:t>
                </a:r>
              </a:p>
              <a:p>
                <a:pPr lvl="0" indent="0" eaLnBrk="0" hangingPunct="0">
                  <a:buClr>
                    <a:srgbClr val="000000"/>
                  </a:buClr>
                </a:pPr>
                <a:r>
                  <a:rPr lang="zh-CN" altLang="en-US" sz="2800" b="1" dirty="0">
                    <a:latin typeface="楷体_GB2312" pitchFamily="1" charset="-122"/>
                    <a:ea typeface="楷体_GB2312" pitchFamily="1" charset="-122"/>
                  </a:rPr>
                  <a:t>　　</a:t>
                </a:r>
                <a:r>
                  <a:rPr lang="zh-CN" altLang="en-US" sz="2800" b="1" dirty="0">
                    <a:solidFill>
                      <a:srgbClr val="C00000"/>
                    </a:solidFill>
                    <a:uFillTx/>
                    <a:latin typeface="楷体_GB2312" charset="0"/>
                    <a:ea typeface="楷体_GB2312" pitchFamily="1" charset="-122"/>
                  </a:rPr>
                  <a:t>“爱国。”</a:t>
                </a:r>
                <a:r>
                  <a:rPr lang="zh-CN" altLang="en-US" sz="2800" b="1" dirty="0">
                    <a:latin typeface="楷体_GB2312" pitchFamily="1" charset="-122"/>
                    <a:ea typeface="楷体_GB2312" pitchFamily="1" charset="-122"/>
                  </a:rPr>
                  <a:t> </a:t>
                </a:r>
              </a:p>
              <a:p>
                <a:pPr lvl="0" indent="0" eaLnBrk="0" hangingPunct="0">
                  <a:buClr>
                    <a:srgbClr val="000000"/>
                  </a:buClr>
                </a:pPr>
                <a:r>
                  <a:rPr lang="zh-CN" altLang="en-US" sz="2800" b="1" dirty="0">
                    <a:latin typeface="楷体_GB2312" pitchFamily="1" charset="-122"/>
                    <a:ea typeface="楷体_GB2312" pitchFamily="1" charset="-122"/>
                  </a:rPr>
                  <a:t>　　“赞成南京政府（按：指汪伪政权）么？” </a:t>
                </a:r>
              </a:p>
              <a:p>
                <a:pPr lvl="0" indent="0" eaLnBrk="0" hangingPunct="0">
                  <a:buClr>
                    <a:srgbClr val="000000"/>
                  </a:buClr>
                </a:pPr>
                <a:r>
                  <a:rPr lang="zh-CN" altLang="en-US" sz="2800" b="1" dirty="0">
                    <a:latin typeface="楷体_GB2312" pitchFamily="1" charset="-122"/>
                    <a:ea typeface="楷体_GB2312" pitchFamily="1" charset="-122"/>
                  </a:rPr>
                  <a:t>　　</a:t>
                </a:r>
                <a:r>
                  <a:rPr lang="zh-CN" altLang="en-US" sz="2800" b="1" dirty="0">
                    <a:solidFill>
                      <a:srgbClr val="C00000"/>
                    </a:solidFill>
                    <a:uFillTx/>
                    <a:latin typeface="楷体_GB2312" charset="0"/>
                    <a:ea typeface="楷体_GB2312" pitchFamily="1" charset="-122"/>
                  </a:rPr>
                  <a:t>“不赞</a:t>
                </a:r>
                <a:r>
                  <a:rPr lang="zh-CN" altLang="en-US" sz="2800" b="1" dirty="0" smtClean="0">
                    <a:solidFill>
                      <a:srgbClr val="C00000"/>
                    </a:solidFill>
                    <a:uFillTx/>
                    <a:latin typeface="楷体_GB2312" charset="0"/>
                    <a:ea typeface="楷体_GB2312" pitchFamily="1" charset="-122"/>
                  </a:rPr>
                  <a:t>成</a:t>
                </a:r>
                <a:r>
                  <a:rPr lang="en-US" altLang="zh-CN" sz="2800" b="1" dirty="0" smtClean="0">
                    <a:solidFill>
                      <a:srgbClr val="C00000"/>
                    </a:solidFill>
                    <a:uFillTx/>
                    <a:latin typeface="楷体_GB2312" charset="0"/>
                    <a:ea typeface="楷体_GB2312" pitchFamily="1" charset="-122"/>
                  </a:rPr>
                  <a:t>!</a:t>
                </a:r>
                <a:r>
                  <a:rPr lang="zh-CN" altLang="en-US" sz="2800" b="1" dirty="0" smtClean="0">
                    <a:solidFill>
                      <a:srgbClr val="C00000"/>
                    </a:solidFill>
                    <a:uFillTx/>
                    <a:latin typeface="楷体_GB2312" charset="0"/>
                    <a:ea typeface="楷体_GB2312" pitchFamily="1" charset="-122"/>
                  </a:rPr>
                  <a:t>” </a:t>
                </a:r>
                <a:endParaRPr lang="zh-CN" altLang="en-US" sz="2800" b="1" dirty="0">
                  <a:solidFill>
                    <a:srgbClr val="C00000"/>
                  </a:solidFill>
                  <a:uFillTx/>
                  <a:latin typeface="楷体_GB2312" charset="0"/>
                  <a:ea typeface="楷体_GB2312" pitchFamily="1" charset="-122"/>
                </a:endParaRPr>
              </a:p>
              <a:p>
                <a:pPr lvl="0" indent="0" eaLnBrk="0" hangingPunct="0">
                  <a:buClr>
                    <a:srgbClr val="000000"/>
                  </a:buClr>
                </a:pPr>
                <a:r>
                  <a:rPr lang="zh-CN" altLang="en-US" sz="2800" b="1" dirty="0">
                    <a:latin typeface="楷体_GB2312" pitchFamily="1" charset="-122"/>
                    <a:ea typeface="楷体_GB2312" pitchFamily="1" charset="-122"/>
                  </a:rPr>
                  <a:t>　　“依你看，日本人能不能征服中国？” </a:t>
                </a:r>
              </a:p>
              <a:p>
                <a:pPr lvl="0" indent="0" eaLnBrk="0" hangingPunct="0">
                  <a:buClr>
                    <a:srgbClr val="000000"/>
                  </a:buClr>
                </a:pPr>
                <a:r>
                  <a:rPr lang="zh-CN" altLang="en-US" sz="2800" b="1" dirty="0">
                    <a:latin typeface="楷体_GB2312" pitchFamily="1" charset="-122"/>
                    <a:ea typeface="楷体_GB2312" pitchFamily="1" charset="-122"/>
                  </a:rPr>
                  <a:t>　　</a:t>
                </a:r>
                <a:r>
                  <a:rPr lang="zh-CN" altLang="en-US" sz="2800" b="1" dirty="0">
                    <a:solidFill>
                      <a:srgbClr val="C00000"/>
                    </a:solidFill>
                    <a:uFillTx/>
                    <a:latin typeface="楷体_GB2312" charset="0"/>
                    <a:ea typeface="楷体_GB2312" pitchFamily="1" charset="-122"/>
                  </a:rPr>
                  <a:t>“绝对不能征服！” </a:t>
                </a:r>
              </a:p>
              <a:p>
                <a:pPr lvl="0" indent="0" eaLnBrk="0" hangingPunct="0">
                  <a:buClr>
                    <a:srgbClr val="000000"/>
                  </a:buClr>
                </a:pPr>
                <a:r>
                  <a:rPr lang="zh-CN" altLang="en-US" sz="2800" b="1" dirty="0">
                    <a:latin typeface="楷体_GB2312" pitchFamily="1" charset="-122"/>
                    <a:ea typeface="楷体_GB2312" pitchFamily="1" charset="-122"/>
                  </a:rPr>
                  <a:t>　　日本人勃然大怒，给他上了酷刑。</a:t>
                </a:r>
              </a:p>
            </p:txBody>
          </p:sp>
        </p:grpSp>
      </p:grpSp>
      <p:pic>
        <p:nvPicPr>
          <p:cNvPr id="15367" name="内容占位符 16391" descr="陆蠡先生（字圣泉，1908－1942）遗像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629400" y="1828800"/>
            <a:ext cx="3429000" cy="4300538"/>
          </a:xfrm>
        </p:spPr>
      </p:pic>
      <p:grpSp>
        <p:nvGrpSpPr>
          <p:cNvPr id="4100" name="组合 4099"/>
          <p:cNvGrpSpPr>
            <a:grpSpLocks noChangeAspect="1"/>
          </p:cNvGrpSpPr>
          <p:nvPr/>
        </p:nvGrpSpPr>
        <p:grpSpPr>
          <a:xfrm>
            <a:off x="-14605" y="-64770"/>
            <a:ext cx="5711825" cy="4134485"/>
            <a:chOff x="0" y="0"/>
            <a:chExt cx="2784" cy="2016"/>
          </a:xfrm>
        </p:grpSpPr>
        <p:pic>
          <p:nvPicPr>
            <p:cNvPr id="4101" name="图片 121" descr="wert"/>
            <p:cNvPicPr>
              <a:picLocks noChangeAspect="1"/>
            </p:cNvPicPr>
            <p:nvPr/>
          </p:nvPicPr>
          <p:blipFill>
            <a:blip r:embed="rId3" cstate="print"/>
            <a:srcRect l="5745" r="4193" b="89227"/>
            <a:stretch>
              <a:fillRect/>
            </a:stretch>
          </p:blipFill>
          <p:spPr>
            <a:xfrm>
              <a:off x="0" y="0"/>
              <a:ext cx="2784" cy="2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2" name="图片 122" descr="wert"/>
            <p:cNvPicPr>
              <a:picLocks noChangeAspect="1"/>
            </p:cNvPicPr>
            <p:nvPr/>
          </p:nvPicPr>
          <p:blipFill>
            <a:blip r:embed="rId3" cstate="print"/>
            <a:srcRect l="1086" t="10773" r="75621" b="22797"/>
            <a:stretch>
              <a:fillRect/>
            </a:stretch>
          </p:blipFill>
          <p:spPr>
            <a:xfrm>
              <a:off x="0" y="240"/>
              <a:ext cx="720" cy="177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文本占位符 18434"/>
          <p:cNvSpPr>
            <a:spLocks noGrp="1"/>
          </p:cNvSpPr>
          <p:nvPr>
            <p:ph idx="1"/>
          </p:nvPr>
        </p:nvSpPr>
        <p:spPr>
          <a:xfrm>
            <a:off x="1040765" y="1911985"/>
            <a:ext cx="1732280" cy="4351655"/>
          </a:xfrm>
        </p:spPr>
        <p:txBody>
          <a:bodyPr/>
          <a:lstStyle/>
          <a:p>
            <a:pPr marL="0" indent="0" fontAlgn="base">
              <a:buNone/>
            </a:pPr>
            <a:r>
              <a:rPr lang="en-US" altLang="zh-CN" sz="44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" panose="02010609060101010101" charset="-122"/>
              </a:rPr>
              <a:t>       </a:t>
            </a:r>
            <a:endParaRPr lang="zh-CN" altLang="en-US" sz="48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ea typeface="楷体" panose="02010609060101010101" charset="-122"/>
            </a:endParaRPr>
          </a:p>
        </p:txBody>
      </p:sp>
      <p:grpSp>
        <p:nvGrpSpPr>
          <p:cNvPr id="4100" name="组合 4099"/>
          <p:cNvGrpSpPr>
            <a:grpSpLocks noChangeAspect="1"/>
          </p:cNvGrpSpPr>
          <p:nvPr/>
        </p:nvGrpSpPr>
        <p:grpSpPr>
          <a:xfrm>
            <a:off x="24130" y="-36195"/>
            <a:ext cx="5711825" cy="4134485"/>
            <a:chOff x="0" y="0"/>
            <a:chExt cx="2784" cy="2016"/>
          </a:xfrm>
        </p:grpSpPr>
        <p:pic>
          <p:nvPicPr>
            <p:cNvPr id="4101" name="图片 121" descr="wert"/>
            <p:cNvPicPr>
              <a:picLocks noChangeAspect="1"/>
            </p:cNvPicPr>
            <p:nvPr/>
          </p:nvPicPr>
          <p:blipFill>
            <a:blip r:embed="rId2" cstate="print"/>
            <a:srcRect l="5745" r="4193" b="89227"/>
            <a:stretch>
              <a:fillRect/>
            </a:stretch>
          </p:blipFill>
          <p:spPr>
            <a:xfrm>
              <a:off x="0" y="0"/>
              <a:ext cx="2784" cy="2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2" name="图片 122" descr="wert"/>
            <p:cNvPicPr>
              <a:picLocks noChangeAspect="1"/>
            </p:cNvPicPr>
            <p:nvPr/>
          </p:nvPicPr>
          <p:blipFill>
            <a:blip r:embed="rId2" cstate="print"/>
            <a:srcRect l="1086" t="10773" r="75621" b="22797"/>
            <a:stretch>
              <a:fillRect/>
            </a:stretch>
          </p:blipFill>
          <p:spPr>
            <a:xfrm>
              <a:off x="0" y="240"/>
              <a:ext cx="720" cy="177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文本框 3"/>
          <p:cNvSpPr txBox="1"/>
          <p:nvPr/>
        </p:nvSpPr>
        <p:spPr>
          <a:xfrm>
            <a:off x="1526540" y="647700"/>
            <a:ext cx="1961515" cy="7010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285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lstStyle/>
          <a:p>
            <a:pPr lvl="0" algn="l" eaLnBrk="1" latinLnBrk="0" hangingPunct="1"/>
            <a:r>
              <a:rPr lang="zh-CN" altLang="en-US" sz="4000" b="1">
                <a:solidFill>
                  <a:schemeClr val="bg1"/>
                </a:solidFill>
                <a:uFillTx/>
                <a:sym typeface="+mn-ea"/>
              </a:rPr>
              <a:t>小结：</a:t>
            </a:r>
          </a:p>
        </p:txBody>
      </p:sp>
      <p:graphicFrame>
        <p:nvGraphicFramePr>
          <p:cNvPr id="3" name="表格 2"/>
          <p:cNvGraphicFramePr/>
          <p:nvPr/>
        </p:nvGraphicFramePr>
        <p:xfrm>
          <a:off x="1501140" y="1816735"/>
          <a:ext cx="9844405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1680"/>
                <a:gridCol w="2016760"/>
                <a:gridCol w="4545965"/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4000" b="1">
                          <a:solidFill>
                            <a:schemeClr val="bg1"/>
                          </a:solidFill>
                          <a:uFillTx/>
                        </a:rPr>
                        <a:t>           </a:t>
                      </a:r>
                      <a:r>
                        <a:rPr lang="zh-CN" altLang="en-US" sz="4000" b="1">
                          <a:solidFill>
                            <a:schemeClr val="bg1"/>
                          </a:solidFill>
                          <a:uFillTx/>
                        </a:rPr>
                        <a:t>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4000" b="1">
                          <a:solidFill>
                            <a:schemeClr val="bg1"/>
                          </a:solidFill>
                          <a:uFillTx/>
                        </a:rPr>
                        <a:t>       </a:t>
                      </a:r>
                      <a:r>
                        <a:rPr lang="zh-CN" altLang="en-US" sz="4000" b="1">
                          <a:solidFill>
                            <a:schemeClr val="bg1"/>
                          </a:solidFill>
                          <a:uFillTx/>
                        </a:rPr>
                        <a:t>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4000" b="1">
                          <a:solidFill>
                            <a:schemeClr val="bg1"/>
                          </a:solidFill>
                          <a:uFillTx/>
                        </a:rPr>
                        <a:t>             </a:t>
                      </a:r>
                      <a:r>
                        <a:rPr lang="zh-CN" altLang="en-US" sz="4000" b="1">
                          <a:solidFill>
                            <a:schemeClr val="bg1"/>
                          </a:solidFill>
                          <a:uFillTx/>
                        </a:rPr>
                        <a:t>魂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600" b="1">
                          <a:solidFill>
                            <a:srgbClr val="C00000"/>
                          </a:solidFill>
                        </a:rPr>
                        <a:t>           </a:t>
                      </a:r>
                      <a:r>
                        <a:rPr lang="en-US" altLang="zh-CN" sz="4400" b="1">
                          <a:solidFill>
                            <a:srgbClr val="C00000"/>
                          </a:solidFill>
                          <a:uFillTx/>
                        </a:rPr>
                        <a:t> </a:t>
                      </a:r>
                      <a:r>
                        <a:rPr lang="zh-CN" altLang="en-US" sz="4400" b="1">
                          <a:solidFill>
                            <a:srgbClr val="C00000"/>
                          </a:solidFill>
                          <a:uFillTx/>
                        </a:rPr>
                        <a:t>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3600" b="1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600" b="1">
                          <a:solidFill>
                            <a:srgbClr val="C00000"/>
                          </a:solidFill>
                        </a:rPr>
                        <a:t>          </a:t>
                      </a:r>
                      <a:r>
                        <a:rPr lang="zh-CN" altLang="en-US" sz="4400" b="1">
                          <a:solidFill>
                            <a:srgbClr val="C00000"/>
                          </a:solidFill>
                          <a:uFillTx/>
                        </a:rPr>
                        <a:t>陆  蠡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4000" b="1">
                          <a:solidFill>
                            <a:schemeClr val="tx1"/>
                          </a:solidFill>
                          <a:uFillTx/>
                        </a:rPr>
                        <a:t>生机活力</a:t>
                      </a:r>
                    </a:p>
                    <a:p>
                      <a:pPr>
                        <a:buNone/>
                      </a:pPr>
                      <a:r>
                        <a:rPr lang="zh-CN" altLang="en-US" sz="4000" b="1">
                          <a:solidFill>
                            <a:schemeClr val="tx1"/>
                          </a:solidFill>
                          <a:uFillTx/>
                        </a:rPr>
                        <a:t>执着追求</a:t>
                      </a:r>
                    </a:p>
                    <a:p>
                      <a:pPr>
                        <a:buNone/>
                      </a:pPr>
                      <a:r>
                        <a:rPr lang="zh-CN" altLang="en-US" sz="4000" b="1">
                          <a:solidFill>
                            <a:schemeClr val="tx1"/>
                          </a:solidFill>
                          <a:uFillTx/>
                        </a:rPr>
                        <a:t>阳光自由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4000" b="1">
                          <a:solidFill>
                            <a:schemeClr val="tx1"/>
                          </a:solidFill>
                          <a:uFillTx/>
                        </a:rPr>
                        <a:t>                                         </a:t>
                      </a:r>
                    </a:p>
                    <a:p>
                      <a:pPr>
                        <a:buNone/>
                      </a:pPr>
                      <a:r>
                        <a:rPr lang="zh-CN" altLang="en-US" sz="4000" b="1">
                          <a:solidFill>
                            <a:schemeClr val="tx1"/>
                          </a:solidFill>
                          <a:uFillTx/>
                        </a:rPr>
                        <a:t>       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4000" b="1">
                          <a:solidFill>
                            <a:schemeClr val="tx1"/>
                          </a:solidFill>
                          <a:uFillTx/>
                        </a:rPr>
                        <a:t>  </a:t>
                      </a:r>
                      <a:r>
                        <a:rPr lang="zh-CN" altLang="en-US" sz="4000" b="1">
                          <a:solidFill>
                            <a:schemeClr val="tx1"/>
                          </a:solidFill>
                          <a:uFillTx/>
                        </a:rPr>
                        <a:t>不屈服于黑暗</a:t>
                      </a:r>
                    </a:p>
                    <a:p>
                      <a:pPr>
                        <a:buNone/>
                      </a:pPr>
                      <a:r>
                        <a:rPr lang="zh-CN" altLang="en-US" sz="4000" b="1">
                          <a:solidFill>
                            <a:schemeClr val="tx1"/>
                          </a:solidFill>
                          <a:uFillTx/>
                        </a:rPr>
                        <a:t>  追求光明、自由</a:t>
                      </a:r>
                    </a:p>
                    <a:p>
                      <a:pPr>
                        <a:buNone/>
                      </a:pPr>
                      <a:r>
                        <a:rPr lang="zh-CN" altLang="en-US" sz="4000" b="1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  追求爱、幸福</a:t>
                      </a:r>
                    </a:p>
                  </a:txBody>
                  <a:tcPr/>
                </a:tc>
              </a:tr>
              <a:tr h="381000">
                <a:tc gridSpan="3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600" b="1"/>
                        <a:t>           </a:t>
                      </a:r>
                      <a:endParaRPr lang="zh-CN" altLang="en-US" sz="4000" b="1">
                        <a:solidFill>
                          <a:srgbClr val="C00000"/>
                        </a:solidFill>
                        <a:uFillTx/>
                        <a:sym typeface="+mn-ea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657350" y="5191125"/>
            <a:ext cx="9688195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en-US" altLang="zh-CN" b="1">
                <a:sym typeface="+mn-ea"/>
              </a:rPr>
              <a:t>              </a:t>
            </a:r>
            <a:r>
              <a:rPr lang="zh-CN" altLang="en-US" sz="4800" b="1">
                <a:solidFill>
                  <a:srgbClr val="C00000"/>
                </a:solidFill>
                <a:uFillTx/>
                <a:sym typeface="+mn-ea"/>
              </a:rPr>
              <a:t>托         物</a:t>
            </a:r>
            <a:r>
              <a:rPr lang="en-US" altLang="zh-CN" sz="4800" b="1">
                <a:solidFill>
                  <a:srgbClr val="C00000"/>
                </a:solidFill>
                <a:uFillTx/>
                <a:sym typeface="+mn-ea"/>
              </a:rPr>
              <a:t>                    </a:t>
            </a:r>
            <a:r>
              <a:rPr lang="zh-CN" altLang="en-US" sz="4800" b="1">
                <a:solidFill>
                  <a:srgbClr val="C00000"/>
                </a:solidFill>
                <a:uFillTx/>
                <a:sym typeface="+mn-ea"/>
              </a:rPr>
              <a:t>言         志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4595" y="2410460"/>
            <a:ext cx="10515600" cy="1721485"/>
          </a:xfrm>
        </p:spPr>
        <p:txBody>
          <a:bodyPr>
            <a:normAutofit fontScale="90000"/>
          </a:bodyPr>
          <a:lstStyle/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uFillTx/>
                <a:ea typeface="宋体" panose="02010600030101010101" pitchFamily="2" charset="-122"/>
              </a:rPr>
              <a:t>问：你从文章中还得到了哪些启示？</a:t>
            </a:r>
            <a:b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uFillTx/>
                <a:ea typeface="宋体" panose="02010600030101010101" pitchFamily="2" charset="-122"/>
              </a:rPr>
            </a:b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uFillTx/>
                <a:ea typeface="宋体" panose="02010600030101010101" pitchFamily="2" charset="-122"/>
              </a:rPr>
              <a:t/>
            </a:r>
            <a:b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uFillTx/>
                <a:ea typeface="宋体" panose="02010600030101010101" pitchFamily="2" charset="-122"/>
              </a:rPr>
            </a:b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uFillTx/>
                <a:ea typeface="宋体" panose="02010600030101010101" pitchFamily="2" charset="-122"/>
              </a:rPr>
              <a:t>             （关于自然、生命或者爱）</a:t>
            </a:r>
          </a:p>
        </p:txBody>
      </p:sp>
      <p:grpSp>
        <p:nvGrpSpPr>
          <p:cNvPr id="4100" name="组合 4099"/>
          <p:cNvGrpSpPr>
            <a:grpSpLocks noChangeAspect="1"/>
          </p:cNvGrpSpPr>
          <p:nvPr/>
        </p:nvGrpSpPr>
        <p:grpSpPr>
          <a:xfrm>
            <a:off x="49530" y="-2540"/>
            <a:ext cx="5711825" cy="4134485"/>
            <a:chOff x="0" y="0"/>
            <a:chExt cx="2784" cy="2016"/>
          </a:xfrm>
        </p:grpSpPr>
        <p:pic>
          <p:nvPicPr>
            <p:cNvPr id="4101" name="图片 121" descr="wert"/>
            <p:cNvPicPr>
              <a:picLocks noChangeAspect="1"/>
            </p:cNvPicPr>
            <p:nvPr/>
          </p:nvPicPr>
          <p:blipFill>
            <a:blip r:embed="rId2" cstate="print"/>
            <a:srcRect l="5745" r="4193" b="89227"/>
            <a:stretch>
              <a:fillRect/>
            </a:stretch>
          </p:blipFill>
          <p:spPr>
            <a:xfrm>
              <a:off x="0" y="0"/>
              <a:ext cx="2784" cy="2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2" name="图片 122" descr="wert"/>
            <p:cNvPicPr>
              <a:picLocks noChangeAspect="1"/>
            </p:cNvPicPr>
            <p:nvPr/>
          </p:nvPicPr>
          <p:blipFill>
            <a:blip r:embed="rId2" cstate="print"/>
            <a:srcRect l="1086" t="10773" r="75621" b="22797"/>
            <a:stretch>
              <a:fillRect/>
            </a:stretch>
          </p:blipFill>
          <p:spPr>
            <a:xfrm>
              <a:off x="0" y="240"/>
              <a:ext cx="720" cy="177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文本框 3"/>
          <p:cNvSpPr txBox="1"/>
          <p:nvPr/>
        </p:nvSpPr>
        <p:spPr>
          <a:xfrm>
            <a:off x="1526540" y="647700"/>
            <a:ext cx="6179185" cy="70675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285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lstStyle/>
          <a:p>
            <a:pPr lvl="0" algn="l" eaLnBrk="1" latinLnBrk="0" hangingPunct="1"/>
            <a:r>
              <a:rPr lang="zh-CN" altLang="en-US" sz="4000" b="1">
                <a:solidFill>
                  <a:schemeClr val="bg1"/>
                </a:solidFill>
                <a:uFillTx/>
                <a:sym typeface="+mn-ea"/>
              </a:rPr>
              <a:t>六、拓展延伸    启迪智慧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1205" y="976630"/>
            <a:ext cx="10515600" cy="1947545"/>
          </a:xfrm>
        </p:spPr>
        <p:txBody>
          <a:bodyPr>
            <a:normAutofit/>
          </a:bodyPr>
          <a:lstStyle/>
          <a:p>
            <a:endParaRPr lang="zh-CN" altLang="en-US"/>
          </a:p>
          <a:p>
            <a:r>
              <a:rPr lang="zh-CN" altLang="en-US"/>
              <a:t>    </a:t>
            </a:r>
          </a:p>
        </p:txBody>
      </p:sp>
      <p:grpSp>
        <p:nvGrpSpPr>
          <p:cNvPr id="4100" name="组合 4099"/>
          <p:cNvGrpSpPr>
            <a:grpSpLocks noChangeAspect="1"/>
          </p:cNvGrpSpPr>
          <p:nvPr/>
        </p:nvGrpSpPr>
        <p:grpSpPr>
          <a:xfrm>
            <a:off x="49530" y="57150"/>
            <a:ext cx="5711825" cy="4134485"/>
            <a:chOff x="0" y="0"/>
            <a:chExt cx="2784" cy="2016"/>
          </a:xfrm>
        </p:grpSpPr>
        <p:pic>
          <p:nvPicPr>
            <p:cNvPr id="4101" name="图片 121" descr="wert"/>
            <p:cNvPicPr>
              <a:picLocks noChangeAspect="1"/>
            </p:cNvPicPr>
            <p:nvPr/>
          </p:nvPicPr>
          <p:blipFill>
            <a:blip r:embed="rId2" cstate="print"/>
            <a:srcRect l="5745" r="4193" b="89227"/>
            <a:stretch>
              <a:fillRect/>
            </a:stretch>
          </p:blipFill>
          <p:spPr>
            <a:xfrm>
              <a:off x="0" y="0"/>
              <a:ext cx="2784" cy="2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2" name="图片 122" descr="wert"/>
            <p:cNvPicPr>
              <a:picLocks noChangeAspect="1"/>
            </p:cNvPicPr>
            <p:nvPr/>
          </p:nvPicPr>
          <p:blipFill>
            <a:blip r:embed="rId2" cstate="print"/>
            <a:srcRect l="1086" t="10773" r="75621" b="22797"/>
            <a:stretch>
              <a:fillRect/>
            </a:stretch>
          </p:blipFill>
          <p:spPr>
            <a:xfrm>
              <a:off x="0" y="240"/>
              <a:ext cx="720" cy="177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文本框 3"/>
          <p:cNvSpPr txBox="1"/>
          <p:nvPr/>
        </p:nvSpPr>
        <p:spPr>
          <a:xfrm>
            <a:off x="1526540" y="549275"/>
            <a:ext cx="6441440" cy="7010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285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lstStyle/>
          <a:p>
            <a:pPr lvl="0" algn="l" eaLnBrk="1" latinLnBrk="0" hangingPunct="1"/>
            <a:r>
              <a:rPr lang="zh-CN" altLang="en-US" sz="4000" b="1">
                <a:solidFill>
                  <a:schemeClr val="bg1"/>
                </a:solidFill>
                <a:uFillTx/>
                <a:sym typeface="+mn-ea"/>
              </a:rPr>
              <a:t>七、作业布置，学以致用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526540" y="1471295"/>
            <a:ext cx="10088880" cy="3566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</a:p>
          <a:p>
            <a:pPr marL="0" indent="0" algn="l"/>
            <a:r>
              <a:rPr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40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课文采用拟人手法来描写景物，</a:t>
            </a:r>
            <a:r>
              <a:rPr lang="zh-CN" sz="40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赋予景物</a:t>
            </a:r>
            <a:r>
              <a:rPr lang="en-US" altLang="zh-CN" sz="40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40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性格</a:t>
            </a:r>
            <a:r>
              <a:rPr lang="en-US" altLang="zh-CN" sz="40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40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气质</a:t>
            </a:r>
            <a:r>
              <a:rPr lang="en-US" altLang="zh-CN" sz="40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40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，取得了特殊的艺术效果。</a:t>
            </a:r>
            <a:r>
              <a:rPr sz="40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请试着借鉴本文的写法，调动你的情感和想象，描述一种景物，力求写出景物的</a:t>
            </a:r>
            <a:r>
              <a:rPr lang="zh-CN" sz="40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特征</a:t>
            </a:r>
            <a:r>
              <a:rPr sz="40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。（80字左右）</a:t>
            </a:r>
            <a:endParaRPr lang="zh-CN" altLang="en-US" sz="40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/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pic>
        <p:nvPicPr>
          <p:cNvPr id="12292" name="图片 12291" descr="2008102116321044_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9685" y="-32385"/>
            <a:ext cx="12192635" cy="74606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434715" y="2468245"/>
            <a:ext cx="5883275" cy="15544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9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</a:rPr>
              <a:t>谢谢指导！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097" descr="get?name=T1Xw3bBjWT1RCvBVdK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35135" y="3363595"/>
            <a:ext cx="2759710" cy="34309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9"/>
          <p:cNvPicPr>
            <a:picLocks noChangeAspect="1"/>
          </p:cNvPicPr>
          <p:nvPr/>
        </p:nvPicPr>
        <p:blipFill>
          <a:blip r:embed="rId3" cstate="print">
            <a:lum contrast="-20000"/>
          </a:blip>
          <a:stretch>
            <a:fillRect/>
          </a:stretch>
        </p:blipFill>
        <p:spPr>
          <a:xfrm>
            <a:off x="5880100" y="1844675"/>
            <a:ext cx="2713038" cy="29527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0" name="组合 4099"/>
          <p:cNvGrpSpPr>
            <a:grpSpLocks noChangeAspect="1"/>
          </p:cNvGrpSpPr>
          <p:nvPr/>
        </p:nvGrpSpPr>
        <p:grpSpPr>
          <a:xfrm>
            <a:off x="15240" y="-17145"/>
            <a:ext cx="5711825" cy="4134485"/>
            <a:chOff x="0" y="0"/>
            <a:chExt cx="2784" cy="2016"/>
          </a:xfrm>
        </p:grpSpPr>
        <p:pic>
          <p:nvPicPr>
            <p:cNvPr id="4101" name="图片 121" descr="wert"/>
            <p:cNvPicPr>
              <a:picLocks noChangeAspect="1"/>
            </p:cNvPicPr>
            <p:nvPr/>
          </p:nvPicPr>
          <p:blipFill>
            <a:blip r:embed="rId4" cstate="print"/>
            <a:srcRect l="5745" r="4193" b="89227"/>
            <a:stretch>
              <a:fillRect/>
            </a:stretch>
          </p:blipFill>
          <p:spPr>
            <a:xfrm>
              <a:off x="0" y="0"/>
              <a:ext cx="2784" cy="2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2" name="图片 122" descr="wert"/>
            <p:cNvPicPr>
              <a:picLocks noChangeAspect="1"/>
            </p:cNvPicPr>
            <p:nvPr/>
          </p:nvPicPr>
          <p:blipFill>
            <a:blip r:embed="rId4" cstate="print"/>
            <a:srcRect l="1086" t="10773" r="75621" b="22797"/>
            <a:stretch>
              <a:fillRect/>
            </a:stretch>
          </p:blipFill>
          <p:spPr>
            <a:xfrm>
              <a:off x="0" y="240"/>
              <a:ext cx="720" cy="177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103" name="图片 2" descr="1iSz96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52675" y="1773238"/>
            <a:ext cx="2901950" cy="3097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4" name="文本框 4103"/>
          <p:cNvSpPr txBox="1"/>
          <p:nvPr/>
        </p:nvSpPr>
        <p:spPr>
          <a:xfrm>
            <a:off x="1551940" y="676275"/>
            <a:ext cx="3762375" cy="7010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285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lstStyle/>
          <a:p>
            <a:pPr lvl="0" algn="l" eaLnBrk="1" latinLnBrk="0" hangingPunct="1"/>
            <a:r>
              <a:rPr lang="zh-CN" altLang="en-US" sz="40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一、破题入文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3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56005" y="2090420"/>
            <a:ext cx="10515600" cy="128968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4400" b="1">
                <a:solidFill>
                  <a:schemeClr val="tx1"/>
                </a:solidFill>
                <a:uFillTx/>
                <a:ea typeface="宋体" panose="02010600030101010101" pitchFamily="2" charset="-122"/>
                <a:sym typeface="+mn-ea"/>
              </a:rPr>
              <a:t>问</a:t>
            </a:r>
            <a:r>
              <a:rPr lang="en-US" altLang="zh-CN" sz="4400" b="1">
                <a:solidFill>
                  <a:schemeClr val="tx1"/>
                </a:solidFill>
                <a:uFillTx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4400" b="1">
                <a:solidFill>
                  <a:schemeClr val="tx1"/>
                </a:solidFill>
                <a:uFillTx/>
                <a:ea typeface="宋体" panose="02010600030101010101" pitchFamily="2" charset="-122"/>
                <a:sym typeface="+mn-ea"/>
              </a:rPr>
              <a:t>：作者与“绿”之间发生了哪一系列的故事？</a:t>
            </a:r>
          </a:p>
          <a:p>
            <a:endParaRPr lang="zh-CN" altLang="en-US" sz="3600" b="1">
              <a:solidFill>
                <a:schemeClr val="accent6">
                  <a:lumMod val="75000"/>
                </a:schemeClr>
              </a:solidFill>
              <a:uFillTx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4100" name="组合 4099"/>
          <p:cNvGrpSpPr>
            <a:grpSpLocks noChangeAspect="1"/>
          </p:cNvGrpSpPr>
          <p:nvPr/>
        </p:nvGrpSpPr>
        <p:grpSpPr>
          <a:xfrm>
            <a:off x="49530" y="57150"/>
            <a:ext cx="5711825" cy="4134485"/>
            <a:chOff x="0" y="0"/>
            <a:chExt cx="2784" cy="2016"/>
          </a:xfrm>
        </p:grpSpPr>
        <p:pic>
          <p:nvPicPr>
            <p:cNvPr id="4101" name="图片 121" descr="wert"/>
            <p:cNvPicPr>
              <a:picLocks noChangeAspect="1"/>
            </p:cNvPicPr>
            <p:nvPr/>
          </p:nvPicPr>
          <p:blipFill>
            <a:blip r:embed="rId2" cstate="print"/>
            <a:srcRect l="5745" r="4193" b="89227"/>
            <a:stretch>
              <a:fillRect/>
            </a:stretch>
          </p:blipFill>
          <p:spPr>
            <a:xfrm>
              <a:off x="0" y="0"/>
              <a:ext cx="2784" cy="2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2" name="图片 122" descr="wert"/>
            <p:cNvPicPr>
              <a:picLocks noChangeAspect="1"/>
            </p:cNvPicPr>
            <p:nvPr/>
          </p:nvPicPr>
          <p:blipFill>
            <a:blip r:embed="rId2" cstate="print"/>
            <a:srcRect l="1086" t="10773" r="75621" b="22797"/>
            <a:stretch>
              <a:fillRect/>
            </a:stretch>
          </p:blipFill>
          <p:spPr>
            <a:xfrm>
              <a:off x="0" y="240"/>
              <a:ext cx="720" cy="177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104" name="文本框 4103"/>
          <p:cNvSpPr txBox="1"/>
          <p:nvPr/>
        </p:nvSpPr>
        <p:spPr>
          <a:xfrm>
            <a:off x="1526540" y="647700"/>
            <a:ext cx="6786880" cy="70675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285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lstStyle/>
          <a:p>
            <a:pPr lvl="0" algn="l" eaLnBrk="1" latinLnBrk="0" hangingPunct="1"/>
            <a:r>
              <a:rPr lang="zh-CN" altLang="en-US" sz="4000" b="1">
                <a:solidFill>
                  <a:schemeClr val="bg1"/>
                </a:solidFill>
                <a:uFillTx/>
                <a:sym typeface="+mn-ea"/>
              </a:rPr>
              <a:t>二、检查预习，追</a:t>
            </a:r>
            <a:r>
              <a:rPr lang="en-US" altLang="zh-CN" sz="4000" b="1">
                <a:solidFill>
                  <a:schemeClr val="bg1"/>
                </a:solidFill>
                <a:uFillTx/>
                <a:sym typeface="+mn-ea"/>
              </a:rPr>
              <a:t>“</a:t>
            </a:r>
            <a:r>
              <a:rPr lang="zh-CN" altLang="en-US" sz="4000" b="1">
                <a:solidFill>
                  <a:schemeClr val="bg1"/>
                </a:solidFill>
                <a:uFillTx/>
                <a:sym typeface="+mn-ea"/>
              </a:rPr>
              <a:t>绿</a:t>
            </a:r>
            <a:r>
              <a:rPr lang="en-US" altLang="zh-CN" sz="4000" b="1">
                <a:solidFill>
                  <a:schemeClr val="bg1"/>
                </a:solidFill>
                <a:uFillTx/>
                <a:sym typeface="+mn-ea"/>
              </a:rPr>
              <a:t>”</a:t>
            </a:r>
            <a:r>
              <a:rPr lang="zh-CN" altLang="en-US" sz="4000" b="1">
                <a:solidFill>
                  <a:schemeClr val="bg1"/>
                </a:solidFill>
                <a:uFillTx/>
                <a:sym typeface="+mn-ea"/>
              </a:rPr>
              <a:t>理线</a:t>
            </a:r>
            <a:endParaRPr lang="zh-CN" altLang="en-US" sz="4000" b="1" dirty="0">
              <a:solidFill>
                <a:schemeClr val="bg1"/>
              </a:solidFill>
              <a:uFillTx/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0420" y="3889375"/>
            <a:ext cx="11206480" cy="9144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/>
            <a:r>
              <a:rPr lang="zh-CN" altLang="en-US" sz="54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（遇绿→赏绿→囚绿→放绿→念绿）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27100" y="5153660"/>
            <a:ext cx="109054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tx1"/>
                </a:solidFill>
                <a:uFillTx/>
              </a:rPr>
              <a:t>          </a:t>
            </a:r>
            <a:r>
              <a:rPr lang="zh-CN" altLang="en-US" sz="3600" b="1">
                <a:solidFill>
                  <a:schemeClr val="tx1"/>
                </a:solidFill>
                <a:uFillTx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uFillTx/>
              </a:rPr>
              <a:t>1-7</a:t>
            </a:r>
            <a:r>
              <a:rPr lang="zh-CN" altLang="en-US" sz="3600" b="1">
                <a:solidFill>
                  <a:schemeClr val="tx1"/>
                </a:solidFill>
                <a:uFillTx/>
              </a:rPr>
              <a:t>段）            （</a:t>
            </a:r>
            <a:r>
              <a:rPr lang="en-US" altLang="zh-CN" sz="3600" b="1">
                <a:solidFill>
                  <a:schemeClr val="tx1"/>
                </a:solidFill>
                <a:uFillTx/>
              </a:rPr>
              <a:t>8-12</a:t>
            </a:r>
            <a:r>
              <a:rPr lang="zh-CN" altLang="en-US" sz="3600" b="1">
                <a:solidFill>
                  <a:schemeClr val="tx1"/>
                </a:solidFill>
                <a:uFillTx/>
              </a:rPr>
              <a:t>段） （</a:t>
            </a:r>
            <a:r>
              <a:rPr lang="en-US" altLang="zh-CN" sz="3600" b="1">
                <a:solidFill>
                  <a:schemeClr val="tx1"/>
                </a:solidFill>
                <a:uFillTx/>
              </a:rPr>
              <a:t>13</a:t>
            </a:r>
            <a:r>
              <a:rPr lang="zh-CN" altLang="en-US" sz="3600" b="1">
                <a:solidFill>
                  <a:schemeClr val="tx1"/>
                </a:solidFill>
                <a:uFillTx/>
              </a:rPr>
              <a:t>段）   （</a:t>
            </a:r>
            <a:r>
              <a:rPr lang="en-US" altLang="zh-CN" sz="3600" b="1">
                <a:solidFill>
                  <a:schemeClr val="tx1"/>
                </a:solidFill>
                <a:uFillTx/>
              </a:rPr>
              <a:t>14</a:t>
            </a:r>
            <a:r>
              <a:rPr lang="zh-CN" altLang="en-US" sz="3600" b="1">
                <a:solidFill>
                  <a:schemeClr val="tx1"/>
                </a:solidFill>
                <a:uFillTx/>
              </a:rPr>
              <a:t>段）   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2535" y="1348740"/>
            <a:ext cx="10873740" cy="3912235"/>
          </a:xfrm>
        </p:spPr>
        <p:txBody>
          <a:bodyPr>
            <a:normAutofit/>
          </a:bodyPr>
          <a:lstStyle/>
          <a:p>
            <a:r>
              <a:rPr lang="zh-CN" altLang="en-US" b="1">
                <a:solidFill>
                  <a:schemeClr val="tx1"/>
                </a:solidFill>
                <a:uFillTx/>
                <a:sym typeface="+mn-ea"/>
              </a:rPr>
              <a:t>问</a:t>
            </a:r>
            <a:r>
              <a:rPr lang="en-US" altLang="zh-CN" b="1">
                <a:solidFill>
                  <a:schemeClr val="tx1"/>
                </a:solidFill>
                <a:uFillTx/>
                <a:sym typeface="+mn-ea"/>
              </a:rPr>
              <a:t>2</a:t>
            </a:r>
            <a:r>
              <a:rPr lang="zh-CN" altLang="en-US" b="1">
                <a:solidFill>
                  <a:schemeClr val="tx1"/>
                </a:solidFill>
                <a:uFillTx/>
                <a:sym typeface="+mn-ea"/>
              </a:rPr>
              <a:t>：绿在被囚之前和被囚之后呈现出怎样的状态，体现出哪些品性特征？</a:t>
            </a:r>
            <a:br>
              <a:rPr lang="zh-CN" altLang="en-US" b="1">
                <a:solidFill>
                  <a:schemeClr val="tx1"/>
                </a:solidFill>
                <a:uFillTx/>
                <a:sym typeface="+mn-ea"/>
              </a:rPr>
            </a:br>
            <a:r>
              <a:rPr lang="zh-CN" altLang="en-US" sz="4800" b="1">
                <a:solidFill>
                  <a:schemeClr val="tx1"/>
                </a:solidFill>
                <a:uFillTx/>
                <a:sym typeface="+mn-ea"/>
              </a:rPr>
              <a:t/>
            </a:r>
            <a:br>
              <a:rPr lang="zh-CN" altLang="en-US" sz="4800" b="1">
                <a:solidFill>
                  <a:schemeClr val="tx1"/>
                </a:solidFill>
                <a:uFillTx/>
                <a:sym typeface="+mn-ea"/>
              </a:rPr>
            </a:br>
            <a:r>
              <a:rPr lang="zh-CN" altLang="en-US" sz="3200" b="1">
                <a:solidFill>
                  <a:schemeClr val="accent6">
                    <a:lumMod val="75000"/>
                  </a:schemeClr>
                </a:solidFill>
                <a:uFillTx/>
                <a:sym typeface="+mn-ea"/>
              </a:rPr>
              <a:t/>
            </a:r>
            <a:br>
              <a:rPr lang="zh-CN" altLang="en-US" sz="3200" b="1">
                <a:solidFill>
                  <a:schemeClr val="accent6">
                    <a:lumMod val="75000"/>
                  </a:schemeClr>
                </a:solidFill>
                <a:uFillTx/>
                <a:sym typeface="+mn-ea"/>
              </a:rPr>
            </a:b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uFillTx/>
                <a:sym typeface="+mn-ea"/>
              </a:rPr>
              <a:t>    </a:t>
            </a:r>
            <a:r>
              <a:rPr lang="zh-CN" altLang="en-US" sz="3600" b="1">
                <a:solidFill>
                  <a:schemeClr val="tx1"/>
                </a:solidFill>
                <a:uFillTx/>
                <a:sym typeface="+mn-ea"/>
              </a:rPr>
              <a:t>（从文中找出句子来品读鉴赏：手法+品性+效果）</a:t>
            </a:r>
          </a:p>
        </p:txBody>
      </p:sp>
      <p:grpSp>
        <p:nvGrpSpPr>
          <p:cNvPr id="4100" name="组合 4099"/>
          <p:cNvGrpSpPr>
            <a:grpSpLocks noChangeAspect="1"/>
          </p:cNvGrpSpPr>
          <p:nvPr/>
        </p:nvGrpSpPr>
        <p:grpSpPr>
          <a:xfrm>
            <a:off x="-7917" y="-41290"/>
            <a:ext cx="5711825" cy="4232925"/>
            <a:chOff x="-28" y="-48"/>
            <a:chExt cx="2784" cy="2064"/>
          </a:xfrm>
        </p:grpSpPr>
        <p:pic>
          <p:nvPicPr>
            <p:cNvPr id="4101" name="图片 121" descr="wert"/>
            <p:cNvPicPr>
              <a:picLocks noChangeAspect="1"/>
            </p:cNvPicPr>
            <p:nvPr/>
          </p:nvPicPr>
          <p:blipFill>
            <a:blip r:embed="rId2" cstate="print"/>
            <a:srcRect l="5745" r="4193" b="89227"/>
            <a:stretch>
              <a:fillRect/>
            </a:stretch>
          </p:blipFill>
          <p:spPr>
            <a:xfrm>
              <a:off x="-28" y="-48"/>
              <a:ext cx="2784" cy="2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2" name="图片 122" descr="wert"/>
            <p:cNvPicPr>
              <a:picLocks noChangeAspect="1"/>
            </p:cNvPicPr>
            <p:nvPr/>
          </p:nvPicPr>
          <p:blipFill>
            <a:blip r:embed="rId2" cstate="print"/>
            <a:srcRect l="1086" t="10773" r="75621" b="22797"/>
            <a:stretch>
              <a:fillRect/>
            </a:stretch>
          </p:blipFill>
          <p:spPr>
            <a:xfrm>
              <a:off x="-28" y="240"/>
              <a:ext cx="720" cy="177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文本框 3"/>
          <p:cNvSpPr txBox="1"/>
          <p:nvPr/>
        </p:nvSpPr>
        <p:spPr>
          <a:xfrm>
            <a:off x="1642745" y="647700"/>
            <a:ext cx="5059680" cy="7010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285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lstStyle/>
          <a:p>
            <a:pPr lvl="0" algn="l" eaLnBrk="1" latinLnBrk="0" hangingPunct="1"/>
            <a:r>
              <a:rPr lang="zh-CN" altLang="en-US" sz="4000" b="1">
                <a:solidFill>
                  <a:schemeClr val="bg1"/>
                </a:solidFill>
                <a:uFillTx/>
                <a:sym typeface="+mn-ea"/>
              </a:rPr>
              <a:t>三、感受“绿”之美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83615" y="1738630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4000" b="1">
                <a:solidFill>
                  <a:schemeClr val="accent6">
                    <a:lumMod val="50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4000" b="1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我天天望着窗口常春藤的生长。看它怎样伸开柔软的卷须，攀住一根缘引它的绳索，或一茎枯枝；看它怎样舒开折叠着的嫩叶，渐渐变青，渐渐变老。我细细观赏它纤细的脉络，嫩芽，我以揠苗助长的心情，巴不得它长得快，长得茂绿。下雨的时候，我爱它淅沥的声音，婆娑的摆舞。</a:t>
            </a:r>
          </a:p>
        </p:txBody>
      </p:sp>
      <p:grpSp>
        <p:nvGrpSpPr>
          <p:cNvPr id="4100" name="组合 4099"/>
          <p:cNvGrpSpPr>
            <a:grpSpLocks noChangeAspect="1"/>
          </p:cNvGrpSpPr>
          <p:nvPr/>
        </p:nvGrpSpPr>
        <p:grpSpPr>
          <a:xfrm>
            <a:off x="-42545" y="21590"/>
            <a:ext cx="5711825" cy="4134485"/>
            <a:chOff x="0" y="0"/>
            <a:chExt cx="2784" cy="2016"/>
          </a:xfrm>
        </p:grpSpPr>
        <p:pic>
          <p:nvPicPr>
            <p:cNvPr id="4101" name="图片 121" descr="wert"/>
            <p:cNvPicPr>
              <a:picLocks noChangeAspect="1"/>
            </p:cNvPicPr>
            <p:nvPr/>
          </p:nvPicPr>
          <p:blipFill>
            <a:blip r:embed="rId2" cstate="print"/>
            <a:srcRect l="5745" r="4193" b="89227"/>
            <a:stretch>
              <a:fillRect/>
            </a:stretch>
          </p:blipFill>
          <p:spPr>
            <a:xfrm>
              <a:off x="0" y="0"/>
              <a:ext cx="2784" cy="2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2" name="图片 122" descr="wert"/>
            <p:cNvPicPr>
              <a:picLocks noChangeAspect="1"/>
            </p:cNvPicPr>
            <p:nvPr/>
          </p:nvPicPr>
          <p:blipFill>
            <a:blip r:embed="rId2" cstate="print"/>
            <a:srcRect l="1086" t="10773" r="75621" b="22797"/>
            <a:stretch>
              <a:fillRect/>
            </a:stretch>
          </p:blipFill>
          <p:spPr>
            <a:xfrm>
              <a:off x="0" y="240"/>
              <a:ext cx="720" cy="177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文本框 5"/>
          <p:cNvSpPr txBox="1"/>
          <p:nvPr/>
        </p:nvSpPr>
        <p:spPr>
          <a:xfrm>
            <a:off x="3821430" y="5808345"/>
            <a:ext cx="309880" cy="767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400" b="1">
              <a:solidFill>
                <a:srgbClr val="C00000"/>
              </a:solidFill>
              <a:uFillTx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42745" y="647700"/>
            <a:ext cx="5059680" cy="7010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285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lstStyle/>
          <a:p>
            <a:pPr lvl="0" algn="l" eaLnBrk="1" latinLnBrk="0" hangingPunct="1"/>
            <a:r>
              <a:rPr lang="zh-CN" altLang="en-US" sz="4000" b="1">
                <a:solidFill>
                  <a:schemeClr val="bg1"/>
                </a:solidFill>
                <a:uFillTx/>
                <a:sym typeface="+mn-ea"/>
              </a:rPr>
              <a:t>三、感受“绿”之美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3140" y="1710690"/>
            <a:ext cx="10515600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altLang="zh-CN"/>
              <a:t>      </a:t>
            </a:r>
            <a:r>
              <a:rPr lang="zh-CN" altLang="en-US" sz="4400" b="1">
                <a:solidFill>
                  <a:schemeClr val="tx1">
                    <a:lumMod val="95000"/>
                    <a:lumOff val="5000"/>
                  </a:schemeClr>
                </a:solidFill>
                <a:uFillTx/>
                <a:ea typeface="楷体" panose="02010609060101010101" charset="-122"/>
              </a:rPr>
              <a:t>可是每天早晨，我起来观看这被幽囚的“绿友”时，它的尖端总朝着窗外的方向。甚至于一枚细叶，一茎卷须，都朝原来的方向。植物是多固执啊！它不了解我对它的爱抚，我对它的善意。我为了这永远向着阳光生长的植物不快，因为它损害了我的自尊心。可是我囚系住它，仍旧让柔弱的枝叶垂在我的案前。</a:t>
            </a:r>
          </a:p>
          <a:p>
            <a:endParaRPr lang="zh-CN" altLang="en-US" sz="4400" b="1">
              <a:solidFill>
                <a:schemeClr val="tx1">
                  <a:lumMod val="95000"/>
                  <a:lumOff val="5000"/>
                </a:schemeClr>
              </a:solidFill>
              <a:uFillTx/>
              <a:ea typeface="楷体" panose="02010609060101010101" charset="-122"/>
            </a:endParaRPr>
          </a:p>
          <a:p>
            <a:endParaRPr lang="zh-CN" altLang="en-US"/>
          </a:p>
        </p:txBody>
      </p:sp>
      <p:grpSp>
        <p:nvGrpSpPr>
          <p:cNvPr id="4100" name="组合 4099"/>
          <p:cNvGrpSpPr>
            <a:grpSpLocks noChangeAspect="1"/>
          </p:cNvGrpSpPr>
          <p:nvPr/>
        </p:nvGrpSpPr>
        <p:grpSpPr>
          <a:xfrm>
            <a:off x="-42545" y="21590"/>
            <a:ext cx="5711825" cy="4134485"/>
            <a:chOff x="0" y="0"/>
            <a:chExt cx="2784" cy="2016"/>
          </a:xfrm>
        </p:grpSpPr>
        <p:pic>
          <p:nvPicPr>
            <p:cNvPr id="4101" name="图片 121" descr="wert"/>
            <p:cNvPicPr>
              <a:picLocks noChangeAspect="1"/>
            </p:cNvPicPr>
            <p:nvPr/>
          </p:nvPicPr>
          <p:blipFill>
            <a:blip r:embed="rId2" cstate="print"/>
            <a:srcRect l="5745" r="4193" b="89227"/>
            <a:stretch>
              <a:fillRect/>
            </a:stretch>
          </p:blipFill>
          <p:spPr>
            <a:xfrm>
              <a:off x="0" y="0"/>
              <a:ext cx="2784" cy="2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2" name="图片 122" descr="wert"/>
            <p:cNvPicPr>
              <a:picLocks noChangeAspect="1"/>
            </p:cNvPicPr>
            <p:nvPr/>
          </p:nvPicPr>
          <p:blipFill>
            <a:blip r:embed="rId2" cstate="print"/>
            <a:srcRect l="1086" t="10773" r="75621" b="22797"/>
            <a:stretch>
              <a:fillRect/>
            </a:stretch>
          </p:blipFill>
          <p:spPr>
            <a:xfrm>
              <a:off x="0" y="240"/>
              <a:ext cx="720" cy="177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1642745" y="647700"/>
            <a:ext cx="5059680" cy="7010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285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lstStyle/>
          <a:p>
            <a:pPr lvl="0" algn="l" eaLnBrk="1" latinLnBrk="0" hangingPunct="1"/>
            <a:r>
              <a:rPr lang="zh-CN" altLang="en-US" sz="4000" b="1">
                <a:solidFill>
                  <a:schemeClr val="bg1"/>
                </a:solidFill>
                <a:uFillTx/>
                <a:sym typeface="+mn-ea"/>
              </a:rPr>
              <a:t>三、感受“绿”之美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34720" y="175768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>
                <a:sym typeface="+mn-ea"/>
              </a:rPr>
              <a:t>       </a:t>
            </a:r>
            <a:r>
              <a:rPr lang="zh-CN" altLang="en-US" sz="4400" b="1">
                <a:solidFill>
                  <a:srgbClr val="C00000"/>
                </a:solidFill>
                <a:uFillTx/>
                <a:ea typeface="楷体" panose="02010609060101010101" charset="-122"/>
                <a:sym typeface="+mn-ea"/>
              </a:rPr>
              <a:t>它渐渐失去了青苍的颜色，变成柔绿，变成嫩黄；枝条变成细瘦，变成娇弱，好像病了的孩子。</a:t>
            </a:r>
            <a:r>
              <a:rPr lang="zh-CN" altLang="en-US" sz="4400" b="1">
                <a:solidFill>
                  <a:schemeClr val="tx1">
                    <a:lumMod val="95000"/>
                    <a:lumOff val="5000"/>
                  </a:schemeClr>
                </a:solidFill>
                <a:uFillTx/>
                <a:ea typeface="楷体" panose="02010609060101010101" charset="-122"/>
                <a:sym typeface="+mn-ea"/>
              </a:rPr>
              <a:t>我渐渐不能原谅我自己的过失，把天空底下的植物移锁到暗黑的室内；我渐渐为这病损的枝叶可怜，虽则我恼怒它的固执，无亲热，我仍旧不放走它，魔念在我心中生长了。</a:t>
            </a:r>
          </a:p>
          <a:p>
            <a:endParaRPr lang="zh-CN" altLang="en-US" sz="4400" b="1">
              <a:solidFill>
                <a:schemeClr val="accent6">
                  <a:lumMod val="50000"/>
                </a:schemeClr>
              </a:solidFill>
              <a:uFillTx/>
              <a:ea typeface="楷体" panose="02010609060101010101" charset="-122"/>
              <a:sym typeface="+mn-ea"/>
            </a:endParaRPr>
          </a:p>
        </p:txBody>
      </p:sp>
      <p:grpSp>
        <p:nvGrpSpPr>
          <p:cNvPr id="4100" name="组合 4099"/>
          <p:cNvGrpSpPr>
            <a:grpSpLocks noChangeAspect="1"/>
          </p:cNvGrpSpPr>
          <p:nvPr/>
        </p:nvGrpSpPr>
        <p:grpSpPr>
          <a:xfrm>
            <a:off x="-42545" y="21590"/>
            <a:ext cx="5711825" cy="4134485"/>
            <a:chOff x="0" y="0"/>
            <a:chExt cx="2784" cy="2016"/>
          </a:xfrm>
        </p:grpSpPr>
        <p:pic>
          <p:nvPicPr>
            <p:cNvPr id="4101" name="图片 121" descr="wert"/>
            <p:cNvPicPr>
              <a:picLocks noChangeAspect="1"/>
            </p:cNvPicPr>
            <p:nvPr/>
          </p:nvPicPr>
          <p:blipFill>
            <a:blip r:embed="rId2" cstate="print"/>
            <a:srcRect l="5745" r="4193" b="89227"/>
            <a:stretch>
              <a:fillRect/>
            </a:stretch>
          </p:blipFill>
          <p:spPr>
            <a:xfrm>
              <a:off x="0" y="0"/>
              <a:ext cx="2784" cy="2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2" name="图片 122" descr="wert"/>
            <p:cNvPicPr>
              <a:picLocks noChangeAspect="1"/>
            </p:cNvPicPr>
            <p:nvPr/>
          </p:nvPicPr>
          <p:blipFill>
            <a:blip r:embed="rId2" cstate="print"/>
            <a:srcRect l="1086" t="10773" r="75621" b="22797"/>
            <a:stretch>
              <a:fillRect/>
            </a:stretch>
          </p:blipFill>
          <p:spPr>
            <a:xfrm>
              <a:off x="0" y="240"/>
              <a:ext cx="720" cy="177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文本框 3"/>
          <p:cNvSpPr txBox="1"/>
          <p:nvPr/>
        </p:nvSpPr>
        <p:spPr>
          <a:xfrm>
            <a:off x="1642745" y="647700"/>
            <a:ext cx="5059680" cy="7010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285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lstStyle/>
          <a:p>
            <a:pPr lvl="0" algn="l" eaLnBrk="1" latinLnBrk="0" hangingPunct="1"/>
            <a:r>
              <a:rPr lang="zh-CN" altLang="en-US" sz="4000" b="1">
                <a:solidFill>
                  <a:schemeClr val="bg1"/>
                </a:solidFill>
                <a:uFillTx/>
                <a:sym typeface="+mn-ea"/>
              </a:rPr>
              <a:t>三、感受“绿”之美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7169"/>
          <p:cNvGrpSpPr>
            <a:grpSpLocks noChangeAspect="1"/>
          </p:cNvGrpSpPr>
          <p:nvPr/>
        </p:nvGrpSpPr>
        <p:grpSpPr>
          <a:xfrm>
            <a:off x="6350" y="-2540"/>
            <a:ext cx="4414838" cy="3195638"/>
            <a:chOff x="0" y="0"/>
            <a:chExt cx="2784" cy="2016"/>
          </a:xfrm>
        </p:grpSpPr>
        <p:pic>
          <p:nvPicPr>
            <p:cNvPr id="7171" name="图片 121" descr="wert"/>
            <p:cNvPicPr>
              <a:picLocks noChangeAspect="1"/>
            </p:cNvPicPr>
            <p:nvPr/>
          </p:nvPicPr>
          <p:blipFill>
            <a:blip r:embed="rId2" cstate="print"/>
            <a:srcRect l="5745" r="4193" b="89227"/>
            <a:stretch>
              <a:fillRect/>
            </a:stretch>
          </p:blipFill>
          <p:spPr>
            <a:xfrm>
              <a:off x="0" y="0"/>
              <a:ext cx="2784" cy="2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2" name="图片 122" descr="wert"/>
            <p:cNvPicPr>
              <a:picLocks noChangeAspect="1"/>
            </p:cNvPicPr>
            <p:nvPr/>
          </p:nvPicPr>
          <p:blipFill>
            <a:blip r:embed="rId2" cstate="print"/>
            <a:srcRect l="1086" t="10773" r="75621" b="22797"/>
            <a:stretch>
              <a:fillRect/>
            </a:stretch>
          </p:blipFill>
          <p:spPr>
            <a:xfrm>
              <a:off x="0" y="240"/>
              <a:ext cx="720" cy="177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>
            <a:off x="1526540" y="637540"/>
            <a:ext cx="5976620" cy="7010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285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lstStyle/>
          <a:p>
            <a:pPr lvl="0" algn="l" eaLnBrk="1" latinLnBrk="0" hangingPunct="1"/>
            <a:r>
              <a:rPr lang="zh-CN" altLang="en-US" sz="4000" b="1">
                <a:solidFill>
                  <a:schemeClr val="bg1"/>
                </a:solidFill>
                <a:uFillTx/>
                <a:sym typeface="+mn-ea"/>
              </a:rPr>
              <a:t>（四）体会囚“绿”情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80770" y="1555750"/>
            <a:ext cx="9711055" cy="767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 dirty="0">
                <a:solidFill>
                  <a:schemeClr val="tx1"/>
                </a:solidFill>
                <a:uFillTx/>
                <a:sym typeface="+mn-ea"/>
              </a:rPr>
              <a:t>问</a:t>
            </a:r>
            <a:r>
              <a:rPr lang="en-US" altLang="zh-CN" sz="4400" b="1" dirty="0">
                <a:solidFill>
                  <a:schemeClr val="tx1"/>
                </a:solidFill>
                <a:uFillTx/>
                <a:sym typeface="+mn-ea"/>
              </a:rPr>
              <a:t>3</a:t>
            </a:r>
            <a:r>
              <a:rPr lang="zh-CN" altLang="en-US" sz="4400" b="1" dirty="0">
                <a:solidFill>
                  <a:schemeClr val="tx1"/>
                </a:solidFill>
                <a:uFillTx/>
                <a:sym typeface="+mn-ea"/>
              </a:rPr>
              <a:t>：作者对它的情感有什么变</a:t>
            </a:r>
            <a:r>
              <a:rPr lang="zh-CN" altLang="en-US" sz="4400" b="1" dirty="0" smtClean="0">
                <a:solidFill>
                  <a:schemeClr val="tx1"/>
                </a:solidFill>
                <a:uFillTx/>
                <a:sym typeface="+mn-ea"/>
              </a:rPr>
              <a:t>化</a:t>
            </a:r>
            <a:r>
              <a:rPr lang="en-US" altLang="zh-CN" sz="4400" b="1" dirty="0" smtClean="0">
                <a:sym typeface="+mn-ea"/>
              </a:rPr>
              <a:t>?</a:t>
            </a:r>
            <a:endParaRPr lang="zh-CN" altLang="en-US" sz="4400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0" name="组合 4099"/>
          <p:cNvGrpSpPr>
            <a:grpSpLocks noChangeAspect="1"/>
          </p:cNvGrpSpPr>
          <p:nvPr/>
        </p:nvGrpSpPr>
        <p:grpSpPr>
          <a:xfrm>
            <a:off x="24130" y="-36195"/>
            <a:ext cx="5711825" cy="4134485"/>
            <a:chOff x="0" y="0"/>
            <a:chExt cx="2784" cy="2016"/>
          </a:xfrm>
        </p:grpSpPr>
        <p:pic>
          <p:nvPicPr>
            <p:cNvPr id="4101" name="图片 121" descr="wert"/>
            <p:cNvPicPr>
              <a:picLocks noChangeAspect="1"/>
            </p:cNvPicPr>
            <p:nvPr/>
          </p:nvPicPr>
          <p:blipFill>
            <a:blip r:embed="rId2" cstate="print"/>
            <a:srcRect l="5745" r="4193" b="89227"/>
            <a:stretch>
              <a:fillRect/>
            </a:stretch>
          </p:blipFill>
          <p:spPr>
            <a:xfrm>
              <a:off x="0" y="0"/>
              <a:ext cx="2784" cy="2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2" name="图片 122" descr="wert"/>
            <p:cNvPicPr>
              <a:picLocks noChangeAspect="1"/>
            </p:cNvPicPr>
            <p:nvPr/>
          </p:nvPicPr>
          <p:blipFill>
            <a:blip r:embed="rId2" cstate="print"/>
            <a:srcRect l="1086" t="10773" r="75621" b="22797"/>
            <a:stretch>
              <a:fillRect/>
            </a:stretch>
          </p:blipFill>
          <p:spPr>
            <a:xfrm>
              <a:off x="0" y="240"/>
              <a:ext cx="720" cy="177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文本框 3"/>
          <p:cNvSpPr txBox="1"/>
          <p:nvPr/>
        </p:nvSpPr>
        <p:spPr>
          <a:xfrm>
            <a:off x="1526540" y="647700"/>
            <a:ext cx="5002530" cy="70675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285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lstStyle/>
          <a:p>
            <a:pPr lvl="0" algn="l" eaLnBrk="1" latinLnBrk="0" hangingPunct="1"/>
            <a:r>
              <a:rPr lang="zh-CN" altLang="en-US" sz="4000" b="1">
                <a:solidFill>
                  <a:schemeClr val="bg1"/>
                </a:solidFill>
                <a:uFillTx/>
                <a:sym typeface="+mn-ea"/>
              </a:rPr>
              <a:t>五、探究</a:t>
            </a:r>
            <a:r>
              <a:rPr lang="en-US" altLang="zh-CN" sz="4000" b="1">
                <a:solidFill>
                  <a:schemeClr val="bg1"/>
                </a:solidFill>
                <a:uFillTx/>
                <a:sym typeface="+mn-ea"/>
              </a:rPr>
              <a:t>“</a:t>
            </a:r>
            <a:r>
              <a:rPr lang="zh-CN" altLang="en-US" sz="4000" b="1">
                <a:solidFill>
                  <a:schemeClr val="bg1"/>
                </a:solidFill>
                <a:uFillTx/>
                <a:sym typeface="+mn-ea"/>
              </a:rPr>
              <a:t> 绿</a:t>
            </a:r>
            <a:r>
              <a:rPr lang="en-US" altLang="zh-CN" sz="4000" b="1">
                <a:solidFill>
                  <a:schemeClr val="bg1"/>
                </a:solidFill>
                <a:uFillTx/>
                <a:sym typeface="+mn-ea"/>
              </a:rPr>
              <a:t>”</a:t>
            </a:r>
            <a:r>
              <a:rPr lang="zh-CN" altLang="en-US" sz="4000" b="1">
                <a:solidFill>
                  <a:schemeClr val="bg1"/>
                </a:solidFill>
                <a:uFillTx/>
                <a:sym typeface="+mn-ea"/>
              </a:rPr>
              <a:t>之</a:t>
            </a:r>
            <a:r>
              <a:rPr lang="en-US" altLang="zh-CN" sz="4000" b="1">
                <a:solidFill>
                  <a:schemeClr val="bg1"/>
                </a:solidFill>
                <a:uFillTx/>
                <a:sym typeface="+mn-ea"/>
              </a:rPr>
              <a:t>“</a:t>
            </a:r>
            <a:r>
              <a:rPr lang="zh-CN" altLang="en-US" sz="4000" b="1">
                <a:solidFill>
                  <a:schemeClr val="bg1"/>
                </a:solidFill>
                <a:uFillTx/>
                <a:sym typeface="+mn-ea"/>
              </a:rPr>
              <a:t>魂</a:t>
            </a:r>
            <a:r>
              <a:rPr lang="en-US" altLang="zh-CN" sz="4000" b="1">
                <a:solidFill>
                  <a:schemeClr val="bg1"/>
                </a:solidFill>
                <a:uFillTx/>
                <a:sym typeface="+mn-ea"/>
              </a:rPr>
              <a:t>”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3355" y="2254250"/>
            <a:ext cx="11591925" cy="14382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>
                <a:solidFill>
                  <a:schemeClr val="accent6">
                    <a:lumMod val="75000"/>
                  </a:schemeClr>
                </a:solidFill>
                <a:uFillTx/>
              </a:rPr>
              <a:t>     </a:t>
            </a:r>
            <a:r>
              <a:rPr lang="zh-CN" altLang="en-US" sz="4400" b="1">
                <a:solidFill>
                  <a:schemeClr val="tx1"/>
                </a:solidFill>
                <a:uFillTx/>
              </a:rPr>
              <a:t>问</a:t>
            </a:r>
            <a:r>
              <a:rPr lang="en-US" altLang="zh-CN" sz="4400" b="1">
                <a:solidFill>
                  <a:schemeClr val="tx1"/>
                </a:solidFill>
                <a:uFillTx/>
              </a:rPr>
              <a:t>4</a:t>
            </a:r>
            <a:r>
              <a:rPr lang="zh-CN" altLang="en-US" sz="4400" b="1">
                <a:solidFill>
                  <a:schemeClr val="tx1"/>
                </a:solidFill>
                <a:uFillTx/>
              </a:rPr>
              <a:t>：从文章中你读出了一个什么样的陆蠡？</a:t>
            </a:r>
          </a:p>
          <a:p>
            <a:pPr algn="l"/>
            <a:r>
              <a:rPr lang="zh-CN" altLang="en-US" sz="4400" b="1">
                <a:solidFill>
                  <a:schemeClr val="tx1"/>
                </a:solidFill>
                <a:uFillTx/>
              </a:rPr>
              <a:t>              思考</a:t>
            </a:r>
            <a:r>
              <a:rPr lang="zh-CN" altLang="en-US" sz="4400" b="1">
                <a:uFillTx/>
                <a:sym typeface="+mn-ea"/>
              </a:rPr>
              <a:t>陆蠡与绿的关系</a:t>
            </a:r>
          </a:p>
        </p:txBody>
      </p:sp>
      <p:pic>
        <p:nvPicPr>
          <p:cNvPr id="3086" name="图片 3085" descr="1416828879_7635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39635" y="4755515"/>
            <a:ext cx="1704975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1654810" y="4831715"/>
            <a:ext cx="90614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    </a:t>
            </a:r>
            <a:r>
              <a:rPr lang="en-US" altLang="zh-CN" sz="3600" b="1">
                <a:solidFill>
                  <a:srgbClr val="FF0000"/>
                </a:solidFill>
                <a:uFillTx/>
              </a:rPr>
              <a:t>     </a:t>
            </a:r>
            <a:endParaRPr lang="zh-CN" altLang="en-US" sz="3600" b="1">
              <a:solidFill>
                <a:srgbClr val="FF0000"/>
              </a:solidFill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988</Words>
  <Application>Microsoft Office PowerPoint</Application>
  <PresentationFormat>自定义</PresentationFormat>
  <Paragraphs>59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幻灯片 1</vt:lpstr>
      <vt:lpstr>幻灯片 2</vt:lpstr>
      <vt:lpstr>幻灯片 3</vt:lpstr>
      <vt:lpstr>问2：绿在被囚之前和被囚之后呈现出怎样的状态，体现出哪些品性特征？       （从文中找出句子来品读鉴赏：手法+品性+效果）</vt:lpstr>
      <vt:lpstr>幻灯片 5</vt:lpstr>
      <vt:lpstr>幻灯片 6</vt:lpstr>
      <vt:lpstr>幻灯片 7</vt:lpstr>
      <vt:lpstr>幻灯片 8</vt:lpstr>
      <vt:lpstr>幻灯片 9</vt:lpstr>
      <vt:lpstr>写作背景</vt:lpstr>
      <vt:lpstr>幻灯片 11</vt:lpstr>
      <vt:lpstr>幻灯片 12</vt:lpstr>
      <vt:lpstr>问：你从文章中还得到了哪些启示？               （关于自然、生命或者爱）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74</cp:revision>
  <dcterms:created xsi:type="dcterms:W3CDTF">2015-05-05T08:02:00Z</dcterms:created>
  <dcterms:modified xsi:type="dcterms:W3CDTF">2016-11-30T09:00:30Z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