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2"/>
  </p:sldMasterIdLst>
  <p:notesMasterIdLst>
    <p:notesMasterId r:id="rId28"/>
  </p:notesMasterIdLst>
  <p:sldIdLst>
    <p:sldId id="274" r:id="rId3"/>
    <p:sldId id="269" r:id="rId4"/>
    <p:sldId id="289" r:id="rId5"/>
    <p:sldId id="290" r:id="rId6"/>
    <p:sldId id="291" r:id="rId7"/>
    <p:sldId id="292" r:id="rId8"/>
    <p:sldId id="293" r:id="rId9"/>
    <p:sldId id="295" r:id="rId10"/>
    <p:sldId id="296" r:id="rId11"/>
    <p:sldId id="297" r:id="rId12"/>
    <p:sldId id="298" r:id="rId13"/>
    <p:sldId id="299" r:id="rId14"/>
    <p:sldId id="300" r:id="rId15"/>
    <p:sldId id="301" r:id="rId16"/>
    <p:sldId id="302" r:id="rId17"/>
    <p:sldId id="303" r:id="rId18"/>
    <p:sldId id="304" r:id="rId19"/>
    <p:sldId id="312" r:id="rId20"/>
    <p:sldId id="313" r:id="rId21"/>
    <p:sldId id="314" r:id="rId22"/>
    <p:sldId id="305" r:id="rId23"/>
    <p:sldId id="306" r:id="rId24"/>
    <p:sldId id="307" r:id="rId25"/>
    <p:sldId id="308" r:id="rId26"/>
    <p:sldId id="309"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3" d="100"/>
          <a:sy n="63" d="100"/>
        </p:scale>
        <p:origin x="-102" y="-540"/>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2021-9-13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0354566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en-US" noProof="1"/>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F3DD4FB-3593-48A4-B4C0-D4B58689DBAD}" type="slidenum">
              <a:rPr altLang="en-US"/>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30E761A-E474-4F00-A4F8-AF16842B3DF1}" type="slidenum">
              <a:rPr altLang="en-US"/>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9869491-26EF-4F93-BB59-94438B4225FC}" type="slidenum">
              <a:rPr altLang="en-US"/>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sz="half" idx="1"/>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Content Placeholder 3"/>
          <p:cNvSpPr>
            <a:spLocks noGrp="1"/>
          </p:cNvSpPr>
          <p:nvPr>
            <p:ph sz="half" idx="2"/>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3F87A1EE-C3D8-4B47-87EB-1C180B1A9169}" type="slidenum">
              <a:rPr altLang="en-US"/>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Content Placeholder 5"/>
          <p:cNvSpPr>
            <a:spLocks noGrp="1"/>
          </p:cNvSpPr>
          <p:nvPr>
            <p:ph sz="quarter" idx="4"/>
          </p:nvPr>
        </p:nvSpPr>
        <p:spPr>
          <a:xfrm>
            <a:off x="6172201"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7"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822312F9-A4AF-41A7-9652-1DEA8F6FA722}" type="slidenum">
              <a:rPr altLang="en-US"/>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1B577F2B-F331-47A6-8C94-E1240FC9DC8A}" type="slidenum">
              <a:rPr altLang="en-US"/>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20F05538-61E4-4C4C-8D9D-3AC5FA68E955}" type="slidenum">
              <a:rPr altLang="en-US"/>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DE2CB77C-91AF-49D6-B357-CAB79DEA2349}" type="slidenum">
              <a:rPr altLang="en-US"/>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Picture Placeholder 2"/>
          <p:cNvSpPr>
            <a:spLocks noGrp="1" noChangeAspect="1"/>
          </p:cNvSpPr>
          <p:nvPr>
            <p:ph type="pic" idx="1"/>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E83EA278-F2B7-408B-A383-6C1D3D26A05E}" type="slidenum">
              <a:rPr altLang="en-US"/>
              <a:t>‹#›</a:t>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AD82A79-E9A7-48BA-8D8D-3B09BBB0D176}" type="slidenum">
              <a:rPr altLang="en-US"/>
              <a:t>‹#›</a:t>
            </a:fld>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AC1CDD07-CA30-4921-BE48-2F5DAB029347}" type="slidenum">
              <a:rPr altLang="en-US"/>
              <a:t>‹#›</a:t>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865A5EB2-CC42-4C38-9E78-152E0DDE5740}" type="slidenum">
              <a:rPr altLang="en-US"/>
              <a:t>‹#›</a:t>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lvl1pPr>
              <a:defRPr/>
            </a:lvl1pPr>
          </a:lstStyle>
          <a:p>
            <a:pPr>
              <a:defRPr/>
            </a:pPr>
            <a:fld id="{CF79BF28-8EF0-4420-83A2-E7CA48270987}" type="slidenum">
              <a:rPr altLang="en-US"/>
              <a:t>‹#›</a:t>
            </a:fld>
            <a:endParaRPr lang="zh-CN"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lvl1pPr>
              <a:defRPr/>
            </a:lvl1pPr>
          </a:lstStyle>
          <a:p>
            <a:pPr>
              <a:defRPr/>
            </a:pPr>
            <a:fld id="{330840C1-9DAF-41FE-B33F-2691EF2EEA4A}" type="slidenum">
              <a:rPr altLang="en-US"/>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2021-9-13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2021-9-13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2021-9-13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image" Target="../media/image1.jpeg"/><Relationship Id="rId2" Type="http://schemas.openxmlformats.org/officeDocument/2006/relationships/slideLayout" Target="../slideLayouts/slideLayout14.xml"/><Relationship Id="rId16"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lum/>
          </a:blip>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2021-9-13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7">
            <a:lum/>
          </a:blip>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en-US" altLang="zh-CN" smtClean="0"/>
          </a:p>
        </p:txBody>
      </p:sp>
      <p:sp>
        <p:nvSpPr>
          <p:cNvPr id="1027" name="Text Placeholder 2"/>
          <p:cNvSpPr>
            <a:spLocks noGrp="1" noChangeArrowheads="1"/>
          </p:cNvSpPr>
          <p:nvPr>
            <p:ph type="body" idx="9"/>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fontAlgn="base">
              <a:spcBef>
                <a:spcPct val="0"/>
              </a:spcBef>
              <a:spcAft>
                <a:spcPct val="0"/>
              </a:spcAft>
              <a:defRPr/>
            </a:pPr>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fontAlgn="base">
              <a:spcBef>
                <a:spcPct val="0"/>
              </a:spcBef>
              <a:spcAft>
                <a:spcPct val="0"/>
              </a:spcAft>
              <a:defRPr/>
            </a:pPr>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buFont typeface="Arial" panose="020B0604020202020204" pitchFamily="34" charset="0"/>
              <a:buNone/>
              <a:defRPr sz="1200" noProof="1">
                <a:solidFill>
                  <a:srgbClr val="898989"/>
                </a:solidFill>
              </a:defRPr>
            </a:lvl1pPr>
          </a:lstStyle>
          <a:p>
            <a:pPr fontAlgn="base">
              <a:spcBef>
                <a:spcPct val="0"/>
              </a:spcBef>
              <a:spcAft>
                <a:spcPct val="0"/>
              </a:spcAft>
              <a:defRPr/>
            </a:pPr>
            <a:fld id="{9C233CCD-24BC-453C-9208-91F82C45D6C1}" type="slidenum">
              <a:rPr altLang="en-US">
                <a:ea typeface="宋体" panose="02010600030101010101" pitchFamily="2" charset="-122"/>
              </a:rPr>
              <a:t>‹#›</a:t>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Lst>
  <p:transition/>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2.xml"/><Relationship Id="rId1" Type="http://schemas.openxmlformats.org/officeDocument/2006/relationships/tags" Target="../tags/tag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2.xml"/><Relationship Id="rId5" Type="http://schemas.openxmlformats.org/officeDocument/2006/relationships/image" Target="../media/image16.png"/><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2.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9.png"/><Relationship Id="rId1" Type="http://schemas.openxmlformats.org/officeDocument/2006/relationships/slideLayout" Target="../slideLayouts/slideLayout12.xml"/><Relationship Id="rId4" Type="http://schemas.openxmlformats.org/officeDocument/2006/relationships/image" Target="../media/image24.png"/></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35"/>
          <p:cNvSpPr>
            <a:spLocks noChangeArrowheads="1"/>
          </p:cNvSpPr>
          <p:nvPr/>
        </p:nvSpPr>
        <p:spPr bwMode="auto">
          <a:xfrm>
            <a:off x="6294595" y="1772920"/>
            <a:ext cx="4754880" cy="1938020"/>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50000"/>
              </a:lnSpc>
              <a:spcBef>
                <a:spcPct val="0"/>
              </a:spcBef>
              <a:spcAft>
                <a:spcPct val="0"/>
              </a:spcAft>
              <a:buFontTx/>
              <a:buNone/>
              <a:defRPr/>
            </a:pPr>
            <a:r>
              <a:rPr lang="zh-CN" altLang="en-US" sz="4000">
                <a:solidFill>
                  <a:srgbClr val="E7E6E6">
                    <a:lumMod val="25000"/>
                  </a:srgbClr>
                </a:solidFill>
                <a:latin typeface="思源黑体 CN Bold" panose="020B0800000000000000" pitchFamily="34" charset="-122"/>
                <a:ea typeface="思源黑体 CN Bold" panose="020B0800000000000000" pitchFamily="34" charset="-122"/>
                <a:sym typeface="+mn-ea"/>
              </a:rPr>
              <a:t>第一单元 </a:t>
            </a:r>
          </a:p>
          <a:p>
            <a:pPr algn="ctr" fontAlgn="base">
              <a:lnSpc>
                <a:spcPct val="150000"/>
              </a:lnSpc>
              <a:spcBef>
                <a:spcPct val="0"/>
              </a:spcBef>
              <a:spcAft>
                <a:spcPct val="0"/>
              </a:spcAft>
              <a:buFontTx/>
              <a:buNone/>
              <a:defRPr/>
            </a:pPr>
            <a:r>
              <a:rPr lang="zh-CN" altLang="en-US" sz="4000">
                <a:solidFill>
                  <a:srgbClr val="FF0000"/>
                </a:solidFill>
                <a:latin typeface="思源黑体 CN Bold" panose="020B0800000000000000" pitchFamily="34" charset="-122"/>
                <a:ea typeface="思源黑体 CN Bold" panose="020B0800000000000000" pitchFamily="34" charset="-122"/>
                <a:sym typeface="+mn-ea"/>
              </a:rPr>
              <a:t>4.2 怜悯是人的天性</a:t>
            </a:r>
          </a:p>
        </p:txBody>
      </p:sp>
      <p:pic>
        <p:nvPicPr>
          <p:cNvPr id="2" name="图片 1"/>
          <p:cNvPicPr>
            <a:picLocks noChangeAspect="1"/>
          </p:cNvPicPr>
          <p:nvPr/>
        </p:nvPicPr>
        <p:blipFill>
          <a:blip r:embed="rId2"/>
          <a:stretch>
            <a:fillRect/>
          </a:stretch>
        </p:blipFill>
        <p:spPr>
          <a:xfrm>
            <a:off x="366395" y="3926205"/>
            <a:ext cx="7034530" cy="2113280"/>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44975" y="781685"/>
            <a:ext cx="7371715" cy="4154170"/>
          </a:xfrm>
          <a:prstGeom prst="rect">
            <a:avLst/>
          </a:prstGeom>
          <a:noFill/>
        </p:spPr>
        <p:txBody>
          <a:bodyPr wrap="square" rtlCol="0" anchor="t">
            <a:spAutoFit/>
          </a:bodyPr>
          <a:lstStyle/>
          <a:p>
            <a:pPr algn="ctr" fontAlgn="auto">
              <a:lnSpc>
                <a:spcPct val="150000"/>
              </a:lnSpc>
            </a:pPr>
            <a:r>
              <a:rPr lang="zh-CN" altLang="en-US" sz="3200" b="1">
                <a:solidFill>
                  <a:schemeClr val="tx1"/>
                </a:solidFill>
              </a:rPr>
              <a:t>【</a:t>
            </a:r>
            <a:r>
              <a:rPr lang="zh-CN" altLang="en-US" sz="3200" b="1">
                <a:solidFill>
                  <a:srgbClr val="FF0000"/>
                </a:solidFill>
              </a:rPr>
              <a:t>自读课文</a:t>
            </a:r>
            <a:r>
              <a:rPr lang="en-US" altLang="zh-CN" sz="3200" b="1">
                <a:solidFill>
                  <a:srgbClr val="FF0000"/>
                </a:solidFill>
              </a:rPr>
              <a:t>·</a:t>
            </a:r>
            <a:r>
              <a:rPr lang="zh-CN" altLang="en-US" sz="3200" b="1">
                <a:solidFill>
                  <a:srgbClr val="FF0000"/>
                </a:solidFill>
              </a:rPr>
              <a:t>整体感知</a:t>
            </a:r>
            <a:r>
              <a:rPr lang="zh-CN" altLang="en-US" sz="3200" b="1">
                <a:solidFill>
                  <a:schemeClr val="tx1"/>
                </a:solidFill>
              </a:rPr>
              <a:t>】</a:t>
            </a:r>
          </a:p>
          <a:p>
            <a:pPr algn="ctr" fontAlgn="auto">
              <a:lnSpc>
                <a:spcPct val="150000"/>
              </a:lnSpc>
            </a:pPr>
            <a:endParaRPr lang="zh-CN" altLang="en-US" sz="3200" b="1">
              <a:solidFill>
                <a:schemeClr val="tx1"/>
              </a:solidFill>
            </a:endParaRPr>
          </a:p>
          <a:p>
            <a:pPr algn="ctr" fontAlgn="auto">
              <a:lnSpc>
                <a:spcPct val="150000"/>
              </a:lnSpc>
            </a:pPr>
            <a:endParaRPr lang="zh-CN" altLang="en-US" sz="2800" b="1">
              <a:solidFill>
                <a:schemeClr val="tx1"/>
              </a:solidFill>
            </a:endParaRPr>
          </a:p>
          <a:p>
            <a:pPr algn="l" fontAlgn="auto">
              <a:lnSpc>
                <a:spcPct val="150000"/>
              </a:lnSpc>
            </a:pPr>
            <a:r>
              <a:rPr lang="zh-CN" altLang="en-US" sz="2800" b="1">
                <a:solidFill>
                  <a:schemeClr val="tx1"/>
                </a:solidFill>
              </a:rPr>
              <a:t>自由阅读课文，同桌合作完成任务：</a:t>
            </a:r>
          </a:p>
          <a:p>
            <a:pPr algn="l" fontAlgn="auto">
              <a:lnSpc>
                <a:spcPct val="150000"/>
              </a:lnSpc>
            </a:pPr>
            <a:r>
              <a:rPr lang="en-US" altLang="zh-CN" sz="2800" b="1">
                <a:solidFill>
                  <a:schemeClr val="tx1"/>
                </a:solidFill>
              </a:rPr>
              <a:t>	1.</a:t>
            </a:r>
            <a:r>
              <a:rPr lang="zh-CN" altLang="en-US" sz="2800" b="1">
                <a:solidFill>
                  <a:schemeClr val="tx1"/>
                </a:solidFill>
              </a:rPr>
              <a:t>本文写了几部分内容？分清层次</a:t>
            </a:r>
          </a:p>
          <a:p>
            <a:pPr algn="l" fontAlgn="auto">
              <a:lnSpc>
                <a:spcPct val="150000"/>
              </a:lnSpc>
            </a:pPr>
            <a:r>
              <a:rPr lang="en-US" altLang="zh-CN" sz="2800" b="1">
                <a:solidFill>
                  <a:schemeClr val="tx1"/>
                </a:solidFill>
              </a:rPr>
              <a:t>	2.</a:t>
            </a:r>
            <a:r>
              <a:rPr lang="zh-CN" altLang="en-US" sz="2800" b="1">
                <a:solidFill>
                  <a:schemeClr val="tx1"/>
                </a:solidFill>
              </a:rPr>
              <a:t>每部分的主要是什么？简要概括</a:t>
            </a:r>
          </a:p>
        </p:txBody>
      </p:sp>
      <p:pic>
        <p:nvPicPr>
          <p:cNvPr id="4" name="图片 3"/>
          <p:cNvPicPr>
            <a:picLocks noChangeAspect="1"/>
          </p:cNvPicPr>
          <p:nvPr/>
        </p:nvPicPr>
        <p:blipFill>
          <a:blip r:embed="rId2"/>
          <a:stretch>
            <a:fillRect/>
          </a:stretch>
        </p:blipFill>
        <p:spPr>
          <a:xfrm>
            <a:off x="574040" y="1109980"/>
            <a:ext cx="3536950" cy="4667885"/>
          </a:xfrm>
          <a:prstGeom prst="rect">
            <a:avLst/>
          </a:prstGeom>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5750" y="1120775"/>
            <a:ext cx="11620500" cy="4615815"/>
          </a:xfrm>
          <a:prstGeom prst="rect">
            <a:avLst/>
          </a:prstGeom>
          <a:noFill/>
        </p:spPr>
        <p:txBody>
          <a:bodyPr wrap="square" rtlCol="0" anchor="t">
            <a:spAutoFit/>
          </a:bodyPr>
          <a:lstStyle/>
          <a:p>
            <a:pPr fontAlgn="auto">
              <a:lnSpc>
                <a:spcPct val="150000"/>
              </a:lnSpc>
            </a:pPr>
            <a:r>
              <a:rPr lang="zh-CN" altLang="en-US" sz="2800" b="1"/>
              <a:t>全文可分为四个部分：</a:t>
            </a:r>
          </a:p>
          <a:p>
            <a:pPr fontAlgn="auto">
              <a:lnSpc>
                <a:spcPct val="150000"/>
              </a:lnSpc>
            </a:pPr>
            <a:r>
              <a:rPr lang="en-US" altLang="zh-CN" sz="2800" b="1"/>
              <a:t>	</a:t>
            </a:r>
            <a:r>
              <a:rPr lang="zh-CN" altLang="en-US" sz="2800" b="1"/>
              <a:t>第一部分（</a:t>
            </a:r>
            <a:r>
              <a:rPr lang="zh-CN" altLang="en-US" sz="2800" b="1">
                <a:solidFill>
                  <a:srgbClr val="FF0000"/>
                </a:solidFill>
              </a:rPr>
              <a:t>第1段</a:t>
            </a:r>
            <a:r>
              <a:rPr lang="zh-CN" altLang="en-US" sz="2800" b="1"/>
              <a:t>）：阐述自然状态中的人原始的品性，并由此引导人们思考。 </a:t>
            </a:r>
          </a:p>
          <a:p>
            <a:pPr fontAlgn="auto">
              <a:lnSpc>
                <a:spcPct val="150000"/>
              </a:lnSpc>
            </a:pPr>
            <a:r>
              <a:rPr lang="en-US" altLang="zh-CN" sz="2800" b="1"/>
              <a:t>	</a:t>
            </a:r>
            <a:r>
              <a:rPr lang="zh-CN" altLang="en-US" sz="2800" b="1"/>
              <a:t>第二部分（</a:t>
            </a:r>
            <a:r>
              <a:rPr lang="zh-CN" altLang="en-US" sz="2800" b="1">
                <a:solidFill>
                  <a:srgbClr val="FF0000"/>
                </a:solidFill>
              </a:rPr>
              <a:t>第2-3段</a:t>
            </a:r>
            <a:r>
              <a:rPr lang="zh-CN" altLang="en-US" sz="2800" b="1"/>
              <a:t>）：在批驳错误观点的基础上，提出中心论点：怜悯是人的天性。 </a:t>
            </a:r>
          </a:p>
          <a:p>
            <a:pPr fontAlgn="auto">
              <a:lnSpc>
                <a:spcPct val="150000"/>
              </a:lnSpc>
            </a:pPr>
            <a:r>
              <a:rPr lang="en-US" altLang="zh-CN" sz="2800" b="1"/>
              <a:t>	</a:t>
            </a:r>
            <a:r>
              <a:rPr lang="zh-CN" altLang="en-US" sz="2800" b="1"/>
              <a:t>第三部分（</a:t>
            </a:r>
            <a:r>
              <a:rPr lang="zh-CN" altLang="en-US" sz="2800" b="1">
                <a:solidFill>
                  <a:srgbClr val="FF0000"/>
                </a:solidFill>
              </a:rPr>
              <a:t>第4段</a:t>
            </a:r>
            <a:r>
              <a:rPr lang="zh-CN" altLang="en-US" sz="2800" b="1"/>
              <a:t>）：对人天生就具有怜悯心展开论证。</a:t>
            </a:r>
          </a:p>
          <a:p>
            <a:pPr fontAlgn="auto">
              <a:lnSpc>
                <a:spcPct val="150000"/>
              </a:lnSpc>
            </a:pPr>
            <a:r>
              <a:rPr lang="en-US" altLang="zh-CN" sz="2800" b="1"/>
              <a:t>	</a:t>
            </a:r>
            <a:r>
              <a:rPr lang="zh-CN" altLang="en-US" sz="2800" b="1"/>
              <a:t>第四部分（</a:t>
            </a:r>
            <a:r>
              <a:rPr lang="zh-CN" altLang="en-US" sz="2800" b="1">
                <a:solidFill>
                  <a:srgbClr val="FF0000"/>
                </a:solidFill>
              </a:rPr>
              <a:t>第5段</a:t>
            </a:r>
            <a:r>
              <a:rPr lang="zh-CN" altLang="en-US" sz="2800" b="1"/>
              <a:t>）：论证怜悯心对人类社会的重要作用。</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5750" y="342900"/>
            <a:ext cx="11620500" cy="5815965"/>
          </a:xfrm>
          <a:prstGeom prst="rect">
            <a:avLst/>
          </a:prstGeom>
          <a:noFill/>
        </p:spPr>
        <p:txBody>
          <a:bodyPr wrap="square" rtlCol="0" anchor="t">
            <a:spAutoFit/>
          </a:bodyPr>
          <a:lstStyle/>
          <a:p>
            <a:pPr algn="ctr" fontAlgn="auto">
              <a:lnSpc>
                <a:spcPct val="150000"/>
              </a:lnSpc>
            </a:pPr>
            <a:r>
              <a:rPr lang="zh-CN" altLang="en-US" sz="3200" b="1">
                <a:sym typeface="+mn-ea"/>
              </a:rPr>
              <a:t>【</a:t>
            </a:r>
            <a:r>
              <a:rPr lang="zh-CN" altLang="en-US" sz="3200" b="1">
                <a:solidFill>
                  <a:srgbClr val="FF0000"/>
                </a:solidFill>
                <a:sym typeface="+mn-ea"/>
              </a:rPr>
              <a:t>合作探究</a:t>
            </a:r>
            <a:r>
              <a:rPr lang="en-US" altLang="zh-CN" sz="3200" b="1">
                <a:solidFill>
                  <a:srgbClr val="FF0000"/>
                </a:solidFill>
                <a:sym typeface="+mn-ea"/>
              </a:rPr>
              <a:t>·</a:t>
            </a:r>
            <a:r>
              <a:rPr lang="zh-CN" altLang="en-US" sz="3200" b="1">
                <a:solidFill>
                  <a:srgbClr val="FF0000"/>
                </a:solidFill>
                <a:sym typeface="+mn-ea"/>
              </a:rPr>
              <a:t>精读课文</a:t>
            </a:r>
            <a:r>
              <a:rPr lang="zh-CN" altLang="en-US" sz="3200" b="1">
                <a:sym typeface="+mn-ea"/>
              </a:rPr>
              <a:t>】</a:t>
            </a:r>
          </a:p>
          <a:p>
            <a:pPr algn="l" fontAlgn="auto">
              <a:lnSpc>
                <a:spcPct val="150000"/>
              </a:lnSpc>
            </a:pPr>
            <a:r>
              <a:rPr lang="zh-CN" altLang="en-US" sz="2400" b="1">
                <a:sym typeface="+mn-ea"/>
              </a:rPr>
              <a:t>小组合作，分析课文，思考问题：</a:t>
            </a:r>
          </a:p>
          <a:p>
            <a:pPr algn="l" fontAlgn="auto">
              <a:lnSpc>
                <a:spcPct val="150000"/>
              </a:lnSpc>
            </a:pPr>
            <a:r>
              <a:rPr lang="zh-CN" altLang="en-US" sz="2400" b="1">
                <a:solidFill>
                  <a:schemeClr val="tx1"/>
                </a:solidFill>
                <a:sym typeface="+mn-ea"/>
              </a:rPr>
              <a:t>1、《怜悯是人的天性》中，“怜悯是人的天性”有哪些含义请简要概括。</a:t>
            </a:r>
          </a:p>
          <a:p>
            <a:pPr algn="l" fontAlgn="auto">
              <a:lnSpc>
                <a:spcPct val="150000"/>
              </a:lnSpc>
            </a:pPr>
            <a:r>
              <a:rPr lang="zh-CN" altLang="en-US" sz="2400" b="1">
                <a:solidFill>
                  <a:schemeClr val="tx1"/>
                </a:solidFill>
                <a:sym typeface="+mn-ea"/>
              </a:rPr>
              <a:t>2、怎样理解“怜悯是人的天性”？请结合文本简要分析。</a:t>
            </a:r>
          </a:p>
          <a:p>
            <a:pPr algn="l" fontAlgn="auto">
              <a:lnSpc>
                <a:spcPct val="150000"/>
              </a:lnSpc>
            </a:pPr>
            <a:r>
              <a:rPr lang="zh-CN" altLang="en-US" sz="2400" b="1">
                <a:solidFill>
                  <a:schemeClr val="tx1"/>
                </a:solidFill>
                <a:sym typeface="+mn-ea"/>
              </a:rPr>
              <a:t>3、作者为什么说“哲学使人孤独”？</a:t>
            </a:r>
          </a:p>
          <a:p>
            <a:pPr algn="l" fontAlgn="auto">
              <a:lnSpc>
                <a:spcPct val="150000"/>
              </a:lnSpc>
            </a:pPr>
            <a:r>
              <a:rPr lang="zh-CN" altLang="en-US" sz="2400" b="1">
                <a:solidFill>
                  <a:schemeClr val="tx1"/>
                </a:solidFill>
                <a:sym typeface="+mn-ea"/>
              </a:rPr>
              <a:t>4、如何理解“它能让每一个人都不可能对它温柔的声音充耳不闻”这句话的含意？</a:t>
            </a:r>
          </a:p>
          <a:p>
            <a:pPr algn="l" fontAlgn="auto">
              <a:lnSpc>
                <a:spcPct val="150000"/>
              </a:lnSpc>
            </a:pPr>
            <a:r>
              <a:rPr lang="zh-CN" altLang="en-US" sz="2400" b="1">
                <a:solidFill>
                  <a:schemeClr val="tx1"/>
                </a:solidFill>
                <a:sym typeface="+mn-ea"/>
              </a:rPr>
              <a:t>5、根据文章内容，辨析“自爱心”和“怜悯心”。</a:t>
            </a:r>
          </a:p>
          <a:p>
            <a:pPr algn="l" fontAlgn="auto">
              <a:lnSpc>
                <a:spcPct val="150000"/>
              </a:lnSpc>
            </a:pPr>
            <a:r>
              <a:rPr lang="zh-CN" altLang="en-US" sz="2400" b="1">
                <a:solidFill>
                  <a:schemeClr val="tx1"/>
                </a:solidFill>
                <a:sym typeface="+mn-ea"/>
              </a:rPr>
              <a:t>6、“你们愿意人怎样待你们，你们也要怎杨待人”“在谋求你的利益时，要尽可能不损害他人”，这两句分别强调了什么？</a:t>
            </a:r>
          </a:p>
          <a:p>
            <a:pPr algn="l" fontAlgn="auto">
              <a:lnSpc>
                <a:spcPct val="150000"/>
              </a:lnSpc>
            </a:pPr>
            <a:r>
              <a:rPr lang="zh-CN" altLang="en-US" sz="2400" b="1">
                <a:solidFill>
                  <a:schemeClr val="tx1"/>
                </a:solidFill>
                <a:sym typeface="+mn-ea"/>
              </a:rPr>
              <a:t>7、《修辞立其诚》《怜悯是人的天性》这两篇文章在提出论点的方式上有什么不同？</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24965" y="487045"/>
            <a:ext cx="8942070" cy="2306955"/>
          </a:xfrm>
          <a:prstGeom prst="rect">
            <a:avLst/>
          </a:prstGeom>
          <a:noFill/>
        </p:spPr>
        <p:txBody>
          <a:bodyPr wrap="square" rtlCol="0" anchor="t">
            <a:spAutoFit/>
          </a:bodyPr>
          <a:lstStyle/>
          <a:p>
            <a:pPr algn="ctr" fontAlgn="auto">
              <a:lnSpc>
                <a:spcPct val="150000"/>
              </a:lnSpc>
            </a:pPr>
            <a:r>
              <a:rPr lang="zh-CN" altLang="en-US" sz="3200" b="1">
                <a:solidFill>
                  <a:schemeClr val="tx1"/>
                </a:solidFill>
                <a:sym typeface="+mn-ea"/>
              </a:rPr>
              <a:t>【</a:t>
            </a:r>
            <a:r>
              <a:rPr lang="zh-CN" altLang="en-US" sz="3200" b="1">
                <a:solidFill>
                  <a:srgbClr val="FF0000"/>
                </a:solidFill>
                <a:sym typeface="+mn-ea"/>
              </a:rPr>
              <a:t>精讲点拨</a:t>
            </a:r>
            <a:r>
              <a:rPr lang="en-US" altLang="zh-CN" sz="3200" b="1">
                <a:solidFill>
                  <a:srgbClr val="FF0000"/>
                </a:solidFill>
                <a:sym typeface="+mn-ea"/>
              </a:rPr>
              <a:t>·</a:t>
            </a:r>
            <a:r>
              <a:rPr lang="zh-CN" altLang="en-US" sz="3200" b="1">
                <a:solidFill>
                  <a:srgbClr val="FF0000"/>
                </a:solidFill>
                <a:sym typeface="+mn-ea"/>
              </a:rPr>
              <a:t>归纳总结</a:t>
            </a:r>
            <a:r>
              <a:rPr lang="zh-CN" altLang="en-US" sz="3200" b="1">
                <a:sym typeface="+mn-ea"/>
              </a:rPr>
              <a:t>】</a:t>
            </a:r>
          </a:p>
          <a:p>
            <a:pPr algn="ctr" fontAlgn="auto">
              <a:lnSpc>
                <a:spcPct val="150000"/>
              </a:lnSpc>
            </a:pPr>
            <a:r>
              <a:rPr lang="zh-CN" altLang="en-US" sz="3200" b="1">
                <a:solidFill>
                  <a:schemeClr val="tx1"/>
                </a:solidFill>
                <a:sym typeface="+mn-ea"/>
              </a:rPr>
              <a:t>各组代表发言，取长补短</a:t>
            </a:r>
          </a:p>
          <a:p>
            <a:pPr algn="ctr" fontAlgn="auto">
              <a:lnSpc>
                <a:spcPct val="150000"/>
              </a:lnSpc>
            </a:pPr>
            <a:r>
              <a:rPr lang="zh-CN" altLang="en-US" sz="3200" b="1">
                <a:solidFill>
                  <a:schemeClr val="tx1"/>
                </a:solidFill>
                <a:sym typeface="+mn-ea"/>
              </a:rPr>
              <a:t>教师反馈指导，明确答案</a:t>
            </a:r>
          </a:p>
        </p:txBody>
      </p:sp>
      <p:pic>
        <p:nvPicPr>
          <p:cNvPr id="5" name="图片 4"/>
          <p:cNvPicPr>
            <a:picLocks noChangeAspect="1"/>
          </p:cNvPicPr>
          <p:nvPr>
            <p:custDataLst>
              <p:tags r:id="rId1"/>
            </p:custDataLst>
          </p:nvPr>
        </p:nvPicPr>
        <p:blipFill>
          <a:blip r:embed="rId3"/>
          <a:stretch>
            <a:fillRect/>
          </a:stretch>
        </p:blipFill>
        <p:spPr>
          <a:xfrm>
            <a:off x="2227580" y="2794000"/>
            <a:ext cx="7578725" cy="3827780"/>
          </a:xfrm>
          <a:prstGeom prst="rect">
            <a:avLst/>
          </a:prstGeom>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5750" y="1038860"/>
            <a:ext cx="11620500" cy="2676525"/>
          </a:xfrm>
          <a:prstGeom prst="rect">
            <a:avLst/>
          </a:prstGeom>
          <a:noFill/>
        </p:spPr>
        <p:txBody>
          <a:bodyPr wrap="square" rtlCol="0" anchor="t">
            <a:spAutoFit/>
          </a:bodyPr>
          <a:lstStyle/>
          <a:p>
            <a:pPr fontAlgn="auto">
              <a:lnSpc>
                <a:spcPct val="150000"/>
              </a:lnSpc>
            </a:pPr>
            <a:r>
              <a:rPr lang="zh-CN" altLang="en-US" sz="2800" b="1">
                <a:solidFill>
                  <a:srgbClr val="FF0000"/>
                </a:solidFill>
              </a:rPr>
              <a:t>1、《怜悯是人的天性》中，“怜悯是人的天性”有哪些含义请简要概括。</a:t>
            </a:r>
          </a:p>
          <a:p>
            <a:pPr fontAlgn="auto">
              <a:lnSpc>
                <a:spcPct val="150000"/>
              </a:lnSpc>
            </a:pPr>
            <a:r>
              <a:rPr lang="en-US" altLang="zh-CN" sz="2800" b="1">
                <a:solidFill>
                  <a:srgbClr val="FF0000"/>
                </a:solidFill>
              </a:rPr>
              <a:t>	</a:t>
            </a:r>
            <a:r>
              <a:rPr lang="zh-CN" altLang="en-US" sz="2800" b="1">
                <a:solidFill>
                  <a:schemeClr val="tx1"/>
                </a:solidFill>
              </a:rPr>
              <a:t>①怜悯就是人们所说的善意和友谊。</a:t>
            </a:r>
          </a:p>
          <a:p>
            <a:pPr fontAlgn="auto">
              <a:lnSpc>
                <a:spcPct val="150000"/>
              </a:lnSpc>
            </a:pPr>
            <a:r>
              <a:rPr lang="en-US" altLang="zh-CN" sz="2800" b="1">
                <a:solidFill>
                  <a:schemeClr val="tx1"/>
                </a:solidFill>
              </a:rPr>
              <a:t>	</a:t>
            </a:r>
            <a:r>
              <a:rPr lang="zh-CN" altLang="en-US" sz="2800" b="1">
                <a:solidFill>
                  <a:schemeClr val="tx1"/>
                </a:solidFill>
              </a:rPr>
              <a:t>②怜悯就是设身处地为受苦的人着想的一种感情</a:t>
            </a:r>
          </a:p>
          <a:p>
            <a:pPr fontAlgn="auto">
              <a:lnSpc>
                <a:spcPct val="150000"/>
              </a:lnSpc>
            </a:pPr>
            <a:r>
              <a:rPr lang="en-US" altLang="zh-CN" sz="2800" b="1">
                <a:solidFill>
                  <a:schemeClr val="tx1"/>
                </a:solidFill>
              </a:rPr>
              <a:t>	</a:t>
            </a:r>
            <a:r>
              <a:rPr lang="zh-CN" altLang="en-US" sz="2800" b="1">
                <a:solidFill>
                  <a:schemeClr val="tx1"/>
                </a:solidFill>
              </a:rPr>
              <a:t>③怜悯是一种能缓和每一个人只知道顾自己的自爱心的自然感情</a:t>
            </a:r>
          </a:p>
        </p:txBody>
      </p:sp>
      <p:pic>
        <p:nvPicPr>
          <p:cNvPr id="3" name="图片 2"/>
          <p:cNvPicPr>
            <a:picLocks noChangeAspect="1"/>
          </p:cNvPicPr>
          <p:nvPr/>
        </p:nvPicPr>
        <p:blipFill>
          <a:blip r:embed="rId2"/>
          <a:stretch>
            <a:fillRect/>
          </a:stretch>
        </p:blipFill>
        <p:spPr>
          <a:xfrm>
            <a:off x="4603115" y="3969385"/>
            <a:ext cx="2396490" cy="2520950"/>
          </a:xfrm>
          <a:prstGeom prst="rect">
            <a:avLst/>
          </a:prstGeom>
        </p:spPr>
      </p:pic>
      <p:pic>
        <p:nvPicPr>
          <p:cNvPr id="4" name="图片 3"/>
          <p:cNvPicPr>
            <a:picLocks noChangeAspect="1"/>
          </p:cNvPicPr>
          <p:nvPr/>
        </p:nvPicPr>
        <p:blipFill>
          <a:blip r:embed="rId3"/>
          <a:stretch>
            <a:fillRect/>
          </a:stretch>
        </p:blipFill>
        <p:spPr>
          <a:xfrm>
            <a:off x="8342630" y="3715385"/>
            <a:ext cx="2266950" cy="3028950"/>
          </a:xfrm>
          <a:prstGeom prst="rect">
            <a:avLst/>
          </a:prstGeom>
        </p:spPr>
      </p:pic>
      <p:pic>
        <p:nvPicPr>
          <p:cNvPr id="5" name="图片 4"/>
          <p:cNvPicPr>
            <a:picLocks noChangeAspect="1"/>
          </p:cNvPicPr>
          <p:nvPr/>
        </p:nvPicPr>
        <p:blipFill>
          <a:blip r:embed="rId4"/>
          <a:stretch>
            <a:fillRect/>
          </a:stretch>
        </p:blipFill>
        <p:spPr>
          <a:xfrm>
            <a:off x="1353820" y="3969385"/>
            <a:ext cx="2000250" cy="2604135"/>
          </a:xfrm>
          <a:prstGeom prst="rect">
            <a:avLst/>
          </a:prstGeom>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9860" y="613410"/>
            <a:ext cx="11620500" cy="5862320"/>
          </a:xfrm>
          <a:prstGeom prst="rect">
            <a:avLst/>
          </a:prstGeom>
          <a:noFill/>
        </p:spPr>
        <p:txBody>
          <a:bodyPr wrap="square" rtlCol="0" anchor="t">
            <a:spAutoFit/>
          </a:bodyPr>
          <a:lstStyle/>
          <a:p>
            <a:pPr fontAlgn="auto">
              <a:lnSpc>
                <a:spcPct val="150000"/>
              </a:lnSpc>
            </a:pPr>
            <a:r>
              <a:rPr lang="zh-CN" altLang="en-US" sz="2500" b="1">
                <a:solidFill>
                  <a:srgbClr val="FF0000"/>
                </a:solidFill>
              </a:rPr>
              <a:t>2、怎样理解“怜悯是人的天性”？请结合文本简要分析。</a:t>
            </a:r>
          </a:p>
          <a:p>
            <a:pPr fontAlgn="auto">
              <a:lnSpc>
                <a:spcPct val="150000"/>
              </a:lnSpc>
            </a:pPr>
            <a:r>
              <a:rPr lang="en-US" altLang="zh-CN" sz="2500" b="1">
                <a:solidFill>
                  <a:srgbClr val="FF0000"/>
                </a:solidFill>
              </a:rPr>
              <a:t>	</a:t>
            </a:r>
            <a:r>
              <a:rPr lang="zh-CN" altLang="en-US" sz="2500" b="1">
                <a:solidFill>
                  <a:schemeClr val="tx1"/>
                </a:solidFill>
              </a:rPr>
              <a:t>①怜悯心是柔弱和最容易遭受苦难折磨的我们最应具备的禀性，在我们人类开始运用头脑思考之前就存在了。人天生就有一种不愿意看见自己同类受苦的厌恶心理，使他不至于过于为了谋求自己的幸福而损害他人，就连动物有时候也有明显的怜悯之心。</a:t>
            </a:r>
          </a:p>
          <a:p>
            <a:pPr fontAlgn="auto">
              <a:lnSpc>
                <a:spcPct val="150000"/>
              </a:lnSpc>
            </a:pPr>
            <a:r>
              <a:rPr lang="en-US" altLang="zh-CN" sz="2500" b="1">
                <a:solidFill>
                  <a:schemeClr val="tx1"/>
                </a:solidFill>
              </a:rPr>
              <a:t>	</a:t>
            </a:r>
            <a:r>
              <a:rPr lang="zh-CN" altLang="en-US" sz="2500" b="1">
                <a:solidFill>
                  <a:schemeClr val="tx1"/>
                </a:solidFill>
              </a:rPr>
              <a:t>②我们在看到同类遭受苦难时感同身受，产生强烈的怜悯心。这种怜悯心在自然状态下比在理智状态下更真切，把打斗双方拉开的往往是市井小民和菜市场的妇女，而不是哲学家。</a:t>
            </a:r>
          </a:p>
          <a:p>
            <a:pPr fontAlgn="auto">
              <a:lnSpc>
                <a:spcPct val="150000"/>
              </a:lnSpc>
            </a:pPr>
            <a:r>
              <a:rPr lang="en-US" altLang="zh-CN" sz="2500" b="1">
                <a:solidFill>
                  <a:schemeClr val="tx1"/>
                </a:solidFill>
              </a:rPr>
              <a:t>	</a:t>
            </a:r>
            <a:r>
              <a:rPr lang="zh-CN" altLang="en-US" sz="2500" b="1">
                <a:solidFill>
                  <a:schemeClr val="tx1"/>
                </a:solidFill>
              </a:rPr>
              <a:t>③怜悯心让人们看到同类受难就出手帮助，即使自已处境再苦难也不会去危害比自己弱的人。在自然状态下的人，即使没有受过教育的熏陶，也不愿意做坏事。</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1160" y="1052195"/>
            <a:ext cx="10655300" cy="2030095"/>
          </a:xfrm>
          <a:prstGeom prst="rect">
            <a:avLst/>
          </a:prstGeom>
          <a:noFill/>
        </p:spPr>
        <p:txBody>
          <a:bodyPr wrap="square" rtlCol="0" anchor="t">
            <a:spAutoFit/>
          </a:bodyPr>
          <a:lstStyle/>
          <a:p>
            <a:pPr fontAlgn="auto">
              <a:lnSpc>
                <a:spcPct val="150000"/>
              </a:lnSpc>
            </a:pPr>
            <a:r>
              <a:rPr lang="zh-CN" altLang="en-US" sz="2800" b="1"/>
              <a:t>3、作者为什么说“哲学使人孤独”？</a:t>
            </a:r>
          </a:p>
          <a:p>
            <a:pPr fontAlgn="auto">
              <a:lnSpc>
                <a:spcPct val="150000"/>
              </a:lnSpc>
            </a:pPr>
            <a:r>
              <a:rPr lang="en-US" altLang="zh-CN" sz="2800" b="1">
                <a:solidFill>
                  <a:srgbClr val="FF0000"/>
                </a:solidFill>
              </a:rPr>
              <a:t>	</a:t>
            </a:r>
            <a:r>
              <a:rPr lang="zh-CN" altLang="en-US" sz="2800" b="1">
                <a:solidFill>
                  <a:srgbClr val="FF0000"/>
                </a:solidFill>
              </a:rPr>
              <a:t>因为哲学是理智的产物，而人们在理智的驱使下，往往会变得自私、冷漠。</a:t>
            </a:r>
          </a:p>
        </p:txBody>
      </p:sp>
      <p:pic>
        <p:nvPicPr>
          <p:cNvPr id="3" name="图片 2"/>
          <p:cNvPicPr>
            <a:picLocks noChangeAspect="1"/>
          </p:cNvPicPr>
          <p:nvPr/>
        </p:nvPicPr>
        <p:blipFill>
          <a:blip r:embed="rId2"/>
          <a:stretch>
            <a:fillRect/>
          </a:stretch>
        </p:blipFill>
        <p:spPr>
          <a:xfrm>
            <a:off x="9190990" y="3082290"/>
            <a:ext cx="2726690" cy="3505835"/>
          </a:xfrm>
          <a:prstGeom prst="rect">
            <a:avLst/>
          </a:prstGeom>
        </p:spPr>
      </p:pic>
      <p:pic>
        <p:nvPicPr>
          <p:cNvPr id="4" name="图片 3"/>
          <p:cNvPicPr>
            <a:picLocks noChangeAspect="1"/>
          </p:cNvPicPr>
          <p:nvPr/>
        </p:nvPicPr>
        <p:blipFill>
          <a:blip r:embed="rId3"/>
          <a:stretch>
            <a:fillRect/>
          </a:stretch>
        </p:blipFill>
        <p:spPr>
          <a:xfrm>
            <a:off x="5819140" y="3220720"/>
            <a:ext cx="2990215" cy="3228975"/>
          </a:xfrm>
          <a:prstGeom prst="rect">
            <a:avLst/>
          </a:prstGeom>
        </p:spPr>
      </p:pic>
      <p:pic>
        <p:nvPicPr>
          <p:cNvPr id="5" name="图片 4"/>
          <p:cNvPicPr>
            <a:picLocks noChangeAspect="1"/>
          </p:cNvPicPr>
          <p:nvPr/>
        </p:nvPicPr>
        <p:blipFill>
          <a:blip r:embed="rId4"/>
          <a:stretch>
            <a:fillRect/>
          </a:stretch>
        </p:blipFill>
        <p:spPr>
          <a:xfrm>
            <a:off x="3104515" y="3220720"/>
            <a:ext cx="2511425" cy="3366770"/>
          </a:xfrm>
          <a:prstGeom prst="rect">
            <a:avLst/>
          </a:prstGeom>
        </p:spPr>
      </p:pic>
      <p:pic>
        <p:nvPicPr>
          <p:cNvPr id="6" name="图片 5"/>
          <p:cNvPicPr>
            <a:picLocks noChangeAspect="1"/>
          </p:cNvPicPr>
          <p:nvPr/>
        </p:nvPicPr>
        <p:blipFill>
          <a:blip r:embed="rId5"/>
          <a:stretch>
            <a:fillRect/>
          </a:stretch>
        </p:blipFill>
        <p:spPr>
          <a:xfrm>
            <a:off x="113665" y="3016250"/>
            <a:ext cx="2882900" cy="3776345"/>
          </a:xfrm>
          <a:prstGeom prst="rect">
            <a:avLst/>
          </a:prstGeom>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72135" y="797560"/>
            <a:ext cx="10987405" cy="3322955"/>
          </a:xfrm>
          <a:prstGeom prst="rect">
            <a:avLst/>
          </a:prstGeom>
          <a:noFill/>
        </p:spPr>
        <p:txBody>
          <a:bodyPr wrap="square" rtlCol="0" anchor="t">
            <a:spAutoFit/>
          </a:bodyPr>
          <a:lstStyle/>
          <a:p>
            <a:pPr fontAlgn="auto">
              <a:lnSpc>
                <a:spcPct val="150000"/>
              </a:lnSpc>
            </a:pPr>
            <a:r>
              <a:rPr lang="zh-CN" altLang="en-US" sz="2800" b="1">
                <a:solidFill>
                  <a:srgbClr val="FF0000"/>
                </a:solidFill>
              </a:rPr>
              <a:t>4、如何理解“它能让每一个人都不可能对它温柔的声音充耳不闻”这句话的含意？</a:t>
            </a:r>
          </a:p>
          <a:p>
            <a:pPr fontAlgn="auto">
              <a:lnSpc>
                <a:spcPct val="150000"/>
              </a:lnSpc>
            </a:pPr>
            <a:r>
              <a:rPr lang="en-US" altLang="zh-CN" sz="2800" b="1">
                <a:solidFill>
                  <a:srgbClr val="FF0000"/>
                </a:solidFill>
              </a:rPr>
              <a:t>	</a:t>
            </a:r>
            <a:r>
              <a:rPr lang="zh-CN" altLang="en-US" sz="2800" b="1">
                <a:solidFill>
                  <a:schemeClr val="tx1"/>
                </a:solidFill>
              </a:rPr>
              <a:t>这句话写出了怜悯心对人们潜移默化的熏陶作用。以“温柔的声音”来指怜悯心对人们的熏陶，写出怜悯心熏陶人们的方式：春风化雨，润物无声。</a:t>
            </a:r>
          </a:p>
        </p:txBody>
      </p:sp>
      <p:pic>
        <p:nvPicPr>
          <p:cNvPr id="3" name="图片 2"/>
          <p:cNvPicPr>
            <a:picLocks noChangeAspect="1"/>
          </p:cNvPicPr>
          <p:nvPr/>
        </p:nvPicPr>
        <p:blipFill>
          <a:blip r:embed="rId2"/>
          <a:stretch>
            <a:fillRect/>
          </a:stretch>
        </p:blipFill>
        <p:spPr>
          <a:xfrm>
            <a:off x="723900" y="4120515"/>
            <a:ext cx="3509010" cy="2324100"/>
          </a:xfrm>
          <a:prstGeom prst="rect">
            <a:avLst/>
          </a:prstGeom>
        </p:spPr>
      </p:pic>
      <p:pic>
        <p:nvPicPr>
          <p:cNvPr id="4" name="图片 3"/>
          <p:cNvPicPr>
            <a:picLocks noChangeAspect="1"/>
          </p:cNvPicPr>
          <p:nvPr/>
        </p:nvPicPr>
        <p:blipFill>
          <a:blip r:embed="rId3"/>
          <a:stretch>
            <a:fillRect/>
          </a:stretch>
        </p:blipFill>
        <p:spPr>
          <a:xfrm>
            <a:off x="5309235" y="3773805"/>
            <a:ext cx="2750185" cy="2785110"/>
          </a:xfrm>
          <a:prstGeom prst="rect">
            <a:avLst/>
          </a:prstGeom>
        </p:spPr>
      </p:pic>
      <p:pic>
        <p:nvPicPr>
          <p:cNvPr id="5" name="图片 4"/>
          <p:cNvPicPr>
            <a:picLocks noChangeAspect="1"/>
          </p:cNvPicPr>
          <p:nvPr/>
        </p:nvPicPr>
        <p:blipFill>
          <a:blip r:embed="rId4"/>
          <a:stretch>
            <a:fillRect/>
          </a:stretch>
        </p:blipFill>
        <p:spPr>
          <a:xfrm>
            <a:off x="9610725" y="3474720"/>
            <a:ext cx="2324100" cy="3383280"/>
          </a:xfrm>
          <a:prstGeom prst="rect">
            <a:avLst/>
          </a:prstGeom>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72135" y="797560"/>
            <a:ext cx="10987405" cy="5262245"/>
          </a:xfrm>
          <a:prstGeom prst="rect">
            <a:avLst/>
          </a:prstGeom>
          <a:noFill/>
        </p:spPr>
        <p:txBody>
          <a:bodyPr wrap="square" rtlCol="0" anchor="t">
            <a:spAutoFit/>
          </a:bodyPr>
          <a:lstStyle/>
          <a:p>
            <a:pPr fontAlgn="auto">
              <a:lnSpc>
                <a:spcPct val="150000"/>
              </a:lnSpc>
            </a:pPr>
            <a:r>
              <a:rPr lang="zh-CN" altLang="en-US" sz="2800" b="1">
                <a:solidFill>
                  <a:srgbClr val="FF0000"/>
                </a:solidFill>
              </a:rPr>
              <a:t>5、根据文章内容，辨析“自爱心”和“怜悯心”。</a:t>
            </a:r>
          </a:p>
          <a:p>
            <a:pPr fontAlgn="auto">
              <a:lnSpc>
                <a:spcPct val="150000"/>
              </a:lnSpc>
            </a:pPr>
            <a:r>
              <a:rPr lang="en-US" altLang="zh-CN" sz="2800" b="1">
                <a:solidFill>
                  <a:srgbClr val="FF0000"/>
                </a:solidFill>
              </a:rPr>
              <a:t>	</a:t>
            </a:r>
            <a:r>
              <a:rPr lang="zh-CN" altLang="en-US" sz="2800" b="1">
                <a:solidFill>
                  <a:schemeClr val="tx1"/>
                </a:solidFill>
              </a:rPr>
              <a:t>自爱心是使人关心自己的生存的一种情感。在自然社会中，每个人都自由地追求着各自的利益，每个人对同一事物都拥有平等的权利，每个人都竭力保护着自己的利益和生命。怜悯心是使人本能地不加害别人，并在同类遭受灾害和痛苦时，会感到天然的憎恶的一种情感。这种怜悯心是人们写生俱来的。</a:t>
            </a:r>
          </a:p>
          <a:p>
            <a:pPr fontAlgn="auto">
              <a:lnSpc>
                <a:spcPct val="150000"/>
              </a:lnSpc>
            </a:pPr>
            <a:r>
              <a:rPr lang="en-US" altLang="zh-CN" sz="2800" b="1">
                <a:solidFill>
                  <a:schemeClr val="tx1"/>
                </a:solidFill>
              </a:rPr>
              <a:t>	</a:t>
            </a:r>
            <a:r>
              <a:rPr lang="zh-CN" altLang="en-US" sz="2800" b="1">
                <a:solidFill>
                  <a:schemeClr val="tx1"/>
                </a:solidFill>
              </a:rPr>
              <a:t>卢梭认为，人们心中的这两种情感相互协调，使得人们能够和谐相处。</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72135" y="797560"/>
            <a:ext cx="8181340" cy="5262245"/>
          </a:xfrm>
          <a:prstGeom prst="rect">
            <a:avLst/>
          </a:prstGeom>
          <a:noFill/>
        </p:spPr>
        <p:txBody>
          <a:bodyPr wrap="square" rtlCol="0" anchor="t">
            <a:spAutoFit/>
          </a:bodyPr>
          <a:lstStyle/>
          <a:p>
            <a:pPr fontAlgn="auto">
              <a:lnSpc>
                <a:spcPct val="150000"/>
              </a:lnSpc>
            </a:pPr>
            <a:r>
              <a:rPr lang="zh-CN" altLang="en-US" sz="2800" b="1">
                <a:solidFill>
                  <a:srgbClr val="FF0000"/>
                </a:solidFill>
              </a:rPr>
              <a:t>6、“你们愿意人怎样待你们，你们也要怎杨待人”“在谋求你的利益时，要尽可能不损害他人”，这两句分别强调了什么？</a:t>
            </a:r>
          </a:p>
          <a:p>
            <a:pPr fontAlgn="auto">
              <a:lnSpc>
                <a:spcPct val="150000"/>
              </a:lnSpc>
            </a:pPr>
            <a:r>
              <a:rPr lang="en-US" altLang="zh-CN" sz="2800" b="1">
                <a:solidFill>
                  <a:srgbClr val="FF0000"/>
                </a:solidFill>
              </a:rPr>
              <a:t>	</a:t>
            </a:r>
            <a:r>
              <a:rPr lang="zh-CN" altLang="en-US" sz="2800" b="1">
                <a:solidFill>
                  <a:schemeClr val="tx1"/>
                </a:solidFill>
              </a:rPr>
              <a:t>第一句强调的是，人们怎么对待我，我就怎样对待别人。这是自爱心的体现，体现的是人们的自私心；第二句话强调的是，在谋求自己的利益时，不要损害他人的利益。这是怜悯心的体现，诗人善良的天性。</a:t>
            </a:r>
          </a:p>
        </p:txBody>
      </p:sp>
      <p:pic>
        <p:nvPicPr>
          <p:cNvPr id="3" name="图片 2"/>
          <p:cNvPicPr>
            <a:picLocks noChangeAspect="1"/>
          </p:cNvPicPr>
          <p:nvPr/>
        </p:nvPicPr>
        <p:blipFill>
          <a:blip r:embed="rId2"/>
          <a:stretch>
            <a:fillRect/>
          </a:stretch>
        </p:blipFill>
        <p:spPr>
          <a:xfrm>
            <a:off x="9027160" y="492125"/>
            <a:ext cx="2826385" cy="6064250"/>
          </a:xfrm>
          <a:prstGeom prst="rect">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文本框 1"/>
          <p:cNvSpPr txBox="1"/>
          <p:nvPr/>
        </p:nvSpPr>
        <p:spPr>
          <a:xfrm>
            <a:off x="266700" y="386715"/>
            <a:ext cx="11639550" cy="5815965"/>
          </a:xfrm>
          <a:prstGeom prst="rect">
            <a:avLst/>
          </a:prstGeom>
          <a:noFill/>
        </p:spPr>
        <p:txBody>
          <a:bodyPr wrap="square" rtlCol="0" anchor="t">
            <a:spAutoFit/>
          </a:bodyPr>
          <a:lstStyle/>
          <a:p>
            <a:pPr fontAlgn="auto">
              <a:lnSpc>
                <a:spcPct val="150000"/>
              </a:lnSpc>
            </a:pPr>
            <a:r>
              <a:rPr lang="zh-CN" altLang="en-US" sz="3200" b="1"/>
              <a:t>课件命名中前缀数字编码说明：</a:t>
            </a:r>
          </a:p>
          <a:p>
            <a:pPr fontAlgn="auto">
              <a:lnSpc>
                <a:spcPct val="150000"/>
              </a:lnSpc>
            </a:pPr>
            <a:r>
              <a:rPr lang="zh-CN" altLang="en-US" sz="4800" b="1">
                <a:solidFill>
                  <a:srgbClr val="FF0000"/>
                </a:solidFill>
              </a:rPr>
              <a:t>2.2.1.1.1.1</a:t>
            </a:r>
          </a:p>
          <a:p>
            <a:pPr fontAlgn="auto">
              <a:lnSpc>
                <a:spcPct val="150000"/>
              </a:lnSpc>
            </a:pPr>
            <a:r>
              <a:rPr lang="zh-CN" altLang="en-US" sz="2800" b="1">
                <a:solidFill>
                  <a:schemeClr val="tx1"/>
                </a:solidFill>
              </a:rPr>
              <a:t>第一个数字：标识</a:t>
            </a:r>
            <a:r>
              <a:rPr lang="zh-CN" altLang="en-US" sz="2800" b="1">
                <a:solidFill>
                  <a:srgbClr val="FF0000"/>
                </a:solidFill>
              </a:rPr>
              <a:t>系列，必修为</a:t>
            </a:r>
            <a:r>
              <a:rPr lang="en-US" altLang="zh-CN" sz="2800" b="1">
                <a:solidFill>
                  <a:srgbClr val="FF0000"/>
                </a:solidFill>
              </a:rPr>
              <a:t>1</a:t>
            </a:r>
            <a:r>
              <a:rPr lang="zh-CN" altLang="en-US" sz="2800" b="1">
                <a:solidFill>
                  <a:srgbClr val="FF0000"/>
                </a:solidFill>
              </a:rPr>
              <a:t>，选择性必修为</a:t>
            </a:r>
            <a:r>
              <a:rPr lang="en-US" altLang="zh-CN" sz="2800" b="1">
                <a:solidFill>
                  <a:srgbClr val="FF0000"/>
                </a:solidFill>
              </a:rPr>
              <a:t>2</a:t>
            </a:r>
          </a:p>
          <a:p>
            <a:pPr fontAlgn="auto">
              <a:lnSpc>
                <a:spcPct val="150000"/>
              </a:lnSpc>
            </a:pPr>
            <a:r>
              <a:rPr lang="zh-CN" altLang="en-US" sz="2800" b="1">
                <a:solidFill>
                  <a:schemeClr val="tx1"/>
                </a:solidFill>
              </a:rPr>
              <a:t>第二个数字：标识</a:t>
            </a:r>
            <a:r>
              <a:rPr lang="zh-CN" altLang="en-US" sz="2800" b="1">
                <a:solidFill>
                  <a:srgbClr val="FF0000"/>
                </a:solidFill>
              </a:rPr>
              <a:t>教材，</a:t>
            </a:r>
            <a:r>
              <a:rPr lang="zh-CN" altLang="en-US" sz="2800" b="1">
                <a:solidFill>
                  <a:schemeClr val="tx1"/>
                </a:solidFill>
              </a:rPr>
              <a:t>选择性必修，</a:t>
            </a:r>
            <a:r>
              <a:rPr lang="zh-CN" altLang="en-US" sz="2800" b="1">
                <a:solidFill>
                  <a:srgbClr val="FF0000"/>
                </a:solidFill>
              </a:rPr>
              <a:t>上册为</a:t>
            </a:r>
            <a:r>
              <a:rPr lang="en-US" altLang="zh-CN" sz="2800" b="1">
                <a:solidFill>
                  <a:srgbClr val="FF0000"/>
                </a:solidFill>
              </a:rPr>
              <a:t>1</a:t>
            </a:r>
            <a:r>
              <a:rPr lang="zh-CN" altLang="en-US" sz="2800" b="1">
                <a:solidFill>
                  <a:srgbClr val="FF0000"/>
                </a:solidFill>
              </a:rPr>
              <a:t>，中册为</a:t>
            </a:r>
            <a:r>
              <a:rPr lang="en-US" altLang="zh-CN" sz="2800" b="1">
                <a:solidFill>
                  <a:srgbClr val="FF0000"/>
                </a:solidFill>
              </a:rPr>
              <a:t>2</a:t>
            </a:r>
            <a:r>
              <a:rPr lang="zh-CN" altLang="en-US" sz="2800" b="1">
                <a:solidFill>
                  <a:srgbClr val="FF0000"/>
                </a:solidFill>
              </a:rPr>
              <a:t>，下册为</a:t>
            </a:r>
            <a:r>
              <a:rPr lang="en-US" altLang="zh-CN" sz="2800" b="1">
                <a:solidFill>
                  <a:srgbClr val="FF0000"/>
                </a:solidFill>
              </a:rPr>
              <a:t>3</a:t>
            </a:r>
            <a:endParaRPr lang="en-US" altLang="zh-CN" sz="2800" b="1">
              <a:solidFill>
                <a:schemeClr val="tx1"/>
              </a:solidFill>
            </a:endParaRPr>
          </a:p>
          <a:p>
            <a:pPr fontAlgn="auto">
              <a:lnSpc>
                <a:spcPct val="150000"/>
              </a:lnSpc>
            </a:pPr>
            <a:r>
              <a:rPr lang="zh-CN" altLang="en-US" sz="2800" b="1">
                <a:solidFill>
                  <a:schemeClr val="tx1"/>
                </a:solidFill>
              </a:rPr>
              <a:t>第三个数字：标识</a:t>
            </a:r>
            <a:r>
              <a:rPr lang="zh-CN" altLang="en-US" sz="2800" b="1">
                <a:solidFill>
                  <a:srgbClr val="FF0000"/>
                </a:solidFill>
              </a:rPr>
              <a:t>单元</a:t>
            </a:r>
            <a:r>
              <a:rPr lang="zh-CN" altLang="en-US" sz="2800" b="1">
                <a:solidFill>
                  <a:schemeClr val="tx1"/>
                </a:solidFill>
              </a:rPr>
              <a:t>，第一单元为</a:t>
            </a:r>
            <a:r>
              <a:rPr lang="en-US" altLang="zh-CN" sz="2800" b="1">
                <a:solidFill>
                  <a:schemeClr val="tx1"/>
                </a:solidFill>
              </a:rPr>
              <a:t>1</a:t>
            </a:r>
            <a:r>
              <a:rPr lang="zh-CN" altLang="en-US" sz="2800" b="1">
                <a:solidFill>
                  <a:schemeClr val="tx1"/>
                </a:solidFill>
              </a:rPr>
              <a:t>，第二单元为</a:t>
            </a:r>
            <a:r>
              <a:rPr lang="en-US" altLang="zh-CN" sz="2800" b="1">
                <a:solidFill>
                  <a:schemeClr val="tx1"/>
                </a:solidFill>
              </a:rPr>
              <a:t>2</a:t>
            </a:r>
            <a:endParaRPr lang="zh-CN" altLang="en-US" sz="2800" b="1">
              <a:solidFill>
                <a:schemeClr val="tx1"/>
              </a:solidFill>
            </a:endParaRPr>
          </a:p>
          <a:p>
            <a:pPr fontAlgn="auto">
              <a:lnSpc>
                <a:spcPct val="150000"/>
              </a:lnSpc>
            </a:pPr>
            <a:r>
              <a:rPr lang="zh-CN" altLang="en-US" sz="2800" b="1">
                <a:solidFill>
                  <a:schemeClr val="tx1"/>
                </a:solidFill>
              </a:rPr>
              <a:t>第四个数字：标识</a:t>
            </a:r>
            <a:r>
              <a:rPr lang="zh-CN" altLang="en-US" sz="2800" b="1">
                <a:solidFill>
                  <a:srgbClr val="FF0000"/>
                </a:solidFill>
              </a:rPr>
              <a:t>课节</a:t>
            </a:r>
            <a:r>
              <a:rPr lang="zh-CN" altLang="en-US" sz="2800" b="1">
                <a:solidFill>
                  <a:schemeClr val="tx1"/>
                </a:solidFill>
              </a:rPr>
              <a:t>，</a:t>
            </a:r>
            <a:r>
              <a:rPr lang="zh-CN" altLang="en-US" sz="2800" b="1">
                <a:solidFill>
                  <a:srgbClr val="FF0000"/>
                </a:solidFill>
              </a:rPr>
              <a:t>第一课为</a:t>
            </a:r>
            <a:r>
              <a:rPr lang="en-US" altLang="zh-CN" sz="2800" b="1">
                <a:solidFill>
                  <a:srgbClr val="FF0000"/>
                </a:solidFill>
              </a:rPr>
              <a:t>1</a:t>
            </a:r>
            <a:r>
              <a:rPr lang="zh-CN" altLang="en-US" sz="2800" b="1">
                <a:solidFill>
                  <a:srgbClr val="FF0000"/>
                </a:solidFill>
              </a:rPr>
              <a:t>，第二课为</a:t>
            </a:r>
            <a:r>
              <a:rPr lang="en-US" altLang="zh-CN" sz="2800" b="1">
                <a:solidFill>
                  <a:srgbClr val="FF0000"/>
                </a:solidFill>
              </a:rPr>
              <a:t>2</a:t>
            </a:r>
          </a:p>
          <a:p>
            <a:pPr fontAlgn="auto">
              <a:lnSpc>
                <a:spcPct val="150000"/>
              </a:lnSpc>
            </a:pPr>
            <a:r>
              <a:rPr lang="zh-CN" altLang="en-US" sz="2800" b="1">
                <a:solidFill>
                  <a:schemeClr val="tx1"/>
                </a:solidFill>
              </a:rPr>
              <a:t>第五个数字：标识</a:t>
            </a:r>
            <a:r>
              <a:rPr lang="zh-CN" altLang="en-US" sz="2800" b="1">
                <a:solidFill>
                  <a:srgbClr val="FF0000"/>
                </a:solidFill>
              </a:rPr>
              <a:t>文章</a:t>
            </a:r>
            <a:r>
              <a:rPr lang="zh-CN" altLang="en-US" sz="2800" b="1">
                <a:solidFill>
                  <a:schemeClr val="tx1"/>
                </a:solidFill>
              </a:rPr>
              <a:t>，某课</a:t>
            </a:r>
            <a:r>
              <a:rPr lang="zh-CN" altLang="en-US" sz="2800" b="1">
                <a:solidFill>
                  <a:srgbClr val="FF0000"/>
                </a:solidFill>
              </a:rPr>
              <a:t>第一篇文章为</a:t>
            </a:r>
            <a:r>
              <a:rPr lang="en-US" altLang="zh-CN" sz="2800" b="1">
                <a:solidFill>
                  <a:srgbClr val="FF0000"/>
                </a:solidFill>
              </a:rPr>
              <a:t>1</a:t>
            </a:r>
            <a:r>
              <a:rPr lang="zh-CN" altLang="en-US" sz="2800" b="1">
                <a:solidFill>
                  <a:srgbClr val="FF0000"/>
                </a:solidFill>
              </a:rPr>
              <a:t>，第二篇文章为</a:t>
            </a:r>
            <a:r>
              <a:rPr lang="en-US" altLang="zh-CN" sz="2800" b="1">
                <a:solidFill>
                  <a:srgbClr val="FF0000"/>
                </a:solidFill>
              </a:rPr>
              <a:t>2</a:t>
            </a:r>
          </a:p>
          <a:p>
            <a:pPr fontAlgn="auto">
              <a:lnSpc>
                <a:spcPct val="150000"/>
              </a:lnSpc>
            </a:pPr>
            <a:r>
              <a:rPr lang="zh-CN" altLang="en-US" sz="2800" b="1">
                <a:solidFill>
                  <a:schemeClr val="tx1"/>
                </a:solidFill>
              </a:rPr>
              <a:t>第六个数字：标识</a:t>
            </a:r>
            <a:r>
              <a:rPr lang="zh-CN" altLang="en-US" sz="2800" b="1">
                <a:solidFill>
                  <a:srgbClr val="FF0000"/>
                </a:solidFill>
              </a:rPr>
              <a:t>课时</a:t>
            </a:r>
            <a:r>
              <a:rPr lang="zh-CN" altLang="en-US" sz="2800" b="1">
                <a:solidFill>
                  <a:schemeClr val="tx1"/>
                </a:solidFill>
              </a:rPr>
              <a:t>，某篇文章</a:t>
            </a:r>
            <a:r>
              <a:rPr lang="zh-CN" altLang="en-US" sz="2800" b="1">
                <a:solidFill>
                  <a:srgbClr val="FF0000"/>
                </a:solidFill>
              </a:rPr>
              <a:t>第一课时为</a:t>
            </a:r>
            <a:r>
              <a:rPr lang="en-US" altLang="zh-CN" sz="2800" b="1">
                <a:solidFill>
                  <a:srgbClr val="FF0000"/>
                </a:solidFill>
              </a:rPr>
              <a:t>1</a:t>
            </a:r>
            <a:r>
              <a:rPr lang="zh-CN" altLang="en-US" sz="2800" b="1">
                <a:solidFill>
                  <a:srgbClr val="FF0000"/>
                </a:solidFill>
              </a:rPr>
              <a:t>，第二课时为</a:t>
            </a:r>
            <a:r>
              <a:rPr lang="en-US" altLang="zh-CN" sz="2800" b="1">
                <a:solidFill>
                  <a:srgbClr val="FF0000"/>
                </a:solidFill>
              </a:rPr>
              <a:t>2</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72135" y="797560"/>
            <a:ext cx="10987405" cy="5262245"/>
          </a:xfrm>
          <a:prstGeom prst="rect">
            <a:avLst/>
          </a:prstGeom>
          <a:noFill/>
        </p:spPr>
        <p:txBody>
          <a:bodyPr wrap="square" rtlCol="0" anchor="t">
            <a:spAutoFit/>
          </a:bodyPr>
          <a:lstStyle/>
          <a:p>
            <a:pPr fontAlgn="auto">
              <a:lnSpc>
                <a:spcPct val="150000"/>
              </a:lnSpc>
            </a:pPr>
            <a:r>
              <a:rPr lang="zh-CN" altLang="en-US" sz="2800" b="1">
                <a:solidFill>
                  <a:srgbClr val="FF0000"/>
                </a:solidFill>
              </a:rPr>
              <a:t>7、《修辞立其诚》《怜悯是人的天性》这两篇文章在提出论点的方式上有什么不同？</a:t>
            </a:r>
          </a:p>
          <a:p>
            <a:pPr fontAlgn="auto">
              <a:lnSpc>
                <a:spcPct val="150000"/>
              </a:lnSpc>
            </a:pPr>
            <a:r>
              <a:rPr lang="en-US" altLang="zh-CN" sz="2800" b="1">
                <a:solidFill>
                  <a:srgbClr val="FF0000"/>
                </a:solidFill>
              </a:rPr>
              <a:t>	</a:t>
            </a:r>
            <a:r>
              <a:rPr lang="zh-CN" altLang="en-US" sz="2800" b="1">
                <a:solidFill>
                  <a:schemeClr val="tx1"/>
                </a:solidFill>
              </a:rPr>
              <a:t>《修辞立其诚》在文章开篇引用《易传》中的“修辞立其诚”，并对此加以阐释，然后又引用《庄子》中的话对“诚"的含义进行阐释，由此提出中心论点。</a:t>
            </a:r>
          </a:p>
          <a:p>
            <a:pPr fontAlgn="auto">
              <a:lnSpc>
                <a:spcPct val="150000"/>
              </a:lnSpc>
            </a:pPr>
            <a:r>
              <a:rPr lang="en-US" altLang="zh-CN" sz="2800" b="1">
                <a:solidFill>
                  <a:schemeClr val="tx1"/>
                </a:solidFill>
              </a:rPr>
              <a:t>	</a:t>
            </a:r>
            <a:r>
              <a:rPr lang="zh-CN" altLang="en-US" sz="2800" b="1">
                <a:solidFill>
                  <a:schemeClr val="tx1"/>
                </a:solidFill>
              </a:rPr>
              <a:t>《怜悯是人的天性》属于驳论文，作者先比较自然状态中的人和文明社会中的人的不同特点，然后批驳霍布斯的错误观点，在此基础上提出“怜悯是人的天性”这一中心论点。</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5750" y="591185"/>
            <a:ext cx="11620500" cy="3415030"/>
          </a:xfrm>
          <a:prstGeom prst="rect">
            <a:avLst/>
          </a:prstGeom>
          <a:noFill/>
        </p:spPr>
        <p:txBody>
          <a:bodyPr wrap="square" rtlCol="0" anchor="t">
            <a:spAutoFit/>
          </a:bodyPr>
          <a:lstStyle/>
          <a:p>
            <a:pPr algn="ctr" fontAlgn="auto">
              <a:lnSpc>
                <a:spcPct val="150000"/>
              </a:lnSpc>
            </a:pPr>
            <a:r>
              <a:rPr lang="zh-CN" altLang="en-US" sz="3200" b="1">
                <a:solidFill>
                  <a:srgbClr val="FF0000"/>
                </a:solidFill>
              </a:rPr>
              <a:t>【品读课文</a:t>
            </a:r>
            <a:r>
              <a:rPr lang="en-US" altLang="zh-CN" sz="3200" b="1">
                <a:solidFill>
                  <a:srgbClr val="FF0000"/>
                </a:solidFill>
              </a:rPr>
              <a:t>·</a:t>
            </a:r>
            <a:r>
              <a:rPr lang="zh-CN" altLang="en-US" sz="3200" b="1">
                <a:solidFill>
                  <a:srgbClr val="FF0000"/>
                </a:solidFill>
              </a:rPr>
              <a:t>中心思想】</a:t>
            </a:r>
          </a:p>
          <a:p>
            <a:pPr fontAlgn="auto">
              <a:lnSpc>
                <a:spcPct val="150000"/>
              </a:lnSpc>
            </a:pPr>
            <a:r>
              <a:rPr lang="en-US" altLang="zh-CN" sz="2800" b="1"/>
              <a:t>	</a:t>
            </a:r>
            <a:r>
              <a:rPr lang="zh-CN" altLang="en-US" sz="2800" b="1"/>
              <a:t>请同学们再读课文，独立概括本文的中心思想？</a:t>
            </a:r>
            <a:endParaRPr lang="en-US" altLang="zh-CN" sz="2800" b="1"/>
          </a:p>
          <a:p>
            <a:pPr fontAlgn="auto">
              <a:lnSpc>
                <a:spcPct val="150000"/>
              </a:lnSpc>
            </a:pPr>
            <a:r>
              <a:rPr lang="en-US" altLang="zh-CN" sz="2800" b="1"/>
              <a:t>	</a:t>
            </a:r>
            <a:r>
              <a:rPr lang="zh-CN" altLang="en-US" sz="2800" b="1">
                <a:solidFill>
                  <a:srgbClr val="FF0000"/>
                </a:solidFill>
              </a:rPr>
              <a:t>本文在批评霍布斯“人天生是恶人”观点的基础上，用事实指出，善是人的本性，怜悯心作为一种善，是人类最普遍和最有用的一种美德。怜悯心对于人类的生活，对于调节人与人的关系具有重要意义。</a:t>
            </a:r>
          </a:p>
        </p:txBody>
      </p:sp>
      <p:pic>
        <p:nvPicPr>
          <p:cNvPr id="3" name="图片 2"/>
          <p:cNvPicPr>
            <a:picLocks noChangeAspect="1"/>
          </p:cNvPicPr>
          <p:nvPr/>
        </p:nvPicPr>
        <p:blipFill>
          <a:blip r:embed="rId2"/>
          <a:stretch>
            <a:fillRect/>
          </a:stretch>
        </p:blipFill>
        <p:spPr>
          <a:xfrm>
            <a:off x="7952740" y="3961130"/>
            <a:ext cx="3602355" cy="2500630"/>
          </a:xfrm>
          <a:prstGeom prst="rect">
            <a:avLst/>
          </a:prstGeom>
        </p:spPr>
      </p:pic>
      <p:pic>
        <p:nvPicPr>
          <p:cNvPr id="4" name="图片 3"/>
          <p:cNvPicPr>
            <a:picLocks noChangeAspect="1"/>
          </p:cNvPicPr>
          <p:nvPr/>
        </p:nvPicPr>
        <p:blipFill>
          <a:blip r:embed="rId3"/>
          <a:stretch>
            <a:fillRect/>
          </a:stretch>
        </p:blipFill>
        <p:spPr>
          <a:xfrm rot="17580000">
            <a:off x="1607185" y="4131310"/>
            <a:ext cx="2247900" cy="28384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5750" y="520700"/>
            <a:ext cx="11620500" cy="6000750"/>
          </a:xfrm>
          <a:prstGeom prst="rect">
            <a:avLst/>
          </a:prstGeom>
          <a:noFill/>
        </p:spPr>
        <p:txBody>
          <a:bodyPr wrap="square" rtlCol="0" anchor="t">
            <a:spAutoFit/>
          </a:bodyPr>
          <a:lstStyle/>
          <a:p>
            <a:pPr algn="ctr" fontAlgn="auto">
              <a:lnSpc>
                <a:spcPct val="150000"/>
              </a:lnSpc>
            </a:pPr>
            <a:r>
              <a:rPr lang="zh-CN" altLang="en-US" sz="3200" b="1">
                <a:solidFill>
                  <a:srgbClr val="FF0000"/>
                </a:solidFill>
                <a:sym typeface="+mn-ea"/>
              </a:rPr>
              <a:t>【品读课文</a:t>
            </a:r>
            <a:r>
              <a:rPr lang="en-US" altLang="zh-CN" sz="3200" b="1">
                <a:solidFill>
                  <a:srgbClr val="FF0000"/>
                </a:solidFill>
                <a:sym typeface="+mn-ea"/>
              </a:rPr>
              <a:t>·</a:t>
            </a:r>
            <a:r>
              <a:rPr lang="zh-CN" altLang="en-US" sz="3200" b="1">
                <a:solidFill>
                  <a:srgbClr val="FF0000"/>
                </a:solidFill>
                <a:sym typeface="+mn-ea"/>
              </a:rPr>
              <a:t>写作特点】</a:t>
            </a:r>
            <a:endParaRPr lang="zh-CN" altLang="en-US" sz="3200" b="1">
              <a:solidFill>
                <a:srgbClr val="FF0000"/>
              </a:solidFill>
            </a:endParaRPr>
          </a:p>
          <a:p>
            <a:pPr fontAlgn="auto">
              <a:lnSpc>
                <a:spcPct val="150000"/>
              </a:lnSpc>
            </a:pPr>
            <a:r>
              <a:rPr lang="zh-CN" altLang="en-US" sz="2800" b="1">
                <a:solidFill>
                  <a:srgbClr val="FF0000"/>
                </a:solidFill>
              </a:rPr>
              <a:t>（1）批驳错误观点的理论基础。</a:t>
            </a:r>
          </a:p>
          <a:p>
            <a:pPr fontAlgn="auto">
              <a:lnSpc>
                <a:spcPct val="150000"/>
              </a:lnSpc>
            </a:pPr>
            <a:r>
              <a:rPr lang="en-US" altLang="zh-CN" sz="2800" b="1">
                <a:solidFill>
                  <a:srgbClr val="FF0000"/>
                </a:solidFill>
              </a:rPr>
              <a:t>	</a:t>
            </a:r>
            <a:r>
              <a:rPr lang="zh-CN" altLang="en-US" sz="2800" b="1">
                <a:solidFill>
                  <a:schemeClr val="tx1"/>
                </a:solidFill>
              </a:rPr>
              <a:t>霍布斯得出“人天生是恶人”这个观点的着眼点是错误的。他的着眼点是人们为了满足许许多多的欲望而产生的需要，沿着这个着眼点进行推论，就会得出“人天生是恶人”的结果；而实际上，自然人的需要仅仅是为了满足、保护自己的生存，人们自然状态下对保护自己的生存的关心，是丝毫不妨碍他人对保护自己的生存的关心的。因此，在自然状态中，强壮的人不会抢夺弱小者的事物，这就是一种天生的善。作者这样分析，等于从根本上驳倒了对方的观点，可谓“釜底抽薪”。</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5750" y="798195"/>
            <a:ext cx="11620500" cy="5262245"/>
          </a:xfrm>
          <a:prstGeom prst="rect">
            <a:avLst/>
          </a:prstGeom>
          <a:noFill/>
        </p:spPr>
        <p:txBody>
          <a:bodyPr wrap="square" rtlCol="0" anchor="t">
            <a:spAutoFit/>
          </a:bodyPr>
          <a:lstStyle/>
          <a:p>
            <a:pPr fontAlgn="auto">
              <a:lnSpc>
                <a:spcPct val="150000"/>
              </a:lnSpc>
            </a:pPr>
            <a:r>
              <a:rPr lang="zh-CN" altLang="en-US" sz="2800" b="1">
                <a:solidFill>
                  <a:srgbClr val="FF0000"/>
                </a:solidFill>
              </a:rPr>
              <a:t>（2）以事实来反驳。</a:t>
            </a:r>
          </a:p>
          <a:p>
            <a:pPr fontAlgn="auto">
              <a:lnSpc>
                <a:spcPct val="150000"/>
              </a:lnSpc>
            </a:pPr>
            <a:r>
              <a:rPr lang="en-US" altLang="zh-CN" sz="2800" b="1">
                <a:solidFill>
                  <a:srgbClr val="FF0000"/>
                </a:solidFill>
              </a:rPr>
              <a:t>	</a:t>
            </a:r>
            <a:r>
              <a:rPr lang="zh-CN" altLang="en-US" sz="2800" b="1">
                <a:solidFill>
                  <a:schemeClr val="tx1"/>
                </a:solidFill>
              </a:rPr>
              <a:t>文章认为，霍布斯忽略了一个事实：人天生就有一种不愿意看见自己同类受苦的厌恶心理。为此，作者从多方面列举事例：母兽保护幼兽、马不愿意踩着一个活着的生物跑过去、动物在同类的尸体旁边走过时感到不安、动物以某种方式掩埋死去的同类、屠宰场的动物发出哀鸣。文章通过类比，说你们那个了人天生具有怜悯的禀性。接着，作者详细写了曼德维尔所描述的一个动人的事例，进一步论证人是有感情和同情心的。这样，作者以大量的事例驳倒了对方的观点，可谓“事实胜于雄辩”。</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5750" y="474980"/>
            <a:ext cx="11620500" cy="4615815"/>
          </a:xfrm>
          <a:prstGeom prst="rect">
            <a:avLst/>
          </a:prstGeom>
          <a:noFill/>
        </p:spPr>
        <p:txBody>
          <a:bodyPr wrap="square" rtlCol="0" anchor="t">
            <a:spAutoFit/>
          </a:bodyPr>
          <a:lstStyle/>
          <a:p>
            <a:pPr algn="ctr" fontAlgn="auto">
              <a:lnSpc>
                <a:spcPct val="150000"/>
              </a:lnSpc>
            </a:pPr>
            <a:r>
              <a:rPr lang="zh-CN" altLang="en-US" sz="2800" b="1">
                <a:solidFill>
                  <a:srgbClr val="FF0000"/>
                </a:solidFill>
              </a:rPr>
              <a:t>【课时总结】</a:t>
            </a:r>
          </a:p>
          <a:p>
            <a:pPr fontAlgn="auto">
              <a:lnSpc>
                <a:spcPct val="150000"/>
              </a:lnSpc>
            </a:pPr>
            <a:r>
              <a:rPr lang="en-US" altLang="zh-CN" sz="2800" b="1"/>
              <a:t>	</a:t>
            </a:r>
            <a:r>
              <a:rPr lang="zh-CN" altLang="en-US" sz="2800" b="1"/>
              <a:t>《怜悯是人的天性》批驳了霍布斯“人天生是恶人”的观点，作者指出野蛮人不是恶人，人天生就有一种不愿意看见自己同类受苦的厌恶心理，这是最普遍的和最有用的美德。作者还认为人类的种种社会美德全都是由怜悯心派生出来的，这种怜悯之心在自然状态下比在理智状态下更真切。作者肯定怜悯心是一种自然的感情，它能缓和人与人之间的关系，从而有助于整个人类的互相保存。</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4008120" y="3655060"/>
            <a:ext cx="3308985" cy="2759710"/>
          </a:xfrm>
          <a:prstGeom prst="rect">
            <a:avLst/>
          </a:prstGeom>
        </p:spPr>
      </p:pic>
      <p:sp>
        <p:nvSpPr>
          <p:cNvPr id="2" name="文本框 1"/>
          <p:cNvSpPr txBox="1"/>
          <p:nvPr/>
        </p:nvSpPr>
        <p:spPr>
          <a:xfrm>
            <a:off x="270510" y="369570"/>
            <a:ext cx="11651615" cy="3507740"/>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【课时作业】</a:t>
            </a:r>
          </a:p>
          <a:p>
            <a:pPr algn="l" fontAlgn="auto">
              <a:lnSpc>
                <a:spcPct val="150000"/>
              </a:lnSpc>
              <a:buClrTx/>
              <a:buSzTx/>
              <a:buFontTx/>
            </a:pPr>
            <a:r>
              <a:rPr lang="zh-CN" altLang="en-US" sz="2800" b="1"/>
              <a:t>1、完成课后训练</a:t>
            </a:r>
          </a:p>
          <a:p>
            <a:pPr algn="l" fontAlgn="auto">
              <a:lnSpc>
                <a:spcPct val="150000"/>
              </a:lnSpc>
              <a:buClrTx/>
              <a:buSzTx/>
              <a:buFontTx/>
            </a:pPr>
            <a:r>
              <a:rPr lang="zh-CN" altLang="en-US" sz="2800" b="1"/>
              <a:t>2.《修辞立其诚》强调为文为人要“真”，《怜悯是人的天性》认为人的天性为“善”，两篇文章都涉及立身处世的原则问题。请联系文章，谈谈你对人性的理解。</a:t>
            </a:r>
          </a:p>
        </p:txBody>
      </p:sp>
      <p:pic>
        <p:nvPicPr>
          <p:cNvPr id="3" name="图片 2"/>
          <p:cNvPicPr>
            <a:picLocks noChangeAspect="1"/>
          </p:cNvPicPr>
          <p:nvPr/>
        </p:nvPicPr>
        <p:blipFill>
          <a:blip r:embed="rId3"/>
          <a:stretch>
            <a:fillRect/>
          </a:stretch>
        </p:blipFill>
        <p:spPr>
          <a:xfrm>
            <a:off x="8450580" y="3353435"/>
            <a:ext cx="3047365" cy="3061335"/>
          </a:xfrm>
          <a:prstGeom prst="rect">
            <a:avLst/>
          </a:prstGeom>
        </p:spPr>
      </p:pic>
      <p:pic>
        <p:nvPicPr>
          <p:cNvPr id="5" name="New picture"/>
          <p:cNvPicPr/>
          <p:nvPr/>
        </p:nvPicPr>
        <p:blipFill>
          <a:blip r:embed="rId4"/>
          <a:stretch>
            <a:fillRect/>
          </a:stretch>
        </p:blipFill>
        <p:spPr>
          <a:xfrm>
            <a:off x="10795000" y="11404600"/>
            <a:ext cx="317500" cy="241300"/>
          </a:xfrm>
          <a:prstGeom prst="cube">
            <a:avLst/>
          </a:prstGeo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165" y="1148715"/>
            <a:ext cx="6379845" cy="4799965"/>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【学习目标】</a:t>
            </a:r>
          </a:p>
          <a:p>
            <a:pPr fontAlgn="auto">
              <a:lnSpc>
                <a:spcPct val="150000"/>
              </a:lnSpc>
            </a:pPr>
            <a:r>
              <a:rPr lang="en-US" altLang="zh-CN" sz="2800" b="1"/>
              <a:t>	</a:t>
            </a:r>
            <a:r>
              <a:rPr lang="zh-CN" altLang="en-US" sz="2800" b="1"/>
              <a:t>1、了解卢梭及其作品，了解本文写作的历史背景。</a:t>
            </a:r>
          </a:p>
          <a:p>
            <a:pPr fontAlgn="auto">
              <a:lnSpc>
                <a:spcPct val="150000"/>
              </a:lnSpc>
            </a:pPr>
            <a:r>
              <a:rPr lang="en-US" altLang="zh-CN" sz="2800" b="1"/>
              <a:t>	</a:t>
            </a:r>
            <a:r>
              <a:rPr lang="zh-CN" altLang="en-US" sz="2800" b="1"/>
              <a:t>2、分析文章选择和使用材料的特点，仔细梳理作品的论述思路。</a:t>
            </a:r>
          </a:p>
          <a:p>
            <a:pPr fontAlgn="auto">
              <a:lnSpc>
                <a:spcPct val="150000"/>
              </a:lnSpc>
            </a:pPr>
            <a:r>
              <a:rPr lang="en-US" altLang="zh-CN" sz="2800" b="1"/>
              <a:t>	</a:t>
            </a:r>
            <a:r>
              <a:rPr lang="zh-CN" altLang="en-US" sz="2800" b="1"/>
              <a:t>3、领会文章的思想内涵及其秉持的价值观念，探究其人文价值。</a:t>
            </a:r>
          </a:p>
        </p:txBody>
      </p:sp>
      <p:pic>
        <p:nvPicPr>
          <p:cNvPr id="4" name="图片 3"/>
          <p:cNvPicPr>
            <a:picLocks noChangeAspect="1"/>
          </p:cNvPicPr>
          <p:nvPr/>
        </p:nvPicPr>
        <p:blipFill>
          <a:blip r:embed="rId2"/>
          <a:stretch>
            <a:fillRect/>
          </a:stretch>
        </p:blipFill>
        <p:spPr>
          <a:xfrm>
            <a:off x="6950075" y="1763395"/>
            <a:ext cx="5034915" cy="4038600"/>
          </a:xfrm>
          <a:prstGeom prst="rect">
            <a:avLst/>
          </a:prstGeo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2715" y="382905"/>
            <a:ext cx="11620500" cy="6092825"/>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【核心素养】</a:t>
            </a:r>
          </a:p>
          <a:p>
            <a:pPr fontAlgn="auto">
              <a:lnSpc>
                <a:spcPct val="150000"/>
              </a:lnSpc>
            </a:pPr>
            <a:r>
              <a:rPr lang="en-US" altLang="zh-CN" sz="2800" b="1">
                <a:solidFill>
                  <a:srgbClr val="FF0000"/>
                </a:solidFill>
              </a:rPr>
              <a:t>	</a:t>
            </a:r>
            <a:r>
              <a:rPr lang="zh-CN" altLang="en-US" sz="2800" b="1">
                <a:solidFill>
                  <a:srgbClr val="FF0000"/>
                </a:solidFill>
              </a:rPr>
              <a:t>语言建构与运用：</a:t>
            </a:r>
            <a:r>
              <a:rPr lang="zh-CN" altLang="en-US" sz="2800" b="1">
                <a:solidFill>
                  <a:schemeClr val="tx1"/>
                </a:solidFill>
              </a:rPr>
              <a:t>语言建构与运用：通过诵读课文，揣摩其语言和行文特色。</a:t>
            </a:r>
          </a:p>
          <a:p>
            <a:pPr algn="l" fontAlgn="auto">
              <a:lnSpc>
                <a:spcPct val="150000"/>
              </a:lnSpc>
              <a:buClrTx/>
              <a:buSzTx/>
              <a:buFontTx/>
            </a:pPr>
            <a:r>
              <a:rPr lang="en-US" altLang="zh-CN" sz="2800" b="1">
                <a:solidFill>
                  <a:srgbClr val="FF0000"/>
                </a:solidFill>
              </a:rPr>
              <a:t>	</a:t>
            </a:r>
            <a:r>
              <a:rPr lang="zh-CN" altLang="en-US" sz="2800" b="1">
                <a:solidFill>
                  <a:srgbClr val="FF0000"/>
                </a:solidFill>
              </a:rPr>
              <a:t>思维发展与提升：</a:t>
            </a:r>
            <a:r>
              <a:rPr lang="zh-CN" altLang="en-US" sz="2800" b="1"/>
              <a:t>本文作为一篇典型的驳论文，注重学习其中的驳论方法，掌握本文使用的举例论证、类比论证的论证方法，提升论证能力。 </a:t>
            </a:r>
          </a:p>
          <a:p>
            <a:pPr algn="l" fontAlgn="auto">
              <a:lnSpc>
                <a:spcPct val="150000"/>
              </a:lnSpc>
              <a:buClrTx/>
              <a:buSzTx/>
              <a:buFontTx/>
            </a:pPr>
            <a:r>
              <a:rPr lang="en-US" altLang="zh-CN" sz="2800" b="1">
                <a:solidFill>
                  <a:srgbClr val="FF0000"/>
                </a:solidFill>
              </a:rPr>
              <a:t>	</a:t>
            </a:r>
            <a:r>
              <a:rPr lang="zh-CN" altLang="en-US" sz="2800" b="1">
                <a:solidFill>
                  <a:srgbClr val="FF0000"/>
                </a:solidFill>
              </a:rPr>
              <a:t>审美鉴赏与创造：</a:t>
            </a:r>
            <a:r>
              <a:rPr lang="zh-CN" altLang="en-US" sz="2800" b="1"/>
              <a:t>通过品读赏鉴，深入探究，领会本文的主旨，提升人文精神。</a:t>
            </a:r>
          </a:p>
          <a:p>
            <a:pPr algn="l" fontAlgn="auto">
              <a:lnSpc>
                <a:spcPct val="150000"/>
              </a:lnSpc>
              <a:buClrTx/>
              <a:buSzTx/>
              <a:buFontTx/>
            </a:pPr>
            <a:r>
              <a:rPr lang="en-US" altLang="zh-CN" sz="2800" b="1">
                <a:solidFill>
                  <a:srgbClr val="FF0000"/>
                </a:solidFill>
              </a:rPr>
              <a:t>	</a:t>
            </a:r>
            <a:r>
              <a:rPr lang="zh-CN" altLang="en-US" sz="2800" b="1">
                <a:solidFill>
                  <a:srgbClr val="FF0000"/>
                </a:solidFill>
              </a:rPr>
              <a:t>文化传承与理解：</a:t>
            </a:r>
            <a:r>
              <a:rPr lang="zh-CN" altLang="en-US" sz="2800" b="1"/>
              <a:t>理解“怜悯是人的天性”这一观点，辨析其先进性和局限性，注重人文精神的培养。</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9420" y="1014730"/>
            <a:ext cx="11620500" cy="4615815"/>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【教学重难点】</a:t>
            </a:r>
            <a:endParaRPr lang="zh-CN" altLang="en-US" sz="2800" b="1">
              <a:solidFill>
                <a:srgbClr val="FF0000"/>
              </a:solidFill>
            </a:endParaRPr>
          </a:p>
          <a:p>
            <a:pPr fontAlgn="auto">
              <a:lnSpc>
                <a:spcPct val="150000"/>
              </a:lnSpc>
            </a:pPr>
            <a:r>
              <a:rPr lang="zh-CN" altLang="en-US" sz="3200" b="1">
                <a:solidFill>
                  <a:srgbClr val="FF0000"/>
                </a:solidFill>
              </a:rPr>
              <a:t>重点：</a:t>
            </a:r>
          </a:p>
          <a:p>
            <a:pPr fontAlgn="auto">
              <a:lnSpc>
                <a:spcPct val="150000"/>
              </a:lnSpc>
            </a:pPr>
            <a:r>
              <a:rPr lang="en-US" altLang="zh-CN" sz="3200" b="1"/>
              <a:t>	</a:t>
            </a:r>
            <a:r>
              <a:rPr lang="zh-CN" altLang="en-US" sz="3200" b="1"/>
              <a:t>学习本文准确生动、逻辑严密的语言风格，体会其表达效果。</a:t>
            </a:r>
          </a:p>
          <a:p>
            <a:pPr fontAlgn="auto">
              <a:lnSpc>
                <a:spcPct val="150000"/>
              </a:lnSpc>
            </a:pPr>
            <a:r>
              <a:rPr lang="zh-CN" altLang="en-US" sz="3200" b="1">
                <a:solidFill>
                  <a:srgbClr val="FF0000"/>
                </a:solidFill>
              </a:rPr>
              <a:t>难点：</a:t>
            </a:r>
          </a:p>
          <a:p>
            <a:pPr fontAlgn="auto">
              <a:lnSpc>
                <a:spcPct val="150000"/>
              </a:lnSpc>
            </a:pPr>
            <a:r>
              <a:rPr lang="en-US" altLang="zh-CN" sz="3200" b="1"/>
              <a:t>	</a:t>
            </a:r>
            <a:r>
              <a:rPr lang="zh-CN" altLang="en-US" sz="3200" b="1"/>
              <a:t>通过品读赏鉴，深入探领会本文的主旨，提升人文精神。</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4170" y="811530"/>
            <a:ext cx="11195685" cy="2861310"/>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【导入新课】</a:t>
            </a:r>
          </a:p>
          <a:p>
            <a:pPr fontAlgn="auto">
              <a:lnSpc>
                <a:spcPct val="150000"/>
              </a:lnSpc>
            </a:pPr>
            <a:r>
              <a:rPr lang="en-US" altLang="zh-CN" sz="2800" b="1"/>
              <a:t>	</a:t>
            </a:r>
            <a:r>
              <a:rPr lang="zh-CN" altLang="en-US" sz="2800" b="1"/>
              <a:t>东方有孟子说“恻隐之心，人皆有之”。西方有卢梭说“怜悯是人的天性”。之前我们学过了孟子的《人皆有不忍人之心》，今天我们来学习卢梭的《怜悯是人的天性》。</a:t>
            </a:r>
          </a:p>
        </p:txBody>
      </p:sp>
      <p:pic>
        <p:nvPicPr>
          <p:cNvPr id="3" name="图片 2"/>
          <p:cNvPicPr>
            <a:picLocks noChangeAspect="1"/>
          </p:cNvPicPr>
          <p:nvPr/>
        </p:nvPicPr>
        <p:blipFill>
          <a:blip r:embed="rId2"/>
          <a:stretch>
            <a:fillRect/>
          </a:stretch>
        </p:blipFill>
        <p:spPr>
          <a:xfrm>
            <a:off x="913130" y="3901440"/>
            <a:ext cx="4369435" cy="2360295"/>
          </a:xfrm>
          <a:prstGeom prst="rect">
            <a:avLst/>
          </a:prstGeom>
        </p:spPr>
      </p:pic>
      <p:pic>
        <p:nvPicPr>
          <p:cNvPr id="5" name="图片 4"/>
          <p:cNvPicPr>
            <a:picLocks noChangeAspect="1"/>
          </p:cNvPicPr>
          <p:nvPr/>
        </p:nvPicPr>
        <p:blipFill>
          <a:blip r:embed="rId3"/>
          <a:stretch>
            <a:fillRect/>
          </a:stretch>
        </p:blipFill>
        <p:spPr>
          <a:xfrm>
            <a:off x="6596380" y="3232785"/>
            <a:ext cx="2952750" cy="3028950"/>
          </a:xfrm>
          <a:prstGeom prst="rect">
            <a:avLst/>
          </a:prstGeom>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4465" y="286385"/>
            <a:ext cx="11863705" cy="6092825"/>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【作者介绍】</a:t>
            </a:r>
          </a:p>
          <a:p>
            <a:pPr fontAlgn="auto">
              <a:lnSpc>
                <a:spcPct val="150000"/>
              </a:lnSpc>
            </a:pPr>
            <a:r>
              <a:rPr lang="en-US" altLang="zh-CN" sz="2800" b="1"/>
              <a:t>	</a:t>
            </a:r>
            <a:r>
              <a:rPr lang="zh-CN" altLang="en-US" sz="2800" b="1"/>
              <a:t>卢梭(1712年6月28日-1778年7月2日)，法国十八世纪启蒙思想家、哲学家、教育家、文学家，民主政论家和浪漫主义文学流派的开创者，启蒙运动代表人物之一。主要著作有《论人类不平等的起源和基础》《社会契约论》《爱弥儿》《忏悔录》《新爱洛伊丝》《植物学通信》等。</a:t>
            </a:r>
          </a:p>
          <a:p>
            <a:pPr fontAlgn="auto">
              <a:lnSpc>
                <a:spcPct val="150000"/>
              </a:lnSpc>
            </a:pPr>
            <a:r>
              <a:rPr lang="en-US" altLang="zh-CN" sz="2800" b="1"/>
              <a:t>	卢梭出身于瑞士日内瓦的一贫苦家庭，当过学徒、仆役、私人秘书、乐谱抄写员。一生颠沛流离，备历艰辛。1749年曾以《科学与艺术的进步是否有助敦化风俗》一文而闻名。1762年因发表《社会契约论》、《爱弥儿》而遭法国当局的追捕，避居瑞士、普鲁士、英国，1778年在巴黎逝世。</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9705" y="672465"/>
            <a:ext cx="11832590" cy="5446395"/>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【写作背景】</a:t>
            </a:r>
          </a:p>
          <a:p>
            <a:pPr fontAlgn="auto">
              <a:lnSpc>
                <a:spcPct val="150000"/>
              </a:lnSpc>
            </a:pPr>
            <a:r>
              <a:rPr lang="en-US" altLang="zh-CN" sz="2800" b="1"/>
              <a:t>	</a:t>
            </a:r>
            <a:r>
              <a:rPr lang="zh-CN" altLang="en-US" sz="2800" b="1"/>
              <a:t>本文节选自《论人与人之间不平等的起因和基础》，该书是1753年卢梭应法国第戎科学院的征文而写的。在性质上，这是部阐发政治思想的著作，其重要性仅次于1762年卢梭著的《社会契约论》；而在思想体系上，《论人与人之间不平等的起因和基础》可视为《社会契约论》的基础和绪论。在这本书里，卢梭已经发现了人类历史发展本身所具有的两面性和所包含的内在矛盾。他认为贫困和奴役，亦即人与人之间的不平等关系的产生是随着私有制而来的，是建立在私有制确立的基础上的。</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440" y="600710"/>
            <a:ext cx="11681460" cy="2676525"/>
          </a:xfrm>
          <a:prstGeom prst="rect">
            <a:avLst/>
          </a:prstGeom>
          <a:noFill/>
        </p:spPr>
        <p:txBody>
          <a:bodyPr wrap="square" rtlCol="0" anchor="t">
            <a:spAutoFit/>
          </a:bodyPr>
          <a:lstStyle/>
          <a:p>
            <a:pPr algn="ctr" fontAlgn="auto">
              <a:lnSpc>
                <a:spcPct val="150000"/>
              </a:lnSpc>
            </a:pPr>
            <a:r>
              <a:rPr lang="en-US" altLang="zh-CN" sz="2800" b="1"/>
              <a:t>	</a:t>
            </a:r>
            <a:r>
              <a:rPr lang="zh-CN" altLang="en-US" sz="2800" b="1"/>
              <a:t>【</a:t>
            </a:r>
            <a:r>
              <a:rPr lang="zh-CN" altLang="en-US" sz="2800" b="1">
                <a:solidFill>
                  <a:srgbClr val="FF0000"/>
                </a:solidFill>
              </a:rPr>
              <a:t>题解</a:t>
            </a:r>
            <a:r>
              <a:rPr lang="zh-CN" altLang="en-US" sz="2800" b="1"/>
              <a:t>】</a:t>
            </a:r>
            <a:endParaRPr lang="en-US" altLang="zh-CN" sz="2800" b="1"/>
          </a:p>
          <a:p>
            <a:pPr fontAlgn="auto">
              <a:lnSpc>
                <a:spcPct val="150000"/>
              </a:lnSpc>
            </a:pPr>
            <a:r>
              <a:rPr lang="en-US" altLang="zh-CN" sz="2800" b="1"/>
              <a:t>	</a:t>
            </a:r>
            <a:r>
              <a:rPr lang="zh-CN" altLang="en-US" sz="2800" b="1"/>
              <a:t>“怜悯”，指对遭遇不幸的人表示同情；“天性”，指人先天具有的品质或性情。本文题目的意思是：人天生就具有怜悯心。本文节选自《论人与人之间不平等的起因和基础》</a:t>
            </a:r>
          </a:p>
        </p:txBody>
      </p:sp>
      <p:pic>
        <p:nvPicPr>
          <p:cNvPr id="4" name="图片 3"/>
          <p:cNvPicPr>
            <a:picLocks noChangeAspect="1"/>
          </p:cNvPicPr>
          <p:nvPr/>
        </p:nvPicPr>
        <p:blipFill>
          <a:blip r:embed="rId2"/>
          <a:stretch>
            <a:fillRect/>
          </a:stretch>
        </p:blipFill>
        <p:spPr>
          <a:xfrm>
            <a:off x="7706360" y="2789555"/>
            <a:ext cx="3312160" cy="3951605"/>
          </a:xfrm>
          <a:prstGeom prst="rect">
            <a:avLst/>
          </a:prstGeom>
        </p:spPr>
      </p:pic>
      <p:pic>
        <p:nvPicPr>
          <p:cNvPr id="5" name="图片 4"/>
          <p:cNvPicPr>
            <a:picLocks noChangeAspect="1"/>
          </p:cNvPicPr>
          <p:nvPr/>
        </p:nvPicPr>
        <p:blipFill>
          <a:blip r:embed="rId3"/>
          <a:stretch>
            <a:fillRect/>
          </a:stretch>
        </p:blipFill>
        <p:spPr>
          <a:xfrm>
            <a:off x="707390" y="3512185"/>
            <a:ext cx="6083300" cy="3122930"/>
          </a:xfrm>
          <a:prstGeom prst="rect">
            <a:avLst/>
          </a:prstGeom>
        </p:spPr>
      </p:pic>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4346,&quot;width&quot;:52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571</Words>
  <Application>Microsoft Office PowerPoint</Application>
  <PresentationFormat>自定义</PresentationFormat>
  <Paragraphs>89</Paragraphs>
  <Slides>25</Slides>
  <Notes>2</Notes>
  <HiddenSlides>1</HiddenSlides>
  <MMClips>0</MMClips>
  <ScaleCrop>false</ScaleCrop>
  <HeadingPairs>
    <vt:vector size="4" baseType="variant">
      <vt:variant>
        <vt:lpstr>主题</vt:lpstr>
      </vt:variant>
      <vt:variant>
        <vt:i4>2</vt:i4>
      </vt:variant>
      <vt:variant>
        <vt:lpstr>幻灯片标题</vt:lpstr>
      </vt:variant>
      <vt:variant>
        <vt:i4>25</vt:i4>
      </vt:variant>
    </vt:vector>
  </HeadingPairs>
  <TitlesOfParts>
    <vt:vector size="27" baseType="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2021-02-27T12:36:11Z</cp:lastPrinted>
  <dcterms:created xsi:type="dcterms:W3CDTF">2021-02-27T12:36:11Z</dcterms:created>
  <dcterms:modified xsi:type="dcterms:W3CDTF">2021-09-13T06:01:44Z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