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80" r:id="rId2"/>
    <p:sldId id="257" r:id="rId3"/>
    <p:sldId id="258" r:id="rId4"/>
    <p:sldId id="262" r:id="rId5"/>
    <p:sldId id="261" r:id="rId6"/>
    <p:sldId id="263" r:id="rId7"/>
    <p:sldId id="264" r:id="rId8"/>
    <p:sldId id="279" r:id="rId9"/>
    <p:sldId id="273" r:id="rId10"/>
    <p:sldId id="271" r:id="rId11"/>
    <p:sldId id="268" r:id="rId12"/>
    <p:sldId id="276" r:id="rId13"/>
    <p:sldId id="274" r:id="rId14"/>
    <p:sldId id="272" r:id="rId15"/>
    <p:sldId id="277" r:id="rId16"/>
    <p:sldId id="278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36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48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9" y="1"/>
            <a:ext cx="3076575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1048649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048650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4" y="4862514"/>
            <a:ext cx="568007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48651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l">
              <a:defRPr sz="1100"/>
            </a:lvl1pPr>
          </a:lstStyle>
          <a:p>
            <a:endParaRPr lang="en-US"/>
          </a:p>
        </p:txBody>
      </p:sp>
      <p:sp>
        <p:nvSpPr>
          <p:cNvPr id="104865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9" y="9720264"/>
            <a:ext cx="30765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92" tIns="45745" rIns="91492" bIns="45745" numCol="1" anchor="b" anchorCtr="0" compatLnSpc="1">
            <a:prstTxWarp prst="textNoShape">
              <a:avLst/>
            </a:prstTxWarp>
          </a:bodyPr>
          <a:lstStyle>
            <a:lvl1pPr algn="r">
              <a:defRPr sz="1100"/>
            </a:lvl1pPr>
          </a:lstStyle>
          <a:p>
            <a:fld id="{A9A0EA98-5831-4853-B862-C702E6EB345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9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04859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2017/5/2</a:t>
            </a:fld>
            <a:endParaRPr lang="zh-CN" altLang="en-US"/>
          </a:p>
        </p:txBody>
      </p:sp>
      <p:sp>
        <p:nvSpPr>
          <p:cNvPr id="104859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19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2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2017/5/2</a:t>
            </a:fld>
            <a:endParaRPr lang="zh-CN" altLang="en-US"/>
          </a:p>
        </p:txBody>
      </p:sp>
      <p:sp>
        <p:nvSpPr>
          <p:cNvPr id="104862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3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14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2017/5/2</a:t>
            </a:fld>
            <a:endParaRPr lang="zh-CN" altLang="en-US"/>
          </a:p>
        </p:txBody>
      </p:sp>
      <p:sp>
        <p:nvSpPr>
          <p:cNvPr id="10486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8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58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2017/5/2</a:t>
            </a:fld>
            <a:endParaRPr lang="zh-CN" altLang="en-US"/>
          </a:p>
        </p:txBody>
      </p:sp>
      <p:sp>
        <p:nvSpPr>
          <p:cNvPr id="104858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8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5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06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4860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2017/5/2</a:t>
            </a:fld>
            <a:endParaRPr lang="zh-CN" altLang="en-US"/>
          </a:p>
        </p:txBody>
      </p:sp>
      <p:sp>
        <p:nvSpPr>
          <p:cNvPr id="104860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00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01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0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2017/5/2</a:t>
            </a:fld>
            <a:endParaRPr lang="zh-CN" altLang="en-US"/>
          </a:p>
        </p:txBody>
      </p:sp>
      <p:sp>
        <p:nvSpPr>
          <p:cNvPr id="104860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9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40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48641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4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48643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4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2017/5/2</a:t>
            </a:fld>
            <a:endParaRPr lang="zh-CN" altLang="en-US"/>
          </a:p>
        </p:txBody>
      </p:sp>
      <p:sp>
        <p:nvSpPr>
          <p:cNvPr id="104864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4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2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2017/5/2</a:t>
            </a:fld>
            <a:endParaRPr lang="zh-CN" altLang="en-US"/>
          </a:p>
        </p:txBody>
      </p:sp>
      <p:sp>
        <p:nvSpPr>
          <p:cNvPr id="104862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2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10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2017/5/2</a:t>
            </a:fld>
            <a:endParaRPr lang="zh-CN" altLang="en-US"/>
          </a:p>
        </p:txBody>
      </p:sp>
      <p:sp>
        <p:nvSpPr>
          <p:cNvPr id="1048611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12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3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34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635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4863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2017/5/2</a:t>
            </a:fld>
            <a:endParaRPr lang="zh-CN" altLang="en-US"/>
          </a:p>
        </p:txBody>
      </p:sp>
      <p:sp>
        <p:nvSpPr>
          <p:cNvPr id="104863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27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628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1048629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04863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5F522-6256-461E-A79F-4037A6D0C8F9}" type="datetimeFigureOut">
              <a:rPr lang="zh-CN" altLang="en-US" smtClean="0"/>
              <a:pPr/>
              <a:t>2017/5/2</a:t>
            </a:fld>
            <a:endParaRPr lang="zh-CN" altLang="en-US"/>
          </a:p>
        </p:txBody>
      </p:sp>
      <p:sp>
        <p:nvSpPr>
          <p:cNvPr id="104863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48577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048578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5F522-6256-461E-A79F-4037A6D0C8F9}" type="datetimeFigureOut">
              <a:rPr lang="zh-CN" altLang="en-US" smtClean="0"/>
              <a:pPr/>
              <a:t>2017/5/2</a:t>
            </a:fld>
            <a:endParaRPr lang="zh-CN" altLang="en-US"/>
          </a:p>
        </p:txBody>
      </p:sp>
      <p:sp>
        <p:nvSpPr>
          <p:cNvPr id="104857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58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1A564D-84E6-4D0E-9D2B-1519760DAFC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364251" y="324433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、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364251" y="324433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、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长相思 纳兰性德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" y="1"/>
            <a:ext cx="9456898" cy="68580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u=4287860068,2313279727&amp;fm=23&amp;gp=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01841" cy="6826381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注释</a:t>
            </a:r>
            <a:r>
              <a:rPr lang="zh-CN" altLang="en-US" dirty="0" smtClean="0"/>
              <a:t>：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zh-CN" altLang="en-US" dirty="0" smtClean="0"/>
              <a:t>⑴</a:t>
            </a:r>
            <a:r>
              <a:rPr lang="zh-CN" altLang="en-US" dirty="0" smtClean="0">
                <a:solidFill>
                  <a:srgbClr val="FF0000"/>
                </a:solidFill>
              </a:rPr>
              <a:t>长相思</a:t>
            </a:r>
            <a:r>
              <a:rPr lang="zh-CN" altLang="en-US" dirty="0" smtClean="0"/>
              <a:t>。唐教坊曲，双翅小令。又名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双红豆</a:t>
            </a:r>
            <a:r>
              <a:rPr lang="en-US" altLang="zh-CN" dirty="0" smtClean="0"/>
              <a:t>》</a:t>
            </a:r>
            <a:r>
              <a:rPr lang="zh-CN" altLang="en-US" dirty="0" smtClean="0"/>
              <a:t>。</a:t>
            </a:r>
            <a:br>
              <a:rPr lang="zh-CN" altLang="en-US" dirty="0" smtClean="0"/>
            </a:br>
            <a:r>
              <a:rPr lang="zh-CN" altLang="en-US" dirty="0" smtClean="0"/>
              <a:t>⑵</a:t>
            </a:r>
            <a:r>
              <a:rPr lang="zh-CN" altLang="en-US" dirty="0" smtClean="0">
                <a:solidFill>
                  <a:srgbClr val="FF0000"/>
                </a:solidFill>
              </a:rPr>
              <a:t>程</a:t>
            </a:r>
            <a:r>
              <a:rPr lang="zh-CN" altLang="en-US" dirty="0" smtClean="0"/>
              <a:t>：道路、路程，山一程、水一程，即山长水远。</a:t>
            </a:r>
            <a:br>
              <a:rPr lang="zh-CN" altLang="en-US" dirty="0" smtClean="0"/>
            </a:br>
            <a:r>
              <a:rPr lang="zh-CN" altLang="en-US" dirty="0" smtClean="0"/>
              <a:t>⑶</a:t>
            </a:r>
            <a:r>
              <a:rPr lang="zh-CN" altLang="en-US" dirty="0" smtClean="0">
                <a:solidFill>
                  <a:srgbClr val="FF0000"/>
                </a:solidFill>
              </a:rPr>
              <a:t>榆关</a:t>
            </a:r>
            <a:r>
              <a:rPr lang="zh-CN" altLang="en-US" dirty="0" smtClean="0"/>
              <a:t>：即今山海关，在今河北秦皇岛东北；</a:t>
            </a:r>
            <a:r>
              <a:rPr lang="zh-CN" altLang="en-US" dirty="0" smtClean="0">
                <a:solidFill>
                  <a:srgbClr val="FF0000"/>
                </a:solidFill>
              </a:rPr>
              <a:t>那畔</a:t>
            </a:r>
            <a:r>
              <a:rPr lang="zh-CN" altLang="en-US" dirty="0" smtClean="0"/>
              <a:t>：即山海关的另一边，指身处关外。</a:t>
            </a:r>
            <a:br>
              <a:rPr lang="zh-CN" altLang="en-US" dirty="0" smtClean="0"/>
            </a:br>
            <a:r>
              <a:rPr lang="zh-CN" altLang="en-US" dirty="0" smtClean="0"/>
              <a:t>⑷</a:t>
            </a:r>
            <a:r>
              <a:rPr lang="zh-CN" altLang="en-US" dirty="0" smtClean="0">
                <a:solidFill>
                  <a:srgbClr val="FF0000"/>
                </a:solidFill>
              </a:rPr>
              <a:t>千帐灯</a:t>
            </a:r>
            <a:r>
              <a:rPr lang="zh-CN" altLang="en-US" dirty="0" smtClean="0"/>
              <a:t>：皇帝出巡临时住宿的行帐的灯火。千帐言军营之多。</a:t>
            </a:r>
            <a:br>
              <a:rPr lang="zh-CN" altLang="en-US" dirty="0" smtClean="0"/>
            </a:br>
            <a:r>
              <a:rPr lang="zh-CN" altLang="en-US" dirty="0" smtClean="0"/>
              <a:t>⑸</a:t>
            </a:r>
            <a:r>
              <a:rPr lang="zh-CN" altLang="en-US" dirty="0" smtClean="0">
                <a:solidFill>
                  <a:srgbClr val="FF0000"/>
                </a:solidFill>
              </a:rPr>
              <a:t>更</a:t>
            </a:r>
            <a:r>
              <a:rPr lang="zh-CN" altLang="en-US" dirty="0" smtClean="0"/>
              <a:t>：旧时一夜分五更，每更大约两小时。风一更、雪一更，即言整夜风雪交加也。</a:t>
            </a:r>
            <a:br>
              <a:rPr lang="zh-CN" altLang="en-US" dirty="0" smtClean="0"/>
            </a:br>
            <a:r>
              <a:rPr lang="zh-CN" altLang="en-US" dirty="0" smtClean="0"/>
              <a:t>⑹</a:t>
            </a:r>
            <a:r>
              <a:rPr lang="zh-CN" altLang="en-US" dirty="0" smtClean="0">
                <a:solidFill>
                  <a:srgbClr val="FF0000"/>
                </a:solidFill>
              </a:rPr>
              <a:t>聒</a:t>
            </a:r>
            <a:r>
              <a:rPr lang="zh-CN" altLang="en-US" dirty="0" smtClean="0"/>
              <a:t>（</a:t>
            </a:r>
            <a:r>
              <a:rPr lang="en-US" altLang="zh-CN" dirty="0" err="1" smtClean="0"/>
              <a:t>guō</a:t>
            </a:r>
            <a:r>
              <a:rPr lang="zh-CN" altLang="en-US" dirty="0" smtClean="0"/>
              <a:t>）：声音嘈杂，这里指风雪声。</a:t>
            </a:r>
            <a:br>
              <a:rPr lang="zh-CN" altLang="en-US" dirty="0" smtClean="0"/>
            </a:br>
            <a:r>
              <a:rPr lang="zh-CN" altLang="en-US" dirty="0" smtClean="0"/>
              <a:t>⑺</a:t>
            </a:r>
            <a:r>
              <a:rPr lang="zh-CN" altLang="en-US" dirty="0" smtClean="0">
                <a:solidFill>
                  <a:srgbClr val="FF0000"/>
                </a:solidFill>
              </a:rPr>
              <a:t>故园</a:t>
            </a:r>
            <a:r>
              <a:rPr lang="zh-CN" altLang="en-US" dirty="0" smtClean="0"/>
              <a:t>：故乡，这里指北京；</a:t>
            </a:r>
            <a:r>
              <a:rPr lang="zh-CN" altLang="en-US" dirty="0" smtClean="0">
                <a:solidFill>
                  <a:srgbClr val="FF0000"/>
                </a:solidFill>
              </a:rPr>
              <a:t>此声</a:t>
            </a:r>
            <a:r>
              <a:rPr lang="zh-CN" altLang="en-US" dirty="0" smtClean="0"/>
              <a:t>：指风雪交加的声音。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400" b="1" dirty="0" smtClean="0"/>
              <a:t>译文：</a:t>
            </a:r>
            <a:endParaRPr lang="zh-CN" altLang="en-US" sz="4400" b="1" dirty="0"/>
          </a:p>
        </p:txBody>
      </p:sp>
      <p:pic>
        <p:nvPicPr>
          <p:cNvPr id="8" name="图片占位符 7" descr="u=3971430616,3096248094&amp;fm=23&amp;gp=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7911" r="17911"/>
          <a:stretch>
            <a:fillRect/>
          </a:stretch>
        </p:blipFill>
        <p:spPr/>
      </p:pic>
      <p:sp>
        <p:nvSpPr>
          <p:cNvPr id="3" name="内容占位符 2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smtClean="0"/>
              <a:t>1.</a:t>
            </a:r>
            <a:r>
              <a:rPr lang="zh-CN" altLang="en-US" sz="2000" dirty="0" smtClean="0"/>
              <a:t>将士们不辞辛苦地跋山涉水，马不停蹄地向着山海关进发。夜已经深了，千万个帐篷里都点起了灯。</a:t>
            </a:r>
            <a:br>
              <a:rPr lang="zh-CN" altLang="en-US" sz="2000" dirty="0" smtClean="0"/>
            </a:br>
            <a:r>
              <a:rPr lang="en-US" altLang="zh-CN" sz="2000" dirty="0" smtClean="0"/>
              <a:t>2.</a:t>
            </a:r>
            <a:r>
              <a:rPr lang="zh-CN" altLang="en-US" sz="2000" dirty="0" smtClean="0"/>
              <a:t>外面正刮着风、下着雪，惊醒了睡梦中的将士们，勾起了他们对故乡的思念，故乡是多么的温暖宁静呀，哪有这般狂风呼啸、雪花乱舞的聒噪之声。</a:t>
            </a:r>
            <a:endParaRPr lang="zh-CN" altLang="en-US" sz="2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五、赏析特殊字，整体感知课文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、“一”字赏析</a:t>
            </a:r>
            <a:endParaRPr lang="en-US" altLang="zh-CN" dirty="0" smtClean="0"/>
          </a:p>
          <a:p>
            <a:r>
              <a:rPr lang="zh-CN" altLang="en-US" dirty="0" smtClean="0"/>
              <a:t>上下片的前两句均用“一”字，不但对仗工整，使文字呈连续不绝之势，词风更加缠绵。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、“身”字赏析</a:t>
            </a:r>
            <a:endParaRPr lang="en-US" altLang="zh-CN" dirty="0" smtClean="0"/>
          </a:p>
          <a:p>
            <a:r>
              <a:rPr lang="zh-CN" altLang="en-US" dirty="0" smtClean="0"/>
              <a:t>点明身处之地及方向，“身”与心相对，身向榆关，而心却在关内，表明作者心系故园。</a:t>
            </a:r>
            <a:endParaRPr lang="zh-CN" alt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4294967295"/>
          </p:nvPr>
        </p:nvSpPr>
        <p:spPr>
          <a:xfrm>
            <a:off x="0" y="1825625"/>
            <a:ext cx="7886700" cy="4351338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3</a:t>
            </a:r>
            <a:r>
              <a:rPr lang="zh-CN" altLang="en-US" sz="4000" dirty="0" smtClean="0"/>
              <a:t>、作者在词中描绘了什么样的景物？</a:t>
            </a:r>
            <a:endParaRPr lang="en-US" altLang="zh-CN" sz="4000" dirty="0" smtClean="0"/>
          </a:p>
          <a:p>
            <a:r>
              <a:rPr lang="zh-CN" altLang="en-US" sz="4000" dirty="0" smtClean="0"/>
              <a:t>山水、山海关、风雪、千帐灯、故园。</a:t>
            </a:r>
            <a:endParaRPr lang="en-US" altLang="zh-CN" sz="4000" dirty="0" smtClean="0"/>
          </a:p>
          <a:p>
            <a:r>
              <a:rPr lang="en-US" altLang="zh-CN" sz="4000" dirty="0" smtClean="0"/>
              <a:t>4</a:t>
            </a:r>
            <a:r>
              <a:rPr lang="zh-CN" altLang="en-US" sz="4000" dirty="0" smtClean="0"/>
              <a:t>、体会出这首词中蕴含的思想情感？</a:t>
            </a:r>
            <a:endParaRPr lang="en-US" altLang="zh-CN" sz="4000" dirty="0" smtClean="0"/>
          </a:p>
          <a:p>
            <a:r>
              <a:rPr lang="zh-CN" altLang="en-US" sz="4000" dirty="0" smtClean="0"/>
              <a:t>表达羁旅怀乡的思想感情。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7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598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97152" name="图片 2097151"/>
          <p:cNvPicPr>
            <a:picLocks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27296" y="-214976"/>
            <a:ext cx="9148260" cy="707297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90" name="标题 104858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目录</a:t>
            </a:r>
            <a:r>
              <a:rPr lang="en-US" altLang="zh-CN"/>
              <a:t>:</a:t>
            </a:r>
            <a:endParaRPr lang="zh-CN"/>
          </a:p>
        </p:txBody>
      </p:sp>
      <p:sp>
        <p:nvSpPr>
          <p:cNvPr id="1048591" name="内容占位符 104859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/>
              <a:t>词的基本常识介绍</a:t>
            </a:r>
            <a:endParaRPr lang="zh-CN"/>
          </a:p>
          <a:p>
            <a:r>
              <a:rPr lang="zh-CN" altLang="en-US"/>
              <a:t>作者简介及写作背景</a:t>
            </a:r>
            <a:endParaRPr lang="zh-CN"/>
          </a:p>
          <a:p>
            <a:r>
              <a:rPr lang="zh-CN" altLang="zh-CN"/>
              <a:t>通读全词，学习生词、理解词义</a:t>
            </a:r>
            <a:endParaRPr lang="zh-CN"/>
          </a:p>
          <a:p>
            <a:r>
              <a:rPr lang="zh-CN" altLang="zh-CN"/>
              <a:t>赏析</a:t>
            </a:r>
            <a:r>
              <a:rPr lang="zh-CN" altLang="en-US"/>
              <a:t>加点字，整体感知全词</a:t>
            </a:r>
            <a:endParaRPr lang="zh-CN"/>
          </a:p>
          <a:p>
            <a:r>
              <a:rPr lang="zh-CN" altLang="zh-CN"/>
              <a:t>概括全文主旨</a:t>
            </a:r>
            <a:endParaRPr lang="zh-CN"/>
          </a:p>
          <a:p>
            <a:r>
              <a:rPr lang="zh-CN" altLang="zh-CN"/>
              <a:t>课外链接</a:t>
            </a:r>
            <a:endParaRPr 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 dirty="0" smtClean="0"/>
              <a:t>一、词的基本常识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词的定义</a:t>
            </a:r>
            <a:r>
              <a:rPr lang="zh-CN" altLang="en-US" dirty="0" smtClean="0"/>
              <a:t>：词是诗的别体，是唐代兴起的一种新的文学形式，到了宋代，经过长期不断的发展，进入了全盛时期；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词的称谓</a:t>
            </a:r>
            <a:r>
              <a:rPr lang="zh-CN" altLang="en-US" dirty="0" smtClean="0"/>
              <a:t>：</a:t>
            </a:r>
            <a:r>
              <a:rPr lang="zh-CN" altLang="en-US" dirty="0" smtClean="0">
                <a:solidFill>
                  <a:srgbClr val="0070C0"/>
                </a:solidFill>
              </a:rPr>
              <a:t>乐府，曲子词，诗余，长短句，乐章，琴趣</a:t>
            </a:r>
            <a:r>
              <a:rPr lang="zh-CN" altLang="en-US" dirty="0" smtClean="0"/>
              <a:t>；</a:t>
            </a:r>
            <a:endParaRPr lang="en-US" altLang="zh-CN" dirty="0" smtClean="0"/>
          </a:p>
          <a:p>
            <a:r>
              <a:rPr lang="zh-CN" altLang="en-US" dirty="0" smtClean="0">
                <a:solidFill>
                  <a:srgbClr val="FF0000"/>
                </a:solidFill>
              </a:rPr>
              <a:t>词牌</a:t>
            </a:r>
            <a:r>
              <a:rPr lang="zh-CN" altLang="en-US" dirty="0" smtClean="0"/>
              <a:t>：每首词</a:t>
            </a:r>
            <a:r>
              <a:rPr lang="zh-CN" altLang="en-US" dirty="0" smtClean="0">
                <a:solidFill>
                  <a:srgbClr val="0070C0"/>
                </a:solidFill>
              </a:rPr>
              <a:t>题目可有可无</a:t>
            </a:r>
            <a:r>
              <a:rPr lang="zh-CN" altLang="en-US" dirty="0" smtClean="0"/>
              <a:t>，但</a:t>
            </a:r>
            <a:r>
              <a:rPr lang="zh-CN" altLang="en-US" dirty="0" smtClean="0">
                <a:solidFill>
                  <a:srgbClr val="0070C0"/>
                </a:solidFill>
              </a:rPr>
              <a:t>词牌一定要有</a:t>
            </a:r>
            <a:r>
              <a:rPr lang="zh-CN" altLang="en-US" dirty="0" smtClean="0"/>
              <a:t>。每个词牌都有固定的格式</a:t>
            </a:r>
            <a:r>
              <a:rPr lang="zh-CN" altLang="en-US" dirty="0" smtClean="0">
                <a:solidFill>
                  <a:srgbClr val="0070C0"/>
                </a:solidFill>
              </a:rPr>
              <a:t>，“调有定格，自有定数，韵有定声。”</a:t>
            </a:r>
            <a:endParaRPr lang="en-US" altLang="zh-CN" dirty="0" smtClean="0">
              <a:solidFill>
                <a:srgbClr val="0070C0"/>
              </a:solidFill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825625"/>
            <a:ext cx="7886700" cy="4351338"/>
          </a:xfrm>
        </p:spPr>
        <p:txBody>
          <a:bodyPr>
            <a:norm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阙（片）</a:t>
            </a:r>
            <a:r>
              <a:rPr lang="zh-CN" altLang="en-US" dirty="0" smtClean="0">
                <a:latin typeface="+mn-ea"/>
              </a:rPr>
              <a:t>：分为上阙（片），下阙（片）；</a:t>
            </a:r>
            <a:endParaRPr lang="en-US" altLang="zh-CN" dirty="0" smtClean="0">
              <a:latin typeface="+mn-ea"/>
            </a:endParaRPr>
          </a:p>
          <a:p>
            <a:r>
              <a:rPr lang="zh-CN" altLang="en-US" dirty="0" smtClean="0">
                <a:solidFill>
                  <a:srgbClr val="FF0000"/>
                </a:solidFill>
                <a:latin typeface="+mn-ea"/>
              </a:rPr>
              <a:t>词的分类</a:t>
            </a:r>
            <a:r>
              <a:rPr lang="zh-CN" altLang="en-US" dirty="0" smtClean="0">
                <a:latin typeface="+mn-ea"/>
              </a:rPr>
              <a:t>：小令（</a:t>
            </a:r>
            <a:r>
              <a:rPr lang="en-US" altLang="zh-CN" dirty="0" smtClean="0">
                <a:solidFill>
                  <a:schemeClr val="accent5"/>
                </a:solidFill>
                <a:latin typeface="+mn-ea"/>
              </a:rPr>
              <a:t>58</a:t>
            </a:r>
            <a:r>
              <a:rPr lang="zh-CN" altLang="en-US" dirty="0" smtClean="0">
                <a:latin typeface="+mn-ea"/>
              </a:rPr>
              <a:t>字以内）</a:t>
            </a:r>
            <a:endParaRPr lang="en-US" altLang="zh-CN" dirty="0" smtClean="0">
              <a:latin typeface="+mn-ea"/>
            </a:endParaRPr>
          </a:p>
          <a:p>
            <a:pPr>
              <a:buNone/>
            </a:pPr>
            <a:r>
              <a:rPr lang="en-US" altLang="zh-CN" dirty="0" smtClean="0">
                <a:latin typeface="+mn-ea"/>
              </a:rPr>
              <a:t>                          </a:t>
            </a:r>
            <a:r>
              <a:rPr lang="zh-CN" altLang="en-US" dirty="0" smtClean="0">
                <a:latin typeface="+mn-ea"/>
              </a:rPr>
              <a:t>中调（</a:t>
            </a:r>
            <a:r>
              <a:rPr lang="en-US" altLang="zh-CN" dirty="0" smtClean="0">
                <a:solidFill>
                  <a:schemeClr val="accent1"/>
                </a:solidFill>
                <a:latin typeface="+mn-ea"/>
              </a:rPr>
              <a:t>59~90</a:t>
            </a:r>
            <a:r>
              <a:rPr lang="zh-CN" altLang="en-US" dirty="0" smtClean="0">
                <a:latin typeface="+mn-ea"/>
              </a:rPr>
              <a:t>字）</a:t>
            </a:r>
            <a:endParaRPr lang="en-US" altLang="zh-CN" dirty="0" smtClean="0">
              <a:latin typeface="+mn-ea"/>
            </a:endParaRPr>
          </a:p>
          <a:p>
            <a:pPr>
              <a:buNone/>
            </a:pPr>
            <a:r>
              <a:rPr lang="en-US" altLang="zh-CN" dirty="0" smtClean="0">
                <a:latin typeface="+mn-ea"/>
              </a:rPr>
              <a:t>                          </a:t>
            </a:r>
            <a:r>
              <a:rPr lang="zh-CN" altLang="en-US" dirty="0" smtClean="0">
                <a:latin typeface="+mn-ea"/>
              </a:rPr>
              <a:t>长调（</a:t>
            </a:r>
            <a:r>
              <a:rPr lang="en-US" altLang="zh-CN" dirty="0" smtClean="0">
                <a:solidFill>
                  <a:schemeClr val="accent1"/>
                </a:solidFill>
                <a:latin typeface="+mn-ea"/>
              </a:rPr>
              <a:t>91</a:t>
            </a:r>
            <a:r>
              <a:rPr lang="zh-CN" altLang="en-US" dirty="0" smtClean="0">
                <a:latin typeface="+mn-ea"/>
              </a:rPr>
              <a:t>字以上）</a:t>
            </a:r>
            <a:endParaRPr lang="en-US" altLang="zh-CN" dirty="0" smtClean="0">
              <a:latin typeface="+mn-ea"/>
            </a:endParaRPr>
          </a:p>
          <a:p>
            <a:pPr>
              <a:buNone/>
            </a:pPr>
            <a:r>
              <a:rPr lang="zh-CN" altLang="en-US" dirty="0" smtClean="0">
                <a:latin typeface="+mn-ea"/>
              </a:rPr>
              <a:t>    词牌名：念奴娇、沁园春、水调歌头、醉</a:t>
            </a:r>
            <a:r>
              <a:rPr lang="zh-CN" altLang="en-US" dirty="0" smtClean="0">
                <a:latin typeface="+mn-ea"/>
              </a:rPr>
              <a:t>花         </a:t>
            </a:r>
            <a:r>
              <a:rPr lang="zh-CN" altLang="en-US" dirty="0" smtClean="0">
                <a:latin typeface="+mn-ea"/>
              </a:rPr>
              <a:t>阴、永</a:t>
            </a:r>
            <a:r>
              <a:rPr lang="zh-CN" altLang="en-US" dirty="0" smtClean="0">
                <a:latin typeface="+mn-ea"/>
              </a:rPr>
              <a:t>遇乐、浣溪沙</a:t>
            </a:r>
            <a:r>
              <a:rPr lang="en-US" altLang="zh-CN" dirty="0" smtClean="0">
                <a:latin typeface="+mn-ea"/>
              </a:rPr>
              <a:t>……</a:t>
            </a:r>
            <a:endParaRPr lang="zh-CN" altLang="en-US" dirty="0">
              <a:latin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二、作者简介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纳兰性德（</a:t>
            </a:r>
            <a:r>
              <a:rPr lang="en-US" altLang="zh-CN" sz="2400" dirty="0" smtClean="0"/>
              <a:t>1655-1685</a:t>
            </a:r>
            <a:r>
              <a:rPr lang="zh-CN" altLang="en-US" sz="2400" dirty="0" smtClean="0"/>
              <a:t>）：为武英殿大学士明珠长子，原名成德，字容若，号楞伽山人，满族，满洲正黄旗，清初著名词人。</a:t>
            </a:r>
          </a:p>
          <a:p>
            <a:r>
              <a:rPr lang="zh-CN" altLang="en-US" sz="2400" dirty="0" smtClean="0"/>
              <a:t>性德少聪颖，读书过目即能成诵，继承满人习武传统，精于骑射。在书法、绘画、音乐方面均有一定造诣。康熙十五年（进士。授三等侍卫，寻晋一等，武官正三品。</a:t>
            </a:r>
            <a:endParaRPr lang="en-US" altLang="zh-CN" sz="2400" dirty="0" smtClean="0"/>
          </a:p>
          <a:p>
            <a:r>
              <a:rPr lang="zh-CN" altLang="en-US" sz="2400" dirty="0" smtClean="0"/>
              <a:t>生平避谈世事，故词也主要写离别相思及怨夏悲秋等个人生活感受。词的风格直抒胸怀，婉约清新；但过多哀思，情调消沉。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三、写作背景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清康熙二十一年</a:t>
            </a:r>
            <a:r>
              <a:rPr lang="en-US" altLang="zh-CN" dirty="0" smtClean="0"/>
              <a:t>(1682</a:t>
            </a:r>
            <a:r>
              <a:rPr lang="zh-CN" altLang="en-US" dirty="0" smtClean="0"/>
              <a:t>年</a:t>
            </a:r>
            <a:r>
              <a:rPr lang="en-US" altLang="zh-CN" dirty="0" smtClean="0"/>
              <a:t>)</a:t>
            </a:r>
            <a:r>
              <a:rPr lang="zh-CN" altLang="en-US" dirty="0" smtClean="0"/>
              <a:t>二月十五日，性德随从康熙帝诣永陵、福陵、昭陵告祭，二十三日出山海关，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长相思</a:t>
            </a:r>
            <a:r>
              <a:rPr lang="en-US" altLang="zh-CN" dirty="0" smtClean="0"/>
              <a:t>》</a:t>
            </a:r>
            <a:r>
              <a:rPr lang="zh-CN" altLang="en-US" dirty="0" smtClean="0"/>
              <a:t>及</a:t>
            </a:r>
            <a:r>
              <a:rPr lang="en-US" altLang="zh-CN" dirty="0" smtClean="0"/>
              <a:t>《</a:t>
            </a:r>
            <a:r>
              <a:rPr lang="zh-CN" altLang="en-US" dirty="0" smtClean="0"/>
              <a:t>如梦令</a:t>
            </a:r>
            <a:r>
              <a:rPr lang="en-US" altLang="zh-CN" dirty="0" smtClean="0"/>
              <a:t>》(</a:t>
            </a:r>
            <a:r>
              <a:rPr lang="zh-CN" altLang="en-US" dirty="0" smtClean="0"/>
              <a:t>万帐穹庐人醉）作于出关前后之途中这首</a:t>
            </a:r>
            <a:r>
              <a:rPr lang="en-US" altLang="zh-CN" dirty="0" smtClean="0"/>
              <a:t>《</a:t>
            </a:r>
            <a:r>
              <a:rPr lang="zh-CN" altLang="en-US" dirty="0" smtClean="0"/>
              <a:t>长相思</a:t>
            </a:r>
            <a:r>
              <a:rPr lang="en-US" altLang="zh-CN" dirty="0" smtClean="0"/>
              <a:t>》</a:t>
            </a:r>
            <a:r>
              <a:rPr lang="zh-CN" altLang="en-US" dirty="0" smtClean="0"/>
              <a:t>是纳兰性德随康熙皇帝到东北祭祖时路上写的。当时皇帝出行还要野营，仍保持满族传统。</a:t>
            </a:r>
            <a:r>
              <a:rPr lang="zh-CN" altLang="en-US" dirty="0" smtClean="0">
                <a:solidFill>
                  <a:srgbClr val="FF0000"/>
                </a:solidFill>
              </a:rPr>
              <a:t>一个身居京城贵族之家的青年对这种天寒地冻风雪交加的野营生活，既不习惯，又觉新鲜，词中写出了他的真切感受，并表达了从军出征的人对故乡的思念。</a:t>
            </a:r>
            <a:r>
              <a:rPr lang="zh-CN" altLang="en-US" dirty="0" smtClean="0"/>
              <a:t>整首词辞句流畅，又不少跌宕。</a:t>
            </a:r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1605" y="2330404"/>
            <a:ext cx="7886700" cy="1325563"/>
          </a:xfrm>
        </p:spPr>
        <p:txBody>
          <a:bodyPr>
            <a:noAutofit/>
          </a:bodyPr>
          <a:lstStyle/>
          <a:p>
            <a:pPr algn="ctr"/>
            <a:r>
              <a:rPr lang="zh-CN" altLang="en-US" dirty="0" smtClean="0"/>
              <a:t>四、朗读全词，学习生字词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911</Words>
  <Application>Microsoft Office PowerPoint</Application>
  <PresentationFormat>全屏显示(4:3)</PresentationFormat>
  <Paragraphs>38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目录:</vt:lpstr>
      <vt:lpstr>一、词的基本常识</vt:lpstr>
      <vt:lpstr>幻灯片 5</vt:lpstr>
      <vt:lpstr>二、作者简介</vt:lpstr>
      <vt:lpstr>三、写作背景</vt:lpstr>
      <vt:lpstr>幻灯片 8</vt:lpstr>
      <vt:lpstr>四、朗读全词，学习生字词</vt:lpstr>
      <vt:lpstr>幻灯片 10</vt:lpstr>
      <vt:lpstr>幻灯片 11</vt:lpstr>
      <vt:lpstr>注释：</vt:lpstr>
      <vt:lpstr>译文：</vt:lpstr>
      <vt:lpstr>五、赏析特殊字，整体感知课文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17</cp:revision>
  <dcterms:created xsi:type="dcterms:W3CDTF">2015-05-09T01:24:01Z</dcterms:created>
  <dcterms:modified xsi:type="dcterms:W3CDTF">2017-05-02T04:05:18Z</dcterms:modified>
</cp:coreProperties>
</file>