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53" r:id="rId3"/>
    <p:sldId id="606" r:id="rId5"/>
    <p:sldId id="698" r:id="rId6"/>
    <p:sldId id="609" r:id="rId7"/>
    <p:sldId id="401" r:id="rId8"/>
    <p:sldId id="403" r:id="rId9"/>
    <p:sldId id="611" r:id="rId10"/>
    <p:sldId id="420" r:id="rId11"/>
    <p:sldId id="399" r:id="rId12"/>
    <p:sldId id="429" r:id="rId13"/>
    <p:sldId id="404" r:id="rId14"/>
    <p:sldId id="405" r:id="rId15"/>
    <p:sldId id="270" r:id="rId16"/>
    <p:sldId id="433" r:id="rId17"/>
    <p:sldId id="422" r:id="rId18"/>
    <p:sldId id="699" r:id="rId19"/>
    <p:sldId id="535" r:id="rId20"/>
    <p:sldId id="663" r:id="rId21"/>
    <p:sldId id="662" r:id="rId22"/>
    <p:sldId id="534" r:id="rId23"/>
    <p:sldId id="530" r:id="rId24"/>
    <p:sldId id="536" r:id="rId25"/>
    <p:sldId id="537" r:id="rId26"/>
    <p:sldId id="385" r:id="rId27"/>
    <p:sldId id="386" r:id="rId28"/>
    <p:sldId id="396" r:id="rId29"/>
    <p:sldId id="601" r:id="rId30"/>
    <p:sldId id="414" r:id="rId31"/>
    <p:sldId id="376" r:id="rId32"/>
    <p:sldId id="413" r:id="rId33"/>
    <p:sldId id="415" r:id="rId34"/>
    <p:sldId id="603" r:id="rId35"/>
    <p:sldId id="604" r:id="rId36"/>
    <p:sldId id="605" r:id="rId37"/>
    <p:sldId id="616" r:id="rId38"/>
    <p:sldId id="388" r:id="rId39"/>
    <p:sldId id="602" r:id="rId40"/>
    <p:sldId id="439" r:id="rId41"/>
    <p:sldId id="620" r:id="rId42"/>
    <p:sldId id="521" r:id="rId43"/>
    <p:sldId id="614" r:id="rId44"/>
    <p:sldId id="618" r:id="rId45"/>
    <p:sldId id="619" r:id="rId46"/>
    <p:sldId id="617" r:id="rId47"/>
    <p:sldId id="622" r:id="rId48"/>
    <p:sldId id="624" r:id="rId49"/>
    <p:sldId id="625" r:id="rId50"/>
    <p:sldId id="623" r:id="rId5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F2F5"/>
    <a:srgbClr val="DF1BC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918" y="-102"/>
      </p:cViewPr>
      <p:guideLst>
        <p:guide orient="horz" pos="338"/>
        <p:guide pos="12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ctr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rtlCol="0" anchor="ctr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0" cy="1600200"/>
          </a:xfrm>
        </p:spPr>
        <p:txBody>
          <a:bodyPr anchor="t">
            <a:normAutofit/>
          </a:bodyPr>
          <a:lstStyle>
            <a:lvl1pPr>
              <a:defRPr sz="4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286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2860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media" Target="file:///C:\Users\74096\Documents\&#30334;&#24230;&#20113;&#21516;&#27493;&#30424;\&#21021;&#20013;&#35821;&#25991;\1%20&#19971;&#19978;\&#35838;&#20214;\&#32431;&#38899;&#20048;%20-%20&#31616;&#29233;.mp3" TargetMode="External"/><Relationship Id="rId2" Type="http://schemas.openxmlformats.org/officeDocument/2006/relationships/audio" Target="file:///C:\Users\74096\Documents\&#30334;&#24230;&#20113;&#21516;&#27493;&#30424;\&#21021;&#20013;&#35821;&#25991;\1%20&#19971;&#19978;\&#35838;&#20214;\&#32431;&#38899;&#20048;%20-%20&#31616;&#29233;.mp3" TargetMode="Externa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108" b="4631"/>
          <a:stretch>
            <a:fillRect/>
          </a:stretch>
        </p:blipFill>
        <p:spPr>
          <a:xfrm>
            <a:off x="-64770" y="-114935"/>
            <a:ext cx="12339320" cy="7087235"/>
          </a:xfrm>
          <a:prstGeom prst="rect">
            <a:avLst/>
          </a:prstGeom>
        </p:spPr>
      </p:pic>
      <p:sp>
        <p:nvSpPr>
          <p:cNvPr id="7171" name="文本框 4"/>
          <p:cNvSpPr txBox="1"/>
          <p:nvPr/>
        </p:nvSpPr>
        <p:spPr>
          <a:xfrm>
            <a:off x="4772025" y="1406525"/>
            <a:ext cx="574611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800" b="1" dirty="0">
                <a:solidFill>
                  <a:srgbClr val="DF1BC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女娲造人</a:t>
            </a:r>
            <a:endParaRPr lang="zh-CN" altLang="en-US" sz="8800" b="1" dirty="0">
              <a:solidFill>
                <a:srgbClr val="DF1BC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7" name="文本框 1"/>
          <p:cNvSpPr txBox="1"/>
          <p:nvPr/>
        </p:nvSpPr>
        <p:spPr>
          <a:xfrm>
            <a:off x="7660958" y="2851468"/>
            <a:ext cx="2962275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袁珂</a:t>
            </a:r>
            <a:endParaRPr lang="zh-CN" altLang="en-US" sz="6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日期占位符 5"/>
          <p:cNvSpPr/>
          <p:nvPr/>
        </p:nvSpPr>
        <p:spPr>
          <a:xfrm>
            <a:off x="9855835" y="6109970"/>
            <a:ext cx="2409825" cy="69786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u="none" kern="1200" baseline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7030A0"/>
                </a:solidFill>
                <a:uFillTx/>
              </a:rPr>
            </a:fld>
            <a:endParaRPr lang="zh-CN" altLang="en-US" sz="3600" b="1" dirty="0">
              <a:solidFill>
                <a:srgbClr val="7030A0"/>
              </a:solidFill>
              <a:uFillTx/>
            </a:endParaRPr>
          </a:p>
        </p:txBody>
      </p:sp>
      <p:pic>
        <p:nvPicPr>
          <p:cNvPr id="4" name="纯音乐 - 简爱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19625" y="3863975"/>
            <a:ext cx="619125" cy="6191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2608" y="70803"/>
            <a:ext cx="296227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44F2F5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神 话</a:t>
            </a:r>
            <a:endParaRPr lang="zh-CN" altLang="en-US" sz="4800" b="1" dirty="0">
              <a:solidFill>
                <a:srgbClr val="44F2F5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278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9000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6" name="Text Box 2"/>
          <p:cNvSpPr txBox="1">
            <a:spLocks noChangeArrowheads="1"/>
          </p:cNvSpPr>
          <p:nvPr/>
        </p:nvSpPr>
        <p:spPr bwMode="auto">
          <a:xfrm>
            <a:off x="6168390" y="1410335"/>
            <a:ext cx="6123940" cy="5028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marL="0" marR="0" lvl="0" indent="0" algn="l" defTabSz="914400" rtl="0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袁珂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，生于</a:t>
            </a:r>
            <a:r>
              <a:rPr kumimoji="0" lang="en-US" altLang="zh-CN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1916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年，</a:t>
            </a:r>
            <a:r>
              <a:rPr kumimoji="0" lang="zh-CN" altLang="en-US" sz="4000" b="1" i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神话学家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。四川省新繁县人。论著有</a:t>
            </a:r>
            <a:r>
              <a:rPr kumimoji="0" lang="en-US" altLang="zh-CN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《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中国古代神话</a:t>
            </a:r>
            <a:r>
              <a:rPr kumimoji="0" lang="en-US" altLang="zh-CN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》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</a:t>
            </a:r>
            <a:r>
              <a:rPr kumimoji="0" lang="en-US" altLang="zh-CN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《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山海经校注</a:t>
            </a:r>
            <a:r>
              <a:rPr kumimoji="0" lang="en-US" altLang="zh-CN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》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等。</a:t>
            </a:r>
            <a:r>
              <a:rPr kumimoji="0" lang="zh-CN" altLang="en-US" sz="4000" b="1" i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《中国古代神话》是中国第一部汉民族古代神话专著。</a:t>
            </a:r>
            <a:endParaRPr kumimoji="0" lang="zh-CN" altLang="en-US" sz="4000" b="1" i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525" y="1548765"/>
            <a:ext cx="5792470" cy="47517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作者简介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图片 56321" descr="70200527970890159-f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74418">
            <a:off x="7787640" y="925195"/>
            <a:ext cx="3196590" cy="46304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3" name="图片 56322" descr="点击查看下一张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989169">
            <a:off x="5802630" y="412750"/>
            <a:ext cx="3061970" cy="4660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6" name="文本框 56325"/>
          <p:cNvSpPr txBox="1"/>
          <p:nvPr/>
        </p:nvSpPr>
        <p:spPr>
          <a:xfrm>
            <a:off x="5541010" y="5576570"/>
            <a:ext cx="25704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楷体_GB2312" pitchFamily="49" charset="-122"/>
              </a:rPr>
              <a:t>袁珂作品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56328" name="图片 56327" descr="43_200805271404021IG6c_thum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559696">
            <a:off x="3340100" y="293370"/>
            <a:ext cx="3670935" cy="49002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9" name="图片 56328" descr="点击查看下一张图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1409543">
            <a:off x="1177290" y="1010285"/>
            <a:ext cx="3519170" cy="4966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矩形 8194"/>
          <p:cNvSpPr/>
          <p:nvPr/>
        </p:nvSpPr>
        <p:spPr>
          <a:xfrm>
            <a:off x="1573530" y="1755775"/>
            <a:ext cx="1005332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女</a:t>
            </a:r>
            <a:r>
              <a:rPr lang="zh-CN" altLang="en-US" sz="44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娲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（    ）      莽莽</a:t>
            </a:r>
            <a:r>
              <a:rPr lang="zh-CN" altLang="en-US" sz="44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榛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榛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（     ）</a:t>
            </a:r>
            <a:endParaRPr lang="zh-CN" altLang="en-US" sz="44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44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澄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澈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（        ）        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掺</a:t>
            </a:r>
            <a:r>
              <a:rPr lang="zh-CN" altLang="en-US" sz="44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（          ）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b="1" dirty="0">
              <a:solidFill>
                <a:srgbClr val="0000FF"/>
              </a:solidFill>
              <a:uFillTx/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44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揉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</a:rPr>
              <a:t>团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（        ）          绵</a:t>
            </a:r>
            <a:r>
              <a:rPr lang="zh-CN" altLang="en-US" sz="44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黑体" panose="02010609060101010101" pitchFamily="2" charset="-122"/>
              </a:rPr>
              <a:t>延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（          ）</a:t>
            </a:r>
            <a:endParaRPr lang="zh-CN" altLang="en-US" sz="44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3453765" y="2306955"/>
            <a:ext cx="1008063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 err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wā </a:t>
            </a:r>
            <a:endParaRPr lang="en-US" altLang="zh-CN" sz="4000" b="1" dirty="0" err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9693910" y="2247265"/>
            <a:ext cx="13684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 err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zhēn</a:t>
            </a:r>
            <a:endParaRPr lang="en-US" altLang="zh-CN" sz="4000" b="1" dirty="0" err="1">
              <a:solidFill>
                <a:srgbClr val="FF0000"/>
              </a:solidFill>
              <a:uFillTx/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3178175" y="3639185"/>
            <a:ext cx="21062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 err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chéng</a:t>
            </a:r>
            <a:endParaRPr lang="en-US" altLang="zh-CN" sz="3200" b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8430260" y="3639185"/>
            <a:ext cx="14236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dirty="0" err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r>
              <a:rPr lang="en-US" altLang="zh-CN" sz="4000" b="1" dirty="0" err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huo</a:t>
            </a:r>
            <a:endParaRPr lang="en-US" altLang="zh-CN" sz="4000" b="1" dirty="0" err="1">
              <a:solidFill>
                <a:srgbClr val="FF0000"/>
              </a:solidFill>
              <a:uFillTx/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3394075" y="4953635"/>
            <a:ext cx="15128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3200" b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róu</a:t>
            </a:r>
            <a:endParaRPr lang="en-US" altLang="zh-CN" sz="4000" b="1" dirty="0" err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8745220" y="4953635"/>
            <a:ext cx="13982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 err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 yán </a:t>
            </a:r>
            <a:endParaRPr lang="en-US" altLang="zh-CN" sz="4000" b="1" dirty="0" err="1">
              <a:solidFill>
                <a:srgbClr val="FF0000"/>
              </a:solidFill>
              <a:uFillTx/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检查预习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标题 8193"/>
          <p:cNvSpPr>
            <a:spLocks noGrp="1"/>
          </p:cNvSpPr>
          <p:nvPr/>
        </p:nvSpPr>
        <p:spPr>
          <a:xfrm>
            <a:off x="3671570" y="396875"/>
            <a:ext cx="2601913" cy="792163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FF66">
                    <a:alpha val="100000"/>
                  </a:srgbClr>
                </a:solidFill>
              </a14:hiddenFill>
            </a:ext>
          </a:extLst>
        </p:spPr>
        <p:txBody>
          <a:bodyPr vert="horz" wrap="square" lIns="91440" tIns="45720" rIns="91440" bIns="4572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读准字音</a:t>
            </a:r>
            <a:endParaRPr lang="zh-CN" altLang="en-US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198" grpId="0"/>
      <p:bldP spid="8199" grpId="0"/>
      <p:bldP spid="8200" grpId="0"/>
      <p:bldP spid="82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文本框 2"/>
          <p:cNvSpPr txBox="1"/>
          <p:nvPr/>
        </p:nvSpPr>
        <p:spPr>
          <a:xfrm>
            <a:off x="1257935" y="1699895"/>
            <a:ext cx="3542665" cy="484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莽莽榛榛：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  <a:p>
            <a:pPr algn="l"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生气蓬勃：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algn="l"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兴高采烈：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algn="l"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疲惫不堪：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algn="l"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神通广大：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algn="l"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灵机一动：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algn="l"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绵延不断：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31590" y="1699895"/>
            <a:ext cx="7868920" cy="484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形容草木丛生的样子。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富有生命力和活力。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形容兴致高，精神饱满。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形容非常疲乏。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形容本领高超，无所不能。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指事前没有准备，临时想出办法。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0" hangingPunct="0">
              <a:lnSpc>
                <a:spcPts val="5300"/>
              </a:lnSpc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延续不断，文中指世代相传。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4" name="标题 8193"/>
          <p:cNvSpPr>
            <a:spLocks noGrp="1"/>
          </p:cNvSpPr>
          <p:nvPr/>
        </p:nvSpPr>
        <p:spPr>
          <a:xfrm>
            <a:off x="3671570" y="396875"/>
            <a:ext cx="2601913" cy="792163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FF66">
                    <a:alpha val="100000"/>
                  </a:srgbClr>
                </a:solidFill>
              </a14:hiddenFill>
            </a:ext>
          </a:extLst>
        </p:spPr>
        <p:txBody>
          <a:bodyPr vert="horz" wrap="square" lIns="91440" tIns="45720" rIns="91440" bIns="4572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解释词语</a:t>
            </a:r>
            <a:endParaRPr lang="zh-CN" altLang="en-US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检查预习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7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8455" y="-198120"/>
            <a:ext cx="5481320" cy="7085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3" name="Rectangle 1"/>
          <p:cNvSpPr/>
          <p:nvPr/>
        </p:nvSpPr>
        <p:spPr>
          <a:xfrm>
            <a:off x="504190" y="1158240"/>
            <a:ext cx="6059170" cy="54260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ts val="52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女娲”是传说中造人、补天的神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是华夏子孙的“圣母”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是本文的主要人物。“造人”是指女娲把黄泥捏成人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是本文的中心事件。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题目概括了全文的内容，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显示了作者丰富的想象力。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理解文题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Text Box 3"/>
          <p:cNvSpPr txBox="1"/>
          <p:nvPr/>
        </p:nvSpPr>
        <p:spPr>
          <a:xfrm>
            <a:off x="2072640" y="998855"/>
            <a:ext cx="804799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       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快速阅读课文，用简洁的话复述课文内容</a:t>
            </a:r>
            <a:endParaRPr lang="zh-CN" altLang="en-US" sz="4400" b="1" dirty="0">
              <a:solidFill>
                <a:srgbClr val="0000FF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1995170" y="3176905"/>
            <a:ext cx="8502015" cy="221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520"/>
              </a:lnSpc>
              <a:spcBef>
                <a:spcPts val="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          </a:t>
            </a:r>
            <a:r>
              <a:rPr lang="zh-CN" altLang="en-US" sz="44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天地开辟以后，女娲感到很孤独，于是用黄泥揉出了人，从此世界上有了人类。</a:t>
            </a:r>
            <a:endParaRPr lang="zh-CN" altLang="en-US" sz="44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整体感知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r="555" b="3568"/>
          <a:stretch>
            <a:fillRect/>
          </a:stretch>
        </p:blipFill>
        <p:spPr>
          <a:xfrm>
            <a:off x="16510" y="3077845"/>
            <a:ext cx="3486785" cy="37547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r="694" b="7298"/>
          <a:stretch>
            <a:fillRect/>
          </a:stretch>
        </p:blipFill>
        <p:spPr>
          <a:xfrm>
            <a:off x="3562985" y="3086100"/>
            <a:ext cx="3633470" cy="3775075"/>
          </a:xfrm>
          <a:prstGeom prst="rect">
            <a:avLst/>
          </a:prstGeom>
        </p:spPr>
      </p:pic>
      <p:sp>
        <p:nvSpPr>
          <p:cNvPr id="2" name="Text Box 3"/>
          <p:cNvSpPr txBox="1"/>
          <p:nvPr/>
        </p:nvSpPr>
        <p:spPr>
          <a:xfrm>
            <a:off x="2985135" y="674370"/>
            <a:ext cx="7827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女娲是谁？她有什么本领？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411605" y="1525270"/>
            <a:ext cx="991870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女娲是一个神通广大的神。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她神通广大，一天当中能够变化七十次，能造人。 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6780" y="3049270"/>
            <a:ext cx="4892040" cy="38119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3763" r="357"/>
          <a:stretch>
            <a:fillRect/>
          </a:stretch>
        </p:blipFill>
        <p:spPr>
          <a:xfrm>
            <a:off x="276225" y="2643505"/>
            <a:ext cx="6032500" cy="41897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t="1829" r="908" b="512"/>
          <a:stretch>
            <a:fillRect/>
          </a:stretch>
        </p:blipFill>
        <p:spPr>
          <a:xfrm>
            <a:off x="6644005" y="2619375"/>
            <a:ext cx="5266690" cy="4237355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1617345" y="995045"/>
            <a:ext cx="94329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因为世间各种各样的生物都有了，单单没有人类，显得荒凉寂寞，不够生气蓬勃。感到非常孤独。女娲由池中照影想到造人。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42" name="Text Box 3"/>
          <p:cNvSpPr txBox="1"/>
          <p:nvPr/>
        </p:nvSpPr>
        <p:spPr>
          <a:xfrm>
            <a:off x="3912870" y="349568"/>
            <a:ext cx="7827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女娲为什么造人？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" y="2842260"/>
            <a:ext cx="5681980" cy="39763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8045" y="2995930"/>
            <a:ext cx="6123940" cy="3822700"/>
          </a:xfrm>
          <a:prstGeom prst="rect">
            <a:avLst/>
          </a:prstGeom>
        </p:spPr>
      </p:pic>
      <p:sp>
        <p:nvSpPr>
          <p:cNvPr id="2" name="Text Box 3"/>
          <p:cNvSpPr txBox="1"/>
          <p:nvPr/>
        </p:nvSpPr>
        <p:spPr>
          <a:xfrm>
            <a:off x="2795270" y="875030"/>
            <a:ext cx="86213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l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女娲是根据什么来造人的?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3286760" y="1797685"/>
            <a:ext cx="62992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根据自己的模样。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9470" y="2189480"/>
            <a:ext cx="5732145" cy="4679315"/>
          </a:xfrm>
          <a:prstGeom prst="rect">
            <a:avLst/>
          </a:prstGeom>
        </p:spPr>
      </p:pic>
      <p:sp>
        <p:nvSpPr>
          <p:cNvPr id="2" name="Text Box 3"/>
          <p:cNvSpPr txBox="1"/>
          <p:nvPr/>
        </p:nvSpPr>
        <p:spPr>
          <a:xfrm>
            <a:off x="2941320" y="694055"/>
            <a:ext cx="7827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女娲造的人为什么和自己一样？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3164840" y="1416050"/>
            <a:ext cx="8184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看到池中自己的影子受到启发。 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文本框 14338"/>
          <p:cNvSpPr txBox="1"/>
          <p:nvPr/>
        </p:nvSpPr>
        <p:spPr>
          <a:xfrm>
            <a:off x="1470660" y="844550"/>
            <a:ext cx="90525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你能说出下面的插图是什么神话故事吗？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4340" name="图片 14339" descr="公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8050" y="1551305"/>
            <a:ext cx="7835900" cy="5309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文本框 14340"/>
          <p:cNvSpPr txBox="1"/>
          <p:nvPr/>
        </p:nvSpPr>
        <p:spPr>
          <a:xfrm>
            <a:off x="5159375" y="5064760"/>
            <a:ext cx="38461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盘古开天地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8000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.000000"/>
                                          </p:val>
                                        </p:tav>
                                        <p:tav tm="50000">
                                          <p:val>
                                            <p:fltVal val="0.95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3745865" y="624205"/>
            <a:ext cx="4454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l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女娲是怎样造人的？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7939405" y="5299710"/>
            <a:ext cx="4410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分出男女，自我繁衍  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265" y="1824990"/>
            <a:ext cx="4294505" cy="3274695"/>
          </a:xfrm>
          <a:prstGeom prst="rect">
            <a:avLst/>
          </a:prstGeom>
        </p:spPr>
      </p:pic>
      <p:pic>
        <p:nvPicPr>
          <p:cNvPr id="3073" name="内容占位符 7" descr="timg (1)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" y="1853565"/>
            <a:ext cx="3735705" cy="3246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5460" y="1820545"/>
            <a:ext cx="4037330" cy="3312795"/>
          </a:xfrm>
          <a:prstGeom prst="rect">
            <a:avLst/>
          </a:prstGeom>
        </p:spPr>
      </p:pic>
      <p:sp>
        <p:nvSpPr>
          <p:cNvPr id="6" name="Text Box 3"/>
          <p:cNvSpPr txBox="1"/>
          <p:nvPr/>
        </p:nvSpPr>
        <p:spPr>
          <a:xfrm>
            <a:off x="4376420" y="5299710"/>
            <a:ext cx="3438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挥藤洒泥造人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622935" y="5299710"/>
            <a:ext cx="32353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掘泥揉团造人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3240405"/>
            <a:ext cx="4571365" cy="3428365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519430" y="1487170"/>
            <a:ext cx="111537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女娲造出的人是聪明美丽的生物，会喊“妈妈”，身体小，相貌举止有些像神，和飞的鸟、爬的兽都不同，有一种管理宇宙的非凡气概。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42" name="Text Box 3"/>
          <p:cNvSpPr txBox="1"/>
          <p:nvPr/>
        </p:nvSpPr>
        <p:spPr>
          <a:xfrm>
            <a:off x="3286125" y="584518"/>
            <a:ext cx="78279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女娲造出的人是怎样的？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3435" y="3240405"/>
            <a:ext cx="4133850" cy="3428365"/>
          </a:xfrm>
          <a:prstGeom prst="rect">
            <a:avLst/>
          </a:prstGeom>
        </p:spPr>
      </p:pic>
      <p:pic>
        <p:nvPicPr>
          <p:cNvPr id="23563" name="图片 23562" descr="7"/>
          <p:cNvPicPr>
            <a:picLocks noChangeAspect="1"/>
          </p:cNvPicPr>
          <p:nvPr/>
        </p:nvPicPr>
        <p:blipFill>
          <a:blip r:embed="rId3">
            <a:lum bright="12000" contrast="38000"/>
          </a:blip>
          <a:stretch>
            <a:fillRect/>
          </a:stretch>
        </p:blipFill>
        <p:spPr>
          <a:xfrm>
            <a:off x="8824595" y="3240405"/>
            <a:ext cx="3411855" cy="349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3"/>
          <p:cNvSpPr txBox="1"/>
          <p:nvPr/>
        </p:nvSpPr>
        <p:spPr>
          <a:xfrm>
            <a:off x="2140585" y="1336675"/>
            <a:ext cx="915416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一是女娲在造出人后，不由得满心欢喜，眉开眼笑，因为这生命是自己一手创造的。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二体现在人类自身对获得生命的欢呼，如人类落地后开口就喊妈妈，许多小人的欢呼跳跃等。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42" name="Text Box 3"/>
          <p:cNvSpPr txBox="1"/>
          <p:nvPr/>
        </p:nvSpPr>
        <p:spPr>
          <a:xfrm>
            <a:off x="2873375" y="313373"/>
            <a:ext cx="782796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课文处处洋溢着人类诞生的喜悦感觉，请找出相关的句子。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0155" y="3897630"/>
            <a:ext cx="4571365" cy="29508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95" y="3896995"/>
            <a:ext cx="3734435" cy="28568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5545" y="3896995"/>
            <a:ext cx="3767455" cy="30473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525" y="2842260"/>
            <a:ext cx="5681980" cy="39763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8040" y="3105785"/>
            <a:ext cx="6123940" cy="3822700"/>
          </a:xfrm>
          <a:prstGeom prst="rect">
            <a:avLst/>
          </a:prstGeom>
        </p:spPr>
      </p:pic>
      <p:sp>
        <p:nvSpPr>
          <p:cNvPr id="2" name="Text Box 3"/>
          <p:cNvSpPr txBox="1"/>
          <p:nvPr/>
        </p:nvSpPr>
        <p:spPr>
          <a:xfrm>
            <a:off x="1818640" y="635635"/>
            <a:ext cx="94488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algn="l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女娲造人前与造人后的心情发生了哪些变化?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934210" y="1280795"/>
            <a:ext cx="989901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造人前：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感到非常孤独（第2段）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造人后：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满心欢喜，眉开眼笑（第9段）有说不出的高兴和安慰，再也不感觉到孤独、寂寞了（第12段）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02" name="文本占位符 256001"/>
          <p:cNvSpPr>
            <a:spLocks noGrp="1"/>
          </p:cNvSpPr>
          <p:nvPr>
            <p:ph type="body" idx="1"/>
          </p:nvPr>
        </p:nvSpPr>
        <p:spPr>
          <a:xfrm>
            <a:off x="1964690" y="1640205"/>
            <a:ext cx="4035425" cy="2433955"/>
          </a:xfrm>
        </p:spPr>
        <p:txBody>
          <a:bodyPr/>
          <a:p>
            <a:pPr marL="0" indent="0"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一天变化七十次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揉黄泥造人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挥洒泥浆造人</a:t>
            </a:r>
            <a:endParaRPr lang="zh-CN" altLang="en-US" sz="36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en-US" altLang="zh-CN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endParaRPr lang="en-US" altLang="zh-CN" sz="3600" b="1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56003" name="矩形 256002"/>
          <p:cNvSpPr/>
          <p:nvPr/>
        </p:nvSpPr>
        <p:spPr>
          <a:xfrm>
            <a:off x="2024380" y="4279265"/>
            <a:ext cx="3447415" cy="251396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l" eaLnBrk="0" hangingPunct="0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+mn-lt"/>
                <a:ea typeface="黑体" panose="02010609060101010101" pitchFamily="2" charset="-122"/>
              </a:rPr>
              <a:t>寂寞孤独</a:t>
            </a:r>
            <a:endParaRPr lang="zh-CN" altLang="en-US" sz="3600" b="1" dirty="0">
              <a:solidFill>
                <a:srgbClr val="0000FF"/>
              </a:solidFill>
              <a:uFillTx/>
              <a:latin typeface="+mn-lt"/>
              <a:ea typeface="黑体" panose="02010609060101010101" pitchFamily="2" charset="-122"/>
            </a:endParaRPr>
          </a:p>
          <a:p>
            <a:pPr marL="0" lvl="0" indent="0" algn="l" eaLnBrk="0" hangingPunct="0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+mn-lt"/>
                <a:ea typeface="黑体" panose="02010609060101010101" pitchFamily="2" charset="-122"/>
              </a:rPr>
              <a:t>自豪欣慰</a:t>
            </a:r>
            <a:endParaRPr lang="zh-CN" altLang="en-US" sz="3600" b="1" dirty="0">
              <a:solidFill>
                <a:srgbClr val="0000FF"/>
              </a:solidFill>
              <a:uFillTx/>
              <a:latin typeface="+mn-lt"/>
              <a:ea typeface="黑体" panose="02010609060101010101" pitchFamily="2" charset="-122"/>
            </a:endParaRPr>
          </a:p>
          <a:p>
            <a:pPr marL="0" lvl="0" indent="0" algn="l" eaLnBrk="0" hangingPunct="0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+mn-lt"/>
                <a:ea typeface="黑体" panose="02010609060101010101" pitchFamily="2" charset="-122"/>
              </a:rPr>
              <a:t>忙碌疲倦</a:t>
            </a:r>
            <a:endParaRPr lang="zh-CN" altLang="en-US" sz="3600" b="1" dirty="0">
              <a:solidFill>
                <a:srgbClr val="0000FF"/>
              </a:solidFill>
              <a:uFillTx/>
              <a:latin typeface="+mn-lt"/>
              <a:ea typeface="黑体" panose="02010609060101010101" pitchFamily="2" charset="-122"/>
            </a:endParaRPr>
          </a:p>
          <a:p>
            <a:pPr marL="0" lvl="0" indent="0" algn="l" eaLnBrk="0" hangingPunct="0">
              <a:lnSpc>
                <a:spcPct val="90000"/>
              </a:lnSpc>
              <a:spcBef>
                <a:spcPts val="1000"/>
              </a:spcBef>
              <a:buNone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+mn-lt"/>
                <a:ea typeface="黑体" panose="02010609060101010101" pitchFamily="2" charset="-122"/>
              </a:rPr>
              <a:t>……</a:t>
            </a:r>
            <a:endParaRPr lang="zh-CN" altLang="en-US" sz="3600" b="1" dirty="0">
              <a:solidFill>
                <a:srgbClr val="0000FF"/>
              </a:solidFill>
              <a:uFillTx/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56004" name="右大括号 256003"/>
          <p:cNvSpPr/>
          <p:nvPr/>
        </p:nvSpPr>
        <p:spPr>
          <a:xfrm>
            <a:off x="5741035" y="4204335"/>
            <a:ext cx="309245" cy="2324735"/>
          </a:xfrm>
          <a:prstGeom prst="rightBrace">
            <a:avLst>
              <a:gd name="adj1" fmla="val 49816"/>
              <a:gd name="adj2" fmla="val 50000"/>
            </a:avLst>
          </a:prstGeom>
          <a:noFill/>
          <a:ln w="28575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005" name="右大括号 256004"/>
          <p:cNvSpPr/>
          <p:nvPr/>
        </p:nvSpPr>
        <p:spPr>
          <a:xfrm>
            <a:off x="5791200" y="1640840"/>
            <a:ext cx="208915" cy="2174240"/>
          </a:xfrm>
          <a:prstGeom prst="rightBrace">
            <a:avLst>
              <a:gd name="adj1" fmla="val 49816"/>
              <a:gd name="adj2" fmla="val 50000"/>
            </a:avLst>
          </a:prstGeom>
          <a:noFill/>
          <a:ln w="28575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006" name="文本框 256005"/>
          <p:cNvSpPr txBox="1"/>
          <p:nvPr/>
        </p:nvSpPr>
        <p:spPr>
          <a:xfrm>
            <a:off x="6149975" y="1789430"/>
            <a:ext cx="23761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神”的非凡能力和神奇方法</a:t>
            </a:r>
            <a:endParaRPr lang="zh-CN" altLang="en-US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56007" name="文本框 256006"/>
          <p:cNvSpPr txBox="1"/>
          <p:nvPr/>
        </p:nvSpPr>
        <p:spPr>
          <a:xfrm>
            <a:off x="6370955" y="4490085"/>
            <a:ext cx="23050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“人”的心理、情感、活动</a:t>
            </a:r>
            <a:endParaRPr lang="zh-CN" altLang="en-US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56008" name="文本框 256007"/>
          <p:cNvSpPr txBox="1"/>
          <p:nvPr/>
        </p:nvSpPr>
        <p:spPr>
          <a:xfrm>
            <a:off x="8925878" y="1789430"/>
            <a:ext cx="216058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想像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大胆奇特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56009" name="文本框 256008"/>
          <p:cNvSpPr txBox="1"/>
          <p:nvPr/>
        </p:nvSpPr>
        <p:spPr>
          <a:xfrm>
            <a:off x="9016048" y="4491990"/>
            <a:ext cx="2411412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想像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l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真实合理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右大括号 1"/>
          <p:cNvSpPr/>
          <p:nvPr/>
        </p:nvSpPr>
        <p:spPr>
          <a:xfrm rot="10800000">
            <a:off x="1513205" y="1640205"/>
            <a:ext cx="208915" cy="2260600"/>
          </a:xfrm>
          <a:prstGeom prst="rightBrace">
            <a:avLst>
              <a:gd name="adj1" fmla="val 49816"/>
              <a:gd name="adj2" fmla="val 50000"/>
            </a:avLst>
          </a:prstGeom>
          <a:noFill/>
          <a:ln w="28575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" name="右大括号 2"/>
          <p:cNvSpPr/>
          <p:nvPr/>
        </p:nvSpPr>
        <p:spPr>
          <a:xfrm rot="10800000">
            <a:off x="1513205" y="4340860"/>
            <a:ext cx="208915" cy="2259965"/>
          </a:xfrm>
          <a:prstGeom prst="rightBrace">
            <a:avLst>
              <a:gd name="adj1" fmla="val 49816"/>
              <a:gd name="adj2" fmla="val 50000"/>
            </a:avLst>
          </a:prstGeom>
          <a:noFill/>
          <a:ln w="28575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49885" y="2447925"/>
            <a:ext cx="12725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神性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9885" y="5147945"/>
            <a:ext cx="11633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人性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9620" name="文本框 239619"/>
          <p:cNvSpPr txBox="1"/>
          <p:nvPr/>
        </p:nvSpPr>
        <p:spPr>
          <a:xfrm>
            <a:off x="2661285" y="191770"/>
            <a:ext cx="82321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spcBef>
                <a:spcPct val="50000"/>
              </a:spcBef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幼圆" charset="0"/>
                <a:ea typeface="黑体" panose="02010609060101010101" pitchFamily="2" charset="-122"/>
              </a:rPr>
              <a:t>故事中哪些内容体现出女娲的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幼圆" charset="0"/>
                <a:ea typeface="黑体" panose="02010609060101010101" pitchFamily="2" charset="-122"/>
              </a:rPr>
              <a:t>“神”性</a:t>
            </a:r>
            <a:r>
              <a:rPr lang="zh-CN" altLang="en-US" sz="3600" b="1" dirty="0">
                <a:solidFill>
                  <a:srgbClr val="0000FF"/>
                </a:solidFill>
                <a:latin typeface="幼圆" charset="0"/>
                <a:ea typeface="黑体" panose="02010609060101010101" pitchFamily="2" charset="-122"/>
              </a:rPr>
              <a:t>？哪些内容体现出女娲的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幼圆" charset="0"/>
                <a:ea typeface="黑体" panose="02010609060101010101" pitchFamily="2" charset="-122"/>
              </a:rPr>
              <a:t>“人”性</a:t>
            </a:r>
            <a:r>
              <a:rPr lang="zh-CN" altLang="en-US" sz="3600" b="1" dirty="0">
                <a:solidFill>
                  <a:srgbClr val="0000FF"/>
                </a:solidFill>
                <a:latin typeface="幼圆" charset="0"/>
                <a:ea typeface="黑体" panose="02010609060101010101" pitchFamily="2" charset="-122"/>
              </a:rPr>
              <a:t>？</a:t>
            </a:r>
            <a:endParaRPr lang="zh-CN" altLang="en-US" sz="3600" b="1" dirty="0">
              <a:solidFill>
                <a:srgbClr val="0000FF"/>
              </a:solidFill>
              <a:latin typeface="幼圆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0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6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6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6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60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56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56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6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6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6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6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6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6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6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6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6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6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56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8" dur="500"/>
                                        <p:tgtEl>
                                          <p:spTgt spid="256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560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256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8" grpId="0"/>
      <p:bldP spid="256009" grpId="0"/>
      <p:bldP spid="5" grpId="0"/>
      <p:bldP spid="6" grpId="0"/>
      <p:bldP spid="256005" grpId="0" bldLvl="0" animBg="1"/>
      <p:bldP spid="256006" grpId="0"/>
      <p:bldP spid="256004" grpId="0" bldLvl="0" animBg="1"/>
      <p:bldP spid="25600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2819" name="文本框 162818"/>
          <p:cNvSpPr txBox="1"/>
          <p:nvPr/>
        </p:nvSpPr>
        <p:spPr>
          <a:xfrm>
            <a:off x="1364615" y="2967990"/>
            <a:ext cx="2209800" cy="92202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54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女娲</a:t>
            </a:r>
            <a:endParaRPr lang="zh-CN" altLang="en-US" sz="54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2820" name="直接连接符 162819"/>
          <p:cNvSpPr/>
          <p:nvPr/>
        </p:nvSpPr>
        <p:spPr>
          <a:xfrm flipV="1">
            <a:off x="3048000" y="2822575"/>
            <a:ext cx="1295400" cy="381000"/>
          </a:xfrm>
          <a:prstGeom prst="line">
            <a:avLst/>
          </a:prstGeom>
          <a:ln w="76200" cap="sq" cmpd="sng">
            <a:solidFill>
              <a:srgbClr val="00B05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2821" name="直接连接符 162820"/>
          <p:cNvSpPr/>
          <p:nvPr/>
        </p:nvSpPr>
        <p:spPr>
          <a:xfrm>
            <a:off x="3048000" y="3733800"/>
            <a:ext cx="1295400" cy="228600"/>
          </a:xfrm>
          <a:prstGeom prst="line">
            <a:avLst/>
          </a:prstGeom>
          <a:ln w="76200" cap="sq" cmpd="sng">
            <a:solidFill>
              <a:srgbClr val="00B05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2822" name="文本框 162821"/>
          <p:cNvSpPr txBox="1"/>
          <p:nvPr/>
        </p:nvSpPr>
        <p:spPr>
          <a:xfrm>
            <a:off x="7620000" y="4114800"/>
            <a:ext cx="14478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62823" name="文本框 162822"/>
          <p:cNvSpPr txBox="1"/>
          <p:nvPr/>
        </p:nvSpPr>
        <p:spPr>
          <a:xfrm>
            <a:off x="4419600" y="2362200"/>
            <a:ext cx="1676400" cy="768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rgbClr val="C00000"/>
                </a:solidFill>
                <a:uFillTx/>
                <a:latin typeface="Times New Roman" panose="02020603050405020304" pitchFamily="18" charset="0"/>
              </a:rPr>
              <a:t>神性</a:t>
            </a:r>
            <a:endParaRPr lang="zh-CN" altLang="en-US" sz="4400" b="1">
              <a:solidFill>
                <a:srgbClr val="C0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62824" name="文本框 162823"/>
          <p:cNvSpPr txBox="1"/>
          <p:nvPr/>
        </p:nvSpPr>
        <p:spPr>
          <a:xfrm>
            <a:off x="4471035" y="3541395"/>
            <a:ext cx="1752600" cy="768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rgbClr val="C00000"/>
                </a:solidFill>
                <a:uFillTx/>
                <a:latin typeface="Times New Roman" panose="02020603050405020304" pitchFamily="18" charset="0"/>
              </a:rPr>
              <a:t>人性</a:t>
            </a:r>
            <a:endParaRPr lang="zh-CN" altLang="en-US" sz="4400" b="1">
              <a:solidFill>
                <a:srgbClr val="C0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62825" name="直接连接符 162824"/>
          <p:cNvSpPr/>
          <p:nvPr/>
        </p:nvSpPr>
        <p:spPr>
          <a:xfrm flipV="1">
            <a:off x="5942965" y="2746375"/>
            <a:ext cx="838200" cy="0"/>
          </a:xfrm>
          <a:prstGeom prst="line">
            <a:avLst/>
          </a:prstGeom>
          <a:ln w="76200" cap="sq" cmpd="sng">
            <a:solidFill>
              <a:srgbClr val="00B05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2826" name="直接连接符 162825"/>
          <p:cNvSpPr/>
          <p:nvPr/>
        </p:nvSpPr>
        <p:spPr>
          <a:xfrm flipV="1">
            <a:off x="6019165" y="3890010"/>
            <a:ext cx="762000" cy="0"/>
          </a:xfrm>
          <a:prstGeom prst="line">
            <a:avLst/>
          </a:prstGeom>
          <a:ln w="76200" cap="sq" cmpd="sng">
            <a:solidFill>
              <a:srgbClr val="00B05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2827" name="文本框 162826"/>
          <p:cNvSpPr txBox="1"/>
          <p:nvPr/>
        </p:nvSpPr>
        <p:spPr>
          <a:xfrm>
            <a:off x="6960235" y="2362200"/>
            <a:ext cx="2971800" cy="768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神通广大</a:t>
            </a:r>
            <a:endParaRPr lang="zh-CN" altLang="en-US" sz="540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2828" name="文本框 162827"/>
          <p:cNvSpPr txBox="1"/>
          <p:nvPr/>
        </p:nvSpPr>
        <p:spPr>
          <a:xfrm>
            <a:off x="8991600" y="5181600"/>
            <a:ext cx="1676400" cy="4603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162829" name="文本框 162828"/>
          <p:cNvSpPr txBox="1"/>
          <p:nvPr/>
        </p:nvSpPr>
        <p:spPr>
          <a:xfrm>
            <a:off x="6960235" y="3282315"/>
            <a:ext cx="4654550" cy="144526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勤劳、聪明、有爱心、有创造力</a:t>
            </a:r>
            <a:endParaRPr lang="zh-CN" altLang="en-US" sz="44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pic>
        <p:nvPicPr>
          <p:cNvPr id="162831" name="图片 162830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5475" y="0"/>
            <a:ext cx="2422525" cy="2205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33" name="文本框 162832"/>
          <p:cNvSpPr txBox="1"/>
          <p:nvPr/>
        </p:nvSpPr>
        <p:spPr>
          <a:xfrm>
            <a:off x="4187825" y="717868"/>
            <a:ext cx="38163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女娲的形象</a:t>
            </a:r>
            <a:endParaRPr lang="zh-CN" altLang="en-US" sz="44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5640" y="5181600"/>
            <a:ext cx="11372215" cy="144526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4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女娲是一个勤劳、智慧、伟大的母亲形象的化身。</a:t>
            </a:r>
            <a:endParaRPr lang="zh-CN" altLang="en-US" sz="44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2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62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62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9" grpId="0"/>
      <p:bldP spid="162822" grpId="0"/>
      <p:bldP spid="162823" grpId="0"/>
      <p:bldP spid="162824" grpId="0"/>
      <p:bldP spid="162827" grpId="0"/>
      <p:bldP spid="162828" grpId="0"/>
      <p:bldP spid="162829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05"/>
          <p:cNvSpPr txBox="1"/>
          <p:nvPr/>
        </p:nvSpPr>
        <p:spPr>
          <a:xfrm>
            <a:off x="2181543" y="669290"/>
            <a:ext cx="817403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buClr>
                <a:srgbClr val="0000FF"/>
              </a:buClr>
              <a:buFont typeface="Wingdings" panose="05000000000000000000" charset="0"/>
              <a:buChar char=""/>
            </a:pP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女娲造人的具体过程是真的吗？你怎样理解这种写法？</a:t>
            </a:r>
            <a:endParaRPr lang="zh-CN" altLang="en-US" sz="36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266" name="文本框 1"/>
          <p:cNvSpPr txBox="1"/>
          <p:nvPr/>
        </p:nvSpPr>
        <p:spPr>
          <a:xfrm>
            <a:off x="780415" y="2203450"/>
            <a:ext cx="111448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</a:pPr>
            <a:r>
              <a:rPr lang="en-US" altLang="zh-CN" sz="36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女娲造人的情节显然是想象的，神话是在科学水平不发达的远古时代产生的，那时的人们无法对人的诞生做出科学的准确的解释。但是，人类又想要</a:t>
            </a:r>
            <a:r>
              <a:rPr lang="en-US" altLang="zh-CN" sz="3600" b="1" u="heavy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探求自身起源</a:t>
            </a:r>
            <a:r>
              <a:rPr lang="en-US" altLang="zh-CN" sz="36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，所以，只好借助于想象来解决这个问题了，这种想像体现了远古时代人们那种强烈的探求欲望。今天的社会科学技术高度发达，但仍有广阔的未知领域等待我们去探寻，去研究，所以，这种想像力、创造意识，都是我们今天仍迫切需要的。</a:t>
            </a:r>
            <a:endParaRPr lang="en-US" altLang="zh-CN" sz="36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5945" y="664210"/>
            <a:ext cx="8463280" cy="6169660"/>
          </a:xfrm>
          <a:prstGeom prst="rect">
            <a:avLst/>
          </a:prstGeom>
        </p:spPr>
      </p:pic>
      <p:sp>
        <p:nvSpPr>
          <p:cNvPr id="12290" name="矩形 8"/>
          <p:cNvSpPr/>
          <p:nvPr/>
        </p:nvSpPr>
        <p:spPr>
          <a:xfrm>
            <a:off x="2279650" y="1916113"/>
            <a:ext cx="1835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2" name="矩形 9"/>
          <p:cNvSpPr/>
          <p:nvPr/>
        </p:nvSpPr>
        <p:spPr>
          <a:xfrm>
            <a:off x="4801553" y="882968"/>
            <a:ext cx="2225040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文章主旨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11265" name="Rectangle 1"/>
          <p:cNvSpPr/>
          <p:nvPr/>
        </p:nvSpPr>
        <p:spPr>
          <a:xfrm>
            <a:off x="1845945" y="2064385"/>
            <a:ext cx="8462645" cy="41541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pPr latinLnBrk="1">
              <a:lnSpc>
                <a:spcPts val="528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　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这篇神话故事叙述了女娲造人的具体过程，</a:t>
            </a:r>
            <a:r>
              <a:rPr lang="zh-CN" altLang="en-US" sz="4000" b="1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</a:rPr>
              <a:t>表现了远古时代人类对自己来源的好奇和探索，以及在当时社会生活条件下所做出的极富想象力的解释，同时赞颂了女娲这位伟大母亲的勤劳与智慧。</a:t>
            </a:r>
            <a:endParaRPr lang="zh-CN" altLang="en-US" sz="4000" b="1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72" name="图片 83971" descr="michel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6430" y="748665"/>
            <a:ext cx="8415020" cy="6113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3" name="文本框 83972"/>
          <p:cNvSpPr txBox="1"/>
          <p:nvPr/>
        </p:nvSpPr>
        <p:spPr>
          <a:xfrm>
            <a:off x="5572125" y="41910"/>
            <a:ext cx="18688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上 帝</a:t>
            </a:r>
            <a:endParaRPr lang="zh-CN" altLang="en-US" sz="40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9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9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97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950" y="748348"/>
            <a:ext cx="7375525" cy="6159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atinLnBrk="1">
              <a:lnSpc>
                <a:spcPts val="3640"/>
              </a:lnSpc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耶和华上帝按照自己的形象，用地上的尘土造出男人，往他鼻孔里吹一口生气，他就成了有灵魂的活人，取名亚当（希伯来语，意即“出自泥土”“被造者”）。上帝派他看守伊甸园，只见他一人独居，没有帮手，就趁他沉睡之际，从他身上取出一根肋骨，又把肉合起来，造成了一个女人。亚当醒来，看见那女人，高兴地说：“这是我骨中的骨，肉中的肉。”亚当给她取名叫“夏娃”（希伯来语，意为“生命之源”“众生之母”）。两人赤身裸体，无忧无虑地生活在伊甸园。</a:t>
            </a:r>
            <a:endParaRPr lang="zh-CN" altLang="en-US" sz="32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6626" name="图片 2" descr="timg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3475" y="136525"/>
            <a:ext cx="4554538" cy="652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3190" y="3467100"/>
            <a:ext cx="4725035" cy="3437255"/>
          </a:xfrm>
          <a:prstGeom prst="rect">
            <a:avLst/>
          </a:prstGeom>
        </p:spPr>
      </p:pic>
      <p:pic>
        <p:nvPicPr>
          <p:cNvPr id="4103" name="Picture 2" descr="http://www.jitu5.com/uploads/userup/34339/71043a5d569c236a810f.jpg"/>
          <p:cNvPicPr>
            <a:picLocks noChangeAspect="1"/>
          </p:cNvPicPr>
          <p:nvPr/>
        </p:nvPicPr>
        <p:blipFill>
          <a:blip r:embed="rId2"/>
          <a:srcRect r="-211" b="7304"/>
          <a:stretch>
            <a:fillRect/>
          </a:stretch>
        </p:blipFill>
        <p:spPr>
          <a:xfrm>
            <a:off x="923925" y="3205480"/>
            <a:ext cx="4520565" cy="369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190" y="-13970"/>
            <a:ext cx="4746625" cy="3349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375" y="-13970"/>
            <a:ext cx="4476115" cy="3361690"/>
          </a:xfrm>
          <a:prstGeom prst="rect">
            <a:avLst/>
          </a:prstGeom>
        </p:spPr>
      </p:pic>
      <p:sp>
        <p:nvSpPr>
          <p:cNvPr id="52228" name="Text Box 1028"/>
          <p:cNvSpPr txBox="1">
            <a:spLocks noChangeArrowheads="1"/>
          </p:cNvSpPr>
          <p:nvPr/>
        </p:nvSpPr>
        <p:spPr bwMode="auto">
          <a:xfrm>
            <a:off x="62866" y="320040"/>
            <a:ext cx="798195" cy="2819400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夸父追日</a:t>
            </a:r>
            <a:endParaRPr kumimoji="0" lang="zh-CN" altLang="en-US" sz="4000" b="1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2230" name="Text Box 1030"/>
          <p:cNvSpPr txBox="1">
            <a:spLocks noChangeArrowheads="1"/>
          </p:cNvSpPr>
          <p:nvPr/>
        </p:nvSpPr>
        <p:spPr bwMode="auto">
          <a:xfrm>
            <a:off x="62866" y="3849688"/>
            <a:ext cx="798195" cy="2671763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嫦娥奔月</a:t>
            </a:r>
            <a:endParaRPr kumimoji="0" lang="zh-CN" altLang="en-US" sz="3600" b="1" kern="1200" cap="none" spc="0" normalizeH="0" baseline="0" noProof="0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52232" name="Text Box 1032"/>
          <p:cNvSpPr txBox="1">
            <a:spLocks noChangeArrowheads="1"/>
          </p:cNvSpPr>
          <p:nvPr/>
        </p:nvSpPr>
        <p:spPr bwMode="auto">
          <a:xfrm>
            <a:off x="11307445" y="516255"/>
            <a:ext cx="798195" cy="2819400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后羿射日</a:t>
            </a:r>
            <a:endParaRPr kumimoji="0" lang="zh-CN" altLang="en-US" sz="3600" b="1" kern="1200" cap="none" spc="0" normalizeH="0" baseline="0" noProof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  <p:sp>
        <p:nvSpPr>
          <p:cNvPr id="52233" name="Text Box 1033"/>
          <p:cNvSpPr txBox="1">
            <a:spLocks noChangeArrowheads="1"/>
          </p:cNvSpPr>
          <p:nvPr/>
        </p:nvSpPr>
        <p:spPr bwMode="auto">
          <a:xfrm>
            <a:off x="11307446" y="3775710"/>
            <a:ext cx="798195" cy="2819400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精卫填海</a:t>
            </a:r>
            <a:endParaRPr kumimoji="0" lang="zh-CN" altLang="en-US" sz="3600" b="1" kern="1200" cap="none" spc="0" normalizeH="0" baseline="0" noProof="0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bldLvl="0" animBg="1"/>
      <p:bldP spid="52230" grpId="0" bldLvl="0" animBg="1"/>
      <p:bldP spid="52232" grpId="0" bldLvl="0" animBg="1"/>
      <p:bldP spid="5223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文本框 18434"/>
          <p:cNvSpPr txBox="1"/>
          <p:nvPr/>
        </p:nvSpPr>
        <p:spPr>
          <a:xfrm>
            <a:off x="3863658" y="404178"/>
            <a:ext cx="4464050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buClr>
                <a:schemeClr val="bg1"/>
              </a:buClr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西方造人故事：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8436" name="图片 18435" descr="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" y="1259840"/>
            <a:ext cx="11447145" cy="560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18436"/>
          <p:cNvSpPr txBox="1"/>
          <p:nvPr/>
        </p:nvSpPr>
        <p:spPr>
          <a:xfrm>
            <a:off x="4145280" y="5932170"/>
            <a:ext cx="27352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亚当和夏娃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2" name="图片 48131" descr="f6753a4e2194e62dafc3abf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" y="224155"/>
            <a:ext cx="5544185" cy="6275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标题 48132"/>
          <p:cNvSpPr>
            <a:spLocks noGrp="1"/>
          </p:cNvSpPr>
          <p:nvPr>
            <p:ph type="title"/>
          </p:nvPr>
        </p:nvSpPr>
        <p:spPr>
          <a:xfrm>
            <a:off x="11384598" y="912495"/>
            <a:ext cx="503237" cy="2861310"/>
          </a:xfrm>
        </p:spPr>
        <p:txBody>
          <a:bodyPr vert="horz" wrap="square" lIns="91440" tIns="45720" rIns="91440" bIns="45720" anchor="t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亚当与夏娃</a:t>
            </a:r>
            <a:endParaRPr lang="zh-CN" altLang="en-US" sz="40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50180" name="图片 50179" descr="untitl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4385" y="224155"/>
            <a:ext cx="5510530" cy="62757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"/>
          <p:cNvSpPr txBox="1"/>
          <p:nvPr/>
        </p:nvSpPr>
        <p:spPr>
          <a:xfrm>
            <a:off x="1871345" y="962025"/>
            <a:ext cx="897953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   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“耶和华造人”与“女娲造人”有什么相同之处？</a:t>
            </a:r>
            <a:endParaRPr lang="zh-CN" altLang="en-US" sz="44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64740" y="3219450"/>
            <a:ext cx="83699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都是利用土来造人。</a:t>
            </a:r>
            <a:endParaRPr lang="en-US" altLang="zh-CN" sz="44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3" name="文本占位符 76802"/>
          <p:cNvSpPr>
            <a:spLocks noGrp="1"/>
          </p:cNvSpPr>
          <p:nvPr>
            <p:ph type="body" sz="half" idx="1"/>
          </p:nvPr>
        </p:nvSpPr>
        <p:spPr>
          <a:xfrm>
            <a:off x="1843405" y="2565400"/>
            <a:ext cx="8932545" cy="3645535"/>
          </a:xfrm>
        </p:spPr>
        <p:txBody>
          <a:bodyPr/>
          <a:p>
            <a:pPr eaLnBrk="1" latinLnBrk="1" hangingPunct="1">
              <a:lnSpc>
                <a:spcPct val="100000"/>
              </a:lnSpc>
              <a:buNone/>
            </a:pPr>
            <a:r>
              <a:rPr lang="en-US" altLang="zh-CN" sz="32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通常说天地开辟以后，还没有人类。女娲揉团黄土造成人。这项工作太费力了，女娲忙不过来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就把一跟绳子放到 泥浆中，拉出来 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溅出的泥点子就成了人。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latinLnBrk="1" hangingPunct="1">
              <a:lnSpc>
                <a:spcPct val="100000"/>
              </a:lnSpc>
              <a:buNone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女娲在神祠里祷告，祈求神任命她做女媒。于是女娲就安排男女婚配。    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endParaRPr lang="zh-CN" altLang="en-US" sz="32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6808" name="文本框 76807"/>
          <p:cNvSpPr txBox="1"/>
          <p:nvPr/>
        </p:nvSpPr>
        <p:spPr>
          <a:xfrm>
            <a:off x="2529205" y="542290"/>
            <a:ext cx="82467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本文是根据《风俗通》改写的，比较《风俗通》里关于“女娲造人”的记载，看看本文丰富了哪些内容？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9" name="标题 41988"/>
          <p:cNvSpPr>
            <a:spLocks noGrp="1"/>
          </p:cNvSpPr>
          <p:nvPr>
            <p:ph type="title"/>
          </p:nvPr>
        </p:nvSpPr>
        <p:spPr>
          <a:xfrm>
            <a:off x="2726055" y="958215"/>
            <a:ext cx="4824413" cy="1306513"/>
          </a:xfrm>
        </p:spPr>
        <p:txBody>
          <a:bodyPr anchor="ctr"/>
          <a:p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作者增添了: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1990" name="文本占位符 41989"/>
          <p:cNvSpPr>
            <a:spLocks noGrp="1"/>
          </p:cNvSpPr>
          <p:nvPr>
            <p:ph type="body" idx="1"/>
          </p:nvPr>
        </p:nvSpPr>
        <p:spPr>
          <a:xfrm>
            <a:off x="2468245" y="2082800"/>
            <a:ext cx="8658225" cy="3961130"/>
          </a:xfrm>
        </p:spPr>
        <p:txBody>
          <a:bodyPr/>
          <a:p>
            <a:pPr marL="0" indent="0" latinLnBrk="0">
              <a:lnSpc>
                <a:spcPct val="150000"/>
              </a:lnSpc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①女娲造人的具体过程；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 latinLnBrk="0">
              <a:lnSpc>
                <a:spcPct val="150000"/>
              </a:lnSpc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②人造出来后欢欣喜悦的场面；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 latinLnBrk="0">
              <a:lnSpc>
                <a:spcPct val="150000"/>
              </a:lnSpc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③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女娲的心理活动和喜怒哀乐的情绪；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marL="0" indent="0" latinLnBrk="0">
              <a:lnSpc>
                <a:spcPct val="150000"/>
              </a:lnSpc>
              <a:buClr>
                <a:srgbClr val="CC3300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④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作者的评述。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199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199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199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charRg st="1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1990">
                                            <p:txEl>
                                              <p:charRg st="1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1990">
                                            <p:txEl>
                                              <p:charRg st="1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1990">
                                            <p:txEl>
                                              <p:charRg st="11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1990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1990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1990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charRg st="4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1990">
                                            <p:txEl>
                                              <p:charRg st="4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1990">
                                            <p:txEl>
                                              <p:charRg st="4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1990">
                                            <p:txEl>
                                              <p:charRg st="42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advAuto="100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Rectangle 1"/>
          <p:cNvSpPr/>
          <p:nvPr/>
        </p:nvSpPr>
        <p:spPr>
          <a:xfrm>
            <a:off x="2261235" y="690245"/>
            <a:ext cx="852424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ts val="5280"/>
              </a:lnSpc>
            </a:pPr>
            <a:r>
              <a:rPr lang="en-US" altLang="zh-CN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    </a:t>
            </a:r>
            <a:r>
              <a:rPr lang="zh-CN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女娲造人是一篇神话传说，你能说出我国民间广为流传的</a:t>
            </a:r>
            <a:r>
              <a:rPr lang="en-US" altLang="zh-CN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“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民间四大传说</a:t>
            </a:r>
            <a:r>
              <a:rPr lang="en-US" altLang="zh-CN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”</a:t>
            </a:r>
            <a:r>
              <a:rPr lang="zh-CN" altLang="en-US" sz="44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吗？</a:t>
            </a:r>
            <a:endParaRPr lang="zh-CN" altLang="en-US" sz="44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Rectangle 1"/>
          <p:cNvSpPr/>
          <p:nvPr/>
        </p:nvSpPr>
        <p:spPr>
          <a:xfrm>
            <a:off x="2331085" y="3061970"/>
            <a:ext cx="8152765" cy="30048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ts val="5680"/>
              </a:lnSpc>
            </a:pPr>
            <a:r>
              <a:rPr lang="zh-CN" altLang="en-US" sz="44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（</a:t>
            </a:r>
            <a:r>
              <a:rPr lang="en-US" altLang="zh-CN" sz="44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）《牛郎织女》                      </a:t>
            </a:r>
            <a:endParaRPr lang="zh-CN" altLang="en-US" sz="44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 algn="l">
              <a:lnSpc>
                <a:spcPts val="5680"/>
              </a:lnSpc>
            </a:pPr>
            <a:r>
              <a:rPr lang="zh-CN" altLang="en-US" sz="44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（</a:t>
            </a:r>
            <a:r>
              <a:rPr lang="en-US" altLang="zh-CN" sz="44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）《白蛇传》                      </a:t>
            </a:r>
            <a:endParaRPr lang="zh-CN" altLang="en-US" sz="44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 algn="l">
              <a:lnSpc>
                <a:spcPts val="5680"/>
              </a:lnSpc>
            </a:pPr>
            <a:r>
              <a:rPr lang="zh-CN" altLang="en-US" sz="44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（</a:t>
            </a:r>
            <a:r>
              <a:rPr lang="en-US" altLang="zh-CN" sz="44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）《孟姜女哭长城》                      </a:t>
            </a:r>
            <a:endParaRPr lang="zh-CN" altLang="en-US" sz="44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 algn="l">
              <a:lnSpc>
                <a:spcPts val="5680"/>
              </a:lnSpc>
            </a:pPr>
            <a:r>
              <a:rPr lang="zh-CN" altLang="en-US" sz="44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（</a:t>
            </a:r>
            <a:r>
              <a:rPr lang="en-US" altLang="zh-CN" sz="44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4</a:t>
            </a:r>
            <a:r>
              <a:rPr lang="zh-CN" altLang="en-US" sz="44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）《梁山伯与祝英台》                      </a:t>
            </a:r>
            <a:endParaRPr lang="zh-CN" altLang="en-US" sz="44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1666" name="文本框 241665"/>
          <p:cNvSpPr txBox="1"/>
          <p:nvPr/>
        </p:nvSpPr>
        <p:spPr>
          <a:xfrm>
            <a:off x="847090" y="981075"/>
            <a:ext cx="10347960" cy="588518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>
              <a:lnSpc>
                <a:spcPts val="5020"/>
              </a:lnSpc>
              <a:spcBef>
                <a:spcPts val="0"/>
              </a:spcBef>
              <a:buClr>
                <a:srgbClr val="CC3300"/>
              </a:buClr>
              <a:buFont typeface="Wingdings" panose="05000000000000000000" pitchFamily="2" charset="2"/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 panose="02020603050405020304" pitchFamily="18" charset="0"/>
                <a:ea typeface="黑体" panose="02010609060101010101" pitchFamily="2" charset="-122"/>
              </a:rPr>
              <a:t>想象力比知识更重要。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因为知识是有限的，而想象概括着世界上的一切，推动着社会的进步，成为知识进化的源泉。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5020"/>
              </a:lnSpc>
              <a:spcBef>
                <a:spcPts val="0"/>
              </a:spcBef>
              <a:buClr>
                <a:srgbClr val="CC3300"/>
              </a:buClr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                         </a:t>
            </a:r>
            <a:r>
              <a:rPr lang="zh-CN" altLang="en-US" sz="36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36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爱因斯坦</a:t>
            </a:r>
            <a:endParaRPr lang="zh-CN" altLang="en-US" sz="36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5020"/>
              </a:lnSpc>
              <a:spcBef>
                <a:spcPts val="0"/>
              </a:spcBef>
              <a:buClr>
                <a:srgbClr val="CC3300"/>
              </a:buClr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   想象力是发明、发现及其他创造活动的源泉。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5020"/>
              </a:lnSpc>
              <a:spcBef>
                <a:spcPts val="0"/>
              </a:spcBef>
              <a:buClr>
                <a:srgbClr val="CC3300"/>
              </a:buClr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                     </a:t>
            </a:r>
            <a:r>
              <a:rPr lang="zh-CN" altLang="en-US" sz="36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——古希腊的亚里士多德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 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5020"/>
              </a:lnSpc>
              <a:spcBef>
                <a:spcPts val="0"/>
              </a:spcBef>
              <a:buClr>
                <a:srgbClr val="CC3300"/>
              </a:buClr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   想象力是人类能力的试金石，人们正是依靠想象力征服世界！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>
              <a:lnSpc>
                <a:spcPts val="5020"/>
              </a:lnSpc>
              <a:spcBef>
                <a:spcPts val="0"/>
              </a:spcBef>
              <a:buClr>
                <a:srgbClr val="CC3300"/>
              </a:buClr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               </a:t>
            </a:r>
            <a:r>
              <a:rPr lang="zh-CN" altLang="en-US" sz="36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——被誉为创造学之父的奥斯本</a:t>
            </a:r>
            <a:endParaRPr lang="zh-CN" altLang="en-US" sz="36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86" name="标题 16385"/>
          <p:cNvSpPr>
            <a:spLocks noGrp="1"/>
          </p:cNvSpPr>
          <p:nvPr/>
        </p:nvSpPr>
        <p:spPr>
          <a:xfrm>
            <a:off x="5243513" y="125413"/>
            <a:ext cx="2746375" cy="922337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66FF66">
                    <a:alpha val="100000"/>
                  </a:srgbClr>
                </a:solidFill>
              </a14:hiddenFill>
            </a:ext>
          </a:extLst>
        </p:spPr>
        <p:txBody>
          <a:bodyPr vert="horz" wrap="square" lIns="91440" tIns="45720" rIns="91440" bIns="45720" anchor="ctr" anchorCtr="1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名言积累</a:t>
            </a:r>
            <a:endParaRPr lang="zh-CN" altLang="en-US" sz="40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6" grpId="0"/>
      <p:bldP spid="24166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矩形 16386"/>
          <p:cNvSpPr/>
          <p:nvPr/>
        </p:nvSpPr>
        <p:spPr>
          <a:xfrm>
            <a:off x="1786255" y="1502410"/>
            <a:ext cx="8891270" cy="3630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</a:rPr>
              <a:t>      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女娲造人，体现了人类可贵的创造力和探求精神，也使我们感受到生而为人的自豪。今天，我们面对广袤的世界，依然有许多未知领域等待我们去探索，去感受那种创造成功的喜悦。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Rectangle 1"/>
          <p:cNvSpPr/>
          <p:nvPr/>
        </p:nvSpPr>
        <p:spPr>
          <a:xfrm>
            <a:off x="597535" y="989330"/>
            <a:ext cx="112261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、根据意思写出课文中出现的相应的词语。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草木丛生的样子。   ( 　　 　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有无所不能的力量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后指极其高明的本领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办法多。　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(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　　　　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兴致高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情绪热烈。　　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　　　  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(4)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形容迅速想出了办法。　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　　　　 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26150" y="1767205"/>
            <a:ext cx="2463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莽莽榛榛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6825" y="3437255"/>
            <a:ext cx="2463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神通广大 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05550" y="4279900"/>
            <a:ext cx="2463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兴高采烈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72325" y="5144770"/>
            <a:ext cx="2463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灵机一动</a:t>
            </a:r>
            <a:r>
              <a:rPr lang="zh-CN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　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Rectangle 1"/>
          <p:cNvSpPr/>
          <p:nvPr/>
        </p:nvSpPr>
        <p:spPr>
          <a:xfrm>
            <a:off x="1385570" y="1249045"/>
            <a:ext cx="114566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、填空：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这篇文章的体裁是</a:t>
            </a:r>
            <a:r>
              <a:rPr lang="zh-CN" altLang="en-US" sz="3200" b="1" u="heavy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，从文中看人类是</a:t>
            </a:r>
            <a:r>
              <a:rPr lang="zh-CN" altLang="en-US" sz="3200" b="1" u="heavy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创造的。</a:t>
            </a:r>
            <a:endParaRPr lang="zh-CN" altLang="en-US" sz="3200" b="1" u="heavy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 eaLnBrk="0" hangingPunct="0">
              <a:lnSpc>
                <a:spcPct val="100000"/>
              </a:lnSpc>
            </a:pPr>
            <a:endParaRPr lang="zh-CN" altLang="en-US" sz="3200" b="1" u="heavy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49775" y="1387475"/>
            <a:ext cx="14922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神话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      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72550" y="1433830"/>
            <a:ext cx="15868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女娲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58050" y="3874135"/>
            <a:ext cx="2463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反复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4250" y="5379720"/>
            <a:ext cx="2463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反问　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85570" y="3160395"/>
            <a:ext cx="891349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、指出下列句子所用的修辞手法。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）她工作着，工作着，一直工作到晚霞布满天空，星星和月亮射出幽光。（        ）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）那为什么不创造一种像自己一样的生物加入到世间呢？”（        ）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2545" y="-3175"/>
            <a:ext cx="12277090" cy="6864350"/>
          </a:xfrm>
          <a:prstGeom prst="rect">
            <a:avLst/>
          </a:prstGeom>
        </p:spPr>
      </p:pic>
      <p:sp>
        <p:nvSpPr>
          <p:cNvPr id="5124" name="文本框 5123"/>
          <p:cNvSpPr txBox="1"/>
          <p:nvPr/>
        </p:nvSpPr>
        <p:spPr>
          <a:xfrm>
            <a:off x="9726930" y="885190"/>
            <a:ext cx="33845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2" charset="-122"/>
              </a:rPr>
              <a:t>哪吒闹海</a:t>
            </a:r>
            <a:endParaRPr lang="zh-CN" altLang="en-US" sz="4000" b="1" dirty="0">
              <a:solidFill>
                <a:srgbClr val="FF0000"/>
              </a:solidFill>
              <a:uFillTx/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8" name="Rectangle 10"/>
          <p:cNvSpPr/>
          <p:nvPr/>
        </p:nvSpPr>
        <p:spPr>
          <a:xfrm>
            <a:off x="4727575" y="3357563"/>
            <a:ext cx="936625" cy="3778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dirty="0"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12299" name="Rectangle 11"/>
          <p:cNvSpPr/>
          <p:nvPr/>
        </p:nvSpPr>
        <p:spPr>
          <a:xfrm>
            <a:off x="8112125" y="3357563"/>
            <a:ext cx="936625" cy="3778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dirty="0"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12300" name="Rectangle 12"/>
          <p:cNvSpPr/>
          <p:nvPr/>
        </p:nvSpPr>
        <p:spPr>
          <a:xfrm>
            <a:off x="1928813" y="4706938"/>
            <a:ext cx="2592387" cy="5937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eaLnBrk="0" hangingPunct="0"/>
            <a:endParaRPr lang="zh-CN" altLang="en-US" dirty="0">
              <a:latin typeface="Calibri" panose="020F0502020204030204" pitchFamily="34" charset="0"/>
              <a:ea typeface="等线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1625" y="1042670"/>
            <a:ext cx="87407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4</a:t>
            </a: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、文章采用了怎样的写作方法？所写的内容真实吗？这样的内容反映了古代人民的什么愿望？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71955" y="3089275"/>
            <a:ext cx="8444230" cy="25228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740"/>
              </a:lnSpc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文章采用了想象的写作手法，所写的内容是不真实的，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>
              <a:lnSpc>
                <a:spcPts val="4740"/>
              </a:lnSpc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       这些内容反映了远古时代人类对自己来源的好奇和探索。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      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Rectangle 1"/>
          <p:cNvSpPr/>
          <p:nvPr/>
        </p:nvSpPr>
        <p:spPr>
          <a:xfrm>
            <a:off x="601980" y="926465"/>
            <a:ext cx="11329035" cy="55695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ts val="53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、请辨别下面句子运用的描写方法。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53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(1)她就顺手从池边掘起一团黄泥,掺和了水,在手里揉团着,揉团着,揉团成了第一个娃娃样的小东西。　(　　　　    )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53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(2)她本人已经疲倦不堪了。　　(　　　     )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53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(3)她又考虑着:人类是要死亡的,死亡了一批再 创造一批吗?未免太麻烦了。怎样能使他们继续生存下去呢?　(　　 　   ) 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53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)她从崖壁上拉下一条枯藤，伸入一个泥潭里，搅成了浑黄的泥浆，向地面这么一挥洒。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　　 　   )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20100" y="2188210"/>
            <a:ext cx="2463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动作描写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56400" y="2870835"/>
            <a:ext cx="2463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神态描写  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72625" y="4213225"/>
            <a:ext cx="2463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心理描写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80150" y="5574030"/>
            <a:ext cx="24638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动作描写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Rectangle 1"/>
          <p:cNvSpPr/>
          <p:nvPr/>
        </p:nvSpPr>
        <p:spPr>
          <a:xfrm>
            <a:off x="912495" y="909003"/>
            <a:ext cx="1036764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)她觉得在这天地之间，应该添一点什么东西进去，让它生气蓬勃起来才好。　　(　　　    )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)女娲看着她亲手创造的这个聪明美丽的生物，又听见“妈妈”的喊声，不由得满心欢喜，眉开眼笑。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　　　　   ) 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7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她忽然灵机一动：“虽然，世间各种各样的生物都有了，可单单没有像自己一样的生物，那为什么不创造一种像自己一样的生物加入到世间呢？”(　　　     ) 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78525" y="1671955"/>
            <a:ext cx="24638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心理描写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40700" y="3828415"/>
            <a:ext cx="24638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神态描写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40700" y="5977255"/>
            <a:ext cx="24638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心理描写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Rectangle 1"/>
          <p:cNvSpPr/>
          <p:nvPr/>
        </p:nvSpPr>
        <p:spPr>
          <a:xfrm>
            <a:off x="631825" y="748348"/>
            <a:ext cx="1106297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)澄澈的池水照见了她的面容和身影；她笑，池水里的影子也向着她笑；她假装生气，池水里的影子也向着她生气。　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　(　　　     )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)说也奇怪，这个泥捏的小家伙，刚一接触到地面，马上就活了起来，并且一开口就喊：“妈妈！”(           )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10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她忽然灵机一动：“虽然，世间各种各样的生物都有了，可单单没有像自己一样的生物，那为什么不创造一种像自己一样的生物加入到世间呢？” (　　　　    ) 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2225" y="2186305"/>
            <a:ext cx="24638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神态描写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29600" y="3653790"/>
            <a:ext cx="24638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语言描写  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83375" y="5814695"/>
            <a:ext cx="24638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心理描写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Rectangle 1"/>
          <p:cNvSpPr/>
          <p:nvPr/>
        </p:nvSpPr>
        <p:spPr>
          <a:xfrm>
            <a:off x="1011555" y="1335405"/>
            <a:ext cx="1003109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50000"/>
              </a:lnSpc>
            </a:pPr>
            <a:r>
              <a:rPr lang="en-US" sz="32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    </a:t>
            </a:r>
            <a:r>
              <a:rPr 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走</a:t>
            </a:r>
            <a:r>
              <a:rPr 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呀</a:t>
            </a: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走</a:t>
            </a:r>
            <a:r>
              <a:rPr 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，她走得有些疲倦了，偶然在一个池子旁边蹲下来。澄澈的池水照见了她的面容和身影；她笑</a:t>
            </a:r>
            <a:r>
              <a:rPr 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  ）</a:t>
            </a: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池水里的影子也向着她笑</a:t>
            </a:r>
            <a:r>
              <a:rPr 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  ）</a:t>
            </a: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她假装生气</a:t>
            </a:r>
            <a:r>
              <a:rPr 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  ）</a:t>
            </a: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池水里的影子也向着她生气</a:t>
            </a:r>
            <a:r>
              <a:rPr 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  ）</a:t>
            </a: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她忽然灵机一动</a:t>
            </a:r>
            <a:r>
              <a:rPr lang="zh-CN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  ）</a:t>
            </a:r>
            <a:r>
              <a:rPr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“虽然，世间各种各样的生物都有了，可单单没有像自己一样的生物，那为什么不创造一种像自己一样的生物加入到世间呢？”</a:t>
            </a:r>
            <a:endParaRPr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9985" y="413385"/>
            <a:ext cx="824420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6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在文中括号出填上相应的标点符号。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</a:t>
            </a:r>
            <a:endParaRPr lang="zh-CN" alt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84630" y="2933065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4000" b="1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10525125" y="2933065"/>
            <a:ext cx="3200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3200" b="1">
              <a:solidFill>
                <a:srgbClr val="FF0000"/>
              </a:solidFill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19950" y="2933065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</a:t>
            </a:r>
            <a:endParaRPr lang="zh-CN" altLang="en-US" sz="3200" b="1">
              <a:solidFill>
                <a:srgbClr val="FF0000"/>
              </a:solidFill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91910" y="3674745"/>
            <a:ext cx="6934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25125" y="3674745"/>
            <a:ext cx="5911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endParaRPr lang="zh-CN" altLang="en-US" sz="3200" b="1">
              <a:solidFill>
                <a:srgbClr val="FF0000"/>
              </a:solidFill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6" grpId="0"/>
      <p:bldP spid="9" grpId="0"/>
      <p:bldP spid="1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2" name="矩形 34821"/>
          <p:cNvSpPr/>
          <p:nvPr/>
        </p:nvSpPr>
        <p:spPr>
          <a:xfrm>
            <a:off x="4108450" y="3074988"/>
            <a:ext cx="358775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4000" b="1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4000" b="1">
              <a:solidFill>
                <a:srgbClr val="FF0000"/>
              </a:solidFill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43" name="矩形 34842"/>
          <p:cNvSpPr/>
          <p:nvPr/>
        </p:nvSpPr>
        <p:spPr>
          <a:xfrm>
            <a:off x="2170430" y="1891348"/>
            <a:ext cx="88773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just"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、“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她给她心爱的孩子取了一个名字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2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叫作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人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这句话中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人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加引号的作用是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　 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6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endParaRPr lang="en-US" altLang="zh-CN" sz="36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2" charset="-122"/>
              </a:rPr>
              <a:t>．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表示引用         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．表示特定称谓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0000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MingLiU_HKSCS" pitchFamily="18" charset="-120"/>
                <a:ea typeface="黑体" panose="02010609060101010101" pitchFamily="2" charset="-122"/>
              </a:rPr>
              <a:t>．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表示着重指出  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．讽刺或否定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Rectangle 1"/>
          <p:cNvSpPr/>
          <p:nvPr/>
        </p:nvSpPr>
        <p:spPr>
          <a:xfrm>
            <a:off x="1870075" y="1245235"/>
            <a:ext cx="1001522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50000"/>
              </a:lnSpc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女娲造出的人为什么和自己一样</a:t>
            </a: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99360" y="2386330"/>
            <a:ext cx="80575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她看到池中自己的影子受到启示。  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95880" y="5142230"/>
            <a:ext cx="60712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人     </a:t>
            </a:r>
            <a:endParaRPr 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妈妈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11020" y="3429318"/>
            <a:ext cx="100152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50000"/>
              </a:lnSpc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9、女娲给她自己造的这个生物取个什么名字？</a:t>
            </a:r>
            <a:endParaRPr 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他们怎样称呼女娲？ </a:t>
            </a:r>
            <a:endParaRPr 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Rectangle 1"/>
          <p:cNvSpPr/>
          <p:nvPr/>
        </p:nvSpPr>
        <p:spPr>
          <a:xfrm>
            <a:off x="1620520" y="1116330"/>
            <a:ext cx="100152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“这样，人类就世世代代绵延下来，并且一天比一天加多了。”一句中“这样”指代什么?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4770" y="2395855"/>
            <a:ext cx="1048829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让男人和女人配合起来，叫他们自己去创造后代。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47290" y="5636260"/>
            <a:ext cx="607123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衬托女娲造人不辞辛苦。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                                </a:t>
            </a:r>
            <a:endParaRPr lang="zh-CN" altLang="zh-CN" sz="3200" b="1" dirty="0">
              <a:solidFill>
                <a:srgbClr val="FF000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20520" y="3760153"/>
            <a:ext cx="100152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00000"/>
              </a:lnSpc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11、“她工作着，工作着，一直工作到晚霞布满天空，星星和月亮射出幽光。”一句中的景物描写的作用是什么?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208" y="4159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467" b="3744"/>
          <a:stretch>
            <a:fillRect/>
          </a:stretch>
        </p:blipFill>
        <p:spPr>
          <a:xfrm>
            <a:off x="-22860" y="-40640"/>
            <a:ext cx="12181205" cy="6922770"/>
          </a:xfrm>
          <a:prstGeom prst="rect">
            <a:avLst/>
          </a:prstGeom>
        </p:spPr>
      </p:pic>
      <p:sp>
        <p:nvSpPr>
          <p:cNvPr id="835588" name="矩形 835587"/>
          <p:cNvSpPr/>
          <p:nvPr/>
        </p:nvSpPr>
        <p:spPr>
          <a:xfrm>
            <a:off x="1984058" y="1756093"/>
            <a:ext cx="5688012" cy="2736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再见！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35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35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55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10" name="图片 21509" descr="图片1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38735"/>
            <a:ext cx="9772015" cy="6779895"/>
          </a:xfrm>
          <a:prstGeom prst="rect">
            <a:avLst/>
          </a:prstGeom>
          <a:noFill/>
          <a:ln w="38100" cap="flat" cmpd="sng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1509" name="文本框 21508"/>
          <p:cNvSpPr txBox="1"/>
          <p:nvPr/>
        </p:nvSpPr>
        <p:spPr>
          <a:xfrm>
            <a:off x="5293678" y="6113463"/>
            <a:ext cx="38893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抟土造人</a:t>
            </a:r>
            <a:endParaRPr lang="zh-CN" altLang="en-US" sz="44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rcRect l="104" r="-7" b="4831"/>
          <a:stretch>
            <a:fillRect/>
          </a:stretch>
        </p:blipFill>
        <p:spPr>
          <a:xfrm>
            <a:off x="1310005" y="-5080"/>
            <a:ext cx="9725025" cy="6867525"/>
          </a:xfrm>
          <a:prstGeom prst="rect">
            <a:avLst/>
          </a:prstGeom>
        </p:spPr>
      </p:pic>
      <p:sp>
        <p:nvSpPr>
          <p:cNvPr id="21509" name="文本框 21508"/>
          <p:cNvSpPr txBox="1"/>
          <p:nvPr/>
        </p:nvSpPr>
        <p:spPr>
          <a:xfrm>
            <a:off x="5293678" y="6093778"/>
            <a:ext cx="38893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炼石补天</a:t>
            </a:r>
            <a:endParaRPr lang="zh-CN" altLang="en-US" sz="44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文本框 33"/>
          <p:cNvSpPr txBox="1"/>
          <p:nvPr/>
        </p:nvSpPr>
        <p:spPr>
          <a:xfrm>
            <a:off x="785495" y="579120"/>
            <a:ext cx="11045825" cy="6431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4120"/>
              </a:lnSpc>
            </a:pPr>
            <a:r>
              <a:rPr lang="zh-CN" altLang="en-US" sz="3600" dirty="0">
                <a:solidFill>
                  <a:srgbClr val="0000FF"/>
                </a:solidFill>
                <a:uFillTx/>
                <a:latin typeface="微软雅黑" panose="020B0503020204020204" charset="-122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黑体" panose="02010609060101010101" pitchFamily="2" charset="-122"/>
              </a:rPr>
              <a:t>女娲，中国上古神话中的创世女神。又称娲皇、女阴，史记女娲氏，是华夏民族人文先始，是福佑社稷之正神。 </a:t>
            </a:r>
            <a:endParaRPr lang="zh-CN" altLang="en-US" sz="3600" b="1" dirty="0">
              <a:solidFill>
                <a:srgbClr val="0000FF"/>
              </a:solidFill>
              <a:uFillTx/>
              <a:latin typeface="楷体" panose="02010609060101010101" pitchFamily="49" charset="-122"/>
              <a:ea typeface="黑体" panose="02010609060101010101" pitchFamily="2" charset="-122"/>
            </a:endParaRPr>
          </a:p>
          <a:p>
            <a:pPr>
              <a:lnSpc>
                <a:spcPts val="41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黑体" panose="02010609060101010101" pitchFamily="2" charset="-122"/>
              </a:rPr>
              <a:t>    相传女娲造人，一日中七十化变，以黄泥仿照自己抟土造人，创造人类社会并建立婚姻制度；因世间天塌地陷，于是熔彩石以补苍天，斩鳖足以立四极，留下了女娲补天的神话传说。</a:t>
            </a:r>
            <a:endParaRPr lang="zh-CN" altLang="en-US" sz="3600" b="1" dirty="0">
              <a:solidFill>
                <a:srgbClr val="0000FF"/>
              </a:solidFill>
              <a:uFillTx/>
              <a:latin typeface="楷体" panose="02010609060101010101" pitchFamily="49" charset="-122"/>
              <a:ea typeface="黑体" panose="02010609060101010101" pitchFamily="2" charset="-122"/>
            </a:endParaRPr>
          </a:p>
          <a:p>
            <a:pPr>
              <a:lnSpc>
                <a:spcPts val="41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" panose="02010609060101010101" pitchFamily="49" charset="-122"/>
                <a:ea typeface="黑体" panose="02010609060101010101" pitchFamily="2" charset="-122"/>
              </a:rPr>
              <a:t>    女娲不但是补天救世的英雌和抟土造人的女神，还是一个创造万物的自然之神，神通广大化生万物，每天至少能创造出七十样东西。她开世造物，因此被称为大地之母，是被民间广泛而又长久崇拜的创世神和始母神。</a:t>
            </a:r>
            <a:endParaRPr lang="zh-CN" altLang="en-US" sz="3600" b="1" dirty="0">
              <a:solidFill>
                <a:srgbClr val="0000FF"/>
              </a:solidFill>
              <a:uFillTx/>
              <a:latin typeface="楷体" panose="02010609060101010101" pitchFamily="49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女娲印象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3"/>
          <p:cNvSpPr txBox="1"/>
          <p:nvPr/>
        </p:nvSpPr>
        <p:spPr>
          <a:xfrm>
            <a:off x="2495550" y="1989138"/>
            <a:ext cx="7827963" cy="3692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、主人公是神或半人半神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、想象或幻想出来的，想象丰富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、古代人民对自然现象和社会生活的一种天真解释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、歌颂某种精神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123" name="Text Box 3"/>
          <p:cNvSpPr txBox="1"/>
          <p:nvPr/>
        </p:nvSpPr>
        <p:spPr>
          <a:xfrm>
            <a:off x="3033713" y="758825"/>
            <a:ext cx="74676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</a:rPr>
              <a:t>神话的特点</a:t>
            </a:r>
            <a:endParaRPr lang="zh-CN" altLang="en-US" sz="4400" b="1" dirty="0">
              <a:solidFill>
                <a:srgbClr val="0000FF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文体知识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Text Box 3"/>
          <p:cNvSpPr txBox="1"/>
          <p:nvPr/>
        </p:nvSpPr>
        <p:spPr>
          <a:xfrm>
            <a:off x="2500630" y="1726565"/>
            <a:ext cx="797623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、快速阅读，积累字词。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、复述故事情节，分析女娲形象，感受文中表现的喜悦之情。 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、初步感知想象和联想手法，激发学生探索未知的欲望。 </a:t>
            </a:r>
            <a:endParaRPr lang="zh-CN" altLang="en-US" sz="40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7177" name="Picture 9" descr="caomao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48700" y="328930"/>
            <a:ext cx="2667000" cy="2125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36208" y="51753"/>
            <a:ext cx="2962275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5276</Words>
  <Application>WPS 演示</Application>
  <PresentationFormat>自定义</PresentationFormat>
  <Paragraphs>417</Paragraphs>
  <Slides>48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9" baseType="lpstr">
      <vt:lpstr>Arial</vt:lpstr>
      <vt:lpstr>宋体</vt:lpstr>
      <vt:lpstr>Wingdings</vt:lpstr>
      <vt:lpstr>Calibri</vt:lpstr>
      <vt:lpstr>黑体</vt:lpstr>
      <vt:lpstr>Times New Roman</vt:lpstr>
      <vt:lpstr>隶书</vt:lpstr>
      <vt:lpstr>微软雅黑</vt:lpstr>
      <vt:lpstr>Tahoma</vt:lpstr>
      <vt:lpstr>楷体</vt:lpstr>
      <vt:lpstr>幼圆</vt:lpstr>
      <vt:lpstr>Arial Unicode MS</vt:lpstr>
      <vt:lpstr>楷体_GB2312</vt:lpstr>
      <vt:lpstr>新宋体</vt:lpstr>
      <vt:lpstr>Wingdings</vt:lpstr>
      <vt:lpstr>幼圆</vt:lpstr>
      <vt:lpstr>等线</vt:lpstr>
      <vt:lpstr>MingLiU_HKSCS</vt:lpstr>
      <vt:lpstr>MingLiU-ExtB</vt:lpstr>
      <vt:lpstr>华文行楷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亚当与夏娃</vt:lpstr>
      <vt:lpstr>PowerPoint 演示文稿</vt:lpstr>
      <vt:lpstr>PowerPoint 演示文稿</vt:lpstr>
      <vt:lpstr>作者增添了: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D13001</dc:creator>
  <cp:lastModifiedBy>Administrator</cp:lastModifiedBy>
  <cp:revision>114</cp:revision>
  <dcterms:created xsi:type="dcterms:W3CDTF">2013-11-19T12:05:00Z</dcterms:created>
  <dcterms:modified xsi:type="dcterms:W3CDTF">2019-09-12T15:14:22Z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