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09" r:id="rId4"/>
    <p:sldId id="464" r:id="rId5"/>
    <p:sldId id="410" r:id="rId6"/>
    <p:sldId id="424" r:id="rId7"/>
    <p:sldId id="425" r:id="rId8"/>
    <p:sldId id="426" r:id="rId9"/>
    <p:sldId id="423" r:id="rId10"/>
    <p:sldId id="427" r:id="rId11"/>
    <p:sldId id="411" r:id="rId12"/>
    <p:sldId id="412" r:id="rId13"/>
    <p:sldId id="413" r:id="rId14"/>
    <p:sldId id="428" r:id="rId15"/>
    <p:sldId id="429" r:id="rId16"/>
    <p:sldId id="430" r:id="rId17"/>
    <p:sldId id="431" r:id="rId18"/>
    <p:sldId id="432" r:id="rId19"/>
    <p:sldId id="433" r:id="rId20"/>
    <p:sldId id="434" r:id="rId21"/>
    <p:sldId id="435" r:id="rId22"/>
    <p:sldId id="414" r:id="rId23"/>
    <p:sldId id="415" r:id="rId24"/>
    <p:sldId id="416" r:id="rId25"/>
    <p:sldId id="457" r:id="rId26"/>
    <p:sldId id="417" r:id="rId27"/>
    <p:sldId id="418" r:id="rId28"/>
    <p:sldId id="451" r:id="rId29"/>
    <p:sldId id="450" r:id="rId30"/>
    <p:sldId id="465" r:id="rId31"/>
    <p:sldId id="466" r:id="rId32"/>
    <p:sldId id="419" r:id="rId33"/>
    <p:sldId id="458" r:id="rId34"/>
    <p:sldId id="420" r:id="rId35"/>
    <p:sldId id="452" r:id="rId36"/>
    <p:sldId id="462" r:id="rId37"/>
    <p:sldId id="453" r:id="rId38"/>
    <p:sldId id="461" r:id="rId39"/>
    <p:sldId id="456" r:id="rId40"/>
    <p:sldId id="454" r:id="rId41"/>
    <p:sldId id="455" r:id="rId42"/>
    <p:sldId id="421" r:id="rId43"/>
    <p:sldId id="463" r:id="rId44"/>
    <p:sldId id="422" r:id="rId45"/>
    <p:sldId id="467" r:id="rId46"/>
    <p:sldId id="468" r:id="rId47"/>
    <p:sldId id="469" r:id="rId48"/>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tags" Target="tags/tag333.xml" /><Relationship Id="rId5" Type="http://schemas.openxmlformats.org/officeDocument/2006/relationships/slide" Target="slides/slide2.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97.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7421D011-EC35-498F-ADE3-3197FF1A64D5}" type="slidenum">
              <a:rPr lang="zh-CN" altLang="en-US" smtClean="0"/>
              <a:t>14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7421D011-EC35-498F-ADE3-3197FF1A64D5}" type="slidenum">
              <a:rPr lang="zh-CN" altLang="en-US" smtClean="0"/>
              <a:t>15</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10" Type="http://schemas.microsoft.com/office/2007/relationships/hdphoto" Target="../media/image5.wdp" /><Relationship Id="rId11" Type="http://schemas.openxmlformats.org/officeDocument/2006/relationships/slideMaster" Target="../slideMasters/slideMaster1.xml" /><Relationship Id="rId2" Type="http://schemas.openxmlformats.org/officeDocument/2006/relationships/tags" Target="../tags/tag69.xml" /><Relationship Id="rId3" Type="http://schemas.openxmlformats.org/officeDocument/2006/relationships/image" Target="../media/image1.png" /><Relationship Id="rId4" Type="http://schemas.openxmlformats.org/officeDocument/2006/relationships/tags" Target="../tags/tag70.xml" /><Relationship Id="rId5" Type="http://schemas.microsoft.com/office/2007/relationships/hdphoto" Target="../media/image2.wdp" /><Relationship Id="rId6" Type="http://schemas.openxmlformats.org/officeDocument/2006/relationships/image" Target="../media/image2.png" /><Relationship Id="rId7" Type="http://schemas.openxmlformats.org/officeDocument/2006/relationships/tags" Target="../tags/tag71.xml" /><Relationship Id="rId8" Type="http://schemas.openxmlformats.org/officeDocument/2006/relationships/image" Target="../media/image3.png" /><Relationship Id="rId9" Type="http://schemas.openxmlformats.org/officeDocument/2006/relationships/tags" Target="../tags/tag7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3.xml" /><Relationship Id="rId10" Type="http://schemas.openxmlformats.org/officeDocument/2006/relationships/tags" Target="../tags/tag79.xml" /><Relationship Id="rId11" Type="http://schemas.openxmlformats.org/officeDocument/2006/relationships/tags" Target="../tags/tag80.xml" /><Relationship Id="rId12" Type="http://schemas.openxmlformats.org/officeDocument/2006/relationships/image" Target="../media/image6.jpeg" /><Relationship Id="rId13" Type="http://schemas.openxmlformats.org/officeDocument/2006/relationships/slideMaster" Target="../slideMasters/slideMaster1.xml" /><Relationship Id="rId2" Type="http://schemas.openxmlformats.org/officeDocument/2006/relationships/tags" Target="../tags/tag74.xml" /><Relationship Id="rId3" Type="http://schemas.openxmlformats.org/officeDocument/2006/relationships/image" Target="../media/image4.jpeg" /><Relationship Id="rId4" Type="http://schemas.openxmlformats.org/officeDocument/2006/relationships/image" Target="../media/image5.png" /><Relationship Id="rId5" Type="http://schemas.openxmlformats.org/officeDocument/2006/relationships/tags" Target="../tags/tag75.xml" /><Relationship Id="rId6" Type="http://schemas.openxmlformats.org/officeDocument/2006/relationships/tags" Target="../tags/tag76.xml" /><Relationship Id="rId7" Type="http://schemas.microsoft.com/office/2007/relationships/hdphoto" Target="../media/image9.wdp" /><Relationship Id="rId8" Type="http://schemas.openxmlformats.org/officeDocument/2006/relationships/tags" Target="../tags/tag77.xml" /><Relationship Id="rId9" Type="http://schemas.openxmlformats.org/officeDocument/2006/relationships/tags" Target="../tags/tag78.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1.xml" /><Relationship Id="rId10" Type="http://schemas.openxmlformats.org/officeDocument/2006/relationships/image" Target="../media/image8.png" /><Relationship Id="rId11" Type="http://schemas.openxmlformats.org/officeDocument/2006/relationships/tags" Target="../tags/tag89.xml" /><Relationship Id="rId12" Type="http://schemas.openxmlformats.org/officeDocument/2006/relationships/image" Target="../media/image4.jpeg" /><Relationship Id="rId13" Type="http://schemas.openxmlformats.org/officeDocument/2006/relationships/slideMaster" Target="../slideMasters/slideMaster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image" Target="../media/image7.png" /><Relationship Id="rId9" Type="http://schemas.openxmlformats.org/officeDocument/2006/relationships/tags" Target="../tags/tag88.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userDrawn="1">
  <p:cSld name="栏目三">
    <p:bg>
      <p:bgPr>
        <a:solidFill>
          <a:schemeClr val="bg1"/>
        </a:solidFill>
        <a:effectLst/>
      </p:bgPr>
    </p:bg>
    <p:spTree>
      <p:nvGrpSpPr>
        <p:cNvPr id="1" name=""/>
        <p:cNvGrpSpPr/>
        <p:nvPr>
          <p:custDataLst>
            <p:tags r:id="rId1"/>
          </p:custDataLst>
        </p:nvPr>
      </p:nvGrpSpPr>
      <p:grpSpPr>
        <a:xfrm>
          <a:off x="0" y="0"/>
          <a:ext cx="0" cy="0"/>
        </a:xfrm>
      </p:grpSpPr>
      <p:sp>
        <p:nvSpPr>
          <p:cNvPr id="10" name="TextBox 9">
            <a:hlinkClick action="ppaction://noaction"/>
          </p:cNvPr>
          <p:cNvSpPr txBox="1"/>
          <p:nvPr userDrawn="1">
            <p:custDataLst>
              <p:tags r:id="rId2"/>
            </p:custDataLst>
          </p:nvPr>
        </p:nvSpPr>
        <p:spPr>
          <a:xfrm>
            <a:off x="9899536" y="240902"/>
            <a:ext cx="1441421" cy="307777"/>
          </a:xfrm>
          <a:prstGeom prst="rect">
            <a:avLst/>
          </a:prstGeom>
          <a:noFill/>
        </p:spPr>
        <p:txBody>
          <a:bodyPr wrap="none" rtlCol="0">
            <a:spAutoFit/>
          </a:bodyPr>
          <a:lstStyle/>
          <a:p>
            <a:r>
              <a:rPr lang="zh-CN" altLang="en-US" sz="1400">
                <a:solidFill>
                  <a:schemeClr val="bg1"/>
                </a:solidFill>
                <a:latin typeface="黑体" panose="02010609060101010101" pitchFamily="2" charset="-122"/>
                <a:ea typeface="黑体" panose="02010609060101010101" pitchFamily="2" charset="-122"/>
              </a:rPr>
              <a:t>课外篇一起提高</a:t>
            </a:r>
          </a:p>
        </p:txBody>
      </p:sp>
      <p:pic>
        <p:nvPicPr>
          <p:cNvPr id="4" name="图片 3"/>
          <p:cNvPicPr>
            <a:picLocks noChangeAspect="1"/>
          </p:cNvPicPr>
          <p:nvPr userDrawn="1">
            <p:custDataLst>
              <p:tags r:id="rId4"/>
            </p:custDataLst>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5">
                    <a14:imgEffect>
                      <a14:backgroundRemoval t="9618" b="98024" l="1927" r="94990">
                        <a14:foregroundMark x1="16763" y1="91963" x2="27168" y2="59947"/>
                        <a14:foregroundMark x1="6166" y1="52833" x2="11946" y2="44664"/>
                        <a14:foregroundMark x1="23314" y1="32938" x2="26975" y2="25033"/>
                        <a14:foregroundMark x1="15992" y1="34124" x2="27553" y2="37681"/>
                        <a14:foregroundMark x1="6744" y1="40316" x2="7129" y2="35573"/>
                        <a14:foregroundMark x1="2312" y1="51120" x2="6358" y2="43742"/>
                        <a14:foregroundMark x1="21195" y1="94862" x2="28131" y2="94598"/>
                        <a14:foregroundMark x1="47784" y1="95389" x2="52601" y2="98024"/>
                        <a14:foregroundMark x1="18690" y1="97233" x2="10019" y2="95652"/>
                        <a14:foregroundMark x1="80539" y1="83136" x2="94990" y2="83136"/>
                        <a14:foregroundMark x1="29480" y1="17918" x2="33911" y2="17391"/>
                      </a14:backgroundRemoval>
                    </a14:imgEffect>
                    <a14:imgEffect>
                      <a14:saturation sat="400000"/>
                    </a14:imgEffect>
                  </a14:imgLayer>
                </a14:imgProps>
              </a:ext>
              <a:ext uri="{28A0092B-C50C-407E-A947-70E740481C1C}">
                <a14:useLocalDpi xmlns:a14="http://schemas.microsoft.com/office/drawing/2010/main" val="0"/>
              </a:ext>
            </a:extLst>
          </a:blip>
          <a:srcRect l="10131" b="3408"/>
          <a:stretch>
            <a:fillRect/>
          </a:stretch>
        </p:blipFill>
        <p:spPr>
          <a:xfrm rot="10800000" flipH="1">
            <a:off x="0" y="0"/>
            <a:ext cx="2587776" cy="3041576"/>
          </a:xfrm>
          <a:prstGeom prst="rect">
            <a:avLst/>
          </a:prstGeom>
        </p:spPr>
      </p:pic>
      <p:pic>
        <p:nvPicPr>
          <p:cNvPr id="11" name="图片 10" descr="012"/>
          <p:cNvPicPr>
            <a:picLocks noChangeAspect="1"/>
          </p:cNvPicPr>
          <p:nvPr userDrawn="1">
            <p:custDataLst>
              <p:tags r:id="rId7"/>
            </p:custDataLst>
          </p:nvPr>
        </p:nvPicPr>
        <p:blipFill>
          <a:blip r:embed="rId6"/>
          <a:srcRect l="41544" t="2715" r="29100" b="39489"/>
          <a:stretch>
            <a:fillRect/>
          </a:stretch>
        </p:blipFill>
        <p:spPr>
          <a:xfrm rot="5400000">
            <a:off x="4609989" y="-2186397"/>
            <a:ext cx="739775" cy="5112571"/>
          </a:xfrm>
          <a:prstGeom prst="rect">
            <a:avLst/>
          </a:prstGeom>
        </p:spPr>
      </p:pic>
      <p:pic>
        <p:nvPicPr>
          <p:cNvPr id="7" name="图片 6"/>
          <p:cNvPicPr>
            <a:picLocks noChangeAspect="1"/>
          </p:cNvPicPr>
          <p:nvPr userDrawn="1">
            <p:custDataLst>
              <p:tags r:id="rId9"/>
            </p:custDataLst>
          </p:nvPr>
        </p:nvPicPr>
        <p:blipFill>
          <a:blip r:embed="rId8">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99376" y="2780928"/>
            <a:ext cx="609653" cy="36762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相框">
    <p:bg>
      <p:bgPr>
        <a:blipFill dpi="0" rotWithShape="1">
          <a:blip r:embed="rId12">
            <a:lum/>
          </a:blip>
          <a:stretch>
            <a:fillRect/>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292735" y="304165"/>
            <a:ext cx="11606530" cy="6249670"/>
          </a:xfrm>
          <a:prstGeom prst="rect">
            <a:avLst/>
          </a:prstGeom>
          <a:blipFill dpi="0" rotWithShape="1">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itchFamily="34" charset="0"/>
              <a:ea typeface="隶书" panose="02010509060101010101" charset="-122"/>
            </a:endParaRPr>
          </a:p>
        </p:txBody>
      </p:sp>
      <p:pic>
        <p:nvPicPr>
          <p:cNvPr id="9" name="图片 8"/>
          <p:cNvPicPr>
            <a:picLocks noChangeAspect="1"/>
          </p:cNvPicPr>
          <p:nvPr userDrawn="1">
            <p:custDataLst>
              <p:tags r:id="rId5"/>
            </p:custDataLst>
          </p:nvPr>
        </p:nvPicPr>
        <p:blipFill>
          <a:blip r:embed="rId4">
            <a:extLst>
              <a:ext uri="{BEBA8EAE-BF5A-486C-A8C5-ECC9F3942E4B}">
                <a14:imgProps xmlns:a14="http://schemas.microsoft.com/office/drawing/2010/main">
                  <a14:imgLayer r:embed="rId7">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10804525" y="5676900"/>
            <a:ext cx="1289050" cy="1129665"/>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accent1"/>
                </a:solidFill>
                <a:latin typeface="Arial" pitchFamily="34" charset="0"/>
                <a:ea typeface="隶书" panose="02010509060101010101" charset="-122"/>
              </a:defRPr>
            </a:lvl1pPr>
          </a:lstStyle>
          <a:p>
            <a:r>
              <a:rPr lang="zh-CN" altLang="en-US"/>
              <a:t>单击此处编辑标题</a:t>
            </a:r>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bg1"/>
                </a:solidFill>
                <a:latin typeface="Arial" pitchFamily="34" charset="0"/>
                <a:ea typeface="隶书" panose="02010509060101010101" charset="-122"/>
              </a:defRPr>
            </a:lvl1pPr>
            <a:lvl2pPr>
              <a:defRPr baseline="0">
                <a:solidFill>
                  <a:schemeClr val="bg1"/>
                </a:solidFill>
                <a:latin typeface="Arial" pitchFamily="34" charset="0"/>
                <a:ea typeface="隶书" panose="02010509060101010101" charset="-122"/>
              </a:defRPr>
            </a:lvl2pPr>
            <a:lvl3pPr>
              <a:defRPr baseline="0">
                <a:solidFill>
                  <a:schemeClr val="bg1"/>
                </a:solidFill>
                <a:latin typeface="Arial" pitchFamily="34" charset="0"/>
                <a:ea typeface="隶书" panose="02010509060101010101" charset="-122"/>
              </a:defRPr>
            </a:lvl3pPr>
            <a:lvl4pPr>
              <a:defRPr baseline="0">
                <a:solidFill>
                  <a:schemeClr val="bg1"/>
                </a:solidFill>
                <a:latin typeface="Arial" pitchFamily="34" charset="0"/>
                <a:ea typeface="隶书" panose="02010509060101010101" charset="-122"/>
              </a:defRPr>
            </a:lvl4pPr>
            <a:lvl5pPr>
              <a:defRPr baseline="0">
                <a:solidFill>
                  <a:schemeClr val="bg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9"/>
            </p:custDataLst>
          </p:nvPr>
        </p:nvSpPr>
        <p:spPr/>
        <p:txBody>
          <a:bodyPr/>
          <a:lstStyle>
            <a:lvl1pPr>
              <a:defRPr baseline="0">
                <a:latin typeface="Arial"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latin typeface="Arial" pitchFamily="34" charset="0"/>
                <a:ea typeface="隶书" panose="0201050906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腰带">
    <p:bg>
      <p:bgPr>
        <a:blipFill dpi="0" rotWithShape="1">
          <a:blip r:embed="rId12">
            <a:lum/>
          </a:blip>
          <a:tile tx="0" ty="0" sx="100000" sy="100000" flip="none" algn="tl"/>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itchFamily="34" charset="0"/>
              <a:ea typeface="隶书" panose="02010509060101010101" charset="-122"/>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itchFamily="34" charset="0"/>
                <a:ea typeface="隶书" panose="02010509060101010101" charset="-122"/>
              </a:defRPr>
            </a:lvl1pPr>
          </a:lstStyle>
          <a:p>
            <a:r>
              <a:rPr lang="zh-CN" altLang="en-US"/>
              <a:t>单击此处编辑标题</a:t>
            </a:r>
          </a:p>
        </p:txBody>
      </p:sp>
      <p:sp>
        <p:nvSpPr>
          <p:cNvPr id="3" name="日期占位符 2"/>
          <p:cNvSpPr>
            <a:spLocks noGrp="1"/>
          </p:cNvSpPr>
          <p:nvPr>
            <p:ph type="dt" sz="half" idx="10"/>
            <p:custDataLst>
              <p:tags r:id="rId4"/>
            </p:custDataLst>
          </p:nvPr>
        </p:nvSpPr>
        <p:spPr/>
        <p:txBody>
          <a:bodyPr/>
          <a:lstStyle>
            <a:lvl1pPr>
              <a:defRPr baseline="0">
                <a:latin typeface="Arial" pitchFamily="34" charset="0"/>
                <a:ea typeface="隶书" panose="0201050906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itchFamily="34" charset="0"/>
                <a:ea typeface="隶书" panose="0201050906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itchFamily="34" charset="0"/>
                <a:ea typeface="隶书" panose="02010509060101010101"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1522413" y="3862800"/>
            <a:ext cx="9144000" cy="1656000"/>
          </a:xfrm>
        </p:spPr>
        <p:txBody>
          <a:bodyPr>
            <a:normAutofit/>
          </a:bodyPr>
          <a:lstStyle>
            <a:lvl1pPr algn="ctr">
              <a:defRPr baseline="0">
                <a:solidFill>
                  <a:schemeClr val="bg1"/>
                </a:solidFill>
                <a:latin typeface="Arial" pitchFamily="34" charset="0"/>
                <a:ea typeface="隶书" panose="02010509060101010101" charset="-122"/>
              </a:defRPr>
            </a:lvl1pPr>
          </a:lstStyle>
          <a:p>
            <a:pPr lvl="0"/>
            <a:r>
              <a:rPr lang="zh-CN" altLang="en-US"/>
              <a:t>单击此处编辑母版文本样式</a:t>
            </a:r>
          </a:p>
        </p:txBody>
      </p:sp>
      <p:pic>
        <p:nvPicPr>
          <p:cNvPr id="8" name="图片 7"/>
          <p:cNvPicPr>
            <a:picLocks noChangeAspect="1"/>
          </p:cNvPicPr>
          <p:nvPr userDrawn="1">
            <p:custDataLst>
              <p:tags r:id="rId9"/>
            </p:custDataLst>
          </p:nvPr>
        </p:nvPicPr>
        <p:blipFill>
          <a:blip r:embed="rId8"/>
          <a:stretch>
            <a:fillRect/>
          </a:stretch>
        </p:blipFill>
        <p:spPr>
          <a:xfrm rot="692911" flipH="1">
            <a:off x="9741535" y="4845050"/>
            <a:ext cx="2385060" cy="2089785"/>
          </a:xfrm>
          <a:prstGeom prst="rect">
            <a:avLst/>
          </a:prstGeom>
        </p:spPr>
      </p:pic>
      <p:pic>
        <p:nvPicPr>
          <p:cNvPr id="9" name="图片 8"/>
          <p:cNvPicPr>
            <a:picLocks noChangeAspect="1"/>
          </p:cNvPicPr>
          <p:nvPr userDrawn="1">
            <p:custDataLst>
              <p:tags r:id="rId11"/>
            </p:custDataLst>
          </p:nvPr>
        </p:nvPicPr>
        <p:blipFill>
          <a:blip r:embed="rId10"/>
          <a:stretch>
            <a:fillRect/>
          </a:stretch>
        </p:blipFill>
        <p:spPr>
          <a:xfrm>
            <a:off x="0" y="0"/>
            <a:ext cx="3535680" cy="2830195"/>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1pPr>
            <a:lvl2pPr marL="685800" indent="-228600" defTabSz="914400" eaLnBrk="1" fontAlgn="auto" latinLnBrk="0" hangingPunct="1">
              <a:lnSpc>
                <a:spcPct val="120000"/>
              </a:lnSpc>
              <a:buFont typeface="Arial" pitchFamily="34" charset="0"/>
              <a:buChar char="●"/>
              <a:tabLst>
                <a:tab pos="1609725"/>
              </a:tabLst>
              <a:defRPr sz="1600" u="none" strike="noStrike" kern="1200" cap="none" spc="150" normalizeH="0" baseline="0">
                <a:solidFill>
                  <a:schemeClr val="tx1">
                    <a:lumMod val="65000"/>
                    <a:lumOff val="35000"/>
                  </a:schemeClr>
                </a:solidFill>
                <a:latin typeface="Arial" pitchFamily="34" charset="0"/>
                <a:ea typeface="微软雅黑"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tags" Target="../tags/tag90.xml" /><Relationship Id="rId16" Type="http://schemas.openxmlformats.org/officeDocument/2006/relationships/tags" Target="../tags/tag91.xml" /><Relationship Id="rId17" Type="http://schemas.openxmlformats.org/officeDocument/2006/relationships/tags" Target="../tags/tag92.xml" /><Relationship Id="rId18" Type="http://schemas.openxmlformats.org/officeDocument/2006/relationships/tags" Target="../tags/tag93.xml" /><Relationship Id="rId19" Type="http://schemas.openxmlformats.org/officeDocument/2006/relationships/tags" Target="../tags/tag94.xml" /><Relationship Id="rId2" Type="http://schemas.openxmlformats.org/officeDocument/2006/relationships/slideLayout" Target="../slideLayouts/slideLayout2.xml" /><Relationship Id="rId20" Type="http://schemas.openxmlformats.org/officeDocument/2006/relationships/tags" Target="../tags/tag95.xml" /><Relationship Id="rId21" Type="http://schemas.openxmlformats.org/officeDocument/2006/relationships/tags" Target="../tags/tag96.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5"/>
          </p:custDataLst>
        </p:nvPr>
      </p:nvGrpSpPr>
      <p:grpSpPr>
        <a:xfrm>
          <a:off x="0" y="0"/>
          <a:ext cx="0" cy="0"/>
        </a:xfrm>
      </p:grpSpPr>
      <p:sp>
        <p:nvSpPr>
          <p:cNvPr id="2" name="标题占位符 1"/>
          <p:cNvSpPr>
            <a:spLocks noGrp="1"/>
          </p:cNvSpPr>
          <p:nvPr>
            <p:ph type="title"/>
            <p:custDataLst>
              <p:tags r:id="rId1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0</a:t>
            </a:fld>
            <a:endParaRPr lang="zh-CN" altLang="en-US"/>
          </a:p>
        </p:txBody>
      </p:sp>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tabLst>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image" Target="../media/image9.jpeg" /><Relationship Id="rId6" Type="http://schemas.openxmlformats.org/officeDocument/2006/relationships/tags" Target="../tags/tag107.xml" /><Relationship Id="rId7" Type="http://schemas.openxmlformats.org/officeDocument/2006/relationships/tags" Target="../tags/tag10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image" Target="../media/image12.png" /><Relationship Id="rId6" Type="http://schemas.openxmlformats.org/officeDocument/2006/relationships/tags" Target="../tags/tag155.xml" /><Relationship Id="rId7" Type="http://schemas.openxmlformats.org/officeDocument/2006/relationships/tags" Target="../tags/tag15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image" Target="../media/image13.jpeg" /><Relationship Id="rId7" Type="http://schemas.openxmlformats.org/officeDocument/2006/relationships/tags" Target="../tags/tag16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image" Target="../media/image12.png" /><Relationship Id="rId6" Type="http://schemas.openxmlformats.org/officeDocument/2006/relationships/tags" Target="../tags/tag16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 Id="rId6" Type="http://schemas.openxmlformats.org/officeDocument/2006/relationships/tags" Target="../tags/tag17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5.xml" /><Relationship Id="rId11" Type="http://schemas.openxmlformats.org/officeDocument/2006/relationships/tags" Target="../tags/tag206.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tags" Target="../tags/tag203.xml" /><Relationship Id="rId8" Type="http://schemas.openxmlformats.org/officeDocument/2006/relationships/tags" Target="../tags/tag204.xml" /><Relationship Id="rId9" Type="http://schemas.openxmlformats.org/officeDocument/2006/relationships/image" Target="../media/image14.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3.xml" /><Relationship Id="rId11" Type="http://schemas.openxmlformats.org/officeDocument/2006/relationships/tags" Target="../tags/tag214.xml" /><Relationship Id="rId2" Type="http://schemas.openxmlformats.org/officeDocument/2006/relationships/tags" Target="../tags/tag207.xml" /><Relationship Id="rId3" Type="http://schemas.openxmlformats.org/officeDocument/2006/relationships/image" Target="../media/image15.png"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 Id="rId7" Type="http://schemas.openxmlformats.org/officeDocument/2006/relationships/tags" Target="../tags/tag211.xml" /><Relationship Id="rId8" Type="http://schemas.openxmlformats.org/officeDocument/2006/relationships/tags" Target="../tags/tag212.xml" /><Relationship Id="rId9" Type="http://schemas.openxmlformats.org/officeDocument/2006/relationships/image" Target="../media/image16.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4.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tags" Target="../tags/tag22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tags" Target="../tags/tag23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5.xml" /><Relationship Id="rId3" Type="http://schemas.openxmlformats.org/officeDocument/2006/relationships/image" Target="../media/image17.png"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image" Target="../media/image17.png"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tags" Target="../tags/tag24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0.xml" /><Relationship Id="rId3" Type="http://schemas.openxmlformats.org/officeDocument/2006/relationships/tags" Target="../tags/tag251.xml" /><Relationship Id="rId4" Type="http://schemas.openxmlformats.org/officeDocument/2006/relationships/tags" Target="../tags/tag252.xml" /><Relationship Id="rId5" Type="http://schemas.openxmlformats.org/officeDocument/2006/relationships/tags" Target="../tags/tag253.xml" /><Relationship Id="rId6" Type="http://schemas.openxmlformats.org/officeDocument/2006/relationships/tags" Target="../tags/tag25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5.xml" /><Relationship Id="rId3" Type="http://schemas.openxmlformats.org/officeDocument/2006/relationships/image" Target="../media/image17.png" /><Relationship Id="rId4" Type="http://schemas.openxmlformats.org/officeDocument/2006/relationships/tags" Target="../tags/tag256.xml" /><Relationship Id="rId5" Type="http://schemas.openxmlformats.org/officeDocument/2006/relationships/tags" Target="../tags/tag257.xml" /><Relationship Id="rId6" Type="http://schemas.openxmlformats.org/officeDocument/2006/relationships/tags" Target="../tags/tag258.xml" /><Relationship Id="rId7" Type="http://schemas.openxmlformats.org/officeDocument/2006/relationships/tags" Target="../tags/tag259.xml" /><Relationship Id="rId8" Type="http://schemas.openxmlformats.org/officeDocument/2006/relationships/tags" Target="../tags/tag26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image" Target="../media/image12.png" /><Relationship Id="rId5" Type="http://schemas.openxmlformats.org/officeDocument/2006/relationships/tags" Target="../tags/tag263.xml" /><Relationship Id="rId6" Type="http://schemas.openxmlformats.org/officeDocument/2006/relationships/tags" Target="../tags/tag26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image" Target="../media/image18.png" /><Relationship Id="rId5" Type="http://schemas.openxmlformats.org/officeDocument/2006/relationships/tags" Target="../tags/tag267.xml" /><Relationship Id="rId6" Type="http://schemas.openxmlformats.org/officeDocument/2006/relationships/tags" Target="../tags/tag268.xml" /><Relationship Id="rId7" Type="http://schemas.openxmlformats.org/officeDocument/2006/relationships/tags" Target="../tags/tag26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image" Target="../media/image18.png" /><Relationship Id="rId5" Type="http://schemas.openxmlformats.org/officeDocument/2006/relationships/tags" Target="../tags/tag272.xml"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tags" Target="../tags/tag275.xml" /><Relationship Id="rId9" Type="http://schemas.openxmlformats.org/officeDocument/2006/relationships/tags" Target="../tags/tag27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image" Target="../media/image19.png" /><Relationship Id="rId6" Type="http://schemas.openxmlformats.org/officeDocument/2006/relationships/tags" Target="../tags/tag280.xml" /><Relationship Id="rId7" Type="http://schemas.openxmlformats.org/officeDocument/2006/relationships/tags" Target="../tags/tag28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image" Target="../media/image18.png" /><Relationship Id="rId5" Type="http://schemas.openxmlformats.org/officeDocument/2006/relationships/tags" Target="../tags/tag284.xml" /><Relationship Id="rId6" Type="http://schemas.openxmlformats.org/officeDocument/2006/relationships/tags" Target="../tags/tag285.xml" /><Relationship Id="rId7" Type="http://schemas.openxmlformats.org/officeDocument/2006/relationships/tags" Target="../tags/tag28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7.xml" /><Relationship Id="rId3" Type="http://schemas.openxmlformats.org/officeDocument/2006/relationships/image" Target="../media/image18.png"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tags" Target="../tags/tag29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1.xml" /><Relationship Id="rId3" Type="http://schemas.openxmlformats.org/officeDocument/2006/relationships/tags" Target="../tags/tag292.xml" /><Relationship Id="rId4" Type="http://schemas.openxmlformats.org/officeDocument/2006/relationships/image" Target="../media/image18.png" /><Relationship Id="rId5" Type="http://schemas.openxmlformats.org/officeDocument/2006/relationships/tags" Target="../tags/tag293.xml" /><Relationship Id="rId6" Type="http://schemas.openxmlformats.org/officeDocument/2006/relationships/tags" Target="../tags/tag294.xml" /><Relationship Id="rId7" Type="http://schemas.openxmlformats.org/officeDocument/2006/relationships/tags" Target="../tags/tag29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image" Target="../media/image18.png"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tags" Target="../tags/tag30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1.xml" /><Relationship Id="rId3" Type="http://schemas.openxmlformats.org/officeDocument/2006/relationships/image" Target="../media/image18.png"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tags" Target="../tags/tag30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image" Target="../media/image12.png" /><Relationship Id="rId6" Type="http://schemas.openxmlformats.org/officeDocument/2006/relationships/tags" Target="../tags/tag308.xml" /><Relationship Id="rId7" Type="http://schemas.openxmlformats.org/officeDocument/2006/relationships/tags" Target="../tags/tag30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image" Target="../media/image12.png" /><Relationship Id="rId6" Type="http://schemas.openxmlformats.org/officeDocument/2006/relationships/tags" Target="../tags/tag313.xml" /><Relationship Id="rId7" Type="http://schemas.openxmlformats.org/officeDocument/2006/relationships/tags" Target="../tags/tag31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5.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image" Target="../media/image12.png" /><Relationship Id="rId6" Type="http://schemas.openxmlformats.org/officeDocument/2006/relationships/tags" Target="../tags/tag322.xml" /><Relationship Id="rId7" Type="http://schemas.openxmlformats.org/officeDocument/2006/relationships/tags" Target="../tags/tag32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4.xml" /><Relationship Id="rId3" Type="http://schemas.openxmlformats.org/officeDocument/2006/relationships/tags" Target="../tags/tag325.xml" /><Relationship Id="rId4" Type="http://schemas.openxmlformats.org/officeDocument/2006/relationships/image" Target="../media/image12.png" /><Relationship Id="rId5" Type="http://schemas.openxmlformats.org/officeDocument/2006/relationships/tags" Target="../tags/tag326.xml" /><Relationship Id="rId6" Type="http://schemas.openxmlformats.org/officeDocument/2006/relationships/tags" Target="../tags/tag32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8.xml" /><Relationship Id="rId3" Type="http://schemas.openxmlformats.org/officeDocument/2006/relationships/tags" Target="../tags/tag329.xml" /><Relationship Id="rId4" Type="http://schemas.openxmlformats.org/officeDocument/2006/relationships/image" Target="../media/image13.jpeg" /><Relationship Id="rId5" Type="http://schemas.openxmlformats.org/officeDocument/2006/relationships/tags" Target="../tags/tag330.xml" /><Relationship Id="rId6" Type="http://schemas.openxmlformats.org/officeDocument/2006/relationships/image" Target="../media/image20.png" /><Relationship Id="rId7" Type="http://schemas.openxmlformats.org/officeDocument/2006/relationships/tags" Target="../tags/tag331.xml" /><Relationship Id="rId8" Type="http://schemas.openxmlformats.org/officeDocument/2006/relationships/tags" Target="../tags/tag33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image" Target="../media/image10.png" /><Relationship Id="rId6" Type="http://schemas.openxmlformats.org/officeDocument/2006/relationships/tags" Target="../tags/tag14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image" Target="../media/image11.jpeg" /><Relationship Id="rId6" Type="http://schemas.openxmlformats.org/officeDocument/2006/relationships/tags" Target="../tags/tag146.xml" /><Relationship Id="rId7" Type="http://schemas.openxmlformats.org/officeDocument/2006/relationships/tags" Target="../tags/tag147.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198880" y="914400"/>
            <a:ext cx="9799320" cy="1187450"/>
          </a:xfrm>
        </p:spPr>
        <p:txBody>
          <a:bodyPr/>
          <a:lstStyle/>
          <a:p>
            <a:r>
              <a:rPr lang="zh-CN" altLang="zh-CN">
                <a:solidFill>
                  <a:srgbClr val="FF0000"/>
                </a:solidFill>
                <a:effectLst>
                  <a:outerShdw blurRad="38100" dist="25400" dir="5400000" algn="ctr" rotWithShape="0">
                    <a:srgbClr val="6E747A">
                      <a:alpha val="43000"/>
                    </a:srgbClr>
                  </a:outerShdw>
                </a:effectLst>
                <a:latin typeface="隶书" panose="02010509060101010101" charset="-122"/>
                <a:ea typeface="隶书" panose="02010509060101010101" charset="-122"/>
              </a:rPr>
              <a:t>百年孤独</a:t>
            </a:r>
          </a:p>
        </p:txBody>
      </p:sp>
      <p:sp>
        <p:nvSpPr>
          <p:cNvPr id="3" name="副标题 2"/>
          <p:cNvSpPr>
            <a:spLocks noGrp="1"/>
          </p:cNvSpPr>
          <p:nvPr>
            <p:ph type="subTitle" idx="1"/>
            <p:custDataLst>
              <p:tags r:id="rId4"/>
            </p:custDataLst>
          </p:nvPr>
        </p:nvSpPr>
        <p:spPr>
          <a:xfrm>
            <a:off x="4987925" y="4265295"/>
            <a:ext cx="6448425" cy="1472565"/>
          </a:xfrm>
        </p:spPr>
        <p:txBody>
          <a:bodyPr/>
          <a:lstStyle/>
          <a:p>
            <a:pPr algn="ctr"/>
            <a:r>
              <a:rPr lang="zh-CN" altLang="en-US" sz="2800" b="1">
                <a:solidFill>
                  <a:srgbClr val="C00000"/>
                </a:solidFill>
                <a:latin typeface="微软雅黑" pitchFamily="34" charset="-122"/>
                <a:sym typeface="+mn-ea"/>
              </a:rPr>
              <a:t>加西亚</a:t>
            </a:r>
            <a:r>
              <a:rPr lang="en-US" altLang="zh-CN" sz="2800" b="1">
                <a:solidFill>
                  <a:srgbClr val="C00000"/>
                </a:solidFill>
                <a:latin typeface="微软雅黑" pitchFamily="34" charset="-122"/>
                <a:sym typeface="+mn-ea"/>
              </a:rPr>
              <a:t>·</a:t>
            </a:r>
            <a:r>
              <a:rPr lang="zh-CN" altLang="en-US" sz="2800" b="1">
                <a:solidFill>
                  <a:srgbClr val="C00000"/>
                </a:solidFill>
                <a:latin typeface="微软雅黑" pitchFamily="34" charset="-122"/>
                <a:sym typeface="+mn-ea"/>
              </a:rPr>
              <a:t>马尔克斯</a:t>
            </a:r>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391242" y="3312024"/>
            <a:ext cx="3715612" cy="325315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7"/>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endParaRPr lang="zh-CN" altLang="en-US"/>
          </a:p>
        </p:txBody>
      </p:sp>
      <p:sp>
        <p:nvSpPr>
          <p:cNvPr id="4" name="Title 6"/>
          <p:cNvSpPr txBox="1"/>
          <p:nvPr>
            <p:custDataLst>
              <p:tags r:id="rId4"/>
            </p:custDataLst>
          </p:nvPr>
        </p:nvSpPr>
        <p:spPr>
          <a:xfrm>
            <a:off x="83185" y="702310"/>
            <a:ext cx="12031345" cy="4204335"/>
          </a:xfrm>
          <a:prstGeom prst="rect">
            <a:avLst/>
          </a:prstGeom>
          <a:noFill/>
          <a:ln w="3175">
            <a:noFill/>
            <a:prstDash val="dash"/>
          </a:ln>
        </p:spPr>
        <p:txBody>
          <a:bodyPr wrap="square" lIns="72000" tIns="36000" rIns="72000" bIns="36000" anchor="t"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itchFamily="34" charset="0"/>
                <a:ea typeface="微软雅黑" pitchFamily="34" charset="-122"/>
                <a:cs typeface="Segoe UI" panose="020b0502040204020203" pitchFamily="34" charset="0"/>
              </a:defRPr>
            </a:lvl1pPr>
          </a:lstStyle>
          <a:p>
            <a:pPr algn="just">
              <a:lnSpc>
                <a:spcPct val="130000"/>
              </a:lnSpc>
              <a:spcAft>
                <a:spcPts val="800"/>
              </a:spcAft>
            </a:pPr>
            <a:r>
              <a:rPr lang="zh-CN" altLang="en-US" sz="2000" b="1" spc="50">
                <a:ln w="3175">
                  <a:noFill/>
                  <a:prstDash val="dash"/>
                </a:ln>
                <a:solidFill>
                  <a:schemeClr val="bg2">
                    <a:lumMod val="50000"/>
                    <a:lumOff val="50000"/>
                  </a:schemeClr>
                </a:solidFill>
                <a:latin typeface="+mn-lt"/>
                <a:ea typeface="+mn-lt"/>
                <a:cs typeface="+mn-lt"/>
              </a:rPr>
              <a:t>作</a:t>
            </a:r>
            <a:r>
              <a:rPr lang="zh-CN" altLang="en-US" sz="2800" b="1" spc="5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家写出这一点，是希望拉丁美洲民众团结起来，共同努力摆脱孤独。所以，《百年孤独》中浸淫着的孤独感，其主要内涵应该是对整个苦难的拉丁美洲被排斥在现代文明世界的进程之外的愤懑和抗议，是作家在对拉丁美洲近百年的历史，以及这块大陆上人民独特的生命力、生存状态、想象力进行独特的研究之后形成的倔强的自信。这个古老的家族也曾经在新文明的冲击下，努力地走出去寻找新的世界，尽管有过畏惧和退缩，可是他们还是抛弃了传统的外衣，希望融入这个世界。可是外来文明以一种侵略的态度来吞噬这个家族，于是他们就在这样一个开放的文明世界中持续着“百年孤独”。作者表达着一种精神状态的孤独来批判外来者对拉美大陆的一种精神层面的侵略，以及西方文明对拉美的歧视与排斥</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初读小说：</a:t>
            </a:r>
          </a:p>
        </p:txBody>
      </p:sp>
      <p:sp>
        <p:nvSpPr>
          <p:cNvPr id="12" name="文本框 11"/>
          <p:cNvSpPr txBox="1"/>
          <p:nvPr>
            <p:custDataLst>
              <p:tags r:id="rId4"/>
            </p:custDataLst>
          </p:nvPr>
        </p:nvSpPr>
        <p:spPr>
          <a:xfrm>
            <a:off x="1034415" y="1879600"/>
            <a:ext cx="8222615" cy="3969385"/>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明确字音</a:t>
            </a:r>
          </a:p>
          <a:p>
            <a:pPr>
              <a:lnSpc>
                <a:spcPct val="150000"/>
              </a:lnSpc>
            </a:pPr>
            <a:r>
              <a:rPr lang="zh-CN" altLang="en-US" sz="2400">
                <a:latin typeface="微软雅黑" pitchFamily="34" charset="-122"/>
                <a:ea typeface="微软雅黑" pitchFamily="34" charset="-122"/>
              </a:rPr>
              <a:t>作坊（</a:t>
            </a:r>
            <a:r>
              <a:rPr lang="en-US" altLang="zh-CN" sz="2400" b="1" err="1">
                <a:solidFill>
                  <a:srgbClr val="C00000"/>
                </a:solidFill>
                <a:latin typeface="微软雅黑" pitchFamily="34" charset="-122"/>
                <a:ea typeface="微软雅黑" pitchFamily="34" charset="-122"/>
              </a:rPr>
              <a:t>zuō fang</a:t>
            </a:r>
            <a:r>
              <a:rPr lang="zh-CN" altLang="en-US" sz="2400">
                <a:latin typeface="微软雅黑" pitchFamily="34" charset="-122"/>
                <a:ea typeface="微软雅黑" pitchFamily="34" charset="-122"/>
              </a:rPr>
              <a:t>）   广袤（</a:t>
            </a:r>
            <a:r>
              <a:rPr lang="en-US" altLang="zh-CN" sz="2400" b="1" err="1">
                <a:solidFill>
                  <a:srgbClr val="C00000"/>
                </a:solidFill>
                <a:latin typeface="微软雅黑" pitchFamily="34" charset="-122"/>
                <a:ea typeface="微软雅黑" pitchFamily="34" charset="-122"/>
              </a:rPr>
              <a:t>mào</a:t>
            </a:r>
            <a:r>
              <a:rPr lang="zh-CN" altLang="en-US" sz="2400">
                <a:latin typeface="微软雅黑" pitchFamily="34" charset="-122"/>
                <a:ea typeface="微软雅黑" pitchFamily="34" charset="-122"/>
              </a:rPr>
              <a:t>）   逾越（</a:t>
            </a:r>
            <a:r>
              <a:rPr lang="en-US" altLang="zh-CN" sz="2400" b="1" err="1">
                <a:solidFill>
                  <a:srgbClr val="C00000"/>
                </a:solidFill>
                <a:latin typeface="微软雅黑" pitchFamily="34" charset="-122"/>
                <a:ea typeface="微软雅黑" pitchFamily="34" charset="-122"/>
              </a:rPr>
              <a:t>yú</a:t>
            </a:r>
            <a:r>
              <a:rPr lang="zh-CN" altLang="en-US" sz="2400">
                <a:latin typeface="微软雅黑" pitchFamily="34" charset="-122"/>
                <a:ea typeface="微软雅黑" pitchFamily="34" charset="-122"/>
              </a:rPr>
              <a:t>）      </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呱呱坠地（</a:t>
            </a:r>
            <a:r>
              <a:rPr lang="en-US" altLang="zh-CN" sz="2400" b="1" err="1">
                <a:solidFill>
                  <a:srgbClr val="C00000"/>
                </a:solidFill>
                <a:latin typeface="微软雅黑" pitchFamily="34" charset="-122"/>
                <a:ea typeface="微软雅黑" pitchFamily="34" charset="-122"/>
              </a:rPr>
              <a:t>gū</a:t>
            </a:r>
            <a:r>
              <a:rPr lang="zh-CN" altLang="en-US" sz="2400">
                <a:latin typeface="微软雅黑" pitchFamily="34" charset="-122"/>
                <a:ea typeface="微软雅黑" pitchFamily="34" charset="-122"/>
              </a:rPr>
              <a:t>）   怪癖（</a:t>
            </a:r>
            <a:r>
              <a:rPr lang="en-US" altLang="zh-CN" sz="2400" b="1" err="1">
                <a:solidFill>
                  <a:srgbClr val="C00000"/>
                </a:solidFill>
                <a:latin typeface="微软雅黑" pitchFamily="34" charset="-122"/>
                <a:ea typeface="微软雅黑" pitchFamily="34" charset="-122"/>
              </a:rPr>
              <a:t>pǐ</a:t>
            </a:r>
            <a:r>
              <a:rPr lang="zh-CN" altLang="en-US" sz="2400">
                <a:latin typeface="微软雅黑" pitchFamily="34" charset="-122"/>
                <a:ea typeface="微软雅黑" pitchFamily="34" charset="-122"/>
              </a:rPr>
              <a:t>）         跋涉（</a:t>
            </a:r>
            <a:r>
              <a:rPr lang="en-US" altLang="zh-CN" sz="2400" b="1" err="1">
                <a:solidFill>
                  <a:srgbClr val="C00000"/>
                </a:solidFill>
                <a:latin typeface="微软雅黑" pitchFamily="34" charset="-122"/>
                <a:ea typeface="微软雅黑" pitchFamily="34" charset="-122"/>
              </a:rPr>
              <a:t>bá shè</a:t>
            </a:r>
            <a:r>
              <a:rPr lang="zh-CN" altLang="en-US" sz="2400">
                <a:latin typeface="微软雅黑" pitchFamily="34" charset="-122"/>
                <a:ea typeface="微软雅黑" pitchFamily="34" charset="-122"/>
              </a:rPr>
              <a:t>）   打量（</a:t>
            </a:r>
            <a:r>
              <a:rPr lang="en-US" altLang="zh-CN" sz="2400" b="1">
                <a:solidFill>
                  <a:srgbClr val="C00000"/>
                </a:solidFill>
                <a:latin typeface="微软雅黑" pitchFamily="34" charset="-122"/>
                <a:ea typeface="微软雅黑" pitchFamily="34" charset="-122"/>
              </a:rPr>
              <a:t>liang</a:t>
            </a:r>
            <a:r>
              <a:rPr lang="zh-CN" altLang="en-US" sz="2400">
                <a:latin typeface="微软雅黑" pitchFamily="34" charset="-122"/>
                <a:ea typeface="微软雅黑" pitchFamily="34" charset="-122"/>
              </a:rPr>
              <a:t>）   发髻（</a:t>
            </a:r>
            <a:r>
              <a:rPr lang="en-US" altLang="zh-CN" sz="2400" b="1" err="1">
                <a:solidFill>
                  <a:srgbClr val="C00000"/>
                </a:solidFill>
                <a:latin typeface="微软雅黑" pitchFamily="34" charset="-122"/>
                <a:ea typeface="微软雅黑" pitchFamily="34" charset="-122"/>
              </a:rPr>
              <a:t>jì</a:t>
            </a:r>
            <a:r>
              <a:rPr lang="zh-CN" altLang="en-US" sz="2400">
                <a:latin typeface="微软雅黑" pitchFamily="34" charset="-122"/>
                <a:ea typeface="微软雅黑" pitchFamily="34" charset="-122"/>
              </a:rPr>
              <a:t>）    狡黠（</a:t>
            </a:r>
            <a:r>
              <a:rPr lang="en-US" altLang="zh-CN" sz="2400" b="1" err="1">
                <a:solidFill>
                  <a:srgbClr val="C00000"/>
                </a:solidFill>
                <a:latin typeface="微软雅黑" pitchFamily="34" charset="-122"/>
                <a:ea typeface="微软雅黑" pitchFamily="34" charset="-122"/>
              </a:rPr>
              <a:t>jiǎo xiá</a:t>
            </a:r>
            <a:r>
              <a:rPr lang="zh-CN" altLang="en-US" sz="2400">
                <a:latin typeface="微软雅黑" pitchFamily="34" charset="-122"/>
                <a:ea typeface="微软雅黑" pitchFamily="34" charset="-122"/>
              </a:rPr>
              <a:t>） </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污秽（</a:t>
            </a:r>
            <a:r>
              <a:rPr lang="en-US" altLang="zh-CN" sz="2400" b="1" err="1">
                <a:solidFill>
                  <a:srgbClr val="C00000"/>
                </a:solidFill>
                <a:latin typeface="微软雅黑" pitchFamily="34" charset="-122"/>
                <a:ea typeface="微软雅黑" pitchFamily="34" charset="-122"/>
              </a:rPr>
              <a:t>huì</a:t>
            </a:r>
            <a:r>
              <a:rPr lang="zh-CN" altLang="en-US" sz="2400">
                <a:latin typeface="微软雅黑" pitchFamily="34" charset="-122"/>
                <a:ea typeface="微软雅黑" pitchFamily="34" charset="-122"/>
              </a:rPr>
              <a:t>）      滑稽（</a:t>
            </a:r>
            <a:r>
              <a:rPr lang="en-US" altLang="zh-CN" sz="2400" b="1" err="1">
                <a:solidFill>
                  <a:srgbClr val="C00000"/>
                </a:solidFill>
                <a:latin typeface="微软雅黑" pitchFamily="34" charset="-122"/>
                <a:ea typeface="微软雅黑" pitchFamily="34" charset="-122"/>
              </a:rPr>
              <a:t>jī</a:t>
            </a:r>
            <a:r>
              <a:rPr lang="zh-CN" altLang="en-US" sz="2400">
                <a:latin typeface="微软雅黑" pitchFamily="34" charset="-122"/>
                <a:ea typeface="微软雅黑" pitchFamily="34" charset="-122"/>
              </a:rPr>
              <a:t>）    玷污（</a:t>
            </a:r>
            <a:r>
              <a:rPr lang="en-US" altLang="zh-CN" sz="2400" b="1" err="1">
                <a:solidFill>
                  <a:srgbClr val="C00000"/>
                </a:solidFill>
                <a:latin typeface="微软雅黑" pitchFamily="34" charset="-122"/>
                <a:ea typeface="微软雅黑" pitchFamily="34" charset="-122"/>
              </a:rPr>
              <a:t>diàn wū</a:t>
            </a:r>
            <a:r>
              <a:rPr lang="zh-CN" altLang="en-US" sz="2400">
                <a:latin typeface="微软雅黑" pitchFamily="34" charset="-122"/>
                <a:ea typeface="微软雅黑" pitchFamily="34" charset="-122"/>
              </a:rPr>
              <a:t>）</a:t>
            </a:r>
          </a:p>
          <a:p>
            <a:pPr>
              <a:lnSpc>
                <a:spcPct val="150000"/>
              </a:lnSpc>
            </a:pPr>
            <a:r>
              <a:rPr lang="zh-CN" altLang="en-US" sz="2400">
                <a:latin typeface="微软雅黑" pitchFamily="34" charset="-122"/>
                <a:ea typeface="微软雅黑" pitchFamily="34" charset="-122"/>
              </a:rPr>
              <a:t>杜撰（</a:t>
            </a:r>
            <a:r>
              <a:rPr lang="en-US" altLang="zh-CN" sz="2400" b="1" err="1">
                <a:solidFill>
                  <a:srgbClr val="C00000"/>
                </a:solidFill>
                <a:latin typeface="微软雅黑" pitchFamily="34" charset="-122"/>
                <a:ea typeface="微软雅黑" pitchFamily="34" charset="-122"/>
              </a:rPr>
              <a:t>zhuàn</a:t>
            </a:r>
            <a:r>
              <a:rPr lang="zh-CN" altLang="en-US" sz="2400">
                <a:latin typeface="微软雅黑" pitchFamily="34" charset="-122"/>
                <a:ea typeface="微软雅黑" pitchFamily="34" charset="-122"/>
              </a:rPr>
              <a:t>） 吮咂（</a:t>
            </a:r>
            <a:r>
              <a:rPr lang="en-US" altLang="zh-CN" sz="2400" b="1" err="1">
                <a:solidFill>
                  <a:srgbClr val="C00000"/>
                </a:solidFill>
                <a:latin typeface="微软雅黑" pitchFamily="34" charset="-122"/>
                <a:ea typeface="微软雅黑" pitchFamily="34" charset="-122"/>
              </a:rPr>
              <a:t>shǔn zā</a:t>
            </a:r>
            <a:r>
              <a:rPr lang="zh-CN" altLang="en-US" sz="2400">
                <a:latin typeface="微软雅黑" pitchFamily="34" charset="-122"/>
                <a:ea typeface="微软雅黑" pitchFamily="34" charset="-122"/>
              </a:rPr>
              <a:t>）  小铁砧（</a:t>
            </a:r>
            <a:r>
              <a:rPr lang="en-US" altLang="zh-CN" sz="2400" b="1" err="1">
                <a:solidFill>
                  <a:srgbClr val="C00000"/>
                </a:solidFill>
                <a:latin typeface="微软雅黑" pitchFamily="34" charset="-122"/>
                <a:ea typeface="微软雅黑" pitchFamily="34" charset="-122"/>
              </a:rPr>
              <a:t>zhēn</a:t>
            </a:r>
            <a:r>
              <a:rPr lang="zh-CN" altLang="en-US" sz="2400">
                <a:latin typeface="微软雅黑" pitchFamily="34" charset="-122"/>
                <a:ea typeface="微软雅黑" pitchFamily="34" charset="-122"/>
              </a:rPr>
              <a:t>）</a:t>
            </a:r>
          </a:p>
        </p:txBody>
      </p:sp>
      <p:pic>
        <p:nvPicPr>
          <p:cNvPr id="3" name="图片 2"/>
          <p:cNvPicPr>
            <a:picLocks noChangeAspect="1"/>
          </p:cNvPicPr>
          <p:nvPr>
            <p:custDataLst>
              <p:tags r:id="rId6"/>
            </p:custDataLst>
          </p:nvPr>
        </p:nvPicPr>
        <p:blipFill>
          <a:blip r:embed="rId5"/>
          <a:stretch>
            <a:fillRect/>
          </a:stretch>
        </p:blipFill>
        <p:spPr>
          <a:xfrm>
            <a:off x="10059144" y="4712543"/>
            <a:ext cx="2132856" cy="2132856"/>
          </a:xfrm>
          <a:prstGeom prst="rect">
            <a:avLst/>
          </a:prstGeom>
          <a:effectLst>
            <a:softEdge rad="635000"/>
          </a:effectLst>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514751" y="871947"/>
            <a:ext cx="1948033" cy="501303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解释词语</a:t>
            </a:r>
          </a:p>
          <a:p>
            <a:pPr>
              <a:lnSpc>
                <a:spcPct val="150000"/>
              </a:lnSpc>
            </a:pPr>
            <a:r>
              <a:rPr lang="zh-CN" altLang="en-US" sz="2400">
                <a:latin typeface="微软雅黑" pitchFamily="34" charset="-122"/>
                <a:ea typeface="微软雅黑" pitchFamily="34" charset="-122"/>
              </a:rPr>
              <a:t>井然有序：</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蔚为壮观：</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废寝忘食：</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岁月蹉跎：</a:t>
            </a:r>
          </a:p>
          <a:p>
            <a:pPr>
              <a:lnSpc>
                <a:spcPct val="150000"/>
              </a:lnSpc>
            </a:pPr>
            <a:r>
              <a:rPr lang="zh-CN" altLang="en-US" sz="2400">
                <a:latin typeface="微软雅黑" pitchFamily="34" charset="-122"/>
                <a:ea typeface="微软雅黑" pitchFamily="34" charset="-122"/>
              </a:rPr>
              <a:t>背井离乡：</a:t>
            </a:r>
          </a:p>
          <a:p>
            <a:pPr>
              <a:lnSpc>
                <a:spcPct val="150000"/>
              </a:lnSpc>
            </a:pPr>
            <a:r>
              <a:rPr lang="zh-CN" altLang="en-US" sz="2400">
                <a:latin typeface="微软雅黑" pitchFamily="34" charset="-122"/>
                <a:ea typeface="微软雅黑" pitchFamily="34" charset="-122"/>
              </a:rPr>
              <a:t>目瞪口呆：</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辗转反侧：</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custDataLst>
              <p:tags r:id="rId5"/>
            </p:custDataLst>
          </p:nvPr>
        </p:nvSpPr>
        <p:spPr>
          <a:xfrm>
            <a:off x="2148479" y="1979943"/>
            <a:ext cx="8336641" cy="3905043"/>
          </a:xfrm>
          <a:prstGeom prst="rect">
            <a:avLst/>
          </a:prstGeom>
          <a:noFill/>
        </p:spPr>
        <p:txBody>
          <a:bodyPr wrap="square" rtlCol="0">
            <a:spAutoFit/>
          </a:bodyPr>
          <a:lstStyle/>
          <a:p>
            <a:pPr>
              <a:lnSpc>
                <a:spcPct val="150000"/>
              </a:lnSpc>
            </a:pPr>
            <a:r>
              <a:rPr lang="zh-CN" altLang="en-US" sz="2400" b="1">
                <a:solidFill>
                  <a:srgbClr val="C00000"/>
                </a:solidFill>
                <a:latin typeface="微软雅黑" pitchFamily="34" charset="-122"/>
                <a:ea typeface="微软雅黑" pitchFamily="34" charset="-122"/>
              </a:rPr>
              <a:t>指整整齐齐，次序分明，条理清楚。</a:t>
            </a:r>
          </a:p>
          <a:p>
            <a:pPr>
              <a:lnSpc>
                <a:spcPct val="150000"/>
              </a:lnSpc>
            </a:pPr>
            <a:r>
              <a:rPr lang="zh-CN" altLang="en-US" sz="2400" b="1">
                <a:solidFill>
                  <a:srgbClr val="C00000"/>
                </a:solidFill>
                <a:latin typeface="微软雅黑" pitchFamily="34" charset="-122"/>
                <a:ea typeface="微软雅黑" pitchFamily="34" charset="-122"/>
              </a:rPr>
              <a:t>形容事物美好繁多，形成盛大壮观的景象。</a:t>
            </a:r>
          </a:p>
          <a:p>
            <a:pPr>
              <a:lnSpc>
                <a:spcPct val="150000"/>
              </a:lnSpc>
            </a:pPr>
            <a:r>
              <a:rPr lang="zh-CN" altLang="en-US" sz="2400" b="1">
                <a:solidFill>
                  <a:srgbClr val="C00000"/>
                </a:solidFill>
                <a:latin typeface="微软雅黑" pitchFamily="34" charset="-122"/>
                <a:ea typeface="微软雅黑" pitchFamily="34" charset="-122"/>
              </a:rPr>
              <a:t>顾不得睡觉，忘记了吃饭。形容专心努力。</a:t>
            </a:r>
          </a:p>
          <a:p>
            <a:pPr>
              <a:lnSpc>
                <a:spcPct val="150000"/>
              </a:lnSpc>
            </a:pPr>
            <a:r>
              <a:rPr lang="zh-CN" altLang="en-US" sz="2400" b="1">
                <a:solidFill>
                  <a:srgbClr val="C00000"/>
                </a:solidFill>
                <a:latin typeface="微软雅黑" pitchFamily="34" charset="-122"/>
                <a:ea typeface="微软雅黑" pitchFamily="34" charset="-122"/>
              </a:rPr>
              <a:t>把时光白白地耽误过去，指虚度光阴。</a:t>
            </a:r>
          </a:p>
          <a:p>
            <a:pPr>
              <a:lnSpc>
                <a:spcPct val="150000"/>
              </a:lnSpc>
            </a:pPr>
            <a:r>
              <a:rPr lang="zh-CN" altLang="en-US" sz="2400" b="1">
                <a:solidFill>
                  <a:srgbClr val="C00000"/>
                </a:solidFill>
                <a:latin typeface="微软雅黑" pitchFamily="34" charset="-122"/>
                <a:ea typeface="微软雅黑" pitchFamily="34" charset="-122"/>
              </a:rPr>
              <a:t>离开家乡到外地。</a:t>
            </a:r>
          </a:p>
          <a:p>
            <a:pPr>
              <a:lnSpc>
                <a:spcPct val="150000"/>
              </a:lnSpc>
            </a:pPr>
            <a:r>
              <a:rPr lang="zh-CN" altLang="en-US" sz="2400" b="1">
                <a:solidFill>
                  <a:srgbClr val="C00000"/>
                </a:solidFill>
                <a:latin typeface="微软雅黑" pitchFamily="34" charset="-122"/>
                <a:ea typeface="微软雅黑" pitchFamily="34" charset="-122"/>
              </a:rPr>
              <a:t>形容因吃惊或害怕或激动而发愣、发傻的样子。</a:t>
            </a:r>
          </a:p>
          <a:p>
            <a:pPr>
              <a:lnSpc>
                <a:spcPct val="150000"/>
              </a:lnSpc>
            </a:pPr>
            <a:r>
              <a:rPr lang="zh-CN" altLang="en-US" sz="2400" b="1">
                <a:solidFill>
                  <a:srgbClr val="C00000"/>
                </a:solidFill>
                <a:latin typeface="微软雅黑" pitchFamily="34" charset="-122"/>
                <a:ea typeface="微软雅黑" pitchFamily="34" charset="-122"/>
              </a:rPr>
              <a:t>形容心里有所思念或心事重重。</a:t>
            </a:r>
          </a:p>
        </p:txBody>
      </p:sp>
      <p:pic>
        <p:nvPicPr>
          <p:cNvPr id="4" name="图片 3" descr="1.jpg"/>
          <p:cNvPicPr>
            <a:picLocks noChangeAspect="1"/>
          </p:cNvPicPr>
          <p:nvPr>
            <p:custDataLst>
              <p:tags r:id="rId7"/>
            </p:custDataLst>
          </p:nvPr>
        </p:nvPicPr>
        <p:blipFill>
          <a:blip r:embed="rId6"/>
          <a:stretch>
            <a:fillRect/>
          </a:stretch>
        </p:blipFill>
        <p:spPr>
          <a:xfrm flipH="1">
            <a:off x="9585325" y="130810"/>
            <a:ext cx="2314575" cy="2861945"/>
          </a:xfrm>
          <a:prstGeom prst="ellipse">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left)">
                                      <p:cBhvr>
                                        <p:cTn id="22" dur="500"/>
                                        <p:tgtEl>
                                          <p:spTgt spid="5">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500"/>
                                        <p:tgtEl>
                                          <p:spTgt spid="5">
                                            <p:txEl>
                                              <p:pRg st="2" end="2"/>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wipe(left)">
                                      <p:cBhvr>
                                        <p:cTn id="34" dur="500"/>
                                        <p:tgtEl>
                                          <p:spTgt spid="5">
                                            <p:txEl>
                                              <p:pRg st="3" end="3"/>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wipe(left)">
                                      <p:cBhvr>
                                        <p:cTn id="40" dur="500"/>
                                        <p:tgtEl>
                                          <p:spTgt spid="5">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5">
                                            <p:txEl>
                                              <p:pRg st="5" end="5"/>
                                            </p:txEl>
                                          </p:spTgt>
                                        </p:tgtEl>
                                        <p:attrNameLst>
                                          <p:attrName>style.visibility</p:attrName>
                                        </p:attrNameLst>
                                      </p:cBhvr>
                                      <p:to>
                                        <p:strVal val="visible"/>
                                      </p:to>
                                    </p:set>
                                    <p:animEffect transition="in" filter="wipe(left)">
                                      <p:cBhvr>
                                        <p:cTn id="46" dur="500"/>
                                        <p:tgtEl>
                                          <p:spTgt spid="5">
                                            <p:txEl>
                                              <p:pRg st="5" end="5"/>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5">
                                            <p:txEl>
                                              <p:pRg st="6" end="6"/>
                                            </p:txEl>
                                          </p:spTgt>
                                        </p:tgtEl>
                                        <p:attrNameLst>
                                          <p:attrName>style.visibility</p:attrName>
                                        </p:attrNameLst>
                                      </p:cBhvr>
                                      <p:to>
                                        <p:strVal val="visible"/>
                                      </p:to>
                                    </p:set>
                                    <p:animEffect transition="in" filter="wipe(left)">
                                      <p:cBhvr>
                                        <p:cTn id="5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639603" y="1211219"/>
            <a:ext cx="11212427" cy="3969385"/>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（二）初读课文：快速浏览课文，梳理脉络。</a:t>
            </a:r>
          </a:p>
          <a:p>
            <a:pPr>
              <a:lnSpc>
                <a:spcPct val="150000"/>
              </a:lnSpc>
            </a:pPr>
            <a:r>
              <a:rPr lang="zh-CN" altLang="en-US" sz="2400">
                <a:solidFill>
                  <a:srgbClr val="C00000"/>
                </a:solidFill>
                <a:latin typeface="微软雅黑" pitchFamily="34" charset="-122"/>
                <a:ea typeface="微软雅黑" pitchFamily="34" charset="-122"/>
              </a:rPr>
              <a:t>明确   </a:t>
            </a:r>
          </a:p>
          <a:p>
            <a:pPr>
              <a:lnSpc>
                <a:spcPct val="150000"/>
              </a:lnSpc>
            </a:pPr>
            <a:r>
              <a:rPr lang="zh-CN" altLang="en-US" sz="2400">
                <a:solidFill>
                  <a:srgbClr val="C00000"/>
                </a:solidFill>
                <a:latin typeface="微软雅黑" pitchFamily="34" charset="-122"/>
                <a:ea typeface="微软雅黑" pitchFamily="34" charset="-122"/>
              </a:rPr>
              <a:t>序幕（第</a:t>
            </a:r>
            <a:r>
              <a:rPr lang="en-US" altLang="zh-CN" sz="2400">
                <a:solidFill>
                  <a:srgbClr val="C00000"/>
                </a:solidFill>
                <a:latin typeface="微软雅黑" pitchFamily="34" charset="-122"/>
                <a:ea typeface="微软雅黑" pitchFamily="34" charset="-122"/>
              </a:rPr>
              <a:t>1-2</a:t>
            </a:r>
            <a:r>
              <a:rPr lang="zh-CN" altLang="en-US" sz="2400">
                <a:solidFill>
                  <a:srgbClr val="C00000"/>
                </a:solidFill>
                <a:latin typeface="微软雅黑" pitchFamily="34" charset="-122"/>
                <a:ea typeface="微软雅黑" pitchFamily="34" charset="-122"/>
              </a:rPr>
              <a:t>段）：介绍马孔多镇的变化及主要的人物。</a:t>
            </a:r>
          </a:p>
          <a:p>
            <a:pPr>
              <a:lnSpc>
                <a:spcPct val="150000"/>
              </a:lnSpc>
            </a:pPr>
            <a:r>
              <a:rPr lang="zh-CN" altLang="en-US" sz="2400">
                <a:solidFill>
                  <a:srgbClr val="C00000"/>
                </a:solidFill>
                <a:latin typeface="微软雅黑" pitchFamily="34" charset="-122"/>
                <a:ea typeface="微软雅黑" pitchFamily="34" charset="-122"/>
              </a:rPr>
              <a:t>开端（第</a:t>
            </a:r>
            <a:r>
              <a:rPr lang="en-US" altLang="zh-CN" sz="2400">
                <a:solidFill>
                  <a:srgbClr val="C00000"/>
                </a:solidFill>
                <a:latin typeface="微软雅黑" pitchFamily="34" charset="-122"/>
                <a:ea typeface="微软雅黑" pitchFamily="34" charset="-122"/>
              </a:rPr>
              <a:t>3-6</a:t>
            </a:r>
            <a:r>
              <a:rPr lang="zh-CN" altLang="en-US" sz="2400">
                <a:solidFill>
                  <a:srgbClr val="C00000"/>
                </a:solidFill>
                <a:latin typeface="微软雅黑" pitchFamily="34" charset="-122"/>
                <a:ea typeface="微软雅黑" pitchFamily="34" charset="-122"/>
              </a:rPr>
              <a:t>段）：丽贝卡到来。</a:t>
            </a:r>
          </a:p>
          <a:p>
            <a:pPr>
              <a:lnSpc>
                <a:spcPct val="150000"/>
              </a:lnSpc>
            </a:pPr>
            <a:r>
              <a:rPr lang="zh-CN" altLang="en-US" sz="2400">
                <a:solidFill>
                  <a:srgbClr val="C00000"/>
                </a:solidFill>
                <a:latin typeface="微软雅黑" pitchFamily="34" charset="-122"/>
                <a:ea typeface="微软雅黑" pitchFamily="34" charset="-122"/>
              </a:rPr>
              <a:t>发展（第</a:t>
            </a:r>
            <a:r>
              <a:rPr lang="en-US" altLang="zh-CN" sz="2400">
                <a:solidFill>
                  <a:srgbClr val="C00000"/>
                </a:solidFill>
                <a:latin typeface="微软雅黑" pitchFamily="34" charset="-122"/>
                <a:ea typeface="微软雅黑" pitchFamily="34" charset="-122"/>
              </a:rPr>
              <a:t>7</a:t>
            </a:r>
            <a:r>
              <a:rPr lang="zh-CN" altLang="en-US" sz="2400">
                <a:solidFill>
                  <a:srgbClr val="C00000"/>
                </a:solidFill>
                <a:latin typeface="微软雅黑" pitchFamily="34" charset="-122"/>
                <a:ea typeface="微软雅黑" pitchFamily="34" charset="-122"/>
              </a:rPr>
              <a:t>段）：交代丽贝卡的恶习，以及家里人帮助她改掉恶习的经过。</a:t>
            </a:r>
          </a:p>
          <a:p>
            <a:pPr>
              <a:lnSpc>
                <a:spcPct val="150000"/>
              </a:lnSpc>
            </a:pPr>
            <a:r>
              <a:rPr lang="zh-CN" altLang="en-US" sz="2400">
                <a:solidFill>
                  <a:srgbClr val="C00000"/>
                </a:solidFill>
                <a:latin typeface="微软雅黑" pitchFamily="34" charset="-122"/>
                <a:ea typeface="微软雅黑" pitchFamily="34" charset="-122"/>
              </a:rPr>
              <a:t>高潮（第</a:t>
            </a:r>
            <a:r>
              <a:rPr lang="en-US" altLang="zh-CN" sz="2400">
                <a:solidFill>
                  <a:srgbClr val="C00000"/>
                </a:solidFill>
                <a:latin typeface="微软雅黑" pitchFamily="34" charset="-122"/>
                <a:ea typeface="微软雅黑" pitchFamily="34" charset="-122"/>
              </a:rPr>
              <a:t>8-12</a:t>
            </a:r>
            <a:r>
              <a:rPr lang="zh-CN" altLang="en-US" sz="2400">
                <a:solidFill>
                  <a:srgbClr val="C00000"/>
                </a:solidFill>
                <a:latin typeface="微软雅黑" pitchFamily="34" charset="-122"/>
                <a:ea typeface="微软雅黑" pitchFamily="34" charset="-122"/>
              </a:rPr>
              <a:t>段）：“失眠症”袭来，布恩迪亚家族感染，并扩散向整个村子。</a:t>
            </a:r>
          </a:p>
          <a:p>
            <a:pPr>
              <a:lnSpc>
                <a:spcPct val="150000"/>
              </a:lnSpc>
            </a:pPr>
            <a:r>
              <a:rPr lang="zh-CN" altLang="en-US" sz="2400">
                <a:solidFill>
                  <a:srgbClr val="C00000"/>
                </a:solidFill>
                <a:latin typeface="微软雅黑" pitchFamily="34" charset="-122"/>
                <a:ea typeface="微软雅黑" pitchFamily="34" charset="-122"/>
              </a:rPr>
              <a:t>结局（第</a:t>
            </a:r>
            <a:r>
              <a:rPr lang="en-US" altLang="zh-CN" sz="2400">
                <a:solidFill>
                  <a:srgbClr val="C00000"/>
                </a:solidFill>
                <a:latin typeface="微软雅黑" pitchFamily="34" charset="-122"/>
                <a:ea typeface="微软雅黑" pitchFamily="34" charset="-122"/>
              </a:rPr>
              <a:t>13-14</a:t>
            </a:r>
            <a:r>
              <a:rPr lang="zh-CN" altLang="en-US" sz="2400">
                <a:solidFill>
                  <a:srgbClr val="C00000"/>
                </a:solidFill>
                <a:latin typeface="微软雅黑" pitchFamily="34" charset="-122"/>
                <a:ea typeface="微软雅黑" pitchFamily="34" charset="-122"/>
              </a:rPr>
              <a:t>段）：应对“失眠症”的措施，及影响。</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custDataLst>
              <p:tags r:id="rId6"/>
            </p:custDataLst>
          </p:nvPr>
        </p:nvPicPr>
        <p:blipFill>
          <a:blip r:embed="rId5"/>
          <a:stretch>
            <a:fillRect/>
          </a:stretch>
        </p:blipFill>
        <p:spPr>
          <a:xfrm>
            <a:off x="10059144" y="4712543"/>
            <a:ext cx="2132856" cy="2132856"/>
          </a:xfrm>
          <a:prstGeom prst="rect">
            <a:avLst/>
          </a:prstGeom>
          <a:effectLst>
            <a:softEdge rad="6350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dissolve">
                                      <p:cBhvr>
                                        <p:cTn id="7" dur="500"/>
                                        <p:tgtEl>
                                          <p:spTgt spid="12">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animEffect transition="in" filter="dissolve">
                                      <p:cBhvr>
                                        <p:cTn id="13" dur="500"/>
                                        <p:tgtEl>
                                          <p:spTgt spid="12">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2">
                                            <p:txEl>
                                              <p:pRg st="3" end="3"/>
                                            </p:txEl>
                                          </p:spTgt>
                                        </p:tgtEl>
                                        <p:attrNameLst>
                                          <p:attrName>style.visibility</p:attrName>
                                        </p:attrNameLst>
                                      </p:cBhvr>
                                      <p:to>
                                        <p:strVal val="visible"/>
                                      </p:to>
                                    </p:set>
                                    <p:animEffect transition="in" filter="dissolve">
                                      <p:cBhvr>
                                        <p:cTn id="16" dur="500"/>
                                        <p:tgtEl>
                                          <p:spTgt spid="12">
                                            <p:txEl>
                                              <p:pRg st="3" end="3"/>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dissolve">
                                      <p:cBhvr>
                                        <p:cTn id="19" dur="500"/>
                                        <p:tgtEl>
                                          <p:spTgt spid="12">
                                            <p:txEl>
                                              <p:pRg st="4" end="4"/>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2">
                                            <p:txEl>
                                              <p:pRg st="5" end="5"/>
                                            </p:txEl>
                                          </p:spTgt>
                                        </p:tgtEl>
                                        <p:attrNameLst>
                                          <p:attrName>style.visibility</p:attrName>
                                        </p:attrNameLst>
                                      </p:cBhvr>
                                      <p:to>
                                        <p:strVal val="visible"/>
                                      </p:to>
                                    </p:set>
                                    <p:animEffect transition="in" filter="dissolve">
                                      <p:cBhvr>
                                        <p:cTn id="22" dur="500"/>
                                        <p:tgtEl>
                                          <p:spTgt spid="12">
                                            <p:txEl>
                                              <p:pRg st="5" end="5"/>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12">
                                            <p:txEl>
                                              <p:pRg st="6" end="6"/>
                                            </p:txEl>
                                          </p:spTgt>
                                        </p:tgtEl>
                                        <p:attrNameLst>
                                          <p:attrName>style.visibility</p:attrName>
                                        </p:attrNameLst>
                                      </p:cBhvr>
                                      <p:to>
                                        <p:strVal val="visible"/>
                                      </p:to>
                                    </p:set>
                                    <p:animEffect transition="in" filter="dissolve">
                                      <p:cBhvr>
                                        <p:cTn id="25"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3" name="标题 2"/>
          <p:cNvSpPr>
            <a:spLocks noGrp="1"/>
          </p:cNvSpPr>
          <p:nvPr>
            <p:ph type="title"/>
            <p:custDataLst>
              <p:tags r:id="rId4"/>
            </p:custDataLst>
          </p:nvPr>
        </p:nvSpPr>
        <p:spPr>
          <a:xfrm>
            <a:off x="572940" y="266220"/>
            <a:ext cx="9626400" cy="723600"/>
          </a:xfrm>
        </p:spPr>
        <p:style>
          <a:lnRef idx="3">
            <a:schemeClr val="lt1"/>
          </a:lnRef>
          <a:fillRef idx="1">
            <a:schemeClr val="accent4"/>
          </a:fillRef>
          <a:effectRef idx="1">
            <a:schemeClr val="accent4"/>
          </a:effectRef>
          <a:fontRef idx="minor">
            <a:schemeClr val="lt1"/>
          </a:fontRef>
        </p:style>
        <p:txBody>
          <a:bodyPr/>
          <a:lstStyle/>
          <a:p>
            <a:r>
              <a:rPr lang="en-US" altLang="zh-CN" sz="4000">
                <a:sym typeface="+mn-ea"/>
              </a:rPr>
              <a:t>  </a:t>
            </a:r>
            <a:r>
              <a:rPr lang="zh-CN" altLang="en-US" sz="40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小      说       内       容</a:t>
            </a:r>
            <a:endParaRPr lang="zh-CN" altLang="zh-CN" sz="4000">
              <a:latin typeface="叶根友毛笔行书2.0版" panose="02010601030101010101" charset="-122"/>
              <a:ea typeface="叶根友毛笔行书2.0版" panose="02010601030101010101" charset="-122"/>
              <a:cs typeface="叶根友毛笔行书2.0版" panose="02010601030101010101" charset="-122"/>
            </a:endParaRPr>
          </a:p>
        </p:txBody>
      </p:sp>
      <p:sp>
        <p:nvSpPr>
          <p:cNvPr id="4" name="内容占位符 3"/>
          <p:cNvSpPr>
            <a:spLocks noGrp="1"/>
          </p:cNvSpPr>
          <p:nvPr>
            <p:ph sz="quarter" idx="1"/>
            <p:custDataLst>
              <p:tags r:id="rId5"/>
            </p:custDataLst>
          </p:nvPr>
        </p:nvSpPr>
        <p:spPr>
          <a:xfrm>
            <a:off x="393065" y="989965"/>
            <a:ext cx="11405235" cy="5071745"/>
          </a:xfrm>
        </p:spPr>
        <p:txBody>
          <a:bodyPr>
            <a:noAutofit/>
          </a:bodyPr>
          <a:lstStyle/>
          <a:p>
            <a:pPr marL="0" indent="0">
              <a:buNone/>
            </a:pPr>
            <a:r>
              <a:rPr lang="en-US" altLang="zh-CN"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a:t>
            </a:r>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何塞·阿尔蒂奥·布恩迪亚是西班牙人的后裔，住在远离海滨的一个印第安人的村庄。他与乌尔苏拉新婚时，由于害怕像姨母与叔父结婚那样生出长尾巴的孩子，乌尔苏拉每夜都穿上特制的紧身衣，拒绝与丈夫同房。因此遭到邻居普鲁邓希奥·阿基拉尔的耻笑，何塞·阿尔蒂奥·布恩迪亚杀死了普鲁邓希奥·阿基拉尔。从此，死者的鬼魂经常出现在他眼前，鬼魂那痛苦而凄凉的眼神，使他日夜不得安宁。他们只好离开村子，外出寻找安身之所。经过了两年多的奔波，来到一片滩地上，由于受到梦的启示决定定居下来。后来又有许多人迁移至此，建立村镇，这就是马贡多。布恩迪亚家族在马贡多的历史由此开始。 何塞·阿尔蒂奥·布恩迪亚是个极富创造性的人，他从吉卜赛人那里看到磁铁，便想用它来开采金子。看到放大镜可以聚焦太阳光，便试图研制出一种威力无比的武器。他从吉卜赛人那里得到航海用的观像仪和六分仪，通过实验认识到“地球是圆的，像橙子”。他不满于自己所过的贫穷落后的生活，他向妻子抱怨说：“世界上正在发生不可思议的事情，咱们旁边，就在河流对岸，已有许多各式各样神奇的机器，可咱们仍在这儿像蠢驴一样过日子。”因为马孔多隐没在宽广的沼泽地中，与世隔绝。他决心要开辟出一条道路，把马贡多与外界的伟大发明连接起来。</a:t>
            </a:r>
            <a:endPar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3" name="标题 2"/>
          <p:cNvSpPr>
            <a:spLocks noGrp="1"/>
          </p:cNvSpPr>
          <p:nvPr>
            <p:ph type="title"/>
            <p:custDataLst>
              <p:tags r:id="rId4"/>
            </p:custDataLst>
          </p:nvPr>
        </p:nvSpPr>
        <p:spPr>
          <a:xfrm>
            <a:off x="-251290" y="-83665"/>
            <a:ext cx="9626400" cy="723600"/>
          </a:xfrm>
        </p:spPr>
        <p:txBody>
          <a:bodyPr>
            <a:normAutofit/>
          </a:bodyPr>
          <a:lstStyle/>
          <a:p>
            <a:r>
              <a:rPr lang="en-US" altLang="zh-CN"/>
              <a:t>         </a:t>
            </a:r>
            <a:r>
              <a:rPr lang="zh-CN" altLang="en-US"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小      说       内       容</a:t>
            </a:r>
          </a:p>
        </p:txBody>
      </p:sp>
      <p:sp>
        <p:nvSpPr>
          <p:cNvPr id="4" name="内容占位符 3"/>
          <p:cNvSpPr>
            <a:spLocks noGrp="1"/>
          </p:cNvSpPr>
          <p:nvPr>
            <p:ph sz="quarter" idx="1"/>
            <p:custDataLst>
              <p:tags r:id="rId5"/>
            </p:custDataLst>
          </p:nvPr>
        </p:nvSpPr>
        <p:spPr>
          <a:xfrm>
            <a:off x="0" y="427355"/>
            <a:ext cx="11979275" cy="3707130"/>
          </a:xfrm>
        </p:spPr>
        <p:txBody>
          <a:bodyPr>
            <a:noAutofit/>
          </a:bodyPr>
          <a:lstStyle/>
          <a:p>
            <a:pPr marL="0" indent="0">
              <a:buNone/>
            </a:pPr>
            <a:r>
              <a:rPr lang="zh-CN" altLang="en-US"/>
              <a:t>　</a:t>
            </a:r>
            <a:r>
              <a:rPr lang="zh-CN" altLang="en-US" sz="2400"/>
              <a:t>　</a:t>
            </a:r>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他带一帮人披荆斩棘干了两个多星期，却以失败告终。他痛苦地说：“咱们再也去不任何地方啦，咱们会在这儿活活地烂掉，享受不到科学的好处了。”后来他又沉迷于炼金术，整天把自己关在实验室里。由于他的精神世界与马贡多狭隘、落后、保守的现实格格不入，他陷入孤独之中不能自拔，以至于精神失常，被家人绑在一棵大树上，几十年后才在那棵树上死去。乌尔苏拉成为家里的顶梁柱，她活了115至122岁。</a:t>
            </a:r>
            <a:endPar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marL="0" indent="0">
              <a:buNone/>
            </a:pPr>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布恩迪亚家族的第二代有两男一女。老大何塞·阿卡迪奥是在来马孔多的路上出生的。他在路上长大，像他父亲一样固执，但没有他父亲那样的想象力。和一个叫庇拉尔·特尔内拉的女人私通，有了孩子。但在一次吉普赛人来马孔多表演时又与一名吉普赛女郎相爱，于是他选择了出走。后来他回来了，但是性情琢磨不定。最后不顾家人的反对，与丽贝卡结婚，但被赶出家门。</a:t>
            </a:r>
            <a:endPar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pPr marL="0" indent="0">
              <a:buNone/>
            </a:pPr>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老二奥雷里亚诺生于马孔多，在娘肚里就会哭，睁着眼睛出世，从小就赋有预见事物的本领，少年时就像父亲一样沉默寡言，整天埋头在父亲的实验室里做首饰。长大后爱上马孔多里正千金蕾梅黛丝，在此之前，他与哥哥的情人生有一子，名叫奥雷里亚诺·何塞。他美丽的妻子被阿马兰妲意外毒死后，他参加了内战，当上上校。他一生遭遇过14次暗杀，73次埋伏和一次枪决，均幸免于难，当他认识到这场战争是毫无意义的时候，便于政府签订和约，停止战争，然后对准心窝开枪自杀，可他却奇迹般的活了下来。</a:t>
            </a:r>
            <a:endPar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wipe(down)">
                                      <p:cBhvr>
                                        <p:cTn id="26" dur="580">
                                          <p:stCondLst>
                                            <p:cond delay="0"/>
                                          </p:stCondLst>
                                        </p:cTn>
                                        <p:tgtEl>
                                          <p:spTgt spid="4">
                                            <p:txEl>
                                              <p:pRg st="1" end="1"/>
                                            </p:txEl>
                                          </p:spTgt>
                                        </p:tgtEl>
                                      </p:cBhvr>
                                    </p:animEffect>
                                    <p:anim calcmode="lin" valueType="num">
                                      <p:cBhvr>
                                        <p:cTn id="27"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32" dur="26">
                                          <p:stCondLst>
                                            <p:cond delay="650"/>
                                          </p:stCondLst>
                                        </p:cTn>
                                        <p:tgtEl>
                                          <p:spTgt spid="4">
                                            <p:txEl>
                                              <p:pRg st="1" end="1"/>
                                            </p:txEl>
                                          </p:spTgt>
                                        </p:tgtEl>
                                      </p:cBhvr>
                                      <p:to x="100000" y="60000"/>
                                    </p:animScale>
                                    <p:animScale>
                                      <p:cBhvr>
                                        <p:cTn id="33" dur="166" decel="50000">
                                          <p:stCondLst>
                                            <p:cond delay="676"/>
                                          </p:stCondLst>
                                        </p:cTn>
                                        <p:tgtEl>
                                          <p:spTgt spid="4">
                                            <p:txEl>
                                              <p:pRg st="1" end="1"/>
                                            </p:txEl>
                                          </p:spTgt>
                                        </p:tgtEl>
                                      </p:cBhvr>
                                      <p:to x="100000" y="100000"/>
                                    </p:animScale>
                                    <p:animScale>
                                      <p:cBhvr>
                                        <p:cTn id="34" dur="26">
                                          <p:stCondLst>
                                            <p:cond delay="1312"/>
                                          </p:stCondLst>
                                        </p:cTn>
                                        <p:tgtEl>
                                          <p:spTgt spid="4">
                                            <p:txEl>
                                              <p:pRg st="1" end="1"/>
                                            </p:txEl>
                                          </p:spTgt>
                                        </p:tgtEl>
                                      </p:cBhvr>
                                      <p:to x="100000" y="80000"/>
                                    </p:animScale>
                                    <p:animScale>
                                      <p:cBhvr>
                                        <p:cTn id="35" dur="166" decel="50000">
                                          <p:stCondLst>
                                            <p:cond delay="1338"/>
                                          </p:stCondLst>
                                        </p:cTn>
                                        <p:tgtEl>
                                          <p:spTgt spid="4">
                                            <p:txEl>
                                              <p:pRg st="1" end="1"/>
                                            </p:txEl>
                                          </p:spTgt>
                                        </p:tgtEl>
                                      </p:cBhvr>
                                      <p:to x="100000" y="100000"/>
                                    </p:animScale>
                                    <p:animScale>
                                      <p:cBhvr>
                                        <p:cTn id="36" dur="26">
                                          <p:stCondLst>
                                            <p:cond delay="1642"/>
                                          </p:stCondLst>
                                        </p:cTn>
                                        <p:tgtEl>
                                          <p:spTgt spid="4">
                                            <p:txEl>
                                              <p:pRg st="1" end="1"/>
                                            </p:txEl>
                                          </p:spTgt>
                                        </p:tgtEl>
                                      </p:cBhvr>
                                      <p:to x="100000" y="90000"/>
                                    </p:animScale>
                                    <p:animScale>
                                      <p:cBhvr>
                                        <p:cTn id="37" dur="166" decel="50000">
                                          <p:stCondLst>
                                            <p:cond delay="1668"/>
                                          </p:stCondLst>
                                        </p:cTn>
                                        <p:tgtEl>
                                          <p:spTgt spid="4">
                                            <p:txEl>
                                              <p:pRg st="1" end="1"/>
                                            </p:txEl>
                                          </p:spTgt>
                                        </p:tgtEl>
                                      </p:cBhvr>
                                      <p:to x="100000" y="100000"/>
                                    </p:animScale>
                                    <p:animScale>
                                      <p:cBhvr>
                                        <p:cTn id="38" dur="26">
                                          <p:stCondLst>
                                            <p:cond delay="1808"/>
                                          </p:stCondLst>
                                        </p:cTn>
                                        <p:tgtEl>
                                          <p:spTgt spid="4">
                                            <p:txEl>
                                              <p:pRg st="1" end="1"/>
                                            </p:txEl>
                                          </p:spTgt>
                                        </p:tgtEl>
                                      </p:cBhvr>
                                      <p:to x="100000" y="95000"/>
                                    </p:animScale>
                                    <p:animScale>
                                      <p:cBhvr>
                                        <p:cTn id="39" dur="166" decel="50000">
                                          <p:stCondLst>
                                            <p:cond delay="1834"/>
                                          </p:stCondLst>
                                        </p:cTn>
                                        <p:tgtEl>
                                          <p:spTgt spid="4">
                                            <p:txEl>
                                              <p:pRg st="1" end="1"/>
                                            </p:txEl>
                                          </p:spTgt>
                                        </p:tgtEl>
                                      </p:cBhvr>
                                      <p:to x="100000" y="100000"/>
                                    </p:animScale>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4">
                                            <p:txEl>
                                              <p:pRg st="2" end="2"/>
                                            </p:txEl>
                                          </p:spTgt>
                                        </p:tgtEl>
                                        <p:attrNameLst>
                                          <p:attrName>style.visibility</p:attrName>
                                        </p:attrNameLst>
                                      </p:cBhvr>
                                      <p:to>
                                        <p:strVal val="visible"/>
                                      </p:to>
                                    </p:set>
                                    <p:animEffect transition="in" filter="wipe(down)">
                                      <p:cBhvr>
                                        <p:cTn id="45" dur="580">
                                          <p:stCondLst>
                                            <p:cond delay="0"/>
                                          </p:stCondLst>
                                        </p:cTn>
                                        <p:tgtEl>
                                          <p:spTgt spid="4">
                                            <p:txEl>
                                              <p:pRg st="2" end="2"/>
                                            </p:txEl>
                                          </p:spTgt>
                                        </p:tgtEl>
                                      </p:cBhvr>
                                    </p:animEffect>
                                    <p:anim calcmode="lin" valueType="num">
                                      <p:cBhvr>
                                        <p:cTn id="46"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51" dur="26">
                                          <p:stCondLst>
                                            <p:cond delay="650"/>
                                          </p:stCondLst>
                                        </p:cTn>
                                        <p:tgtEl>
                                          <p:spTgt spid="4">
                                            <p:txEl>
                                              <p:pRg st="2" end="2"/>
                                            </p:txEl>
                                          </p:spTgt>
                                        </p:tgtEl>
                                      </p:cBhvr>
                                      <p:to x="100000" y="60000"/>
                                    </p:animScale>
                                    <p:animScale>
                                      <p:cBhvr>
                                        <p:cTn id="52" dur="166" decel="50000">
                                          <p:stCondLst>
                                            <p:cond delay="676"/>
                                          </p:stCondLst>
                                        </p:cTn>
                                        <p:tgtEl>
                                          <p:spTgt spid="4">
                                            <p:txEl>
                                              <p:pRg st="2" end="2"/>
                                            </p:txEl>
                                          </p:spTgt>
                                        </p:tgtEl>
                                      </p:cBhvr>
                                      <p:to x="100000" y="100000"/>
                                    </p:animScale>
                                    <p:animScale>
                                      <p:cBhvr>
                                        <p:cTn id="53" dur="26">
                                          <p:stCondLst>
                                            <p:cond delay="1312"/>
                                          </p:stCondLst>
                                        </p:cTn>
                                        <p:tgtEl>
                                          <p:spTgt spid="4">
                                            <p:txEl>
                                              <p:pRg st="2" end="2"/>
                                            </p:txEl>
                                          </p:spTgt>
                                        </p:tgtEl>
                                      </p:cBhvr>
                                      <p:to x="100000" y="80000"/>
                                    </p:animScale>
                                    <p:animScale>
                                      <p:cBhvr>
                                        <p:cTn id="54" dur="166" decel="50000">
                                          <p:stCondLst>
                                            <p:cond delay="1338"/>
                                          </p:stCondLst>
                                        </p:cTn>
                                        <p:tgtEl>
                                          <p:spTgt spid="4">
                                            <p:txEl>
                                              <p:pRg st="2" end="2"/>
                                            </p:txEl>
                                          </p:spTgt>
                                        </p:tgtEl>
                                      </p:cBhvr>
                                      <p:to x="100000" y="100000"/>
                                    </p:animScale>
                                    <p:animScale>
                                      <p:cBhvr>
                                        <p:cTn id="55" dur="26">
                                          <p:stCondLst>
                                            <p:cond delay="1642"/>
                                          </p:stCondLst>
                                        </p:cTn>
                                        <p:tgtEl>
                                          <p:spTgt spid="4">
                                            <p:txEl>
                                              <p:pRg st="2" end="2"/>
                                            </p:txEl>
                                          </p:spTgt>
                                        </p:tgtEl>
                                      </p:cBhvr>
                                      <p:to x="100000" y="90000"/>
                                    </p:animScale>
                                    <p:animScale>
                                      <p:cBhvr>
                                        <p:cTn id="56" dur="166" decel="50000">
                                          <p:stCondLst>
                                            <p:cond delay="1668"/>
                                          </p:stCondLst>
                                        </p:cTn>
                                        <p:tgtEl>
                                          <p:spTgt spid="4">
                                            <p:txEl>
                                              <p:pRg st="2" end="2"/>
                                            </p:txEl>
                                          </p:spTgt>
                                        </p:tgtEl>
                                      </p:cBhvr>
                                      <p:to x="100000" y="100000"/>
                                    </p:animScale>
                                    <p:animScale>
                                      <p:cBhvr>
                                        <p:cTn id="57" dur="26">
                                          <p:stCondLst>
                                            <p:cond delay="1808"/>
                                          </p:stCondLst>
                                        </p:cTn>
                                        <p:tgtEl>
                                          <p:spTgt spid="4">
                                            <p:txEl>
                                              <p:pRg st="2" end="2"/>
                                            </p:txEl>
                                          </p:spTgt>
                                        </p:tgtEl>
                                      </p:cBhvr>
                                      <p:to x="100000" y="95000"/>
                                    </p:animScale>
                                    <p:animScale>
                                      <p:cBhvr>
                                        <p:cTn id="58" dur="166" decel="50000">
                                          <p:stCondLst>
                                            <p:cond delay="1834"/>
                                          </p:stCondLst>
                                        </p:cTn>
                                        <p:tgtEl>
                                          <p:spTgt spid="4">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019132" y="4"/>
            <a:ext cx="10852237" cy="441964"/>
          </a:xfrm>
        </p:spPr>
        <p:txBody>
          <a:bodyPr/>
          <a:lstStyle/>
          <a:p>
            <a:r>
              <a:rPr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小         说         内         容</a:t>
            </a:r>
            <a:br>
              <a:rPr lang="zh-CN" altLang="zh-CN">
                <a:latin typeface="叶根友毛笔行书2.0版" panose="02010601030101010101" charset="-122"/>
                <a:ea typeface="叶根友毛笔行书2.0版" panose="02010601030101010101" charset="-122"/>
                <a:cs typeface="叶根友毛笔行书2.0版" panose="02010601030101010101" charset="-122"/>
              </a:rPr>
            </a:br>
            <a:endParaRPr lang="zh-CN" altLang="en-US"/>
          </a:p>
        </p:txBody>
      </p:sp>
      <p:sp>
        <p:nvSpPr>
          <p:cNvPr id="3" name="内容占位符 2"/>
          <p:cNvSpPr>
            <a:spLocks noGrp="1"/>
          </p:cNvSpPr>
          <p:nvPr>
            <p:ph idx="1"/>
            <p:custDataLst>
              <p:tags r:id="rId4"/>
            </p:custDataLst>
          </p:nvPr>
        </p:nvSpPr>
        <p:spPr>
          <a:xfrm>
            <a:off x="527642" y="518803"/>
            <a:ext cx="10852237" cy="5388907"/>
          </a:xfrm>
        </p:spPr>
        <p:txBody>
          <a:bodyPr/>
          <a:lstStyle/>
          <a:p>
            <a:r>
              <a:rPr lang="en-US" altLang="zh-CN" sz="2000" b="1">
                <a:solidFill>
                  <a:srgbClr val="00B0F0"/>
                </a:solidFill>
                <a:latin typeface="楷体" panose="02010609060101010101" charset="-122"/>
                <a:ea typeface="楷体" panose="02010609060101010101" charset="-122"/>
                <a:cs typeface="楷体" panose="02010609060101010101" charset="-122"/>
              </a:rPr>
              <a:t>  </a:t>
            </a:r>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与17个外地女子姘居，生下17个男孩。这些男孩以后不约而同回马孔多寻根，却被追杀，一星期后，只有老大活下来。奥雷里亚诺年老归家，每日炼金子作小金鱼，每天做两条，达到25条时便放到坩埚里熔化，重新再做。他像父亲一样过着与世隔绝、孤独的日子，一直到死</a:t>
            </a:r>
            <a:r>
              <a:rPr lang="en-US" altLang="zh-CN"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a:t>
            </a:r>
            <a:endParaRPr lang="en-US" altLang="zh-CN"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老三是女儿阿马兰妲，爱上了意大利技师，在情敌丽贝卡放弃意大利人与何塞·阿尔卡蒂奥结婚后与意大利人交往，却又拒绝与意大利人结婚，意大利人为此自杀。由于悔恨，她故意烧伤一只手，终生用黑色绷带缠起来，决心永不嫁人。但她内心感到异常孤独、苦闷，甚至和刚刚成年的侄儿厮混，想用此作为“治疗病的临时药剂”。然而她始终无法摆脱内心的孤独，她把自己终日关在房中缝制殓衣，缝了拆，拆了缝，直至生命的最后一刻。 </a:t>
            </a:r>
            <a:endPar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endParaRPr>
          </a:p>
          <a:p>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第三代人只有何塞·阿尔卡蒂奥的儿子阿尔卡蒂奥和奥雷里亚诺的儿子奥雷里亚诺·何塞。前者不知生母为谁，竟狂热地爱上自己的生母，几乎酿成大错，后来成为马孔多的从未有过的暴君，贪赃枉法，最后被保守派军队枪毙。后者过早成熟，热恋着自己的姑母阿马兰妲，因无法得到满足而陷入孤独之中，于是参军。进入军队之后仍然无法排遣对姑母的恋情，便去找妓女寻求安慰，借以摆脱孤独，最终也死于乱军之中。</a:t>
            </a:r>
            <a:r>
              <a:rPr lang="zh-CN" altLang="en-US" b="1">
                <a:gradFill>
                  <a:gsLst>
                    <a:gs pos="0">
                      <a:srgbClr val="007BD3"/>
                    </a:gs>
                    <a:gs pos="100000">
                      <a:srgbClr val="034373"/>
                    </a:gs>
                  </a:gsLst>
                  <a:lin scaled="0"/>
                </a:gradFill>
              </a:rPr>
              <a:t> </a:t>
            </a:r>
            <a:endParaRPr lang="zh-CN" altLang="en-US" b="1">
              <a:gradFill>
                <a:gsLst>
                  <a:gs pos="0">
                    <a:srgbClr val="007BD3"/>
                  </a:gs>
                  <a:gs pos="100000">
                    <a:srgbClr val="034373"/>
                  </a:gs>
                </a:gsLst>
                <a:lin scaled="0"/>
              </a:gradFill>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205187" y="4"/>
            <a:ext cx="10852237" cy="441964"/>
          </a:xfrm>
        </p:spPr>
        <p:txBody>
          <a:bodyPr/>
          <a:lstStyle/>
          <a:p>
            <a:r>
              <a:rPr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小         说         内         容</a:t>
            </a:r>
            <a:br>
              <a:rPr altLang="zh-CN">
                <a:latin typeface="叶根友毛笔行书2.0版" panose="02010601030101010101" charset="-122"/>
                <a:ea typeface="叶根友毛笔行书2.0版" panose="02010601030101010101" charset="-122"/>
                <a:cs typeface="叶根友毛笔行书2.0版" panose="02010601030101010101" charset="-122"/>
                <a:sym typeface="+mn-ea"/>
              </a:rPr>
            </a:br>
            <a:endParaRPr lang="zh-CN" altLang="en-US"/>
          </a:p>
        </p:txBody>
      </p:sp>
      <p:sp>
        <p:nvSpPr>
          <p:cNvPr id="3" name="内容占位符 2"/>
          <p:cNvSpPr>
            <a:spLocks noGrp="1"/>
          </p:cNvSpPr>
          <p:nvPr>
            <p:ph idx="1"/>
            <p:custDataLst>
              <p:tags r:id="rId4"/>
            </p:custDataLst>
          </p:nvPr>
        </p:nvSpPr>
        <p:spPr>
          <a:xfrm>
            <a:off x="572092" y="548648"/>
            <a:ext cx="10852237" cy="5388907"/>
          </a:xfrm>
        </p:spPr>
        <p:txBody>
          <a:bodyPr/>
          <a:lstStyle/>
          <a:p>
            <a:r>
              <a:rPr lang="zh-CN" altLang="en-US" sz="2000">
                <a:solidFill>
                  <a:srgbClr val="0070C0"/>
                </a:solidFill>
                <a:latin typeface="楷体" panose="02010609060101010101" charset="-122"/>
                <a:ea typeface="楷体" panose="02010609060101010101" charset="-122"/>
                <a:cs typeface="楷体" panose="02010609060101010101" charset="-122"/>
              </a:rPr>
              <a:t>第四代即是阿尔卡蒂奥与人私通生下的一女两男。女儿美人儿蕾梅黛丝楚楚动人，散发着引人不安的气味，这种气味曾将几个男人置于死地。她全身不穿衣服，套着一个布袋，只是不想把时间浪费在穿衣服上。这个独特的姑娘世事洞明，超然于外，最后神奇地抓着一个雪白的床单乘风而去，永远消失在空中。</a:t>
            </a:r>
          </a:p>
          <a:p>
            <a:r>
              <a:rPr lang="zh-CN" altLang="en-US" sz="2000">
                <a:solidFill>
                  <a:srgbClr val="0070C0"/>
                </a:solidFill>
                <a:latin typeface="楷体" panose="02010609060101010101" charset="-122"/>
                <a:ea typeface="楷体" panose="02010609060101010101" charset="-122"/>
                <a:cs typeface="楷体" panose="02010609060101010101" charset="-122"/>
              </a:rPr>
              <a:t> 　　她的两个弟弟阿尔卡蒂奥第二和奥雷里亚诺第二是孪生子。阿尔卡蒂奥第二在美国人开办的香蕉公司里当监工，鼓动工人罢工，成为劳工领袖。后来，他带领三千多工人罢工，遭到军警的镇压，三千多人只他一人幸免。他目击政府用火车把工人们的尸体运往海边丢到大海，又通过电台宣布工人们暂时调到别处工作。阿尔卡蒂奥四处诉说他亲历的这场大屠杀揭露真相，反被认为神智不清。他无比恐惧失望，把自己关在房子里潜心研究吉卜赛人留下的羊皮手稿，一直到死他都呆在这个房间里。</a:t>
            </a:r>
          </a:p>
          <a:p>
            <a:r>
              <a:rPr lang="zh-CN" altLang="en-US" sz="2000">
                <a:solidFill>
                  <a:srgbClr val="0070C0"/>
                </a:solidFill>
                <a:latin typeface="楷体" panose="02010609060101010101" charset="-122"/>
                <a:ea typeface="楷体" panose="02010609060101010101" charset="-122"/>
                <a:cs typeface="楷体" panose="02010609060101010101" charset="-122"/>
              </a:rPr>
              <a:t> 　　奥雷里亚诺第二没有正当的职业，终日纵情酒色，弃妻子于不顾，在情妇家中厮混。奇怪的是每当他与情妇同居时，他家的牲畜迅速地繁殖，给他带来了财富，一旦回到妻子身边，便家业破败。他与妻子生有二女一男，最后在病痛中与阿尔卡蒂奥一同死去，从生到死，人们一直没有认清他们兄弟俩儿谁是谁。 </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7"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8"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9" dur="1000"/>
                                        <p:tgtEl>
                                          <p:spTgt spid="3">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8"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237572" y="4"/>
            <a:ext cx="10852237" cy="441964"/>
          </a:xfrm>
        </p:spPr>
        <p:txBody>
          <a:bodyPr/>
          <a:lstStyle/>
          <a:p>
            <a:r>
              <a:rPr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小         说         内         容</a:t>
            </a:r>
            <a:br>
              <a:rPr altLang="zh-CN" sz="3600">
                <a:latin typeface="叶根友毛笔行书2.0版" panose="02010601030101010101" charset="-122"/>
                <a:ea typeface="叶根友毛笔行书2.0版" panose="02010601030101010101" charset="-122"/>
                <a:cs typeface="叶根友毛笔行书2.0版" panose="02010601030101010101" charset="-122"/>
                <a:sym typeface="+mn-ea"/>
              </a:rPr>
            </a:br>
            <a:endParaRPr lang="zh-CN" altLang="en-US" sz="3600"/>
          </a:p>
        </p:txBody>
      </p:sp>
      <p:sp>
        <p:nvSpPr>
          <p:cNvPr id="3" name="内容占位符 2"/>
          <p:cNvSpPr>
            <a:spLocks noGrp="1"/>
          </p:cNvSpPr>
          <p:nvPr>
            <p:ph idx="1"/>
            <p:custDataLst>
              <p:tags r:id="rId4"/>
            </p:custDataLst>
          </p:nvPr>
        </p:nvSpPr>
        <p:spPr>
          <a:xfrm>
            <a:off x="669882" y="635643"/>
            <a:ext cx="10852237" cy="5388907"/>
          </a:xfrm>
        </p:spPr>
        <p:txBody>
          <a:bodyPr/>
          <a:lstStyle/>
          <a:p>
            <a:r>
              <a:rPr lang="en-US" altLang="zh-CN" sz="2000">
                <a:solidFill>
                  <a:srgbClr val="0070C0"/>
                </a:solidFill>
                <a:latin typeface="楷体" panose="02010609060101010101" charset="-122"/>
                <a:ea typeface="楷体" panose="02010609060101010101" charset="-122"/>
                <a:cs typeface="楷体" panose="02010609060101010101" charset="-122"/>
              </a:rPr>
              <a:t>   </a:t>
            </a:r>
            <a:r>
              <a:rPr lang="zh-CN" altLang="en-US" sz="2000">
                <a:solidFill>
                  <a:srgbClr val="0070C0"/>
                </a:solidFill>
                <a:latin typeface="楷体" panose="02010609060101010101" charset="-122"/>
                <a:ea typeface="楷体" panose="02010609060101010101" charset="-122"/>
                <a:cs typeface="楷体" panose="02010609060101010101" charset="-122"/>
              </a:rPr>
              <a:t>布恩迪亚家族的第五代是奥雷里亚诺第二的二女一男，长子何赛·阿尔卡蒂奥儿时便被送往罗马神学院去学习，母亲希望他日后能当主教，但他对此毫无兴趣，只是为了那假想中的遗产，才欺骗母亲说他在神学院学习。母亲死后，他回家靠变卖家业为生。后发现乌尔苏拉藏在地窖里的7000多个金币，从此过着更加放荡的生活，不久便被抢劫金币的歹徒杀死。</a:t>
            </a:r>
          </a:p>
          <a:p>
            <a:r>
              <a:rPr lang="zh-CN" altLang="en-US" sz="2000">
                <a:solidFill>
                  <a:srgbClr val="0070C0"/>
                </a:solidFill>
                <a:latin typeface="楷体" panose="02010609060101010101" charset="-122"/>
                <a:ea typeface="楷体" panose="02010609060101010101" charset="-122"/>
                <a:cs typeface="楷体" panose="02010609060101010101" charset="-122"/>
              </a:rPr>
              <a:t> 　　大女儿蕾纳塔·蕾梅黛丝（梅梅）爱上了香蕉公司汽车库的机修工马乌里肖·巴比伦，母亲禁止他们来往，他们只好暗中在浴室相会，母亲发现后禁止女儿外出，并请了保镖守在家里。 马乌里肖·巴比伦爬上梅家的屋顶，结果被保镖打中背部，后来死掉了。梅万念俱灰。她母亲为家丑不外扬，将怀着身孕的她送往修道院。</a:t>
            </a:r>
          </a:p>
          <a:p>
            <a:r>
              <a:rPr lang="zh-CN" altLang="en-US" sz="2000">
                <a:solidFill>
                  <a:srgbClr val="0070C0"/>
                </a:solidFill>
                <a:latin typeface="楷体" panose="02010609060101010101" charset="-122"/>
                <a:ea typeface="楷体" panose="02010609060101010101" charset="-122"/>
                <a:cs typeface="楷体" panose="02010609060101010101" charset="-122"/>
              </a:rPr>
              <a:t> 　　小女儿阿玛兰妲·乌尔苏拉早年在布鲁塞尔上学，在那里与飞行员加斯通结婚，婚后二人回到马贡多，见到一片凋敝，决心重整家园。她朝气蓬勃，充满活力，仅在三个月就使家园焕然一新。她的到来，使马孔多出现了一个最特别的人，她的情绪比这家族的人都好，她想把一切陈规陋习打入十八层地狱。她决定定居下来，拯救这个灾难深重的村镇。</a:t>
            </a:r>
            <a:r>
              <a:rPr lang="zh-CN" altLang="en-US"/>
              <a:t> 　　</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270592" y="4"/>
            <a:ext cx="10852237" cy="441964"/>
          </a:xfrm>
        </p:spPr>
        <p:txBody>
          <a:bodyPr/>
          <a:lstStyle/>
          <a:p>
            <a:r>
              <a:rPr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小         说         内         容</a:t>
            </a:r>
            <a:endParaRPr lang="zh-CN"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endParaRPr>
          </a:p>
        </p:txBody>
      </p:sp>
      <p:sp>
        <p:nvSpPr>
          <p:cNvPr id="3" name="内容占位符 2"/>
          <p:cNvSpPr>
            <a:spLocks noGrp="1"/>
          </p:cNvSpPr>
          <p:nvPr>
            <p:ph idx="1"/>
            <p:custDataLst>
              <p:tags r:id="rId4"/>
            </p:custDataLst>
          </p:nvPr>
        </p:nvSpPr>
        <p:spPr>
          <a:xfrm>
            <a:off x="669882" y="548648"/>
            <a:ext cx="10852237" cy="5388907"/>
          </a:xfrm>
        </p:spPr>
        <p:txBody>
          <a:bodyPr/>
          <a:lstStyle/>
          <a:p>
            <a:r>
              <a:rPr lang="en-US" altLang="zh-CN" sz="2000">
                <a:solidFill>
                  <a:srgbClr val="0070C0"/>
                </a:solidFill>
                <a:latin typeface="楷体" panose="02010609060101010101" charset="-122"/>
                <a:ea typeface="楷体" panose="02010609060101010101" charset="-122"/>
                <a:cs typeface="楷体" panose="02010609060101010101" charset="-122"/>
              </a:rPr>
              <a:t>   </a:t>
            </a:r>
            <a:r>
              <a:rPr lang="zh-CN" altLang="en-US" sz="2000">
                <a:solidFill>
                  <a:srgbClr val="0070C0"/>
                </a:solidFill>
                <a:latin typeface="楷体" panose="02010609060101010101" charset="-122"/>
                <a:ea typeface="楷体" panose="02010609060101010101" charset="-122"/>
                <a:cs typeface="楷体" panose="02010609060101010101" charset="-122"/>
              </a:rPr>
              <a:t>布恩迪亚家的第六代是梅送回的私生子奥雷里亚诺·布恩迪亚。他出生后一直在孤独中长大。他唯一的嗜好是躲在吉卜赛梅尔基亚德斯的房间里研究各种神秘的书籍和手稿。他甚至能与死去多年的老吉卜赛人对话，并受到指示学习梵文。他一直对周围的世界漠不关心，但对中世纪的学问却了如指掌。他和布恩迪亚拒绝收留奥雷里亚诺17个儿子中唯一幸存的老大，导致其被追杀的人用枪打死。他不知不觉地爱上了姨母阿玛兰妲·乌尔苏拉，并发生了乱伦关系，尽管他们受到了孤独与爱情的折磨，但他们认为他们毕竟是人世间唯一最幸福的人。后来阿玛兰妲·乌尔苏拉生下了一个男孩：“他是百年里诞生的布恩迪亚当中唯一由于爱情而受胎的婴儿”，然而，他身上竟长着一条猪尾巴。阿玛兰妲·乌尔苏拉也因产后大出血而死。</a:t>
            </a:r>
          </a:p>
          <a:p>
            <a:r>
              <a:rPr lang="zh-CN" altLang="en-US" sz="2000">
                <a:solidFill>
                  <a:srgbClr val="0070C0"/>
                </a:solidFill>
                <a:latin typeface="楷体" panose="02010609060101010101" charset="-122"/>
                <a:ea typeface="楷体" panose="02010609060101010101" charset="-122"/>
                <a:cs typeface="楷体" panose="02010609060101010101" charset="-122"/>
              </a:rPr>
              <a:t>   那个长猪尾巴的男孩就是布恩迪亚家族的第七代继承人。他刚出生就被一群蚂蚁吃掉。当奥雷里亚诺·布恩迪亚看到被蚂蚁吃的只剩下一小块皮的儿子时，他终于破译出了梅尔基亚德斯的手稿。手稿卷首的题辞是：“家族中的第一个人将被绑在树上，家族中的最后一个人将被蚂蚁吃掉。”原来，这手稿记载的正是布恩迪亚家族的历史。在他译完最后一章的瞬间，一场突如其来的飓风把整个儿马贡多镇从地球上刮走，从此这个村镇就永远地消失了。</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0" presetClass="entr" presetSubtype="0" decel="10000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16"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教学目标</a:t>
            </a:r>
          </a:p>
        </p:txBody>
      </p:sp>
      <p:sp>
        <p:nvSpPr>
          <p:cNvPr id="3" name="内容占位符 2"/>
          <p:cNvSpPr>
            <a:spLocks noGrp="1"/>
          </p:cNvSpPr>
          <p:nvPr>
            <p:ph idx="1"/>
            <p:custDataLst>
              <p:tags r:id="rId4"/>
            </p:custDataLst>
          </p:nvPr>
        </p:nvSpPr>
        <p:spPr/>
        <p:txBody>
          <a:bodyPr/>
          <a:lstStyle/>
          <a:p>
            <a:r>
              <a:rPr lang="en-US" altLang="zh-CN" sz="2800" b="1">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1</a:t>
            </a:r>
            <a:r>
              <a:rPr sz="2800" b="1">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、了解背景和作者；</a:t>
            </a:r>
          </a:p>
          <a:p>
            <a:r>
              <a:rPr lang="en-US" altLang="zh-CN" sz="2800" b="1">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2</a:t>
            </a:r>
            <a:r>
              <a:rPr sz="2800" b="1">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、了解主要人物；</a:t>
            </a:r>
          </a:p>
          <a:p>
            <a:r>
              <a:rPr lang="en-US" altLang="zh-CN" sz="2800" b="1">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3</a:t>
            </a:r>
            <a:r>
              <a:rPr sz="2800" b="1">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、探讨主题</a:t>
            </a:r>
            <a:r>
              <a:rPr lang="en-US" altLang="zh-CN" sz="2800" b="1">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a:t>
            </a:r>
            <a:r>
              <a:rPr sz="2800" b="1">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孤独</a:t>
            </a:r>
            <a:r>
              <a:rPr lang="en-US" altLang="zh-CN" sz="2800" b="1">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rPr>
              <a:t>”</a:t>
            </a:r>
          </a:p>
        </p:txBody>
      </p:sp>
    </p:spTree>
    <p:custDataLst>
      <p:tags r:id="rId5"/>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367735" y="195650"/>
            <a:ext cx="10969200" cy="705600"/>
          </a:xfrm>
        </p:spPr>
        <p:txBody>
          <a:bodyPr/>
          <a:lstStyle/>
          <a:p>
            <a:r>
              <a:rPr lang="zh-CN" altLang="en-US"/>
              <a:t>再读：</a:t>
            </a:r>
            <a:r>
              <a:rPr lang="en-US" altLang="zh-CN"/>
              <a:t>1</a:t>
            </a:r>
            <a:r>
              <a:t>、</a:t>
            </a:r>
            <a:r>
              <a:rPr lang="zh-CN" altLang="en-US"/>
              <a:t>分析人物形象</a:t>
            </a:r>
            <a:endParaRPr lang="zh-CN" altLang="en-US">
              <a:sym typeface="+mn-ea"/>
            </a:endParaRPr>
          </a:p>
        </p:txBody>
      </p:sp>
      <p:sp>
        <p:nvSpPr>
          <p:cNvPr id="3" name="内容占位符 2"/>
          <p:cNvSpPr>
            <a:spLocks noGrp="1"/>
          </p:cNvSpPr>
          <p:nvPr>
            <p:ph idx="1"/>
            <p:custDataLst>
              <p:tags r:id="rId4"/>
            </p:custDataLst>
          </p:nvPr>
        </p:nvSpPr>
        <p:spPr/>
        <p:txBody>
          <a:bodyPr/>
          <a:lstStyle/>
          <a:p>
            <a:endParaRPr lang="zh-CN" altLang="en-US"/>
          </a:p>
          <a:p>
            <a:endParaRPr lang="zh-CN" altLang="en-US"/>
          </a:p>
        </p:txBody>
      </p:sp>
      <p:sp>
        <p:nvSpPr>
          <p:cNvPr id="10" name="Title 6"/>
          <p:cNvSpPr txBox="1"/>
          <p:nvPr>
            <p:custDataLst>
              <p:tags r:id="rId5"/>
            </p:custDataLst>
          </p:nvPr>
        </p:nvSpPr>
        <p:spPr>
          <a:xfrm>
            <a:off x="6197261" y="95609"/>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a:ln w="3175">
                  <a:noFill/>
                  <a:prstDash val="dash"/>
                </a:ln>
                <a:solidFill>
                  <a:schemeClr val="tx1">
                    <a:lumMod val="50000"/>
                  </a:schemeClr>
                </a:solidFill>
                <a:effectLst/>
                <a:uLnTx/>
                <a:uFillTx/>
                <a:latin typeface="宋体" panose="02010600030101010101" pitchFamily="2" charset="-122"/>
                <a:ea typeface="宋体" pitchFamily="2" charset="-122"/>
                <a:cs typeface="微软雅黑" panose="020b0503020204020204" pitchFamily="34" charset="-122"/>
              </a:rPr>
              <a:t>乌尔苏拉</a:t>
            </a:r>
            <a:endParaRPr kumimoji="0" lang="zh-CN" altLang="en-US" sz="3600" b="1" i="0" u="none" strike="noStrike" kern="1200" cap="none" spc="300" normalizeH="0" noProof="0">
              <a:ln w="3175">
                <a:noFill/>
                <a:prstDash val="dash"/>
              </a:ln>
              <a:solidFill>
                <a:schemeClr val="tx1">
                  <a:lumMod val="50000"/>
                </a:schemeClr>
              </a:solidFill>
              <a:effectLst/>
              <a:uLnTx/>
              <a:uFillTx/>
              <a:latin typeface="宋体" panose="02010600030101010101" pitchFamily="2" charset="-122"/>
              <a:ea typeface="宋体" pitchFamily="2" charset="-122"/>
              <a:cs typeface="微软雅黑" panose="020b0503020204020204" pitchFamily="34" charset="-122"/>
            </a:endParaRPr>
          </a:p>
        </p:txBody>
      </p:sp>
      <p:sp>
        <p:nvSpPr>
          <p:cNvPr id="9" name="Title 6"/>
          <p:cNvSpPr txBox="1"/>
          <p:nvPr>
            <p:custDataLst>
              <p:tags r:id="rId6"/>
            </p:custDataLst>
          </p:nvPr>
        </p:nvSpPr>
        <p:spPr>
          <a:xfrm>
            <a:off x="1845310" y="1286510"/>
            <a:ext cx="10119995"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2400" b="1" spc="50">
                <a:ln w="3175">
                  <a:noFill/>
                  <a:prstDash val="dash"/>
                </a:ln>
                <a:solidFill>
                  <a:srgbClr val="002060"/>
                </a:solidFill>
                <a:latin typeface="楷体" panose="02010609060101010101" charset="-122"/>
                <a:ea typeface="楷体" panose="02010609060101010101" charset="-122"/>
                <a:cs typeface="楷体" panose="02010609060101010101" charset="-122"/>
              </a:rPr>
              <a:t>乌尔苏拉拥有普通妇女中最为优秀的品质，她是丈夫的好妻子，儿女中的好母亲，家族中默默奉献不辞劳苦的人。她操持家务并且经营有道，亲自率领木匠泥瓦匠修建家园，把房子刷成白色，规划漂亮迷人的秋海棠长廊，即使遭受战乱也依然坚持重建家园。她教育后代果敢有方，鞭打暴戾的孙子，痛斥奥雷里亚诺上校的不仁。她收养说不清亲属关系的丽贝卡视如己出，改掉她吃土的恶习。她招待儿子的死敌在家里吃饭，只因为那人为穷人做了许多好事。她爱家族中所有的人，独自去寻找出走的大儿子而迷失回家的路，她说阿玛兰妲是最温柔的人……她一生操劳而没有任何怨言，而家族正是在她死后陷入加速的灭亡中，如果说她的丈夫以极大的魄力开创了马孔多，乌尔苏拉则以全部的心力经营了整个家族，从这一点来说她一点也不比丈夫逊色。</a:t>
            </a:r>
            <a:endParaRPr lang="zh-CN" altLang="en-US" sz="2400" b="1" spc="50">
              <a:ln w="3175">
                <a:noFill/>
                <a:prstDash val="dash"/>
              </a:ln>
              <a:solidFill>
                <a:srgbClr val="002060"/>
              </a:solidFill>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7"/>
            </p:custDataLst>
          </p:nvPr>
        </p:nvSpPr>
        <p:spPr>
          <a:xfrm>
            <a:off x="5191760" y="3244850"/>
            <a:ext cx="1808480" cy="368300"/>
          </a:xfrm>
          <a:prstGeom prst="rect">
            <a:avLst/>
          </a:prstGeom>
          <a:noFill/>
        </p:spPr>
        <p:txBody>
          <a:bodyPr wrap="none" rtlCol="0" anchor="t">
            <a:spAutoFit/>
          </a:bodyPr>
          <a:lstStyle/>
          <a:p>
            <a:r>
              <a:rPr lang="zh-CN" altLang="en-US">
                <a:gradFill>
                  <a:gsLst>
                    <a:gs pos="0">
                      <a:srgbClr val="012D86"/>
                    </a:gs>
                    <a:gs pos="100000">
                      <a:srgbClr val="0E2557"/>
                    </a:gs>
                  </a:gsLst>
                  <a:lin scaled="0"/>
                </a:gradFill>
                <a:uFillTx/>
                <a:latin typeface="Arial" pitchFamily="34" charset="0"/>
                <a:ea typeface="隶书" panose="02010509060101010101" charset="-122"/>
                <a:sym typeface="+mn-ea"/>
              </a:rPr>
              <a:t>任劳任怨    善良 </a:t>
            </a:r>
            <a:endParaRPr lang="zh-CN" altLang="en-US"/>
          </a:p>
        </p:txBody>
      </p:sp>
      <p:sp>
        <p:nvSpPr>
          <p:cNvPr id="5" name="文本框 4"/>
          <p:cNvSpPr txBox="1"/>
          <p:nvPr>
            <p:custDataLst>
              <p:tags r:id="rId8"/>
            </p:custDataLst>
          </p:nvPr>
        </p:nvSpPr>
        <p:spPr>
          <a:xfrm>
            <a:off x="4458335" y="822325"/>
            <a:ext cx="6625590" cy="829945"/>
          </a:xfrm>
          <a:prstGeom prst="rect">
            <a:avLst/>
          </a:prstGeom>
          <a:noFill/>
        </p:spPr>
        <p:txBody>
          <a:bodyPr wrap="square" rtlCol="0">
            <a:spAutoFit/>
          </a:bodyPr>
          <a:lstStyle/>
          <a:p>
            <a:r>
              <a:rPr lang="zh-CN" altLang="en-US" sz="2800" b="1">
                <a:solidFill>
                  <a:srgbClr val="FF0000"/>
                </a:solidFill>
                <a:uFillTx/>
                <a:latin typeface="Arial" pitchFamily="34" charset="0"/>
                <a:ea typeface="隶书" panose="02010509060101010101" charset="-122"/>
                <a:sym typeface="+mn-ea"/>
              </a:rPr>
              <a:t>任劳任怨    善良        正义勇敢    孤独</a:t>
            </a:r>
            <a:endParaRPr lang="zh-CN" altLang="en-US" sz="2800" b="1">
              <a:solidFill>
                <a:srgbClr val="FF0000"/>
              </a:solidFill>
              <a:uFillTx/>
              <a:latin typeface="Arial" pitchFamily="34" charset="0"/>
              <a:ea typeface="隶书" panose="02010509060101010101" charset="-122"/>
            </a:endParaRPr>
          </a:p>
          <a:p>
            <a:r>
              <a:rPr lang="zh-CN" altLang="en-US" sz="2000" b="1">
                <a:gradFill>
                  <a:gsLst>
                    <a:gs pos="0">
                      <a:srgbClr val="012D86"/>
                    </a:gs>
                    <a:gs pos="100000">
                      <a:srgbClr val="0E2557"/>
                    </a:gs>
                  </a:gsLst>
                  <a:lin scaled="0"/>
                </a:gradFill>
                <a:uFillTx/>
                <a:latin typeface="Arial" pitchFamily="34" charset="0"/>
                <a:ea typeface="隶书" panose="02010509060101010101" charset="-122"/>
                <a:sym typeface="+mn-ea"/>
              </a:rPr>
              <a:t> </a:t>
            </a:r>
            <a:endParaRPr lang="zh-CN" altLang="en-US" sz="2000" b="1">
              <a:gradFill>
                <a:gsLst>
                  <a:gs pos="0">
                    <a:srgbClr val="012D86"/>
                  </a:gs>
                  <a:gs pos="100000">
                    <a:srgbClr val="0E2557"/>
                  </a:gs>
                </a:gsLst>
                <a:lin scaled="0"/>
              </a:gradFill>
              <a:uFillTx/>
              <a:latin typeface="Arial" pitchFamily="34" charset="0"/>
              <a:ea typeface="隶书" panose="02010509060101010101" charset="-122"/>
              <a:sym typeface="+mn-ea"/>
            </a:endParaRPr>
          </a:p>
        </p:txBody>
      </p:sp>
      <p:pic>
        <p:nvPicPr>
          <p:cNvPr id="6" name="图片 5"/>
          <p:cNvPicPr>
            <a:picLocks noChangeAspect="1"/>
          </p:cNvPicPr>
          <p:nvPr>
            <p:custDataLst>
              <p:tags r:id="rId10"/>
            </p:custDataLst>
          </p:nvPr>
        </p:nvPicPr>
        <p:blipFill>
          <a:blip r:embed="rId9"/>
          <a:stretch>
            <a:fillRect/>
          </a:stretch>
        </p:blipFill>
        <p:spPr>
          <a:xfrm>
            <a:off x="0" y="2931160"/>
            <a:ext cx="1845310" cy="3810635"/>
          </a:xfrm>
          <a:prstGeom prst="rect">
            <a:avLst/>
          </a:prstGeom>
          <a:effectLst>
            <a:softEdge rad="635000"/>
          </a:effectLst>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
                                        <p:tgtEl>
                                          <p:spTgt spid="9"/>
                                        </p:tgtEl>
                                      </p:cBhvr>
                                    </p:animEffect>
                                    <p:anim calcmode="lin" valueType="num">
                                      <p:cBhvr>
                                        <p:cTn id="8" dur="400" fill="hold"/>
                                        <p:tgtEl>
                                          <p:spTgt spid="9"/>
                                        </p:tgtEl>
                                        <p:attrNameLst>
                                          <p:attrName>ppt_x</p:attrName>
                                        </p:attrNameLst>
                                      </p:cBhvr>
                                      <p:tavLst>
                                        <p:tav tm="0">
                                          <p:val>
                                            <p:strVal val="#ppt_x"/>
                                          </p:val>
                                        </p:tav>
                                        <p:tav tm="100000">
                                          <p:val>
                                            <p:strVal val="#ppt_x"/>
                                          </p:val>
                                        </p:tav>
                                      </p:tavLst>
                                    </p:anim>
                                    <p:anim calcmode="lin" valueType="num">
                                      <p:cBhvr>
                                        <p:cTn id="9" dur="400" fill="hold"/>
                                        <p:tgtEl>
                                          <p:spTgt spid="9"/>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pic>
        <p:nvPicPr>
          <p:cNvPr id="4" name="内容占位符 3"/>
          <p:cNvPicPr>
            <a:picLocks noChangeAspect="1"/>
          </p:cNvPicPr>
          <p:nvPr>
            <p:ph idx="1"/>
            <p:custDataLst>
              <p:tags r:id="rId4"/>
            </p:custDataLst>
          </p:nvPr>
        </p:nvPicPr>
        <p:blipFill>
          <a:blip r:embed="rId3"/>
          <a:stretch>
            <a:fillRect/>
          </a:stretch>
        </p:blipFill>
        <p:spPr>
          <a:xfrm>
            <a:off x="11472545" y="120650"/>
            <a:ext cx="719455" cy="621665"/>
          </a:xfrm>
          <a:prstGeom prst="rect">
            <a:avLst/>
          </a:prstGeom>
        </p:spPr>
      </p:pic>
      <p:sp>
        <p:nvSpPr>
          <p:cNvPr id="10" name="Title 6"/>
          <p:cNvSpPr txBox="1"/>
          <p:nvPr>
            <p:custDataLst>
              <p:tags r:id="rId5"/>
            </p:custDataLst>
          </p:nvPr>
        </p:nvSpPr>
        <p:spPr>
          <a:xfrm>
            <a:off x="192066" y="120374"/>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altLang="zh-CN" sz="3600" b="1" i="0" u="none" strike="noStrike" kern="1200" cap="none" spc="300" normalizeH="0" noProof="0">
                <a:ln w="3175">
                  <a:noFill/>
                  <a:prstDash val="dash"/>
                </a:ln>
                <a:solidFill>
                  <a:schemeClr val="tx1">
                    <a:lumMod val="50000"/>
                  </a:schemeClr>
                </a:solidFill>
                <a:effectLst/>
                <a:uLnTx/>
                <a:uFillTx/>
                <a:latin typeface="隶书" panose="02010509060101010101" charset="-122"/>
                <a:ea typeface="隶书" panose="02010509060101010101" charset="-122"/>
                <a:cs typeface="微软雅黑" panose="020b0503020204020204" pitchFamily="34" charset="-122"/>
              </a:rPr>
              <a:t>    </a:t>
            </a:r>
            <a:r>
              <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charset="-122"/>
                <a:ea typeface="隶书" panose="02010509060101010101" charset="-122"/>
                <a:cs typeface="微软雅黑" panose="020b0503020204020204" pitchFamily="34" charset="-122"/>
              </a:rPr>
              <a:t>阿  玛  兰  妲</a:t>
            </a:r>
            <a:endPar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charset="-122"/>
              <a:ea typeface="隶书" panose="02010509060101010101" charset="-122"/>
              <a:cs typeface="微软雅黑" panose="020b0503020204020204" pitchFamily="34" charset="-122"/>
            </a:endParaRPr>
          </a:p>
        </p:txBody>
      </p:sp>
      <p:sp>
        <p:nvSpPr>
          <p:cNvPr id="6" name="文本框 5"/>
          <p:cNvSpPr txBox="1"/>
          <p:nvPr>
            <p:custDataLst>
              <p:tags r:id="rId6"/>
            </p:custDataLst>
          </p:nvPr>
        </p:nvSpPr>
        <p:spPr>
          <a:xfrm>
            <a:off x="900430" y="1038860"/>
            <a:ext cx="10955655" cy="5846445"/>
          </a:xfrm>
          <a:prstGeom prst="rect">
            <a:avLst/>
          </a:prstGeom>
          <a:noFill/>
        </p:spPr>
        <p:txBody>
          <a:bodyPr wrap="square" rtlCol="0">
            <a:spAutoFit/>
          </a:bodyPr>
          <a:lstStyle/>
          <a:p>
            <a:pPr algn="just">
              <a:lnSpc>
                <a:spcPct val="130000"/>
              </a:lnSpc>
              <a:spcAft>
                <a:spcPts val="800"/>
              </a:spcAft>
            </a:pPr>
            <a:r>
              <a:rPr lang="zh-CN" altLang="en-US" sz="2400" b="1" spc="50">
                <a:ln w="3175">
                  <a:noFill/>
                  <a:prstDash val="dash"/>
                </a:ln>
                <a:solidFill>
                  <a:srgbClr val="002060"/>
                </a:solidFill>
                <a:latin typeface="楷体" panose="02010609060101010101" charset="-122"/>
                <a:ea typeface="楷体" panose="02010609060101010101" charset="-122"/>
                <a:cs typeface="楷体" panose="02010609060101010101" charset="-122"/>
                <a:sym typeface="+mn-ea"/>
              </a:rPr>
              <a:t>阿玛兰妲不乏追求者，却孤独一生。她处心积虑一次次阻挠丽贝卡和皮艾特罗成功之后，却对皮埃特罗的求婚视而不见？她折磨情敌，伪造信件、蛀穿嫁衣，为了爱情她甚至可以毒杀无辜的蕾梅黛丝。对爱情执着的她并不缺乏勇气，但皮埃特罗在她面前单膝跪地时，她却退缩了。对侄子奥雷利亚诺少年狂热的追求，她惊恐地只能用堂皇的辈分差距将他斥走。可其实，她沉寂多年的处女之身早就叫他撩拨地蠢蠢欲动。对赫利内勒多•马尔克斯上校的温婉，她实在 找不出什么好理由，只好呜咽道：“我们都老的不适合谈这种事了。“可一转身，她又把自己关在房中为自己注定孤苦的命运悲叹。在孤独静养中的母亲有个惊人的顿悟，她突然意识到，阿玛兰妲那些绝情的行为并非如人所想的那样，而是“都出于无穷的爱意与无法战胜的胆怯之间的殊死较量，最终胜出的是毫无理由的恐惧。恐惧的对象是她自己饱受折磨的心灵。”母亲读出了她的胆怯恐惧，但是终究未能探究到源头。 </a:t>
            </a:r>
            <a:endParaRPr lang="zh-CN" altLang="en-US" sz="2400" b="1" spc="50">
              <a:ln w="3175">
                <a:noFill/>
                <a:prstDash val="dash"/>
              </a:ln>
              <a:solidFill>
                <a:srgbClr val="002060"/>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custDataLst>
              <p:tags r:id="rId7"/>
            </p:custDataLst>
          </p:nvPr>
        </p:nvSpPr>
        <p:spPr>
          <a:xfrm>
            <a:off x="5223510" y="3244850"/>
            <a:ext cx="1744980" cy="368300"/>
          </a:xfrm>
          <a:prstGeom prst="rect">
            <a:avLst/>
          </a:prstGeom>
          <a:noFill/>
        </p:spPr>
        <p:txBody>
          <a:bodyPr wrap="none" rtlCol="0" anchor="t">
            <a:spAutoFit/>
          </a:bodyPr>
          <a:lstStyle/>
          <a:p>
            <a:r>
              <a:rPr lang="zh-CN" altLang="en-US">
                <a:uFillTx/>
                <a:latin typeface="Arial" pitchFamily="34" charset="0"/>
                <a:ea typeface="隶书" panose="02010509060101010101" charset="-122"/>
                <a:sym typeface="+mn-ea"/>
              </a:rPr>
              <a:t>内心阴暗   孤独 </a:t>
            </a:r>
            <a:endParaRPr lang="zh-CN" altLang="en-US"/>
          </a:p>
        </p:txBody>
      </p:sp>
      <p:sp>
        <p:nvSpPr>
          <p:cNvPr id="3" name="文本框 2"/>
          <p:cNvSpPr txBox="1"/>
          <p:nvPr>
            <p:custDataLst>
              <p:tags r:id="rId8"/>
            </p:custDataLst>
          </p:nvPr>
        </p:nvSpPr>
        <p:spPr>
          <a:xfrm>
            <a:off x="4862195" y="578485"/>
            <a:ext cx="4649470" cy="460375"/>
          </a:xfrm>
          <a:prstGeom prst="rect">
            <a:avLst/>
          </a:prstGeom>
          <a:noFill/>
        </p:spPr>
        <p:txBody>
          <a:bodyPr wrap="square" rtlCol="0">
            <a:spAutoFit/>
          </a:bodyPr>
          <a:lstStyle/>
          <a:p>
            <a:r>
              <a:rPr lang="zh-CN" altLang="en-US" sz="2400" b="1">
                <a:solidFill>
                  <a:srgbClr val="FF0000"/>
                </a:solidFill>
                <a:uFillTx/>
                <a:latin typeface="Arial" pitchFamily="34" charset="0"/>
                <a:ea typeface="隶书" panose="02010509060101010101" charset="-122"/>
                <a:sym typeface="+mn-ea"/>
              </a:rPr>
              <a:t>内心阴暗   孤独   琢磨不清 </a:t>
            </a:r>
          </a:p>
        </p:txBody>
      </p:sp>
      <p:pic>
        <p:nvPicPr>
          <p:cNvPr id="9" name="图片 8"/>
          <p:cNvPicPr>
            <a:picLocks noChangeAspect="1"/>
          </p:cNvPicPr>
          <p:nvPr>
            <p:custDataLst>
              <p:tags r:id="rId10"/>
            </p:custDataLst>
          </p:nvPr>
        </p:nvPicPr>
        <p:blipFill>
          <a:blip r:embed="rId9"/>
          <a:stretch>
            <a:fillRect/>
          </a:stretch>
        </p:blipFill>
        <p:spPr>
          <a:xfrm>
            <a:off x="0" y="3107055"/>
            <a:ext cx="1705610" cy="3684905"/>
          </a:xfrm>
          <a:prstGeom prst="rect">
            <a:avLst/>
          </a:prstGeom>
          <a:effectLst>
            <a:softEdge rad="635000"/>
          </a:effectLst>
        </p:spPr>
      </p:pic>
    </p:spTree>
    <p:custDataLst>
      <p:tags r:id="rId11"/>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330" y="299720"/>
            <a:ext cx="10968990" cy="619760"/>
          </a:xfrm>
        </p:spPr>
        <p:txBody>
          <a:bodyPr>
            <a:normAutofit fontScale="90000"/>
          </a:bodyPr>
          <a:lstStyle/>
          <a:p>
            <a:br>
              <a:rPr sz="4000" noProof="0">
                <a:ln w="3175">
                  <a:noFill/>
                  <a:prstDash val="dash"/>
                </a:ln>
                <a:solidFill>
                  <a:srgbClr val="FF0000"/>
                </a:solidFill>
                <a:effectLst/>
                <a:uLnTx/>
                <a:latin typeface="隶书" panose="02010509060101010101" charset="-122"/>
                <a:ea typeface="隶书" panose="02010509060101010101" charset="-122"/>
                <a:cs typeface="微软雅黑" panose="020b0503020204020204" pitchFamily="34" charset="-122"/>
                <a:sym typeface="+mn-ea"/>
              </a:rPr>
            </a:br>
            <a:r>
              <a:rPr sz="4000" noProof="0">
                <a:ln w="3175">
                  <a:noFill/>
                  <a:prstDash val="dash"/>
                </a:ln>
                <a:solidFill>
                  <a:srgbClr val="FF0000"/>
                </a:solidFill>
                <a:effectLst/>
                <a:uLnTx/>
                <a:latin typeface="隶书" panose="02010509060101010101" charset="-122"/>
                <a:ea typeface="隶书" panose="02010509060101010101" charset="-122"/>
                <a:cs typeface="微软雅黑" panose="020b0503020204020204" pitchFamily="34" charset="-122"/>
                <a:sym typeface="+mn-ea"/>
              </a:rPr>
              <a:t>丽贝卡  </a:t>
            </a:r>
            <a:r>
              <a:rPr sz="4000">
                <a:solidFill>
                  <a:srgbClr val="FF0000"/>
                </a:solidFill>
                <a:ea typeface="隶书" panose="02010509060101010101" charset="-122"/>
                <a:sym typeface="+mn-ea"/>
              </a:rPr>
              <a:t>孤独倔强  野性冲动  病态</a:t>
            </a:r>
            <a:r>
              <a:rPr>
                <a:ea typeface="隶书" panose="02010509060101010101" charset="-122"/>
                <a:sym typeface="+mn-ea"/>
              </a:rPr>
              <a:t> </a:t>
            </a:r>
            <a:br>
              <a:rPr kumimoji="0" lang="zh-CN" altLang="en-US" b="1" i="0" u="none" strike="noStrike" kern="1200" cap="none" spc="300" normalizeH="0" noProof="0">
                <a:ln w="3175">
                  <a:noFill/>
                  <a:prstDash val="dash"/>
                </a:ln>
                <a:solidFill>
                  <a:schemeClr val="tx1">
                    <a:lumMod val="50000"/>
                  </a:schemeClr>
                </a:solidFill>
                <a:effectLst/>
                <a:uLnTx/>
                <a:uFillTx/>
                <a:latin typeface="隶书" panose="02010509060101010101" charset="-122"/>
                <a:ea typeface="隶书" panose="02010509060101010101" charset="-122"/>
                <a:cs typeface="微软雅黑" panose="020b0503020204020204" pitchFamily="34" charset="-122"/>
              </a:rPr>
            </a:br>
            <a:endParaRPr lang="zh-CN" altLang="en-US"/>
          </a:p>
        </p:txBody>
      </p:sp>
      <p:sp>
        <p:nvSpPr>
          <p:cNvPr id="3" name="内容占位符 2"/>
          <p:cNvSpPr>
            <a:spLocks noGrp="1"/>
          </p:cNvSpPr>
          <p:nvPr>
            <p:ph idx="1"/>
            <p:custDataLst>
              <p:tags r:id="rId4"/>
            </p:custDataLst>
          </p:nvPr>
        </p:nvSpPr>
        <p:spPr>
          <a:xfrm>
            <a:off x="1510665" y="984885"/>
            <a:ext cx="10599420" cy="4887595"/>
          </a:xfrm>
        </p:spPr>
        <p:txBody>
          <a:bodyPr>
            <a:noAutofit/>
          </a:bodyPr>
          <a:lstStyle/>
          <a:p>
            <a:r>
              <a:rPr sz="2800" b="1" spc="5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丽贝卡不知来自何方，被一封莫名其妙的信送到布恩迪亚家，成为这家的养女，有着吃土的怪病和吮吸拇指的习惯，她给马孔多带来了几乎让全村覆灭的失眠症。她与阿玛兰妲争斗了一生，二人到老也不肯先于对方死去。长大后，她爱上钢琴技师，与他的婚期被阿玛兰妲摧毁，在心如死灰的日子里度过了很多年。当失踪多年的家族长子归来后路过她房门的那一刻与之相爱，并且不顾乌尔苏拉的反对双双出走另立门户，一生再也没有回过布恩迪亚家。当她老的家族后人都不再知道她是谁，女仆向政府申请强行撬开她三日未开的房门，她瘦小干瘪的尸体已经在床上躺了三天，仍保持着幼年时的习惯:拇指还放在口中。</a:t>
            </a:r>
            <a:endParaRPr lang="zh-CN" altLang="en-US" sz="2800" b="1" spc="5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endParaRPr lang="zh-CN" altLang="en-US" sz="2800" b="1" spc="5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p:txBody>
      </p:sp>
    </p:spTree>
    <p:custDataLst>
      <p:tags r:id="rId5"/>
    </p:custData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608504" y="417622"/>
            <a:ext cx="9361040" cy="523220"/>
          </a:xfrm>
          <a:prstGeom prst="rect">
            <a:avLst/>
          </a:prstGeom>
          <a:noFill/>
        </p:spPr>
        <p:txBody>
          <a:bodyPr wrap="square">
            <a:spAutoFit/>
          </a:bodyPr>
          <a:lstStyle/>
          <a:p>
            <a:r>
              <a:rPr lang="zh-CN" altLang="en-US" sz="280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 丽贝卡是一个怎样的人？如何理解丽贝卡吃土的情节？</a:t>
            </a:r>
          </a:p>
        </p:txBody>
      </p:sp>
      <p:sp>
        <p:nvSpPr>
          <p:cNvPr id="5" name="文本框 4"/>
          <p:cNvSpPr txBox="1"/>
          <p:nvPr>
            <p:custDataLst>
              <p:tags r:id="rId4"/>
            </p:custDataLst>
          </p:nvPr>
        </p:nvSpPr>
        <p:spPr>
          <a:xfrm>
            <a:off x="668655" y="1372870"/>
            <a:ext cx="10417810" cy="3046095"/>
          </a:xfrm>
          <a:prstGeom prst="rect">
            <a:avLst/>
          </a:prstGeom>
          <a:noFill/>
        </p:spPr>
        <p:txBody>
          <a:bodyPr wrap="square">
            <a:spAutoFit/>
          </a:bodyPr>
          <a:lstStyle/>
          <a:p>
            <a:pPr indent="457200"/>
            <a:r>
              <a:rPr lang="zh-CN" altLang="en-US" sz="24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en-US" altLang="zh-CN" sz="24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1</a:t>
            </a:r>
            <a:r>
              <a:rPr lang="zh-CN" altLang="en-US" sz="24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）丽贝卡是一个不期而至的小女孩。</a:t>
            </a:r>
            <a:r>
              <a:rPr lang="zh-CN" altLang="en-US" sz="240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她带着父母的骨殖来到布恩迪亚家里，孤僻、美丽的外表下包裹着充满欲望的内心。她带来过差点让整个村子覆灭的失眠症，她在内心充满渴望与孤独时疯狂的吃着土。她像乌尔苏拉一样倔强、坚强，能够把苦难化作生存下去的勇气。</a:t>
            </a:r>
            <a:endParaRPr lang="en-US" altLang="zh-CN" sz="2400">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a:p>
            <a:pPr indent="457200"/>
            <a:r>
              <a:rPr lang="zh-CN" altLang="en-US" sz="24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a:t>
            </a:r>
            <a:r>
              <a:rPr lang="en-US" altLang="zh-CN" sz="24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2</a:t>
            </a:r>
            <a:r>
              <a:rPr lang="zh-CN" altLang="en-US" sz="240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）“土”就是丽贝卡孤独的代表，</a:t>
            </a:r>
            <a:r>
              <a:rPr lang="zh-CN" altLang="en-US" sz="24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对吃土有所执念的丽贝卡，并不喜欢混着蚯蚓的湿土味道，但却戒不掉这种味道。丽贝卡喜欢吃土，却不喜欢与人交流，“吃土”正是她孤独的表现，她通过这种行为来抗拒孤独。当她内心感到孤独时，苦涩的土的味道是唯一能够排解她痛苦的良方。</a:t>
            </a:r>
            <a:endParaRPr lang="zh-CN" altLang="en-US" sz="2400">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6" name="矩形 5"/>
          <p:cNvSpPr/>
          <p:nvPr>
            <p:custDataLst>
              <p:tags r:id="rId5"/>
            </p:custDataLst>
          </p:nvPr>
        </p:nvSpPr>
        <p:spPr>
          <a:xfrm>
            <a:off x="-15240" y="4677410"/>
            <a:ext cx="11403330" cy="829945"/>
          </a:xfrm>
          <a:prstGeom prst="rect">
            <a:avLst/>
          </a:prstGeom>
          <a:noFill/>
          <a:ln>
            <a:noFill/>
          </a:ln>
        </p:spPr>
        <p:txBody>
          <a:bodyPr wrap="square" rtlCol="0" anchor="t">
            <a:spAutoFit/>
          </a:bodyPr>
          <a:lstStyle/>
          <a:p>
            <a:pPr algn="l"/>
            <a:r>
              <a:rPr lang="zh-CN" altLang="en-US" sz="2400" b="1">
                <a:solidFill>
                  <a:schemeClr val="accent1"/>
                </a:solidFill>
                <a:effectLst>
                  <a:outerShdw blurRad="38100" dist="25400" dir="5400000" algn="ctr" rotWithShape="0">
                    <a:srgbClr val="6E747A">
                      <a:alpha val="43000"/>
                    </a:srgbClr>
                  </a:outerShdw>
                </a:effectLst>
              </a:rPr>
              <a:t>点拨：</a:t>
            </a:r>
            <a:r>
              <a:rPr lang="en-US" altLang="zh-CN" sz="2400" b="1">
                <a:solidFill>
                  <a:schemeClr val="accent1"/>
                </a:solidFill>
                <a:effectLst>
                  <a:outerShdw blurRad="38100" dist="25400" dir="5400000" algn="ctr" rotWithShape="0">
                    <a:srgbClr val="6E747A">
                      <a:alpha val="43000"/>
                    </a:srgbClr>
                  </a:outerShdw>
                </a:effectLst>
              </a:rPr>
              <a:t>“</a:t>
            </a:r>
            <a:r>
              <a:rPr lang="zh-CN" altLang="en-US" sz="2400" b="1">
                <a:solidFill>
                  <a:schemeClr val="accent1"/>
                </a:solidFill>
                <a:effectLst>
                  <a:outerShdw blurRad="38100" dist="25400" dir="5400000" algn="ctr" rotWithShape="0">
                    <a:srgbClr val="6E747A">
                      <a:alpha val="43000"/>
                    </a:srgbClr>
                  </a:outerShdw>
                </a:effectLst>
              </a:rPr>
              <a:t>土</a:t>
            </a:r>
            <a:r>
              <a:rPr lang="en-US" altLang="zh-CN" sz="2400" b="1">
                <a:solidFill>
                  <a:schemeClr val="accent1"/>
                </a:solidFill>
                <a:effectLst>
                  <a:outerShdw blurRad="38100" dist="25400" dir="5400000" algn="ctr" rotWithShape="0">
                    <a:srgbClr val="6E747A">
                      <a:alpha val="43000"/>
                    </a:srgbClr>
                  </a:outerShdw>
                </a:effectLst>
              </a:rPr>
              <a:t>”</a:t>
            </a:r>
            <a:r>
              <a:rPr lang="zh-CN" altLang="en-US" sz="2400" b="1">
                <a:solidFill>
                  <a:schemeClr val="accent1"/>
                </a:solidFill>
                <a:effectLst>
                  <a:outerShdw blurRad="38100" dist="25400" dir="5400000" algn="ctr" rotWithShape="0">
                    <a:srgbClr val="6E747A">
                      <a:alpha val="43000"/>
                    </a:srgbClr>
                  </a:outerShdw>
                </a:effectLst>
              </a:rPr>
              <a:t>是一个物象，小说中的物象就是人物内心世界的写照，是人物形象所具有的某种品质或性格的依托。</a:t>
            </a:r>
          </a:p>
        </p:txBody>
      </p:sp>
    </p:spTree>
    <p:custDataLst>
      <p:tags r:id="rId6"/>
    </p:custData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noProof="0">
                <a:ln w="3175">
                  <a:noFill/>
                  <a:prstDash val="dash"/>
                </a:ln>
                <a:solidFill>
                  <a:schemeClr val="tx1">
                    <a:lumMod val="50000"/>
                  </a:schemeClr>
                </a:solidFill>
                <a:effectLst/>
                <a:uLnTx/>
                <a:latin typeface="隶书" panose="02010509060101010101" charset="-122"/>
                <a:ea typeface="隶书" panose="02010509060101010101" charset="-122"/>
                <a:cs typeface="微软雅黑" panose="020b0503020204020204" pitchFamily="34" charset="-122"/>
                <a:sym typeface="+mn-ea"/>
              </a:rPr>
              <a:t>雷梅黛丝：</a:t>
            </a:r>
            <a:br>
              <a:rPr kumimoji="0" lang="zh-CN" altLang="en-US" b="1" i="0" u="none" strike="noStrike" kern="1200" cap="none" spc="300" normalizeH="0" noProof="0">
                <a:ln w="3175">
                  <a:noFill/>
                  <a:prstDash val="dash"/>
                </a:ln>
                <a:solidFill>
                  <a:schemeClr val="tx1">
                    <a:lumMod val="50000"/>
                  </a:schemeClr>
                </a:solidFill>
                <a:effectLst/>
                <a:uLnTx/>
                <a:uFillTx/>
                <a:latin typeface="隶书" panose="02010509060101010101" charset="-122"/>
                <a:ea typeface="隶书" panose="02010509060101010101" charset="-122"/>
                <a:cs typeface="微软雅黑" panose="020b0503020204020204" pitchFamily="34" charset="-122"/>
              </a:rPr>
            </a:br>
            <a:endParaRPr lang="zh-CN" altLang="en-US"/>
          </a:p>
        </p:txBody>
      </p:sp>
      <p:sp>
        <p:nvSpPr>
          <p:cNvPr id="3" name="内容占位符 2"/>
          <p:cNvSpPr>
            <a:spLocks noGrp="1"/>
          </p:cNvSpPr>
          <p:nvPr>
            <p:ph idx="1"/>
            <p:custDataLst>
              <p:tags r:id="rId4"/>
            </p:custDataLst>
          </p:nvPr>
        </p:nvSpPr>
        <p:spPr/>
        <p:txBody>
          <a:bodyPr/>
          <a:lstStyle/>
          <a:p>
            <a:endParaRPr lang="zh-CN" altLang="en-US"/>
          </a:p>
        </p:txBody>
      </p:sp>
      <p:sp>
        <p:nvSpPr>
          <p:cNvPr id="9" name="Title 6"/>
          <p:cNvSpPr txBox="1"/>
          <p:nvPr>
            <p:custDataLst>
              <p:tags r:id="rId5"/>
            </p:custDataLst>
          </p:nvPr>
        </p:nvSpPr>
        <p:spPr>
          <a:xfrm>
            <a:off x="664210" y="2164715"/>
            <a:ext cx="10060305"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2800" b="1" spc="5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微软雅黑" panose="020b0503020204020204" pitchFamily="34" charset="-122"/>
              </a:rPr>
              <a:t>美人儿雷梅黛丝是眼皮卷中所预言的那个外表与心灵最美的的女人，她拥有非凡的美貌，不受世俗思想的干扰束缚。她不爱穿一层层复杂的衣服，把麻袋剪开几个口子直接套在身上，觉得头发碍事，脆就直接剃成光头:对男人们的偷窥，不仅没有皮感，而是提醒对方注意安全。这一切的随性而为不仅没有破坏她在人们心中的美丽形象，而且更让人们觉得这是一个纯洁得让人敬畏的女子</a:t>
            </a:r>
          </a:p>
        </p:txBody>
      </p:sp>
      <p:sp>
        <p:nvSpPr>
          <p:cNvPr id="4" name="文本框 3"/>
          <p:cNvSpPr txBox="1"/>
          <p:nvPr>
            <p:custDataLst>
              <p:tags r:id="rId6"/>
            </p:custDataLst>
          </p:nvPr>
        </p:nvSpPr>
        <p:spPr>
          <a:xfrm>
            <a:off x="608400" y="608400"/>
            <a:ext cx="10970823" cy="706755"/>
          </a:xfrm>
          <a:prstGeom prst="rect">
            <a:avLst/>
          </a:prstGeom>
        </p:spPr>
        <p:txBody>
          <a:bodyPr vert="horz" lIns="101600" tIns="38100" rIns="76200" bIns="3810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itchFamily="34" charset="-122"/>
                <a:ea typeface="微软雅黑" pitchFamily="34" charset="-122"/>
                <a:cs typeface="+mj-cs"/>
                <a:sym typeface="+mn-ea"/>
              </a:defRPr>
            </a:lvl1pPr>
          </a:lstStyle>
          <a:p>
            <a:r>
              <a:rPr lang="en-US" altLang="zh-CN">
                <a:uFillTx/>
                <a:latin typeface="Arial" pitchFamily="34" charset="0"/>
                <a:ea typeface="隶书" panose="02010509060101010101" charset="-122"/>
              </a:rPr>
              <a:t>                     </a:t>
            </a:r>
            <a:r>
              <a:rPr lang="zh-CN" altLang="en-US">
                <a:uFillTx/>
                <a:latin typeface="Arial" pitchFamily="34" charset="0"/>
                <a:ea typeface="隶书" panose="02010509060101010101" charset="-122"/>
              </a:rPr>
              <a:t>温润善良、活泼单纯</a:t>
            </a:r>
          </a:p>
        </p:txBody>
      </p:sp>
    </p:spTree>
    <p:custDataLst>
      <p:tags r:id="rId7"/>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noAutofit/>
          </a:bodyPr>
          <a:lstStyle/>
          <a:p>
            <a:r>
              <a:rPr sz="2400" b="1" spc="50">
                <a:ln w="3175">
                  <a:noFill/>
                  <a:prstDash val="dash"/>
                </a:l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微软雅黑" panose="020b0503020204020204" pitchFamily="34" charset="-122"/>
                <a:sym typeface="+mn-ea"/>
              </a:rPr>
              <a:t>同样是美女的费尔南达被人们称为“女王</a:t>
            </a:r>
            <a:r>
              <a:rPr lang="en-US" altLang="zh-CN" sz="2400" b="1" spc="50">
                <a:ln w="3175">
                  <a:noFill/>
                  <a:prstDash val="dash"/>
                </a:l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微软雅黑" panose="020b0503020204020204" pitchFamily="34" charset="-122"/>
                <a:sym typeface="+mn-ea"/>
              </a:rPr>
              <a:t>”</a:t>
            </a:r>
            <a:r>
              <a:rPr sz="2400" b="1" spc="50">
                <a:ln w="3175">
                  <a:noFill/>
                  <a:prstDash val="dash"/>
                </a:l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微软雅黑" panose="020b0503020204020204" pitchFamily="34" charset="-122"/>
                <a:sym typeface="+mn-ea"/>
              </a:rPr>
              <a:t>。她出生于一个被森严戒律紧紧束缚着的家庭当中，自身也陷入这些阴森的教条当中。她来到布恩迪亚家中，不仅约束自己，而且强迫全家人和她一样遵守教条，使得乌尔苏拉精心照料的整个家从此变成了一个阴森的大牢笼。费尔南达一生都生活在这些所谓的“高贵的”习惯与教条当中，她与美人儿雷梅黛丝是生活在两个极端世界的人。费尔南达最终在自己的幻想当中饱受折磨，而雷梅黛丝乘着庆单升上了天空，就像来时一样美雨无报。贵尔南达活在自己腿想的有规律的、得体、大方、高贵的世界当中，就像她的家族所管造的孤独气氛中，布恩迪亚家族中没有人喜欢她，包括丈夫和女儿。而雷梅黛丝的随性自然受到了人们的尊敬，在世上的时候孤独地活在自己纯净的世界当中</a:t>
            </a:r>
            <a:endParaRPr lang="zh-CN" altLang="en-US" sz="2400" b="1" spc="50">
              <a:ln w="3175">
                <a:noFill/>
                <a:prstDash val="dash"/>
              </a:l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微软雅黑" panose="020b0503020204020204" pitchFamily="34" charset="-122"/>
            </a:endParaRPr>
          </a:p>
          <a:p>
            <a:endParaRPr lang="zh-CN" altLang="en-US" sz="2400" b="1" spc="50">
              <a:ln w="3175">
                <a:noFill/>
                <a:prstDash val="dash"/>
              </a:l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微软雅黑" panose="020b0503020204020204" pitchFamily="34" charset="-122"/>
            </a:endParaRPr>
          </a:p>
        </p:txBody>
      </p:sp>
      <p:sp>
        <p:nvSpPr>
          <p:cNvPr id="10" name="Title 6"/>
          <p:cNvSpPr txBox="1"/>
          <p:nvPr>
            <p:custDataLst>
              <p:tags r:id="rId4"/>
            </p:custDataLst>
          </p:nvPr>
        </p:nvSpPr>
        <p:spPr>
          <a:xfrm>
            <a:off x="828336" y="702034"/>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charset="-122"/>
                <a:ea typeface="隶书" panose="02010509060101010101" charset="-122"/>
                <a:cs typeface="微软雅黑" panose="020b0503020204020204" pitchFamily="34" charset="-122"/>
              </a:rPr>
              <a:t>费  尔  南  达</a:t>
            </a:r>
            <a:endPar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charset="-122"/>
              <a:ea typeface="隶书" panose="02010509060101010101" charset="-122"/>
              <a:cs typeface="微软雅黑" panose="020b0503020204020204" pitchFamily="34" charset="-122"/>
            </a:endParaRPr>
          </a:p>
        </p:txBody>
      </p:sp>
      <p:sp>
        <p:nvSpPr>
          <p:cNvPr id="4" name="文本框 3"/>
          <p:cNvSpPr txBox="1"/>
          <p:nvPr>
            <p:custDataLst>
              <p:tags r:id="rId5"/>
            </p:custDataLst>
          </p:nvPr>
        </p:nvSpPr>
        <p:spPr>
          <a:xfrm>
            <a:off x="608400" y="608400"/>
            <a:ext cx="10970823" cy="706755"/>
          </a:xfrm>
          <a:prstGeom prst="rect">
            <a:avLst/>
          </a:prstGeom>
        </p:spPr>
        <p:txBody>
          <a:bodyPr vert="horz" lIns="101600" tIns="38100" rIns="76200" bIns="3810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itchFamily="34" charset="-122"/>
                <a:ea typeface="微软雅黑" pitchFamily="34" charset="-122"/>
                <a:cs typeface="+mj-cs"/>
                <a:sym typeface="+mn-ea"/>
              </a:defRPr>
            </a:lvl1pPr>
          </a:lstStyle>
          <a:p>
            <a:r>
              <a:rPr lang="en-US" altLang="zh-CN">
                <a:uFillTx/>
                <a:latin typeface="Arial" pitchFamily="34" charset="0"/>
                <a:ea typeface="隶书" panose="02010509060101010101" charset="-122"/>
              </a:rPr>
              <a:t>                        </a:t>
            </a:r>
            <a:r>
              <a:rPr>
                <a:uFillTx/>
                <a:latin typeface="Arial" pitchFamily="34" charset="0"/>
                <a:ea typeface="隶书" panose="02010509060101010101" charset="-122"/>
              </a:rPr>
              <a:t>：</a:t>
            </a:r>
            <a:r>
              <a:rPr lang="zh-CN" altLang="en-US">
                <a:uFillTx/>
                <a:latin typeface="Arial" pitchFamily="34" charset="0"/>
                <a:ea typeface="隶书" panose="02010509060101010101" charset="-122"/>
              </a:rPr>
              <a:t>封建 孤独 极端</a:t>
            </a:r>
          </a:p>
        </p:txBody>
      </p:sp>
    </p:spTree>
    <p:custDataLst>
      <p:tags r:id="rId6"/>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pic>
        <p:nvPicPr>
          <p:cNvPr id="9" name="内容占位符 8"/>
          <p:cNvPicPr>
            <a:picLocks noChangeAspect="1"/>
          </p:cNvPicPr>
          <p:nvPr>
            <p:ph idx="1"/>
            <p:custDataLst>
              <p:tags r:id="rId4"/>
            </p:custDataLst>
          </p:nvPr>
        </p:nvPicPr>
        <p:blipFill>
          <a:blip r:embed="rId3"/>
          <a:stretch>
            <a:fillRect/>
          </a:stretch>
        </p:blipFill>
        <p:spPr>
          <a:xfrm>
            <a:off x="10339070" y="98425"/>
            <a:ext cx="1791970" cy="1725295"/>
          </a:xfrm>
          <a:prstGeom prst="ellipse">
            <a:avLst/>
          </a:prstGeom>
          <a:ln>
            <a:noFill/>
          </a:ln>
          <a:effectLst>
            <a:softEdge rad="112500"/>
          </a:effectLst>
        </p:spPr>
      </p:pic>
      <p:sp>
        <p:nvSpPr>
          <p:cNvPr id="5" name="文本框 4"/>
          <p:cNvSpPr txBox="1"/>
          <p:nvPr>
            <p:custDataLst>
              <p:tags r:id="rId5"/>
            </p:custDataLst>
          </p:nvPr>
        </p:nvSpPr>
        <p:spPr>
          <a:xfrm>
            <a:off x="1699444" y="364673"/>
            <a:ext cx="8568952" cy="681990"/>
          </a:xfrm>
          <a:prstGeom prst="rect">
            <a:avLst/>
          </a:prstGeom>
          <a:noFill/>
        </p:spPr>
        <p:txBody>
          <a:bodyPr wrap="square">
            <a:spAutoFit/>
          </a:bodyPr>
          <a:lstStyle/>
          <a:p>
            <a:pPr marL="0" indent="457200" algn="ctr">
              <a:lnSpc>
                <a:spcPct val="120000"/>
              </a:lnSpc>
              <a:buNone/>
            </a:pPr>
            <a:r>
              <a:rPr lang="zh-CN" altLang="en-US" sz="3200">
                <a:solidFill>
                  <a:srgbClr val="0070C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奥雷里亚诺</a:t>
            </a:r>
            <a:r>
              <a:rPr lang="en-US" altLang="zh-CN" sz="3200">
                <a:solidFill>
                  <a:srgbClr val="0070C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3200">
                <a:solidFill>
                  <a:srgbClr val="0070C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布恩迪亚上校</a:t>
            </a:r>
            <a:r>
              <a:rPr lang="zh-CN" altLang="en-US" sz="320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（乌尔苏拉的次子）</a:t>
            </a:r>
          </a:p>
        </p:txBody>
      </p:sp>
      <p:sp>
        <p:nvSpPr>
          <p:cNvPr id="7" name="文本框 6"/>
          <p:cNvSpPr txBox="1"/>
          <p:nvPr>
            <p:custDataLst>
              <p:tags r:id="rId6"/>
            </p:custDataLst>
          </p:nvPr>
        </p:nvSpPr>
        <p:spPr>
          <a:xfrm>
            <a:off x="1209031" y="1729489"/>
            <a:ext cx="10657184" cy="3969385"/>
          </a:xfrm>
          <a:prstGeom prst="rect">
            <a:avLst/>
          </a:prstGeom>
          <a:noFill/>
        </p:spPr>
        <p:txBody>
          <a:bodyPr wrap="square">
            <a:spAutoFit/>
          </a:bodyPr>
          <a:lstStyle/>
          <a:p>
            <a:pPr indent="457200"/>
            <a:r>
              <a:rPr lang="zh-CN" altLang="en-US" sz="2800" b="1">
                <a:solidFill>
                  <a:srgbClr val="FF0000"/>
                </a:solidFill>
                <a:latin typeface="黑体" panose="02010609060101010101" pitchFamily="2" charset="-122"/>
                <a:ea typeface="黑体" panose="02010609060101010101" pitchFamily="2" charset="-122"/>
              </a:rPr>
              <a:t>年少时，奥雷里亚诺</a:t>
            </a:r>
            <a:r>
              <a:rPr lang="en-US"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布恩迪亚和父亲何塞</a:t>
            </a:r>
            <a:r>
              <a:rPr lang="en-US"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阿尔卡蒂奥</a:t>
            </a:r>
            <a:r>
              <a:rPr lang="en-US"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布恩迪亚一起制作小金鱼。后来他成为自由派军官，为反对保守派，南征北战，共打过大小三十二次战役，均以失败告终，最后又回到马孔多制作小金鱼，直至死在自己的实验室里。</a:t>
            </a:r>
          </a:p>
          <a:p>
            <a:pPr indent="457200"/>
            <a:r>
              <a:rPr lang="zh-CN" altLang="en-US" sz="2800" b="1">
                <a:solidFill>
                  <a:srgbClr val="FF0000"/>
                </a:solidFill>
                <a:latin typeface="黑体" panose="02010609060101010101" pitchFamily="2" charset="-122"/>
                <a:ea typeface="黑体" panose="02010609060101010101" pitchFamily="2" charset="-122"/>
              </a:rPr>
              <a:t>他的真正的妻子是蕾梅黛丝，当时蕾梅黛丝只有十四岁。他在战争期间，共与十七个女人生下十七个儿子，后来被保守派一一暗杀。</a:t>
            </a:r>
          </a:p>
          <a:p>
            <a:pPr indent="457200"/>
            <a:r>
              <a:rPr lang="zh-CN" altLang="en-US" sz="2800" b="1">
                <a:solidFill>
                  <a:srgbClr val="FF0000"/>
                </a:solidFill>
                <a:latin typeface="黑体" panose="02010609060101010101" pitchFamily="2" charset="-122"/>
                <a:ea typeface="黑体" panose="02010609060101010101" pitchFamily="2" charset="-122"/>
              </a:rPr>
              <a:t>他曾与庇拉尔</a:t>
            </a:r>
            <a:r>
              <a:rPr lang="en-US"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特尔内拉有染，生下奥雷里亚诺</a:t>
            </a:r>
            <a:r>
              <a:rPr lang="en-US"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何塞，由蕾梅黛丝认为长子。</a:t>
            </a:r>
          </a:p>
          <a:p>
            <a:pPr indent="457200"/>
            <a:r>
              <a:rPr lang="zh-CN" altLang="en-US" sz="2800" b="1">
                <a:solidFill>
                  <a:srgbClr val="FF0000"/>
                </a:solidFill>
                <a:latin typeface="黑体" panose="02010609060101010101" pitchFamily="2" charset="-122"/>
                <a:ea typeface="黑体" panose="02010609060101010101" pitchFamily="2" charset="-122"/>
              </a:rPr>
              <a:t>奥雷里亚诺</a:t>
            </a:r>
            <a:r>
              <a:rPr lang="en-US"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布恩迪亚上校是贯穿全书的主要人物。</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pic>
        <p:nvPicPr>
          <p:cNvPr id="9" name="内容占位符 8"/>
          <p:cNvPicPr>
            <a:picLocks noChangeAspect="1"/>
          </p:cNvPicPr>
          <p:nvPr>
            <p:ph idx="1"/>
            <p:custDataLst>
              <p:tags r:id="rId5"/>
            </p:custDataLst>
          </p:nvPr>
        </p:nvPicPr>
        <p:blipFill>
          <a:blip r:embed="rId4"/>
          <a:stretch>
            <a:fillRect/>
          </a:stretch>
        </p:blipFill>
        <p:spPr>
          <a:xfrm>
            <a:off x="10339070" y="98425"/>
            <a:ext cx="1791970" cy="1725295"/>
          </a:xfrm>
          <a:prstGeom prst="ellipse">
            <a:avLst/>
          </a:prstGeom>
          <a:ln>
            <a:noFill/>
          </a:ln>
          <a:effectLst>
            <a:softEdge rad="112500"/>
          </a:effectLst>
        </p:spPr>
      </p:pic>
      <p:sp>
        <p:nvSpPr>
          <p:cNvPr id="3" name="Title 6"/>
          <p:cNvSpPr txBox="1"/>
          <p:nvPr>
            <p:custDataLst>
              <p:tags r:id="rId6"/>
            </p:custDataLst>
          </p:nvPr>
        </p:nvSpPr>
        <p:spPr>
          <a:xfrm>
            <a:off x="608330" y="2029460"/>
            <a:ext cx="10546715"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b="1" spc="50">
                <a:ln w="3175">
                  <a:noFill/>
                  <a:prstDash val="dash"/>
                </a:ln>
                <a:solidFill>
                  <a:schemeClr val="tx1">
                    <a:lumMod val="85000"/>
                    <a:lumOff val="15000"/>
                  </a:schemeClr>
                </a:solidFill>
                <a:latin typeface="隶书" panose="02010509060101010101" charset="-122"/>
                <a:ea typeface="隶书" panose="02010509060101010101" charset="-122"/>
                <a:cs typeface="微软雅黑" panose="020b0503020204020204" pitchFamily="34" charset="-122"/>
              </a:rPr>
              <a:t>何塞.阿尔卡蒂奥.布恩迪亚作为布恩迪亚家族的家长，是一个富有幻想与冒险精神的人物，沉迷于科学和哲学，他对吉普赛人带来的新鲜事物，尤其是天文学和炼金术，表现出了极大地兴趣布恩迪亚家族第一代人何塞.阿尔卡蒂奥.布恩迪亚与妻子乌尔苏拉。伊瓜兰。他们是这个家族的大家长，但在我看来真正是大家长的只有乌尔苏拉，阿尔卡蒂奥自从迷恋上炼全术和天文学之后，便再也不管这个家发生的事情了，他就像一个孩子一样，追还着自己热爱的事物，身边的一切仿佛和他没有任何关系，晚年失去理智之后，就和家里的孩子没有任何的区别，最后满嘴拉丁语的被捆在栗树下，直到临死之前才被妻子接下来家族最大的贡献就是那份对科学的迷恋在后代人的身止也表现了出来，而我觉得这也正是孤独的一部分，所以孤独在这个家族的第一代人身上便已经理下和子，萌发枝芽。</a:t>
            </a:r>
            <a:endParaRPr lang="zh-CN" altLang="en-US" sz="1800" b="1" spc="50">
              <a:ln w="3175">
                <a:noFill/>
                <a:prstDash val="dash"/>
              </a:ln>
              <a:solidFill>
                <a:schemeClr val="tx1">
                  <a:lumMod val="85000"/>
                  <a:lumOff val="15000"/>
                </a:schemeClr>
              </a:solidFill>
              <a:latin typeface="隶书" panose="02010509060101010101" charset="-122"/>
              <a:ea typeface="隶书" panose="02010509060101010101" charset="-122"/>
              <a:cs typeface="微软雅黑" panose="020b0503020204020204"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83970" name="标题 1"/>
          <p:cNvSpPr>
            <a:spLocks noGrp="1" noChangeArrowheads="1"/>
          </p:cNvSpPr>
          <p:nvPr>
            <p:custDataLst>
              <p:tags r:id="rId3"/>
            </p:custDataLst>
          </p:nvPr>
        </p:nvSpPr>
        <p:spPr>
          <a:xfrm>
            <a:off x="779324" y="417622"/>
            <a:ext cx="8784976" cy="648072"/>
          </a:xfrm>
          <a:ln cap="flat" algn="ctr">
            <a:miter lim="800000"/>
            <a:headEnd type="none" w="med" len="med"/>
            <a:tailEnd type="none" w="med" len="med"/>
          </a:ln>
        </p:spPr>
        <p:txBody>
          <a:bodyPr/>
          <a:lstStyle>
            <a:lvl1pPr marL="0" indent="0" algn="l" defTabSz="914400" rtl="0" eaLnBrk="0" fontAlgn="base" hangingPunct="0">
              <a:lnSpc>
                <a:spcPct val="100000"/>
              </a:lnSpc>
              <a:spcBef>
                <a:spcPct val="0"/>
              </a:spcBef>
              <a:spcAft>
                <a:spcPct val="0"/>
              </a:spcAft>
              <a:buClrTx/>
              <a:buSzTx/>
              <a:buFontTx/>
              <a:buNone/>
              <a:defRPr lang="zh-CN" altLang="en-US" sz="2400" b="1" kern="1200" spc="200">
                <a:solidFill>
                  <a:srgbClr val="262626"/>
                </a:solidFill>
                <a:latin typeface="Arial" pitchFamily="34" charset="0"/>
                <a:ea typeface="微软雅黑" pitchFamily="34" charset="-122"/>
                <a:cs typeface="+mj-cs"/>
              </a:defRPr>
            </a:lvl1pPr>
          </a:lstStyle>
          <a:p>
            <a:pPr eaLnBrk="1" hangingPunct="1"/>
            <a:r>
              <a:rPr lang="en-US" altLang="zh-CN" sz="32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微软雅黑" pitchFamily="34" charset="-122"/>
              </a:rPr>
              <a:t>  </a:t>
            </a:r>
            <a:r>
              <a:rPr altLang="zh-CN" sz="32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微软雅黑" pitchFamily="34" charset="-122"/>
              </a:rPr>
              <a:t>从文中看，</a:t>
            </a:r>
            <a:r>
              <a:rPr altLang="zh-CN" sz="3200" b="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微软雅黑" pitchFamily="34" charset="-122"/>
              </a:rPr>
              <a:t>布恩迪亚</a:t>
            </a:r>
            <a:r>
              <a:rPr altLang="zh-CN" sz="32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微软雅黑" pitchFamily="34" charset="-122"/>
              </a:rPr>
              <a:t>是一个什么样的人？</a:t>
            </a:r>
            <a:endParaRPr sz="3200" b="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微软雅黑" pitchFamily="34" charset="-122"/>
            </a:endParaRPr>
          </a:p>
        </p:txBody>
      </p:sp>
      <p:sp>
        <p:nvSpPr>
          <p:cNvPr id="83971" name="文本框 2"/>
          <p:cNvSpPr/>
          <p:nvPr>
            <p:custDataLst>
              <p:tags r:id="rId4"/>
            </p:custDataLst>
          </p:nvPr>
        </p:nvSpPr>
        <p:spPr>
          <a:xfrm>
            <a:off x="549588" y="1458590"/>
            <a:ext cx="8856984" cy="1157368"/>
          </a:xfrm>
          <a:prstGeom prst="rect">
            <a:avLst/>
          </a:prstGeom>
          <a:solidFill>
            <a:schemeClr val="bg1"/>
          </a:solid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5pPr>
          </a:lstStyle>
          <a:p>
            <a:pPr>
              <a:lnSpc>
                <a:spcPct val="130000"/>
              </a:lnSpc>
            </a:pPr>
            <a:r>
              <a:rPr sz="2800">
                <a:ln w="9525" cap="flat" cmpd="sng" algn="ctr">
                  <a:noFill/>
                  <a:prstDash val="solid"/>
                  <a:round/>
                  <a:headEnd type="none" w="med" len="med"/>
                  <a:tailEnd type="none" w="med" len="med"/>
                </a:ln>
                <a:solidFill>
                  <a:srgbClr val="C00000"/>
                </a:solidFill>
                <a:sym typeface="微软雅黑" pitchFamily="34" charset="-122"/>
              </a:rPr>
              <a:t>  </a:t>
            </a:r>
            <a:r>
              <a:rPr sz="2800" b="1">
                <a:ln w="9525" cap="flat" cmpd="sng" algn="ctr">
                  <a:noFill/>
                  <a:prstDash val="solid"/>
                  <a:round/>
                  <a:headEnd type="none" w="med" len="med"/>
                  <a:tailEnd type="none" w="med" len="med"/>
                </a:ln>
                <a:solidFill>
                  <a:srgbClr val="C00000"/>
                </a:solidFill>
                <a:sym typeface="微软雅黑" pitchFamily="34" charset="-122"/>
              </a:rPr>
              <a:t>   </a:t>
            </a:r>
            <a:r>
              <a:rPr sz="2800" b="1">
                <a:ln w="9525" cap="flat" cmpd="sng" algn="ctr">
                  <a:noFill/>
                  <a:prstDash val="solid"/>
                  <a:round/>
                  <a:headEnd type="none" w="med" len="med"/>
                  <a:tailEnd type="none" w="med" len="med"/>
                </a:ln>
                <a:solidFill>
                  <a:srgbClr val="000000"/>
                </a:solidFill>
                <a:sym typeface="微软雅黑" pitchFamily="34" charset="-122"/>
              </a:rPr>
              <a:t>他是一个身材健壮、智慧过人、想象力丰富、极富号召力和超人的探索精神的男人。</a:t>
            </a:r>
            <a:endParaRPr sz="2400"/>
          </a:p>
        </p:txBody>
      </p:sp>
      <p:sp>
        <p:nvSpPr>
          <p:cNvPr id="83972" name="文本框 1"/>
          <p:cNvSpPr/>
          <p:nvPr>
            <p:custDataLst>
              <p:tags r:id="rId5"/>
            </p:custDataLst>
          </p:nvPr>
        </p:nvSpPr>
        <p:spPr>
          <a:xfrm>
            <a:off x="866775" y="3183890"/>
            <a:ext cx="9837420" cy="2330450"/>
          </a:xfrm>
          <a:prstGeom prst="rect">
            <a:avLst/>
          </a:prstGeom>
          <a:solidFill>
            <a:schemeClr val="bg1"/>
          </a:solid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5pPr>
          </a:lstStyle>
          <a:p>
            <a:pPr>
              <a:lnSpc>
                <a:spcPct val="130000"/>
              </a:lnSpc>
            </a:pPr>
            <a:r>
              <a:rPr sz="2800" b="1">
                <a:ln w="9525" cap="flat" cmpd="sng" algn="ctr">
                  <a:noFill/>
                  <a:prstDash val="solid"/>
                  <a:round/>
                  <a:headEnd type="none" w="med" len="med"/>
                  <a:tailEnd type="none" w="med" len="med"/>
                </a:ln>
                <a:solidFill>
                  <a:srgbClr val="C00000"/>
                </a:solidFill>
                <a:sym typeface="Wingdings"/>
              </a:rPr>
              <a:t>  </a:t>
            </a:r>
            <a:r>
              <a:rPr sz="2800" b="1" u="sng">
                <a:ln w="9525" cap="flat" cmpd="sng" algn="ctr">
                  <a:noFill/>
                  <a:prstDash val="solid"/>
                  <a:round/>
                  <a:headEnd type="none" w="med" len="med"/>
                  <a:tailEnd type="none" w="med" len="med"/>
                </a:ln>
                <a:solidFill>
                  <a:srgbClr val="C00000"/>
                </a:solidFill>
                <a:sym typeface="Wingdings"/>
              </a:rPr>
              <a:t>（1）布恩迪亚做事情执着而有魄力。</a:t>
            </a:r>
            <a:endParaRPr sz="2800" b="1" u="sng">
              <a:ln w="9525" cap="flat" cmpd="sng" algn="ctr">
                <a:noFill/>
                <a:prstDash val="solid"/>
                <a:round/>
                <a:headEnd type="none" w="med" len="med"/>
                <a:tailEnd type="none" w="med" len="med"/>
              </a:ln>
              <a:solidFill>
                <a:srgbClr val="C00000"/>
              </a:solidFill>
              <a:sym typeface="Wingdings"/>
            </a:endParaRPr>
          </a:p>
          <a:p>
            <a:pPr>
              <a:lnSpc>
                <a:spcPct val="130000"/>
              </a:lnSpc>
            </a:pPr>
            <a:r>
              <a:rPr sz="2800" b="1">
                <a:ln w="9525" cap="flat" cmpd="sng" algn="ctr">
                  <a:noFill/>
                  <a:prstDash val="solid"/>
                  <a:round/>
                  <a:headEnd type="none" w="med" len="med"/>
                  <a:tailEnd type="none" w="med" len="med"/>
                </a:ln>
                <a:solidFill>
                  <a:srgbClr val="000000"/>
                </a:solidFill>
                <a:sym typeface="Wingdings"/>
              </a:rPr>
              <a:t>    他是村子里富有富于进取心、具有事业心的男人。他规划全村的布局和街道的设计，带领大家共同建设马孔多，让马孔多成为幸福的村庄。</a:t>
            </a:r>
            <a:endParaRPr sz="2400"/>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diamond(in)">
                                      <p:cBhvr>
                                        <p:cTn id="7" dur="2000" fill="hold"/>
                                        <p:tgtEl>
                                          <p:spTgt spid="8397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83971"/>
                                        </p:tgtEl>
                                        <p:attrNameLst>
                                          <p:attrName>style.visibility</p:attrName>
                                        </p:attrNameLst>
                                      </p:cBhvr>
                                      <p:to>
                                        <p:strVal val="visible"/>
                                      </p:to>
                                    </p:set>
                                    <p:animEffect transition="in" filter="circle(in)">
                                      <p:cBhvr>
                                        <p:cTn id="13" dur="2000" fill="hold"/>
                                        <p:tgtEl>
                                          <p:spTgt spid="8397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83972"/>
                                        </p:tgtEl>
                                        <p:attrNameLst>
                                          <p:attrName>style.visibility</p:attrName>
                                        </p:attrNameLst>
                                      </p:cBhvr>
                                      <p:to>
                                        <p:strVal val="visible"/>
                                      </p:to>
                                    </p:set>
                                    <p:animEffect transition="in" filter="diamond(in)">
                                      <p:cBhvr>
                                        <p:cTn id="19" dur="2000" fill="hold"/>
                                        <p:tgtEl>
                                          <p:spTgt spid="83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P spid="83971" grpId="1"/>
      <p:bldP spid="83972" grpId="2"/>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6" name="标题 1"/>
          <p:cNvSpPr txBox="1">
            <a:spLocks noChangeArrowheads="1"/>
          </p:cNvSpPr>
          <p:nvPr>
            <p:custDataLst>
              <p:tags r:id="rId3"/>
            </p:custDataLst>
          </p:nvPr>
        </p:nvSpPr>
        <p:spPr>
          <a:xfrm>
            <a:off x="821869" y="279827"/>
            <a:ext cx="8784976" cy="648072"/>
          </a:xfrm>
          <a:ln cap="flat" algn="ctr">
            <a:miter lim="800000"/>
            <a:headEnd type="none" w="med" len="med"/>
            <a:tailEnd type="none" w="med" len="med"/>
          </a:ln>
        </p:spPr>
        <p:txBody>
          <a:bodyPr/>
          <a:lstStyle>
            <a:lvl1pPr marL="0" indent="0" algn="l" defTabSz="914400" rtl="0" eaLnBrk="0" fontAlgn="base" latinLnBrk="0" hangingPunct="0">
              <a:lnSpc>
                <a:spcPct val="100000"/>
              </a:lnSpc>
              <a:spcBef>
                <a:spcPct val="0"/>
              </a:spcBef>
              <a:spcAft>
                <a:spcPct val="0"/>
              </a:spcAft>
              <a:buClrTx/>
              <a:buSzTx/>
              <a:buFontTx/>
              <a:buNone/>
              <a:defRPr lang="zh-CN" altLang="en-US" sz="2400" b="1" kern="1200" spc="200">
                <a:solidFill>
                  <a:srgbClr val="262626"/>
                </a:solidFill>
                <a:latin typeface="Arial" pitchFamily="34" charset="0"/>
                <a:ea typeface="微软雅黑" pitchFamily="34" charset="-122"/>
                <a:cs typeface="+mj-cs"/>
              </a:defRPr>
            </a:lvl1pPr>
          </a:lstStyle>
          <a:p>
            <a:pPr eaLnBrk="1" hangingPunct="1"/>
            <a:r>
              <a:rPr lang="zh-CN" altLang="en-US" sz="32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微软雅黑" pitchFamily="34" charset="-122"/>
              </a:rPr>
              <a:t>  从文中看，</a:t>
            </a:r>
            <a:r>
              <a:rPr lang="zh-CN" altLang="en-US" sz="3200" b="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微软雅黑" pitchFamily="34" charset="-122"/>
              </a:rPr>
              <a:t>布恩迪亚</a:t>
            </a:r>
            <a:r>
              <a:rPr lang="zh-CN" altLang="en-US" sz="3200" b="0">
                <a:ln w="9525" cap="flat" cmpd="sng" algn="ctr">
                  <a:noFill/>
                  <a:prstDash val="solid"/>
                  <a:round/>
                  <a:headEnd type="none" w="med" len="med"/>
                  <a:tailEnd type="none" w="med" len="med"/>
                </a:ln>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微软雅黑" pitchFamily="34" charset="-122"/>
              </a:rPr>
              <a:t>是一个什么样的人？</a:t>
            </a:r>
            <a:endParaRPr lang="zh-CN" altLang="en-US" sz="3200" b="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微软雅黑" pitchFamily="34" charset="-122"/>
            </a:endParaRPr>
          </a:p>
        </p:txBody>
      </p:sp>
      <p:sp>
        <p:nvSpPr>
          <p:cNvPr id="84996" name="文本框 1"/>
          <p:cNvSpPr/>
          <p:nvPr>
            <p:custDataLst>
              <p:tags r:id="rId4"/>
            </p:custDataLst>
          </p:nvPr>
        </p:nvSpPr>
        <p:spPr>
          <a:xfrm>
            <a:off x="673577" y="1069881"/>
            <a:ext cx="9081739" cy="2330450"/>
          </a:xfrm>
          <a:prstGeom prst="rect">
            <a:avLst/>
          </a:prstGeom>
          <a:solidFill>
            <a:schemeClr val="bg1"/>
          </a:solid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5pPr>
          </a:lstStyle>
          <a:p>
            <a:pPr>
              <a:lnSpc>
                <a:spcPct val="130000"/>
              </a:lnSpc>
            </a:pPr>
            <a:r>
              <a:rPr sz="2800" b="1">
                <a:ln w="9525" cap="flat" cmpd="sng" algn="ctr">
                  <a:noFill/>
                  <a:prstDash val="solid"/>
                  <a:round/>
                  <a:headEnd type="none" w="med" len="med"/>
                  <a:tailEnd type="none" w="med" len="med"/>
                </a:ln>
                <a:solidFill>
                  <a:srgbClr val="C00000"/>
                </a:solidFill>
                <a:sym typeface="Wingdings"/>
              </a:rPr>
              <a:t>  </a:t>
            </a:r>
            <a:r>
              <a:rPr sz="2800" b="1" u="sng">
                <a:ln w="9525" cap="flat" cmpd="sng" algn="ctr">
                  <a:noFill/>
                  <a:prstDash val="solid"/>
                  <a:round/>
                  <a:headEnd type="none" w="med" len="med"/>
                  <a:tailEnd type="none" w="med" len="med"/>
                </a:ln>
                <a:solidFill>
                  <a:srgbClr val="C00000"/>
                </a:solidFill>
                <a:sym typeface="Wingdings"/>
              </a:rPr>
              <a:t>（2）布恩迪亚极有责任心</a:t>
            </a:r>
            <a:r>
              <a:rPr sz="2800" b="1">
                <a:ln w="9525" cap="flat" cmpd="sng" algn="ctr">
                  <a:noFill/>
                  <a:prstDash val="solid"/>
                  <a:round/>
                  <a:headEnd type="none" w="med" len="med"/>
                  <a:tailEnd type="none" w="med" len="med"/>
                </a:ln>
                <a:solidFill>
                  <a:srgbClr val="C00000"/>
                </a:solidFill>
                <a:sym typeface="Wingdings"/>
              </a:rPr>
              <a:t>。</a:t>
            </a:r>
            <a:endParaRPr sz="2800" b="1">
              <a:ln w="9525" cap="flat" cmpd="sng" algn="ctr">
                <a:noFill/>
                <a:prstDash val="solid"/>
                <a:round/>
                <a:headEnd type="none" w="med" len="med"/>
                <a:tailEnd type="none" w="med" len="med"/>
              </a:ln>
              <a:solidFill>
                <a:srgbClr val="C00000"/>
              </a:solidFill>
              <a:sym typeface="Wingdings"/>
            </a:endParaRPr>
          </a:p>
          <a:p>
            <a:pPr>
              <a:lnSpc>
                <a:spcPct val="130000"/>
              </a:lnSpc>
            </a:pPr>
            <a:r>
              <a:rPr sz="2800" b="1">
                <a:ln w="9525" cap="flat" cmpd="sng" algn="ctr">
                  <a:noFill/>
                  <a:prstDash val="solid"/>
                  <a:round/>
                  <a:headEnd type="none" w="med" len="med"/>
                  <a:tailEnd type="none" w="med" len="med"/>
                </a:ln>
                <a:solidFill>
                  <a:srgbClr val="000000"/>
                </a:solidFill>
                <a:sym typeface="Wingdings"/>
              </a:rPr>
              <a:t>    意识到失眠症已经侵入镇子，便召集起各家家长，把自己所知的失眠症情形讲给他们听，并且将疫病控制在村镇之内。</a:t>
            </a:r>
            <a:endParaRPr sz="2400"/>
          </a:p>
        </p:txBody>
      </p:sp>
      <p:sp>
        <p:nvSpPr>
          <p:cNvPr id="5" name="文本框 1"/>
          <p:cNvSpPr/>
          <p:nvPr>
            <p:custDataLst>
              <p:tags r:id="rId5"/>
            </p:custDataLst>
          </p:nvPr>
        </p:nvSpPr>
        <p:spPr>
          <a:xfrm>
            <a:off x="745490" y="3643630"/>
            <a:ext cx="10664825" cy="2330450"/>
          </a:xfrm>
          <a:prstGeom prst="rect">
            <a:avLst/>
          </a:prstGeom>
          <a:solidFill>
            <a:schemeClr val="bg1"/>
          </a:solid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微软雅黑" pitchFamily="34" charset="-122"/>
              </a:defRPr>
            </a:lvl5pPr>
          </a:lstStyle>
          <a:p>
            <a:pPr>
              <a:lnSpc>
                <a:spcPct val="130000"/>
              </a:lnSpc>
            </a:pPr>
            <a:r>
              <a:rPr sz="2800" b="1">
                <a:ln w="9525" cap="flat" cmpd="sng" algn="ctr">
                  <a:noFill/>
                  <a:prstDash val="solid"/>
                  <a:round/>
                  <a:headEnd type="none" w="med" len="med"/>
                  <a:tailEnd type="none" w="med" len="med"/>
                </a:ln>
                <a:solidFill>
                  <a:srgbClr val="C00000"/>
                </a:solidFill>
                <a:sym typeface="Wingdings"/>
              </a:rPr>
              <a:t>  </a:t>
            </a:r>
            <a:r>
              <a:rPr sz="2800" b="1" u="sng">
                <a:ln w="9525" cap="flat" cmpd="sng" algn="ctr">
                  <a:noFill/>
                  <a:prstDash val="solid"/>
                  <a:round/>
                  <a:headEnd type="none" w="med" len="med"/>
                  <a:tailEnd type="none" w="med" len="med"/>
                </a:ln>
                <a:solidFill>
                  <a:srgbClr val="C00000"/>
                </a:solidFill>
                <a:sym typeface="Wingdings"/>
              </a:rPr>
              <a:t>（3）布恩迪亚易于接受新事物</a:t>
            </a:r>
            <a:endParaRPr sz="2800" b="1" u="sng">
              <a:ln w="9525" cap="flat" cmpd="sng" algn="ctr">
                <a:noFill/>
                <a:prstDash val="solid"/>
                <a:round/>
                <a:headEnd type="none" w="med" len="med"/>
                <a:tailEnd type="none" w="med" len="med"/>
              </a:ln>
              <a:solidFill>
                <a:srgbClr val="000000"/>
              </a:solidFill>
              <a:sym typeface="Wingdings"/>
            </a:endParaRPr>
          </a:p>
          <a:p>
            <a:pPr>
              <a:lnSpc>
                <a:spcPct val="130000"/>
              </a:lnSpc>
            </a:pPr>
            <a:r>
              <a:rPr sz="2800" b="1">
                <a:ln w="9525" cap="flat" cmpd="sng" algn="ctr">
                  <a:noFill/>
                  <a:prstDash val="solid"/>
                  <a:round/>
                  <a:headEnd type="none" w="med" len="med"/>
                  <a:tailEnd type="none" w="med" len="med"/>
                </a:ln>
                <a:solidFill>
                  <a:srgbClr val="000000"/>
                </a:solidFill>
                <a:sym typeface="Wingdings"/>
              </a:rPr>
              <a:t>  “他着迷于眼前的现实，认为这比自己广袤的幻想世界更为神奇”是因为马孔多的新气象；为了避免遗忘，奥雷里亚诺为器物贴标签，布恩迪亚先在家中实行，而后推广到全镇。</a:t>
            </a:r>
            <a:endParaRPr sz="2800" b="1"/>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fill="hold"/>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84996"/>
                                        </p:tgtEl>
                                        <p:attrNameLst>
                                          <p:attrName>style.visibility</p:attrName>
                                        </p:attrNameLst>
                                      </p:cBhvr>
                                      <p:to>
                                        <p:strVal val="visible"/>
                                      </p:to>
                                    </p:set>
                                    <p:animEffect transition="in" filter="wedge">
                                      <p:cBhvr>
                                        <p:cTn id="13" dur="2000" fill="hold"/>
                                        <p:tgtEl>
                                          <p:spTgt spid="8499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fill="hold"/>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4996" grpId="1"/>
      <p:bldP spid="5" grpId="2"/>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315595" y="308610"/>
            <a:ext cx="1790700" cy="1027430"/>
          </a:xfrm>
          <a:prstGeom prst="rect">
            <a:avLst/>
          </a:prstGeom>
          <a:noFill/>
          <a:ln w="117475">
            <a:noFill/>
          </a:ln>
        </p:spPr>
        <p:txBody>
          <a:bodyPr wrap="square" rtlCol="0">
            <a:prstTxWarp prst="textPlain">
              <a:avLst/>
            </a:prstTxWarp>
            <a:spAutoFit/>
            <a:scene3d>
              <a:camera prst="orthographicFront"/>
              <a:lightRig rig="threePt" dir="t"/>
            </a:scene3d>
          </a:bodyPr>
          <a:lstStyle/>
          <a:p>
            <a:r>
              <a:rPr lang="zh-CN" altLang="en-US" sz="2000" b="1" spc="10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Arial" pitchFamily="34" charset="0"/>
              </a:rPr>
              <a:t>走进作者</a:t>
            </a:r>
          </a:p>
        </p:txBody>
      </p:sp>
      <p:sp>
        <p:nvSpPr>
          <p:cNvPr id="2050" name="花"/>
          <p:cNvSpPr/>
          <p:nvPr>
            <p:custDataLst>
              <p:tags r:id="rId4"/>
            </p:custDataLst>
          </p:nvPr>
        </p:nvSpPr>
        <p:spPr bwMode="auto">
          <a:xfrm>
            <a:off x="10437495" y="5572760"/>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 name="文本框 3"/>
          <p:cNvSpPr txBox="1"/>
          <p:nvPr>
            <p:custDataLst>
              <p:tags r:id="rId5"/>
            </p:custDataLst>
          </p:nvPr>
        </p:nvSpPr>
        <p:spPr>
          <a:xfrm>
            <a:off x="315595" y="1757045"/>
            <a:ext cx="11381740" cy="3969385"/>
          </a:xfrm>
          <a:prstGeom prst="rect">
            <a:avLst/>
          </a:prstGeom>
          <a:noFill/>
        </p:spPr>
        <p:txBody>
          <a:bodyPr wrap="square" rtlCol="0" anchor="t">
            <a:spAutoFit/>
          </a:bodyPr>
          <a:lstStyle/>
          <a:p>
            <a:r>
              <a:rPr lang="zh-CN" altLang="en-US" sz="2800" b="1" i="1">
                <a:gradFill>
                  <a:gsLst>
                    <a:gs pos="0">
                      <a:srgbClr val="FE4444"/>
                    </a:gs>
                    <a:gs pos="100000">
                      <a:srgbClr val="832B2B"/>
                    </a:gs>
                  </a:gsLst>
                  <a:lin scaled="0"/>
                </a:gra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加夫列尔·加西亚·马尔克斯（Gabriel José de la Concordia García Márquez，1927年3月6日－2014年4月17日），是哥伦比亚作家、记者和社会活动家，拉丁美洲魔幻现实主义文学的代表人物，20世纪最有影响力的作家之一，1982年诺贝尔文学奖得主。</a:t>
            </a:r>
            <a:endParaRPr lang="zh-CN" altLang="en-US" sz="2800" b="1" i="1">
              <a:gradFill>
                <a:gsLst>
                  <a:gs pos="0">
                    <a:srgbClr val="FE4444"/>
                  </a:gs>
                  <a:gs pos="100000">
                    <a:srgbClr val="832B2B"/>
                  </a:gs>
                </a:gsLst>
                <a:lin scaled="0"/>
              </a:gra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endParaRPr>
          </a:p>
          <a:p>
            <a:r>
              <a:rPr lang="zh-CN" altLang="en-US" sz="2800" b="1" i="1">
                <a:gradFill>
                  <a:gsLst>
                    <a:gs pos="0">
                      <a:srgbClr val="FE4444"/>
                    </a:gs>
                    <a:gs pos="100000">
                      <a:srgbClr val="832B2B"/>
                    </a:gs>
                  </a:gsLst>
                  <a:lin scaled="0"/>
                </a:gra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作为一个天才的、赢得广泛赞誉的小说家，加西亚·马尔克斯将现实主义与幻想结合起来，创造了一部风云变幻的哥伦比亚和整个南美大陆的神话般的历史。代表作有《百年孤独》（1967年）《霍乱时期的爱情》（1985年）。1999年马尔克斯罹患淋巴癌，2012年患老年痴呆症。2014年4月17日，马尔克斯在墨西哥首都墨西哥城因病去世，享年87岁。</a:t>
            </a:r>
            <a:endParaRPr lang="zh-CN" altLang="en-US" sz="2800" b="1" i="1">
              <a:gradFill>
                <a:gsLst>
                  <a:gs pos="0">
                    <a:srgbClr val="FE4444"/>
                  </a:gs>
                  <a:gs pos="100000">
                    <a:srgbClr val="832B2B"/>
                  </a:gs>
                </a:gsLst>
                <a:lin scaled="0"/>
              </a:gra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pic>
        <p:nvPicPr>
          <p:cNvPr id="9" name="内容占位符 8"/>
          <p:cNvPicPr>
            <a:picLocks noChangeAspect="1"/>
          </p:cNvPicPr>
          <p:nvPr>
            <p:ph idx="1"/>
            <p:custDataLst>
              <p:tags r:id="rId4"/>
            </p:custDataLst>
          </p:nvPr>
        </p:nvPicPr>
        <p:blipFill>
          <a:blip r:embed="rId3"/>
          <a:stretch>
            <a:fillRect/>
          </a:stretch>
        </p:blipFill>
        <p:spPr>
          <a:xfrm>
            <a:off x="10339070" y="98425"/>
            <a:ext cx="1791970" cy="1725295"/>
          </a:xfrm>
          <a:prstGeom prst="ellipse">
            <a:avLst/>
          </a:prstGeom>
          <a:ln>
            <a:noFill/>
          </a:ln>
          <a:effectLst>
            <a:softEdge rad="112500"/>
          </a:effectLst>
        </p:spPr>
      </p:pic>
      <p:sp>
        <p:nvSpPr>
          <p:cNvPr id="5" name="文本框 4"/>
          <p:cNvSpPr txBox="1"/>
          <p:nvPr>
            <p:custDataLst>
              <p:tags r:id="rId5"/>
            </p:custDataLst>
          </p:nvPr>
        </p:nvSpPr>
        <p:spPr>
          <a:xfrm>
            <a:off x="588938" y="362124"/>
            <a:ext cx="3456384" cy="706755"/>
          </a:xfrm>
          <a:prstGeom prst="rect">
            <a:avLst/>
          </a:prstGeom>
          <a:noFill/>
        </p:spPr>
        <p:txBody>
          <a:bodyPr wrap="square" rtlCol="0">
            <a:spAutoFit/>
          </a:bodyPr>
          <a:lstStyle/>
          <a:p>
            <a:pPr algn="ctr"/>
            <a:r>
              <a:rPr lang="zh-CN" altLang="en-US" sz="4000" b="1">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主题探究</a:t>
            </a:r>
          </a:p>
        </p:txBody>
      </p:sp>
      <p:sp>
        <p:nvSpPr>
          <p:cNvPr id="6" name="矩形 5"/>
          <p:cNvSpPr/>
          <p:nvPr>
            <p:custDataLst>
              <p:tags r:id="rId6"/>
            </p:custDataLst>
          </p:nvPr>
        </p:nvSpPr>
        <p:spPr>
          <a:xfrm>
            <a:off x="4224274" y="362017"/>
            <a:ext cx="6250429" cy="768415"/>
          </a:xfrm>
          <a:prstGeom prst="rect">
            <a:avLst/>
          </a:prstGeom>
          <a:noFill/>
        </p:spPr>
        <p:txBody>
          <a:bodyPr wrap="square" lIns="90000" tIns="46800" rIns="90000" bIns="46800" anchor="ctr" anchorCtr="0">
            <a:norm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zh-CN" sz="3200" b="1" i="0" u="none" strike="noStrike" kern="100" cap="none" spc="300" normalizeH="0" noProof="0">
                <a:ln>
                  <a:noFill/>
                </a:ln>
                <a:gradFill>
                  <a:gsLst>
                    <a:gs pos="0">
                      <a:srgbClr val="FE4444"/>
                    </a:gs>
                    <a:gs pos="100000">
                      <a:srgbClr val="832B2B"/>
                    </a:gs>
                  </a:gsLst>
                  <a:lin scaled="0"/>
                </a:gradFill>
                <a:effectLst/>
                <a:uLnTx/>
                <a:uFillTx/>
                <a:latin typeface="微软雅黑" pitchFamily="34" charset="-122"/>
                <a:ea typeface="微软雅黑" pitchFamily="34" charset="-122"/>
                <a:cs typeface="Times New Roman" panose="02020603050405020304" pitchFamily="18" charset="0"/>
              </a:rPr>
              <a:t>孤独一一極救与毁灭</a:t>
            </a:r>
            <a:endParaRPr kumimoji="0" lang="zh-CN" altLang="zh-CN" sz="3200" b="1" i="0" u="none" strike="noStrike" kern="100" cap="none" spc="300" normalizeH="0" noProof="0">
              <a:ln>
                <a:noFill/>
              </a:ln>
              <a:gradFill>
                <a:gsLst>
                  <a:gs pos="0">
                    <a:srgbClr val="FE4444"/>
                  </a:gs>
                  <a:gs pos="100000">
                    <a:srgbClr val="832B2B"/>
                  </a:gs>
                </a:gsLst>
                <a:lin scaled="0"/>
              </a:gradFill>
              <a:effectLst/>
              <a:uLnTx/>
              <a:uFillTx/>
              <a:latin typeface="微软雅黑" pitchFamily="34" charset="-122"/>
              <a:ea typeface="微软雅黑" pitchFamily="34" charset="-122"/>
              <a:cs typeface="Times New Roman" panose="02020603050405020304" pitchFamily="18" charset="0"/>
            </a:endParaRPr>
          </a:p>
        </p:txBody>
      </p:sp>
      <p:sp>
        <p:nvSpPr>
          <p:cNvPr id="7" name="文本框 6"/>
          <p:cNvSpPr txBox="1"/>
          <p:nvPr>
            <p:custDataLst>
              <p:tags r:id="rId7"/>
            </p:custDataLst>
          </p:nvPr>
        </p:nvSpPr>
        <p:spPr>
          <a:xfrm>
            <a:off x="588645" y="1384935"/>
            <a:ext cx="10953750" cy="540575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lstStyle/>
          <a:p>
            <a:pPr marL="0" marR="0" lvl="0" indent="0" algn="l" defTabSz="914400" rtl="0" eaLnBrk="1" fontAlgn="auto" latinLnBrk="0" hangingPunct="1">
              <a:lnSpc>
                <a:spcPct val="120000"/>
              </a:lnSpc>
              <a:spcBef>
                <a:spcPct val="0"/>
              </a:spcBef>
              <a:spcAft>
                <a:spcPct val="0"/>
              </a:spcAft>
              <a:buClrTx/>
              <a:buSzTx/>
              <a:buFontTx/>
              <a:buNone/>
              <a:defRPr/>
            </a:pPr>
            <a:r>
              <a:rPr lang="zh-CN" altLang="en-US" b="1" u="sng" spc="300" noProof="0">
                <a:solidFill>
                  <a:schemeClr val="accent4"/>
                </a:solidFill>
                <a:effectLst>
                  <a:outerShdw blurRad="38100" dist="38100" dir="2700000" algn="tl">
                    <a:srgbClr val="000000">
                      <a:alpha val="43137"/>
                    </a:srgbClr>
                  </a:outerShdw>
                </a:effectLst>
                <a:uLnTx/>
                <a:uFillTx/>
                <a:latin typeface="微软雅黑" pitchFamily="34" charset="-122"/>
                <a:ea typeface="微软雅黑" pitchFamily="34" charset="-122"/>
                <a:sym typeface="+mn-ea"/>
              </a:rPr>
              <a:t>在《百年孤独》里，孤独带着无法调和的两种姿态。</a:t>
            </a:r>
            <a:endParaRPr kumimoji="0" lang="zh-CN" altLang="en-US" b="1" i="0" u="sng" strike="noStrike" kern="1200" cap="none" spc="300" normalizeH="0" noProof="0">
              <a:solidFill>
                <a:schemeClr val="accent4"/>
              </a:solidFill>
              <a:effectLst>
                <a:outerShdw blurRad="38100" dist="38100" dir="2700000" algn="tl">
                  <a:srgbClr val="000000">
                    <a:alpha val="43137"/>
                  </a:srgbClr>
                </a:outerShdw>
              </a:effectLst>
              <a:uLnTx/>
              <a:uFillTx/>
              <a:latin typeface="微软雅黑" pitchFamily="34" charset="-122"/>
              <a:ea typeface="微软雅黑" pitchFamily="34" charset="-122"/>
            </a:endParaRPr>
          </a:p>
          <a:p>
            <a:pPr marL="0" marR="0" lvl="0" indent="0" algn="l" defTabSz="914400" rtl="0" eaLnBrk="1" fontAlgn="auto" latinLnBrk="0" hangingPunct="1">
              <a:lnSpc>
                <a:spcPct val="120000"/>
              </a:lnSpc>
              <a:spcBef>
                <a:spcPct val="0"/>
              </a:spcBef>
              <a:spcAft>
                <a:spcPct val="0"/>
              </a:spcAft>
              <a:buClrTx/>
              <a:buSzTx/>
              <a:buFontTx/>
              <a:buNone/>
              <a:defRPr/>
            </a:pPr>
            <a:r>
              <a:rPr lang="zh-CN" altLang="en-US" b="1" u="sng" spc="300" noProof="0">
                <a:solidFill>
                  <a:schemeClr val="accent4"/>
                </a:solidFill>
                <a:effectLst>
                  <a:outerShdw blurRad="38100" dist="38100" dir="2700000" algn="tl">
                    <a:srgbClr val="000000">
                      <a:alpha val="43137"/>
                    </a:srgbClr>
                  </a:outerShdw>
                </a:effectLst>
                <a:uLnTx/>
                <a:uFillTx/>
                <a:latin typeface="微软雅黑" pitchFamily="34" charset="-122"/>
                <a:ea typeface="微软雅黑" pitchFamily="34" charset="-122"/>
                <a:sym typeface="+mn-ea"/>
              </a:rPr>
              <a:t>一方面，孤独可以给人带来心灵的平静，让人从世俗纷扰欲望纠葛中抽身出来，获得自省的机会，使人冷静超脱。人们或自觉或被迫进入孤独状态，孤独成了缓解压力拯救灵魂的良药。何塞?阿尔卡蒂奥?布恩迪亚窥得了世 界的奥秘后不愿自拔。奥雷里亚诺?布恩迪亚上校理想破灭后闭门不出，在孤独中忘却烦恼。阿玛兰矩在孤独中销烛情欲。费尔南达独自守着女王梦。第六代奥雷里亚诺在孤独的研究中获得了超常的智慧和洞察力。还有许多人是为爱情甘受孤独。在这里，孤独成为个体自我拯救的方式之一，个体在孤独中摆脱了精神的痛苦与磨难，得到了内心世界的平和与宁静。孤独，让人找回自我，成为自己的上帝，在自我世界中寻得快乐与满足。另一方面，孤独又带来封闭，使人使社会裹足不前。《百年孤独》结尾写道:“这手稿上所写的事情过去不曾，将来也永远不会重复，因为命中注定要一百年处于孤独的世家绝不会有出现在世上的第二次机会。孤独，虽然使个体得以苟延残喘，但对整个人类命运来说，孤独注定带来覆灭。“布恩迪亚家族成员的失败是由于他们的孤独，或者说，是由于他们缺乏团结一致的精神。 马孔多的毁灭，-切的一切，</a:t>
            </a:r>
          </a:p>
          <a:p>
            <a:pPr marL="0" marR="0" lvl="0" indent="0" algn="l" defTabSz="914400" rtl="0" eaLnBrk="1" fontAlgn="auto" latinLnBrk="0" hangingPunct="1">
              <a:lnSpc>
                <a:spcPct val="120000"/>
              </a:lnSpc>
              <a:spcBef>
                <a:spcPct val="0"/>
              </a:spcBef>
              <a:spcAft>
                <a:spcPct val="0"/>
              </a:spcAft>
              <a:buClrTx/>
              <a:buSzTx/>
              <a:buFontTx/>
              <a:buNone/>
              <a:defRPr/>
            </a:pPr>
            <a:r>
              <a:rPr lang="zh-CN" altLang="en-US" b="1" u="sng" spc="300" noProof="0">
                <a:solidFill>
                  <a:schemeClr val="accent4"/>
                </a:solidFill>
                <a:effectLst>
                  <a:outerShdw blurRad="38100" dist="38100" dir="2700000" algn="tl">
                    <a:srgbClr val="000000">
                      <a:alpha val="43137"/>
                    </a:srgbClr>
                  </a:outerShdw>
                </a:effectLst>
                <a:uLnTx/>
                <a:uFillTx/>
                <a:latin typeface="微软雅黑" pitchFamily="34" charset="-122"/>
                <a:ea typeface="微软雅黑" pitchFamily="34" charset="-122"/>
                <a:sym typeface="+mn-ea"/>
              </a:rPr>
              <a:t>原因都在于此。自我封闭的结果是整个家族腐烂与衰亡。如遭受风雨侵烛姓虫咬哨的菌子，用几根脆弱的菌丝撑起千拖百孔的伞盖，固守阴暗角落，任凭毒气蔓延，不期然间朽烂成一撮残渔。</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1174115" y="1344930"/>
            <a:ext cx="10118725" cy="1848485"/>
          </a:xfrm>
          <a:prstGeom prst="rect">
            <a:avLst/>
          </a:prstGeom>
          <a:noFill/>
        </p:spPr>
        <p:txBody>
          <a:bodyPr wrap="square" rtlCol="0" anchor="ctr" anchorCtr="0"/>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2400" b="1" i="0" u="none" strike="noStrike" kern="1200" cap="none" spc="300" normalizeH="0" noProof="0">
              <a:ln>
                <a:noFill/>
              </a:ln>
              <a:solidFill>
                <a:srgbClr val="FFC000"/>
              </a:solidFill>
              <a:effectLst/>
              <a:uLnTx/>
              <a:uFillTx/>
              <a:latin typeface="宋体" panose="02010600030101010101" pitchFamily="2" charset="-122"/>
              <a:ea typeface="宋体" pitchFamily="2" charset="-122"/>
              <a:cs typeface="宋体" panose="02010600030101010101" pitchFamily="2" charset="-122"/>
            </a:endParaRPr>
          </a:p>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2400" b="1" i="0" u="none" strike="noStrike" kern="1200" cap="none" spc="300" normalizeH="0" noProof="0">
              <a:ln>
                <a:noFill/>
              </a:ln>
              <a:solidFill>
                <a:srgbClr val="FFC000"/>
              </a:solidFill>
              <a:effectLst/>
              <a:uLnTx/>
              <a:uFillTx/>
              <a:latin typeface="宋体" panose="02010600030101010101" pitchFamily="2" charset="-122"/>
              <a:ea typeface="宋体" pitchFamily="2" charset="-122"/>
              <a:cs typeface="宋体" panose="02010600030101010101" pitchFamily="2" charset="-122"/>
            </a:endParaRPr>
          </a:p>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2400" b="1" i="0" u="none" strike="noStrike" kern="1200" cap="none" spc="300" normalizeH="0" noProof="0">
              <a:ln>
                <a:noFill/>
              </a:ln>
              <a:solidFill>
                <a:srgbClr val="FFC000"/>
              </a:solidFill>
              <a:effectLst/>
              <a:uLnTx/>
              <a:uFillTx/>
              <a:latin typeface="宋体" panose="02010600030101010101" pitchFamily="2" charset="-122"/>
              <a:ea typeface="宋体" pitchFamily="2" charset="-122"/>
              <a:cs typeface="宋体" panose="02010600030101010101" pitchFamily="2" charset="-122"/>
            </a:endParaRPr>
          </a:p>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2400" b="1" i="0" u="none" strike="noStrike" kern="1200" cap="none" spc="300" normalizeH="0" noProof="0">
              <a:ln>
                <a:noFill/>
              </a:ln>
              <a:solidFill>
                <a:srgbClr val="FFC000"/>
              </a:solidFill>
              <a:effectLst/>
              <a:uLnTx/>
              <a:uFillTx/>
              <a:latin typeface="宋体" panose="02010600030101010101" pitchFamily="2" charset="-122"/>
              <a:ea typeface="宋体" pitchFamily="2" charset="-122"/>
              <a:cs typeface="宋体" panose="02010600030101010101" pitchFamily="2" charset="-122"/>
            </a:endParaRPr>
          </a:p>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2400" b="1" i="0" u="none" strike="noStrike" kern="1200" cap="none" spc="300" normalizeH="0" noProof="0">
              <a:ln>
                <a:noFill/>
              </a:ln>
              <a:solidFill>
                <a:srgbClr val="FFC000"/>
              </a:solidFill>
              <a:effectLst/>
              <a:uLnTx/>
              <a:uFillTx/>
              <a:latin typeface="宋体" panose="02010600030101010101" pitchFamily="2" charset="-122"/>
              <a:ea typeface="宋体" pitchFamily="2" charset="-122"/>
              <a:cs typeface="宋体" panose="02010600030101010101" pitchFamily="2" charset="-122"/>
            </a:endParaRP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1" i="0" u="sng" strike="noStrike" kern="1200" cap="none" spc="300" normalizeH="0" noProof="0">
                <a:solidFill>
                  <a:schemeClr val="accent1"/>
                </a:solidFill>
                <a:effectLst>
                  <a:outerShdw blurRad="38100" dist="25400" dir="5400000" algn="ctr" rotWithShape="0">
                    <a:srgbClr val="6E747A">
                      <a:alpha val="43000"/>
                    </a:srgbClr>
                  </a:outerShdw>
                </a:effectLst>
                <a:uLnTx/>
                <a:uFillTx/>
                <a:latin typeface="华文隶书" panose="02010800040101010101" charset="-122"/>
                <a:ea typeface="华文隶书" panose="02010800040101010101" charset="-122"/>
                <a:cs typeface="华文隶书" panose="02010800040101010101" charset="-122"/>
              </a:rPr>
              <a:t>守阴暗角落，任凭毒气蔓延，不期然间朽烂成一撮残渔。加西亚?马尔克斯在评判孤独时颇显无奈:该如何既在孤独中保住心灵平静又不至于闭塞堕落?究竟是该持有孤独还是该摆脱孤独?作家当时能做的，也许只是呈现一种人生的状态，让这个人类苦苦追问的命题悬搁起来罢。这里，孤独的两种相反功能是张力质，而毁灭显然是张力基础，拯救只是个体短暂乏力的抗争，是注定毁灭的张力元素。张力基础反映出作家悲观消沉的生命意识，张力元素则展现出作家矛盾挣扎的精神意志。然而在与毁灭的拉锯中，拯救功能显得这样虛弱乏力，这使小说带上了浓烈的悲剧色彩。</a:t>
            </a:r>
          </a:p>
        </p:txBody>
      </p:sp>
      <p:pic>
        <p:nvPicPr>
          <p:cNvPr id="4" name="图片 3"/>
          <p:cNvPicPr>
            <a:picLocks noChangeAspect="1"/>
          </p:cNvPicPr>
          <p:nvPr>
            <p:custDataLst>
              <p:tags r:id="rId5"/>
            </p:custDataLst>
          </p:nvPr>
        </p:nvPicPr>
        <p:blipFill>
          <a:blip r:embed="rId4"/>
          <a:stretch>
            <a:fillRect/>
          </a:stretch>
        </p:blipFill>
        <p:spPr>
          <a:xfrm>
            <a:off x="10059144" y="4712543"/>
            <a:ext cx="2132856" cy="2132856"/>
          </a:xfrm>
          <a:prstGeom prst="rect">
            <a:avLst/>
          </a:prstGeom>
          <a:effectLst>
            <a:softEdge rad="635000"/>
          </a:effectLst>
        </p:spPr>
      </p:pic>
    </p:spTree>
    <p:custDataLst>
      <p:tags r:id="rId6"/>
    </p:custData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从背景的角度解读主题：</a:t>
            </a:r>
          </a:p>
        </p:txBody>
      </p:sp>
      <p:pic>
        <p:nvPicPr>
          <p:cNvPr id="4" name="内容占位符 3"/>
          <p:cNvPicPr>
            <a:picLocks noChangeAspect="1"/>
          </p:cNvPicPr>
          <p:nvPr>
            <p:ph idx="1"/>
            <p:custDataLst>
              <p:tags r:id="rId5"/>
            </p:custDataLst>
          </p:nvPr>
        </p:nvPicPr>
        <p:blipFill>
          <a:blip r:embed="rId4"/>
          <a:stretch>
            <a:fillRect/>
          </a:stretch>
        </p:blipFill>
        <p:spPr>
          <a:xfrm>
            <a:off x="9855835" y="195580"/>
            <a:ext cx="2183130" cy="1531620"/>
          </a:xfrm>
          <a:prstGeom prst="ellipse">
            <a:avLst/>
          </a:prstGeom>
          <a:ln>
            <a:noFill/>
          </a:ln>
          <a:effectLst>
            <a:softEdge rad="112500"/>
          </a:effectLst>
        </p:spPr>
      </p:pic>
      <p:sp>
        <p:nvSpPr>
          <p:cNvPr id="5" name="文本框 4"/>
          <p:cNvSpPr txBox="1"/>
          <p:nvPr>
            <p:custDataLst>
              <p:tags r:id="rId6"/>
            </p:custDataLst>
          </p:nvPr>
        </p:nvSpPr>
        <p:spPr>
          <a:xfrm>
            <a:off x="1139190" y="2494915"/>
            <a:ext cx="10051415" cy="2676525"/>
          </a:xfrm>
          <a:prstGeom prst="rect">
            <a:avLst/>
          </a:prstGeom>
          <a:noFill/>
        </p:spPr>
        <p:txBody>
          <a:bodyPr wrap="square">
            <a:spAutoFit/>
          </a:bodyPr>
          <a:lstStyle/>
          <a:p>
            <a:pPr indent="457200"/>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本课节选的这部分写的是马孔多历史的一个抉择点</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这个偏远、闭塞而宁静的小村庄，随着商道的开通，开始卷入外部世界的纷纷扰扰。作者通过描写马孔多人患上了“失眠症”造成“失忆”这一如真似幻的情节</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表现了马孔多在文明洪流面前受到巨大冲击。作者意在提醒公众牢记容易被人遗忘的 拉丁美洲大陆的历史。</a:t>
            </a:r>
            <a:endParaRPr lang="zh-CN" altLang="en-US" sz="2800">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Tree>
    <p:custDataLst>
      <p:tags r:id="rId7"/>
    </p:custData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en-US" altLang="zh-CN"/>
              <a:t>“</a:t>
            </a:r>
            <a:r>
              <a:t>孤独</a:t>
            </a:r>
            <a:r>
              <a:rPr lang="en-US" altLang="zh-CN"/>
              <a:t>”</a:t>
            </a:r>
            <a:r>
              <a:t>的涵义：</a:t>
            </a:r>
          </a:p>
        </p:txBody>
      </p:sp>
      <p:pic>
        <p:nvPicPr>
          <p:cNvPr id="4" name="内容占位符 3"/>
          <p:cNvPicPr>
            <a:picLocks noChangeAspect="1"/>
          </p:cNvPicPr>
          <p:nvPr>
            <p:ph idx="1"/>
            <p:custDataLst>
              <p:tags r:id="rId5"/>
            </p:custDataLst>
          </p:nvPr>
        </p:nvPicPr>
        <p:blipFill>
          <a:blip r:embed="rId4"/>
          <a:stretch>
            <a:fillRect/>
          </a:stretch>
        </p:blipFill>
        <p:spPr>
          <a:xfrm>
            <a:off x="9855835" y="195580"/>
            <a:ext cx="2183130" cy="1531620"/>
          </a:xfrm>
          <a:prstGeom prst="ellipse">
            <a:avLst/>
          </a:prstGeom>
          <a:ln>
            <a:noFill/>
          </a:ln>
          <a:effectLst>
            <a:softEdge rad="112500"/>
          </a:effectLst>
        </p:spPr>
      </p:pic>
      <p:sp>
        <p:nvSpPr>
          <p:cNvPr id="5" name="文本框 4"/>
          <p:cNvSpPr txBox="1"/>
          <p:nvPr>
            <p:custDataLst>
              <p:tags r:id="rId6"/>
            </p:custDataLst>
          </p:nvPr>
        </p:nvSpPr>
        <p:spPr>
          <a:xfrm>
            <a:off x="682883" y="1560120"/>
            <a:ext cx="10565556" cy="1315938"/>
          </a:xfrm>
          <a:prstGeom prst="rect">
            <a:avLst/>
          </a:prstGeom>
          <a:noFill/>
        </p:spPr>
        <p:txBody>
          <a:bodyPr wrap="square">
            <a:spAutoFit/>
          </a:bodyPr>
          <a:lstStyle/>
          <a:p>
            <a:pPr>
              <a:lnSpc>
                <a:spcPct val="130000"/>
              </a:lnSpc>
            </a:pPr>
            <a:r>
              <a:rPr lang="zh-CN" altLang="en-US" sz="24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sym typeface="Wingdings"/>
              </a:rPr>
              <a:t>观点一</a:t>
            </a:r>
            <a:endParaRPr lang="zh-CN" altLang="en-US" sz="24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sym typeface="Wingdings"/>
            </a:endParaRPr>
          </a:p>
          <a:p>
            <a:pPr>
              <a:lnSpc>
                <a:spcPct val="130000"/>
              </a:lnSpc>
            </a:pPr>
            <a:r>
              <a:rPr lang="zh-CN" altLang="en-US" sz="20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    马孔多是</a:t>
            </a:r>
            <a:r>
              <a:rPr lang="en-US" altLang="zh-CN" sz="20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a:t>
            </a:r>
            <a:r>
              <a:rPr lang="zh-CN" altLang="en-US" sz="20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孤独</a:t>
            </a:r>
            <a:r>
              <a:rPr lang="en-US" altLang="zh-CN" sz="20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a:t>
            </a:r>
            <a:r>
              <a:rPr lang="zh-CN" altLang="en-US" sz="20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的。</a:t>
            </a:r>
            <a:r>
              <a:rPr lang="zh-CN" altLang="en-US" sz="2000" b="1">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它位置偏僻，难与外界沟通。这个充满魔幻的村子置身于现代科技文明之外，偶尔外面透进来的一道光，最终也被卷入小镇一代代注定破败的循环之中。</a:t>
            </a:r>
            <a:endParaRPr lang="zh-CN" altLang="en-US"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10" name="文本框 9"/>
          <p:cNvSpPr txBox="1"/>
          <p:nvPr>
            <p:custDataLst>
              <p:tags r:id="rId7"/>
            </p:custDataLst>
          </p:nvPr>
        </p:nvSpPr>
        <p:spPr>
          <a:xfrm>
            <a:off x="682757" y="3025689"/>
            <a:ext cx="10549172" cy="1803571"/>
          </a:xfrm>
          <a:prstGeom prst="rect">
            <a:avLst/>
          </a:prstGeom>
          <a:noFill/>
        </p:spPr>
        <p:txBody>
          <a:bodyPr wrap="square">
            <a:spAutoFit/>
          </a:bodyPr>
          <a:lstStyle/>
          <a:p>
            <a:pPr>
              <a:lnSpc>
                <a:spcPct val="130000"/>
              </a:lnSpc>
            </a:pPr>
            <a:r>
              <a:rPr lang="zh-CN" altLang="en-US" sz="24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观点二</a:t>
            </a:r>
            <a:endParaRPr lang="zh-CN" altLang="en-US" sz="24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endParaRPr>
          </a:p>
          <a:p>
            <a:r>
              <a:rPr lang="zh-CN" altLang="en-US"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    </a:t>
            </a:r>
            <a:r>
              <a:rPr lang="zh-CN" altLang="en-US" sz="20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马孔多的居民是</a:t>
            </a:r>
            <a:r>
              <a:rPr lang="en-US" altLang="zh-CN" sz="20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0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孤独</a:t>
            </a:r>
            <a:r>
              <a:rPr lang="en-US" altLang="zh-CN" sz="20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0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的。</a:t>
            </a:r>
            <a:r>
              <a:rPr lang="zh-CN" altLang="en-US"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他们有挥之不去的自闭意识，他们只因何塞</a:t>
            </a:r>
            <a:r>
              <a:rPr lang="en-US" altLang="zh-CN"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阿尔卡蒂奥没有一道归来，就排挤以梅尔基亚德斯为代表的吉普赛人，而这些吉普赛人曾以悠远的智慧和神奇的发明对村子的发展壮大做出过不可磨灭的贡献。马孔多的居民对失眠症缺少正确的认识，更没有意识到它的危害，把紧急情况视为常态而不去寻求有效的治疗方法。</a:t>
            </a:r>
          </a:p>
        </p:txBody>
      </p:sp>
      <p:sp>
        <p:nvSpPr>
          <p:cNvPr id="12" name="文本框 11"/>
          <p:cNvSpPr txBox="1"/>
          <p:nvPr>
            <p:custDataLst>
              <p:tags r:id="rId8"/>
            </p:custDataLst>
          </p:nvPr>
        </p:nvSpPr>
        <p:spPr>
          <a:xfrm>
            <a:off x="746760" y="4979670"/>
            <a:ext cx="10965815" cy="1802130"/>
          </a:xfrm>
          <a:prstGeom prst="rect">
            <a:avLst/>
          </a:prstGeom>
          <a:noFill/>
        </p:spPr>
        <p:txBody>
          <a:bodyPr wrap="square">
            <a:spAutoFit/>
          </a:bodyPr>
          <a:lstStyle/>
          <a:p>
            <a:pPr>
              <a:lnSpc>
                <a:spcPct val="130000"/>
              </a:lnSpc>
            </a:pPr>
            <a:r>
              <a:rPr lang="zh-CN" altLang="en-US" sz="24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rPr>
              <a:t>观点三</a:t>
            </a:r>
            <a:endParaRPr lang="zh-CN" altLang="en-US" sz="2400" b="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highlight>
                <a:srgbClr val="FFFF00"/>
              </a:highlight>
              <a:latin typeface="黑体" panose="02010609060101010101" pitchFamily="2" charset="-122"/>
              <a:ea typeface="黑体" panose="02010609060101010101" pitchFamily="2" charset="-122"/>
            </a:endParaRPr>
          </a:p>
          <a:p>
            <a:r>
              <a:rPr lang="zh-CN" altLang="en-US"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    </a:t>
            </a:r>
            <a:r>
              <a:rPr lang="zh-CN" altLang="en-US" sz="2000" b="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布恩迪亚家族是“孤独”的。</a:t>
            </a:r>
            <a:r>
              <a:rPr lang="zh-CN" altLang="en-US"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如布恩迪亚家族里一代又一代的人都反复使用那几个相同的名字：第一代的族长是何塞</a:t>
            </a:r>
            <a:r>
              <a:rPr lang="en-US" altLang="zh-CN"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阿尔卡蒂奥</a:t>
            </a:r>
            <a:r>
              <a:rPr lang="en-US" altLang="zh-CN"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布恩迪亚，而其长子是何塞</a:t>
            </a:r>
            <a:r>
              <a:rPr lang="en-US" altLang="zh-CN"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阿尔卡蒂奥，何塞</a:t>
            </a:r>
            <a:r>
              <a:rPr lang="en-US" altLang="zh-CN"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000" b="1">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阿尔卡蒂奥的儿子叫阿尔卡蒂奥。其家庭人员缺少沟通，如奥雷里亚诺沉默寡言，孤独入骨，全神贯注于金银艺实验，甚至到了废寝忘食的地步。</a:t>
            </a:r>
          </a:p>
        </p:txBody>
      </p:sp>
    </p:spTree>
    <p:custDataLst>
      <p:tags r:id="rId9"/>
    </p:custData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主题探究：</a:t>
            </a:r>
          </a:p>
        </p:txBody>
      </p:sp>
      <p:sp>
        <p:nvSpPr>
          <p:cNvPr id="5" name="文本框 4"/>
          <p:cNvSpPr txBox="1"/>
          <p:nvPr>
            <p:custDataLst>
              <p:tags r:id="rId4"/>
            </p:custDataLst>
          </p:nvPr>
        </p:nvSpPr>
        <p:spPr>
          <a:xfrm>
            <a:off x="427990" y="2068830"/>
            <a:ext cx="6995795" cy="3784600"/>
          </a:xfrm>
          <a:prstGeom prst="rect">
            <a:avLst/>
          </a:prstGeom>
          <a:noFill/>
        </p:spPr>
        <p:txBody>
          <a:bodyPr wrap="square">
            <a:spAutoFit/>
          </a:bodyPr>
          <a:lstStyle/>
          <a:p>
            <a:pPr indent="457200"/>
            <a:r>
              <a:rPr lang="zh-CN" altLang="en-US"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“孤独”不仅是</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a:t>
            </a:r>
            <a:r>
              <a:rPr lang="zh-CN" altLang="en-US"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百年孤独</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a:t>
            </a:r>
            <a:r>
              <a:rPr lang="zh-CN" altLang="en-US"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的主题，同时也是马尔克斯其他一些作品的主题，比如</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a:t>
            </a:r>
            <a:r>
              <a:rPr lang="zh-CN" altLang="en-US"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家长的没落</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a:t>
            </a:r>
            <a:r>
              <a:rPr lang="zh-CN" altLang="en-US"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没有人给他写信的上校</a:t>
            </a:r>
            <a:r>
              <a:rPr lang="en-US" altLang="zh-CN"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a:t>
            </a:r>
            <a:r>
              <a:rPr lang="zh-CN" altLang="en-US" sz="2400">
                <a:solidFill>
                  <a:schemeClr val="accent1"/>
                </a:solidFill>
                <a:effectLst>
                  <a:outerShdw blurRad="38100" dist="25400" dir="5400000" algn="ctr" rotWithShape="0">
                    <a:srgbClr val="6E747A">
                      <a:alpha val="43000"/>
                    </a:srgbClr>
                  </a:outerShdw>
                </a:effectLst>
                <a:latin typeface="黑体" panose="02010609060101010101" pitchFamily="2" charset="-122"/>
                <a:ea typeface="黑体" panose="02010609060101010101" pitchFamily="2" charset="-122"/>
              </a:rPr>
              <a:t>孤独也是拉美文学共同的主题。长期以来，这一地区的国家和民族，经历了外来文化的洗礼、欧洲殖民者的入侵，在争取独立的斗争中付出了血的代价。摆脱殖民统治后，这些地区的人民又生活在军事独裁者的暴虐统治中。马尔克斯在小说中以虚构的世界隐喻现实，不仅探讨了哥伦比亚的孤独、闭塞，同时指出这是拉美地区的民族通病。</a:t>
            </a:r>
          </a:p>
        </p:txBody>
      </p:sp>
      <p:pic>
        <p:nvPicPr>
          <p:cNvPr id="7" name="图片 6"/>
          <p:cNvPicPr>
            <a:picLocks noChangeAspect="1"/>
          </p:cNvPicPr>
          <p:nvPr>
            <p:custDataLst>
              <p:tags r:id="rId6"/>
            </p:custDataLst>
          </p:nvPr>
        </p:nvPicPr>
        <p:blipFill>
          <a:blip r:embed="rId5"/>
          <a:stretch>
            <a:fillRect/>
          </a:stretch>
        </p:blipFill>
        <p:spPr>
          <a:xfrm>
            <a:off x="8615045" y="1536065"/>
            <a:ext cx="3208020" cy="4318000"/>
          </a:xfrm>
          <a:prstGeom prst="rect">
            <a:avLst/>
          </a:prstGeom>
          <a:effectLst>
            <a:softEdge rad="635000"/>
          </a:effectLst>
        </p:spPr>
      </p:pic>
    </p:spTree>
    <p:custDataLst>
      <p:tags r:id="rId7"/>
    </p:custData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解读题目</a:t>
            </a:r>
            <a:r>
              <a:rPr lang="en-US" altLang="zh-CN"/>
              <a:t>“</a:t>
            </a:r>
            <a:r>
              <a:t>百年孤独</a:t>
            </a:r>
            <a:r>
              <a:rPr lang="en-US" altLang="zh-CN"/>
              <a:t>”</a:t>
            </a:r>
          </a:p>
        </p:txBody>
      </p:sp>
      <p:pic>
        <p:nvPicPr>
          <p:cNvPr id="4" name="内容占位符 3"/>
          <p:cNvPicPr>
            <a:picLocks noChangeAspect="1"/>
          </p:cNvPicPr>
          <p:nvPr>
            <p:ph idx="1"/>
            <p:custDataLst>
              <p:tags r:id="rId5"/>
            </p:custDataLst>
          </p:nvPr>
        </p:nvPicPr>
        <p:blipFill>
          <a:blip r:embed="rId4"/>
          <a:stretch>
            <a:fillRect/>
          </a:stretch>
        </p:blipFill>
        <p:spPr>
          <a:xfrm>
            <a:off x="9855835" y="195580"/>
            <a:ext cx="2183130" cy="1531620"/>
          </a:xfrm>
          <a:prstGeom prst="ellipse">
            <a:avLst/>
          </a:prstGeom>
          <a:ln>
            <a:noFill/>
          </a:ln>
          <a:effectLst>
            <a:softEdge rad="112500"/>
          </a:effectLst>
        </p:spPr>
      </p:pic>
      <p:sp>
        <p:nvSpPr>
          <p:cNvPr id="3" name="内容占位符 2"/>
          <p:cNvSpPr>
            <a:spLocks noGrp="1"/>
          </p:cNvSpPr>
          <p:nvPr>
            <p:ph sz="quarter" idx="1"/>
            <p:custDataLst>
              <p:tags r:id="rId6"/>
            </p:custDataLst>
          </p:nvPr>
        </p:nvSpPr>
        <p:spPr>
          <a:xfrm>
            <a:off x="535940" y="1228090"/>
            <a:ext cx="10373360" cy="4452620"/>
          </a:xfrm>
        </p:spPr>
        <p:txBody>
          <a:bodyPr>
            <a:noAutofit/>
          </a:bodyPr>
          <a:lstStyle/>
          <a:p>
            <a:pPr marL="0" indent="0">
              <a:buNone/>
            </a:pPr>
            <a:r>
              <a:rPr lang="zh-CN" altLang="en-US" sz="1900" b="1">
                <a:gradFill>
                  <a:gsLst>
                    <a:gs pos="0">
                      <a:srgbClr val="FE4444"/>
                    </a:gs>
                    <a:gs pos="100000">
                      <a:srgbClr val="832B2B"/>
                    </a:gs>
                  </a:gsLst>
                  <a:lin scaled="0"/>
                </a:gradFill>
              </a:rPr>
              <a:t>在与世隔绝的马孔多里，浓缩着一个世界，浓缩着世界上的各类人，也浓缩着世上所有的孤独。</a:t>
            </a:r>
            <a:endParaRPr lang="zh-CN" altLang="en-US" sz="1900" b="1">
              <a:gradFill>
                <a:gsLst>
                  <a:gs pos="0">
                    <a:srgbClr val="FE4444"/>
                  </a:gs>
                  <a:gs pos="100000">
                    <a:srgbClr val="832B2B"/>
                  </a:gs>
                </a:gsLst>
                <a:lin scaled="0"/>
              </a:gradFill>
            </a:endParaRPr>
          </a:p>
          <a:p>
            <a:pPr marL="0" indent="0">
              <a:buNone/>
            </a:pPr>
            <a:r>
              <a:rPr lang="zh-CN" altLang="en-US" sz="1900" b="1">
                <a:gradFill>
                  <a:gsLst>
                    <a:gs pos="0">
                      <a:srgbClr val="FE4444"/>
                    </a:gs>
                    <a:gs pos="100000">
                      <a:srgbClr val="832B2B"/>
                    </a:gs>
                  </a:gsLst>
                  <a:lin scaled="0"/>
                </a:gradFill>
              </a:rPr>
              <a:t>在马尔克斯的《百年孤独》里的所有角色，像是一个个有血有肉的人，但更像是空虚无比的灵魂。我在读这本书的同时，从里面的人物的性格中，读出了我们一生中可能遇到的种种孤独。</a:t>
            </a:r>
            <a:endParaRPr lang="zh-CN" altLang="en-US" sz="1900" b="1">
              <a:gradFill>
                <a:gsLst>
                  <a:gs pos="0">
                    <a:srgbClr val="FE4444"/>
                  </a:gs>
                  <a:gs pos="100000">
                    <a:srgbClr val="832B2B"/>
                  </a:gs>
                </a:gsLst>
                <a:lin scaled="0"/>
              </a:gradFill>
            </a:endParaRPr>
          </a:p>
          <a:p>
            <a:pPr marL="0" indent="0">
              <a:buNone/>
            </a:pPr>
            <a:r>
              <a:rPr lang="zh-CN" altLang="en-US" sz="1900" b="1">
                <a:gradFill>
                  <a:gsLst>
                    <a:gs pos="0">
                      <a:srgbClr val="FE4444"/>
                    </a:gs>
                    <a:gs pos="100000">
                      <a:srgbClr val="832B2B"/>
                    </a:gs>
                  </a:gsLst>
                  <a:lin scaled="0"/>
                </a:gradFill>
              </a:rPr>
              <a:t>何塞·阿尔卡蒂奥·布恩迪亚，一位屡经失败，却又百折不挠的科学家，总是拥有着无尽的幻想和无穷的毅力。他身上映射着所有的科学先驱者的影子，狂热和冷淡，鲁莽和沉着，探知的欲望和放弃的意念，各类矛盾的品格在他的身上一一体现。他试图用磁铁挖掘黄金，试图将望远镜作为武器，试图把水银冶炼成金子。他的努力并没有得到多少人的理解，乃至于朝夕相处的妻子乌尔苏拉也排斥他的所作所为。可是当他揭破了生命的所有谜底时，他却被当作疯子，被捆绑在栗树树干上，被迅速地遗忘。昔日的炼金梦想在看透生命的他的眼里已成虚无，他只能忍受着生与死之间横亘的痛苦——无尽的孤独。马尔克斯似乎在用这个，表达着对所有的开拓者的深深的同情。</a:t>
            </a:r>
            <a:endParaRPr lang="zh-CN" altLang="en-US" sz="1900" b="1">
              <a:gradFill>
                <a:gsLst>
                  <a:gs pos="0">
                    <a:srgbClr val="FE4444"/>
                  </a:gs>
                  <a:gs pos="100000">
                    <a:srgbClr val="832B2B"/>
                  </a:gs>
                </a:gsLst>
                <a:lin scaled="0"/>
              </a:gradFill>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pic>
        <p:nvPicPr>
          <p:cNvPr id="4" name="内容占位符 3"/>
          <p:cNvPicPr>
            <a:picLocks noChangeAspect="1"/>
          </p:cNvPicPr>
          <p:nvPr>
            <p:ph idx="1"/>
            <p:custDataLst>
              <p:tags r:id="rId4"/>
            </p:custDataLst>
          </p:nvPr>
        </p:nvPicPr>
        <p:blipFill>
          <a:blip r:embed="rId3"/>
          <a:stretch>
            <a:fillRect/>
          </a:stretch>
        </p:blipFill>
        <p:spPr>
          <a:xfrm>
            <a:off x="11156950" y="4169410"/>
            <a:ext cx="1035050" cy="1961515"/>
          </a:xfrm>
          <a:prstGeom prst="ellipse">
            <a:avLst/>
          </a:prstGeom>
          <a:ln>
            <a:noFill/>
          </a:ln>
          <a:effectLst>
            <a:softEdge rad="112500"/>
          </a:effectLst>
        </p:spPr>
      </p:pic>
      <p:sp>
        <p:nvSpPr>
          <p:cNvPr id="5" name="内容占位符 4"/>
          <p:cNvSpPr>
            <a:spLocks noGrp="1"/>
          </p:cNvSpPr>
          <p:nvPr>
            <p:ph sz="quarter" idx="1"/>
            <p:custDataLst>
              <p:tags r:id="rId5"/>
            </p:custDataLst>
          </p:nvPr>
        </p:nvSpPr>
        <p:spPr>
          <a:xfrm>
            <a:off x="144145" y="276225"/>
            <a:ext cx="11411585" cy="4731385"/>
          </a:xfrm>
        </p:spPr>
        <p:txBody>
          <a:bodyPr>
            <a:noAutofit/>
          </a:bodyPr>
          <a:lstStyle/>
          <a:p>
            <a:pPr marL="0" indent="0">
              <a:buNone/>
            </a:pPr>
            <a:r>
              <a:rPr lang="zh-CN" altLang="en-US" sz="1900" b="1">
                <a:gradFill>
                  <a:gsLst>
                    <a:gs pos="0">
                      <a:srgbClr val="FE4444"/>
                    </a:gs>
                    <a:gs pos="100000">
                      <a:srgbClr val="832B2B"/>
                    </a:gs>
                  </a:gsLst>
                  <a:lin scaled="0"/>
                </a:gradFill>
              </a:rPr>
              <a:t>至于乌尔苏拉则是一位任劳任怨的劳动者。在那个时不时闹得天翻地覆的家中，她永远是这个家庭的经济支柱和精神支柱。她从没有唱歌的乐趣，也没有游玩的雅致，各种劳动如同拼图一般拼凑出她那紧凑而又孤独异常的一生。她无处不在。她的身影出现在家具的迷幻倒影中，出现在朴实无华的天地中，出现在糖果小作坊的喧嚣声里。她又虚无缥缈，就像是来到人间通过劳动来赎罪的亡灵。到最后，伴随着她的死亡，她的名字也被丢到了记忆的深渊之中。作者写出她冗长的一生，同时也是对哥伦比亚所有孤独的劳动着的赞歌。</a:t>
            </a:r>
            <a:endParaRPr lang="zh-CN" altLang="en-US" sz="1900" b="1">
              <a:gradFill>
                <a:gsLst>
                  <a:gs pos="0">
                    <a:srgbClr val="FE4444"/>
                  </a:gs>
                  <a:gs pos="100000">
                    <a:srgbClr val="832B2B"/>
                  </a:gs>
                </a:gsLst>
                <a:lin scaled="0"/>
              </a:gradFill>
            </a:endParaRPr>
          </a:p>
          <a:p>
            <a:pPr marL="0" indent="0">
              <a:buNone/>
            </a:pPr>
            <a:r>
              <a:rPr lang="zh-CN" altLang="en-US" sz="1900" b="1">
                <a:gradFill>
                  <a:gsLst>
                    <a:gs pos="0">
                      <a:srgbClr val="FE4444"/>
                    </a:gs>
                    <a:gs pos="100000">
                      <a:srgbClr val="832B2B"/>
                    </a:gs>
                  </a:gsLst>
                  <a:lin scaled="0"/>
                </a:gradFill>
              </a:rPr>
              <a:t>至于奥雷里亚诺·布恩迪亚，这位最为孤独的前行者，一生发动了三十二大大小小的起义，却又为了重归原先的生活毁掉了自己创造的战争成果。他逃过十四次暗杀、七十三次伏击和一次枪决，官至革命军总司令，却只换来了一条以他名字命名的马孔多街道。他的一生如飓风般浩荡壮烈，又如死水般宁静孤独。就像那些在哥伦比亚为自由而战的人们，不论生时建立了多大的功绩，死后依然被大多数人遗忘。</a:t>
            </a:r>
            <a:endParaRPr lang="zh-CN" altLang="en-US" sz="1900" b="1">
              <a:gradFill>
                <a:gsLst>
                  <a:gs pos="0">
                    <a:srgbClr val="FE4444"/>
                  </a:gs>
                  <a:gs pos="100000">
                    <a:srgbClr val="832B2B"/>
                  </a:gs>
                </a:gsLst>
                <a:lin scaled="0"/>
              </a:gradFill>
            </a:endParaRPr>
          </a:p>
          <a:p>
            <a:pPr marL="0" indent="0">
              <a:buNone/>
            </a:pPr>
            <a:r>
              <a:rPr lang="zh-CN" altLang="en-US" sz="1900" b="1">
                <a:gradFill>
                  <a:gsLst>
                    <a:gs pos="0">
                      <a:srgbClr val="FE4444"/>
                    </a:gs>
                    <a:gs pos="100000">
                      <a:srgbClr val="832B2B"/>
                    </a:gs>
                  </a:gsLst>
                  <a:lin scaled="0"/>
                </a:gradFill>
              </a:rPr>
              <a:t>一个村庄中，有着一个世界的万象。这个孤独的村庄在雨季无尽的雨水中，在旱季无边的干旱中，在漫天飞舞的蝴蝶和遍地横行的蚂蚁中，品尝着人间的各种苦涩和孤寂。</a:t>
            </a:r>
            <a:endParaRPr lang="zh-CN" altLang="en-US" sz="1900" b="1">
              <a:gradFill>
                <a:gsLst>
                  <a:gs pos="0">
                    <a:srgbClr val="FE4444"/>
                  </a:gs>
                  <a:gs pos="100000">
                    <a:srgbClr val="832B2B"/>
                  </a:gs>
                </a:gsLst>
                <a:lin scaled="0"/>
              </a:gradFill>
            </a:endParaRPr>
          </a:p>
          <a:p>
            <a:pPr marL="0" indent="0">
              <a:buNone/>
            </a:pPr>
            <a:r>
              <a:rPr lang="zh-CN" altLang="en-US" sz="1900" b="1">
                <a:gradFill>
                  <a:gsLst>
                    <a:gs pos="0">
                      <a:srgbClr val="FE4444"/>
                    </a:gs>
                    <a:gs pos="100000">
                      <a:srgbClr val="832B2B"/>
                    </a:gs>
                  </a:gsLst>
                  <a:lin scaled="0"/>
                </a:gradFill>
              </a:rPr>
              <a:t>但是，如马尔克斯所说：“注定经受百年孤独的家族不会有第二次机会在大地上出现。”现代化的社会用文明将孤独消除，还给这些与社会格格不入的人一个崭新的天地。这样，在新的社会环境中，他们会忘掉内心的迷茫，赢得充实的人生。</a:t>
            </a:r>
            <a:endParaRPr lang="zh-CN" altLang="en-US" sz="1900" b="1">
              <a:gradFill>
                <a:gsLst>
                  <a:gs pos="0">
                    <a:srgbClr val="FE4444"/>
                  </a:gs>
                  <a:gs pos="100000">
                    <a:srgbClr val="832B2B"/>
                  </a:gs>
                </a:gsLst>
                <a:lin scaled="0"/>
              </a:gradFill>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circle(in)">
                                      <p:cBhvr>
                                        <p:cTn id="13" dur="2000"/>
                                        <p:tgtEl>
                                          <p:spTgt spid="5">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circle(in)">
                                      <p:cBhvr>
                                        <p:cTn id="19" dur="2000"/>
                                        <p:tgtEl>
                                          <p:spTgt spid="5">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circle(in)">
                                      <p:cBhvr>
                                        <p:cTn id="25"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主题探究：摆脱孤独</a:t>
            </a:r>
          </a:p>
        </p:txBody>
      </p:sp>
      <p:pic>
        <p:nvPicPr>
          <p:cNvPr id="4" name="内容占位符 3"/>
          <p:cNvPicPr>
            <a:picLocks noChangeAspect="1"/>
          </p:cNvPicPr>
          <p:nvPr>
            <p:ph idx="1"/>
            <p:custDataLst>
              <p:tags r:id="rId5"/>
            </p:custDataLst>
          </p:nvPr>
        </p:nvPicPr>
        <p:blipFill>
          <a:blip r:embed="rId4"/>
          <a:stretch>
            <a:fillRect/>
          </a:stretch>
        </p:blipFill>
        <p:spPr>
          <a:xfrm>
            <a:off x="9855835" y="195580"/>
            <a:ext cx="2183130" cy="1531620"/>
          </a:xfrm>
          <a:prstGeom prst="ellipse">
            <a:avLst/>
          </a:prstGeom>
          <a:ln>
            <a:noFill/>
          </a:ln>
          <a:effectLst>
            <a:softEdge rad="112500"/>
          </a:effectLst>
        </p:spPr>
      </p:pic>
      <p:sp>
        <p:nvSpPr>
          <p:cNvPr id="3" name="文本框 2"/>
          <p:cNvSpPr txBox="1"/>
          <p:nvPr>
            <p:custDataLst>
              <p:tags r:id="rId6"/>
            </p:custDataLst>
          </p:nvPr>
        </p:nvSpPr>
        <p:spPr>
          <a:xfrm>
            <a:off x="1199456" y="2636912"/>
            <a:ext cx="10513168" cy="2528577"/>
          </a:xfrm>
          <a:prstGeom prst="rect">
            <a:avLst/>
          </a:prstGeom>
          <a:noFill/>
        </p:spPr>
        <p:txBody>
          <a:bodyPr wrap="square">
            <a:spAutoFit/>
          </a:bodyPr>
          <a:lstStyle/>
          <a:p>
            <a:pPr indent="457200">
              <a:lnSpc>
                <a:spcPts val="3900"/>
              </a:lnSpc>
            </a:pP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百年孤独</a:t>
            </a:r>
            <a:r>
              <a:rPr lang="en-US" altLang="zh-CN" sz="2800">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通过马孔多的变迁和布恩蒂亚家庭的经历，</a:t>
            </a:r>
            <a:r>
              <a:rPr lang="zh-CN" altLang="en-US" sz="2800">
                <a:solidFill>
                  <a:srgbClr val="FF0000"/>
                </a:solidFill>
                <a:latin typeface="黑体" panose="02010609060101010101" pitchFamily="2" charset="-122"/>
                <a:ea typeface="黑体" panose="02010609060101010101" pitchFamily="2" charset="-122"/>
              </a:rPr>
              <a:t>揭露和批判了哥伦比亚国内外反动独裁政权的残暴和美国侵略者对拉美民族的政治压迫与经济掠夺，号召拉美人民团结起来反对专制独裁，反对帝国主义，反对愚昧、落后、野蛮，预示了拉美人民将告别愚昧、孤独，走向觉醒与文明。</a:t>
            </a:r>
          </a:p>
        </p:txBody>
      </p:sp>
    </p:spTree>
    <p:custDataLst>
      <p:tags r:id="rId7"/>
    </p:custData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br>
              <a:rPr altLang="zh-CN">
                <a:sym typeface="+mn-ea"/>
              </a:rPr>
            </a:br>
            <a:r>
              <a:rPr altLang="zh-CN">
                <a:sym typeface="+mn-ea"/>
              </a:rPr>
              <a:t>名言警句</a:t>
            </a:r>
            <a:r>
              <a:rPr lang="en-US" altLang="zh-CN">
                <a:sym typeface="+mn-ea"/>
              </a:rPr>
              <a:t>---</a:t>
            </a:r>
            <a:r>
              <a:rPr>
                <a:sym typeface="+mn-ea"/>
              </a:rPr>
              <a:t>《百年孤独》</a:t>
            </a:r>
            <a:br>
              <a:rPr lang="zh-CN" altLang="en-US"/>
            </a:br>
          </a:p>
        </p:txBody>
      </p:sp>
      <p:pic>
        <p:nvPicPr>
          <p:cNvPr id="4" name="内容占位符 3"/>
          <p:cNvPicPr>
            <a:picLocks noChangeAspect="1"/>
          </p:cNvPicPr>
          <p:nvPr>
            <p:ph idx="1"/>
            <p:custDataLst>
              <p:tags r:id="rId5"/>
            </p:custDataLst>
          </p:nvPr>
        </p:nvPicPr>
        <p:blipFill>
          <a:blip r:embed="rId4"/>
          <a:stretch>
            <a:fillRect/>
          </a:stretch>
        </p:blipFill>
        <p:spPr>
          <a:xfrm>
            <a:off x="9855835" y="195580"/>
            <a:ext cx="2183130" cy="1531620"/>
          </a:xfrm>
          <a:prstGeom prst="ellipse">
            <a:avLst/>
          </a:prstGeom>
          <a:ln>
            <a:noFill/>
          </a:ln>
          <a:effectLst>
            <a:softEdge rad="112500"/>
          </a:effectLst>
        </p:spPr>
      </p:pic>
      <p:sp>
        <p:nvSpPr>
          <p:cNvPr id="8" name="文本占位符 7"/>
          <p:cNvSpPr>
            <a:spLocks noGrp="1"/>
          </p:cNvSpPr>
          <p:nvPr>
            <p:ph type="body" sz="quarter" idx="13"/>
            <p:custDataLst>
              <p:tags r:id="rId6"/>
            </p:custDataLst>
          </p:nvPr>
        </p:nvSpPr>
        <p:spPr>
          <a:xfrm>
            <a:off x="330200" y="1460500"/>
            <a:ext cx="10819130" cy="1656080"/>
          </a:xfrm>
        </p:spPr>
        <p:txBody>
          <a:bodyPr>
            <a:noAutofit/>
          </a:bodyPr>
          <a:lstStyle/>
          <a:p>
            <a:pPr marL="0" indent="0">
              <a:buNone/>
            </a:pPr>
            <a:r>
              <a:rPr lang="zh-CN" altLang="en-US" sz="2000" b="1" i="1">
                <a:solidFill>
                  <a:srgbClr val="FF0000"/>
                </a:solidFill>
                <a:latin typeface="隶书" panose="02010509060101010101" charset="-122"/>
                <a:ea typeface="隶书" panose="02010509060101010101" charset="-122"/>
                <a:cs typeface="隶书" panose="02010509060101010101" charset="-122"/>
              </a:rPr>
              <a:t>1.无论走到哪里，都应该记住，过去都是假的，回忆是一条没有尽头的路，一切以往的春天都不复存在，就连那最坚韧而又狂乱的爱情归根结底也不过是一种转瞬即逝的现实。</a:t>
            </a:r>
          </a:p>
          <a:p>
            <a:pPr marL="0" indent="0">
              <a:buNone/>
            </a:pPr>
            <a:r>
              <a:rPr lang="zh-CN" altLang="en-US" sz="2000" b="1" i="1">
                <a:solidFill>
                  <a:srgbClr val="FF0000"/>
                </a:solidFill>
                <a:latin typeface="隶书" panose="02010509060101010101" charset="-122"/>
                <a:ea typeface="隶书" panose="02010509060101010101" charset="-122"/>
                <a:cs typeface="隶书" panose="02010509060101010101" charset="-122"/>
              </a:rPr>
              <a:t>2.生命中真正重要的不是你遭遇了什么，而是你记住了哪些事，又是如何铭记的。</a:t>
            </a:r>
          </a:p>
          <a:p>
            <a:pPr marL="0" indent="0">
              <a:buNone/>
            </a:pPr>
            <a:r>
              <a:rPr lang="zh-CN" altLang="en-US" sz="2000" b="1" i="1">
                <a:solidFill>
                  <a:srgbClr val="FF0000"/>
                </a:solidFill>
                <a:latin typeface="隶书" panose="02010509060101010101" charset="-122"/>
                <a:ea typeface="隶书" panose="02010509060101010101" charset="-122"/>
                <a:cs typeface="隶书" panose="02010509060101010101" charset="-122"/>
              </a:rPr>
              <a:t>3.我们趋行在人生这个亘古的旅途，在坎坷中奔跑，在挫折里涅盘，忧愁缠满全身，痛苦飘洒一地。我们累，却无从止歇;我们苦，却无法回避。</a:t>
            </a:r>
          </a:p>
          <a:p>
            <a:pPr marL="0" indent="0">
              <a:buNone/>
            </a:pPr>
            <a:r>
              <a:rPr lang="zh-CN" altLang="en-US" sz="2000" b="1" i="1">
                <a:solidFill>
                  <a:srgbClr val="FF0000"/>
                </a:solidFill>
                <a:latin typeface="隶书" panose="02010509060101010101" charset="-122"/>
                <a:ea typeface="隶书" panose="02010509060101010101" charset="-122"/>
                <a:cs typeface="隶书" panose="02010509060101010101" charset="-122"/>
              </a:rPr>
              <a:t>4.所有人都显得很寂寞，用自己的方式想尽办法排遣寂寞，事实上仍是延续自己的寂寞。寂寞是造化对群居者的诅咒，孤独才是寂寞的唯一出口。</a:t>
            </a:r>
          </a:p>
          <a:p>
            <a:pPr marL="0" indent="0">
              <a:buNone/>
            </a:pPr>
            <a:r>
              <a:rPr lang="zh-CN" altLang="en-US" sz="2000" b="1" i="1">
                <a:solidFill>
                  <a:srgbClr val="FF0000"/>
                </a:solidFill>
                <a:latin typeface="隶书" panose="02010509060101010101" charset="-122"/>
                <a:ea typeface="隶书" panose="02010509060101010101" charset="-122"/>
                <a:cs typeface="隶书" panose="02010509060101010101" charset="-122"/>
              </a:rPr>
              <a:t>5.生命从来不曾离开过孤独而独立存在。无论是我们出生、我们成长、我们相爱还是我们成功失败，直到最后的最后，孤独犹如影子一样存在于生命一隅。</a:t>
            </a:r>
          </a:p>
          <a:p>
            <a:pPr marL="0" indent="0">
              <a:buNone/>
            </a:pPr>
            <a:endParaRPr lang="zh-CN" altLang="en-US" sz="2000" b="1" i="1">
              <a:solidFill>
                <a:srgbClr val="FF0000"/>
              </a:solidFill>
              <a:latin typeface="隶书" panose="02010509060101010101" charset="-122"/>
              <a:ea typeface="隶书" panose="02010509060101010101" charset="-122"/>
              <a:cs typeface="隶书" panose="02010509060101010101" charset="-122"/>
            </a:endParaRPr>
          </a:p>
        </p:txBody>
      </p:sp>
    </p:spTree>
    <p:custDataLst>
      <p:tags r:id="rId7"/>
    </p:custData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pic>
        <p:nvPicPr>
          <p:cNvPr id="4" name="内容占位符 3"/>
          <p:cNvPicPr>
            <a:picLocks noChangeAspect="1"/>
          </p:cNvPicPr>
          <p:nvPr>
            <p:ph idx="1"/>
            <p:custDataLst>
              <p:tags r:id="rId4"/>
            </p:custDataLst>
          </p:nvPr>
        </p:nvPicPr>
        <p:blipFill>
          <a:blip r:embed="rId3"/>
          <a:stretch>
            <a:fillRect/>
          </a:stretch>
        </p:blipFill>
        <p:spPr>
          <a:xfrm>
            <a:off x="9855835" y="195580"/>
            <a:ext cx="2183130" cy="1531620"/>
          </a:xfrm>
          <a:prstGeom prst="ellipse">
            <a:avLst/>
          </a:prstGeom>
          <a:ln>
            <a:noFill/>
          </a:ln>
          <a:effectLst>
            <a:softEdge rad="112500"/>
          </a:effectLst>
        </p:spPr>
      </p:pic>
      <p:sp>
        <p:nvSpPr>
          <p:cNvPr id="3" name="内容占位符 2"/>
          <p:cNvSpPr>
            <a:spLocks noGrp="1"/>
          </p:cNvSpPr>
          <p:nvPr>
            <p:ph sz="quarter" idx="1"/>
            <p:custDataLst>
              <p:tags r:id="rId5"/>
            </p:custDataLst>
          </p:nvPr>
        </p:nvSpPr>
        <p:spPr>
          <a:xfrm>
            <a:off x="404495" y="572770"/>
            <a:ext cx="10871835" cy="3445510"/>
          </a:xfrm>
        </p:spPr>
        <p:txBody>
          <a:bodyPr>
            <a:noAutofit/>
          </a:bodyPr>
          <a:lstStyle/>
          <a:p>
            <a:pPr marL="0" indent="0">
              <a:buNone/>
            </a:pPr>
            <a:r>
              <a:rPr lang="zh-CN" altLang="en-US" sz="17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6.一个幸福晚年的秘诀不是别的，而是与孤寂签订一个体面的协定。</a:t>
            </a:r>
          </a:p>
          <a:p>
            <a:pPr marL="0" indent="0">
              <a:buNone/>
            </a:pPr>
            <a:r>
              <a:rPr lang="zh-CN" altLang="en-US" sz="17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7.即使以为自己的感情已经干涸得无法给予，也总会有一个时刻一样东西能拨动心灵深处的弦，我们毕竟不是生来就享受孤独的。</a:t>
            </a:r>
          </a:p>
          <a:p>
            <a:pPr marL="0" indent="0">
              <a:buNone/>
            </a:pPr>
            <a:r>
              <a:rPr lang="zh-CN" altLang="en-US" sz="17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8.正因为当初对未来做了太多的憧憬，所以对现在的自己尤其失望。生命中曾经有过的所有灿烂，终究都需要用寂寞来偿还。</a:t>
            </a:r>
          </a:p>
          <a:p>
            <a:pPr marL="0" indent="0">
              <a:buNone/>
            </a:pPr>
            <a:r>
              <a:rPr lang="zh-CN" altLang="en-US" sz="17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9.当事人的苦笑取代了旁观者的眼泪，“愚者”自我表达的切肤之痛取代了“智者”貌似公允的批判和分析，更能收到唤起被愚弄者群体深刻反省的客观效果。</a:t>
            </a:r>
          </a:p>
          <a:p>
            <a:pPr marL="0" indent="0">
              <a:buNone/>
            </a:pPr>
            <a:r>
              <a:rPr lang="zh-CN" altLang="en-US" sz="17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10.我们打了这么多年仗，一切只不过是为了别把我们的房子涂成蓝色。</a:t>
            </a:r>
          </a:p>
          <a:p>
            <a:pPr marL="0" indent="0">
              <a:buNone/>
            </a:pPr>
            <a:r>
              <a:rPr lang="zh-CN" altLang="en-US" sz="17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18.时间是治疗心灵伤痛的最好良药。痛苦，需要靠我们自己去慢慢化解。曾经爱过，伤过，痛过的记忆，会随着时间的推移渐渐淡出我们的生活。当我们对痛苦无能为力时，唯一能做的，就是等待那些痛苦慢慢走远。忘掉刻骨铭心的伤痛，忘掉痛彻心扉的感情，你才会在拐角处遇见幸福。</a:t>
            </a:r>
          </a:p>
          <a:p>
            <a:pPr marL="0" indent="0">
              <a:buNone/>
            </a:pPr>
            <a:r>
              <a:rPr lang="zh-CN" altLang="en-US" sz="17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19.所写的事情过去不曾，将来也永远不会重复，因为命中注定要一百年处于孤独的世家绝不会有出现在世上的第二次机会。</a:t>
            </a:r>
          </a:p>
          <a:p>
            <a:pPr marL="0" indent="0">
              <a:buNone/>
            </a:pPr>
            <a:r>
              <a:rPr lang="zh-CN" altLang="en-US" sz="17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20.孤独是一个陪伴人一生的伙伴，是一个既定事实，与其否认，与其抗争，与其无谓的逃避，不如接受它，拥挤的人群里让它保护你回家，周六的上午让它陪你吃早餐，整理阳光。</a:t>
            </a:r>
          </a:p>
        </p:txBody>
      </p:sp>
    </p:spTree>
    <p:custDataLst>
      <p:tags r:id="rId6"/>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315595" y="308610"/>
            <a:ext cx="4187190" cy="1027430"/>
          </a:xfrm>
          <a:prstGeom prst="rect">
            <a:avLst/>
          </a:prstGeom>
          <a:noFill/>
          <a:ln w="117475">
            <a:noFill/>
          </a:ln>
        </p:spPr>
        <p:txBody>
          <a:bodyPr wrap="square" rtlCol="0">
            <a:prstTxWarp prst="textPlain">
              <a:avLst/>
            </a:prstTxWarp>
            <a:spAutoFit/>
            <a:scene3d>
              <a:camera prst="orthographicFront"/>
              <a:lightRig rig="threePt" dir="t"/>
            </a:scene3d>
          </a:bodyPr>
          <a:lstStyle/>
          <a:p>
            <a:r>
              <a:rPr lang="zh-CN" altLang="en-US" sz="1600" b="1" spc="10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Arial" pitchFamily="34" charset="0"/>
              </a:rPr>
              <a:t>作者生平</a:t>
            </a:r>
          </a:p>
        </p:txBody>
      </p:sp>
      <p:sp>
        <p:nvSpPr>
          <p:cNvPr id="2050" name="花"/>
          <p:cNvSpPr/>
          <p:nvPr>
            <p:custDataLst>
              <p:tags r:id="rId4"/>
            </p:custDataLst>
          </p:nvPr>
        </p:nvSpPr>
        <p:spPr bwMode="auto">
          <a:xfrm>
            <a:off x="10437495" y="5572760"/>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 name="矩形 2"/>
          <p:cNvSpPr/>
          <p:nvPr>
            <p:custDataLst>
              <p:tags r:id="rId5"/>
            </p:custDataLst>
          </p:nvPr>
        </p:nvSpPr>
        <p:spPr>
          <a:xfrm>
            <a:off x="377190" y="1336040"/>
            <a:ext cx="10972800" cy="1383665"/>
          </a:xfrm>
          <a:prstGeom prst="rect">
            <a:avLst/>
          </a:prstGeom>
          <a:noFill/>
          <a:ln>
            <a:noFill/>
          </a:ln>
        </p:spPr>
        <p:txBody>
          <a:bodyPr wrap="square" rtlCol="0" anchor="t">
            <a:spAutoFit/>
          </a:bodyPr>
          <a:lstStyle/>
          <a:p>
            <a:pPr algn="l"/>
            <a:r>
              <a:rPr lang="en-US" altLang="zh-CN" sz="28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1927年3月6日，马尔克斯生于哥伦比亚的小镇阿拉卡塔卡。8岁前，马尔克斯一直居住在外祖父家，他的外祖父是上校，曾两次参加哥伦比亚内战，外祖母是一个勤劳的农妇，对拉美传统神话故事非常熟悉</a:t>
            </a:r>
            <a:r>
              <a:rPr lang="en-US" altLang="zh-CN" sz="2800" b="1">
                <a:gradFill>
                  <a:gsLst>
                    <a:gs pos="0">
                      <a:srgbClr val="FE4444"/>
                    </a:gs>
                    <a:gs pos="100000">
                      <a:srgbClr val="832B2B"/>
                    </a:gs>
                  </a:gsLst>
                  <a:lin scaled="0"/>
                </a:gradFill>
                <a:effectLst>
                  <a:outerShdw blurRad="38100" dist="25400" dir="5400000" algn="ctr" rotWithShape="0">
                    <a:srgbClr val="6E747A">
                      <a:alpha val="43000"/>
                    </a:srgbClr>
                  </a:outerShdw>
                </a:effectLst>
              </a:rPr>
              <a:t>。</a:t>
            </a:r>
            <a:endParaRPr lang="en-US" altLang="zh-CN" sz="2800" b="1">
              <a:gradFill>
                <a:gsLst>
                  <a:gs pos="0">
                    <a:srgbClr val="FE4444"/>
                  </a:gs>
                  <a:gs pos="100000">
                    <a:srgbClr val="832B2B"/>
                  </a:gs>
                </a:gsLst>
                <a:lin scaled="0"/>
              </a:gradFill>
              <a:effectLst>
                <a:outerShdw blurRad="38100" dist="25400" dir="5400000" algn="ctr" rotWithShape="0">
                  <a:srgbClr val="6E747A">
                    <a:alpha val="43000"/>
                  </a:srgbClr>
                </a:outerShdw>
              </a:effectLst>
            </a:endParaRPr>
          </a:p>
        </p:txBody>
      </p:sp>
      <p:sp>
        <p:nvSpPr>
          <p:cNvPr id="8" name="矩形 7"/>
          <p:cNvSpPr/>
          <p:nvPr>
            <p:custDataLst>
              <p:tags r:id="rId6"/>
            </p:custDataLst>
          </p:nvPr>
        </p:nvSpPr>
        <p:spPr>
          <a:xfrm>
            <a:off x="377190" y="2719705"/>
            <a:ext cx="12088495" cy="1506855"/>
          </a:xfrm>
          <a:prstGeom prst="rect">
            <a:avLst/>
          </a:prstGeom>
          <a:noFill/>
          <a:ln>
            <a:noFill/>
          </a:ln>
        </p:spPr>
        <p:txBody>
          <a:bodyPr wrap="square" rtlCol="0" anchor="t">
            <a:spAutoFit/>
            <a:scene3d>
              <a:camera prst="orthographicFront"/>
              <a:lightRig rig="threePt" dir="t"/>
            </a:scene3d>
          </a:bodyPr>
          <a:lstStyle/>
          <a:p>
            <a:pPr algn="l"/>
            <a:r>
              <a:rPr sz="3200" b="1">
                <a:solidFill>
                  <a:srgbClr val="FF0000"/>
                </a:solidFill>
                <a:effectLst>
                  <a:innerShdw blurRad="63500" dist="50800" dir="13500000">
                    <a:srgbClr val="000000">
                      <a:alpha val="50000"/>
                    </a:srgbClr>
                  </a:innerShdw>
                </a:effectLst>
              </a:rPr>
              <a:t>　</a:t>
            </a:r>
            <a:r>
              <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1940年，马尔克斯迁居首都波哥大，1947年入波哥大大学攻读法律，并开始文学创作，在大学期间，马尔克斯如饥似渴地阅读西班牙黄金时代的诗歌，这为他以后的文学创作打下了坚实的基础</a:t>
            </a:r>
            <a:r>
              <a:rPr sz="32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p>
        </p:txBody>
      </p:sp>
      <p:sp>
        <p:nvSpPr>
          <p:cNvPr id="4" name="矩形 3"/>
          <p:cNvSpPr/>
          <p:nvPr>
            <p:custDataLst>
              <p:tags r:id="rId7"/>
            </p:custDataLst>
          </p:nvPr>
        </p:nvSpPr>
        <p:spPr>
          <a:xfrm>
            <a:off x="394335" y="3933190"/>
            <a:ext cx="11797665" cy="3107690"/>
          </a:xfrm>
          <a:prstGeom prst="rect">
            <a:avLst/>
          </a:prstGeom>
          <a:noFill/>
          <a:ln>
            <a:noFill/>
          </a:ln>
        </p:spPr>
        <p:txBody>
          <a:bodyPr wrap="square" rtlCol="0" anchor="t">
            <a:spAutoFit/>
          </a:bodyPr>
          <a:lstStyle/>
          <a:p>
            <a:pPr algn="l"/>
            <a:endParaRPr lang="zh-CN" altLang="en-US"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algn="l"/>
            <a:r>
              <a:rPr lang="zh-CN" altLang="en-US"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1948年，马尔克斯因哥伦比亚内战中途辍学，不久他进入报界，任《观察家报》记者。1955年，他因连载文章揭露被政府美化了的海难而被迫离开哥伦比亚，任《观察家报》驻欧洲记者。他在该年出版了他的第一篇小说《枯枝败叶》。他花了7年时间才找到愿意出版它的人。马尔克斯曾经写道，“在所有他的作品中(截至1973年)，《枯枝败叶》是他最喜欢的作品，因为他觉得它最真诚和自然。”</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1" presetClass="entr" presetSubtype="0" fill="hold" grpId="1"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nodeType="clickPar">
                      <p:stCondLst>
                        <p:cond delay="indefinite"/>
                        <p:cond evt="onBegin" delay="0">
                          <p:tn val="15"/>
                        </p:cond>
                      </p:stCondLst>
                      <p:childTnLst>
                        <p:par>
                          <p:cTn id="17" fill="hold" nodeType="withGroup">
                            <p:stCondLst>
                              <p:cond delay="indefinite"/>
                            </p:stCondLst>
                          </p:cTn>
                        </p:par>
                        <p:par>
                          <p:cTn id="18" fill="hold" nodeType="afterGroup">
                            <p:stCondLst>
                              <p:cond delay="0"/>
                            </p:stCondLst>
                            <p:childTnLst>
                              <p:par>
                                <p:cTn id="19" presetID="1" presetClass="entr" presetSubtype="0" fill="hold" grpId="2"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nodeType="clickPar">
                      <p:stCondLst>
                        <p:cond delay="indefinite"/>
                        <p:cond evt="onBegin" delay="0">
                          <p:tn val="20"/>
                        </p:cond>
                      </p:stCondLst>
                      <p:childTnLst>
                        <p:par>
                          <p:cTn id="22" fill="hold" nodeType="withGroup">
                            <p:stCondLst>
                              <p:cond delay="indefinite"/>
                            </p:stCondLst>
                          </p:cTn>
                        </p:par>
                        <p:par>
                          <p:cTn id="23" fill="hold" nodeType="afterGroup">
                            <p:stCondLst>
                              <p:cond delay="0"/>
                            </p:stCondLst>
                            <p:childTnLst>
                              <p:par>
                                <p:cTn id="24" presetID="1" presetClass="entr" presetSubtype="0" fill="hold" grpId="3" nodeType="clickEffect">
                                  <p:stCondLst>
                                    <p:cond delay="0"/>
                                  </p:stCondLst>
                                  <p:childTnLst>
                                    <p:set>
                                      <p:cBhvr>
                                        <p:cTn id="2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3" grpId="1"/>
      <p:bldP spid="8" grpId="2"/>
      <p:bldP spid="4" grpId="3"/>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en-US" altLang="zh-CN"/>
              <a:t> </a:t>
            </a:r>
            <a:r>
              <a:t>积累：</a:t>
            </a:r>
          </a:p>
        </p:txBody>
      </p:sp>
      <p:sp>
        <p:nvSpPr>
          <p:cNvPr id="4" name="文本框 3"/>
          <p:cNvSpPr txBox="1"/>
          <p:nvPr>
            <p:custDataLst>
              <p:tags r:id="rId4"/>
            </p:custDataLst>
          </p:nvPr>
        </p:nvSpPr>
        <p:spPr>
          <a:xfrm>
            <a:off x="1055440" y="1340768"/>
            <a:ext cx="10657184" cy="4831080"/>
          </a:xfrm>
          <a:prstGeom prst="rect">
            <a:avLst/>
          </a:prstGeom>
          <a:noFill/>
        </p:spPr>
        <p:txBody>
          <a:bodyPr wrap="square">
            <a:spAutoFit/>
          </a:bodyPr>
          <a:lstStyle/>
          <a:p>
            <a:pPr indent="457200"/>
            <a:endPar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endParaRPr>
          </a:p>
          <a:p>
            <a:pPr indent="457200"/>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 </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2014</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年</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4</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月</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18</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日，</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百年孤独</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的作者、诺贝尔文学奖得主、哥伦比亚作家马尔克斯在墨西哥逝世，享年</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87</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岁。马尔克斯不仅因丰富的文学创作在世界文坛上占有重要的位置，还以深刻独到的美学追求著称于世，请参照示例为他写一段墓志铭，对其作品或成就进行评价。要求：至少使用一种修辞手法，不超过</a:t>
            </a:r>
            <a:r>
              <a:rPr lang="en-US" altLang="zh-CN"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50</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个字。</a:t>
            </a:r>
            <a:endPar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endParaRPr>
          </a:p>
          <a:p>
            <a:pPr indent="457200"/>
            <a:r>
              <a:rPr lang="en-US" altLang="zh-CN"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a:t>
            </a:r>
            <a:r>
              <a:rPr lang="zh-CN" altLang="en-US"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示例</a:t>
            </a:r>
            <a:r>
              <a:rPr lang="en-US" altLang="zh-CN"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a:t>
            </a:r>
            <a:r>
              <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：意大利画家拉斐尔的墓志铭：活着，大自然害怕他会胜过自己的工作；死了，他又害怕自己也会死亡。</a:t>
            </a:r>
            <a:endParaRPr lang="zh-CN" altLang="en-US" sz="2800">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endParaRPr>
          </a:p>
          <a:p>
            <a:pPr indent="457200"/>
            <a:r>
              <a:rPr lang="zh-CN" altLang="en-US"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马尔克斯的墓铭志： </a:t>
            </a:r>
            <a:endParaRPr lang="en-US" altLang="zh-CN"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endParaRPr>
          </a:p>
          <a:p>
            <a:pPr indent="457200"/>
            <a:r>
              <a:rPr lang="zh-CN" altLang="en-US" sz="2800">
                <a:ln w="9525" cap="flat" cmpd="sng" algn="ctr">
                  <a:noFill/>
                  <a:prstDash val="solid"/>
                  <a:round/>
                  <a:headEnd type="none" w="med" len="med"/>
                  <a:tailEnd type="none" w="med" len="med"/>
                </a:ln>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躺着仍然想用丰富的想象能力，把幻想和现实融为一体，为世人勾画丰富多彩的幻象世界</a:t>
            </a:r>
            <a:r>
              <a:rPr lang="zh-CN" altLang="en-US" sz="2800">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sym typeface="Wingdings"/>
              </a:rPr>
              <a:t>。</a:t>
            </a:r>
            <a:endParaRPr lang="zh-CN" altLang="en-US" sz="2800">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pic>
        <p:nvPicPr>
          <p:cNvPr id="5" name="图片 4"/>
          <p:cNvPicPr>
            <a:picLocks noChangeAspect="1"/>
          </p:cNvPicPr>
          <p:nvPr>
            <p:custDataLst>
              <p:tags r:id="rId6"/>
            </p:custDataLst>
          </p:nvPr>
        </p:nvPicPr>
        <p:blipFill>
          <a:blip r:embed="rId5"/>
          <a:stretch>
            <a:fillRect/>
          </a:stretch>
        </p:blipFill>
        <p:spPr>
          <a:xfrm>
            <a:off x="10059144" y="4712543"/>
            <a:ext cx="2132856" cy="2132856"/>
          </a:xfrm>
          <a:prstGeom prst="rect">
            <a:avLst/>
          </a:prstGeom>
          <a:effectLst>
            <a:softEdge rad="635000"/>
          </a:effectLst>
        </p:spPr>
      </p:pic>
    </p:spTree>
    <p:custDataLst>
      <p:tags r:id="rId7"/>
    </p:custDataLst>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《百年孤独》诺贝尔文学奖 颁奖词</a:t>
            </a:r>
          </a:p>
        </p:txBody>
      </p:sp>
      <p:sp>
        <p:nvSpPr>
          <p:cNvPr id="3" name="内容占位符 2"/>
          <p:cNvSpPr>
            <a:spLocks noGrp="1"/>
          </p:cNvSpPr>
          <p:nvPr>
            <p:ph idx="1"/>
            <p:custDataLst>
              <p:tags r:id="rId4"/>
            </p:custDataLst>
          </p:nvPr>
        </p:nvSpPr>
        <p:spPr/>
        <p:txBody>
          <a:bodyPr/>
          <a:lstStyle/>
          <a:p>
            <a:r>
              <a:rPr lang="zh-CN" altLang="en-US" sz="3200" b="1">
                <a:effectLst>
                  <a:outerShdw blurRad="38100" dist="38100" dir="2700000" algn="tl">
                    <a:srgbClr val="000000">
                      <a:alpha val="43137"/>
                    </a:srgbClr>
                  </a:outerShdw>
                </a:effectLst>
                <a:latin typeface="隶书" panose="02010509060101010101" charset="-122"/>
                <a:ea typeface="隶书" panose="02010509060101010101" charset="-122"/>
              </a:rPr>
              <a:t>由于他在长篇小说代表作《百年孤独》中，运用丰富的想象能力，把幻想和现实融为一体，勾画出一个丰富多彩的幻象世界，反映了拉丁美洲大陆的生命与斗争。</a:t>
            </a:r>
          </a:p>
        </p:txBody>
      </p:sp>
      <p:pic>
        <p:nvPicPr>
          <p:cNvPr id="4" name="图片 3"/>
          <p:cNvPicPr>
            <a:picLocks noChangeAspect="1"/>
          </p:cNvPicPr>
          <p:nvPr>
            <p:custDataLst>
              <p:tags r:id="rId6"/>
            </p:custDataLst>
          </p:nvPr>
        </p:nvPicPr>
        <p:blipFill>
          <a:blip r:embed="rId5"/>
          <a:stretch>
            <a:fillRect/>
          </a:stretch>
        </p:blipFill>
        <p:spPr>
          <a:xfrm>
            <a:off x="10059144" y="4712543"/>
            <a:ext cx="2132856" cy="2132856"/>
          </a:xfrm>
          <a:prstGeom prst="rect">
            <a:avLst/>
          </a:prstGeom>
          <a:effectLst>
            <a:softEdge rad="635000"/>
          </a:effectLst>
        </p:spPr>
      </p:pic>
    </p:spTree>
    <p:custDataLst>
      <p:tags r:id="rId7"/>
    </p:custDataLst>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400" y="247720"/>
            <a:ext cx="10969200" cy="705600"/>
          </a:xfrm>
        </p:spPr>
        <p:txBody>
          <a:bodyPr/>
          <a:lstStyle/>
          <a:p>
            <a:r>
              <a:rPr lang="zh-CN" altLang="en-US"/>
              <a:t>马尔克斯获得诺贝尔奖时的致辞：</a:t>
            </a:r>
          </a:p>
        </p:txBody>
      </p:sp>
      <p:sp>
        <p:nvSpPr>
          <p:cNvPr id="3" name="内容占位符 2"/>
          <p:cNvSpPr>
            <a:spLocks noGrp="1"/>
          </p:cNvSpPr>
          <p:nvPr>
            <p:ph idx="1"/>
            <p:custDataLst>
              <p:tags r:id="rId4"/>
            </p:custDataLst>
          </p:nvPr>
        </p:nvSpPr>
        <p:spPr>
          <a:xfrm>
            <a:off x="324485" y="953135"/>
            <a:ext cx="11347450" cy="4759325"/>
          </a:xfrm>
        </p:spPr>
        <p:txBody>
          <a:bodyPr>
            <a:noAutofit/>
          </a:bodyPr>
          <a:lstStyle/>
          <a:p>
            <a:r>
              <a:rPr lang="en-US" altLang="zh-CN" sz="2000" b="1">
                <a:solidFill>
                  <a:srgbClr val="FF0000"/>
                </a:solidFill>
              </a:rPr>
              <a:t>      </a:t>
            </a:r>
            <a:r>
              <a:rPr lang="zh-CN" altLang="en-US" sz="2000" b="1">
                <a:solidFill>
                  <a:srgbClr val="FF0000"/>
                </a:solidFill>
              </a:rPr>
              <a:t>面对压迫、掠夺和歧视，我们的回答是生活下去，任何洪水猛兽、瘟疫、饥饿、动乱，甚至数百年的战争，都不能削弱生命战胜死亡的优势。这种优势还在发展，还在加速：每年的出生者要比死亡者多七千四百万，新出生的人口相当于纽约每年人口增长的七倍，而他们大部分出生在并不富裕的国家里，其中当然包括拉美。相反地，那些最繁荣的国家却积蓄了足够摧毁不仅数百倍于当今存在的人类，而且可以消灭存在于这个倒霉世界上的任何生物的破坏力。</a:t>
            </a:r>
          </a:p>
          <a:p>
            <a:r>
              <a:rPr lang="zh-CN" altLang="en-US" sz="2000" b="1">
                <a:solidFill>
                  <a:srgbClr val="FF0000"/>
                </a:solidFill>
              </a:rPr>
              <a:t>也是在象今天这样一个场合里，我的导师福克纳在这个大厅里说过：“我拒绝接受人类末日的说法。”他在三十二年前拒绝接受这一世界灾难的说法，如今它仅仅是纯属科学判断上的一种可能。假若我未能充分认识到这一点，我便感到不配占据他曾占据的这一讲坛。面对这个出人意外，从人类史看似乎是乌托邦式的现实，我们作为寓言的创造者，想念这一切是可能的；我们感到有权利相信：着手创造一种与这种乌托邦相反的现实还为时不晚，到那时，任何人无权决定他人的生活或者死亡的方式；到那时，爱情将成为千真万确的现实，幸福将成为可能；到那时，那些命中注定成为百年孤独的家族，将最终得到在地球上永远生存的第二次机会。</a:t>
            </a:r>
          </a:p>
        </p:txBody>
      </p:sp>
    </p:spTree>
    <p:custDataLst>
      <p:tags r:id="rId5"/>
    </p:custDataLst>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关于孤独的名言</a:t>
            </a:r>
          </a:p>
        </p:txBody>
      </p:sp>
      <p:sp>
        <p:nvSpPr>
          <p:cNvPr id="4" name="内容占位符 3"/>
          <p:cNvSpPr/>
          <p:nvPr>
            <p:ph idx="1"/>
            <p:custDataLst>
              <p:tags r:id="rId4"/>
            </p:custDataLst>
          </p:nvPr>
        </p:nvSpPr>
        <p:spPr/>
        <p:txBody>
          <a:bodyPr>
            <a:noAutofit/>
          </a:bodyPr>
          <a:lstStyle/>
          <a:p>
            <a:pPr>
              <a:lnSpc>
                <a:spcPct val="100000"/>
              </a:lnSpc>
            </a:pPr>
            <a:r>
              <a:rPr lang="zh-CN" altLang="en-US" sz="20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败莫败于不自知。 ——吕不韦 </a:t>
            </a:r>
          </a:p>
          <a:p>
            <a:pPr>
              <a:lnSpc>
                <a:spcPct val="100000"/>
              </a:lnSpc>
            </a:pPr>
            <a:r>
              <a:rPr lang="zh-CN" altLang="en-US" sz="20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●凡百事之成也在敬之，其败也必在慢之。 ——司马光 </a:t>
            </a:r>
          </a:p>
          <a:p>
            <a:pPr>
              <a:lnSpc>
                <a:spcPct val="100000"/>
              </a:lnSpc>
            </a:pPr>
            <a:r>
              <a:rPr lang="zh-CN" altLang="en-US" sz="20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●人的聪明和自己的明智及道路的选择，往往在失败以后。 ——贾曦光 </a:t>
            </a:r>
          </a:p>
          <a:p>
            <a:pPr>
              <a:lnSpc>
                <a:spcPct val="100000"/>
              </a:lnSpc>
            </a:pPr>
            <a:r>
              <a:rPr lang="zh-CN" altLang="en-US" sz="20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●一个人的希望越大，他的遭遇失败的机会也许就越多，就跟一个人走的路越长，踢着的石子会越多一样。 ——黄茵 </a:t>
            </a:r>
          </a:p>
          <a:p>
            <a:pPr>
              <a:lnSpc>
                <a:spcPct val="100000"/>
              </a:lnSpc>
            </a:pPr>
            <a:r>
              <a:rPr lang="zh-CN" altLang="en-US" sz="20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●我主要关心的，不是你是不是失败了，而是你对失败是不是甘心。 ——林肯 </a:t>
            </a:r>
          </a:p>
          <a:p>
            <a:pPr>
              <a:lnSpc>
                <a:spcPct val="100000"/>
              </a:lnSpc>
            </a:pPr>
            <a:r>
              <a:rPr lang="zh-CN" altLang="en-US" sz="20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●想匆匆忙忙地去完成一件事以期达到加快速度的目的，结果总是要失败的。 ——伊索 </a:t>
            </a:r>
          </a:p>
          <a:p>
            <a:pPr>
              <a:lnSpc>
                <a:spcPct val="100000"/>
              </a:lnSpc>
            </a:pPr>
            <a:r>
              <a:rPr lang="zh-CN" altLang="en-US" sz="20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●多数人的失败，都始于怀疑他们自己在想做的事情上的能力。 ——司各特 </a:t>
            </a:r>
          </a:p>
          <a:p>
            <a:pPr>
              <a:lnSpc>
                <a:spcPct val="100000"/>
              </a:lnSpc>
            </a:pPr>
            <a:r>
              <a:rPr lang="zh-CN" altLang="en-US" sz="20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●失败对我们是有好处的，我们得祝福灾难，我们是灾难之子。 ——罗曼·罗兰 </a:t>
            </a:r>
          </a:p>
          <a:p>
            <a:pPr>
              <a:lnSpc>
                <a:spcPct val="100000"/>
              </a:lnSpc>
            </a:pPr>
            <a:endParaRPr lang="zh-CN" altLang="en-US" sz="20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endParaRPr>
          </a:p>
        </p:txBody>
      </p:sp>
      <p:pic>
        <p:nvPicPr>
          <p:cNvPr id="5" name="图片 4"/>
          <p:cNvPicPr>
            <a:picLocks noChangeAspect="1"/>
          </p:cNvPicPr>
          <p:nvPr>
            <p:custDataLst>
              <p:tags r:id="rId6"/>
            </p:custDataLst>
          </p:nvPr>
        </p:nvPicPr>
        <p:blipFill>
          <a:blip r:embed="rId5"/>
          <a:stretch>
            <a:fillRect/>
          </a:stretch>
        </p:blipFill>
        <p:spPr>
          <a:xfrm>
            <a:off x="10059144" y="4712543"/>
            <a:ext cx="2132856" cy="2132856"/>
          </a:xfrm>
          <a:prstGeom prst="rect">
            <a:avLst/>
          </a:prstGeom>
          <a:effectLst>
            <a:softEdge rad="635000"/>
          </a:effectLst>
        </p:spPr>
      </p:pic>
    </p:spTree>
    <p:custDataLst>
      <p:tags r:id="rId7"/>
    </p:custDataLst>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68655" y="519430"/>
            <a:ext cx="10908665" cy="5730240"/>
          </a:xfrm>
        </p:spPr>
        <p:txBody>
          <a:bodyPr>
            <a:noAutofit/>
          </a:bodyPr>
          <a:lstStyle/>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最容易通向惨败之路的莫过于模仿以往英雄们的计划，把它用于新的情况中。 ——丘吉尔 </a:t>
            </a:r>
          </a:p>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●许多赛跑的人失败，都是失败在最后几步。 ——苏格拉底 </a:t>
            </a:r>
          </a:p>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●一个志在有大成就的人，它必须如歌德所说，知道限制自己。反之，什么事都想做的人，其实什么事都不能做，而终归于失败。 ——黑格尔 </a:t>
            </a:r>
          </a:p>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●无数人的失败，都是失败于做事情不彻底，往往做到离成功只差一步就停下来。 ——莎士比亚 </a:t>
            </a:r>
          </a:p>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●错误经不起失败，但是真理却不怕失败。 ——泰戈尔 </a:t>
            </a:r>
          </a:p>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●失败之前无所谓高手，在失败的面前，谁都是凡人。 ——普希金 </a:t>
            </a:r>
          </a:p>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●一个人失败的最大原因，就是对于自己的能力永远不敢充分的信任；甚至自己认为必将失败无疑。 ——富兰克林 </a:t>
            </a:r>
          </a:p>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●当失败不可避免时，失败也是伟大的。 ——惠特曼 </a:t>
            </a:r>
          </a:p>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●失败是坚忍的最后考验。 ——俾斯麦 </a:t>
            </a:r>
          </a:p>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 生活就像海洋，只有意志坚强的人，才能到达彼岸。 </a:t>
            </a:r>
            <a:r>
              <a:rPr lang="en-US" altLang="zh-CN"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马克思 </a:t>
            </a:r>
          </a:p>
          <a:p>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 生命的意义在于付出,在于给予,而不是在于接受,也不是在于争取。 </a:t>
            </a:r>
            <a:r>
              <a:rPr lang="en-US" altLang="zh-CN"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en-US" sz="1600" b="1">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巴金 </a:t>
            </a:r>
          </a:p>
        </p:txBody>
      </p:sp>
      <p:pic>
        <p:nvPicPr>
          <p:cNvPr id="4" name="图片 3"/>
          <p:cNvPicPr>
            <a:picLocks noChangeAspect="1"/>
          </p:cNvPicPr>
          <p:nvPr>
            <p:custDataLst>
              <p:tags r:id="rId5"/>
            </p:custDataLst>
          </p:nvPr>
        </p:nvPicPr>
        <p:blipFill>
          <a:blip r:embed="rId4"/>
          <a:stretch>
            <a:fillRect/>
          </a:stretch>
        </p:blipFill>
        <p:spPr>
          <a:xfrm>
            <a:off x="10059144" y="4712543"/>
            <a:ext cx="2132856" cy="2132856"/>
          </a:xfrm>
          <a:prstGeom prst="rect">
            <a:avLst/>
          </a:prstGeom>
          <a:effectLst>
            <a:softEdge rad="635000"/>
          </a:effectLst>
        </p:spPr>
      </p:pic>
    </p:spTree>
    <p:custDataLst>
      <p:tags r:id="rId6"/>
    </p:custDataLst>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866210" y="3865950"/>
            <a:ext cx="10969200" cy="705600"/>
          </a:xfrm>
        </p:spPr>
        <p:txBody>
          <a:bodyPr>
            <a:noAutofit/>
          </a:bodyPr>
          <a:lstStyle/>
          <a:p>
            <a:r>
              <a:rPr lang="zh-CN" altLang="en-US" sz="7200">
                <a:solidFill>
                  <a:srgbClr val="FF0000"/>
                </a:solidFill>
                <a:effectLst>
                  <a:outerShdw blurRad="38100" dist="25400" dir="5400000" algn="ctr" rotWithShape="0">
                    <a:srgbClr val="6E747A">
                      <a:alpha val="43000"/>
                    </a:srgbClr>
                  </a:outerShdw>
                </a:effectLst>
                <a:latin typeface="隶书" panose="02010509060101010101" charset="-122"/>
                <a:ea typeface="隶书" panose="02010509060101010101" charset="-122"/>
              </a:rPr>
              <a:t>再见</a:t>
            </a:r>
          </a:p>
        </p:txBody>
      </p:sp>
      <p:pic>
        <p:nvPicPr>
          <p:cNvPr id="4" name="内容占位符 3" descr="1.jpg"/>
          <p:cNvPicPr>
            <a:picLocks noChangeAspect="1"/>
          </p:cNvPicPr>
          <p:nvPr>
            <p:ph idx="1"/>
            <p:custDataLst>
              <p:tags r:id="rId5"/>
            </p:custDataLst>
          </p:nvPr>
        </p:nvPicPr>
        <p:blipFill>
          <a:blip r:embed="rId4"/>
          <a:stretch>
            <a:fillRect/>
          </a:stretch>
        </p:blipFill>
        <p:spPr>
          <a:xfrm flipH="1">
            <a:off x="9873615" y="418465"/>
            <a:ext cx="2095500" cy="2590800"/>
          </a:xfrm>
          <a:prstGeom prst="ellipse">
            <a:avLst/>
          </a:prstGeom>
          <a:ln>
            <a:noFill/>
          </a:ln>
          <a:effectLst>
            <a:softEdge rad="112500"/>
          </a:effectLst>
        </p:spPr>
      </p:pic>
      <p:pic>
        <p:nvPicPr>
          <p:cNvPr id="5" name="New picture"/>
          <p:cNvPicPr/>
          <p:nvPr>
            <p:custDataLst>
              <p:tags r:id="rId7"/>
            </p:custDataLst>
          </p:nvPr>
        </p:nvPicPr>
        <p:blipFill>
          <a:blip r:embed="rId6"/>
          <a:stretch>
            <a:fillRect/>
          </a:stretch>
        </p:blipFill>
        <p:spPr>
          <a:xfrm>
            <a:off x="12217400" y="12598400"/>
            <a:ext cx="355600" cy="254000"/>
          </a:xfrm>
          <a:prstGeom prst="cube">
            <a:avLst/>
          </a:prstGeom>
        </p:spPr>
      </p:pic>
    </p:spTree>
    <p:custDataLst>
      <p:tags r:id="rId8"/>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75285" y="450850"/>
            <a:ext cx="11202035" cy="5798820"/>
          </a:xfrm>
        </p:spPr>
        <p:txBody>
          <a:bodyPr>
            <a:noAutofit/>
          </a:bodyPr>
          <a:lstStyle/>
          <a:p>
            <a:r>
              <a:rPr sz="2400" b="1">
                <a:solidFill>
                  <a:schemeClr val="accent1"/>
                </a:solidFill>
                <a:effectLst>
                  <a:outerShdw blurRad="38100" dist="25400" dir="5400000" algn="ctr" rotWithShape="0">
                    <a:srgbClr val="6E747A">
                      <a:alpha val="43000"/>
                    </a:srgbClr>
                  </a:outerShdw>
                </a:effectLst>
                <a:sym typeface="+mn-ea"/>
              </a:rPr>
              <a:t>1958年，马尔克斯结婚，次年有了第一个儿子。 1960年，马尔克斯任古巴拉丁通讯社记者。1961年至1967年，他移居墨西哥，从事文学、新闻和电影工作，之后他主要居住在墨西哥和欧洲，继续其文学创作。 1975年，他为抗议智利政变举行文学罢工，搁笔5年。1982年，马尔克斯获诺贝尔文学奖，并任法国西班牙语文化交流委员会主席，同年，哥伦比亚地震，他回到祖国。</a:t>
            </a:r>
            <a:endParaRPr lang="zh-CN" altLang="en-US" sz="2400" b="1">
              <a:solidFill>
                <a:schemeClr val="accent1"/>
              </a:solidFill>
              <a:effectLst>
                <a:outerShdw blurRad="38100" dist="25400" dir="5400000" algn="ctr" rotWithShape="0">
                  <a:srgbClr val="6E747A">
                    <a:alpha val="43000"/>
                  </a:srgbClr>
                </a:outerShdw>
              </a:effectLst>
            </a:endParaRPr>
          </a:p>
          <a:p>
            <a:r>
              <a:rPr sz="2400" b="1">
                <a:solidFill>
                  <a:schemeClr val="accent1"/>
                </a:solidFill>
                <a:effectLst>
                  <a:outerShdw blurRad="38100" dist="25400" dir="5400000" algn="ctr" rotWithShape="0">
                    <a:srgbClr val="6E747A">
                      <a:alpha val="43000"/>
                    </a:srgbClr>
                  </a:outerShdw>
                </a:effectLst>
                <a:sym typeface="+mn-ea"/>
              </a:rPr>
              <a:t>1999年，马尔克斯得淋巴癌，此后文学产量遽减。 据悉，由于受家族遗传、癌症化疗等因素的消极影响，马尔克斯已罹患老年痴呆症，其写作能力受到严重打击。</a:t>
            </a:r>
            <a:endParaRPr lang="zh-CN" altLang="en-US" sz="2400" b="1">
              <a:solidFill>
                <a:schemeClr val="accent1"/>
              </a:solidFill>
              <a:effectLst>
                <a:outerShdw blurRad="38100" dist="25400" dir="5400000" algn="ctr" rotWithShape="0">
                  <a:srgbClr val="6E747A">
                    <a:alpha val="43000"/>
                  </a:srgbClr>
                </a:outerShdw>
              </a:effectLst>
            </a:endParaRPr>
          </a:p>
          <a:p>
            <a:r>
              <a:rPr sz="2400" b="1">
                <a:solidFill>
                  <a:schemeClr val="accent1"/>
                </a:solidFill>
                <a:effectLst>
                  <a:outerShdw blurRad="38100" dist="25400" dir="5400000" algn="ctr" rotWithShape="0">
                    <a:srgbClr val="6E747A">
                      <a:alpha val="43000"/>
                    </a:srgbClr>
                  </a:outerShdw>
                </a:effectLst>
                <a:sym typeface="+mn-ea"/>
              </a:rPr>
              <a:t>2014年4月17日，马尔克斯逝世。</a:t>
            </a:r>
            <a:endParaRPr lang="zh-CN" altLang="en-US" sz="2400" b="1">
              <a:solidFill>
                <a:schemeClr val="accent1"/>
              </a:solidFill>
              <a:effectLst>
                <a:outerShdw blurRad="38100" dist="25400" dir="5400000" algn="ctr" rotWithShape="0">
                  <a:srgbClr val="6E747A">
                    <a:alpha val="43000"/>
                  </a:srgbClr>
                </a:outerShdw>
              </a:effectLst>
            </a:endParaRPr>
          </a:p>
          <a:p>
            <a:endParaRPr lang="zh-CN" altLang="en-US" sz="2400" b="1">
              <a:solidFill>
                <a:schemeClr val="accent1"/>
              </a:solidFill>
              <a:effectLst>
                <a:outerShdw blurRad="38100" dist="25400" dir="5400000" algn="ctr" rotWithShape="0">
                  <a:srgbClr val="6E747A">
                    <a:alpha val="43000"/>
                  </a:srgbClr>
                </a:outerShdw>
              </a:effectLst>
            </a:endParaRPr>
          </a:p>
        </p:txBody>
      </p:sp>
      <p:sp>
        <p:nvSpPr>
          <p:cNvPr id="2050" name="花"/>
          <p:cNvSpPr/>
          <p:nvPr>
            <p:custDataLst>
              <p:tags r:id="rId4"/>
            </p:custDataLst>
          </p:nvPr>
        </p:nvSpPr>
        <p:spPr bwMode="auto">
          <a:xfrm>
            <a:off x="10463530" y="522033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393770" y="212795"/>
            <a:ext cx="10969200" cy="705600"/>
          </a:xfrm>
        </p:spPr>
        <p:txBody>
          <a:bodyPr/>
          <a:lstStyle/>
          <a:p>
            <a:r>
              <a:rPr>
                <a:solidFill>
                  <a:schemeClr val="bg1">
                    <a:lumMod val="50000"/>
                  </a:schemeClr>
                </a:solidFill>
                <a:latin typeface="微软雅黑" pitchFamily="34" charset="-122"/>
                <a:sym typeface="+mn-ea"/>
              </a:rPr>
              <a:t>了解</a:t>
            </a:r>
            <a:r>
              <a:rPr lang="en-US" altLang="zh-CN">
                <a:solidFill>
                  <a:schemeClr val="bg1">
                    <a:lumMod val="50000"/>
                  </a:schemeClr>
                </a:solidFill>
                <a:latin typeface="微软雅黑" pitchFamily="34" charset="-122"/>
                <a:sym typeface="+mn-ea"/>
              </a:rPr>
              <a:t>《</a:t>
            </a:r>
            <a:r>
              <a:rPr>
                <a:solidFill>
                  <a:schemeClr val="bg1">
                    <a:lumMod val="50000"/>
                  </a:schemeClr>
                </a:solidFill>
                <a:latin typeface="微软雅黑" pitchFamily="34" charset="-122"/>
                <a:sym typeface="+mn-ea"/>
              </a:rPr>
              <a:t>百年孤独</a:t>
            </a:r>
            <a:r>
              <a:rPr lang="en-US" altLang="zh-CN">
                <a:solidFill>
                  <a:schemeClr val="bg1">
                    <a:lumMod val="50000"/>
                  </a:schemeClr>
                </a:solidFill>
                <a:latin typeface="微软雅黑" pitchFamily="34" charset="-122"/>
                <a:sym typeface="+mn-ea"/>
              </a:rPr>
              <a:t>》</a:t>
            </a:r>
            <a:endParaRPr lang="zh-CN" altLang="en-US"/>
          </a:p>
        </p:txBody>
      </p:sp>
      <p:sp>
        <p:nvSpPr>
          <p:cNvPr id="2050" name="花"/>
          <p:cNvSpPr/>
          <p:nvPr>
            <p:custDataLst>
              <p:tags r:id="rId4"/>
            </p:custDataLst>
          </p:nvPr>
        </p:nvSpPr>
        <p:spPr bwMode="auto">
          <a:xfrm>
            <a:off x="10437495" y="5572760"/>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2" name="文本框 11"/>
          <p:cNvSpPr txBox="1"/>
          <p:nvPr>
            <p:custDataLst>
              <p:tags r:id="rId5"/>
            </p:custDataLst>
          </p:nvPr>
        </p:nvSpPr>
        <p:spPr>
          <a:xfrm>
            <a:off x="1072897" y="1912421"/>
            <a:ext cx="10558272" cy="2861310"/>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 </a:t>
            </a:r>
            <a:r>
              <a:rPr lang="en-US" altLang="zh-CN"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百年孤独</a:t>
            </a:r>
            <a:r>
              <a:rPr lang="en-US" altLang="zh-CN"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是哥伦比亚作家加西亚</a:t>
            </a:r>
            <a:r>
              <a:rPr lang="en-US" altLang="zh-CN"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马尔克斯创作的长篇小说</a:t>
            </a:r>
            <a:r>
              <a:rPr lang="en-US" altLang="zh-CN"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被誉为“再现拉丁美洲历史社会图景的鸿篇巨制”。作品描写了布恩迪亚家族七代人的传奇故事</a:t>
            </a:r>
            <a:r>
              <a:rPr lang="en-US" altLang="zh-CN"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以及加勒比海沿岸小镇马孔多的百年兴衰</a:t>
            </a:r>
            <a:r>
              <a:rPr lang="en-US" altLang="zh-CN"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反映了拉丁美洲一个世纪以来风云变幻的历史。作品融入神话传说、民间故事、宗教典故等神秘因素</a:t>
            </a:r>
            <a:r>
              <a:rPr lang="en-US" altLang="zh-CN"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巧妙地糅合了现实与虚幻。</a:t>
            </a:r>
            <a:r>
              <a:rPr lang="en-US" altLang="zh-CN"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百年孤独</a:t>
            </a:r>
            <a:r>
              <a:rPr lang="en-US" altLang="zh-CN"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是</a:t>
            </a:r>
            <a:r>
              <a:rPr lang="en-US" altLang="zh-CN"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20</a:t>
            </a:r>
            <a:r>
              <a:rPr lang="zh-CN" altLang="en-US" sz="2400" b="1">
                <a:solidFill>
                  <a:schemeClr val="accent1"/>
                </a:solidFill>
                <a:effectLst>
                  <a:outerShdw blurRad="38100" dist="25400" dir="5400000" algn="ctr" rotWithShape="0">
                    <a:srgbClr val="6E747A">
                      <a:alpha val="43000"/>
                    </a:srgbClr>
                  </a:outerShdw>
                </a:effectLst>
                <a:latin typeface="微软雅黑" pitchFamily="34" charset="-122"/>
                <a:ea typeface="微软雅黑" pitchFamily="34" charset="-122"/>
              </a:rPr>
              <a:t>世纪重要的经典文学巨著之一。</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12" grpId="1"/>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254635" y="283210"/>
            <a:ext cx="3888105" cy="675640"/>
          </a:xfrm>
          <a:prstGeom prst="rect">
            <a:avLst/>
          </a:prstGeom>
          <a:noFill/>
          <a:ln w="117475">
            <a:noFill/>
          </a:ln>
        </p:spPr>
        <p:txBody>
          <a:bodyPr wrap="square" rtlCol="0">
            <a:prstTxWarp prst="textPlain">
              <a:avLst/>
            </a:prstTxWarp>
            <a:spAutoFit/>
            <a:scene3d>
              <a:camera prst="orthographicFront"/>
              <a:lightRig rig="threePt" dir="t"/>
            </a:scene3d>
          </a:bodyPr>
          <a:lstStyle/>
          <a:p>
            <a:pPr lvl="0">
              <a:lnSpc>
                <a:spcPct val="120000"/>
              </a:lnSpc>
              <a:defRPr/>
            </a:pPr>
            <a:r>
              <a:rPr lang="zh-CN" altLang="en-US" sz="2000" b="1" spc="300">
                <a:ln w="3175">
                  <a:noFill/>
                  <a:prstDash val="dash"/>
                </a:ln>
                <a:solidFill>
                  <a:schemeClr val="accent4"/>
                </a:solidFill>
                <a:latin typeface="隶书" panose="02010509060101010101" charset="-122"/>
                <a:ea typeface="隶书" panose="02010509060101010101" charset="-122"/>
                <a:cs typeface="隶书" panose="02010509060101010101" charset="-122"/>
                <a:sym typeface="+mn-ea"/>
              </a:rPr>
              <a:t>小说背景</a:t>
            </a:r>
            <a:endParaRPr lang="zh-CN" altLang="en-US" sz="2000" b="1" spc="10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endParaRPr>
          </a:p>
        </p:txBody>
      </p:sp>
      <p:sp>
        <p:nvSpPr>
          <p:cNvPr id="2050" name="花"/>
          <p:cNvSpPr/>
          <p:nvPr>
            <p:custDataLst>
              <p:tags r:id="rId4"/>
            </p:custDataLst>
          </p:nvPr>
        </p:nvSpPr>
        <p:spPr bwMode="auto">
          <a:xfrm>
            <a:off x="10437495" y="5572760"/>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 name="文本框 1"/>
          <p:cNvSpPr txBox="1"/>
          <p:nvPr>
            <p:custDataLst>
              <p:tags r:id="rId5"/>
            </p:custDataLst>
          </p:nvPr>
        </p:nvSpPr>
        <p:spPr>
          <a:xfrm>
            <a:off x="159385" y="1069975"/>
            <a:ext cx="11743690" cy="5688965"/>
          </a:xfrm>
          <a:prstGeom prst="rect">
            <a:avLst/>
          </a:prstGeom>
          <a:noFill/>
        </p:spPr>
        <p:txBody>
          <a:bodyPr wrap="square" rtlCol="0" anchor="t">
            <a:spAutoFit/>
          </a:bodyPr>
          <a:lstStyle/>
          <a:p>
            <a:pPr algn="just">
              <a:lnSpc>
                <a:spcPct val="130000"/>
              </a:lnSpc>
              <a:spcAft>
                <a:spcPts val="800"/>
              </a:spcAft>
            </a:pPr>
            <a:r>
              <a:rPr lang="zh-CN" altLang="en-US" sz="2800" b="1" spc="50">
                <a:solidFill>
                  <a:schemeClr val="accent1"/>
                </a:solidFill>
                <a:effectLst>
                  <a:outerShdw blurRad="38100" dist="25400" dir="5400000" algn="ctr" rotWithShape="0">
                    <a:srgbClr val="6E747A">
                      <a:alpha val="43000"/>
                    </a:srgbClr>
                  </a:outerShdw>
                </a:effectLst>
                <a:latin typeface="隶书" panose="02010509060101010101" charset="-122"/>
                <a:ea typeface="隶书" panose="02010509060101010101" charset="-122"/>
                <a:cs typeface="隶书" panose="02010509060101010101" charset="-122"/>
                <a:sym typeface="+mn-ea"/>
              </a:rPr>
              <a:t>从1830年至十九世纪末的70年间，哥伦比亚爆发过几十次内战，使数十万人丧生。本书以很大的篇幅描述了这方面的史实，并且通过书中主人公带有传奇色彩的生涯集中表现出来。政客们的虚伪，统治者们的残忍，民众的盲从和愚昧等等都写得淋漓尽致。作家以生动的笔触，刻画了性格鲜明的众多人物，描绘了这个家族的孤独精神。在这个家族中，夫妻之间、父子之间、母女之间、兄弟姐妹之间，没有感情沟通，缺乏信任和了解。尽管很多人为打破孤独进行过种种艰苦的探索，但由于无法找到一种有效的办法把分散的力量统一起来，最后均以失败告终。这种孤独不仅弥漫在布恩迪亚家族和马孔多镇，而且渗入了狭隘思想，成为阻碍民族向上、国家进步的一大包袱。</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4"/>
            </p:custDataLst>
          </p:nvPr>
        </p:nvSpPr>
        <p:spPr>
          <a:xfrm>
            <a:off x="316351" y="116359"/>
            <a:ext cx="3511937"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itchFamily="34" charset="-122"/>
                <a:ea typeface="微软雅黑" pitchFamily="34" charset="-122"/>
              </a:rPr>
              <a:t>主要的人物关系图：</a:t>
            </a:r>
          </a:p>
        </p:txBody>
      </p:sp>
      <p:pic>
        <p:nvPicPr>
          <p:cNvPr id="5" name="Picture 2" descr="A25"/>
          <p:cNvPicPr/>
          <p:nvPr>
            <p:custDataLst>
              <p:tags r:id="rId6"/>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249680" y="528320"/>
            <a:ext cx="10780395" cy="6193155"/>
          </a:xfrm>
          <a:prstGeom prst="rect">
            <a:avLst/>
          </a:prstGeom>
          <a:noFill/>
          <a:ln>
            <a:noFill/>
          </a:ln>
        </p:spPr>
      </p:pic>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400" y="316300"/>
            <a:ext cx="10969200" cy="705600"/>
          </a:xfrm>
        </p:spPr>
        <p:txBody>
          <a:bodyPr>
            <a:normAutofit fontScale="90000"/>
          </a:bodyPr>
          <a:lstStyle/>
          <a:p>
            <a:br>
              <a:rPr>
                <a:solidFill>
                  <a:schemeClr val="bg1">
                    <a:lumMod val="50000"/>
                  </a:schemeClr>
                </a:solidFill>
                <a:latin typeface="微软雅黑" pitchFamily="34" charset="-122"/>
                <a:sym typeface="+mn-ea"/>
              </a:rPr>
            </a:br>
            <a:r>
              <a:rPr>
                <a:solidFill>
                  <a:schemeClr val="bg1">
                    <a:lumMod val="50000"/>
                  </a:schemeClr>
                </a:solidFill>
                <a:latin typeface="微软雅黑" pitchFamily="34" charset="-122"/>
                <a:sym typeface="+mn-ea"/>
              </a:rPr>
              <a:t>前情回顾</a:t>
            </a:r>
            <a:br>
              <a:rPr lang="zh-CN" altLang="en-US" b="1">
                <a:solidFill>
                  <a:schemeClr val="bg1">
                    <a:lumMod val="50000"/>
                  </a:schemeClr>
                </a:solidFill>
                <a:latin typeface="微软雅黑" pitchFamily="34" charset="-122"/>
                <a:ea typeface="微软雅黑" pitchFamily="34" charset="-122"/>
              </a:rPr>
            </a:br>
            <a:endParaRPr lang="zh-CN" altLang="en-US"/>
          </a:p>
        </p:txBody>
      </p:sp>
      <p:sp>
        <p:nvSpPr>
          <p:cNvPr id="3" name="内容占位符 2"/>
          <p:cNvSpPr>
            <a:spLocks noGrp="1"/>
          </p:cNvSpPr>
          <p:nvPr>
            <p:ph idx="1"/>
            <p:custDataLst>
              <p:tags r:id="rId4"/>
            </p:custDataLst>
          </p:nvPr>
        </p:nvSpPr>
        <p:spPr>
          <a:xfrm>
            <a:off x="608330" y="1490345"/>
            <a:ext cx="5795645" cy="4759325"/>
          </a:xfrm>
        </p:spPr>
        <p:txBody>
          <a:bodyPr>
            <a:normAutofit lnSpcReduction="10000"/>
          </a:bodyPr>
          <a:lstStyle/>
          <a:p>
            <a:pPr>
              <a:lnSpc>
                <a:spcPct val="150000"/>
              </a:lnSpc>
            </a:pPr>
            <a:r>
              <a:rPr>
                <a:latin typeface="微软雅黑" pitchFamily="34" charset="-122"/>
                <a:sym typeface="+mn-ea"/>
              </a:rPr>
              <a:t>何塞</a:t>
            </a:r>
            <a:r>
              <a:rPr lang="en-US" altLang="zh-CN">
                <a:latin typeface="微软雅黑" pitchFamily="34" charset="-122"/>
                <a:sym typeface="+mn-ea"/>
              </a:rPr>
              <a:t>·</a:t>
            </a:r>
            <a:r>
              <a:rPr>
                <a:latin typeface="微软雅黑" pitchFamily="34" charset="-122"/>
                <a:sym typeface="+mn-ea"/>
              </a:rPr>
              <a:t>阿尔卡蒂奥</a:t>
            </a:r>
            <a:r>
              <a:rPr lang="en-US" altLang="zh-CN">
                <a:latin typeface="微软雅黑" pitchFamily="34" charset="-122"/>
                <a:sym typeface="+mn-ea"/>
              </a:rPr>
              <a:t>·</a:t>
            </a:r>
            <a:r>
              <a:rPr>
                <a:latin typeface="微软雅黑" pitchFamily="34" charset="-122"/>
                <a:sym typeface="+mn-ea"/>
              </a:rPr>
              <a:t>布恩迪亚与表妹乌尔苏拉结婚后，带领一群年轻人离开家乡，长途跋涉来到一个偏远的地区，建立了小村庄马孔多。马孔多交通闭塞，只有一群吉卜赛人偶尔来访，带来磁铁、望远镜、冰块等新鲜事物，却被村里人看作魔法。何塞</a:t>
            </a:r>
            <a:r>
              <a:rPr lang="en-US" altLang="zh-CN">
                <a:latin typeface="微软雅黑" pitchFamily="34" charset="-122"/>
                <a:sym typeface="+mn-ea"/>
              </a:rPr>
              <a:t>·</a:t>
            </a:r>
            <a:r>
              <a:rPr>
                <a:latin typeface="微软雅黑" pitchFamily="34" charset="-122"/>
                <a:sym typeface="+mn-ea"/>
              </a:rPr>
              <a:t>阿尔卡蒂奥</a:t>
            </a:r>
            <a:r>
              <a:rPr lang="en-US" altLang="zh-CN">
                <a:latin typeface="微软雅黑" pitchFamily="34" charset="-122"/>
                <a:sym typeface="+mn-ea"/>
              </a:rPr>
              <a:t>·</a:t>
            </a:r>
            <a:r>
              <a:rPr>
                <a:latin typeface="微软雅黑" pitchFamily="34" charset="-122"/>
                <a:sym typeface="+mn-ea"/>
              </a:rPr>
              <a:t>布恩迪亚与吉卜赛老人梅尔基亚德斯结为好友，埋头钻研炼金术，却一无所获。他想寻找通过外部世界的道路，也以失败告终。反而是乌尔苏拉在寻找离家出走的大儿子何塞</a:t>
            </a:r>
            <a:r>
              <a:rPr lang="en-US" altLang="zh-CN">
                <a:latin typeface="微软雅黑" pitchFamily="34" charset="-122"/>
                <a:sym typeface="+mn-ea"/>
              </a:rPr>
              <a:t>·</a:t>
            </a:r>
            <a:r>
              <a:rPr>
                <a:latin typeface="微软雅黑" pitchFamily="34" charset="-122"/>
                <a:sym typeface="+mn-ea"/>
              </a:rPr>
              <a:t>阿尔卡蒂奥时，无意中发现了临近的城镇。马孔多自此与繁华世界建立了联系，天翻地覆的变化即将到来。</a:t>
            </a:r>
            <a:endParaRPr lang="zh-CN" altLang="en-US"/>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212068" y="1021939"/>
            <a:ext cx="3579621" cy="506158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7"/>
    </p:custDataLst>
  </p:cSld>
  <p:clrMapOvr>
    <a:masterClrMapping/>
  </p:clrMapOvr>
  <p:transition/>
  <p:timing/>
</p:sld>
</file>

<file path=ppt/tags/tag1.xml><?xml version="1.0" encoding="utf-8"?>
<p:tagLst xmlns:p="http://schemas.openxmlformats.org/presentationml/2006/main">
  <p:tag name="AS_UNIQUEID" val="778"/>
</p:tagLst>
</file>

<file path=ppt/tags/tag10.xml><?xml version="1.0" encoding="utf-8"?>
<p:tagLst xmlns:p="http://schemas.openxmlformats.org/presentationml/2006/main">
  <p:tag name="AS_UNIQUEID" val="78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872"/>
</p:tagLst>
</file>

<file path=ppt/tags/tag101.xml><?xml version="1.0" encoding="utf-8"?>
<p:tagLst xmlns:p="http://schemas.openxmlformats.org/presentationml/2006/main">
  <p:tag name="AS_UNIQUEID" val="873"/>
</p:tagLst>
</file>

<file path=ppt/tags/tag102.xml><?xml version="1.0" encoding="utf-8"?>
<p:tagLst xmlns:p="http://schemas.openxmlformats.org/presentationml/2006/main">
  <p:tag name="AS_UNIQUEID" val="874"/>
</p:tagLst>
</file>

<file path=ppt/tags/tag103.xml><?xml version="1.0" encoding="utf-8"?>
<p:tagLst xmlns:p="http://schemas.openxmlformats.org/presentationml/2006/main">
  <p:tag name="AS_UNIQUEID" val="875"/>
</p:tagLst>
</file>

<file path=ppt/tags/tag104.xml><?xml version="1.0" encoding="utf-8"?>
<p:tagLst xmlns:p="http://schemas.openxmlformats.org/presentationml/2006/main">
  <p:tag name="AS_UNIQUEID" val="876"/>
</p:tagLst>
</file>

<file path=ppt/tags/tag105.xml><?xml version="1.0" encoding="utf-8"?>
<p:tagLst xmlns:p="http://schemas.openxmlformats.org/presentationml/2006/main">
  <p:tag name="AS_UNIQUEID" val="877"/>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106.xml><?xml version="1.0" encoding="utf-8"?>
<p:tagLst xmlns:p="http://schemas.openxmlformats.org/presentationml/2006/main">
  <p:tag name="AS_UNIQUEID" val="878"/>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107.xml><?xml version="1.0" encoding="utf-8"?>
<p:tagLst xmlns:p="http://schemas.openxmlformats.org/presentationml/2006/main">
  <p:tag name="AS_UNIQUEID" val="879"/>
</p:tagLst>
</file>

<file path=ppt/tags/tag10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9.xml><?xml version="1.0" encoding="utf-8"?>
<p:tagLst xmlns:p="http://schemas.openxmlformats.org/presentationml/2006/main">
  <p:tag name="AS_UNIQUEID" val="880"/>
</p:tagLst>
</file>

<file path=ppt/tags/tag11.xml><?xml version="1.0" encoding="utf-8"?>
<p:tagLst xmlns:p="http://schemas.openxmlformats.org/presentationml/2006/main">
  <p:tag name="AS_UNIQUEID" val="78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881"/>
</p:tagLst>
</file>

<file path=ppt/tags/tag111.xml><?xml version="1.0" encoding="utf-8"?>
<p:tagLst xmlns:p="http://schemas.openxmlformats.org/presentationml/2006/main">
  <p:tag name="AS_UNIQUEID" val="882"/>
</p:tagLst>
</file>

<file path=ppt/tags/tag112.xml><?xml version="1.0" encoding="utf-8"?>
<p:tagLst xmlns:p="http://schemas.openxmlformats.org/presentationml/2006/main">
  <p:tag name="KSO_WM_BEAUTIFY_FLAG" val="#wm#"/>
  <p:tag name="KSO_WM_TEMPLATE_CATEGORY" val="custom"/>
  <p:tag name="KSO_WM_TEMPLATE_INDEX" val="20205176"/>
</p:tagLst>
</file>

<file path=ppt/tags/tag113.xml><?xml version="1.0" encoding="utf-8"?>
<p:tagLst xmlns:p="http://schemas.openxmlformats.org/presentationml/2006/main">
  <p:tag name="AS_UNIQUEID" val="883"/>
</p:tagLst>
</file>

<file path=ppt/tags/tag114.xml><?xml version="1.0" encoding="utf-8"?>
<p:tagLst xmlns:p="http://schemas.openxmlformats.org/presentationml/2006/main">
  <p:tag name="AS_UNIQUEID" val="884"/>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e*1"/>
  <p:tag name="KSO_WM_UNIT_INDEX" val="1"/>
  <p:tag name="KSO_WM_UNIT_LAYERLEVEL" val="1"/>
  <p:tag name="KSO_WM_UNIT_NOCLEAR" val="0"/>
  <p:tag name="KSO_WM_UNIT_PRESET_TEXT" val="01"/>
  <p:tag name="KSO_WM_UNIT_TYPE" val="e"/>
  <p:tag name="KSO_WM_UNIT_VALUE" val="12"/>
</p:tagLst>
</file>

<file path=ppt/tags/tag115.xml><?xml version="1.0" encoding="utf-8"?>
<p:tagLst xmlns:p="http://schemas.openxmlformats.org/presentationml/2006/main">
  <p:tag name="AS_UNIQUEID" val="885"/>
</p:tagLst>
</file>

<file path=ppt/tags/tag116.xml><?xml version="1.0" encoding="utf-8"?>
<p:tagLst xmlns:p="http://schemas.openxmlformats.org/presentationml/2006/main">
  <p:tag name="AS_UNIQUEID" val="886"/>
</p:tagLst>
</file>

<file path=ppt/tags/tag117.xml><?xml version="1.0" encoding="utf-8"?>
<p:tagLst xmlns:p="http://schemas.openxmlformats.org/presentationml/2006/main">
  <p:tag name="KSO_WM_BEAUTIFY_FLAG" val="#wm#"/>
  <p:tag name="KSO_WM_TEMPLATE_CATEGORY" val="custom"/>
  <p:tag name="KSO_WM_TEMPLATE_INDEX" val="20205176"/>
</p:tagLst>
</file>

<file path=ppt/tags/tag118.xml><?xml version="1.0" encoding="utf-8"?>
<p:tagLst xmlns:p="http://schemas.openxmlformats.org/presentationml/2006/main">
  <p:tag name="AS_UNIQUEID" val="887"/>
</p:tagLst>
</file>

<file path=ppt/tags/tag119.xml><?xml version="1.0" encoding="utf-8"?>
<p:tagLst xmlns:p="http://schemas.openxmlformats.org/presentationml/2006/main">
  <p:tag name="AS_UNIQUEID" val="888"/>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e*1"/>
  <p:tag name="KSO_WM_UNIT_INDEX" val="1"/>
  <p:tag name="KSO_WM_UNIT_LAYERLEVEL" val="1"/>
  <p:tag name="KSO_WM_UNIT_NOCLEAR" val="0"/>
  <p:tag name="KSO_WM_UNIT_PRESET_TEXT" val="01"/>
  <p:tag name="KSO_WM_UNIT_TYPE" val="e"/>
  <p:tag name="KSO_WM_UNIT_VALUE" val="12"/>
</p:tagLst>
</file>

<file path=ppt/tags/tag12.xml><?xml version="1.0" encoding="utf-8"?>
<p:tagLst xmlns:p="http://schemas.openxmlformats.org/presentationml/2006/main">
  <p:tag name="AS_UNIQUEID" val="78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889"/>
</p:tagLst>
</file>

<file path=ppt/tags/tag121.xml><?xml version="1.0" encoding="utf-8"?>
<p:tagLst xmlns:p="http://schemas.openxmlformats.org/presentationml/2006/main">
  <p:tag name="AS_UNIQUEID" val="890"/>
  <p:tag name="KSO_WM_BEAUTIFY_FLAG" val="#wm#"/>
  <p:tag name="KSO_WM_DYNAMICNUM_SPEED" val="3"/>
  <p:tag name="KSO_WM_UNIT_DIAGRAM_MODELTYPE" val="dynamicNum"/>
  <p:tag name="KSO_WM_UNIT_DYNMNUM_DGM_ANIMTYPE" val="5"/>
  <p:tag name="KSO_WM_UNIT_DYNMNUM_TYPE" val="1"/>
  <p:tag name="KSO_WM_UNIT_INDEX" val="1599193549719_1_1"/>
  <p:tag name="KSO_WM_UNIT_TYPE" val="ζ_h_f"/>
</p:tagLst>
</file>

<file path=ppt/tags/tag122.xml><?xml version="1.0" encoding="utf-8"?>
<p:tagLst xmlns:p="http://schemas.openxmlformats.org/presentationml/2006/main">
  <p:tag name="AS_UNIQUEID" val="891"/>
  <p:tag name="KSO_WM_BEAUTIFY_FLAG" val="#wm#"/>
  <p:tag name="KSO_WM_DYNAMICNUM_SPEED" val="3"/>
  <p:tag name="KSO_WM_UNIT_DIAGRAM_MODELTYPE" val="dynamicNum"/>
  <p:tag name="KSO_WM_UNIT_DYNMNUM_DGM_ANIMTYPE" val="5"/>
  <p:tag name="KSO_WM_UNIT_DYNMNUM_TYPE" val="1"/>
  <p:tag name="KSO_WM_UNIT_INDEX" val="1599193571402_1_1"/>
  <p:tag name="KSO_WM_UNIT_TYPE" val="ζ_h_f"/>
</p:tagLst>
</file>

<file path=ppt/tags/tag123.xml><?xml version="1.0" encoding="utf-8"?>
<p:tagLst xmlns:p="http://schemas.openxmlformats.org/presentationml/2006/main">
  <p:tag name="AS_UNIQUEID" val="892"/>
  <p:tag name="KSO_WM_BEAUTIFY_FLAG" val="#wm#"/>
  <p:tag name="KSO_WM_DYNAMICNUM_SPEED" val="3"/>
  <p:tag name="KSO_WM_UNIT_DIAGRAM_MODELTYPE" val="dynamicNum"/>
  <p:tag name="KSO_WM_UNIT_DYNMNUM_DGM_ANIMTYPE" val="5"/>
  <p:tag name="KSO_WM_UNIT_DYNMNUM_TYPE" val="1"/>
  <p:tag name="KSO_WM_UNIT_INDEX" val="1599194096866_1_1"/>
  <p:tag name="KSO_WM_UNIT_TYPE" val="ζ_h_f"/>
</p:tagLst>
</file>

<file path=ppt/tags/tag124.xml><?xml version="1.0" encoding="utf-8"?>
<p:tagLst xmlns:p="http://schemas.openxmlformats.org/presentationml/2006/main">
  <p:tag name="KSO_WM_BEAUTIFY_FLAG" val="#wm#"/>
  <p:tag name="KSO_WM_TEMPLATE_CATEGORY" val="custom"/>
  <p:tag name="KSO_WM_TEMPLATE_INDEX" val="20205176"/>
</p:tagLst>
</file>

<file path=ppt/tags/tag125.xml><?xml version="1.0" encoding="utf-8"?>
<p:tagLst xmlns:p="http://schemas.openxmlformats.org/presentationml/2006/main">
  <p:tag name="AS_UNIQUEID" val="893"/>
</p:tagLst>
</file>

<file path=ppt/tags/tag126.xml><?xml version="1.0" encoding="utf-8"?>
<p:tagLst xmlns:p="http://schemas.openxmlformats.org/presentationml/2006/main">
  <p:tag name="AS_UNIQUEID" val="894"/>
</p:tagLst>
</file>

<file path=ppt/tags/tag127.xml><?xml version="1.0" encoding="utf-8"?>
<p:tagLst xmlns:p="http://schemas.openxmlformats.org/presentationml/2006/main">
  <p:tag name="AS_UNIQUEID" val="895"/>
</p:tagLst>
</file>

<file path=ppt/tags/tag128.xml><?xml version="1.0" encoding="utf-8"?>
<p:tagLst xmlns:p="http://schemas.openxmlformats.org/presentationml/2006/main">
  <p:tag name="KSO_WM_BEAUTIFY_FLAG" val="#wm#"/>
  <p:tag name="KSO_WM_TEMPLATE_CATEGORY" val="custom"/>
  <p:tag name="KSO_WM_TEMPLATE_INDEX" val="20205176"/>
</p:tagLst>
</file>

<file path=ppt/tags/tag129.xml><?xml version="1.0" encoding="utf-8"?>
<p:tagLst xmlns:p="http://schemas.openxmlformats.org/presentationml/2006/main">
  <p:tag name="AS_UNIQUEID" val="896"/>
</p:tagLst>
</file>

<file path=ppt/tags/tag13.xml><?xml version="1.0" encoding="utf-8"?>
<p:tagLst xmlns:p="http://schemas.openxmlformats.org/presentationml/2006/main">
  <p:tag name="AS_UNIQUEID" val="790"/>
</p:tagLst>
</file>

<file path=ppt/tags/tag130.xml><?xml version="1.0" encoding="utf-8"?>
<p:tagLst xmlns:p="http://schemas.openxmlformats.org/presentationml/2006/main">
  <p:tag name="AS_UNIQUEID" val="897"/>
</p:tagLst>
</file>

<file path=ppt/tags/tag131.xml><?xml version="1.0" encoding="utf-8"?>
<p:tagLst xmlns:p="http://schemas.openxmlformats.org/presentationml/2006/main">
  <p:tag name="AS_UNIQUEID" val="898"/>
</p:tagLst>
</file>

<file path=ppt/tags/tag132.xml><?xml version="1.0" encoding="utf-8"?>
<p:tagLst xmlns:p="http://schemas.openxmlformats.org/presentationml/2006/main">
  <p:tag name="AS_UNIQUEID" val="899"/>
</p:tagLst>
</file>

<file path=ppt/tags/tag133.xml><?xml version="1.0" encoding="utf-8"?>
<p:tagLst xmlns:p="http://schemas.openxmlformats.org/presentationml/2006/main">
  <p:tag name="KSO_WM_BEAUTIFY_FLAG" val="#wm#"/>
  <p:tag name="KSO_WM_TEMPLATE_CATEGORY" val="custom"/>
  <p:tag name="KSO_WM_TEMPLATE_INDEX" val="20205176"/>
</p:tagLst>
</file>

<file path=ppt/tags/tag134.xml><?xml version="1.0" encoding="utf-8"?>
<p:tagLst xmlns:p="http://schemas.openxmlformats.org/presentationml/2006/main">
  <p:tag name="AS_UNIQUEID" val="900"/>
</p:tagLst>
</file>

<file path=ppt/tags/tag135.xml><?xml version="1.0" encoding="utf-8"?>
<p:tagLst xmlns:p="http://schemas.openxmlformats.org/presentationml/2006/main">
  <p:tag name="AS_UNIQUEID" val="901"/>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e*1"/>
  <p:tag name="KSO_WM_UNIT_INDEX" val="1"/>
  <p:tag name="KSO_WM_UNIT_LAYERLEVEL" val="1"/>
  <p:tag name="KSO_WM_UNIT_NOCLEAR" val="0"/>
  <p:tag name="KSO_WM_UNIT_PRESET_TEXT" val="01"/>
  <p:tag name="KSO_WM_UNIT_TYPE" val="e"/>
  <p:tag name="KSO_WM_UNIT_VALUE" val="12"/>
</p:tagLst>
</file>

<file path=ppt/tags/tag136.xml><?xml version="1.0" encoding="utf-8"?>
<p:tagLst xmlns:p="http://schemas.openxmlformats.org/presentationml/2006/main">
  <p:tag name="AS_UNIQUEID" val="902"/>
</p:tagLst>
</file>

<file path=ppt/tags/tag137.xml><?xml version="1.0" encoding="utf-8"?>
<p:tagLst xmlns:p="http://schemas.openxmlformats.org/presentationml/2006/main">
  <p:tag name="AS_UNIQUEID" val="903"/>
</p:tagLst>
</file>

<file path=ppt/tags/tag138.xml><?xml version="1.0" encoding="utf-8"?>
<p:tagLst xmlns:p="http://schemas.openxmlformats.org/presentationml/2006/main">
  <p:tag name="KSO_WM_BEAUTIFY_FLAG" val="#wm#"/>
  <p:tag name="KSO_WM_TEMPLATE_CATEGORY" val="custom"/>
  <p:tag name="KSO_WM_TEMPLATE_INDEX" val="20205176"/>
</p:tagLst>
</file>

<file path=ppt/tags/tag139.xml><?xml version="1.0" encoding="utf-8"?>
<p:tagLst xmlns:p="http://schemas.openxmlformats.org/presentationml/2006/main">
  <p:tag name="AS_UNIQUEID" val="904"/>
</p:tagLst>
</file>

<file path=ppt/tags/tag14.xml><?xml version="1.0" encoding="utf-8"?>
<p:tagLst xmlns:p="http://schemas.openxmlformats.org/presentationml/2006/main">
  <p:tag name="AS_UNIQUEID" val="79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905"/>
</p:tagLst>
</file>

<file path=ppt/tags/tag141.xml><?xml version="1.0" encoding="utf-8"?>
<p:tagLst xmlns:p="http://schemas.openxmlformats.org/presentationml/2006/main">
  <p:tag name="AS_UNIQUEID" val="906"/>
</p:tagLst>
</file>

<file path=ppt/tags/tag142.xml><?xml version="1.0" encoding="utf-8"?>
<p:tagLst xmlns:p="http://schemas.openxmlformats.org/presentationml/2006/main">
  <p:tag name="AS_UNIQUEID" val="907"/>
</p:tagLst>
</file>

<file path=ppt/tags/tag143.xml><?xml version="1.0" encoding="utf-8"?>
<p:tagLst xmlns:p="http://schemas.openxmlformats.org/presentationml/2006/main">
  <p:tag name="AS_UNIQUEID" val="908"/>
</p:tagLst>
</file>

<file path=ppt/tags/tag144.xml><?xml version="1.0" encoding="utf-8"?>
<p:tagLst xmlns:p="http://schemas.openxmlformats.org/presentationml/2006/main">
  <p:tag name="AS_UNIQUEID" val="909"/>
</p:tagLst>
</file>

<file path=ppt/tags/tag145.xml><?xml version="1.0" encoding="utf-8"?>
<p:tagLst xmlns:p="http://schemas.openxmlformats.org/presentationml/2006/main">
  <p:tag name="AS_UNIQUEID" val="910"/>
</p:tagLst>
</file>

<file path=ppt/tags/tag146.xml><?xml version="1.0" encoding="utf-8"?>
<p:tagLst xmlns:p="http://schemas.openxmlformats.org/presentationml/2006/main">
  <p:tag name="AS_UNIQUEID" val="911"/>
</p:tagLst>
</file>

<file path=ppt/tags/tag147.xml><?xml version="1.0" encoding="utf-8"?>
<p:tagLst xmlns:p="http://schemas.openxmlformats.org/presentationml/2006/main">
  <p:tag name="KSO_WM_BEAUTIFY_FLAG" val="#wm#"/>
  <p:tag name="KSO_WM_TEMPLATE_CATEGORY" val="custom"/>
  <p:tag name="KSO_WM_TEMPLATE_INDEX" val="20205176"/>
</p:tagLst>
</file>

<file path=ppt/tags/tag148.xml><?xml version="1.0" encoding="utf-8"?>
<p:tagLst xmlns:p="http://schemas.openxmlformats.org/presentationml/2006/main">
  <p:tag name="AS_UNIQUEID" val="912"/>
</p:tagLst>
</file>

<file path=ppt/tags/tag149.xml><?xml version="1.0" encoding="utf-8"?>
<p:tagLst xmlns:p="http://schemas.openxmlformats.org/presentationml/2006/main">
  <p:tag name="AS_UNIQUEID" val="913"/>
</p:tagLst>
</file>

<file path=ppt/tags/tag15.xml><?xml version="1.0" encoding="utf-8"?>
<p:tagLst xmlns:p="http://schemas.openxmlformats.org/presentationml/2006/main">
  <p:tag name="AS_UNIQUEID" val="79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914"/>
  <p:tag name="KSO_WM_BEAUTIFY_FLAG" val="#wm#"/>
  <p:tag name="KSO_WM_TAG_VERSION" val="1.0"/>
  <p:tag name="KSO_WM_TEMPLATE_CATEGORY" val="diagram"/>
  <p:tag name="KSO_WM_TEMPLATE_INDEX" val="20200871"/>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71_1*f*1"/>
  <p:tag name="KSO_WM_UNIT_INDEX" val="1"/>
  <p:tag name="KSO_WM_UNIT_LAYERLEVEL" val="1"/>
  <p:tag name="KSO_WM_UNIT_NOCLEAR" val="0"/>
  <p:tag name="KSO_WM_UNIT_PRESET_TEXT" val="点击输入正文"/>
  <p:tag name="KSO_WM_UNIT_SHOW_EDIT_AREA_INDICATION" val="1"/>
  <p:tag name="KSO_WM_UNIT_TYPE" val="f"/>
  <p:tag name="KSO_WM_UNIT_VALUE" val="288"/>
</p:tagLst>
</file>

<file path=ppt/tags/tag151.xml><?xml version="1.0" encoding="utf-8"?>
<p:tagLst xmlns:p="http://schemas.openxmlformats.org/presentationml/2006/main">
  <p:tag name="KSO_WM_BEAUTIFY_FLAG" val="#wm#"/>
  <p:tag name="KSO_WM_TEMPLATE_CATEGORY" val="custom"/>
  <p:tag name="KSO_WM_TEMPLATE_INDEX" val="20205176"/>
</p:tagLst>
</file>

<file path=ppt/tags/tag152.xml><?xml version="1.0" encoding="utf-8"?>
<p:tagLst xmlns:p="http://schemas.openxmlformats.org/presentationml/2006/main">
  <p:tag name="AS_UNIQUEID" val="915"/>
</p:tagLst>
</file>

<file path=ppt/tags/tag153.xml><?xml version="1.0" encoding="utf-8"?>
<p:tagLst xmlns:p="http://schemas.openxmlformats.org/presentationml/2006/main">
  <p:tag name="AS_UNIQUEID" val="916"/>
</p:tagLst>
</file>

<file path=ppt/tags/tag154.xml><?xml version="1.0" encoding="utf-8"?>
<p:tagLst xmlns:p="http://schemas.openxmlformats.org/presentationml/2006/main">
  <p:tag name="AS_UNIQUEID" val="917"/>
</p:tagLst>
</file>

<file path=ppt/tags/tag155.xml><?xml version="1.0" encoding="utf-8"?>
<p:tagLst xmlns:p="http://schemas.openxmlformats.org/presentationml/2006/main">
  <p:tag name="AS_UNIQUEID" val="689"/>
</p:tagLst>
</file>

<file path=ppt/tags/tag156.xml><?xml version="1.0" encoding="utf-8"?>
<p:tagLst xmlns:p="http://schemas.openxmlformats.org/presentationml/2006/main">
  <p:tag name="KSO_WM_BEAUTIFY_FLAG" val="#wm#"/>
  <p:tag name="KSO_WM_TEMPLATE_CATEGORY" val="custom"/>
  <p:tag name="KSO_WM_TEMPLATE_INDEX" val="20205176"/>
</p:tagLst>
</file>

<file path=ppt/tags/tag157.xml><?xml version="1.0" encoding="utf-8"?>
<p:tagLst xmlns:p="http://schemas.openxmlformats.org/presentationml/2006/main">
  <p:tag name="AS_UNIQUEID" val="918"/>
</p:tagLst>
</file>

<file path=ppt/tags/tag158.xml><?xml version="1.0" encoding="utf-8"?>
<p:tagLst xmlns:p="http://schemas.openxmlformats.org/presentationml/2006/main">
  <p:tag name="AS_UNIQUEID" val="919"/>
</p:tagLst>
</file>

<file path=ppt/tags/tag159.xml><?xml version="1.0" encoding="utf-8"?>
<p:tagLst xmlns:p="http://schemas.openxmlformats.org/presentationml/2006/main">
  <p:tag name="AS_UNIQUEID" val="920"/>
</p:tagLst>
</file>

<file path=ppt/tags/tag16.xml><?xml version="1.0" encoding="utf-8"?>
<p:tagLst xmlns:p="http://schemas.openxmlformats.org/presentationml/2006/main">
  <p:tag name="AS_UNIQUEID" val="79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921"/>
</p:tagLst>
</file>

<file path=ppt/tags/tag161.xml><?xml version="1.0" encoding="utf-8"?>
<p:tagLst xmlns:p="http://schemas.openxmlformats.org/presentationml/2006/main">
  <p:tag name="AS_UNIQUEID" val="626"/>
</p:tagLst>
</file>

<file path=ppt/tags/tag162.xml><?xml version="1.0" encoding="utf-8"?>
<p:tagLst xmlns:p="http://schemas.openxmlformats.org/presentationml/2006/main">
  <p:tag name="AS_UNIQUEID" val="922"/>
</p:tagLst>
</file>

<file path=ppt/tags/tag163.xml><?xml version="1.0" encoding="utf-8"?>
<p:tagLst xmlns:p="http://schemas.openxmlformats.org/presentationml/2006/main">
  <p:tag name="AS_UNIQUEID" val="923"/>
</p:tagLst>
</file>

<file path=ppt/tags/tag164.xml><?xml version="1.0" encoding="utf-8"?>
<p:tagLst xmlns:p="http://schemas.openxmlformats.org/presentationml/2006/main">
  <p:tag name="AS_UNIQUEID" val="924"/>
</p:tagLst>
</file>

<file path=ppt/tags/tag165.xml><?xml version="1.0" encoding="utf-8"?>
<p:tagLst xmlns:p="http://schemas.openxmlformats.org/presentationml/2006/main">
  <p:tag name="AS_UNIQUEID" val="689"/>
</p:tagLst>
</file>

<file path=ppt/tags/tag166.xml><?xml version="1.0" encoding="utf-8"?>
<p:tagLst xmlns:p="http://schemas.openxmlformats.org/presentationml/2006/main">
  <p:tag name="AS_UNIQUEID" val="925"/>
</p:tagLst>
</file>

<file path=ppt/tags/tag167.xml><?xml version="1.0" encoding="utf-8"?>
<p:tagLst xmlns:p="http://schemas.openxmlformats.org/presentationml/2006/main">
  <p:tag name="AS_UNIQUEID" val="926"/>
</p:tagLst>
</file>

<file path=ppt/tags/tag168.xml><?xml version="1.0" encoding="utf-8"?>
<p:tagLst xmlns:p="http://schemas.openxmlformats.org/presentationml/2006/main">
  <p:tag name="AS_UNIQUEID" val="927"/>
</p:tagLst>
</file>

<file path=ppt/tags/tag169.xml><?xml version="1.0" encoding="utf-8"?>
<p:tagLst xmlns:p="http://schemas.openxmlformats.org/presentationml/2006/main">
  <p:tag name="AS_UNIQUEID" val="928"/>
</p:tagLst>
</file>

<file path=ppt/tags/tag17.xml><?xml version="1.0" encoding="utf-8"?>
<p:tagLst xmlns:p="http://schemas.openxmlformats.org/presentationml/2006/main">
  <p:tag name="AS_UNIQUEID" val="79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929"/>
</p:tagLst>
</file>

<file path=ppt/tags/tag171.xml><?xml version="1.0" encoding="utf-8"?>
<p:tagLst xmlns:p="http://schemas.openxmlformats.org/presentationml/2006/main">
  <p:tag name="AS_UNIQUEID" val="930"/>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172.xml><?xml version="1.0" encoding="utf-8"?>
<p:tagLst xmlns:p="http://schemas.openxmlformats.org/presentationml/2006/main">
  <p:tag name="AS_UNIQUEID" val="931"/>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173.xml><?xml version="1.0" encoding="utf-8"?>
<p:tagLst xmlns:p="http://schemas.openxmlformats.org/presentationml/2006/main">
  <p:tag name="KSO_WM_BEAUTIFY_FLAG" val="#wm#"/>
  <p:tag name="KSO_WM_SLIDE_ID" val="custom20202826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2826"/>
  <p:tag name="KSO_WM_TEMPLATE_MASTER_TYPE" val="1"/>
  <p:tag name="KSO_WM_TEMPLATE_SUBCATEGORY" val="0"/>
</p:tagLst>
</file>

<file path=ppt/tags/tag174.xml><?xml version="1.0" encoding="utf-8"?>
<p:tagLst xmlns:p="http://schemas.openxmlformats.org/presentationml/2006/main">
  <p:tag name="AS_UNIQUEID" val="932"/>
</p:tagLst>
</file>

<file path=ppt/tags/tag175.xml><?xml version="1.0" encoding="utf-8"?>
<p:tagLst xmlns:p="http://schemas.openxmlformats.org/presentationml/2006/main">
  <p:tag name="AS_UNIQUEID" val="933"/>
</p:tagLst>
</file>

<file path=ppt/tags/tag176.xml><?xml version="1.0" encoding="utf-8"?>
<p:tagLst xmlns:p="http://schemas.openxmlformats.org/presentationml/2006/main">
  <p:tag name="AS_UNIQUEID" val="934"/>
</p:tagLst>
</file>

<file path=ppt/tags/tag177.xml><?xml version="1.0" encoding="utf-8"?>
<p:tagLst xmlns:p="http://schemas.openxmlformats.org/presentationml/2006/main">
  <p:tag name="AS_UNIQUEID" val="935"/>
</p:tagLst>
</file>

<file path=ppt/tags/tag178.xml><?xml version="1.0" encoding="utf-8"?>
<p:tagLst xmlns:p="http://schemas.openxmlformats.org/presentationml/2006/main">
  <p:tag name="AS_UNIQUEID" val="936"/>
</p:tagLst>
</file>

<file path=ppt/tags/tag179.xml><?xml version="1.0" encoding="utf-8"?>
<p:tagLst xmlns:p="http://schemas.openxmlformats.org/presentationml/2006/main">
  <p:tag name="AS_UNIQUEID" val="937"/>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18.xml><?xml version="1.0" encoding="utf-8"?>
<p:tagLst xmlns:p="http://schemas.openxmlformats.org/presentationml/2006/main">
  <p:tag name="AS_UNIQUEID" val="79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938"/>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181.xml><?xml version="1.0" encoding="utf-8"?>
<p:tagLst xmlns:p="http://schemas.openxmlformats.org/presentationml/2006/main">
  <p:tag name="KSO_WM_BEAUTIFY_FLAG" val="#wm#"/>
  <p:tag name="KSO_WM_SLIDE_ID" val="custom20202826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2826"/>
  <p:tag name="KSO_WM_TEMPLATE_MASTER_TYPE" val="1"/>
  <p:tag name="KSO_WM_TEMPLATE_SUBCATEGORY" val="0"/>
</p:tagLst>
</file>

<file path=ppt/tags/tag182.xml><?xml version="1.0" encoding="utf-8"?>
<p:tagLst xmlns:p="http://schemas.openxmlformats.org/presentationml/2006/main">
  <p:tag name="AS_UNIQUEID" val="939"/>
</p:tagLst>
</file>

<file path=ppt/tags/tag183.xml><?xml version="1.0" encoding="utf-8"?>
<p:tagLst xmlns:p="http://schemas.openxmlformats.org/presentationml/2006/main">
  <p:tag name="AS_UNIQUEID" val="940"/>
</p:tagLst>
</file>

<file path=ppt/tags/tag184.xml><?xml version="1.0" encoding="utf-8"?>
<p:tagLst xmlns:p="http://schemas.openxmlformats.org/presentationml/2006/main">
  <p:tag name="AS_UNIQUEID" val="941"/>
</p:tagLst>
</file>

<file path=ppt/tags/tag185.xml><?xml version="1.0" encoding="utf-8"?>
<p:tagLst xmlns:p="http://schemas.openxmlformats.org/presentationml/2006/main">
  <p:tag name="KSO_WM_BEAUTIFY_FLAG" val="#wm#"/>
  <p:tag name="KSO_WM_TEMPLATE_CATEGORY" val="custom"/>
  <p:tag name="KSO_WM_TEMPLATE_INDEX" val="20202826"/>
</p:tagLst>
</file>

<file path=ppt/tags/tag186.xml><?xml version="1.0" encoding="utf-8"?>
<p:tagLst xmlns:p="http://schemas.openxmlformats.org/presentationml/2006/main">
  <p:tag name="AS_UNIQUEID" val="942"/>
</p:tagLst>
</file>

<file path=ppt/tags/tag187.xml><?xml version="1.0" encoding="utf-8"?>
<p:tagLst xmlns:p="http://schemas.openxmlformats.org/presentationml/2006/main">
  <p:tag name="AS_UNIQUEID" val="943"/>
</p:tagLst>
</file>

<file path=ppt/tags/tag188.xml><?xml version="1.0" encoding="utf-8"?>
<p:tagLst xmlns:p="http://schemas.openxmlformats.org/presentationml/2006/main">
  <p:tag name="AS_UNIQUEID" val="944"/>
</p:tagLst>
</file>

<file path=ppt/tags/tag189.xml><?xml version="1.0" encoding="utf-8"?>
<p:tagLst xmlns:p="http://schemas.openxmlformats.org/presentationml/2006/main">
  <p:tag name="KSO_WM_BEAUTIFY_FLAG" val="#wm#"/>
  <p:tag name="KSO_WM_TEMPLATE_CATEGORY" val="custom"/>
  <p:tag name="KSO_WM_TEMPLATE_INDEX" val="20202826"/>
</p:tagLst>
</file>

<file path=ppt/tags/tag19.xml><?xml version="1.0" encoding="utf-8"?>
<p:tagLst xmlns:p="http://schemas.openxmlformats.org/presentationml/2006/main">
  <p:tag name="AS_UNIQUEID" val="796"/>
</p:tagLst>
</file>

<file path=ppt/tags/tag190.xml><?xml version="1.0" encoding="utf-8"?>
<p:tagLst xmlns:p="http://schemas.openxmlformats.org/presentationml/2006/main">
  <p:tag name="AS_UNIQUEID" val="945"/>
</p:tagLst>
</file>

<file path=ppt/tags/tag191.xml><?xml version="1.0" encoding="utf-8"?>
<p:tagLst xmlns:p="http://schemas.openxmlformats.org/presentationml/2006/main">
  <p:tag name="AS_UNIQUEID" val="946"/>
</p:tagLst>
</file>

<file path=ppt/tags/tag192.xml><?xml version="1.0" encoding="utf-8"?>
<p:tagLst xmlns:p="http://schemas.openxmlformats.org/presentationml/2006/main">
  <p:tag name="AS_UNIQUEID" val="947"/>
</p:tagLst>
</file>

<file path=ppt/tags/tag193.xml><?xml version="1.0" encoding="utf-8"?>
<p:tagLst xmlns:p="http://schemas.openxmlformats.org/presentationml/2006/main">
  <p:tag name="KSO_WM_BEAUTIFY_FLAG" val="#wm#"/>
  <p:tag name="KSO_WM_TEMPLATE_CATEGORY" val="custom"/>
  <p:tag name="KSO_WM_TEMPLATE_INDEX" val="20202826"/>
</p:tagLst>
</file>

<file path=ppt/tags/tag194.xml><?xml version="1.0" encoding="utf-8"?>
<p:tagLst xmlns:p="http://schemas.openxmlformats.org/presentationml/2006/main">
  <p:tag name="AS_UNIQUEID" val="948"/>
</p:tagLst>
</file>

<file path=ppt/tags/tag195.xml><?xml version="1.0" encoding="utf-8"?>
<p:tagLst xmlns:p="http://schemas.openxmlformats.org/presentationml/2006/main">
  <p:tag name="AS_UNIQUEID" val="949"/>
</p:tagLst>
</file>

<file path=ppt/tags/tag196.xml><?xml version="1.0" encoding="utf-8"?>
<p:tagLst xmlns:p="http://schemas.openxmlformats.org/presentationml/2006/main">
  <p:tag name="AS_UNIQUEID" val="950"/>
</p:tagLst>
</file>

<file path=ppt/tags/tag197.xml><?xml version="1.0" encoding="utf-8"?>
<p:tagLst xmlns:p="http://schemas.openxmlformats.org/presentationml/2006/main">
  <p:tag name="KSO_WM_BEAUTIFY_FLAG" val="#wm#"/>
  <p:tag name="KSO_WM_TEMPLATE_CATEGORY" val="custom"/>
  <p:tag name="KSO_WM_TEMPLATE_INDEX" val="20202826"/>
</p:tagLst>
</file>

<file path=ppt/tags/tag198.xml><?xml version="1.0" encoding="utf-8"?>
<p:tagLst xmlns:p="http://schemas.openxmlformats.org/presentationml/2006/main">
  <p:tag name="AS_UNIQUEID" val="951"/>
</p:tagLst>
</file>

<file path=ppt/tags/tag199.xml><?xml version="1.0" encoding="utf-8"?>
<p:tagLst xmlns:p="http://schemas.openxmlformats.org/presentationml/2006/main">
  <p:tag name="AS_UNIQUEID" val="952"/>
</p:tagLst>
</file>

<file path=ppt/tags/tag2.xml><?xml version="1.0" encoding="utf-8"?>
<p:tagLst xmlns:p="http://schemas.openxmlformats.org/presentationml/2006/main">
  <p:tag name="AS_UNIQUEID" val="77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79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953"/>
</p:tagLst>
</file>

<file path=ppt/tags/tag201.xml><?xml version="1.0" encoding="utf-8"?>
<p:tagLst xmlns:p="http://schemas.openxmlformats.org/presentationml/2006/main">
  <p:tag name="AS_UNIQUEID" val="954"/>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202.xml><?xml version="1.0" encoding="utf-8"?>
<p:tagLst xmlns:p="http://schemas.openxmlformats.org/presentationml/2006/main">
  <p:tag name="AS_UNIQUEID" val="955"/>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203.xml><?xml version="1.0" encoding="utf-8"?>
<p:tagLst xmlns:p="http://schemas.openxmlformats.org/presentationml/2006/main">
  <p:tag name="AS_UNIQUEID" val="956"/>
</p:tagLst>
</file>

<file path=ppt/tags/tag204.xml><?xml version="1.0" encoding="utf-8"?>
<p:tagLst xmlns:p="http://schemas.openxmlformats.org/presentationml/2006/main">
  <p:tag name="AS_UNIQUEID" val="957"/>
</p:tagLst>
</file>

<file path=ppt/tags/tag205.xml><?xml version="1.0" encoding="utf-8"?>
<p:tagLst xmlns:p="http://schemas.openxmlformats.org/presentationml/2006/main">
  <p:tag name="AS_UNIQUEID" val="691"/>
</p:tagLst>
</file>

<file path=ppt/tags/tag206.xml><?xml version="1.0" encoding="utf-8"?>
<p:tagLst xmlns:p="http://schemas.openxmlformats.org/presentationml/2006/main">
  <p:tag name="KSO_WM_BEAUTIFY_FLAG" val="#wm#"/>
  <p:tag name="KSO_WM_TEMPLATE_CATEGORY" val="custom"/>
  <p:tag name="KSO_WM_TEMPLATE_INDEX" val="20205176"/>
</p:tagLst>
</file>

<file path=ppt/tags/tag207.xml><?xml version="1.0" encoding="utf-8"?>
<p:tagLst xmlns:p="http://schemas.openxmlformats.org/presentationml/2006/main">
  <p:tag name="AS_UNIQUEID" val="958"/>
</p:tagLst>
</file>

<file path=ppt/tags/tag208.xml><?xml version="1.0" encoding="utf-8"?>
<p:tagLst xmlns:p="http://schemas.openxmlformats.org/presentationml/2006/main">
  <p:tag name="AS_UNIQUEID" val="95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209.xml><?xml version="1.0" encoding="utf-8"?>
<p:tagLst xmlns:p="http://schemas.openxmlformats.org/presentationml/2006/main">
  <p:tag name="AS_UNIQUEID" val="960"/>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21.xml><?xml version="1.0" encoding="utf-8"?>
<p:tagLst xmlns:p="http://schemas.openxmlformats.org/presentationml/2006/main">
  <p:tag name="AS_UNIQUEID" val="79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961"/>
</p:tagLst>
</file>

<file path=ppt/tags/tag211.xml><?xml version="1.0" encoding="utf-8"?>
<p:tagLst xmlns:p="http://schemas.openxmlformats.org/presentationml/2006/main">
  <p:tag name="AS_UNIQUEID" val="962"/>
</p:tagLst>
</file>

<file path=ppt/tags/tag212.xml><?xml version="1.0" encoding="utf-8"?>
<p:tagLst xmlns:p="http://schemas.openxmlformats.org/presentationml/2006/main">
  <p:tag name="AS_UNIQUEID" val="963"/>
</p:tagLst>
</file>

<file path=ppt/tags/tag213.xml><?xml version="1.0" encoding="utf-8"?>
<p:tagLst xmlns:p="http://schemas.openxmlformats.org/presentationml/2006/main">
  <p:tag name="AS_UNIQUEID" val="702"/>
</p:tagLst>
</file>

<file path=ppt/tags/tag214.xml><?xml version="1.0" encoding="utf-8"?>
<p:tagLst xmlns:p="http://schemas.openxmlformats.org/presentationml/2006/main">
  <p:tag name="KSO_WM_BEAUTIFY_FLAG" val="#wm#"/>
  <p:tag name="KSO_WM_TEMPLATE_CATEGORY" val="custom"/>
  <p:tag name="KSO_WM_TEMPLATE_INDEX" val="20205176"/>
</p:tagLst>
</file>

<file path=ppt/tags/tag215.xml><?xml version="1.0" encoding="utf-8"?>
<p:tagLst xmlns:p="http://schemas.openxmlformats.org/presentationml/2006/main">
  <p:tag name="AS_UNIQUEID" val="964"/>
</p:tagLst>
</file>

<file path=ppt/tags/tag216.xml><?xml version="1.0" encoding="utf-8"?>
<p:tagLst xmlns:p="http://schemas.openxmlformats.org/presentationml/2006/main">
  <p:tag name="AS_UNIQUEID" val="965"/>
</p:tagLst>
</file>

<file path=ppt/tags/tag217.xml><?xml version="1.0" encoding="utf-8"?>
<p:tagLst xmlns:p="http://schemas.openxmlformats.org/presentationml/2006/main">
  <p:tag name="AS_UNIQUEID" val="966"/>
</p:tagLst>
</file>

<file path=ppt/tags/tag218.xml><?xml version="1.0" encoding="utf-8"?>
<p:tagLst xmlns:p="http://schemas.openxmlformats.org/presentationml/2006/main">
  <p:tag name="KSO_WM_BEAUTIFY_FLAG" val="#wm#"/>
  <p:tag name="KSO_WM_TEMPLATE_CATEGORY" val="custom"/>
  <p:tag name="KSO_WM_TEMPLATE_INDEX" val="20205176"/>
</p:tagLst>
</file>

<file path=ppt/tags/tag219.xml><?xml version="1.0" encoding="utf-8"?>
<p:tagLst xmlns:p="http://schemas.openxmlformats.org/presentationml/2006/main">
  <p:tag name="AS_UNIQUEID" val="967"/>
</p:tagLst>
</file>

<file path=ppt/tags/tag22.xml><?xml version="1.0" encoding="utf-8"?>
<p:tagLst xmlns:p="http://schemas.openxmlformats.org/presentationml/2006/main">
  <p:tag name="AS_UNIQUEID" val="79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709"/>
</p:tagLst>
</file>

<file path=ppt/tags/tag221.xml><?xml version="1.0" encoding="utf-8"?>
<p:tagLst xmlns:p="http://schemas.openxmlformats.org/presentationml/2006/main">
  <p:tag name="AS_UNIQUEID" val="710"/>
</p:tagLst>
</file>

<file path=ppt/tags/tag222.xml><?xml version="1.0" encoding="utf-8"?>
<p:tagLst xmlns:p="http://schemas.openxmlformats.org/presentationml/2006/main">
  <p:tag name="AS_UNIQUEID" val="968"/>
</p:tagLst>
</file>

<file path=ppt/tags/tag223.xml><?xml version="1.0" encoding="utf-8"?>
<p:tagLst xmlns:p="http://schemas.openxmlformats.org/presentationml/2006/main">
  <p:tag name="KSO_WM_BEAUTIFY_FLAG" val="#wm#"/>
  <p:tag name="KSO_WM_TEMPLATE_CATEGORY" val="custom"/>
  <p:tag name="KSO_WM_TEMPLATE_INDEX" val="20205176"/>
</p:tagLst>
</file>

<file path=ppt/tags/tag224.xml><?xml version="1.0" encoding="utf-8"?>
<p:tagLst xmlns:p="http://schemas.openxmlformats.org/presentationml/2006/main">
  <p:tag name="AS_UNIQUEID" val="969"/>
</p:tagLst>
</file>

<file path=ppt/tags/tag225.xml><?xml version="1.0" encoding="utf-8"?>
<p:tagLst xmlns:p="http://schemas.openxmlformats.org/presentationml/2006/main">
  <p:tag name="AS_UNIQUEID" val="970"/>
</p:tagLst>
</file>

<file path=ppt/tags/tag226.xml><?xml version="1.0" encoding="utf-8"?>
<p:tagLst xmlns:p="http://schemas.openxmlformats.org/presentationml/2006/main">
  <p:tag name="AS_UNIQUEID" val="971"/>
</p:tagLst>
</file>

<file path=ppt/tags/tag227.xml><?xml version="1.0" encoding="utf-8"?>
<p:tagLst xmlns:p="http://schemas.openxmlformats.org/presentationml/2006/main">
  <p:tag name="AS_UNIQUEID" val="972"/>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228.xml><?xml version="1.0" encoding="utf-8"?>
<p:tagLst xmlns:p="http://schemas.openxmlformats.org/presentationml/2006/main">
  <p:tag name="AS_UNIQUEID" val="973"/>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229.xml><?xml version="1.0" encoding="utf-8"?>
<p:tagLst xmlns:p="http://schemas.openxmlformats.org/presentationml/2006/main">
  <p:tag name="KSO_WM_BEAUTIFY_FLAG" val="#wm#"/>
  <p:tag name="KSO_WM_TEMPLATE_CATEGORY" val="custom"/>
  <p:tag name="KSO_WM_TEMPLATE_INDEX" val="20205176"/>
</p:tagLst>
</file>

<file path=ppt/tags/tag23.xml><?xml version="1.0" encoding="utf-8"?>
<p:tagLst xmlns:p="http://schemas.openxmlformats.org/presentationml/2006/main">
  <p:tag name="AS_UNIQUEID" val="80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974"/>
</p:tagLst>
</file>

<file path=ppt/tags/tag231.xml><?xml version="1.0" encoding="utf-8"?>
<p:tagLst xmlns:p="http://schemas.openxmlformats.org/presentationml/2006/main">
  <p:tag name="AS_UNIQUEID" val="975"/>
</p:tagLst>
</file>

<file path=ppt/tags/tag232.xml><?xml version="1.0" encoding="utf-8"?>
<p:tagLst xmlns:p="http://schemas.openxmlformats.org/presentationml/2006/main">
  <p:tag name="AS_UNIQUEID" val="976"/>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233.xml><?xml version="1.0" encoding="utf-8"?>
<p:tagLst xmlns:p="http://schemas.openxmlformats.org/presentationml/2006/main">
  <p:tag name="AS_UNIQUEID" val="977"/>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234.xml><?xml version="1.0" encoding="utf-8"?>
<p:tagLst xmlns:p="http://schemas.openxmlformats.org/presentationml/2006/main">
  <p:tag name="KSO_WM_BEAUTIFY_FLAG" val="#wm#"/>
  <p:tag name="KSO_WM_TEMPLATE_CATEGORY" val="custom"/>
  <p:tag name="KSO_WM_TEMPLATE_INDEX" val="20205176"/>
</p:tagLst>
</file>

<file path=ppt/tags/tag235.xml><?xml version="1.0" encoding="utf-8"?>
<p:tagLst xmlns:p="http://schemas.openxmlformats.org/presentationml/2006/main">
  <p:tag name="AS_UNIQUEID" val="978"/>
</p:tagLst>
</file>

<file path=ppt/tags/tag236.xml><?xml version="1.0" encoding="utf-8"?>
<p:tagLst xmlns:p="http://schemas.openxmlformats.org/presentationml/2006/main">
  <p:tag name="AS_UNIQUEID" val="616"/>
</p:tagLst>
</file>

<file path=ppt/tags/tag237.xml><?xml version="1.0" encoding="utf-8"?>
<p:tagLst xmlns:p="http://schemas.openxmlformats.org/presentationml/2006/main">
  <p:tag name="AS_UNIQUEID" val="719"/>
</p:tagLst>
</file>

<file path=ppt/tags/tag238.xml><?xml version="1.0" encoding="utf-8"?>
<p:tagLst xmlns:p="http://schemas.openxmlformats.org/presentationml/2006/main">
  <p:tag name="AS_UNIQUEID" val="720"/>
</p:tagLst>
</file>

<file path=ppt/tags/tag239.xml><?xml version="1.0" encoding="utf-8"?>
<p:tagLst xmlns:p="http://schemas.openxmlformats.org/presentationml/2006/main">
  <p:tag name="KSO_WM_BEAUTIFY_FLAG" val="#wm#"/>
  <p:tag name="KSO_WM_TEMPLATE_CATEGORY" val="custom"/>
  <p:tag name="KSO_WM_TEMPLATE_INDEX" val="20205176"/>
</p:tagLst>
</file>

<file path=ppt/tags/tag24.xml><?xml version="1.0" encoding="utf-8"?>
<p:tagLst xmlns:p="http://schemas.openxmlformats.org/presentationml/2006/main">
  <p:tag name="AS_UNIQUEID" val="80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979"/>
</p:tagLst>
</file>

<file path=ppt/tags/tag241.xml><?xml version="1.0" encoding="utf-8"?>
<p:tagLst xmlns:p="http://schemas.openxmlformats.org/presentationml/2006/main">
  <p:tag name="AS_UNIQUEID" val="980"/>
</p:tagLst>
</file>

<file path=ppt/tags/tag242.xml><?xml version="1.0" encoding="utf-8"?>
<p:tagLst xmlns:p="http://schemas.openxmlformats.org/presentationml/2006/main">
  <p:tag name="AS_UNIQUEID" val="616"/>
</p:tagLst>
</file>

<file path=ppt/tags/tag243.xml><?xml version="1.0" encoding="utf-8"?>
<p:tagLst xmlns:p="http://schemas.openxmlformats.org/presentationml/2006/main">
  <p:tag name="AS_UNIQUEID" val="981"/>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244.xml><?xml version="1.0" encoding="utf-8"?>
<p:tagLst xmlns:p="http://schemas.openxmlformats.org/presentationml/2006/main">
  <p:tag name="KSO_WM_BEAUTIFY_FLAG" val="#wm#"/>
  <p:tag name="KSO_WM_TEMPLATE_CATEGORY" val="custom"/>
  <p:tag name="KSO_WM_TEMPLATE_INDEX" val="20205176"/>
</p:tagLst>
</file>

<file path=ppt/tags/tag245.xml><?xml version="1.0" encoding="utf-8"?>
<p:tagLst xmlns:p="http://schemas.openxmlformats.org/presentationml/2006/main">
  <p:tag name="AS_UNIQUEID" val="982"/>
</p:tagLst>
</file>

<file path=ppt/tags/tag246.xml><?xml version="1.0" encoding="utf-8"?>
<p:tagLst xmlns:p="http://schemas.openxmlformats.org/presentationml/2006/main">
  <p:tag name="AS_UNIQUEID" val="526"/>
</p:tagLst>
</file>

<file path=ppt/tags/tag247.xml><?xml version="1.0" encoding="utf-8"?>
<p:tagLst xmlns:p="http://schemas.openxmlformats.org/presentationml/2006/main">
  <p:tag name="AS_UNIQUEID" val="527"/>
</p:tagLst>
</file>

<file path=ppt/tags/tag248.xml><?xml version="1.0" encoding="utf-8"?>
<p:tagLst xmlns:p="http://schemas.openxmlformats.org/presentationml/2006/main">
  <p:tag name="AS_UNIQUEID" val="528"/>
</p:tagLst>
</file>

<file path=ppt/tags/tag249.xml><?xml version="1.0" encoding="utf-8"?>
<p:tagLst xmlns:p="http://schemas.openxmlformats.org/presentationml/2006/main">
  <p:tag name="KSO_WM_BEAUTIFY_FLAG" val="#wm#"/>
  <p:tag name="KSO_WM_TEMPLATE_CATEGORY" val="custom"/>
  <p:tag name="KSO_WM_TEMPLATE_INDEX" val="20205176"/>
</p:tagLst>
</file>

<file path=ppt/tags/tag25.xml><?xml version="1.0" encoding="utf-8"?>
<p:tagLst xmlns:p="http://schemas.openxmlformats.org/presentationml/2006/main">
  <p:tag name="AS_UNIQUEID" val="80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983"/>
</p:tagLst>
</file>

<file path=ppt/tags/tag251.xml><?xml version="1.0" encoding="utf-8"?>
<p:tagLst xmlns:p="http://schemas.openxmlformats.org/presentationml/2006/main">
  <p:tag name="AS_UNIQUEID" val="526"/>
</p:tagLst>
</file>

<file path=ppt/tags/tag252.xml><?xml version="1.0" encoding="utf-8"?>
<p:tagLst xmlns:p="http://schemas.openxmlformats.org/presentationml/2006/main">
  <p:tag name="AS_UNIQUEID" val="531"/>
</p:tagLst>
</file>

<file path=ppt/tags/tag253.xml><?xml version="1.0" encoding="utf-8"?>
<p:tagLst xmlns:p="http://schemas.openxmlformats.org/presentationml/2006/main">
  <p:tag name="AS_UNIQUEID" val="534"/>
</p:tagLst>
</file>

<file path=ppt/tags/tag254.xml><?xml version="1.0" encoding="utf-8"?>
<p:tagLst xmlns:p="http://schemas.openxmlformats.org/presentationml/2006/main">
  <p:tag name="KSO_WM_BEAUTIFY_FLAG" val="#wm#"/>
  <p:tag name="KSO_WM_TEMPLATE_CATEGORY" val="custom"/>
  <p:tag name="KSO_WM_TEMPLATE_INDEX" val="20205176"/>
</p:tagLst>
</file>

<file path=ppt/tags/tag255.xml><?xml version="1.0" encoding="utf-8"?>
<p:tagLst xmlns:p="http://schemas.openxmlformats.org/presentationml/2006/main">
  <p:tag name="AS_UNIQUEID" val="984"/>
</p:tagLst>
</file>

<file path=ppt/tags/tag256.xml><?xml version="1.0" encoding="utf-8"?>
<p:tagLst xmlns:p="http://schemas.openxmlformats.org/presentationml/2006/main">
  <p:tag name="AS_UNIQUEID" val="616"/>
</p:tagLst>
</file>

<file path=ppt/tags/tag257.xml><?xml version="1.0" encoding="utf-8"?>
<p:tagLst xmlns:p="http://schemas.openxmlformats.org/presentationml/2006/main">
  <p:tag name="AS_UNIQUEID" val="726"/>
</p:tagLst>
</file>

<file path=ppt/tags/tag258.xml><?xml version="1.0" encoding="utf-8"?>
<p:tagLst xmlns:p="http://schemas.openxmlformats.org/presentationml/2006/main">
  <p:tag name="AS_UNIQUEID" val="985"/>
  <p:tag name="KSO_WM_BEAUTIFY_FLAG" val="#wm#"/>
  <p:tag name="KSO_WM_TAG_VERSION" val="1.0"/>
  <p:tag name="KSO_WM_TEMPLATE_CATEGORY" val="diagram"/>
  <p:tag name="KSO_WM_TEMPLATE_INDEX" val="20201369"/>
  <p:tag name="KSO_WM_UNIT_COMPATIBLE" val="0"/>
  <p:tag name="KSO_WM_UNIT_DIAGRAM_ISNUMVISUAL" val="0"/>
  <p:tag name="KSO_WM_UNIT_DIAGRAM_ISREFERUNIT" val="0"/>
  <p:tag name="KSO_WM_UNIT_HIGHLIGHT" val="0"/>
  <p:tag name="KSO_WM_UNIT_ID" val="diagram20201369_1*a*1"/>
  <p:tag name="KSO_WM_UNIT_INDEX" val="1"/>
  <p:tag name="KSO_WM_UNIT_ISCONTENTSTITLE" val="0"/>
  <p:tag name="KSO_WM_UNIT_LAYERLEVEL" val="1"/>
  <p:tag name="KSO_WM_UNIT_NOCLEAR" val="0"/>
  <p:tag name="KSO_WM_UNIT_PRESET_TEXT" val="国内幼儿教育的第一品牌"/>
  <p:tag name="KSO_WM_UNIT_TYPE" val="a"/>
  <p:tag name="KSO_WM_UNIT_VALUE" val="13"/>
</p:tagLst>
</file>

<file path=ppt/tags/tag259.xml><?xml version="1.0" encoding="utf-8"?>
<p:tagLst xmlns:p="http://schemas.openxmlformats.org/presentationml/2006/main">
  <p:tag name="AS_UNIQUEID" val="986"/>
</p:tagLst>
</file>

<file path=ppt/tags/tag26.xml><?xml version="1.0" encoding="utf-8"?>
<p:tagLst xmlns:p="http://schemas.openxmlformats.org/presentationml/2006/main">
  <p:tag name="AS_UNIQUEID" val="803"/>
</p:tagLst>
</file>

<file path=ppt/tags/tag260.xml><?xml version="1.0" encoding="utf-8"?>
<p:tagLst xmlns:p="http://schemas.openxmlformats.org/presentationml/2006/main">
  <p:tag name="KSO_WM_BEAUTIFY_FLAG" val="#wm#"/>
  <p:tag name="KSO_WM_TEMPLATE_CATEGORY" val="custom"/>
  <p:tag name="KSO_WM_TEMPLATE_INDEX" val="20205176"/>
</p:tagLst>
</file>

<file path=ppt/tags/tag261.xml><?xml version="1.0" encoding="utf-8"?>
<p:tagLst xmlns:p="http://schemas.openxmlformats.org/presentationml/2006/main">
  <p:tag name="AS_UNIQUEID" val="987"/>
</p:tagLst>
</file>

<file path=ppt/tags/tag262.xml><?xml version="1.0" encoding="utf-8"?>
<p:tagLst xmlns:p="http://schemas.openxmlformats.org/presentationml/2006/main">
  <p:tag name="AS_UNIQUEID" val="988"/>
  <p:tag name="KSO_WM_BEAUTIFY_FLAG" val="#wm#"/>
  <p:tag name="KSO_WM_TAG_VERSION" val="1.0"/>
  <p:tag name="KSO_WM_TEMPLATE_CATEGORY" val="diagram"/>
  <p:tag name="KSO_WM_TEMPLATE_INDEX" val="20201369"/>
  <p:tag name="KSO_WM_UNIT_COMPATIBLE" val="0"/>
  <p:tag name="KSO_WM_UNIT_DIAGRAM_ISNUMVISUAL" val="0"/>
  <p:tag name="KSO_WM_UNIT_DIAGRAM_ISREFERUNIT" val="0"/>
  <p:tag name="KSO_WM_UNIT_HIGHLIGHT" val="0"/>
  <p:tag name="KSO_WM_UNIT_ID" val="diagram20201369_1*b*1"/>
  <p:tag name="KSO_WM_UNIT_INDEX" val="1"/>
  <p:tag name="KSO_WM_UNIT_ISCONTENTSTITLE" val="0"/>
  <p:tag name="KSO_WM_UNIT_LAYERLEVEL" val="1"/>
  <p:tag name="KSO_WM_UNIT_NOCLEAR" val="0"/>
  <p:tag name="KSO_WM_UNIT_PRESET_TEXT" val="目标愿景"/>
  <p:tag name="KSO_WM_UNIT_TYPE" val="b"/>
  <p:tag name="KSO_WM_UNIT_VALUE" val="5"/>
</p:tagLst>
</file>

<file path=ppt/tags/tag263.xml><?xml version="1.0" encoding="utf-8"?>
<p:tagLst xmlns:p="http://schemas.openxmlformats.org/presentationml/2006/main">
  <p:tag name="AS_UNIQUEID" val="689"/>
</p:tagLst>
</file>

<file path=ppt/tags/tag264.xml><?xml version="1.0" encoding="utf-8"?>
<p:tagLst xmlns:p="http://schemas.openxmlformats.org/presentationml/2006/main">
  <p:tag name="KSO_WM_BEAUTIFY_FLAG" val="#wm#"/>
  <p:tag name="KSO_WM_TEMPLATE_CATEGORY" val="custom"/>
  <p:tag name="KSO_WM_TEMPLATE_INDEX" val="20205176"/>
</p:tagLst>
</file>

<file path=ppt/tags/tag265.xml><?xml version="1.0" encoding="utf-8"?>
<p:tagLst xmlns:p="http://schemas.openxmlformats.org/presentationml/2006/main">
  <p:tag name="AS_UNIQUEID" val="989"/>
</p:tagLst>
</file>

<file path=ppt/tags/tag266.xml><?xml version="1.0" encoding="utf-8"?>
<p:tagLst xmlns:p="http://schemas.openxmlformats.org/presentationml/2006/main">
  <p:tag name="AS_UNIQUEID" val="990"/>
</p:tagLst>
</file>

<file path=ppt/tags/tag267.xml><?xml version="1.0" encoding="utf-8"?>
<p:tagLst xmlns:p="http://schemas.openxmlformats.org/presentationml/2006/main">
  <p:tag name="AS_UNIQUEID" val="614"/>
</p:tagLst>
</file>

<file path=ppt/tags/tag268.xml><?xml version="1.0" encoding="utf-8"?>
<p:tagLst xmlns:p="http://schemas.openxmlformats.org/presentationml/2006/main">
  <p:tag name="AS_UNIQUEID" val="735"/>
</p:tagLst>
</file>

<file path=ppt/tags/tag269.xml><?xml version="1.0" encoding="utf-8"?>
<p:tagLst xmlns:p="http://schemas.openxmlformats.org/presentationml/2006/main">
  <p:tag name="KSO_WM_BEAUTIFY_FLAG" val="#wm#"/>
  <p:tag name="KSO_WM_TEMPLATE_CATEGORY" val="custom"/>
  <p:tag name="KSO_WM_TEMPLATE_INDEX" val="20205176"/>
</p:tagLst>
</file>

<file path=ppt/tags/tag27.xml><?xml version="1.0" encoding="utf-8"?>
<p:tagLst xmlns:p="http://schemas.openxmlformats.org/presentationml/2006/main">
  <p:tag name="AS_UNIQUEID" val="80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991"/>
</p:tagLst>
</file>

<file path=ppt/tags/tag271.xml><?xml version="1.0" encoding="utf-8"?>
<p:tagLst xmlns:p="http://schemas.openxmlformats.org/presentationml/2006/main">
  <p:tag name="AS_UNIQUEID" val="992"/>
</p:tagLst>
</file>

<file path=ppt/tags/tag272.xml><?xml version="1.0" encoding="utf-8"?>
<p:tagLst xmlns:p="http://schemas.openxmlformats.org/presentationml/2006/main">
  <p:tag name="AS_UNIQUEID" val="614"/>
</p:tagLst>
</file>

<file path=ppt/tags/tag273.xml><?xml version="1.0" encoding="utf-8"?>
<p:tagLst xmlns:p="http://schemas.openxmlformats.org/presentationml/2006/main">
  <p:tag name="AS_UNIQUEID" val="730"/>
</p:tagLst>
</file>

<file path=ppt/tags/tag274.xml><?xml version="1.0" encoding="utf-8"?>
<p:tagLst xmlns:p="http://schemas.openxmlformats.org/presentationml/2006/main">
  <p:tag name="AS_UNIQUEID" val="731"/>
</p:tagLst>
</file>

<file path=ppt/tags/tag275.xml><?xml version="1.0" encoding="utf-8"?>
<p:tagLst xmlns:p="http://schemas.openxmlformats.org/presentationml/2006/main">
  <p:tag name="AS_UNIQUEID" val="732"/>
</p:tagLst>
</file>

<file path=ppt/tags/tag276.xml><?xml version="1.0" encoding="utf-8"?>
<p:tagLst xmlns:p="http://schemas.openxmlformats.org/presentationml/2006/main">
  <p:tag name="KSO_WM_BEAUTIFY_FLAG" val="#wm#"/>
  <p:tag name="KSO_WM_TEMPLATE_CATEGORY" val="custom"/>
  <p:tag name="KSO_WM_TEMPLATE_INDEX" val="20205176"/>
</p:tagLst>
</file>

<file path=ppt/tags/tag277.xml><?xml version="1.0" encoding="utf-8"?>
<p:tagLst xmlns:p="http://schemas.openxmlformats.org/presentationml/2006/main">
  <p:tag name="AS_UNIQUEID" val="993"/>
</p:tagLst>
</file>

<file path=ppt/tags/tag278.xml><?xml version="1.0" encoding="utf-8"?>
<p:tagLst xmlns:p="http://schemas.openxmlformats.org/presentationml/2006/main">
  <p:tag name="AS_UNIQUEID" val="994"/>
</p:tagLst>
</file>

<file path=ppt/tags/tag279.xml><?xml version="1.0" encoding="utf-8"?>
<p:tagLst xmlns:p="http://schemas.openxmlformats.org/presentationml/2006/main">
  <p:tag name="AS_UNIQUEID" val="750"/>
</p:tagLst>
</file>

<file path=ppt/tags/tag28.xml><?xml version="1.0" encoding="utf-8"?>
<p:tagLst xmlns:p="http://schemas.openxmlformats.org/presentationml/2006/main">
  <p:tag name="AS_UNIQUEID" val="80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751"/>
</p:tagLst>
</file>

<file path=ppt/tags/tag281.xml><?xml version="1.0" encoding="utf-8"?>
<p:tagLst xmlns:p="http://schemas.openxmlformats.org/presentationml/2006/main">
  <p:tag name="KSO_WM_BEAUTIFY_FLAG" val="#wm#"/>
  <p:tag name="KSO_WM_TEMPLATE_CATEGORY" val="custom"/>
  <p:tag name="KSO_WM_TEMPLATE_INDEX" val="20205176"/>
</p:tagLst>
</file>

<file path=ppt/tags/tag282.xml><?xml version="1.0" encoding="utf-8"?>
<p:tagLst xmlns:p="http://schemas.openxmlformats.org/presentationml/2006/main">
  <p:tag name="AS_UNIQUEID" val="995"/>
</p:tagLst>
</file>

<file path=ppt/tags/tag283.xml><?xml version="1.0" encoding="utf-8"?>
<p:tagLst xmlns:p="http://schemas.openxmlformats.org/presentationml/2006/main">
  <p:tag name="AS_UNIQUEID" val="996"/>
</p:tagLst>
</file>

<file path=ppt/tags/tag284.xml><?xml version="1.0" encoding="utf-8"?>
<p:tagLst xmlns:p="http://schemas.openxmlformats.org/presentationml/2006/main">
  <p:tag name="AS_UNIQUEID" val="614"/>
</p:tagLst>
</file>

<file path=ppt/tags/tag285.xml><?xml version="1.0" encoding="utf-8"?>
<p:tagLst xmlns:p="http://schemas.openxmlformats.org/presentationml/2006/main">
  <p:tag name="AS_UNIQUEID" val="997"/>
  <p:tag name="KSO_WM_BEAUTIFY_FLAG" val="#wm#"/>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286.xml><?xml version="1.0" encoding="utf-8"?>
<p:tagLst xmlns:p="http://schemas.openxmlformats.org/presentationml/2006/main">
  <p:tag name="KSO_WM_BEAUTIFY_FLAG" val="#wm#"/>
  <p:tag name="KSO_WM_TEMPLATE_CATEGORY" val="custom"/>
  <p:tag name="KSO_WM_TEMPLATE_INDEX" val="20205176"/>
</p:tagLst>
</file>

<file path=ppt/tags/tag287.xml><?xml version="1.0" encoding="utf-8"?>
<p:tagLst xmlns:p="http://schemas.openxmlformats.org/presentationml/2006/main">
  <p:tag name="AS_UNIQUEID" val="998"/>
</p:tagLst>
</file>

<file path=ppt/tags/tag288.xml><?xml version="1.0" encoding="utf-8"?>
<p:tagLst xmlns:p="http://schemas.openxmlformats.org/presentationml/2006/main">
  <p:tag name="AS_UNIQUEID" val="614"/>
  <p:tag name="KSO_WM_UNIT_PLACING_PICTURE_USER_VIEWPORT" val="{&quot;height&quot;:7365,&quot;width&quot;:10500}"/>
</p:tagLst>
</file>

<file path=ppt/tags/tag289.xml><?xml version="1.0" encoding="utf-8"?>
<p:tagLst xmlns:p="http://schemas.openxmlformats.org/presentationml/2006/main">
  <p:tag name="AS_UNIQUEID" val="999"/>
  <p:tag name="KSO_WM_BEAUTIFY_FLAG" val="#wm#"/>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29.xml><?xml version="1.0" encoding="utf-8"?>
<p:tagLst xmlns:p="http://schemas.openxmlformats.org/presentationml/2006/main">
  <p:tag name="AS_UNIQUEID" val="80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TEMPLATE_CATEGORY" val="custom"/>
  <p:tag name="KSO_WM_TEMPLATE_INDEX" val="20205176"/>
</p:tagLst>
</file>

<file path=ppt/tags/tag291.xml><?xml version="1.0" encoding="utf-8"?>
<p:tagLst xmlns:p="http://schemas.openxmlformats.org/presentationml/2006/main">
  <p:tag name="AS_UNIQUEID" val="1000"/>
</p:tagLst>
</file>

<file path=ppt/tags/tag292.xml><?xml version="1.0" encoding="utf-8"?>
<p:tagLst xmlns:p="http://schemas.openxmlformats.org/presentationml/2006/main">
  <p:tag name="AS_UNIQUEID" val="1001"/>
</p:tagLst>
</file>

<file path=ppt/tags/tag293.xml><?xml version="1.0" encoding="utf-8"?>
<p:tagLst xmlns:p="http://schemas.openxmlformats.org/presentationml/2006/main">
  <p:tag name="AS_UNIQUEID" val="614"/>
</p:tagLst>
</file>

<file path=ppt/tags/tag294.xml><?xml version="1.0" encoding="utf-8"?>
<p:tagLst xmlns:p="http://schemas.openxmlformats.org/presentationml/2006/main">
  <p:tag name="AS_UNIQUEID" val="755"/>
</p:tagLst>
</file>

<file path=ppt/tags/tag295.xml><?xml version="1.0" encoding="utf-8"?>
<p:tagLst xmlns:p="http://schemas.openxmlformats.org/presentationml/2006/main">
  <p:tag name="KSO_WM_BEAUTIFY_FLAG" val="#wm#"/>
  <p:tag name="KSO_WM_TEMPLATE_CATEGORY" val="custom"/>
  <p:tag name="KSO_WM_TEMPLATE_INDEX" val="20205176"/>
</p:tagLst>
</file>

<file path=ppt/tags/tag296.xml><?xml version="1.0" encoding="utf-8"?>
<p:tagLst xmlns:p="http://schemas.openxmlformats.org/presentationml/2006/main">
  <p:tag name="AS_UNIQUEID" val="1002"/>
</p:tagLst>
</file>

<file path=ppt/tags/tag297.xml><?xml version="1.0" encoding="utf-8"?>
<p:tagLst xmlns:p="http://schemas.openxmlformats.org/presentationml/2006/main">
  <p:tag name="AS_UNIQUEID" val="1003"/>
</p:tagLst>
</file>

<file path=ppt/tags/tag298.xml><?xml version="1.0" encoding="utf-8"?>
<p:tagLst xmlns:p="http://schemas.openxmlformats.org/presentationml/2006/main">
  <p:tag name="AS_UNIQUEID" val="614"/>
</p:tagLst>
</file>

<file path=ppt/tags/tag299.xml><?xml version="1.0" encoding="utf-8"?>
<p:tagLst xmlns:p="http://schemas.openxmlformats.org/presentationml/2006/main">
  <p:tag name="AS_UNIQUEID" val="1004"/>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14*f*1"/>
  <p:tag name="KSO_WM_UNIT_INDEX" val="1"/>
  <p:tag name="KSO_WM_UNIT_LAYERLEVEL" val="1"/>
  <p:tag name="KSO_WM_UNIT_NOCLEAR" val="0"/>
  <p:tag name="KSO_WM_UNIT_PRESET_TEXT" val="您的正文已经经简明扼要，字字珠玑，但信息却千丝万缕、错综复杂，需要用更多的文字来表述；但请您尽可能提炼思想的精髓，否则容易造成观者的阅读压力，适得其反。"/>
  <p:tag name="KSO_WM_UNIT_TYPE" val="f"/>
  <p:tag name="KSO_WM_UNIT_VALUE" val="220"/>
</p:tagLst>
</file>

<file path=ppt/tags/tag3.xml><?xml version="1.0" encoding="utf-8"?>
<p:tagLst xmlns:p="http://schemas.openxmlformats.org/presentationml/2006/main">
  <p:tag name="AS_UNIQUEID" val="78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80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KSO_WM_BEAUTIFY_FLAG" val="#wm#"/>
  <p:tag name="KSO_WM_TEMPLATE_CATEGORY" val="custom"/>
  <p:tag name="KSO_WM_TEMPLATE_INDEX" val="20205176"/>
</p:tagLst>
</file>

<file path=ppt/tags/tag301.xml><?xml version="1.0" encoding="utf-8"?>
<p:tagLst xmlns:p="http://schemas.openxmlformats.org/presentationml/2006/main">
  <p:tag name="AS_UNIQUEID" val="1005"/>
</p:tagLst>
</file>

<file path=ppt/tags/tag302.xml><?xml version="1.0" encoding="utf-8"?>
<p:tagLst xmlns:p="http://schemas.openxmlformats.org/presentationml/2006/main">
  <p:tag name="AS_UNIQUEID" val="614"/>
</p:tagLst>
</file>

<file path=ppt/tags/tag303.xml><?xml version="1.0" encoding="utf-8"?>
<p:tagLst xmlns:p="http://schemas.openxmlformats.org/presentationml/2006/main">
  <p:tag name="AS_UNIQUEID" val="1006"/>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304.xml><?xml version="1.0" encoding="utf-8"?>
<p:tagLst xmlns:p="http://schemas.openxmlformats.org/presentationml/2006/main">
  <p:tag name="KSO_WM_BEAUTIFY_FLAG" val="#wm#"/>
  <p:tag name="KSO_WM_TEMPLATE_CATEGORY" val="custom"/>
  <p:tag name="KSO_WM_TEMPLATE_INDEX" val="20205176"/>
</p:tagLst>
</file>

<file path=ppt/tags/tag305.xml><?xml version="1.0" encoding="utf-8"?>
<p:tagLst xmlns:p="http://schemas.openxmlformats.org/presentationml/2006/main">
  <p:tag name="AS_UNIQUEID" val="1007"/>
</p:tagLst>
</file>

<file path=ppt/tags/tag306.xml><?xml version="1.0" encoding="utf-8"?>
<p:tagLst xmlns:p="http://schemas.openxmlformats.org/presentationml/2006/main">
  <p:tag name="AS_UNIQUEID" val="1008"/>
</p:tagLst>
</file>

<file path=ppt/tags/tag307.xml><?xml version="1.0" encoding="utf-8"?>
<p:tagLst xmlns:p="http://schemas.openxmlformats.org/presentationml/2006/main">
  <p:tag name="AS_UNIQUEID" val="777"/>
</p:tagLst>
</file>

<file path=ppt/tags/tag308.xml><?xml version="1.0" encoding="utf-8"?>
<p:tagLst xmlns:p="http://schemas.openxmlformats.org/presentationml/2006/main">
  <p:tag name="AS_UNIQUEID" val="689"/>
</p:tagLst>
</file>

<file path=ppt/tags/tag309.xml><?xml version="1.0" encoding="utf-8"?>
<p:tagLst xmlns:p="http://schemas.openxmlformats.org/presentationml/2006/main">
  <p:tag name="KSO_WM_BEAUTIFY_FLAG" val="#wm#"/>
  <p:tag name="KSO_WM_TEMPLATE_CATEGORY" val="custom"/>
  <p:tag name="KSO_WM_TEMPLATE_INDEX" val="20205176"/>
</p:tagLst>
</file>

<file path=ppt/tags/tag31.xml><?xml version="1.0" encoding="utf-8"?>
<p:tagLst xmlns:p="http://schemas.openxmlformats.org/presentationml/2006/main">
  <p:tag name="AS_UNIQUEID" val="80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1009"/>
</p:tagLst>
</file>

<file path=ppt/tags/tag311.xml><?xml version="1.0" encoding="utf-8"?>
<p:tagLst xmlns:p="http://schemas.openxmlformats.org/presentationml/2006/main">
  <p:tag name="AS_UNIQUEID" val="1010"/>
</p:tagLst>
</file>

<file path=ppt/tags/tag312.xml><?xml version="1.0" encoding="utf-8"?>
<p:tagLst xmlns:p="http://schemas.openxmlformats.org/presentationml/2006/main">
  <p:tag name="AS_UNIQUEID" val="1011"/>
</p:tagLst>
</file>

<file path=ppt/tags/tag313.xml><?xml version="1.0" encoding="utf-8"?>
<p:tagLst xmlns:p="http://schemas.openxmlformats.org/presentationml/2006/main">
  <p:tag name="AS_UNIQUEID" val="689"/>
</p:tagLst>
</file>

<file path=ppt/tags/tag314.xml><?xml version="1.0" encoding="utf-8"?>
<p:tagLst xmlns:p="http://schemas.openxmlformats.org/presentationml/2006/main">
  <p:tag name="KSO_WM_BEAUTIFY_FLAG" val="#wm#"/>
  <p:tag name="KSO_WM_TEMPLATE_CATEGORY" val="custom"/>
  <p:tag name="KSO_WM_TEMPLATE_INDEX" val="20205176"/>
</p:tagLst>
</file>

<file path=ppt/tags/tag315.xml><?xml version="1.0" encoding="utf-8"?>
<p:tagLst xmlns:p="http://schemas.openxmlformats.org/presentationml/2006/main">
  <p:tag name="AS_UNIQUEID" val="1012"/>
</p:tagLst>
</file>

<file path=ppt/tags/tag316.xml><?xml version="1.0" encoding="utf-8"?>
<p:tagLst xmlns:p="http://schemas.openxmlformats.org/presentationml/2006/main">
  <p:tag name="AS_UNIQUEID" val="1013"/>
</p:tagLst>
</file>

<file path=ppt/tags/tag317.xml><?xml version="1.0" encoding="utf-8"?>
<p:tagLst xmlns:p="http://schemas.openxmlformats.org/presentationml/2006/main">
  <p:tag name="AS_UNIQUEID" val="1014"/>
</p:tagLst>
</file>

<file path=ppt/tags/tag318.xml><?xml version="1.0" encoding="utf-8"?>
<p:tagLst xmlns:p="http://schemas.openxmlformats.org/presentationml/2006/main">
  <p:tag name="KSO_WM_BEAUTIFY_FLAG" val="#wm#"/>
  <p:tag name="KSO_WM_TEMPLATE_CATEGORY" val="custom"/>
  <p:tag name="KSO_WM_TEMPLATE_INDEX" val="20205176"/>
</p:tagLst>
</file>

<file path=ppt/tags/tag319.xml><?xml version="1.0" encoding="utf-8"?>
<p:tagLst xmlns:p="http://schemas.openxmlformats.org/presentationml/2006/main">
  <p:tag name="AS_UNIQUEID" val="1015"/>
</p:tagLst>
</file>

<file path=ppt/tags/tag32.xml><?xml version="1.0" encoding="utf-8"?>
<p:tagLst xmlns:p="http://schemas.openxmlformats.org/presentationml/2006/main">
  <p:tag name="AS_UNIQUEID" val="80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1016"/>
</p:tagLst>
</file>

<file path=ppt/tags/tag321.xml><?xml version="1.0" encoding="utf-8"?>
<p:tagLst xmlns:p="http://schemas.openxmlformats.org/presentationml/2006/main">
  <p:tag name="AS_UNIQUEID" val="1017"/>
</p:tagLst>
</file>

<file path=ppt/tags/tag322.xml><?xml version="1.0" encoding="utf-8"?>
<p:tagLst xmlns:p="http://schemas.openxmlformats.org/presentationml/2006/main">
  <p:tag name="AS_UNIQUEID" val="689"/>
</p:tagLst>
</file>

<file path=ppt/tags/tag323.xml><?xml version="1.0" encoding="utf-8"?>
<p:tagLst xmlns:p="http://schemas.openxmlformats.org/presentationml/2006/main">
  <p:tag name="KSO_WM_BEAUTIFY_FLAG" val="#wm#"/>
  <p:tag name="KSO_WM_TEMPLATE_CATEGORY" val="custom"/>
  <p:tag name="KSO_WM_TEMPLATE_INDEX" val="20205176"/>
</p:tagLst>
</file>

<file path=ppt/tags/tag324.xml><?xml version="1.0" encoding="utf-8"?>
<p:tagLst xmlns:p="http://schemas.openxmlformats.org/presentationml/2006/main">
  <p:tag name="AS_UNIQUEID" val="1018"/>
</p:tagLst>
</file>

<file path=ppt/tags/tag325.xml><?xml version="1.0" encoding="utf-8"?>
<p:tagLst xmlns:p="http://schemas.openxmlformats.org/presentationml/2006/main">
  <p:tag name="AS_UNIQUEID" val="1019"/>
</p:tagLst>
</file>

<file path=ppt/tags/tag326.xml><?xml version="1.0" encoding="utf-8"?>
<p:tagLst xmlns:p="http://schemas.openxmlformats.org/presentationml/2006/main">
  <p:tag name="AS_UNIQUEID" val="689"/>
</p:tagLst>
</file>

<file path=ppt/tags/tag327.xml><?xml version="1.0" encoding="utf-8"?>
<p:tagLst xmlns:p="http://schemas.openxmlformats.org/presentationml/2006/main">
  <p:tag name="KSO_WM_BEAUTIFY_FLAG" val="#wm#"/>
  <p:tag name="KSO_WM_TEMPLATE_CATEGORY" val="custom"/>
  <p:tag name="KSO_WM_TEMPLATE_INDEX" val="20205176"/>
</p:tagLst>
</file>

<file path=ppt/tags/tag328.xml><?xml version="1.0" encoding="utf-8"?>
<p:tagLst xmlns:p="http://schemas.openxmlformats.org/presentationml/2006/main">
  <p:tag name="AS_UNIQUEID" val="1020"/>
</p:tagLst>
</file>

<file path=ppt/tags/tag329.xml><?xml version="1.0" encoding="utf-8"?>
<p:tagLst xmlns:p="http://schemas.openxmlformats.org/presentationml/2006/main">
  <p:tag name="AS_UNIQUEID" val="1021"/>
</p:tagLst>
</file>

<file path=ppt/tags/tag33.xml><?xml version="1.0" encoding="utf-8"?>
<p:tagLst xmlns:p="http://schemas.openxmlformats.org/presentationml/2006/main">
  <p:tag name="AS_UNIQUEID" val="81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626"/>
</p:tagLst>
</file>

<file path=ppt/tags/tag331.xml><?xml version="1.0" encoding="utf-8"?>
<p:tagLst xmlns:p="http://schemas.openxmlformats.org/presentationml/2006/main">
  <p:tag name="AS_UNIQUEID" val="1022"/>
</p:tagLst>
</file>

<file path=ppt/tags/tag332.xml><?xml version="1.0" encoding="utf-8"?>
<p:tagLst xmlns:p="http://schemas.openxmlformats.org/presentationml/2006/main">
  <p:tag name="KSO_WM_BEAUTIFY_FLAG" val="#wm#"/>
  <p:tag name="KSO_WM_TEMPLATE_CATEGORY" val="custom"/>
  <p:tag name="KSO_WM_TEMPLATE_INDEX" val="20205176"/>
</p:tagLst>
</file>

<file path=ppt/tags/tag333.xml><?xml version="1.0" encoding="utf-8"?>
<p:tagLst xmlns:p="http://schemas.openxmlformats.org/presentationml/2006/main">
  <p:tag name="AS_OS" val="Unix 3.10 unknown"/>
  <p:tag name="AS_RELEASE_DATE" val="2017.06.20"/>
  <p:tag name="AS_TITLE" val="Aspose.Slides for Java"/>
  <p:tag name="AS_VERSION" val="17.6"/>
</p:tagLst>
</file>

<file path=ppt/tags/tag34.xml><?xml version="1.0" encoding="utf-8"?>
<p:tagLst xmlns:p="http://schemas.openxmlformats.org/presentationml/2006/main">
  <p:tag name="AS_UNIQUEID" val="81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AS_UNIQUEID" val="812"/>
</p:tagLst>
</file>

<file path=ppt/tags/tag36.xml><?xml version="1.0" encoding="utf-8"?>
<p:tagLst xmlns:p="http://schemas.openxmlformats.org/presentationml/2006/main">
  <p:tag name="AS_UNIQUEID" val="81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AS_UNIQUEID" val="81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AS_UNIQUEID" val="81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81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78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817"/>
</p:tagLst>
</file>

<file path=ppt/tags/tag41.xml><?xml version="1.0" encoding="utf-8"?>
<p:tagLst xmlns:p="http://schemas.openxmlformats.org/presentationml/2006/main">
  <p:tag name="AS_UNIQUEID" val="81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81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82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821"/>
</p:tagLst>
</file>

<file path=ppt/tags/tag45.xml><?xml version="1.0" encoding="utf-8"?>
<p:tagLst xmlns:p="http://schemas.openxmlformats.org/presentationml/2006/main">
  <p:tag name="AS_UNIQUEID" val="82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82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82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82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82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78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82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828"/>
</p:tagLst>
</file>

<file path=ppt/tags/tag52.xml><?xml version="1.0" encoding="utf-8"?>
<p:tagLst xmlns:p="http://schemas.openxmlformats.org/presentationml/2006/main">
  <p:tag name="AS_UNIQUEID" val="82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83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83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83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83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834"/>
</p:tagLst>
</file>

<file path=ppt/tags/tag58.xml><?xml version="1.0" encoding="utf-8"?>
<p:tagLst xmlns:p="http://schemas.openxmlformats.org/presentationml/2006/main">
  <p:tag name="AS_UNIQUEID" val="83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83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78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83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83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839"/>
</p:tagLst>
</file>

<file path=ppt/tags/tag63.xml><?xml version="1.0" encoding="utf-8"?>
<p:tagLst xmlns:p="http://schemas.openxmlformats.org/presentationml/2006/main">
  <p:tag name="AS_UNIQUEID" val="84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84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84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84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84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845"/>
</p:tagLst>
</file>

<file path=ppt/tags/tag69.xml><?xml version="1.0" encoding="utf-8"?>
<p:tagLst xmlns:p="http://schemas.openxmlformats.org/presentationml/2006/main">
  <p:tag name="AS_UNIQUEID" val="568"/>
</p:tagLst>
</file>

<file path=ppt/tags/tag7.xml><?xml version="1.0" encoding="utf-8"?>
<p:tagLst xmlns:p="http://schemas.openxmlformats.org/presentationml/2006/main">
  <p:tag name="AS_UNIQUEID" val="784"/>
</p:tagLst>
</file>

<file path=ppt/tags/tag70.xml><?xml version="1.0" encoding="utf-8"?>
<p:tagLst xmlns:p="http://schemas.openxmlformats.org/presentationml/2006/main">
  <p:tag name="AS_UNIQUEID" val="569"/>
</p:tagLst>
</file>

<file path=ppt/tags/tag71.xml><?xml version="1.0" encoding="utf-8"?>
<p:tagLst xmlns:p="http://schemas.openxmlformats.org/presentationml/2006/main">
  <p:tag name="AS_UNIQUEID" val="570"/>
</p:tagLst>
</file>

<file path=ppt/tags/tag72.xml><?xml version="1.0" encoding="utf-8"?>
<p:tagLst xmlns:p="http://schemas.openxmlformats.org/presentationml/2006/main">
  <p:tag name="AS_UNIQUEID" val="571"/>
</p:tagLst>
</file>

<file path=ppt/tags/tag73.xml><?xml version="1.0" encoding="utf-8"?>
<p:tagLst xmlns:p="http://schemas.openxmlformats.org/presentationml/2006/main">
  <p:tag name="AS_UNIQUEID" val="846"/>
</p:tagLst>
</file>

<file path=ppt/tags/tag74.xml><?xml version="1.0" encoding="utf-8"?>
<p:tagLst xmlns:p="http://schemas.openxmlformats.org/presentationml/2006/main">
  <p:tag name="AS_UNIQUEID" val="847"/>
  <p:tag name="KSO_WM_BEAUTIFY_FLAG" val="#wm#"/>
  <p:tag name="KSO_WM_SLIDE_BACKGROUND_TYPE" val="frame"/>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5.xml><?xml version="1.0" encoding="utf-8"?>
<p:tagLst xmlns:p="http://schemas.openxmlformats.org/presentationml/2006/main">
  <p:tag name="AS_UNIQUEID" val="848"/>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76.xml><?xml version="1.0" encoding="utf-8"?>
<p:tagLst xmlns:p="http://schemas.openxmlformats.org/presentationml/2006/main">
  <p:tag name="AS_UNIQUEID" val="849"/>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7.xml><?xml version="1.0" encoding="utf-8"?>
<p:tagLst xmlns:p="http://schemas.openxmlformats.org/presentationml/2006/main">
  <p:tag name="AS_UNIQUEID" val="850"/>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8.xml><?xml version="1.0" encoding="utf-8"?>
<p:tagLst xmlns:p="http://schemas.openxmlformats.org/presentationml/2006/main">
  <p:tag name="AS_UNIQUEID" val="851"/>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9.xml><?xml version="1.0" encoding="utf-8"?>
<p:tagLst xmlns:p="http://schemas.openxmlformats.org/presentationml/2006/main">
  <p:tag name="AS_UNIQUEID" val="852"/>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xml><?xml version="1.0" encoding="utf-8"?>
<p:tagLst xmlns:p="http://schemas.openxmlformats.org/presentationml/2006/main">
  <p:tag name="AS_UNIQUEID" val="78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853"/>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1.xml><?xml version="1.0" encoding="utf-8"?>
<p:tagLst xmlns:p="http://schemas.openxmlformats.org/presentationml/2006/main">
  <p:tag name="AS_UNIQUEID" val="854"/>
</p:tagLst>
</file>

<file path=ppt/tags/tag82.xml><?xml version="1.0" encoding="utf-8"?>
<p:tagLst xmlns:p="http://schemas.openxmlformats.org/presentationml/2006/main">
  <p:tag name="AS_UNIQUEID" val="855"/>
  <p:tag name="KSO_WM_BEAUTIFY_FLAG" val="#wm#"/>
  <p:tag name="KSO_WM_SLIDE_BACKGROUND_TYPE" val="bel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83.xml><?xml version="1.0" encoding="utf-8"?>
<p:tagLst xmlns:p="http://schemas.openxmlformats.org/presentationml/2006/main">
  <p:tag name="AS_UNIQUEID" val="856"/>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4.xml><?xml version="1.0" encoding="utf-8"?>
<p:tagLst xmlns:p="http://schemas.openxmlformats.org/presentationml/2006/main">
  <p:tag name="AS_UNIQUEID" val="857"/>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5.xml><?xml version="1.0" encoding="utf-8"?>
<p:tagLst xmlns:p="http://schemas.openxmlformats.org/presentationml/2006/main">
  <p:tag name="AS_UNIQUEID" val="858"/>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6.xml><?xml version="1.0" encoding="utf-8"?>
<p:tagLst xmlns:p="http://schemas.openxmlformats.org/presentationml/2006/main">
  <p:tag name="AS_UNIQUEID" val="859"/>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7.xml><?xml version="1.0" encoding="utf-8"?>
<p:tagLst xmlns:p="http://schemas.openxmlformats.org/presentationml/2006/main">
  <p:tag name="AS_UNIQUEID" val="860"/>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8.xml><?xml version="1.0" encoding="utf-8"?>
<p:tagLst xmlns:p="http://schemas.openxmlformats.org/presentationml/2006/main">
  <p:tag name="AS_UNIQUEID" val="861"/>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89.xml><?xml version="1.0" encoding="utf-8"?>
<p:tagLst xmlns:p="http://schemas.openxmlformats.org/presentationml/2006/main">
  <p:tag name="AS_UNIQUEID" val="862"/>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xml><?xml version="1.0" encoding="utf-8"?>
<p:tagLst xmlns:p="http://schemas.openxmlformats.org/presentationml/2006/main">
  <p:tag name="AS_UNIQUEID" val="78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863"/>
</p:tagLst>
</file>

<file path=ppt/tags/tag91.xml><?xml version="1.0" encoding="utf-8"?>
<p:tagLst xmlns:p="http://schemas.openxmlformats.org/presentationml/2006/main">
  <p:tag name="AS_UNIQUEID" val="864"/>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92.xml><?xml version="1.0" encoding="utf-8"?>
<p:tagLst xmlns:p="http://schemas.openxmlformats.org/presentationml/2006/main">
  <p:tag name="AS_UNIQUEID" val="865"/>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93.xml><?xml version="1.0" encoding="utf-8"?>
<p:tagLst xmlns:p="http://schemas.openxmlformats.org/presentationml/2006/main">
  <p:tag name="AS_UNIQUEID" val="86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4.xml><?xml version="1.0" encoding="utf-8"?>
<p:tagLst xmlns:p="http://schemas.openxmlformats.org/presentationml/2006/main">
  <p:tag name="AS_UNIQUEID" val="86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5.xml><?xml version="1.0" encoding="utf-8"?>
<p:tagLst xmlns:p="http://schemas.openxmlformats.org/presentationml/2006/main">
  <p:tag name="AS_UNIQUEID" val="86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7.xml><?xml version="1.0" encoding="utf-8"?>
<p:tagLst xmlns:p="http://schemas.openxmlformats.org/presentationml/2006/main">
  <p:tag name="AS_UNIQUEID" val="869"/>
</p:tagLst>
</file>

<file path=ppt/tags/tag98.xml><?xml version="1.0" encoding="utf-8"?>
<p:tagLst xmlns:p="http://schemas.openxmlformats.org/presentationml/2006/main">
  <p:tag name="AS_UNIQUEID" val="870"/>
</p:tagLst>
</file>

<file path=ppt/tags/tag99.xml><?xml version="1.0" encoding="utf-8"?>
<p:tagLst xmlns:p="http://schemas.openxmlformats.org/presentationml/2006/main">
  <p:tag name="AS_UNIQUEID" val="87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184</Paragraphs>
  <Slides>45</Slides>
  <Notes>2</Notes>
  <TotalTime>0</TotalTime>
  <HiddenSlides>0</HiddenSlides>
  <MMClips>0</MMClips>
  <ScaleCrop>0</ScaleCrop>
  <HeadingPairs>
    <vt:vector baseType="variant" size="4">
      <vt:variant>
        <vt:lpstr>Theme</vt:lpstr>
      </vt:variant>
      <vt:variant>
        <vt:i4>1</vt:i4>
      </vt:variant>
      <vt:variant>
        <vt:lpstr>Slide Titles</vt:lpstr>
      </vt:variant>
      <vt:variant>
        <vt:i4>45</vt:i4>
      </vt:variant>
    </vt:vector>
  </HeadingPairs>
  <TitlesOfParts>
    <vt:vector baseType="lpstr" size="46">
      <vt:lpstr>Office 主题​​</vt:lpstr>
      <vt:lpstr>百年孤独</vt:lpstr>
      <vt:lpstr>教学目标</vt:lpstr>
      <vt:lpstr>Slide 3</vt:lpstr>
      <vt:lpstr>Slide 4</vt:lpstr>
      <vt:lpstr>Slide 5</vt:lpstr>
      <vt:lpstr>了解《百年孤独》</vt:lpstr>
      <vt:lpstr>Slide 7</vt:lpstr>
      <vt:lpstr>Slide 8</vt:lpstr>
      <vt:lpstr>前情回顾</vt:lpstr>
      <vt:lpstr>Slide 10</vt:lpstr>
      <vt:lpstr>初读小说：</vt:lpstr>
      <vt:lpstr>Slide 12</vt:lpstr>
      <vt:lpstr>Slide 13</vt:lpstr>
      <vt:lpstr>  小      说       内       容</vt:lpstr>
      <vt:lpstr>         小      说       内       容</vt:lpstr>
      <vt:lpstr>小         说         内         容</vt:lpstr>
      <vt:lpstr>小         说         内         容</vt:lpstr>
      <vt:lpstr>小         说         内         容</vt:lpstr>
      <vt:lpstr>小         说         内         容</vt:lpstr>
      <vt:lpstr>再读：1、分析人物形象</vt:lpstr>
      <vt:lpstr>Slide 21</vt:lpstr>
      <vt:lpstr>丽贝卡  孤独倔强  野性冲动  病态 </vt:lpstr>
      <vt:lpstr>Slide 23</vt:lpstr>
      <vt:lpstr>雷梅黛丝：</vt:lpstr>
      <vt:lpstr>Slide 25</vt:lpstr>
      <vt:lpstr>Slide 26</vt:lpstr>
      <vt:lpstr>Slide 27</vt:lpstr>
      <vt:lpstr>Slide 28</vt:lpstr>
      <vt:lpstr>Slide 29</vt:lpstr>
      <vt:lpstr>Slide 30</vt:lpstr>
      <vt:lpstr>Slide 31</vt:lpstr>
      <vt:lpstr>从背景的角度解读主题：</vt:lpstr>
      <vt:lpstr>“孤独”的涵义：</vt:lpstr>
      <vt:lpstr>主题探究：</vt:lpstr>
      <vt:lpstr>解读题目“百年孤独”</vt:lpstr>
      <vt:lpstr>Slide 36</vt:lpstr>
      <vt:lpstr>主题探究：摆脱孤独</vt:lpstr>
      <vt:lpstr>名言警句---《百年孤独》</vt:lpstr>
      <vt:lpstr>Slide 39</vt:lpstr>
      <vt:lpstr> 积累：</vt:lpstr>
      <vt:lpstr>《百年孤独》诺贝尔文学奖 颁奖词</vt:lpstr>
      <vt:lpstr>马尔克斯获得诺贝尔奖时的致辞：</vt:lpstr>
      <vt:lpstr>关于孤独的名言</vt:lpstr>
      <vt:lpstr>Slide 44</vt:lpstr>
      <vt:lpstr>再见</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2020-12-10T10:10:17.235</cp:lastPrinted>
  <dcterms:created xsi:type="dcterms:W3CDTF">2020-12-10T10:10:17Z</dcterms:created>
  <dcterms:modified xsi:type="dcterms:W3CDTF">2020-12-10T02:10:18Z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