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6" r:id="rId2"/>
    <p:sldId id="334" r:id="rId3"/>
    <p:sldId id="337" r:id="rId4"/>
    <p:sldId id="338" r:id="rId5"/>
    <p:sldId id="339" r:id="rId6"/>
    <p:sldId id="340" r:id="rId7"/>
    <p:sldId id="341" r:id="rId8"/>
    <p:sldId id="362" r:id="rId9"/>
    <p:sldId id="345" r:id="rId10"/>
    <p:sldId id="346" r:id="rId11"/>
    <p:sldId id="342" r:id="rId12"/>
    <p:sldId id="343" r:id="rId13"/>
    <p:sldId id="335" r:id="rId14"/>
    <p:sldId id="347" r:id="rId15"/>
    <p:sldId id="348" r:id="rId16"/>
    <p:sldId id="349" r:id="rId17"/>
    <p:sldId id="350" r:id="rId18"/>
    <p:sldId id="36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99"/>
    <a:srgbClr val="FFFFFF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331" autoAdjust="0"/>
    <p:restoredTop sz="94660"/>
  </p:normalViewPr>
  <p:slideViewPr>
    <p:cSldViewPr snapToGrid="0">
      <p:cViewPr varScale="1">
        <p:scale>
          <a:sx n="65" d="100"/>
          <a:sy n="65" d="100"/>
        </p:scale>
        <p:origin x="-76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512" y="457201"/>
            <a:ext cx="10272889" cy="1981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9512" y="2667000"/>
            <a:ext cx="10272889" cy="333281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92440" y="6108174"/>
            <a:ext cx="1143297" cy="365125"/>
          </a:xfrm>
        </p:spPr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30197" y="6108174"/>
            <a:ext cx="708602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11957" y="6108174"/>
            <a:ext cx="570444" cy="365125"/>
          </a:xfrm>
        </p:spPr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00A6854-A912-4A32-BD50-E76F215A7E5F}" type="datetimeFigureOut">
              <a:rPr lang="zh-CN" altLang="en-US" smtClean="0"/>
              <a:pPr/>
              <a:t>2020/3/27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170F863-F885-4262-86C9-F2882CBB42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1030" y="739737"/>
            <a:ext cx="664797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古代文化常识之</a:t>
            </a:r>
            <a:endParaRPr lang="en-US" altLang="zh-CN" sz="72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7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天文</a:t>
            </a:r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历法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9742" y="3318387"/>
            <a:ext cx="74626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      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延安市新区高级中学    崔欢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</a:t>
            </a:r>
          </a:p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         </a:t>
            </a:r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                                                   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44676" y="135200"/>
          <a:ext cx="11502648" cy="6217920"/>
        </p:xfrm>
        <a:graphic>
          <a:graphicData uri="http://schemas.openxmlformats.org/drawingml/2006/table">
            <a:tbl>
              <a:tblPr firstRow="1" firstCol="1" bandRow="1"/>
              <a:tblGrid>
                <a:gridCol w="1274127"/>
                <a:gridCol w="6491365"/>
                <a:gridCol w="373715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文曲星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星宿名之一。旧时迷信说法，文曲星是主管文运的星宿，文章写得好而被朝廷录用为大官的人是文曲星下凡。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吴敬梓《范进中举》：“这些中老爷的都是天上的文曲星。”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天罡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古星名，指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北斗七星的柄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《水浒》受这种迷信说法的影响，将梁山泊一百零八名大小起义头领附会成天罡星、地煞星降生。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道教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认为北斗丛星中有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三十六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个天罡星、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七十二个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地煞星。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云气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又说真龙天子所产生的地方，天空有异样云气，占卜测望的人能够看出。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鸿门宴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》：“吾令人望其气，皆为龙虎，成五采，此天子气也。”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我国长期采用的一种传统历法，它以朔望的周期来定月，用置闰的办法使年平均长度接近太阳回归年，因这种历法安排了二十四节气以指导农业生产活动，故称农历，又叫中历、夏历，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俗称阴历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《游褒禅山记》“至和元年七月某日”，农历的七月相当于公历的八月。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古人写文章，凡用序数纪月的，大多以农历为据。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74432" y="135200"/>
            <a:ext cx="4043136" cy="1815882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历法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农历又叫作阴历，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二至三年闰一次，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约比阳历晚三旬。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8492" y="236204"/>
          <a:ext cx="11565546" cy="3826080"/>
        </p:xfrm>
        <a:graphic>
          <a:graphicData uri="http://schemas.openxmlformats.org/drawingml/2006/table">
            <a:tbl>
              <a:tblPr firstRow="1" firstCol="1" bandRow="1"/>
              <a:tblGrid>
                <a:gridCol w="411992"/>
                <a:gridCol w="1297172"/>
                <a:gridCol w="1818167"/>
                <a:gridCol w="1148317"/>
                <a:gridCol w="1860697"/>
                <a:gridCol w="5029201"/>
              </a:tblGrid>
              <a:tr h="342424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二十四节气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是我国古代历法的重要组成部分。古人根据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太阳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一年内的位置变化以及所引起的地面气候的演变次序，把一年三百六十五又四分之一的天数分成二十四段，分列在十二个月中，以反映四季、气温、物候等情况，这就是二十四节气。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二十四节气的名称和顺序为：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3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正月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立春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、雨水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惊蛰、春分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二十四节气歌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2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清明、谷雨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立夏、小满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春雨惊春清谷天，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夏满芒夏暑相连，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秋处露秋寒霜降，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冬雪雪冬小大寒。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2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芒种、夏至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六月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小暑、大暑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12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立秋、处暑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八月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白露、秋分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12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九月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寒露、霜降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立冬、小雪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68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十一月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大雪、冬至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十二月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小寒、</a:t>
                      </a:r>
                      <a:r>
                        <a:rPr lang="zh-CN" sz="24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大寒</a:t>
                      </a:r>
                      <a:endParaRPr lang="zh-CN" sz="2400" u="sng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688" marR="366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椭圆 2"/>
          <p:cNvSpPr/>
          <p:nvPr/>
        </p:nvSpPr>
        <p:spPr>
          <a:xfrm>
            <a:off x="6453963" y="0"/>
            <a:ext cx="925032" cy="75491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0268" y="4715539"/>
            <a:ext cx="8375778" cy="1815882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二十四节气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太阳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变化生节气，使用</a:t>
            </a:r>
            <a:r>
              <a:rPr lang="zh-CN" altLang="en-US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公历</a:t>
            </a:r>
            <a:r>
              <a:rPr lang="en-US" altLang="zh-CN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en-US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阳历</a:t>
            </a:r>
            <a:r>
              <a:rPr lang="en-US" altLang="zh-CN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记日期。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立春定在二月初，小、大寒在一月里。（阳历）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白露在前寒露后，且有秋分处其中。</a:t>
            </a:r>
          </a:p>
        </p:txBody>
      </p:sp>
      <p:sp>
        <p:nvSpPr>
          <p:cNvPr id="6" name="椭圆 5"/>
          <p:cNvSpPr/>
          <p:nvPr/>
        </p:nvSpPr>
        <p:spPr>
          <a:xfrm>
            <a:off x="7882270" y="3429000"/>
            <a:ext cx="2750288" cy="41998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/>
          <p:cNvSpPr/>
          <p:nvPr/>
        </p:nvSpPr>
        <p:spPr>
          <a:xfrm>
            <a:off x="1765004" y="1339702"/>
            <a:ext cx="4529469" cy="324710"/>
          </a:xfrm>
          <a:prstGeom prst="wedgeRoundRectCallout">
            <a:avLst>
              <a:gd name="adj1" fmla="val -34683"/>
              <a:gd name="adj2" fmla="val 19586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00FF"/>
                </a:solidFill>
              </a:rPr>
              <a:t>每年公历</a:t>
            </a:r>
            <a:r>
              <a:rPr lang="en-US" altLang="zh-CN" dirty="0">
                <a:solidFill>
                  <a:srgbClr val="0000FF"/>
                </a:solidFill>
              </a:rPr>
              <a:t>2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  <a:r>
              <a:rPr lang="en-US" altLang="zh-CN" dirty="0">
                <a:solidFill>
                  <a:srgbClr val="0000FF"/>
                </a:solidFill>
              </a:rPr>
              <a:t>3</a:t>
            </a:r>
            <a:r>
              <a:rPr lang="zh-CN" altLang="en-US" dirty="0">
                <a:solidFill>
                  <a:srgbClr val="0000FF"/>
                </a:solidFill>
              </a:rPr>
              <a:t>日</a:t>
            </a:r>
            <a:r>
              <a:rPr lang="en-US" altLang="zh-CN" dirty="0">
                <a:solidFill>
                  <a:srgbClr val="0000FF"/>
                </a:solidFill>
              </a:rPr>
              <a:t>-5</a:t>
            </a:r>
            <a:r>
              <a:rPr lang="zh-CN" altLang="en-US" dirty="0">
                <a:solidFill>
                  <a:srgbClr val="0000FF"/>
                </a:solidFill>
              </a:rPr>
              <a:t>日之间</a:t>
            </a:r>
          </a:p>
        </p:txBody>
      </p:sp>
      <p:sp>
        <p:nvSpPr>
          <p:cNvPr id="8" name="对话气泡: 圆角矩形 7"/>
          <p:cNvSpPr/>
          <p:nvPr/>
        </p:nvSpPr>
        <p:spPr>
          <a:xfrm>
            <a:off x="6916479" y="4270173"/>
            <a:ext cx="2137144" cy="765544"/>
          </a:xfrm>
          <a:prstGeom prst="wedgeRoundRectCallout">
            <a:avLst>
              <a:gd name="adj1" fmla="val -73072"/>
              <a:gd name="adj2" fmla="val -5416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00FF"/>
                </a:solidFill>
              </a:rPr>
              <a:t>每年公历</a:t>
            </a:r>
            <a:r>
              <a:rPr lang="en-US" altLang="zh-CN" dirty="0">
                <a:solidFill>
                  <a:srgbClr val="0000FF"/>
                </a:solidFill>
              </a:rPr>
              <a:t>1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  <a:r>
              <a:rPr lang="en-US" altLang="zh-CN" dirty="0">
                <a:solidFill>
                  <a:srgbClr val="0000FF"/>
                </a:solidFill>
              </a:rPr>
              <a:t>20</a:t>
            </a:r>
            <a:r>
              <a:rPr lang="zh-CN" altLang="en-US" dirty="0">
                <a:solidFill>
                  <a:srgbClr val="0000FF"/>
                </a:solidFill>
              </a:rPr>
              <a:t>日</a:t>
            </a:r>
            <a:r>
              <a:rPr lang="en-US" altLang="zh-CN" dirty="0">
                <a:solidFill>
                  <a:srgbClr val="0000FF"/>
                </a:solidFill>
              </a:rPr>
              <a:t>-21</a:t>
            </a:r>
            <a:r>
              <a:rPr lang="zh-CN" altLang="en-US" dirty="0">
                <a:solidFill>
                  <a:srgbClr val="0000FF"/>
                </a:solidFill>
              </a:rPr>
              <a:t>日之间</a:t>
            </a:r>
          </a:p>
        </p:txBody>
      </p:sp>
      <p:sp>
        <p:nvSpPr>
          <p:cNvPr id="9" name="椭圆 8"/>
          <p:cNvSpPr/>
          <p:nvPr/>
        </p:nvSpPr>
        <p:spPr>
          <a:xfrm>
            <a:off x="839973" y="2105246"/>
            <a:ext cx="925032" cy="36150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话气泡: 圆角矩形 9"/>
          <p:cNvSpPr/>
          <p:nvPr/>
        </p:nvSpPr>
        <p:spPr>
          <a:xfrm>
            <a:off x="3870251" y="4540102"/>
            <a:ext cx="3046228" cy="350875"/>
          </a:xfrm>
          <a:prstGeom prst="wedgeRoundRectCallout">
            <a:avLst>
              <a:gd name="adj1" fmla="val 1595"/>
              <a:gd name="adj2" fmla="val -11464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00FF"/>
                </a:solidFill>
              </a:rPr>
              <a:t>每年公历</a:t>
            </a:r>
            <a:r>
              <a:rPr lang="en-US" altLang="zh-CN" dirty="0">
                <a:solidFill>
                  <a:srgbClr val="0000FF"/>
                </a:solidFill>
              </a:rPr>
              <a:t>1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  <a:r>
              <a:rPr lang="en-US" altLang="zh-CN" dirty="0">
                <a:solidFill>
                  <a:srgbClr val="0000FF"/>
                </a:solidFill>
              </a:rPr>
              <a:t>5</a:t>
            </a:r>
            <a:r>
              <a:rPr lang="zh-CN" altLang="en-US" dirty="0">
                <a:solidFill>
                  <a:srgbClr val="0000FF"/>
                </a:solidFill>
              </a:rPr>
              <a:t>日</a:t>
            </a:r>
            <a:r>
              <a:rPr lang="en-US" altLang="zh-CN" dirty="0">
                <a:solidFill>
                  <a:srgbClr val="0000FF"/>
                </a:solidFill>
              </a:rPr>
              <a:t>-7</a:t>
            </a:r>
            <a:r>
              <a:rPr lang="zh-CN" altLang="en-US" dirty="0">
                <a:solidFill>
                  <a:srgbClr val="0000FF"/>
                </a:solidFill>
              </a:rPr>
              <a:t>日之间</a:t>
            </a:r>
          </a:p>
        </p:txBody>
      </p:sp>
      <p:sp>
        <p:nvSpPr>
          <p:cNvPr id="11" name="椭圆 10"/>
          <p:cNvSpPr/>
          <p:nvPr/>
        </p:nvSpPr>
        <p:spPr>
          <a:xfrm>
            <a:off x="8066567" y="2521059"/>
            <a:ext cx="365051" cy="1815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84511" y="2521059"/>
            <a:ext cx="365051" cy="1815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5464" y="233019"/>
          <a:ext cx="1163300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926015"/>
                <a:gridCol w="903768"/>
                <a:gridCol w="6230679"/>
                <a:gridCol w="357253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初阳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约在农历十一月，</a:t>
                      </a:r>
                      <a:r>
                        <a:rPr lang="zh-CN" sz="24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冬至以后、立春以前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的一段时间。此时阳气初动，故称“初阳”。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《孔雀东南飞》：“往昔初阳岁，谢家来贵门。”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四时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春季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正月、二、三月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孟春—仲春—季春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夏季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四月、五月、六月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孟夏—仲夏—季夏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秋季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七月、八月、九月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孟秋—仲秋—季秋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冬季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十月、十一月、十二月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孟冬—仲冬—季冬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社日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古代农民祭祀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土地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神的节日，在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春分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前后。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初七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农历七月初七，民间有七夕乞巧的风俗。传说为牵牛织女聚会之夜。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下九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农历每月十九日，是妇女欢聚的日子。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5464" y="3641651"/>
            <a:ext cx="8375778" cy="267765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古代四季看农历</a:t>
            </a:r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阴历</a:t>
            </a:r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，不要总与阳历比。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初阳是在冬至后，立春之前小大寒。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“社稷”祭祀看字形，社土、稷谷自分明。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4.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初七就是七夕节，穿针乞巧听私语。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5.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初九为中、十九下，二十九日反为上。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26720" y="160629"/>
          <a:ext cx="11450319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698899"/>
                <a:gridCol w="1549134"/>
                <a:gridCol w="935935"/>
                <a:gridCol w="849873"/>
                <a:gridCol w="860629"/>
                <a:gridCol w="763809"/>
                <a:gridCol w="914419"/>
                <a:gridCol w="892904"/>
                <a:gridCol w="849872"/>
                <a:gridCol w="860629"/>
                <a:gridCol w="882146"/>
                <a:gridCol w="1392070"/>
              </a:tblGrid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天干地支的合称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天干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甲、乙、丙、丁、戊、己、庚、辛、壬、癸</a:t>
                      </a:r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子、丑、寅、卯、辰、巳、午、未、申、酉、戌、亥</a:t>
                      </a:r>
                      <a:endParaRPr lang="zh-CN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干支纪法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十干和十二支依次相配，组成六十个基本单位，古人以此作为年、月、日、时的序号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六十甲子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丙寅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辛未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乙亥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戊寅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癸未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丁亥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庚寅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乙未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己亥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壬寅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癸卯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丁未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辛亥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壬子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癸丑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甲寅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乙卯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戊午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己未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庚申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辛酉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壬戌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癸亥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5120" y="3818229"/>
            <a:ext cx="11440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．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2010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年是中国农历年庚寅年，也叫虎年。请根据中国“天干地支”纪年法推断：</a:t>
            </a:r>
          </a:p>
          <a:p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   2011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年是农历</a:t>
            </a:r>
            <a:r>
              <a:rPr lang="en-US" altLang="zh-CN" sz="2800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年，也叫</a:t>
            </a:r>
            <a:r>
              <a:rPr lang="en-US" altLang="zh-CN" sz="2800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年。</a:t>
            </a:r>
          </a:p>
          <a:p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   2052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年是农历</a:t>
            </a:r>
            <a:r>
              <a:rPr lang="en-US" altLang="zh-CN" sz="2800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年，也叫</a:t>
            </a:r>
            <a:r>
              <a:rPr lang="en-US" altLang="zh-CN" sz="2800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83235" y="1607574"/>
            <a:ext cx="8375778" cy="2246769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干支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天干十，地多俩，反复考查，别记差。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六十年来一循环，地支决定生肖年。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计算：年份相减，天干除</a:t>
            </a:r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10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，地支除</a:t>
            </a:r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12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              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看到余数往后数。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3538793" y="4607317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辛卯</a:t>
            </a:r>
            <a:r>
              <a:rPr lang="en-US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         </a:t>
            </a:r>
            <a:r>
              <a:rPr lang="en-US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兔</a:t>
            </a:r>
            <a:endParaRPr lang="en-US" altLang="zh-CN" sz="28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壬申</a:t>
            </a:r>
            <a:r>
              <a:rPr lang="en-US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                 </a:t>
            </a:r>
            <a:r>
              <a:rPr lang="zh-CN" altLang="zh-CN" sz="28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猴</a:t>
            </a:r>
            <a:endParaRPr lang="zh-CN" altLang="en-US" sz="28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120" y="5664591"/>
            <a:ext cx="10840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计算天干：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2052-2010=42   42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10=4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余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2   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从“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庚”往后推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位便是“壬”。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zh-CN" sz="2400" dirty="0">
                <a:solidFill>
                  <a:srgbClr val="FF0000"/>
                </a:solidFill>
                <a:cs typeface="Arial" panose="020B0604020202020204" pitchFamily="34" charset="0"/>
              </a:rPr>
              <a:t>计算地支：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2052-2010=42   42</a:t>
            </a:r>
            <a:r>
              <a:rPr lang="zh-CN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12=3</a:t>
            </a:r>
            <a:r>
              <a:rPr lang="zh-CN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余</a:t>
            </a:r>
            <a:r>
              <a:rPr lang="en-US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6   </a:t>
            </a:r>
            <a:r>
              <a:rPr lang="zh-CN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从“</a:t>
            </a:r>
            <a:r>
              <a:rPr lang="zh-CN" altLang="zh-CN" sz="2400" dirty="0">
                <a:solidFill>
                  <a:srgbClr val="FF0000"/>
                </a:solidFill>
                <a:cs typeface="Arial" panose="020B0604020202020204" pitchFamily="34" charset="0"/>
              </a:rPr>
              <a:t>寅”往后推</a:t>
            </a:r>
            <a:r>
              <a:rPr lang="en-US" altLang="zh-CN" sz="2400" dirty="0">
                <a:solidFill>
                  <a:srgbClr val="FF0000"/>
                </a:solidFill>
                <a:cs typeface="Arial" panose="020B0604020202020204" pitchFamily="34" charset="0"/>
              </a:rPr>
              <a:t>6</a:t>
            </a:r>
            <a:r>
              <a:rPr lang="zh-CN" altLang="zh-CN" sz="2400" dirty="0">
                <a:solidFill>
                  <a:srgbClr val="FF0000"/>
                </a:solidFill>
                <a:cs typeface="Arial" panose="020B0604020202020204" pitchFamily="34" charset="0"/>
              </a:rPr>
              <a:t>位便是“申”。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uiExpand="1" build="p" animBg="1"/>
      <p:bldP spid="8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9877" y="226408"/>
          <a:ext cx="11607484" cy="4096386"/>
        </p:xfrm>
        <a:graphic>
          <a:graphicData uri="http://schemas.openxmlformats.org/drawingml/2006/table">
            <a:tbl>
              <a:tblPr firstRow="1" firstCol="1" bandRow="1"/>
              <a:tblGrid>
                <a:gridCol w="461963"/>
                <a:gridCol w="3048000"/>
                <a:gridCol w="3972560"/>
                <a:gridCol w="4124961"/>
              </a:tblGrid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</a:t>
                      </a:r>
                      <a:endParaRPr lang="en-US" altLang="zh-CN" sz="2400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年</a:t>
                      </a:r>
                      <a:endParaRPr lang="en-US" altLang="zh-CN" sz="2400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王公即位年次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纪年法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以王公在位年数来纪年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《廉颇蔺相如列传》：“赵惠文王十六年，廉颇为赵将。”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年号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纪年法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汉武帝起开始有年号，此后每个皇帝即位都要改元，并以年号纪年。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《岳阳楼记》“庆历四年春”、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《琵琶行》“元和十年”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纪年法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近世还常用干支纪年来表示重大历史事件。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“甲午战争”、“戊戌变法”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“辛丑条约”、“辛亥革命”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年号干支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兼用法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纪年时皇帝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年号置前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干支列后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《核舟记》“天启壬戌秋日”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“天启”是明熹宗朱由校年号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“壬戌”是干支纪年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89877" y="4328160"/>
            <a:ext cx="8375778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纪年法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年号首创汉武帝，王公即位在之前。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年号干支同时用，年号在前干支后。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3452" y="205898"/>
          <a:ext cx="11502949" cy="4906296"/>
        </p:xfrm>
        <a:graphic>
          <a:graphicData uri="http://schemas.openxmlformats.org/drawingml/2006/table">
            <a:tbl>
              <a:tblPr firstRow="1" firstCol="1" bandRow="1"/>
              <a:tblGrid>
                <a:gridCol w="448868"/>
                <a:gridCol w="1463040"/>
                <a:gridCol w="2540000"/>
                <a:gridCol w="7051041"/>
              </a:tblGrid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纪月法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序数纪月法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《采草药》：“如平地三月花者，深山中则四月花。”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609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地支纪月法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古人常以十二地支配称十二个月，</a:t>
                      </a:r>
                      <a:r>
                        <a:rPr lang="zh-CN" sz="28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每个地支前要加上特定的“建”字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庾信《哀江南赋》：“以戊辰之年，建亥之月，金陵瓦解。”“建亥”即</a:t>
                      </a:r>
                      <a:r>
                        <a:rPr lang="zh-CN" alt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农历十月</a:t>
                      </a:r>
                      <a:r>
                        <a:rPr lang="zh-CN" alt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altLang="zh-CN" sz="2800" kern="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71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杜甫《草堂即事》诗：“荒村建子月，独树老夫家”“</a:t>
                      </a:r>
                      <a:r>
                        <a:rPr lang="zh-CN" alt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建子月</a:t>
                      </a:r>
                      <a:r>
                        <a:rPr lang="zh-CN" alt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”按周朝纪月法指</a:t>
                      </a:r>
                      <a:r>
                        <a:rPr lang="zh-CN" alt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农历十一月</a:t>
                      </a:r>
                      <a:r>
                        <a:rPr lang="zh-CN" alt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altLang="zh-CN" sz="2800" kern="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时节纪月法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《古诗十九首》：“孟冬寒气至，北风何惨栗。”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“孟冬”代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农历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十月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035" marR="18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46335" y="5122817"/>
            <a:ext cx="8375778" cy="954107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纪月法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地支纪月看冬至，农历十一建子月。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42431" y="179943"/>
          <a:ext cx="11488208" cy="4260747"/>
        </p:xfrm>
        <a:graphic>
          <a:graphicData uri="http://schemas.openxmlformats.org/drawingml/2006/table">
            <a:tbl>
              <a:tblPr firstRow="1" firstCol="1" bandRow="1"/>
              <a:tblGrid>
                <a:gridCol w="411713"/>
                <a:gridCol w="1725105"/>
                <a:gridCol w="3242821"/>
                <a:gridCol w="6108569"/>
              </a:tblGrid>
              <a:tr h="138840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纪日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序数纪日法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《项脊轩志》：“三五之夜，明月半墙。…“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三五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”指农历十五日。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836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干支纪日法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古人还单用天干或地支来表示特定的日子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《礼记·檀弓》“子卯不乐”，“子卯”，代指恶日或忌日。</a:t>
                      </a:r>
                      <a:endParaRPr lang="zh-CN" altLang="en-US" sz="8800" dirty="0"/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月相纪日法</a:t>
                      </a:r>
                      <a:endParaRPr lang="zh-CN" sz="24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朔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每月第一天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朏</a:t>
                      </a: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2400" kern="100" dirty="0" err="1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fěi</a:t>
                      </a: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每月初三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3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望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月中叫望</a:t>
                      </a: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小月十五日，大月十六日</a:t>
                      </a:r>
                      <a:r>
                        <a:rPr lang="en-US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endParaRPr lang="zh-CN" sz="24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3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既望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望日之后这一天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晦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每月最后一天</a:t>
                      </a:r>
                      <a:endParaRPr lang="zh-CN" sz="24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7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干支月相</a:t>
                      </a:r>
                      <a:endParaRPr lang="en-US" altLang="zh-CN" sz="2400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兼用法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干支置前，月相列后。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《登泰山记》：“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戊申</a:t>
                      </a:r>
                      <a:r>
                        <a:rPr lang="zh-CN" sz="24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晦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，五鼓，与子颍坐日观亭。”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27742" marR="27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42431" y="4695806"/>
            <a:ext cx="8375778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纪日法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朔初一，望十五，晦字不能称三十。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月出发光初三日，还可借指天微明。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6980" y="1460217"/>
          <a:ext cx="11702233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964705"/>
                <a:gridCol w="892712"/>
                <a:gridCol w="932200"/>
                <a:gridCol w="932200"/>
                <a:gridCol w="869354"/>
                <a:gridCol w="953148"/>
                <a:gridCol w="921725"/>
                <a:gridCol w="911251"/>
                <a:gridCol w="869355"/>
                <a:gridCol w="848406"/>
                <a:gridCol w="869354"/>
                <a:gridCol w="858881"/>
                <a:gridCol w="87894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天色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夜半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鸡鸣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平旦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日出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食时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隅中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日中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日昳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晡时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日入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黄昏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人定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地支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子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丑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寅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卯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辰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巳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午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未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申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酉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戌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亥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现化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23-1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1-3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3-5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5-7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7-9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9-11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11-13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13-15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15-17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17-19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19-21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21-23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五更</a:t>
                      </a:r>
                      <a:endParaRPr lang="en-US" altLang="zh-CN" sz="2000" b="1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五鼓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三更</a:t>
                      </a:r>
                      <a:endParaRPr lang="en-US" alt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三鼓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四更</a:t>
                      </a: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四鼓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五更</a:t>
                      </a:r>
                      <a:endParaRPr lang="en-US" altLang="zh-CN" sz="2000" b="1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五鼓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一更</a:t>
                      </a:r>
                      <a:endParaRPr lang="en-US" alt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一鼓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二更</a:t>
                      </a:r>
                      <a:endParaRPr lang="en-US" altLang="zh-CN" sz="2000" b="1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二鼓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五夜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丙夜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丁夜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戊夜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甲夜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乙夜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6845" y="133046"/>
          <a:ext cx="11879211" cy="1228917"/>
        </p:xfrm>
        <a:graphic>
          <a:graphicData uri="http://schemas.openxmlformats.org/drawingml/2006/table">
            <a:tbl>
              <a:tblPr firstRow="1" firstCol="1" bandRow="1"/>
              <a:tblGrid>
                <a:gridCol w="449211"/>
                <a:gridCol w="2413591"/>
                <a:gridCol w="9016409"/>
              </a:tblGrid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纪时法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天色纪时法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古人最初是根据天色的变化将一昼夜划分为十二个时辰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地支纪时法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以十二地支来表示一昼夜十二时辰的变化。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4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2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古天色纪时、地支纪时与今序数纪时对应关系：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439053" y="3683149"/>
            <a:ext cx="9360197" cy="1815882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纪时法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夜半三更跨两天，子时就是此段间。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黄昏戌时晚七点，一更一鼓甲夜天。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天色按照常识记，先日入，后黄昏，人定最晚十一点。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7072" y="1327355"/>
            <a:ext cx="80064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作业：</a:t>
            </a:r>
            <a:endParaRPr lang="en-US" altLang="zh-CN" sz="4000" b="1" dirty="0" smtClean="0">
              <a:latin typeface="+mn-ea"/>
            </a:endParaRP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dirty="0" smtClean="0">
                <a:latin typeface="+mn-ea"/>
              </a:rPr>
              <a:t>1.</a:t>
            </a:r>
            <a:r>
              <a:rPr lang="zh-CN" altLang="en-US" sz="4000" dirty="0" smtClean="0">
                <a:latin typeface="+mn-ea"/>
              </a:rPr>
              <a:t>整理笔记。</a:t>
            </a:r>
            <a:endParaRPr lang="en-US" altLang="zh-CN" sz="4000" dirty="0" smtClean="0">
              <a:latin typeface="+mn-ea"/>
            </a:endParaRPr>
          </a:p>
          <a:p>
            <a:r>
              <a:rPr lang="en-US" altLang="zh-CN" sz="4000" dirty="0" smtClean="0">
                <a:latin typeface="+mn-ea"/>
              </a:rPr>
              <a:t>2.</a:t>
            </a:r>
            <a:r>
              <a:rPr lang="zh-CN" altLang="en-US" sz="4000" dirty="0" smtClean="0">
                <a:latin typeface="+mn-ea"/>
              </a:rPr>
              <a:t>完成“古代文化常识三”习题。</a:t>
            </a:r>
            <a:endParaRPr lang="en-US" altLang="zh-CN" sz="4000" dirty="0" smtClean="0">
              <a:latin typeface="+mn-ea"/>
            </a:endParaRPr>
          </a:p>
          <a:p>
            <a:r>
              <a:rPr lang="en-US" altLang="zh-CN" sz="4000" dirty="0" smtClean="0">
                <a:latin typeface="+mn-ea"/>
              </a:rPr>
              <a:t>3.</a:t>
            </a:r>
            <a:r>
              <a:rPr lang="zh-CN" altLang="en-US" sz="4000" dirty="0" smtClean="0">
                <a:latin typeface="+mn-ea"/>
              </a:rPr>
              <a:t>课后背诵笔记和小黄书的相关知识。</a:t>
            </a:r>
            <a:endParaRPr lang="zh-CN" altLang="en-US" sz="40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9742" y="3318387"/>
            <a:ext cx="74626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      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</a:t>
            </a:r>
          </a:p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         </a:t>
            </a:r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                                                   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0821" y="138833"/>
          <a:ext cx="11894603" cy="4762776"/>
        </p:xfrm>
        <a:graphic>
          <a:graphicData uri="http://schemas.openxmlformats.org/drawingml/2006/table">
            <a:tbl>
              <a:tblPr firstRow="1" firstCol="1" bandRow="1"/>
              <a:tblGrid>
                <a:gridCol w="831606"/>
                <a:gridCol w="1142820"/>
                <a:gridCol w="988483"/>
                <a:gridCol w="812970"/>
                <a:gridCol w="1395312"/>
                <a:gridCol w="6723412"/>
              </a:tblGrid>
              <a:tr h="142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星宿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古代把星座称作星宿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古人认为人间有功名的人是天上星宿降生的，这是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迷信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说法。</a:t>
                      </a:r>
                      <a:endParaRPr lang="zh-CN" altLang="en-US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42677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二十八宿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又叫二十八舍或二十八星，是古人为观测日、月、五星运行而划分的二十八个星区，用来说明日、月、五星运行所到的位置。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183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每宿包含若干颗恒星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名称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西→东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东方苍龙七宿</a:t>
                      </a:r>
                      <a:endParaRPr lang="zh-CN" altLang="en-US" sz="2400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角、亢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à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ng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、氐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ī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、房、心、尾、箕</a:t>
                      </a:r>
                      <a:endParaRPr lang="zh-CN" altLang="en-US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3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北方玄武七宿</a:t>
                      </a:r>
                      <a:endParaRPr lang="zh-CN" altLang="en-US" sz="2400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斗、牛、女、虚、危、室、壁</a:t>
                      </a:r>
                      <a:endParaRPr lang="zh-CN" altLang="en-US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西方白虎七宿</a:t>
                      </a:r>
                      <a:endParaRPr lang="zh-CN" altLang="en-US" sz="2400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奎、娄、胃、昴</a:t>
                      </a:r>
                      <a:r>
                        <a:rPr lang="en-US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ǎ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、毕、觜</a:t>
                      </a:r>
                      <a:r>
                        <a:rPr lang="en-US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ī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、参</a:t>
                      </a:r>
                      <a:r>
                        <a:rPr lang="en-US" sz="24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sh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ē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南方朱雀七宿</a:t>
                      </a:r>
                      <a:endParaRPr lang="zh-CN" altLang="en-US" sz="2400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井、鬼、柳、星、张、翼、轸</a:t>
                      </a:r>
                      <a:r>
                        <a:rPr lang="en-US" sz="24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zh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ě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</a:t>
                      </a:r>
                      <a:endParaRPr lang="zh-CN" altLang="en-US" dirty="0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四象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古人把东、北、西、南四方每一方的七宿想象为四种动物形象，叫作四象。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东官苍龙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东方七宿如同飞舞在春天夏初夜空的巨龙</a:t>
                      </a:r>
                      <a:endParaRPr lang="zh-CN" sz="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北官玄武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北方七宿似蛇、龟出现在夏天秋初的夜空</a:t>
                      </a:r>
                      <a:endParaRPr lang="zh-CN" sz="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西官白虎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西方七宿犹猛虎跃出深秋初冬的夜空</a:t>
                      </a:r>
                      <a:endParaRPr lang="zh-CN" sz="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南官朱雀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南方七宿像一展翅飞翔的朱雀，出现在寒冬早春的夜空</a:t>
                      </a:r>
                      <a:endParaRPr lang="zh-CN" sz="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30574" marR="305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51783" y="4995906"/>
            <a:ext cx="7437575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星宿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上北下南，玄武，朱雀。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  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左西右东，白虎，苍龙。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7829" y="185438"/>
          <a:ext cx="1181261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331320"/>
                <a:gridCol w="10481290"/>
              </a:tblGrid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分野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古代占星家为了用天象变化来占卜人间的吉凶祸福，将天上星空区域与地上的国州互相对应，称作分野。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具体说就是把某星宿当作某封国的分野，某星宿当作某州的分野，或反过来把某国当作某星宿的分野，某州当作某星宿的分野。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sz="2800" kern="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滕王阁序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：“豫章故郡，洪都新府。星分翼轸，地接衡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庐</a:t>
                      </a:r>
                      <a:r>
                        <a:rPr lang="zh-CN" altLang="en-US" sz="28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是说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江西南昌地处翼宿、轸宿分野之内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李白《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蜀道难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》：“扪参历井仰胁息，以手抚膺坐长叹。”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参宿是益州</a:t>
                      </a:r>
                      <a:r>
                        <a:rPr lang="en-US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今四川</a:t>
                      </a:r>
                      <a:r>
                        <a:rPr lang="en-US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的分野，井宿是雍州</a:t>
                      </a:r>
                      <a:r>
                        <a:rPr lang="en-US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今陕西、甘肃大部</a:t>
                      </a:r>
                      <a:r>
                        <a:rPr lang="en-US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800" u="sng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的分野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，蜀道跨益、雍二州。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8456" y="123493"/>
          <a:ext cx="11735702" cy="6400800"/>
        </p:xfrm>
        <a:graphic>
          <a:graphicData uri="http://schemas.openxmlformats.org/drawingml/2006/table">
            <a:tbl>
              <a:tblPr firstRow="1" firstCol="1" bandRow="1"/>
              <a:tblGrid>
                <a:gridCol w="436910"/>
                <a:gridCol w="1263971"/>
                <a:gridCol w="1220430"/>
                <a:gridCol w="8814391"/>
              </a:tblGrid>
              <a:tr h="285353">
                <a:tc row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二十八宿与国分野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（东）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角、亢、氐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陈、兖州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韩、郑。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现在河南东部和安徽北部、今山西省东部和河南省西北部、河南新郑一带、山东兖州。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氐、房、心、尾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豫州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原先是宋的分野，大概是今河南东部及山东、江苏、安徽之间。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尾、箕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幽州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燕国的分野，大概是今河北省北部和辽宁省西端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（北）</a:t>
                      </a:r>
                      <a:r>
                        <a:rPr lang="zh-CN" sz="20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斗、牛、女</a:t>
                      </a:r>
                      <a:endParaRPr lang="zh-CN" sz="20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江、湖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柳州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斗分野在吴，牵牛、婺女，则在越，包括了今江苏省南部和浙江省东部及北部，而后来扩展到交趾、南海、九真、日南等。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虚、危</a:t>
                      </a:r>
                      <a:endParaRPr lang="zh-CN" sz="20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青州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主要是齐的分野。包括现今山东省及辽宁省辽河以东，及河南省东南一部分。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危、室、壁</a:t>
                      </a:r>
                      <a:endParaRPr lang="zh-CN" sz="2000" kern="1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并州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主要是卫的分野，今河北保定、正定和山西大同、太原一带。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altLang="en-US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</a:t>
                      </a:r>
                      <a:r>
                        <a:rPr lang="en-US" alt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奎、娄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徐州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主要是鲁的分野，则今山东省南部和江苏西北部。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胃、昴、毕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冀州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主要包括赵、魏的分野，今山西北部和西南部、河北西部和南部一带、陕西省东部一带。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毕、觜、参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益州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主要是魏晋的分野。今山西省大部与河北省西南地区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altLang="en-US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南</a:t>
                      </a:r>
                      <a:r>
                        <a:rPr lang="en-US" alt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井、鬼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雍州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主要是秦的分野，今陕西省和甘肃省一带，还包括了四川的大部分。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柳</a:t>
                      </a:r>
                      <a:r>
                        <a:rPr lang="zh-CN" sz="2000" kern="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、星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、张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三河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主要是周的分野，但未详何为称三河。按以河南、河内、河东三郡为三河，而周灭后，多数在魏地，大概是指河南东部及南部一带。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翼、轸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荆州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主要是楚的分野</a:t>
                      </a:r>
                      <a:r>
                        <a:rPr lang="zh-CN" sz="20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，湖南大部分</a:t>
                      </a:r>
                      <a:r>
                        <a:rPr lang="zh-CN" altLang="en-US" sz="20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地区，</a:t>
                      </a:r>
                      <a:r>
                        <a:rPr lang="zh-CN" sz="2000" kern="100" dirty="0" smtClean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及</a:t>
                      </a:r>
                      <a:r>
                        <a:rPr lang="zh-CN" sz="20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湖北、安徽、广东、江西、贵州等。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147" marR="61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3916" y="253221"/>
          <a:ext cx="11706447" cy="5974080"/>
        </p:xfrm>
        <a:graphic>
          <a:graphicData uri="http://schemas.openxmlformats.org/drawingml/2006/table">
            <a:tbl>
              <a:tblPr firstRow="1" firstCol="1" bandRow="1"/>
              <a:tblGrid>
                <a:gridCol w="768067"/>
                <a:gridCol w="4726065"/>
                <a:gridCol w="1593175"/>
                <a:gridCol w="461914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昴宿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西方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白虎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七宿的第四宿，由七颗星组成，又称旄头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旗头的意思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古代中国人民用昴宿来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定四时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，《尚书 尧典》：“日短星昴，以正仲冬”，是指如果日落时看到昴宿出现在中天，就可以知道冬至到了。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参商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参指西官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白虎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七宿中的参宿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参宿在西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二者在星空中此出彼没，彼出此没，因此常用来喻人分离不得相见。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商指东官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苍龙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七宿中的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心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宿，是心宿的别称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商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宿在东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壁宿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指北官玄武七宿中的第七宿，由两颗星组成，因其在室宿的东边，很像室宿的墙壁，又称东壁。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唐代张说诗“东壁图书府，西园翰墨林”，形容壁宿是天上的图书库。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流火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流，下行；火，指大火星，即东官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苍龙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七宿中的心宿。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《诗经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·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七月》：“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七月流火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，九月授衣。”七月相当于公历的八月，流火是说大火星的位置已由中天逐渐西降，表明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暑气已退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82772" y="229995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</a:rPr>
              <a:t>m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ǎ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84112" y="1509823"/>
            <a:ext cx="1403497" cy="5209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3916" y="2837497"/>
            <a:ext cx="11706447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星宿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东商心，西方参，参商分离不得见。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七月流火暑气轻，气冲牛斗北方星。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47950" y="349977"/>
          <a:ext cx="11432924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1076813"/>
                <a:gridCol w="10356111"/>
              </a:tblGrid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北斗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又称“北斗七星”，指在北方天空排列成斗形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或杓形</a:t>
                      </a:r>
                      <a:r>
                        <a:rPr lang="en-US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)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</a:t>
                      </a:r>
                      <a:r>
                        <a:rPr lang="zh-CN" sz="28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七颗</a:t>
                      </a: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亮星。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名称：天枢、天璇、天玑、天权、玉衡、开阳、摇光。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七颗星的排列如斗杓，故称“北斗”。根据北斗星便能找到北极星，又称“指极星”。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北极星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星座名，是北方天空的标志。古代天文学家对北极星非常尊崇，认为它固定不动，众星都绕着它转。其实，由于岁差的原因，北极星也在变更。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三千年前周代以帝星为北极星。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隋唐宋元明以天枢为北极星。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一万二千年以后，织女星将会成为北极星。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65812" y="5043897"/>
            <a:ext cx="11578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大熊星座的排列，形如水杓，且位于北天，故又称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北斗星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。北斗星指的是北斗七星，而不是指某一颗星。</a:t>
            </a: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小熊星座的排列，与北斗星相似，但其亮度比不上北斗星。小熊星座中的斗柄的最末一颗星叫</a:t>
            </a:r>
            <a:r>
              <a:rPr lang="zh-CN" altLang="en-US" sz="24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北极星。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3918" y="328180"/>
          <a:ext cx="11502650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1359189"/>
                <a:gridCol w="6406305"/>
                <a:gridCol w="373715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彗星</a:t>
                      </a:r>
                      <a:endParaRPr lang="en-US" alt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袭月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彗星俗称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扫帚星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，彗星袭月即彗星的光芒扫过月亮，按迷信的说法是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重大灾难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的征兆。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《唐雎不辱使命》：“夫专诸之刺王僚也，彗星袭月。”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白虹</a:t>
                      </a:r>
                      <a:endParaRPr lang="en-US" alt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贯日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“虹”实际上是“晕”，大气中的光学现象。这种现象的出现，往往是天气将要变化的预兆，可是古人却把这种自然现象视</a:t>
                      </a: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作人间将要发生异常事情的预兆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《唐雎不辱使命》：“聂政之刺韩傀也，白虹贯日。”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运交</a:t>
                      </a:r>
                      <a:endParaRPr lang="en-US" alt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华盖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华盖，星座名，共十六星，在五帝座上，今属仙后座。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鲁迅《自嘲》诗：“运交华盖欲何求，未敢翻身已碰头。”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旧时迷信，以为人的命运中犯了华盖星，</a:t>
                      </a:r>
                      <a:r>
                        <a:rPr lang="zh-CN" sz="28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运气就不好</a:t>
                      </a:r>
                      <a:r>
                        <a:rPr lang="zh-CN" sz="28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3680" y="5022100"/>
            <a:ext cx="7437575" cy="138499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星宿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彗星又叫扫帚星，扫过月亮灾难生。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白虹贯日不寻常，华盖星犯运气丧。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8858" y="115529"/>
          <a:ext cx="1163024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867868"/>
                <a:gridCol w="5076796"/>
                <a:gridCol w="5685576"/>
              </a:tblGrid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月亮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的别称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因初月如钩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银钩、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玉钩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因弦月如弓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玉弓、弓月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因满月如轮如盘如镜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玉轮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、银盘、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玉盘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、金镜、玉镜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因传说月中有兔和蟾蜍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银兔、玉兔、金蟾、银蟾、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蟾宫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因传说月中有桂树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桂月、桂轮、桂宫、桂魄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因传说月中有广寒、清虚两座宫殿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广寒、清虚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因传说为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月亮驾车之神名望舒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望舒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因传说嫦娥住在月中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嫦娥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因人们常把美女比作月亮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婵娟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8858" y="3407369"/>
          <a:ext cx="11630240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867868"/>
                <a:gridCol w="1862921"/>
                <a:gridCol w="8899451"/>
              </a:tblGrid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太阳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的别称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金乌、赤乌、金鸦</a:t>
                      </a:r>
                      <a:endParaRPr lang="zh-CN" sz="24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在中国古代神话里，红日中央有一只黑色的</a:t>
                      </a:r>
                      <a:r>
                        <a:rPr lang="zh-CN" altLang="en-US" sz="2400" b="0" i="0" kern="12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三足乌</a:t>
                      </a: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鸦，黑乌鸦蹲居在红日中央周围是金光闪烁的“红光”，故称“金乌”。（“乌飞兔走”比喻日子过得快。）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金轮、日轮、黄金轮</a:t>
                      </a:r>
                      <a:endParaRPr lang="zh-CN" sz="24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喻太阳。日形如车轮而运行不息，故名。</a:t>
                      </a:r>
                      <a:endParaRPr lang="zh-CN" sz="24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东曦</a:t>
                      </a:r>
                      <a:r>
                        <a:rPr lang="zh-CN" altLang="en-US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、羲和、</a:t>
                      </a: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六龙</a:t>
                      </a:r>
                      <a:endParaRPr lang="zh-CN" sz="24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古代神话说</a:t>
                      </a:r>
                      <a:r>
                        <a:rPr lang="zh-CN" altLang="zh-CN" sz="24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太阳</a:t>
                      </a: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神的名字叫</a:t>
                      </a:r>
                      <a:r>
                        <a:rPr lang="zh-CN" altLang="zh-CN" sz="24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曦和</a:t>
                      </a: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，驾着</a:t>
                      </a:r>
                      <a:r>
                        <a:rPr lang="zh-CN" altLang="zh-CN" sz="24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六条无角的龙</a:t>
                      </a: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拉的车子在天空驰骋。东曦指</a:t>
                      </a:r>
                      <a:r>
                        <a:rPr lang="zh-CN" altLang="zh-CN" sz="2400" kern="10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初升的太阳</a:t>
                      </a:r>
                      <a:r>
                        <a:rPr lang="zh-CN" altLang="zh-CN" sz="24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阳景</a:t>
                      </a:r>
                      <a:endParaRPr lang="zh-CN" sz="24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i="0" kern="120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阳光。 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8858" y="115529"/>
            <a:ext cx="7437575" cy="1815882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月亮、太阳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玉兔、桂树与蟾蜍，都是广寒盘中物。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东曦语义似“东隅”，都是太阳初生时。</a:t>
            </a:r>
            <a:endParaRPr lang="en-US" altLang="zh-CN" sz="2800" kern="100" dirty="0">
              <a:solidFill>
                <a:schemeClr val="tx1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太阳中有三足乌，形似车轮六龙负。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2777" y="180048"/>
          <a:ext cx="11566445" cy="4425950"/>
        </p:xfrm>
        <a:graphic>
          <a:graphicData uri="http://schemas.openxmlformats.org/drawingml/2006/table">
            <a:tbl>
              <a:tblPr firstRow="1" firstCol="1" bandRow="1"/>
              <a:tblGrid>
                <a:gridCol w="1295393"/>
                <a:gridCol w="4622509"/>
                <a:gridCol w="564854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天狼星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为全天空最明亮的恒星。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苏轼《江城子》词：“会挽雕弓如满月，西北望，射</a:t>
                      </a:r>
                      <a:r>
                        <a:rPr lang="zh-CN" sz="2400" kern="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天狼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老人星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为全天空第二颗最明亮的星，也是南极星座最亮的星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杜甫诗云：“今宵南极外，甘作老人星。”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民间把它称作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寿星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。北方的人若能见到它，便是吉祥太平的事。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牵牛</a:t>
                      </a:r>
                      <a:endParaRPr lang="en-US" altLang="zh-CN" sz="2400" kern="100" dirty="0">
                        <a:effectLst/>
                        <a:latin typeface="Times New Roman" panose="02020603050405020304" pitchFamily="18" charset="0"/>
                        <a:ea typeface="仿宋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织女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“牵牛”即牵牛星，又叫牛郎星，是夏秋夜空中最亮的星，在银河东。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“织女”即织女星，在银河西，与牵牛星相对。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银河</a:t>
                      </a:r>
                      <a:endParaRPr lang="zh-CN" sz="24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又名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银汉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、天河、天汉、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星汉</a:t>
                      </a:r>
                      <a:r>
                        <a:rPr lang="zh-CN" sz="24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、云汉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，是横跨星空的一条乳白色亮带，由一千亿颗以上的恒星组成。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曹操《观沧海》“星汉灿烂，若出其里。”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</a:rPr>
                        <a:t>秦观《鹊桥仙》：“纤云弄巧，飞星传恨，银汉迢迢暗度。”</a:t>
                      </a:r>
                      <a:endParaRPr lang="zh-CN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2777" y="4735021"/>
            <a:ext cx="7437575" cy="954107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dirty="0"/>
              <a:t>星宿</a:t>
            </a:r>
            <a:r>
              <a:rPr lang="zh-CN" altLang="en-US" sz="2800" dirty="0">
                <a:solidFill>
                  <a:srgbClr val="FF0000"/>
                </a:solidFill>
              </a:rPr>
              <a:t>常见考点清单：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en-US" altLang="zh-CN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1.</a:t>
            </a:r>
            <a:r>
              <a:rPr lang="zh-CN" altLang="en-US" sz="2800" kern="100" dirty="0">
                <a:solidFill>
                  <a:schemeClr val="tx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银河又名叫银汉，还有星汉、天河称。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3590</Words>
  <Application>WPS 演示</Application>
  <PresentationFormat>自定义</PresentationFormat>
  <Paragraphs>489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水滴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 </dc:creator>
  <cp:lastModifiedBy>Microsoft</cp:lastModifiedBy>
  <cp:revision>282</cp:revision>
  <dcterms:created xsi:type="dcterms:W3CDTF">2020-02-07T08:21:00Z</dcterms:created>
  <dcterms:modified xsi:type="dcterms:W3CDTF">2020-03-27T13:50:54Z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