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ppt/slideLayouts/slideLayout33.xml" ContentType="application/vnd.openxmlformats-officedocument.presentationml.slideLayout+xml"/>
  <Override PartName="/ppt/theme/theme23.xml" ContentType="application/vnd.openxmlformats-officedocument.theme+xml"/>
  <Override PartName="/ppt/slideLayouts/slideLayout34.xml" ContentType="application/vnd.openxmlformats-officedocument.presentationml.slideLayout+xml"/>
  <Override PartName="/ppt/theme/theme24.xml" ContentType="application/vnd.openxmlformats-officedocument.theme+xml"/>
  <Override PartName="/ppt/slideLayouts/slideLayout35.xml" ContentType="application/vnd.openxmlformats-officedocument.presentationml.slideLayout+xml"/>
  <Override PartName="/ppt/theme/theme25.xml" ContentType="application/vnd.openxmlformats-officedocument.theme+xml"/>
  <Override PartName="/ppt/slideLayouts/slideLayout36.xml" ContentType="application/vnd.openxmlformats-officedocument.presentationml.slideLayout+xml"/>
  <Override PartName="/ppt/theme/theme26.xml" ContentType="application/vnd.openxmlformats-officedocument.theme+xml"/>
  <Override PartName="/ppt/slideLayouts/slideLayout37.xml" ContentType="application/vnd.openxmlformats-officedocument.presentationml.slideLayout+xml"/>
  <Override PartName="/ppt/theme/theme27.xml" ContentType="application/vnd.openxmlformats-officedocument.theme+xml"/>
  <Override PartName="/ppt/slideLayouts/slideLayout38.xml" ContentType="application/vnd.openxmlformats-officedocument.presentationml.slideLayout+xml"/>
  <Override PartName="/ppt/theme/theme28.xml" ContentType="application/vnd.openxmlformats-officedocument.theme+xml"/>
  <Override PartName="/ppt/slideLayouts/slideLayout39.xml" ContentType="application/vnd.openxmlformats-officedocument.presentationml.slideLayout+xml"/>
  <Override PartName="/ppt/theme/theme29.xml" ContentType="application/vnd.openxmlformats-officedocument.theme+xml"/>
  <Override PartName="/ppt/slideLayouts/slideLayout40.xml" ContentType="application/vnd.openxmlformats-officedocument.presentationml.slideLayout+xml"/>
  <Override PartName="/ppt/theme/theme30.xml" ContentType="application/vnd.openxmlformats-officedocument.theme+xml"/>
  <Override PartName="/ppt/slideLayouts/slideLayout41.xml" ContentType="application/vnd.openxmlformats-officedocument.presentationml.slideLayout+xml"/>
  <Override PartName="/ppt/theme/theme31.xml" ContentType="application/vnd.openxmlformats-officedocument.theme+xml"/>
  <Override PartName="/ppt/slideLayouts/slideLayout42.xml" ContentType="application/vnd.openxmlformats-officedocument.presentationml.slideLayout+xml"/>
  <Override PartName="/ppt/theme/theme32.xml" ContentType="application/vnd.openxmlformats-officedocument.theme+xml"/>
  <Override PartName="/ppt/slideLayouts/slideLayout43.xml" ContentType="application/vnd.openxmlformats-officedocument.presentationml.slideLayout+xml"/>
  <Override PartName="/ppt/theme/theme33.xml" ContentType="application/vnd.openxmlformats-officedocument.theme+xml"/>
  <Override PartName="/ppt/slideLayouts/slideLayout44.xml" ContentType="application/vnd.openxmlformats-officedocument.presentationml.slideLayout+xml"/>
  <Override PartName="/ppt/theme/theme34.xml" ContentType="application/vnd.openxmlformats-officedocument.theme+xml"/>
  <Override PartName="/ppt/slideLayouts/slideLayout45.xml" ContentType="application/vnd.openxmlformats-officedocument.presentationml.slideLayout+xml"/>
  <Override PartName="/ppt/theme/theme3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3" r:id="rId3"/>
    <p:sldMasterId id="2147483665" r:id="rId4"/>
    <p:sldMasterId id="2147483667" r:id="rId5"/>
    <p:sldMasterId id="2147483669" r:id="rId6"/>
    <p:sldMasterId id="2147483671" r:id="rId7"/>
    <p:sldMasterId id="2147483673" r:id="rId8"/>
    <p:sldMasterId id="2147483675" r:id="rId9"/>
    <p:sldMasterId id="2147483677" r:id="rId10"/>
    <p:sldMasterId id="2147483679" r:id="rId11"/>
    <p:sldMasterId id="2147483681" r:id="rId12"/>
    <p:sldMasterId id="2147483683" r:id="rId13"/>
    <p:sldMasterId id="2147483685" r:id="rId14"/>
    <p:sldMasterId id="2147483687" r:id="rId15"/>
    <p:sldMasterId id="2147483689" r:id="rId16"/>
    <p:sldMasterId id="2147483691" r:id="rId17"/>
    <p:sldMasterId id="2147483693" r:id="rId18"/>
    <p:sldMasterId id="2147483695" r:id="rId19"/>
    <p:sldMasterId id="2147483697" r:id="rId20"/>
    <p:sldMasterId id="2147483699" r:id="rId21"/>
    <p:sldMasterId id="2147483701" r:id="rId22"/>
    <p:sldMasterId id="2147483703" r:id="rId23"/>
    <p:sldMasterId id="2147483705" r:id="rId24"/>
    <p:sldMasterId id="2147483707" r:id="rId25"/>
    <p:sldMasterId id="2147483709" r:id="rId26"/>
    <p:sldMasterId id="2147483711" r:id="rId27"/>
    <p:sldMasterId id="2147483713" r:id="rId28"/>
    <p:sldMasterId id="2147483715" r:id="rId29"/>
    <p:sldMasterId id="2147483717" r:id="rId30"/>
    <p:sldMasterId id="2147483719" r:id="rId31"/>
    <p:sldMasterId id="2147483721" r:id="rId32"/>
    <p:sldMasterId id="2147483723" r:id="rId33"/>
    <p:sldMasterId id="2147483725" r:id="rId34"/>
    <p:sldMasterId id="2147483727" r:id="rId35"/>
  </p:sldMasterIdLst>
  <p:sldIdLst>
    <p:sldId id="259" r:id="rId36"/>
    <p:sldId id="262" r:id="rId37"/>
    <p:sldId id="265" r:id="rId38"/>
    <p:sldId id="268" r:id="rId39"/>
    <p:sldId id="271" r:id="rId40"/>
    <p:sldId id="274" r:id="rId41"/>
    <p:sldId id="277" r:id="rId42"/>
    <p:sldId id="280" r:id="rId43"/>
    <p:sldId id="283" r:id="rId44"/>
    <p:sldId id="286" r:id="rId45"/>
    <p:sldId id="289" r:id="rId46"/>
    <p:sldId id="292" r:id="rId47"/>
    <p:sldId id="295" r:id="rId48"/>
    <p:sldId id="298" r:id="rId49"/>
    <p:sldId id="301" r:id="rId50"/>
    <p:sldId id="304" r:id="rId51"/>
    <p:sldId id="307" r:id="rId52"/>
    <p:sldId id="310" r:id="rId53"/>
    <p:sldId id="313" r:id="rId54"/>
    <p:sldId id="316" r:id="rId55"/>
    <p:sldId id="319" r:id="rId56"/>
    <p:sldId id="322" r:id="rId57"/>
    <p:sldId id="325" r:id="rId58"/>
    <p:sldId id="328" r:id="rId59"/>
    <p:sldId id="331" r:id="rId60"/>
    <p:sldId id="334" r:id="rId61"/>
    <p:sldId id="337" r:id="rId62"/>
    <p:sldId id="340" r:id="rId63"/>
    <p:sldId id="343" r:id="rId64"/>
    <p:sldId id="346" r:id="rId65"/>
    <p:sldId id="349" r:id="rId66"/>
    <p:sldId id="352" r:id="rId67"/>
    <p:sldId id="355" r:id="rId68"/>
    <p:sldId id="358" r:id="rId69"/>
  </p:sldIdLst>
  <p:sldSz cx="9144000" cy="6858000" type="screen4x3"/>
  <p:notesSz cx="6858000" cy="9144000"/>
  <p:custDataLst>
    <p:tags r:id="rId70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4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7.xml"/><Relationship Id="rId47" Type="http://schemas.openxmlformats.org/officeDocument/2006/relationships/slide" Target="slides/slide12.xml"/><Relationship Id="rId50" Type="http://schemas.openxmlformats.org/officeDocument/2006/relationships/slide" Target="slides/slide15.xml"/><Relationship Id="rId55" Type="http://schemas.openxmlformats.org/officeDocument/2006/relationships/slide" Target="slides/slide20.xml"/><Relationship Id="rId63" Type="http://schemas.openxmlformats.org/officeDocument/2006/relationships/slide" Target="slides/slide28.xml"/><Relationship Id="rId68" Type="http://schemas.openxmlformats.org/officeDocument/2006/relationships/slide" Target="slides/slide33.xml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" Target="slides/slide2.xml"/><Relationship Id="rId40" Type="http://schemas.openxmlformats.org/officeDocument/2006/relationships/slide" Target="slides/slide5.xml"/><Relationship Id="rId45" Type="http://schemas.openxmlformats.org/officeDocument/2006/relationships/slide" Target="slides/slide10.xml"/><Relationship Id="rId53" Type="http://schemas.openxmlformats.org/officeDocument/2006/relationships/slide" Target="slides/slide18.xml"/><Relationship Id="rId58" Type="http://schemas.openxmlformats.org/officeDocument/2006/relationships/slide" Target="slides/slide23.xml"/><Relationship Id="rId66" Type="http://schemas.openxmlformats.org/officeDocument/2006/relationships/slide" Target="slides/slide31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1.xml"/><Relationship Id="rId49" Type="http://schemas.openxmlformats.org/officeDocument/2006/relationships/slide" Target="slides/slide14.xml"/><Relationship Id="rId57" Type="http://schemas.openxmlformats.org/officeDocument/2006/relationships/slide" Target="slides/slide22.xml"/><Relationship Id="rId61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9.xml"/><Relationship Id="rId52" Type="http://schemas.openxmlformats.org/officeDocument/2006/relationships/slide" Target="slides/slide17.xml"/><Relationship Id="rId60" Type="http://schemas.openxmlformats.org/officeDocument/2006/relationships/slide" Target="slides/slide25.xml"/><Relationship Id="rId65" Type="http://schemas.openxmlformats.org/officeDocument/2006/relationships/slide" Target="slides/slide30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8.xml"/><Relationship Id="rId48" Type="http://schemas.openxmlformats.org/officeDocument/2006/relationships/slide" Target="slides/slide13.xml"/><Relationship Id="rId56" Type="http://schemas.openxmlformats.org/officeDocument/2006/relationships/slide" Target="slides/slide21.xml"/><Relationship Id="rId64" Type="http://schemas.openxmlformats.org/officeDocument/2006/relationships/slide" Target="slides/slide29.xml"/><Relationship Id="rId69" Type="http://schemas.openxmlformats.org/officeDocument/2006/relationships/slide" Target="slides/slide3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6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3.xml"/><Relationship Id="rId46" Type="http://schemas.openxmlformats.org/officeDocument/2006/relationships/slide" Target="slides/slide11.xml"/><Relationship Id="rId59" Type="http://schemas.openxmlformats.org/officeDocument/2006/relationships/slide" Target="slides/slide24.xml"/><Relationship Id="rId67" Type="http://schemas.openxmlformats.org/officeDocument/2006/relationships/slide" Target="slides/slide32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6.xml"/><Relationship Id="rId54" Type="http://schemas.openxmlformats.org/officeDocument/2006/relationships/slide" Target="slides/slide19.xml"/><Relationship Id="rId62" Type="http://schemas.openxmlformats.org/officeDocument/2006/relationships/slide" Target="slides/slide27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B77EB3A-8DBA-4992-8868-4A9C080C368C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755D715-EC81-4623-A5ED-2274EE3CFF0B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1655A8F-2438-486C-AC78-EED6C8ACF51F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1DC401A-574A-4CB7-97FB-27926B1A118F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F88A1B2-7050-4D3D-B650-2AFFF6138100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AB4A751-89F9-4748-9C20-D0940E56AAE7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8AA2BF51-B7D2-4B92-9E63-65064041E79B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72BA00A8-5503-4E7B-8050-46A488D57DAC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58DEC458-EBAF-4AB2-A616-51E11C0D40C8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 smtId="4294967295"/>
            </a:lvl1pPr>
            <a:lvl2pPr>
              <a:defRPr sz="2800" smtId="4294967295"/>
            </a:lvl2pPr>
            <a:lvl3pPr>
              <a:defRPr sz="2400" smtId="4294967295"/>
            </a:lvl3pPr>
            <a:lvl4pPr>
              <a:defRPr sz="2000" smtId="4294967295"/>
            </a:lvl4pPr>
            <a:lvl5pPr>
              <a:defRPr sz="2000" smtId="4294967295"/>
            </a:lvl5pPr>
            <a:lvl6pPr>
              <a:defRPr sz="2000" smtId="4294967295"/>
            </a:lvl6pPr>
            <a:lvl7pPr>
              <a:defRPr sz="2000" smtId="4294967295"/>
            </a:lvl7pPr>
            <a:lvl8pPr>
              <a:defRPr sz="2000" smtId="4294967295"/>
            </a:lvl8pPr>
            <a:lvl9pPr>
              <a:defRPr sz="20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F2E7877-F03A-4899-BC0E-B534DFEF2474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 smtId="4294967295"/>
            </a:lvl1pPr>
            <a:lvl2pPr marL="457200" indent="0">
              <a:buNone/>
              <a:defRPr sz="2800" smtId="4294967295"/>
            </a:lvl2pPr>
            <a:lvl3pPr marL="914400" indent="0">
              <a:buNone/>
              <a:defRPr sz="2400" smtId="4294967295"/>
            </a:lvl3pPr>
            <a:lvl4pPr marL="1371600" indent="0">
              <a:buNone/>
              <a:defRPr sz="2000" smtId="4294967295"/>
            </a:lvl4pPr>
            <a:lvl5pPr marL="1828800" indent="0">
              <a:buNone/>
              <a:defRPr sz="2000" smtId="4294967295"/>
            </a:lvl5pPr>
            <a:lvl6pPr marL="2286000" indent="0">
              <a:buNone/>
              <a:defRPr sz="2000" smtId="4294967295"/>
            </a:lvl6pPr>
            <a:lvl7pPr marL="2743200" indent="0">
              <a:buNone/>
              <a:defRPr sz="2000" smtId="4294967295"/>
            </a:lvl7pPr>
            <a:lvl8pPr marL="3200400" indent="0">
              <a:buNone/>
              <a:defRPr sz="2000" smtId="4294967295"/>
            </a:lvl8pPr>
            <a:lvl9pPr marL="3657600" indent="0">
              <a:buNone/>
              <a:defRPr sz="2000" smtId="429496729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49FB244-591D-445A-BDBD-B23F298296F8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 smtId="4294967295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 smtId="4294967295"/>
      </a:defPPr>
      <a:lvl1pPr marL="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699005" y="1682668"/>
            <a:ext cx="6435547" cy="1474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010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404040"/>
                </a:solidFill>
                <a:latin typeface="RPUGDI+STZhongsong"/>
                <a:cs typeface="RPUGDI+STZhongsong"/>
              </a:rPr>
              <a:t>层层剥笋法攻克病句二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93822" y="579159"/>
            <a:ext cx="4194048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定状语序失调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1677479"/>
            <a:ext cx="8916816" cy="20105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ORHRCA+ArialMT"/>
                <a:cs typeface="ORHRCA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考古学家对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两干多年前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在长沙马王堆</a:t>
            </a:r>
          </a:p>
          <a:p>
            <a:pPr marL="343204" marR="0">
              <a:lnSpc>
                <a:spcPts val="3204"/>
              </a:lnSpc>
              <a:spcBef>
                <a:spcPts val="79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一号墓新出土的文物进行了多方面的研究</a:t>
            </a:r>
          </a:p>
          <a:p>
            <a:pPr marL="343204" marR="0">
              <a:lnSpc>
                <a:spcPts val="3206"/>
              </a:lnSpc>
              <a:spcBef>
                <a:spcPts val="47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，对墓主所处时代有了进一步的了解。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3238309"/>
            <a:ext cx="8919711" cy="2010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ORHRCA+ArialMT"/>
                <a:cs typeface="ORHRCA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情绪的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直接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变化能影响人体内的各种</a:t>
            </a:r>
          </a:p>
          <a:p>
            <a:pPr marL="343204" marR="0">
              <a:lnSpc>
                <a:spcPts val="3206"/>
              </a:lnSpc>
              <a:spcBef>
                <a:spcPts val="78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生理活动，不良的情绪状态，会给人们的</a:t>
            </a:r>
          </a:p>
          <a:p>
            <a:pPr marL="343204" marR="0">
              <a:lnSpc>
                <a:spcPts val="3204"/>
              </a:lnSpc>
              <a:spcBef>
                <a:spcPts val="482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身体健康带来不良的后果。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54198" y="333065"/>
            <a:ext cx="3870967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0">
                <a:solidFill>
                  <a:srgbClr val="FF0000"/>
                </a:solidFill>
                <a:latin typeface="EBTBRL+TimesNewRomanPS-BoldMT"/>
                <a:cs typeface="EBTBRL+TimesNewRomanPS-BoldMT"/>
              </a:rPr>
              <a:t>多层定语语序不当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72186" y="1064839"/>
            <a:ext cx="9843324" cy="29676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12291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EBTBRL+TimesNewRomanPS-BoldMT"/>
                <a:cs typeface="EBTBRL+TimesNewRomanPS-BoldMT"/>
              </a:rPr>
              <a:t>一般的规律是：①表示领属或时间处所的，</a:t>
            </a:r>
          </a:p>
          <a:p>
            <a:pPr marL="0" marR="0">
              <a:lnSpc>
                <a:spcPts val="3204"/>
              </a:lnSpc>
              <a:spcBef>
                <a:spcPts val="803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EBTBRL+TimesNewRomanPS-BoldMT"/>
                <a:cs typeface="EBTBRL+TimesNewRomanPS-BoldMT"/>
              </a:rPr>
              <a:t>②指名称或数量的短语，③动词或动词短语，</a:t>
            </a:r>
          </a:p>
          <a:p>
            <a:pPr marL="0" marR="0">
              <a:lnSpc>
                <a:spcPts val="3204"/>
              </a:lnSpc>
              <a:spcBef>
                <a:spcPts val="689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EBTBRL+TimesNewRomanPS-BoldMT"/>
                <a:cs typeface="EBTBRL+TimesNewRomanPS-BoldMT"/>
              </a:rPr>
              <a:t>④形容词或形容词短语，⑤名词或名词短语</a:t>
            </a:r>
          </a:p>
          <a:p>
            <a:pPr marL="0" marR="0">
              <a:lnSpc>
                <a:spcPts val="3204"/>
              </a:lnSpc>
              <a:spcBef>
                <a:spcPts val="635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EBTBRL+TimesNewRomanPS-BoldMT"/>
                <a:cs typeface="EBTBRL+TimesNewRomanPS-BoldMT"/>
              </a:rPr>
              <a:t>（带“的”的定语要放在不带“的”的定语之</a:t>
            </a:r>
          </a:p>
          <a:p>
            <a:pPr marL="0" marR="0">
              <a:lnSpc>
                <a:spcPts val="3206"/>
              </a:lnSpc>
              <a:spcBef>
                <a:spcPts val="465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EBTBRL+TimesNewRomanPS-BoldMT"/>
                <a:cs typeface="EBTBRL+TimesNewRomanPS-BoldMT"/>
              </a:rPr>
              <a:t>前）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72186" y="3747714"/>
            <a:ext cx="9614439" cy="1992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0960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2">
                <a:solidFill>
                  <a:srgbClr val="000000"/>
                </a:solidFill>
                <a:latin typeface="EBTBRL+TimesNewRomanPS-BoldMT"/>
                <a:cs typeface="EBTBRL+TimesNewRomanPS-BoldMT"/>
              </a:rPr>
              <a:t>公安队伍里的（表领属）一位（数量）有多</a:t>
            </a:r>
          </a:p>
          <a:p>
            <a:pPr marL="0" marR="0">
              <a:lnSpc>
                <a:spcPts val="3206"/>
              </a:lnSpc>
              <a:spcBef>
                <a:spcPts val="801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EBTBRL+TimesNewRomanPS-BoldMT"/>
                <a:cs typeface="EBTBRL+TimesNewRomanPS-BoldMT"/>
              </a:rPr>
              <a:t>年办案经验的（动短）的优秀的（形）警官</a:t>
            </a:r>
          </a:p>
          <a:p>
            <a:pPr marL="0" marR="0">
              <a:lnSpc>
                <a:spcPts val="3204"/>
              </a:lnSpc>
              <a:spcBef>
                <a:spcPts val="470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EBTBRL+TimesNewRomanPS-BoldMT"/>
                <a:cs typeface="EBTBRL+TimesNewRomanPS-BoldMT"/>
              </a:rPr>
              <a:t>（中心语）。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72186" y="6186749"/>
            <a:ext cx="8439840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EBTBRL+TimesNewRomanPS-BoldMT"/>
                <a:cs typeface="EBTBRL+TimesNewRomanPS-BoldMT"/>
              </a:rPr>
              <a:t>口诀：临（领）时地、指数、动形名、的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14929" y="579159"/>
            <a:ext cx="4753356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长定语语序失调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1677479"/>
            <a:ext cx="8915529" cy="20105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GICKI+ArialMT"/>
                <a:cs typeface="SGICKI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绕月探测工程是第一次我国实施的探</a:t>
            </a:r>
          </a:p>
          <a:p>
            <a:pPr marL="343204" marR="0">
              <a:lnSpc>
                <a:spcPts val="3204"/>
              </a:lnSpc>
              <a:spcBef>
                <a:spcPts val="79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月活动，将为我国深空探测活动的开展奠</a:t>
            </a:r>
          </a:p>
          <a:p>
            <a:pPr marL="343204" marR="0">
              <a:lnSpc>
                <a:spcPts val="3206"/>
              </a:lnSpc>
              <a:spcBef>
                <a:spcPts val="47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定技术基础。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3238309"/>
            <a:ext cx="9020894" cy="2498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GICKI+ArialMT"/>
                <a:cs typeface="SGICKI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我国在</a:t>
            </a:r>
            <a:r>
              <a:rPr sz="3200">
                <a:solidFill>
                  <a:srgbClr val="000000"/>
                </a:solidFill>
                <a:latin typeface="FRGQIR+ArialMT"/>
                <a:cs typeface="FRGQIR+ArialMT"/>
              </a:rPr>
              <a:t>2009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年里再次出台促进农业发</a:t>
            </a:r>
          </a:p>
          <a:p>
            <a:pPr marL="343204" marR="0">
              <a:lnSpc>
                <a:spcPts val="3206"/>
              </a:lnSpc>
              <a:spcBef>
                <a:spcPts val="78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展的一系列激励政策、调控政策和财政政</a:t>
            </a:r>
          </a:p>
          <a:p>
            <a:pPr marL="343204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策，极大地激发和调动了广大农民的积极</a:t>
            </a:r>
          </a:p>
          <a:p>
            <a:pPr marL="343204" marR="0">
              <a:lnSpc>
                <a:spcPts val="3204"/>
              </a:lnSpc>
              <a:spcBef>
                <a:spcPts val="47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性。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8640" y="5286619"/>
            <a:ext cx="8838204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GICKI+ArialMT"/>
                <a:cs typeface="SGICKI+ArialMT"/>
              </a:rPr>
              <a:t>•</a:t>
            </a:r>
            <a:r>
              <a:rPr sz="3200" spc="69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一位优秀的有</a:t>
            </a:r>
            <a:r>
              <a:rPr sz="3200">
                <a:solidFill>
                  <a:srgbClr val="000000"/>
                </a:solidFill>
                <a:latin typeface="FRGQIR+ArialMT"/>
                <a:cs typeface="FRGQIR+ArialMT"/>
              </a:rPr>
              <a:t>20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多年教学经验的我们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91844" y="5793557"/>
            <a:ext cx="7019164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学校的语文教师，调到北京去了。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960877" y="783018"/>
            <a:ext cx="3870966" cy="1016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 spc="10">
                <a:solidFill>
                  <a:srgbClr val="FF0000"/>
                </a:solidFill>
                <a:latin typeface="AIBVMM+TimesNewRomanPS-BoldMT"/>
                <a:cs typeface="AIBVMM+TimesNewRomanPS-BoldMT"/>
              </a:rPr>
              <a:t>多层状语语序不当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58749" y="1498623"/>
            <a:ext cx="8621069" cy="888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像这样有多层次状语的句子应如何确定语序呢？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8749" y="2097841"/>
            <a:ext cx="9739227" cy="18599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600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75">
                <a:solidFill>
                  <a:srgbClr val="000000"/>
                </a:solidFill>
                <a:latin typeface="FangSong"/>
                <a:cs typeface="FangSong"/>
              </a:rPr>
              <a:t>一般的规律是：①表目的或原因的介宾短语，②表时间的</a:t>
            </a:r>
          </a:p>
          <a:p>
            <a:pPr marL="0" marR="0">
              <a:lnSpc>
                <a:spcPts val="2400"/>
              </a:lnSpc>
              <a:spcBef>
                <a:spcPts val="483"/>
              </a:spcBef>
              <a:spcAft>
                <a:spcPct val="0"/>
              </a:spcAft>
            </a:pPr>
            <a:r>
              <a:rPr sz="2400" spc="72">
                <a:solidFill>
                  <a:srgbClr val="000000"/>
                </a:solidFill>
                <a:latin typeface="FangSong"/>
                <a:cs typeface="FangSong"/>
              </a:rPr>
              <a:t>名词或介宾短语，③表处所或能愿的名词或介宾短语，④副词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72">
                <a:solidFill>
                  <a:srgbClr val="000000"/>
                </a:solidFill>
                <a:latin typeface="FangSong"/>
                <a:cs typeface="FangSong"/>
              </a:rPr>
              <a:t>（表范围或频率），⑤形容词或动词（表情态），⑥表对象的</a:t>
            </a:r>
          </a:p>
          <a:p>
            <a:pPr marL="0" marR="0">
              <a:lnSpc>
                <a:spcPts val="2400"/>
              </a:lnSpc>
              <a:spcBef>
                <a:spcPts val="43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介宾短语。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8749" y="3744658"/>
            <a:ext cx="9739228" cy="149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72">
                <a:solidFill>
                  <a:srgbClr val="000000"/>
                </a:solidFill>
                <a:latin typeface="FangSong"/>
                <a:cs typeface="FangSong"/>
              </a:rPr>
              <a:t>例如，许多来访者</a:t>
            </a:r>
            <a:r>
              <a:rPr sz="2400" u="sng" spc="167">
                <a:solidFill>
                  <a:srgbClr val="000000"/>
                </a:solidFill>
                <a:latin typeface="FangSong"/>
                <a:cs typeface="FangSong"/>
              </a:rPr>
              <a:t>昨天（</a:t>
            </a:r>
            <a:r>
              <a:rPr sz="2400" u="sng" spc="173">
                <a:solidFill>
                  <a:srgbClr val="4BCAAD"/>
                </a:solidFill>
                <a:latin typeface="FangSong"/>
                <a:cs typeface="FangSong"/>
              </a:rPr>
              <a:t>表时间</a:t>
            </a:r>
            <a:r>
              <a:rPr sz="2400" u="sng" spc="172">
                <a:solidFill>
                  <a:srgbClr val="000000"/>
                </a:solidFill>
                <a:latin typeface="FangSong"/>
                <a:cs typeface="FangSong"/>
              </a:rPr>
              <a:t>）在生产车间（表</a:t>
            </a:r>
            <a:r>
              <a:rPr sz="2400" u="sng" spc="174">
                <a:solidFill>
                  <a:srgbClr val="4BCAAD"/>
                </a:solidFill>
                <a:latin typeface="FangSong"/>
                <a:cs typeface="FangSong"/>
              </a:rPr>
              <a:t>地点</a:t>
            </a:r>
            <a:r>
              <a:rPr sz="2400" u="sng" spc="167">
                <a:solidFill>
                  <a:srgbClr val="000000"/>
                </a:solidFill>
                <a:latin typeface="FangSong"/>
                <a:cs typeface="FangSong"/>
              </a:rPr>
              <a:t>）都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u="sng" spc="72">
                <a:solidFill>
                  <a:srgbClr val="000000"/>
                </a:solidFill>
                <a:latin typeface="FangSong"/>
                <a:cs typeface="FangSong"/>
              </a:rPr>
              <a:t>（副词）热情地（形容词）与工人（表</a:t>
            </a:r>
            <a:r>
              <a:rPr sz="2400" u="sng" spc="73">
                <a:solidFill>
                  <a:srgbClr val="4BCAAD"/>
                </a:solidFill>
                <a:latin typeface="FangSong"/>
                <a:cs typeface="FangSong"/>
              </a:rPr>
              <a:t>对象</a:t>
            </a:r>
            <a:r>
              <a:rPr sz="2400" u="sng" spc="72">
                <a:solidFill>
                  <a:srgbClr val="000000"/>
                </a:solidFill>
                <a:latin typeface="FangSong"/>
                <a:cs typeface="FangSong"/>
              </a:rPr>
              <a:t>）</a:t>
            </a:r>
            <a:r>
              <a:rPr sz="2400" spc="73">
                <a:solidFill>
                  <a:srgbClr val="000000"/>
                </a:solidFill>
                <a:latin typeface="FangSong"/>
                <a:cs typeface="FangSong"/>
              </a:rPr>
              <a:t>合影留念（</a:t>
            </a:r>
            <a:r>
              <a:rPr sz="2400" spc="72">
                <a:solidFill>
                  <a:srgbClr val="4BCAAD"/>
                </a:solidFill>
                <a:latin typeface="FangSong"/>
                <a:cs typeface="FangSong"/>
              </a:rPr>
              <a:t>动、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2">
                <a:solidFill>
                  <a:srgbClr val="4BCAAD"/>
                </a:solidFill>
                <a:latin typeface="FangSong"/>
                <a:cs typeface="FangSong"/>
              </a:rPr>
              <a:t>中心语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）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8749" y="5065672"/>
            <a:ext cx="5747827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口诀：目原时地、副情形、对象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14929" y="579159"/>
            <a:ext cx="4753356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长状语语序失调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1677479"/>
            <a:ext cx="9227439" cy="29861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MKQPJA+ArialMT"/>
                <a:cs typeface="MKQPJA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联合国气候变化峰会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在丹麦首都哥本</a:t>
            </a:r>
          </a:p>
          <a:p>
            <a:pPr marL="343204" marR="0">
              <a:lnSpc>
                <a:spcPts val="3579"/>
              </a:lnSpc>
              <a:spcBef>
                <a:spcPts val="210"/>
              </a:spcBef>
              <a:spcAft>
                <a:spcPct val="0"/>
              </a:spcAft>
            </a:pP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哈根于</a:t>
            </a:r>
            <a:r>
              <a:rPr sz="3200">
                <a:solidFill>
                  <a:srgbClr val="FF0000"/>
                </a:solidFill>
                <a:latin typeface="NSOMAB+ArialMT"/>
                <a:cs typeface="NSOMAB+ArialMT"/>
              </a:rPr>
              <a:t>12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月</a:t>
            </a:r>
            <a:r>
              <a:rPr sz="3200">
                <a:solidFill>
                  <a:srgbClr val="FF0000"/>
                </a:solidFill>
                <a:latin typeface="NSOMAB+ArialMT"/>
                <a:cs typeface="NSOMAB+ArialMT"/>
              </a:rPr>
              <a:t>7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日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开幕，会议主要讨论</a:t>
            </a:r>
            <a:r>
              <a:rPr sz="3200">
                <a:solidFill>
                  <a:srgbClr val="000000"/>
                </a:solidFill>
                <a:latin typeface="NSOMAB+ArialMT"/>
                <a:cs typeface="NSOMAB+ArialMT"/>
              </a:rPr>
              <a:t>2012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年</a:t>
            </a:r>
          </a:p>
          <a:p>
            <a:pPr marL="343204" marR="0">
              <a:lnSpc>
                <a:spcPts val="3206"/>
              </a:lnSpc>
              <a:spcBef>
                <a:spcPts val="78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《京都议定书》到期后各国温室气体的减</a:t>
            </a:r>
          </a:p>
          <a:p>
            <a:pPr marL="343204" marR="0">
              <a:lnSpc>
                <a:spcPts val="3204"/>
              </a:lnSpc>
              <a:spcBef>
                <a:spcPts val="68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排目标，希望达成一项减缓全球气候变暖</a:t>
            </a:r>
          </a:p>
          <a:p>
            <a:pPr marL="343204" marR="0">
              <a:lnSpc>
                <a:spcPts val="3204"/>
              </a:lnSpc>
              <a:spcBef>
                <a:spcPts val="43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的新协议。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4214050"/>
            <a:ext cx="9137644" cy="24984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MKQPJA+ArialMT"/>
                <a:cs typeface="MKQPJA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NSOMAB+ArialMT"/>
                <a:cs typeface="NSOMAB+ArialMT"/>
              </a:rPr>
              <a:t>2010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年</a:t>
            </a:r>
            <a:r>
              <a:rPr sz="3200" spc="-122">
                <a:solidFill>
                  <a:srgbClr val="000000"/>
                </a:solidFill>
                <a:latin typeface="NSOMAB+ArialMT"/>
                <a:cs typeface="NSOMAB+ArialMT"/>
              </a:rPr>
              <a:t>11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月</a:t>
            </a:r>
            <a:r>
              <a:rPr sz="3200">
                <a:solidFill>
                  <a:srgbClr val="000000"/>
                </a:solidFill>
                <a:latin typeface="NSOMAB+ArialMT"/>
                <a:cs typeface="NSOMAB+ArialMT"/>
              </a:rPr>
              <a:t>12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日，第</a:t>
            </a:r>
            <a:r>
              <a:rPr sz="3200">
                <a:solidFill>
                  <a:srgbClr val="000000"/>
                </a:solidFill>
                <a:latin typeface="NSOMAB+ArialMT"/>
                <a:cs typeface="NSOMAB+ArialMT"/>
              </a:rPr>
              <a:t>16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届亚洲运动会</a:t>
            </a:r>
          </a:p>
          <a:p>
            <a:pPr marL="343204" marR="0">
              <a:lnSpc>
                <a:spcPts val="3204"/>
              </a:lnSpc>
              <a:spcBef>
                <a:spcPts val="79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开幕式将在广州海心沙岛隆重举行，各大</a:t>
            </a:r>
          </a:p>
          <a:p>
            <a:pPr marL="343204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报纸届时都将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对亚运会开幕式在显著位置</a:t>
            </a:r>
          </a:p>
          <a:p>
            <a:pPr marL="343204" marR="0">
              <a:lnSpc>
                <a:spcPts val="3204"/>
              </a:lnSpc>
              <a:spcBef>
                <a:spcPts val="482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作详细报道。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14929" y="579159"/>
            <a:ext cx="4753356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关联词语序失调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1677479"/>
            <a:ext cx="9126810" cy="20105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AJFGRM+ArialMT"/>
                <a:cs typeface="AJFGRM+ArialMT"/>
              </a:rPr>
              <a:t>•</a:t>
            </a:r>
            <a:r>
              <a:rPr sz="3200" spc="61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一个省的文化系统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如果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能肩负起继承当</a:t>
            </a:r>
          </a:p>
          <a:p>
            <a:pPr marL="343204" marR="0">
              <a:lnSpc>
                <a:spcPts val="3204"/>
              </a:lnSpc>
              <a:spcBef>
                <a:spcPts val="79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地文化传统的使命，那么这个省的文化底</a:t>
            </a:r>
          </a:p>
          <a:p>
            <a:pPr marL="343204" marR="0">
              <a:lnSpc>
                <a:spcPts val="3206"/>
              </a:lnSpc>
              <a:spcBef>
                <a:spcPts val="47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蕴就会得到保持，而不至于中断和流失。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3238309"/>
            <a:ext cx="9124035" cy="2498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AJFGRM+ArialMT"/>
                <a:cs typeface="AJFGRM+ArialMT"/>
              </a:rPr>
              <a:t>•</a:t>
            </a:r>
            <a:r>
              <a:rPr sz="3200" spc="61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作为一个全新的、相对成熟的行业，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不</a:t>
            </a:r>
          </a:p>
          <a:p>
            <a:pPr marL="343204" marR="0">
              <a:lnSpc>
                <a:spcPts val="3206"/>
              </a:lnSpc>
              <a:spcBef>
                <a:spcPts val="789"/>
              </a:spcBef>
              <a:spcAft>
                <a:spcPct val="0"/>
              </a:spcAft>
            </a:pP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仅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电子商务在一定程度上改变了人类的生</a:t>
            </a:r>
          </a:p>
          <a:p>
            <a:pPr marL="343204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活方式，也冲击了历史悠久的传统商业模</a:t>
            </a:r>
          </a:p>
          <a:p>
            <a:pPr marL="343204" marR="0">
              <a:lnSpc>
                <a:spcPts val="3204"/>
              </a:lnSpc>
              <a:spcBef>
                <a:spcPts val="47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式。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53129" y="579159"/>
            <a:ext cx="3076346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主客颠倒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1677479"/>
            <a:ext cx="9124035" cy="20105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MNDPE+ArialMT"/>
                <a:cs typeface="LMNDPE+ArialMT"/>
              </a:rPr>
              <a:t>•</a:t>
            </a:r>
            <a:r>
              <a:rPr sz="3200" spc="61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通过这次参观，我国的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教育工作者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对该</a:t>
            </a:r>
          </a:p>
          <a:p>
            <a:pPr marL="343204" marR="0">
              <a:lnSpc>
                <a:spcPts val="3204"/>
              </a:lnSpc>
              <a:spcBef>
                <a:spcPts val="79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国的教育水平和民众的教育观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留下了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深刻</a:t>
            </a:r>
          </a:p>
          <a:p>
            <a:pPr marL="343204" marR="0">
              <a:lnSpc>
                <a:spcPts val="3206"/>
              </a:lnSpc>
              <a:spcBef>
                <a:spcPts val="47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的印象，深感我国教育改革的迫切性。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3238309"/>
            <a:ext cx="9123622" cy="2498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MNDPE+ArialMT"/>
                <a:cs typeface="LMNDPE+ArialMT"/>
              </a:rPr>
              <a:t>•</a:t>
            </a:r>
            <a:r>
              <a:rPr sz="3200" spc="61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虽然现在所学的一些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专业课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，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对我们很</a:t>
            </a:r>
          </a:p>
          <a:p>
            <a:pPr marL="343204" marR="0">
              <a:lnSpc>
                <a:spcPts val="3206"/>
              </a:lnSpc>
              <a:spcBef>
                <a:spcPts val="789"/>
              </a:spcBef>
              <a:spcAft>
                <a:spcPct val="0"/>
              </a:spcAft>
            </a:pP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陌生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，学起来比较吃力，不过我相信，在</a:t>
            </a:r>
          </a:p>
          <a:p>
            <a:pPr marL="343204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老师的帮助下，只要下苦功，就一定能够</a:t>
            </a:r>
          </a:p>
          <a:p>
            <a:pPr marL="343204" marR="0">
              <a:lnSpc>
                <a:spcPts val="3204"/>
              </a:lnSpc>
              <a:spcBef>
                <a:spcPts val="47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学好。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334514" y="579159"/>
            <a:ext cx="5312664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并列成分语序失调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1677479"/>
            <a:ext cx="9122216" cy="24984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VUPSPS+ArialMT"/>
                <a:cs typeface="VUPSPS+ArialMT"/>
              </a:rPr>
              <a:t>•</a:t>
            </a:r>
            <a:r>
              <a:rPr sz="3200" spc="61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海洋国家依赖对外贸易，国家安全范围</a:t>
            </a:r>
          </a:p>
          <a:p>
            <a:pPr marL="343204" marR="0">
              <a:lnSpc>
                <a:spcPts val="3204"/>
              </a:lnSpc>
              <a:spcBef>
                <a:spcPts val="791"/>
              </a:spcBef>
              <a:spcAft>
                <a:spcPct val="0"/>
              </a:spcAft>
            </a:pP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不仅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取决于主权所不及的海洋和贸易区域</a:t>
            </a:r>
          </a:p>
          <a:p>
            <a:pPr marL="343204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的秩序，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还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取决于本土治理。这是海洋国</a:t>
            </a:r>
          </a:p>
          <a:p>
            <a:pPr marL="343204" marR="0">
              <a:lnSpc>
                <a:spcPts val="3204"/>
              </a:lnSpc>
              <a:spcBef>
                <a:spcPts val="48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家把海权作为战略重点的根本原因。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3725714"/>
            <a:ext cx="8992872" cy="2986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VUPSPS+ArialMT"/>
                <a:cs typeface="VUPSPS+ArialMT"/>
              </a:rPr>
              <a:t>•</a:t>
            </a:r>
            <a:r>
              <a:rPr sz="3200" spc="522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从北京航空航天大学毕业以后，罗阳同</a:t>
            </a:r>
          </a:p>
          <a:p>
            <a:pPr marL="343204" marR="0">
              <a:lnSpc>
                <a:spcPts val="3204"/>
              </a:lnSpc>
              <a:spcBef>
                <a:spcPts val="794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志就一直从事飞机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研制、生产、设计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工作</a:t>
            </a:r>
          </a:p>
          <a:p>
            <a:pPr marL="343204" marR="0">
              <a:lnSpc>
                <a:spcPts val="3579"/>
              </a:lnSpc>
              <a:spcBef>
                <a:spcPts val="104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，</a:t>
            </a:r>
            <a:r>
              <a:rPr sz="3200">
                <a:solidFill>
                  <a:srgbClr val="000000"/>
                </a:solidFill>
                <a:latin typeface="NIPHNM+ArialMT"/>
                <a:cs typeface="NIPHNM+ArialMT"/>
              </a:rPr>
              <a:t>30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年里尽心竭虑、无怨无悔，将自己的</a:t>
            </a:r>
          </a:p>
          <a:p>
            <a:pPr marL="343204" marR="0">
              <a:lnSpc>
                <a:spcPts val="3206"/>
              </a:lnSpc>
              <a:spcBef>
                <a:spcPts val="78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全部智慧和心血奉献给了祖国的航空事业</a:t>
            </a:r>
          </a:p>
          <a:p>
            <a:pPr marL="343204" marR="0">
              <a:lnSpc>
                <a:spcPts val="3204"/>
              </a:lnSpc>
              <a:spcBef>
                <a:spcPts val="432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615694" y="458018"/>
            <a:ext cx="4304385" cy="926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6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CPKEMM+TimesNewRomanPS-BoldMT"/>
                <a:cs typeface="CPKEMM+TimesNewRomanPS-BoldMT"/>
              </a:rPr>
              <a:t>1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、定中：主干词性不符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9818" y="960043"/>
            <a:ext cx="1397508" cy="25485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38607" marR="0">
              <a:lnSpc>
                <a:spcPts val="4879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FF3300"/>
                </a:solidFill>
                <a:latin typeface="CPKEMM+TimesNewRomanPS-BoldMT"/>
                <a:cs typeface="CPKEMM+TimesNewRomanPS-BoldMT"/>
              </a:rPr>
              <a:t>1</a:t>
            </a:r>
          </a:p>
          <a:p>
            <a:pPr marL="0" marR="0">
              <a:lnSpc>
                <a:spcPts val="4404"/>
              </a:lnSpc>
              <a:spcBef>
                <a:spcPts val="183"/>
              </a:spcBef>
              <a:spcAft>
                <a:spcPct val="0"/>
              </a:spcAft>
            </a:pPr>
            <a:r>
              <a:rPr sz="4400">
                <a:solidFill>
                  <a:srgbClr val="FF3300"/>
                </a:solidFill>
                <a:latin typeface="CEOWBR+TimesNewRomanPS-BoldMT"/>
                <a:cs typeface="CEOWBR+TimesNewRomanPS-BoldMT"/>
              </a:rPr>
              <a:t>、</a:t>
            </a:r>
          </a:p>
          <a:p>
            <a:pPr marL="0" marR="0">
              <a:lnSpc>
                <a:spcPts val="433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FF3300"/>
                </a:solidFill>
                <a:latin typeface="CEOWBR+TimesNewRomanPS-BoldMT"/>
                <a:cs typeface="CEOWBR+TimesNewRomanPS-BoldMT"/>
              </a:rPr>
              <a:t>语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615694" y="1295947"/>
            <a:ext cx="3563416" cy="9269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9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CPKEMM+TimesNewRomanPS-BoldMT"/>
                <a:cs typeface="CPKEMM+TimesNewRomanPS-BoldMT"/>
              </a:rPr>
              <a:t>2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、定状：修饰不符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768094" y="2058599"/>
            <a:ext cx="6767956" cy="926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6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CPKEMM+TimesNewRomanPS-BoldMT"/>
                <a:cs typeface="CPKEMM+TimesNewRomanPS-BoldMT"/>
              </a:rPr>
              <a:t>3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、长定：临时地、指数、动形名、的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29818" y="2943264"/>
            <a:ext cx="1397508" cy="30577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FF3300"/>
                </a:solidFill>
                <a:latin typeface="CEOWBR+TimesNewRomanPS-BoldMT"/>
                <a:cs typeface="CEOWBR+TimesNewRomanPS-BoldMT"/>
              </a:rPr>
              <a:t>序</a:t>
            </a:r>
          </a:p>
          <a:p>
            <a:pPr marL="0" marR="0">
              <a:lnSpc>
                <a:spcPts val="4404"/>
              </a:lnSpc>
              <a:spcBef>
                <a:spcPts val="2125"/>
              </a:spcBef>
              <a:spcAft>
                <a:spcPct val="0"/>
              </a:spcAft>
            </a:pPr>
            <a:r>
              <a:rPr sz="4400">
                <a:solidFill>
                  <a:srgbClr val="FF3300"/>
                </a:solidFill>
                <a:latin typeface="CEOWBR+TimesNewRomanPS-BoldMT"/>
                <a:cs typeface="CEOWBR+TimesNewRomanPS-BoldMT"/>
              </a:rPr>
              <a:t>不</a:t>
            </a:r>
          </a:p>
          <a:p>
            <a:pPr marL="0" marR="0">
              <a:lnSpc>
                <a:spcPts val="4404"/>
              </a:lnSpc>
              <a:spcBef>
                <a:spcPts val="2189"/>
              </a:spcBef>
              <a:spcAft>
                <a:spcPct val="0"/>
              </a:spcAft>
            </a:pPr>
            <a:r>
              <a:rPr sz="4400">
                <a:solidFill>
                  <a:srgbClr val="FF3300"/>
                </a:solidFill>
                <a:latin typeface="CEOWBR+TimesNewRomanPS-BoldMT"/>
                <a:cs typeface="CEOWBR+TimesNewRomanPS-BoldMT"/>
              </a:rPr>
              <a:t>当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615694" y="3001303"/>
            <a:ext cx="6383758" cy="17368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3876" marR="0">
              <a:lnSpc>
                <a:spcPts val="3099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CPKEMM+TimesNewRomanPS-BoldMT"/>
                <a:cs typeface="CPKEMM+TimesNewRomanPS-BoldMT"/>
              </a:rPr>
              <a:t>4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、长状：目原时地、副情形、对象</a:t>
            </a:r>
          </a:p>
          <a:p>
            <a:pPr marL="0" marR="0">
              <a:lnSpc>
                <a:spcPts val="3099"/>
              </a:lnSpc>
              <a:spcBef>
                <a:spcPts val="3277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CPKEMM+TimesNewRomanPS-BoldMT"/>
                <a:cs typeface="CPKEMM+TimesNewRomanPS-BoldMT"/>
              </a:rPr>
              <a:t>5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、关联词：主语相同，关联在后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568196" y="4514906"/>
            <a:ext cx="4819941" cy="926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6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CPKEMM+TimesNewRomanPS-BoldMT"/>
                <a:cs typeface="CPKEMM+TimesNewRomanPS-BoldMT"/>
              </a:rPr>
              <a:t>6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、主客：</a:t>
            </a:r>
            <a:r>
              <a:rPr sz="2800" spc="2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物对人，客对主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495044" y="5162987"/>
            <a:ext cx="5538566" cy="926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6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CPKEMM+TimesNewRomanPS-BoldMT"/>
                <a:cs typeface="CPKEMM+TimesNewRomanPS-BoldMT"/>
              </a:rPr>
              <a:t>7</a:t>
            </a:r>
            <a:r>
              <a:rPr sz="2800" spc="10">
                <a:solidFill>
                  <a:srgbClr val="000000"/>
                </a:solidFill>
                <a:latin typeface="SimSun"/>
                <a:cs typeface="SimSun"/>
              </a:rPr>
              <a:t>、并列：并列成分一定要注意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53129" y="579159"/>
            <a:ext cx="3076346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规律小结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1677479"/>
            <a:ext cx="6008816" cy="22348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QEVERL+ArialMT"/>
                <a:cs typeface="QEVERL+ArialMT"/>
              </a:rPr>
              <a:t>•</a:t>
            </a:r>
            <a:r>
              <a:rPr sz="3200" spc="78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一、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多层定语、状语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要注意</a:t>
            </a:r>
          </a:p>
          <a:p>
            <a:pPr marL="0" marR="0">
              <a:lnSpc>
                <a:spcPts val="3579"/>
              </a:lnSpc>
              <a:spcBef>
                <a:spcPts val="102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QEVERL+ArialMT"/>
                <a:cs typeface="QEVERL+ArialMT"/>
              </a:rPr>
              <a:t>•</a:t>
            </a:r>
            <a:r>
              <a:rPr sz="3200" spc="78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二、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主语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相同，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关联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在后</a:t>
            </a:r>
          </a:p>
          <a:p>
            <a:pPr marL="0" marR="0">
              <a:lnSpc>
                <a:spcPts val="3579"/>
              </a:lnSpc>
              <a:spcBef>
                <a:spcPts val="103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QEVERL+ArialMT"/>
                <a:cs typeface="QEVERL+ArialMT"/>
              </a:rPr>
              <a:t>•</a:t>
            </a:r>
            <a:r>
              <a:rPr sz="3200" spc="78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三、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对和对于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要注意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3433381"/>
            <a:ext cx="8813824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QEVERL+ArialMT"/>
                <a:cs typeface="QEVERL+ArialMT"/>
              </a:rPr>
              <a:t>•</a:t>
            </a:r>
            <a:r>
              <a:rPr sz="3200" spc="78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四、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并列成分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要注意（顿号、和、不仅</a:t>
            </a:r>
            <a:r>
              <a:rPr sz="3200">
                <a:solidFill>
                  <a:srgbClr val="000000"/>
                </a:solidFill>
                <a:latin typeface="QEVERL+ArialMT"/>
                <a:cs typeface="QEVERL+ArialMT"/>
              </a:rPr>
              <a:t>—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91844" y="3939476"/>
            <a:ext cx="1831238" cy="1016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而且）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707" y="2737716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HMQBHQ+å¾®è½¯é�»,Bold"/>
                <a:cs typeface="HMQBHQ+å¾®è½¯é�»,Bold"/>
              </a:rPr>
              <a:t>课程回顾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935" y="2804427"/>
            <a:ext cx="1397508" cy="1576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2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HMQBHQ+å¾®è½¯é�»,Bold"/>
                <a:cs typeface="HMQBHQ+å¾®è½¯é�»,Bold"/>
              </a:rPr>
              <a:t>一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217673" y="2630670"/>
            <a:ext cx="6706819" cy="3048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9602"/>
              </a:lnSpc>
              <a:spcBef>
                <a:spcPct val="0"/>
              </a:spcBef>
              <a:spcAft>
                <a:spcPct val="0"/>
              </a:spcAft>
            </a:pPr>
            <a:r>
              <a:rPr sz="9600">
                <a:solidFill>
                  <a:srgbClr val="000000"/>
                </a:solidFill>
                <a:latin typeface="FangSong"/>
                <a:cs typeface="FangSong"/>
              </a:rPr>
              <a:t>真题强化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498"/>
            <a:ext cx="9749477" cy="1913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32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、截至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2014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年底，云南省已经建成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42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万个“爱心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水窖”，解决和改善了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82.8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万山区半山区农村人口的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用水困难和63.6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万亩耕地补充灌溉问题。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087435"/>
            <a:ext cx="9522928" cy="1639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33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、今年“两会”期间，教育改革、收入分配、“二孩”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政策、新能源等民生问题成为电视、报刊、网络和媒体热切关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注的焦点。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3532568"/>
            <a:ext cx="9522928" cy="16398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34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、社会竞争越来越激烈，人的心理压力也越来越大，有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相当部分高血压病的产生就是由于生活压力大、工作紧张诱发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976050"/>
            <a:ext cx="9874148" cy="16401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35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2013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年中国进出口贸易总额首次突破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4万亿美元的关口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高达4.16万亿美元,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预计将超过美国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2500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亿美元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,取代美国成为</a:t>
            </a:r>
          </a:p>
          <a:p>
            <a:pPr marL="0" marR="0">
              <a:lnSpc>
                <a:spcPts val="2400"/>
              </a:lnSpc>
              <a:spcBef>
                <a:spcPts val="100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全球最大贸易国,对此外界给予强烈关注。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03494"/>
            <a:ext cx="9739237" cy="18279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36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、北接陆上丝绸之路、南连上海丝绸之路，将于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2014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年申遗的“中国大运河”，包括京杭大运河、隋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唐大运河以及浙东运河所组成。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1938543"/>
            <a:ext cx="9739237" cy="18277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37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、中日双方如果都能冷静处理钓鱼岛问题，增进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政治互信，不仅将推动中日关系的发展，而且也将扭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转一年多来中日关系的下滑趋势。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3475632"/>
            <a:ext cx="9447448" cy="18273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38、央视《大国工匠》系列节目反响巨大，工匠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们精益求精、无私奉献的精神引发了人们广泛而热烈</a:t>
            </a:r>
          </a:p>
          <a:p>
            <a:pPr marL="0" marR="0">
              <a:lnSpc>
                <a:spcPts val="2798"/>
              </a:lnSpc>
              <a:spcBef>
                <a:spcPts val="89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的讨论和思考。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5010554"/>
            <a:ext cx="9453593" cy="18275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39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、据世界黄金协会分析，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2013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年春节前后中国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黄金需求高涨的原因，主要在于消费者对中国经济前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景充满信心所致。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96111" y="400065"/>
            <a:ext cx="8969147" cy="826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6"/>
              </a:lnSpc>
              <a:spcBef>
                <a:spcPct val="0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40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、有的儿童文学偏重于教育和理性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,过多地注入了成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836572"/>
            <a:ext cx="10109093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人思想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孩子们爱游戏、爱求知、爱趣味、爱幻想被忽略了。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1398928"/>
            <a:ext cx="9547043" cy="16979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41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、在学校开设的各种选修课中，同学们尤其更喜欢</a:t>
            </a:r>
          </a:p>
          <a:p>
            <a:pPr marL="0" marR="0">
              <a:lnSpc>
                <a:spcPts val="2606"/>
              </a:lnSpc>
              <a:spcBef>
                <a:spcPts val="825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“生活中的法律”“电脑音乐制作”等体验性强、新鲜有</a:t>
            </a:r>
          </a:p>
          <a:p>
            <a:pPr marL="0" marR="0">
              <a:lnSpc>
                <a:spcPts val="2604"/>
              </a:lnSpc>
              <a:spcBef>
                <a:spcPts val="879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趣的课程。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2833266"/>
            <a:ext cx="9547043" cy="21339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42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、随着国家信用体制的建设，公民不仅将拥有统一</a:t>
            </a:r>
          </a:p>
          <a:p>
            <a:pPr marL="0" marR="0">
              <a:lnSpc>
                <a:spcPts val="2606"/>
              </a:lnSpc>
              <a:spcBef>
                <a:spcPts val="825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的社会信用代码，到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2017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年，还会建成一个集合金融、工</a:t>
            </a:r>
          </a:p>
          <a:p>
            <a:pPr marL="0" marR="0">
              <a:lnSpc>
                <a:spcPts val="2604"/>
              </a:lnSpc>
              <a:spcBef>
                <a:spcPts val="881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商登记、税收缴纳、交通违章等的统一平台，实现信息资</a:t>
            </a:r>
          </a:p>
          <a:p>
            <a:pPr marL="0" marR="0">
              <a:lnSpc>
                <a:spcPts val="2604"/>
              </a:lnSpc>
              <a:spcBef>
                <a:spcPts val="828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源共享。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0708" y="4705374"/>
            <a:ext cx="9547043" cy="2133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43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、南昌米粉历史悠久，主要制作原料是优质晚米，</a:t>
            </a:r>
          </a:p>
          <a:p>
            <a:pPr marL="0" marR="0">
              <a:lnSpc>
                <a:spcPts val="2604"/>
              </a:lnSpc>
              <a:spcBef>
                <a:spcPts val="828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经过浸米、磨浆、滤干、分浆等多道工序制作而成，具有</a:t>
            </a:r>
          </a:p>
          <a:p>
            <a:pPr marL="0" marR="0">
              <a:lnSpc>
                <a:spcPts val="2606"/>
              </a:lnSpc>
              <a:spcBef>
                <a:spcPts val="875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洁白、细嫩、柔滑和久漂不烂、久炒不碎、久负盛名的特</a:t>
            </a:r>
          </a:p>
          <a:p>
            <a:pPr marL="0" marR="0">
              <a:lnSpc>
                <a:spcPts val="2604"/>
              </a:lnSpc>
              <a:spcBef>
                <a:spcPts val="830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点。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03494"/>
            <a:ext cx="9739237" cy="2297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44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、一份由中国火箭技术研究院院长吴燕生和中国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火箭运载研究院总设计师刘竹生领导的科研小组提供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的研究报告表示，我国目前的火箭运载能力，已经能</a:t>
            </a:r>
          </a:p>
          <a:p>
            <a:pPr marL="0" marR="0">
              <a:lnSpc>
                <a:spcPts val="2798"/>
              </a:lnSpc>
              <a:spcBef>
                <a:spcPts val="89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保证完成绕月工程所需要的飞行器发射任务。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401379"/>
            <a:ext cx="9690126" cy="15667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45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、“中国好歌曲”因原创特色而备受关注，尤其是霍尊</a:t>
            </a:r>
          </a:p>
          <a:p>
            <a:pPr marL="0" marR="0">
              <a:lnSpc>
                <a:spcPts val="2400"/>
              </a:lnSpc>
              <a:spcBef>
                <a:spcPts val="76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的《卷珠帘》视频微博在不到24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小时的时间里被转发超过了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万</a:t>
            </a:r>
          </a:p>
          <a:p>
            <a:pPr marL="0" marR="0">
              <a:lnSpc>
                <a:spcPts val="2402"/>
              </a:lnSpc>
              <a:spcBef>
                <a:spcPts val="71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次以上，受欢迎度惊人。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3736784"/>
            <a:ext cx="9522928" cy="1566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46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、走进城市的公园，那里尽管有繁花锦绣，但它所激起</a:t>
            </a:r>
          </a:p>
          <a:p>
            <a:pPr marL="0" marR="0">
              <a:lnSpc>
                <a:spcPts val="2400"/>
              </a:lnSpc>
              <a:spcBef>
                <a:spcPts val="76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的欢悦只不过像是一阵轻微的涟漪，不像森林，却能令人从心</a:t>
            </a:r>
          </a:p>
          <a:p>
            <a:pPr marL="0" marR="0">
              <a:lnSpc>
                <a:spcPts val="2402"/>
              </a:lnSpc>
              <a:spcBef>
                <a:spcPts val="71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底掀起滚滚滔滔的波涛。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5070538"/>
            <a:ext cx="9870644" cy="15669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47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、每一位思想家的每一章诗篇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,每一位诗人的每一部著作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0"/>
              </a:lnSpc>
              <a:spcBef>
                <a:spcPts val="76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过一些年都会对读者呈现出新的、变化了的面貌,都将得到新的</a:t>
            </a:r>
          </a:p>
          <a:p>
            <a:pPr marL="0" marR="0">
              <a:lnSpc>
                <a:spcPts val="2400"/>
              </a:lnSpc>
              <a:spcBef>
                <a:spcPts val="7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理解,在他心中唤起新的共鸣。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00065"/>
            <a:ext cx="9623149" cy="2570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5403" marR="0">
              <a:lnSpc>
                <a:spcPts val="2606"/>
              </a:lnSpc>
              <a:spcBef>
                <a:spcPct val="0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48</a:t>
            </a:r>
            <a:r>
              <a:rPr sz="2600" spc="18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2005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600" spc="18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15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日，在长江大学文学院举行的座谈会</a:t>
            </a:r>
          </a:p>
          <a:p>
            <a:pPr marL="0" marR="0">
              <a:lnSpc>
                <a:spcPts val="2604"/>
              </a:lnSpc>
              <a:spcBef>
                <a:spcPts val="831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上，文学理论界与史学界的专家学者对柏杨先生的新作</a:t>
            </a:r>
          </a:p>
          <a:p>
            <a:pPr marL="0" marR="0">
              <a:lnSpc>
                <a:spcPts val="2604"/>
              </a:lnSpc>
              <a:spcBef>
                <a:spcPts val="878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《中国人史纲》坐谈，与会专家高度评价本书在还原历史</a:t>
            </a:r>
          </a:p>
          <a:p>
            <a:pPr marL="0" marR="0">
              <a:lnSpc>
                <a:spcPts val="2606"/>
              </a:lnSpc>
              <a:spcBef>
                <a:spcPts val="825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本真层面上所作的努力以及在展现“人”的作用与意义方</a:t>
            </a:r>
          </a:p>
          <a:p>
            <a:pPr marL="0" marR="0">
              <a:lnSpc>
                <a:spcPts val="2604"/>
              </a:lnSpc>
              <a:spcBef>
                <a:spcPts val="829"/>
              </a:spcBef>
              <a:spcAft>
                <a:spcPct val="0"/>
              </a:spcAft>
            </a:pP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面所作的贡献。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706774"/>
            <a:ext cx="9547043" cy="16981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49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、今年高招艺术类考生人数呈现增长的趋势，这促</a:t>
            </a:r>
          </a:p>
          <a:p>
            <a:pPr marL="0" marR="0">
              <a:lnSpc>
                <a:spcPts val="2606"/>
              </a:lnSpc>
              <a:spcBef>
                <a:spcPts val="825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使文化课成绩水涨船高，一些艺考生开始为自己文化课成</a:t>
            </a:r>
          </a:p>
          <a:p>
            <a:pPr marL="0" marR="0">
              <a:lnSpc>
                <a:spcPts val="2604"/>
              </a:lnSpc>
              <a:spcBef>
                <a:spcPts val="881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绩的优劣感到担忧。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8219" y="4141240"/>
            <a:ext cx="8782277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50</a:t>
            </a:r>
            <a:r>
              <a:rPr sz="2600" spc="17">
                <a:solidFill>
                  <a:srgbClr val="000000"/>
                </a:solidFill>
                <a:latin typeface="FangSong"/>
                <a:cs typeface="FangSong"/>
              </a:rPr>
              <a:t>、以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5:4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力克阿拉维斯队的英超劲旅利物浦队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终于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577357"/>
            <a:ext cx="9535237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实现了夺取足总杯、联赛杯和联盟杯“三冠王”的胜利。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0708" y="5141238"/>
            <a:ext cx="9547043" cy="1698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51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、求职人员来到人才交流中心，找用人单位派出的</a:t>
            </a:r>
          </a:p>
          <a:p>
            <a:pPr marL="0" marR="0">
              <a:lnSpc>
                <a:spcPts val="2606"/>
              </a:lnSpc>
              <a:spcBef>
                <a:spcPts val="825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工作人员咨询，双方介绍了情况，然后选择合适的单位报</a:t>
            </a:r>
          </a:p>
          <a:p>
            <a:pPr marL="0" marR="0">
              <a:lnSpc>
                <a:spcPts val="2604"/>
              </a:lnSpc>
              <a:spcBef>
                <a:spcPts val="880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名。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29021"/>
            <a:ext cx="9540861" cy="22531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5403" marR="0">
              <a:lnSpc>
                <a:spcPts val="2606"/>
              </a:lnSpc>
              <a:spcBef>
                <a:spcPct val="0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52、奥斯卡金像奖的正式名称是“电影艺术与科学学</a:t>
            </a:r>
          </a:p>
          <a:p>
            <a:pPr marL="0" marR="0">
              <a:lnSpc>
                <a:spcPts val="2604"/>
              </a:lnSpc>
              <a:spcBef>
                <a:spcPts val="1193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院奖”，设立于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1927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年。该奖由美国电影艺术与科学学院</a:t>
            </a:r>
          </a:p>
          <a:p>
            <a:pPr marL="0" marR="0">
              <a:lnSpc>
                <a:spcPts val="2604"/>
              </a:lnSpc>
              <a:spcBef>
                <a:spcPts val="1140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颁发，旨在为了鼓励优秀电影的创作与发展，半个多世纪</a:t>
            </a:r>
          </a:p>
          <a:p>
            <a:pPr marL="0" marR="0">
              <a:lnSpc>
                <a:spcPts val="2606"/>
              </a:lnSpc>
              <a:spcBef>
                <a:spcPts val="1137"/>
              </a:spcBef>
              <a:spcAft>
                <a:spcPct val="0"/>
              </a:spcAft>
            </a:pP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来一直享有盛誉。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458362"/>
            <a:ext cx="9547043" cy="17773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53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、有些同学读书迷信权威，对文本的理解不是建立</a:t>
            </a:r>
          </a:p>
          <a:p>
            <a:pPr marL="0" marR="0">
              <a:lnSpc>
                <a:spcPts val="2604"/>
              </a:lnSpc>
              <a:spcBef>
                <a:spcPts val="1140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在对文本的深悟、慢泡、细嚼的基础上，而是轻松地做了</a:t>
            </a:r>
          </a:p>
          <a:p>
            <a:pPr marL="0" marR="0">
              <a:lnSpc>
                <a:spcPts val="2604"/>
              </a:lnSpc>
              <a:spcBef>
                <a:spcPts val="1192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权威的奴隶。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8219" y="4013224"/>
            <a:ext cx="8779405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54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、充分调动人的积极性，把加快培育新型农业经营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488450"/>
            <a:ext cx="9154607" cy="826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6"/>
              </a:lnSpc>
              <a:spcBef>
                <a:spcPct val="0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模式作为一项重大战略，是破解种地困局的关键所在。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0708" y="5090945"/>
            <a:ext cx="9728317" cy="1777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55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、与空中航路相对应，在沿途的地面上，平均间隔</a:t>
            </a:r>
          </a:p>
          <a:p>
            <a:pPr marL="0" marR="0">
              <a:lnSpc>
                <a:spcPts val="2606"/>
              </a:lnSpc>
              <a:spcBef>
                <a:spcPts val="1137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300公里左右就设有一处雷达、通讯导航和众多空管中心等</a:t>
            </a:r>
          </a:p>
          <a:p>
            <a:pPr marL="0" marR="0">
              <a:lnSpc>
                <a:spcPts val="2604"/>
              </a:lnSpc>
              <a:spcBef>
                <a:spcPts val="1192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设备，为“天路”上的飞行提供服务。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03494"/>
            <a:ext cx="9739237" cy="18279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56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、围绕“城市，让生活更美好”为主题的上海世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博会，让肤色不同、语言不同的人们在这样一个巨大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的平台上共同寻找答案。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1938543"/>
            <a:ext cx="9840967" cy="18277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57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、湖南卫视明星亲子互动节目《爸爸去哪儿》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自开播以来，众多粉丝除了关注五对父子的一举一动，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也为节目组设置任务出谋划策。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3475632"/>
            <a:ext cx="9849563" cy="18273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58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、农村工作负责人陈锡文在政协记者会上表示，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中国政府现在批准可以自己商业性生产和上市的农产</a:t>
            </a:r>
          </a:p>
          <a:p>
            <a:pPr marL="0" marR="0">
              <a:lnSpc>
                <a:spcPts val="2798"/>
              </a:lnSpc>
              <a:spcBef>
                <a:spcPts val="89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品转基因技术只有两项：棉花和木瓜。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5010554"/>
            <a:ext cx="9849563" cy="18275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59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、乘坐高铁是现代人出行方式之一，具有方便、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快捷的特点。旅客如果乘坐高铁，从合肥到深圳，大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约仅需要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8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小时左右。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498"/>
            <a:ext cx="9640306" cy="24253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、多年来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每逢元旦、春节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一些地方和单位用公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款大量赠送、邮寄、购买、印制贺年卡、明信片、年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历等物品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印制越来越奢华、浪费越来越严重。这既是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形式主义的表现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又助长了奢靡之风。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611143"/>
            <a:ext cx="10055362" cy="191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2、《野鸭子》最打动人的是对真善美的热情讴歌，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透过剧情的审美体验，让人们信服了一个事实、一条</a:t>
            </a:r>
          </a:p>
          <a:p>
            <a:pPr marL="0" marR="0">
              <a:lnSpc>
                <a:spcPts val="2795"/>
              </a:lnSpc>
              <a:spcBef>
                <a:spcPts val="128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真理：世上还是好人多，人间自有真情在。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4275471"/>
            <a:ext cx="9649854" cy="1913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、学校宿舍、教学楼等人群密集区，一旦发生火</a:t>
            </a:r>
          </a:p>
          <a:p>
            <a:pPr marL="0" marR="0">
              <a:lnSpc>
                <a:spcPts val="2795"/>
              </a:lnSpc>
              <a:spcBef>
                <a:spcPts val="123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灾，后果不堪设想，因此学生掌握火灾中自救互救相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当重要。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498"/>
            <a:ext cx="9750065" cy="1913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、根据国家统计局日前公布数据显示，2011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上旬国内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50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个城市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29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种主要食品平均价格，与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12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月上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旬相比，超过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7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成价格出现上涨。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099079"/>
            <a:ext cx="9648589" cy="2425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、生活方式，是人类行为活动的空间展现，包含</a:t>
            </a:r>
          </a:p>
          <a:p>
            <a:pPr marL="0" marR="0">
              <a:lnSpc>
                <a:spcPts val="2795"/>
              </a:lnSpc>
              <a:spcBef>
                <a:spcPts val="123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人的学习生活、职业生活、家庭生、闲暇生活、社会</a:t>
            </a:r>
          </a:p>
          <a:p>
            <a:pPr marL="0" marR="0">
              <a:lnSpc>
                <a:spcPts val="2798"/>
              </a:lnSpc>
              <a:spcBef>
                <a:spcPts val="128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交往等内容。从生活方式上，大体可以看出一个人的</a:t>
            </a:r>
          </a:p>
          <a:p>
            <a:pPr marL="0" marR="0">
              <a:lnSpc>
                <a:spcPts val="2795"/>
              </a:lnSpc>
              <a:spcBef>
                <a:spcPts val="123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文化素养和思想品位。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4275471"/>
            <a:ext cx="9649854" cy="1913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、目前各种公证事项不断出现，公证业务范围越</a:t>
            </a:r>
          </a:p>
          <a:p>
            <a:pPr marL="0" marR="0">
              <a:lnSpc>
                <a:spcPts val="2795"/>
              </a:lnSpc>
              <a:spcBef>
                <a:spcPts val="123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来越繁杂，当事人要求公证处办理的公证种类越来越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广泛，这对公证员提出了更高的要求。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4320" y="734782"/>
            <a:ext cx="7262774" cy="43550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002"/>
              </a:lnSpc>
              <a:spcBef>
                <a:spcPct val="0"/>
              </a:spcBef>
              <a:spcAft>
                <a:spcPct val="0"/>
              </a:spcAft>
            </a:pPr>
            <a:r>
              <a:rPr sz="6000" spc="25">
                <a:solidFill>
                  <a:srgbClr val="000000"/>
                </a:solidFill>
                <a:latin typeface="FangSong"/>
                <a:cs typeface="FangSong"/>
              </a:rPr>
              <a:t>一、学会简易语法</a:t>
            </a:r>
          </a:p>
          <a:p>
            <a:pPr marL="0" marR="0">
              <a:lnSpc>
                <a:spcPts val="6002"/>
              </a:lnSpc>
              <a:spcBef>
                <a:spcPts val="3635"/>
              </a:spcBef>
              <a:spcAft>
                <a:spcPct val="0"/>
              </a:spcAft>
            </a:pPr>
            <a:r>
              <a:rPr sz="6000" spc="25">
                <a:solidFill>
                  <a:srgbClr val="000000"/>
                </a:solidFill>
                <a:latin typeface="FangSong"/>
                <a:cs typeface="FangSong"/>
              </a:rPr>
              <a:t>二、熟记病句类型</a:t>
            </a:r>
          </a:p>
          <a:p>
            <a:pPr marL="0" marR="0">
              <a:lnSpc>
                <a:spcPts val="6002"/>
              </a:lnSpc>
              <a:spcBef>
                <a:spcPts val="3698"/>
              </a:spcBef>
              <a:spcAft>
                <a:spcPct val="0"/>
              </a:spcAft>
            </a:pPr>
            <a:r>
              <a:rPr sz="6000" spc="25">
                <a:solidFill>
                  <a:srgbClr val="000000"/>
                </a:solidFill>
                <a:latin typeface="FangSong"/>
                <a:cs typeface="FangSong"/>
              </a:rPr>
              <a:t>三、强化真题训练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498"/>
            <a:ext cx="9840967" cy="1913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7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、传说，仓颉造字，“天雨粟，鬼夜哭”，文字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的创生对古人充满惊怖和景仰之情，后世“敬惜字纸”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的意识中凝聚着华人对“文字”的共通感。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099079"/>
            <a:ext cx="9648589" cy="191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8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、回想高中三年难忘的学习生活，我的思想和学</a:t>
            </a:r>
          </a:p>
          <a:p>
            <a:pPr marL="0" marR="0">
              <a:lnSpc>
                <a:spcPts val="2795"/>
              </a:lnSpc>
              <a:spcBef>
                <a:spcPts val="123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习取得了很大的进步，这是老师对自己严格要求的结</a:t>
            </a:r>
          </a:p>
          <a:p>
            <a:pPr marL="0" marR="0">
              <a:lnSpc>
                <a:spcPts val="2798"/>
              </a:lnSpc>
              <a:spcBef>
                <a:spcPts val="1283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果。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50036" y="3763668"/>
            <a:ext cx="9238291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、《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2006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年高考语文科考试大纲》正在进行打印，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275471"/>
            <a:ext cx="4919598" cy="888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明天就会发到同学们手中。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498"/>
            <a:ext cx="9840967" cy="1913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10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、国家公务员局考试录用司负责人表示，公务员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录用考试的目的在于选拔人才。我们必须坚持以德才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兼备、以德为先的标准为原则，严格把关，择优录用。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099079"/>
            <a:ext cx="9439982" cy="191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11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、“苦”当选台湾年度代表字。这一年有很多</a:t>
            </a:r>
          </a:p>
          <a:p>
            <a:pPr marL="0" marR="0">
              <a:lnSpc>
                <a:spcPts val="2795"/>
              </a:lnSpc>
              <a:spcBef>
                <a:spcPts val="123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天灾人祸，台风一个接一个，大家重建家园很苦，救</a:t>
            </a:r>
          </a:p>
          <a:p>
            <a:pPr marL="0" marR="0">
              <a:lnSpc>
                <a:spcPts val="2798"/>
              </a:lnSpc>
              <a:spcBef>
                <a:spcPts val="128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难人员也很辛苦，是辛苦的一年。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3763668"/>
            <a:ext cx="9439982" cy="19128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12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、刘翔在长达六年的向摘取奥运会金牌的目标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奋斗的路途中，我们分享过他成功的喜悦，目睹了他</a:t>
            </a:r>
          </a:p>
          <a:p>
            <a:pPr marL="0" marR="0">
              <a:lnSpc>
                <a:spcPts val="2795"/>
              </a:lnSpc>
              <a:spcBef>
                <a:spcPts val="128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艰辛的拼搏，也见证了他失败后面临的种种责难。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498"/>
            <a:ext cx="9739237" cy="1913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13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、造成“提笔忘字”的因素很多，但不可否认，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造成“能识不能写”这一尴尬局面的主要原因是触屏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操控和电子输入方式导致的。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099079"/>
            <a:ext cx="9439982" cy="191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14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、教育专家提醒家长不要经常训斥孩子，这样</a:t>
            </a:r>
          </a:p>
          <a:p>
            <a:pPr marL="0" marR="0">
              <a:lnSpc>
                <a:spcPts val="2795"/>
              </a:lnSpc>
              <a:spcBef>
                <a:spcPts val="123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时间久了，会使孩子感到厌烦并产生抵触情绪，等真</a:t>
            </a:r>
          </a:p>
          <a:p>
            <a:pPr marL="0" marR="0">
              <a:lnSpc>
                <a:spcPts val="2798"/>
              </a:lnSpc>
              <a:spcBef>
                <a:spcPts val="128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正需要讲明道理时，反而产生不良后果。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3763668"/>
            <a:ext cx="9439982" cy="19128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15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、生物入侵就是指那些本来不属于某一生态系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统，但通过某种方式被引入到这一生态系统，然后定</a:t>
            </a:r>
          </a:p>
          <a:p>
            <a:pPr marL="0" marR="0">
              <a:lnSpc>
                <a:spcPts val="2795"/>
              </a:lnSpc>
              <a:spcBef>
                <a:spcPts val="128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居、扩散、暴发危害的物种。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04080" y="1513400"/>
            <a:ext cx="124358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RFUCPW+å¾®è½¯é�»,Bold"/>
                <a:cs typeface="RFUCPW+å¾®è½¯é�»,Bold"/>
              </a:rPr>
              <a:t>结语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14851" y="2356408"/>
            <a:ext cx="1534667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BMHMIS+å¾®è½¯é�»,Bold"/>
                <a:cs typeface="BMHMIS+å¾®è½¯é�»,Bold"/>
              </a:rPr>
              <a:t>感谢观看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910718"/>
            <a:ext cx="5041391" cy="11965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NTPFFI+ArialMT"/>
                <a:cs typeface="NTPFFI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定语常能带“的”。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1697483"/>
            <a:ext cx="9757074" cy="27665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NTPFFI+ArialMT"/>
                <a:cs typeface="NTPFFI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介宾结构做状语，状语可在句首尾。</a:t>
            </a:r>
          </a:p>
          <a:p>
            <a:pPr marL="0" marR="0">
              <a:lnSpc>
                <a:spcPts val="4024"/>
              </a:lnSpc>
              <a:spcBef>
                <a:spcPts val="2155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NTPFFI+ArialMT"/>
                <a:cs typeface="NTPFFI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约定俗成主语常省略，主语顺延会省略。</a:t>
            </a:r>
          </a:p>
          <a:p>
            <a:pPr marL="0" marR="0">
              <a:lnSpc>
                <a:spcPts val="4021"/>
              </a:lnSpc>
              <a:spcBef>
                <a:spcPts val="216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NTPFFI+ArialMT"/>
                <a:cs typeface="NTPFFI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主干不通加定状。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4054223"/>
            <a:ext cx="4582667" cy="11965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NTPFFI+ArialMT"/>
                <a:cs typeface="NTPFFI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主宾分句画两次。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839082"/>
            <a:ext cx="8174126" cy="11965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NTPFFI+ArialMT"/>
                <a:cs typeface="NTPFFI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宽泛划分不局限，能合并就合并。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75610" y="143151"/>
            <a:ext cx="4985639" cy="14630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920"/>
              </a:lnSpc>
              <a:spcBef>
                <a:spcPct val="0"/>
              </a:spcBef>
              <a:spcAft>
                <a:spcPct val="0"/>
              </a:spcAft>
            </a:pPr>
            <a:r>
              <a:rPr sz="4400" spc="259">
                <a:solidFill>
                  <a:srgbClr val="000000"/>
                </a:solidFill>
                <a:latin typeface="MJCTSE+ArialMT"/>
                <a:cs typeface="MJCTSE+ArialMT"/>
              </a:rPr>
              <a:t>•</a:t>
            </a:r>
            <a:r>
              <a:rPr sz="4400">
                <a:solidFill>
                  <a:srgbClr val="000000"/>
                </a:solidFill>
                <a:latin typeface="FangSong"/>
                <a:cs typeface="FangSong"/>
              </a:rPr>
              <a:t>病句类型口诀：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4728" y="1030394"/>
            <a:ext cx="9598347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MJCTSE+ArialMT"/>
                <a:cs typeface="MJCTSE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1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、语序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  <a:r>
              <a:rPr sz="2400" spc="11">
                <a:solidFill>
                  <a:srgbClr val="7030A0"/>
                </a:solidFill>
                <a:latin typeface="FangSong"/>
                <a:cs typeface="FangSong"/>
              </a:rPr>
              <a:t>定中、定状、长定、长状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、关联词、主客颠倒、并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73328" y="1483034"/>
            <a:ext cx="1681276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列成分。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44728" y="2036615"/>
            <a:ext cx="9600392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MJCTSE+ArialMT"/>
                <a:cs typeface="MJCTSE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2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、搭配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：关联词、主干、</a:t>
            </a:r>
            <a:r>
              <a:rPr sz="2400" spc="12">
                <a:solidFill>
                  <a:srgbClr val="7030A0"/>
                </a:solidFill>
                <a:latin typeface="FangSong"/>
                <a:cs typeface="FangSong"/>
              </a:rPr>
              <a:t>介宾、修饰中心语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、2对1、肯定否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73328" y="2489517"/>
            <a:ext cx="10683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定。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44728" y="3041185"/>
            <a:ext cx="959863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MJCTSE+ArialMT"/>
                <a:cs typeface="MJCTSE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3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、矛盾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：分类不当、不合事理、强加因果、否定不当、滥用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73328" y="3494087"/>
            <a:ext cx="10683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数词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44728" y="4045225"/>
            <a:ext cx="7836253" cy="13653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MJCTSE+ArialMT"/>
                <a:cs typeface="MJCTSE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4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、杂糅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：藕断丝连、</a:t>
            </a:r>
            <a:r>
              <a:rPr sz="2400" spc="12">
                <a:solidFill>
                  <a:srgbClr val="7030A0"/>
                </a:solidFill>
                <a:latin typeface="FangSong"/>
                <a:cs typeface="FangSong"/>
              </a:rPr>
              <a:t>举棋不定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、固定病点。</a:t>
            </a:r>
          </a:p>
          <a:p>
            <a:pPr marL="0" marR="0">
              <a:lnSpc>
                <a:spcPts val="2681"/>
              </a:lnSpc>
              <a:spcBef>
                <a:spcPts val="1785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MJCTSE+ArialMT"/>
                <a:cs typeface="MJCTSE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5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、歧义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：兼类词、多义词、代词、量词、成分。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44728" y="5178214"/>
            <a:ext cx="9598931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MJCTSE+ArialMT"/>
                <a:cs typeface="MJCTSE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6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、缺失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：缺主语（偷换、滥用）、缺谓语、缺宾语、</a:t>
            </a:r>
            <a:r>
              <a:rPr sz="2400" spc="11">
                <a:solidFill>
                  <a:srgbClr val="7030A0"/>
                </a:solidFill>
                <a:latin typeface="FangSong"/>
                <a:cs typeface="FangSong"/>
              </a:rPr>
              <a:t>缺中心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73328" y="5631370"/>
            <a:ext cx="387391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7030A0"/>
                </a:solidFill>
                <a:latin typeface="FangSong"/>
                <a:cs typeface="FangSong"/>
              </a:rPr>
              <a:t>语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、缺关联词、</a:t>
            </a:r>
            <a:r>
              <a:rPr sz="2400" spc="12">
                <a:solidFill>
                  <a:srgbClr val="7030A0"/>
                </a:solidFill>
                <a:latin typeface="FangSong"/>
                <a:cs typeface="FangSong"/>
              </a:rPr>
              <a:t>缺介词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344728" y="6182784"/>
            <a:ext cx="5371076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MJCTSE+ArialMT"/>
                <a:cs typeface="MJCTSE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7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、赘余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：重复成分、固定病点。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734782"/>
            <a:ext cx="7532547" cy="3129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567051" marR="0">
              <a:lnSpc>
                <a:spcPts val="6002"/>
              </a:lnSpc>
              <a:spcBef>
                <a:spcPct val="0"/>
              </a:spcBef>
              <a:spcAft>
                <a:spcPct val="0"/>
              </a:spcAft>
            </a:pPr>
            <a:r>
              <a:rPr sz="6000" spc="23">
                <a:solidFill>
                  <a:srgbClr val="000000"/>
                </a:solidFill>
                <a:latin typeface="FangSong"/>
                <a:cs typeface="FangSong"/>
              </a:rPr>
              <a:t>层层剥笋法</a:t>
            </a:r>
          </a:p>
          <a:p>
            <a:pPr marL="0" marR="0">
              <a:lnSpc>
                <a:spcPts val="6002"/>
              </a:lnSpc>
              <a:spcBef>
                <a:spcPts val="3635"/>
              </a:spcBef>
              <a:spcAft>
                <a:spcPct val="0"/>
              </a:spcAft>
            </a:pPr>
            <a:r>
              <a:rPr sz="6000" spc="25">
                <a:solidFill>
                  <a:srgbClr val="000000"/>
                </a:solidFill>
                <a:latin typeface="FangSong"/>
                <a:cs typeface="FangSong"/>
              </a:rPr>
              <a:t>一、主干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3184485"/>
            <a:ext cx="4201362" cy="1905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002"/>
              </a:lnSpc>
              <a:spcBef>
                <a:spcPct val="0"/>
              </a:spcBef>
              <a:spcAft>
                <a:spcPct val="0"/>
              </a:spcAft>
            </a:pPr>
            <a:r>
              <a:rPr sz="6000" spc="25">
                <a:solidFill>
                  <a:srgbClr val="000000"/>
                </a:solidFill>
                <a:latin typeface="FangSong"/>
                <a:cs typeface="FangSong"/>
              </a:rPr>
              <a:t>二、修饰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408511"/>
            <a:ext cx="4201362" cy="1905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002"/>
              </a:lnSpc>
              <a:spcBef>
                <a:spcPct val="0"/>
              </a:spcBef>
              <a:spcAft>
                <a:spcPct val="0"/>
              </a:spcAft>
            </a:pPr>
            <a:r>
              <a:rPr sz="6000" spc="25">
                <a:solidFill>
                  <a:srgbClr val="000000"/>
                </a:solidFill>
                <a:latin typeface="FangSong"/>
                <a:cs typeface="FangSong"/>
              </a:rPr>
              <a:t>三、关联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5632875"/>
            <a:ext cx="5731764" cy="1905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000"/>
              </a:lnSpc>
              <a:spcBef>
                <a:spcPct val="0"/>
              </a:spcBef>
              <a:spcAft>
                <a:spcPct val="0"/>
              </a:spcAft>
            </a:pPr>
            <a:r>
              <a:rPr sz="6000" spc="25">
                <a:solidFill>
                  <a:srgbClr val="000000"/>
                </a:solidFill>
                <a:latin typeface="FangSong"/>
                <a:cs typeface="FangSong"/>
              </a:rPr>
              <a:t>（注意标志）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707" y="2737716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HENFNU+å¾®è½¯é�»,Bold"/>
                <a:cs typeface="HENFNU+å¾®è½¯é�»,Bold"/>
              </a:rPr>
              <a:t>课程精讲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935" y="2804427"/>
            <a:ext cx="1397508" cy="1576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2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HENFNU+å¾®è½¯é�»,Bold"/>
                <a:cs typeface="HENFNU+å¾®è½¯é�»,Bold"/>
              </a:rPr>
              <a:t>二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615694" y="458018"/>
            <a:ext cx="4304385" cy="926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6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IDWWDC+TimesNewRomanPS-BoldMT"/>
                <a:cs typeface="IDWWDC+TimesNewRomanPS-BoldMT"/>
              </a:rPr>
              <a:t>1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、定中：主干词性不符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9818" y="960043"/>
            <a:ext cx="1397508" cy="25485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38607" marR="0">
              <a:lnSpc>
                <a:spcPts val="4879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FF3300"/>
                </a:solidFill>
                <a:latin typeface="IDWWDC+TimesNewRomanPS-BoldMT"/>
                <a:cs typeface="IDWWDC+TimesNewRomanPS-BoldMT"/>
              </a:rPr>
              <a:t>1</a:t>
            </a:r>
          </a:p>
          <a:p>
            <a:pPr marL="0" marR="0">
              <a:lnSpc>
                <a:spcPts val="4404"/>
              </a:lnSpc>
              <a:spcBef>
                <a:spcPts val="183"/>
              </a:spcBef>
              <a:spcAft>
                <a:spcPct val="0"/>
              </a:spcAft>
            </a:pPr>
            <a:r>
              <a:rPr sz="4400">
                <a:solidFill>
                  <a:srgbClr val="FF3300"/>
                </a:solidFill>
                <a:latin typeface="SOWNTL+TimesNewRomanPS-BoldMT"/>
                <a:cs typeface="SOWNTL+TimesNewRomanPS-BoldMT"/>
              </a:rPr>
              <a:t>、</a:t>
            </a:r>
          </a:p>
          <a:p>
            <a:pPr marL="0" marR="0">
              <a:lnSpc>
                <a:spcPts val="433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FF3300"/>
                </a:solidFill>
                <a:latin typeface="SOWNTL+TimesNewRomanPS-BoldMT"/>
                <a:cs typeface="SOWNTL+TimesNewRomanPS-BoldMT"/>
              </a:rPr>
              <a:t>语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615694" y="1295947"/>
            <a:ext cx="3563416" cy="9269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9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IDWWDC+TimesNewRomanPS-BoldMT"/>
                <a:cs typeface="IDWWDC+TimesNewRomanPS-BoldMT"/>
              </a:rPr>
              <a:t>2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、定状：修饰不符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768094" y="2058599"/>
            <a:ext cx="6767956" cy="926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6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IDWWDC+TimesNewRomanPS-BoldMT"/>
                <a:cs typeface="IDWWDC+TimesNewRomanPS-BoldMT"/>
              </a:rPr>
              <a:t>3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、长定：临时地、指数、动形名、的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29818" y="2943264"/>
            <a:ext cx="1397508" cy="30577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FF3300"/>
                </a:solidFill>
                <a:latin typeface="SOWNTL+TimesNewRomanPS-BoldMT"/>
                <a:cs typeface="SOWNTL+TimesNewRomanPS-BoldMT"/>
              </a:rPr>
              <a:t>序</a:t>
            </a:r>
          </a:p>
          <a:p>
            <a:pPr marL="0" marR="0">
              <a:lnSpc>
                <a:spcPts val="4404"/>
              </a:lnSpc>
              <a:spcBef>
                <a:spcPts val="2125"/>
              </a:spcBef>
              <a:spcAft>
                <a:spcPct val="0"/>
              </a:spcAft>
            </a:pPr>
            <a:r>
              <a:rPr sz="4400">
                <a:solidFill>
                  <a:srgbClr val="FF3300"/>
                </a:solidFill>
                <a:latin typeface="SOWNTL+TimesNewRomanPS-BoldMT"/>
                <a:cs typeface="SOWNTL+TimesNewRomanPS-BoldMT"/>
              </a:rPr>
              <a:t>不</a:t>
            </a:r>
          </a:p>
          <a:p>
            <a:pPr marL="0" marR="0">
              <a:lnSpc>
                <a:spcPts val="4404"/>
              </a:lnSpc>
              <a:spcBef>
                <a:spcPts val="2189"/>
              </a:spcBef>
              <a:spcAft>
                <a:spcPct val="0"/>
              </a:spcAft>
            </a:pPr>
            <a:r>
              <a:rPr sz="4400">
                <a:solidFill>
                  <a:srgbClr val="FF3300"/>
                </a:solidFill>
                <a:latin typeface="SOWNTL+TimesNewRomanPS-BoldMT"/>
                <a:cs typeface="SOWNTL+TimesNewRomanPS-BoldMT"/>
              </a:rPr>
              <a:t>当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615694" y="3001303"/>
            <a:ext cx="6383758" cy="17368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3876" marR="0">
              <a:lnSpc>
                <a:spcPts val="3099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IDWWDC+TimesNewRomanPS-BoldMT"/>
                <a:cs typeface="IDWWDC+TimesNewRomanPS-BoldMT"/>
              </a:rPr>
              <a:t>4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、长状：目原时地、副情形、对象</a:t>
            </a:r>
          </a:p>
          <a:p>
            <a:pPr marL="0" marR="0">
              <a:lnSpc>
                <a:spcPts val="3099"/>
              </a:lnSpc>
              <a:spcBef>
                <a:spcPts val="3277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IDWWDC+TimesNewRomanPS-BoldMT"/>
                <a:cs typeface="IDWWDC+TimesNewRomanPS-BoldMT"/>
              </a:rPr>
              <a:t>5</a:t>
            </a:r>
            <a:r>
              <a:rPr sz="2800">
                <a:solidFill>
                  <a:srgbClr val="000000"/>
                </a:solidFill>
                <a:latin typeface="SimSun"/>
                <a:cs typeface="SimSun"/>
              </a:rPr>
              <a:t>、关联词：主语相同，关联在后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495044" y="4514906"/>
            <a:ext cx="7164465" cy="1051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3152" marR="0">
              <a:lnSpc>
                <a:spcPts val="3096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000000"/>
                </a:solidFill>
                <a:latin typeface="IDWWDC+TimesNewRomanPS-BoldMT"/>
                <a:cs typeface="IDWWDC+TimesNewRomanPS-BoldMT"/>
              </a:rPr>
              <a:t>6</a:t>
            </a:r>
            <a:r>
              <a:rPr sz="2800" dirty="0">
                <a:solidFill>
                  <a:srgbClr val="000000"/>
                </a:solidFill>
                <a:latin typeface="SimSun"/>
                <a:cs typeface="SimSun"/>
              </a:rPr>
              <a:t>、主客：</a:t>
            </a:r>
            <a:r>
              <a:rPr sz="2800" spc="2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SimSun"/>
                <a:cs typeface="SimSun"/>
              </a:rPr>
              <a:t>物对人，客对主</a:t>
            </a:r>
            <a:endParaRPr sz="2800" dirty="0">
              <a:solidFill>
                <a:srgbClr val="000000"/>
              </a:solidFill>
              <a:latin typeface="SimSun"/>
              <a:cs typeface="SimSun"/>
            </a:endParaRPr>
          </a:p>
          <a:p>
            <a:pPr marL="0" marR="0">
              <a:lnSpc>
                <a:spcPts val="3096"/>
              </a:lnSpc>
              <a:spcBef>
                <a:spcPts val="2006"/>
              </a:spcBef>
              <a:spcAft>
                <a:spcPct val="0"/>
              </a:spcAft>
            </a:pPr>
            <a:r>
              <a:rPr sz="2800" b="1" dirty="0">
                <a:solidFill>
                  <a:srgbClr val="000000"/>
                </a:solidFill>
                <a:latin typeface="IDWWDC+TimesNewRomanPS-BoldMT"/>
                <a:cs typeface="IDWWDC+TimesNewRomanPS-BoldMT"/>
              </a:rPr>
              <a:t>7</a:t>
            </a:r>
            <a:r>
              <a:rPr sz="2800" spc="10" dirty="0">
                <a:solidFill>
                  <a:srgbClr val="000000"/>
                </a:solidFill>
                <a:latin typeface="SimSun"/>
                <a:cs typeface="SimSun"/>
              </a:rPr>
              <a:t>、并列：并列成分一定要注意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055241" y="579159"/>
            <a:ext cx="5874409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修饰中心语语序失调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1677479"/>
            <a:ext cx="8915529" cy="29861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LOARQF+ArialMT"/>
                <a:cs typeface="LOARQF+ArialMT"/>
              </a:rPr>
              <a:t>•</a:t>
            </a:r>
            <a:r>
              <a:rPr sz="3200" spc="78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在欧美一些国家，孩子们在教官的指</a:t>
            </a:r>
          </a:p>
          <a:p>
            <a:pPr marL="343204" marR="0">
              <a:lnSpc>
                <a:spcPts val="3204"/>
              </a:lnSpc>
              <a:spcBef>
                <a:spcPts val="79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挥下，顶着漫天冰雪进行裸跑，这种“鹰</a:t>
            </a:r>
          </a:p>
          <a:p>
            <a:pPr marL="343204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爸”的教育方式在国外并不鲜见，我们的</a:t>
            </a:r>
          </a:p>
          <a:p>
            <a:pPr marL="343204" marR="0">
              <a:lnSpc>
                <a:spcPts val="3204"/>
              </a:lnSpc>
              <a:spcBef>
                <a:spcPts val="68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近邻日本甚至将</a:t>
            </a:r>
            <a:r>
              <a:rPr sz="3200">
                <a:solidFill>
                  <a:srgbClr val="FF0000"/>
                </a:solidFill>
                <a:latin typeface="SimSun"/>
                <a:cs typeface="SimSun"/>
              </a:rPr>
              <a:t>训练的残酷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当作学校一种</a:t>
            </a:r>
          </a:p>
          <a:p>
            <a:pPr marL="343204" marR="0">
              <a:lnSpc>
                <a:spcPts val="3204"/>
              </a:lnSpc>
              <a:spcBef>
                <a:spcPts val="43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常态教育。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1316</Words>
  <Application>Microsoft Office PowerPoint</Application>
  <PresentationFormat>全屏显示(4:3)</PresentationFormat>
  <Paragraphs>278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35</vt:i4>
      </vt:variant>
      <vt:variant>
        <vt:lpstr>幻灯片标题</vt:lpstr>
      </vt:variant>
      <vt:variant>
        <vt:i4>34</vt:i4>
      </vt:variant>
    </vt:vector>
  </HeadingPairs>
  <TitlesOfParts>
    <vt:vector size="98" baseType="lpstr">
      <vt:lpstr>AIBVMM+TimesNewRomanPS-BoldMT</vt:lpstr>
      <vt:lpstr>AJFGRM+ArialMT</vt:lpstr>
      <vt:lpstr>BMHMIS+å¾®è½¯é�»,Bold</vt:lpstr>
      <vt:lpstr>CEOWBR+TimesNewRomanPS-BoldMT</vt:lpstr>
      <vt:lpstr>CPKEMM+TimesNewRomanPS-BoldMT</vt:lpstr>
      <vt:lpstr>EBTBRL+TimesNewRomanPS-BoldMT</vt:lpstr>
      <vt:lpstr>FangSong</vt:lpstr>
      <vt:lpstr>FRGQIR+ArialMT</vt:lpstr>
      <vt:lpstr>HENFNU+å¾®è½¯é�»,Bold</vt:lpstr>
      <vt:lpstr>HMQBHQ+å¾®è½¯é�»,Bold</vt:lpstr>
      <vt:lpstr>IDWWDC+TimesNewRomanPS-BoldMT</vt:lpstr>
      <vt:lpstr>LMNDPE+ArialMT</vt:lpstr>
      <vt:lpstr>LOARQF+ArialMT</vt:lpstr>
      <vt:lpstr>MJCTSE+ArialMT</vt:lpstr>
      <vt:lpstr>MKQPJA+ArialMT</vt:lpstr>
      <vt:lpstr>NIPHNM+ArialMT</vt:lpstr>
      <vt:lpstr>NSOMAB+ArialMT</vt:lpstr>
      <vt:lpstr>NTPFFI+ArialMT</vt:lpstr>
      <vt:lpstr>ORHRCA+ArialMT</vt:lpstr>
      <vt:lpstr>QEVERL+ArialMT</vt:lpstr>
      <vt:lpstr>RFUCPW+å¾®è½¯é�»,Bold</vt:lpstr>
      <vt:lpstr>RPUGDI+STZhongsong</vt:lpstr>
      <vt:lpstr>SGICKI+ArialMT</vt:lpstr>
      <vt:lpstr>SOWNTL+TimesNewRomanPS-BoldMT</vt:lpstr>
      <vt:lpstr>VUPSPS+ArialMT</vt:lpstr>
      <vt:lpstr>SimSun</vt:lpstr>
      <vt:lpstr>Arial</vt:lpstr>
      <vt:lpstr>Calibri</vt:lpstr>
      <vt:lpstr>Times New Roman</vt:lpstr>
      <vt:lpstr>Office Theme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2</cp:revision>
  <cp:lastPrinted>2018-09-23T17:23:28Z</cp:lastPrinted>
  <dcterms:created xsi:type="dcterms:W3CDTF">2018-09-23T09:23:28Z</dcterms:created>
  <dcterms:modified xsi:type="dcterms:W3CDTF">2018-09-23T09:27:21Z</dcterms:modified>
</cp:coreProperties>
</file>