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261" r:id="rId9"/>
    <p:sldId id="262" r:id="rId10"/>
    <p:sldId id="268" r:id="rId11"/>
    <p:sldId id="269" r:id="rId12"/>
    <p:sldId id="263" r:id="rId13"/>
    <p:sldId id="264" r:id="rId14"/>
    <p:sldId id="265" r:id="rId15"/>
    <p:sldId id="270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FCB73-37AB-425D-B2E3-95B8482075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19B2A02-5D0F-45C2-9D3D-0C907B4D57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C63CA2-8768-4BB7-95D8-F29B31CD7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599C42-9AB0-4A56-89F6-2C11BF2F7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F87899-69DB-46FB-AE3A-340015390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8046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3E3A98-F7DE-4C8D-A584-E8906B7FB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49636A-B0B9-4991-81EE-5BB171F125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619A67-8E62-42C5-9E11-261CE8F8D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806088-2F80-4981-8652-2EB8438CE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EF7461-6EC1-4115-9DCE-8237CDE7D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81301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87CD493-4462-4636-8C3C-141503BCD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268028-B0CC-4031-97C2-3198784FCD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32F96B-A169-4D94-8CA2-11FA32AE9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EAB7D7-8646-49B6-9D0C-CC7F87B42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D0F07F-BD45-4933-8C82-16E49EBE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0315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11585E-9BC4-4012-AECB-2E8178312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76BAB4-96A0-4D2D-AE94-379D72D5B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9E0900-C327-4D50-893B-8866BBA5A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B3763B-17BA-4B4B-AC8E-00812BD1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0B05AE-4732-4BF4-B056-7BE54020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37487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7F5455-9C67-40A7-A56C-9D08BB55F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703533-E5DF-4BA0-8BDD-761DCB491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4EAF10-1BFC-43AD-AF02-4240B55F6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53B39E-63BB-41F5-99D4-EBE4E1E51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77996D-B59B-483C-9A64-87729DF98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7781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67FB1A-FF0F-4CBC-A909-419FB6091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E0BFF6-1FB1-4AF2-9ADE-5638DA2AB8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6A2023-67CA-4C21-8290-EAF882433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1DA224-1A7F-4AB5-9612-2BDC3C8E1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BC0C61-BFF6-481B-BB41-F22BC4BC6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E295F9-C9E5-4804-B81A-061F1D50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5002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6CB4E8-B1F7-4637-B426-7C6859E03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3D880F-CC89-48C2-BBA0-61574AE26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2169B3-F65F-4A06-8AE3-518FDB60C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93E993-F33A-48EB-8033-8A8A43D15D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DF42C0-1F58-4367-B402-A30FB3A534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D67C306-B8AC-42AB-ADDC-7DC6DDFF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40130DB-2626-409F-9801-FC3FA7AF7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1C2EB08-4CF0-4309-ACE0-66E3E16AA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5210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D8D0DA-6B82-4A7A-9B30-1B1FAEAB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031B07-A2F8-4B2E-8542-2FC3338D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A3F2B8F-4271-4451-A931-D547A1599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4F3CF61-C7DF-4923-AC80-466CFC58A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2055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B35716B-21D7-4A31-9376-E927635F9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4251718-D0F8-443F-B994-7733D06D5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F4CD3B-375D-485A-905C-CA4B16ABF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2265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AE3101-B8A9-4168-95E1-EC48397C8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8B6CB3-D7D8-4727-8E35-566474BB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3E1FDB-2608-4F28-B5FF-FD117AA8D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5A49B2-2F63-4F33-BE1A-4A34E67C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00EAC5-7D68-44FD-8A95-F0F6BBAD4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45B232C-786C-46C7-B248-FD26608F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4424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6D6C54-8F07-41AF-B302-6CCEBF6C8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02948CF-4B57-403E-ADB4-D2684A561C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2AE7A8-9419-4807-BB04-933D4B5EF1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13AA95-1327-4B7C-ACE6-70558F978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B581F3D-A1BE-4955-8AEB-973CF500A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5BE3A9-EC8B-464F-8EDD-5F08B3F57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82122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5864D-002A-411A-9ACC-4DE9952B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3AF529-812E-40B8-8629-D2B4D7064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B450A4-FCC6-4DAF-A65B-A28B93350B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4A347-CC75-4A16-BCDB-A48609600993}" type="datetimeFigureOut">
              <a:rPr lang="zh-CN" altLang="en-US" smtClean="0"/>
              <a:t>2020/8/3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692403-D5DB-4B32-BA37-447C4AF9FC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A13D1B-2B31-49D4-B143-7199D23DC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529D-F6C4-4342-A28B-8FFF47D90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3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www.bilibili.com/video/BV1oJ411w7e9?from=search&amp;seid=2722857102490340157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1A0842E-019A-4865-B54C-8633A0ACA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448" y="1102652"/>
            <a:ext cx="6690108" cy="4787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050A63C-3FB9-4CDF-A851-D7824CCF5154}"/>
              </a:ext>
            </a:extLst>
          </p:cNvPr>
          <p:cNvSpPr txBox="1"/>
          <p:nvPr/>
        </p:nvSpPr>
        <p:spPr>
          <a:xfrm>
            <a:off x="1282934" y="3109622"/>
            <a:ext cx="268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南宋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EC4763-C964-4A4E-B581-7B4AE116484E}"/>
              </a:ext>
            </a:extLst>
          </p:cNvPr>
          <p:cNvSpPr txBox="1"/>
          <p:nvPr/>
        </p:nvSpPr>
        <p:spPr>
          <a:xfrm>
            <a:off x="487680" y="4036026"/>
            <a:ext cx="4272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授课教师：长郡斑马湖中学 谢忠凯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DD3B6D7-9B51-47F2-8CEE-02AD6F4F6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62" y="1075740"/>
            <a:ext cx="5486876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1568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D9A5487-0C52-4AE7-8349-07546F78DB5F}"/>
              </a:ext>
            </a:extLst>
          </p:cNvPr>
          <p:cNvSpPr txBox="1"/>
          <p:nvPr/>
        </p:nvSpPr>
        <p:spPr>
          <a:xfrm>
            <a:off x="529858" y="561519"/>
            <a:ext cx="11452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知识拓展：炼字类题目答题思路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503E88-A3CA-44DF-A37A-E598A9049AB1}"/>
              </a:ext>
            </a:extLst>
          </p:cNvPr>
          <p:cNvSpPr txBox="1"/>
          <p:nvPr/>
        </p:nvSpPr>
        <p:spPr>
          <a:xfrm>
            <a:off x="1341227" y="1753450"/>
            <a:ext cx="10397866" cy="257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第一步：解释该字在句中的含义；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第二步：展开联想把该字放入原句中描述景象；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第三步：点出该字构成了怎样的意境或表达了怎样的情感，或有怎样的表达效果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点出表现手法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38349A-5933-4E02-B56A-A9AD77F2E819}"/>
              </a:ext>
            </a:extLst>
          </p:cNvPr>
          <p:cNvSpPr txBox="1"/>
          <p:nvPr/>
        </p:nvSpPr>
        <p:spPr>
          <a:xfrm>
            <a:off x="759853" y="4578440"/>
            <a:ext cx="11847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思考：尝试将上一题答案改为这种思路模式。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A09702-299F-4E66-B8BB-101FF14D09E0}"/>
              </a:ext>
            </a:extLst>
          </p:cNvPr>
          <p:cNvSpPr txBox="1"/>
          <p:nvPr/>
        </p:nvSpPr>
        <p:spPr>
          <a:xfrm>
            <a:off x="927278" y="5251353"/>
            <a:ext cx="101807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示例：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“抛”“接”“拔”“插”等字均为插秧时的一系列动作。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（解释含义）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勾勒出一幅紧张繁忙的劳动场面：全家老少一齐出动，各尽所能，配合默契。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（描述景象）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“抛”、“接”、“拔”、“插”准确地刻画出这家老小低头插秧、全神贯注的神态，表现劳动人民忙碌而充实的生活。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（点明效果）</a:t>
            </a:r>
            <a:endParaRPr lang="en-US" altLang="zh-CN" sz="20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949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D9A5487-0C52-4AE7-8349-07546F78DB5F}"/>
              </a:ext>
            </a:extLst>
          </p:cNvPr>
          <p:cNvSpPr txBox="1"/>
          <p:nvPr/>
        </p:nvSpPr>
        <p:spPr>
          <a:xfrm>
            <a:off x="529858" y="561519"/>
            <a:ext cx="11452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高考题链接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9A2740-23D9-4C08-A376-9546D2C69F5A}"/>
              </a:ext>
            </a:extLst>
          </p:cNvPr>
          <p:cNvSpPr txBox="1"/>
          <p:nvPr/>
        </p:nvSpPr>
        <p:spPr>
          <a:xfrm>
            <a:off x="1448873" y="1659285"/>
            <a:ext cx="100584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最爱东山晴后雪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［宋］杨万里</a:t>
            </a: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只知逐胜忽忘寒，小立春风夕照间。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只爱东山晴后雪，软红光里涌银山。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［注］①本诗为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雪后晚睛，四山皆青，惟东山全白，赋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&lt;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最爱东山晴后雪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&gt;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二绝句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中的一首。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请赏析“软红光里涌银山”中“软”、“涌”二字的妙处。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331740-A245-4C2D-B891-04FA6E29601F}"/>
              </a:ext>
            </a:extLst>
          </p:cNvPr>
          <p:cNvSpPr txBox="1"/>
          <p:nvPr/>
        </p:nvSpPr>
        <p:spPr>
          <a:xfrm>
            <a:off x="669703" y="4934171"/>
            <a:ext cx="11062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“软”为“柔和”“柔软”之意，“涌”为“涌出”“涌现”之意。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（解释含义）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“软”字以触觉写视觉，生动地写出了夕阳余晖可感可触、柔和温暖的独特美感；“涌”字运用比拟的手法，形象地描绘出在夕阳红光映照之下，白雪覆盖的东山如银涛涌出的奇丽景象。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（描述景象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&amp;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点明效果）</a:t>
            </a:r>
          </a:p>
        </p:txBody>
      </p:sp>
    </p:spTree>
    <p:extLst>
      <p:ext uri="{BB962C8B-B14F-4D97-AF65-F5344CB8AC3E}">
        <p14:creationId xmlns:p14="http://schemas.microsoft.com/office/powerpoint/2010/main" val="1348990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99F110A-3C95-4F65-96BE-371EB10BF1A4}"/>
              </a:ext>
            </a:extLst>
          </p:cNvPr>
          <p:cNvSpPr txBox="1"/>
          <p:nvPr/>
        </p:nvSpPr>
        <p:spPr>
          <a:xfrm>
            <a:off x="425255" y="15163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笠是兜鍪蓑是甲，雨从头上湿到胛。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95947-6432-43B7-9DB6-9CD934CF30B1}"/>
              </a:ext>
            </a:extLst>
          </p:cNvPr>
          <p:cNvSpPr txBox="1"/>
          <p:nvPr/>
        </p:nvSpPr>
        <p:spPr>
          <a:xfrm>
            <a:off x="52267" y="800992"/>
            <a:ext cx="10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思考：本联使用了什么手法？有什么作用？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2144B2-A35B-47EA-9E55-EB6A05FD7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5" y="1533571"/>
            <a:ext cx="2370212" cy="23287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1C627D9-B519-4B73-B882-4ABD87D7AD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198" r="12594"/>
          <a:stretch>
            <a:fillRect/>
          </a:stretch>
        </p:blipFill>
        <p:spPr>
          <a:xfrm>
            <a:off x="3123467" y="1468776"/>
            <a:ext cx="3148508" cy="24583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9E3D2AF-94F5-4885-BC55-976092AE7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15" y="4246274"/>
            <a:ext cx="3500771" cy="2323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BCF5FD-B795-4254-BA1F-0F64A16F8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025" y="4084660"/>
            <a:ext cx="1942950" cy="25906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5E855F8-BAD8-4D02-99DD-B5F5670C9C13}"/>
              </a:ext>
            </a:extLst>
          </p:cNvPr>
          <p:cNvSpPr txBox="1"/>
          <p:nvPr/>
        </p:nvSpPr>
        <p:spPr>
          <a:xfrm>
            <a:off x="6391715" y="753638"/>
            <a:ext cx="5635404" cy="581633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值此农忙季节，偏又遇到阴雨连绵，这使得本来就紧张繁忙的插秧劳动更增添了几分艰辛。尽管雨水倾洒，农家老小戴草笠，披蓑衣，但仍然被雨水淋得浑身湿透。然而，此时他们却仍然插秧不止，这就更加衬托出一个“忙”字：即使下雨也不能停歇。也许这种场面感动了诗人，诗人才把这个“龙口夺食”的场面，与一场紧张激烈的战斗联系起来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巧妙的叠用两个比喻，把草笠比作头盔，把蓑衣比作铠甲，化静为动，造成一种紧张的，似乎生命攸关的气势，从而给人留下很深的印象。</a:t>
            </a:r>
          </a:p>
        </p:txBody>
      </p:sp>
    </p:spTree>
    <p:extLst>
      <p:ext uri="{BB962C8B-B14F-4D97-AF65-F5344CB8AC3E}">
        <p14:creationId xmlns:p14="http://schemas.microsoft.com/office/powerpoint/2010/main" val="49381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AF30DC3-8758-4041-A42B-F8A368785055}"/>
              </a:ext>
            </a:extLst>
          </p:cNvPr>
          <p:cNvSpPr txBox="1"/>
          <p:nvPr/>
        </p:nvSpPr>
        <p:spPr>
          <a:xfrm>
            <a:off x="3764280" y="273606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</a:p>
          <a:p>
            <a:pPr algn="ctr"/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524F4A-AE3D-4E0C-834F-89C07FB331FA}"/>
              </a:ext>
            </a:extLst>
          </p:cNvPr>
          <p:cNvSpPr txBox="1"/>
          <p:nvPr/>
        </p:nvSpPr>
        <p:spPr>
          <a:xfrm>
            <a:off x="731520" y="1584960"/>
            <a:ext cx="11330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如何理解这里的“只不答”，从这四句能看出劳动人民怎样的品质？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86AED1-052D-4969-806A-865BB6C2BEBB}"/>
              </a:ext>
            </a:extLst>
          </p:cNvPr>
          <p:cNvSpPr txBox="1"/>
          <p:nvPr/>
        </p:nvSpPr>
        <p:spPr>
          <a:xfrm>
            <a:off x="693420" y="2465427"/>
            <a:ext cx="112699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农妇招呼农夫休息一会儿，并且说趁着这个时间，赶快吃早饭。“低头折腰只不答”是农夫的反应：他依然低头弯腰的忙活着，连抬头说句话的功夫也没有。这里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“只不答”并非一声不吭，而是没有直接回答农妇“歇”或者不“歇”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。事实上，他一边干活，一边回答了他不能“歇半霎”的原因：秧苗刚栽下去，根还不牢固，再说还没有栽完，怎么能“歇半霎”呢？他手里的活不能停下，而且还叮嘱农妇：你先去回家照看一下家鹅和雏鸡。这一句看似平淡无奇，顺手拈来，实则精当自然，妙不可言。它使全诗意境得以拓展，主题得到深化。由插秧到家务事，真是忙上加忙，从而</a:t>
            </a:r>
            <a:r>
              <a:rPr lang="zh-CN" altLang="en-US" sz="28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劳动者的艰辛和劳苦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全都表现了出来。</a:t>
            </a:r>
          </a:p>
        </p:txBody>
      </p:sp>
    </p:spTree>
    <p:extLst>
      <p:ext uri="{BB962C8B-B14F-4D97-AF65-F5344CB8AC3E}">
        <p14:creationId xmlns:p14="http://schemas.microsoft.com/office/powerpoint/2010/main" val="38098376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7E2A12-CC5C-4BA4-93CD-073A04EFA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7965"/>
            <a:ext cx="12085320" cy="1325563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本诗鲜明的反映了“诚斋体”的特点，再读本诗，尝试归纳“诚斋体”的主要特点。可以从诗的内容、形式、语言特点等角度入手。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CC834A-117A-4704-A397-14048043F0EA}"/>
              </a:ext>
            </a:extLst>
          </p:cNvPr>
          <p:cNvSpPr txBox="1"/>
          <p:nvPr/>
        </p:nvSpPr>
        <p:spPr>
          <a:xfrm>
            <a:off x="312420" y="2268220"/>
            <a:ext cx="51358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从内容上来看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，直接从现实生活中撷取生活场景，因而既形象自然，又新鲜风趣，富有生活趣味。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从语言形式来说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，想象奇特，但是不用奇奥生僻的字句，却用浅近明白的语言和流畅直至的章法，近于口语，生动活泼。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从感情来看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，诗人把自己的主观情感最大程度地投射在客观事物上。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EA18E0C-F83B-42DE-AFB7-A4A1C4CBE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0" y="2184400"/>
            <a:ext cx="6027420" cy="4018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9441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B4C923-BCBF-4EE3-8029-5A7BA495E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89865"/>
            <a:ext cx="11041380" cy="1325563"/>
          </a:xfrm>
        </p:spPr>
        <p:txBody>
          <a:bodyPr>
            <a:norm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思考：同样是描写劳动的场景，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有什么不同？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3B6E62-61CF-4F6D-9AE1-2CA3A538B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515427"/>
            <a:ext cx="11041380" cy="515270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句式整齐，节奏明朗、轻快，自然流露出劳动的喜悦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;“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采”“有”“掇”等一系列动词的变换，细腻地描绘出劳动的过程，富于诗情和画意。清代方玉润在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诗经原始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中说，这首诗读来好似“田家妇女，三三五五，于平原绣野、风和日丽中，群歌互答，余音袅袅，若远若近，忽断忽续，不知其情之何以移而神之何以旷”。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运用民歌手法，选取日常劳动场景，描绘一家四口趁着农时冒雨插秧的紧张生活，他们齐心协力，分工合作，干得热火朝天而秩序井然。诗作表现出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农家生活的辛苦与农事的繁忙，富于生活情趣，字里行间洋溢着吃苦耐劳、勤奋乐观的精神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两首诗各具不同的艺术魅力。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芣苢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重章叠唱，回环往复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，令人神往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;《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插秧歌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善用口语，浅白流畅。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富有自然、新鲜的意趣。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544300" y="11861800"/>
            <a:ext cx="4445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924042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ECB7426-8B37-4B77-A4B7-C4E1ADCB9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960" y="742431"/>
            <a:ext cx="5128722" cy="529403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CC60E9-2885-416D-AB89-17D69F1A4EE2}"/>
              </a:ext>
            </a:extLst>
          </p:cNvPr>
          <p:cNvSpPr txBox="1"/>
          <p:nvPr/>
        </p:nvSpPr>
        <p:spPr>
          <a:xfrm>
            <a:off x="373380" y="742431"/>
            <a:ext cx="6279464" cy="537313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杨万里，字廷秀，号诚斋。吉州吉水（今江西省吉水县）人 。南宋文学家、官员，与陆游、尤袤、范成大并称为南宋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“中兴四大诗人”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。因宋光宗曾为其亲书“诚斋”二字，故学者称其为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“诚斋先生”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杨万里一生作诗两万多首，传世作品有四千二百首，被誉为一代诗宗。他的诗歌大多描写自然景物，且以此见长，创造了语言浅近明白、清新自然且富有幽默情趣的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“诚斋体”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。此外也有不少篇章反映民间疾苦、抒发爱国感情的作品。有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诚斋集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传世。</a:t>
            </a:r>
          </a:p>
        </p:txBody>
      </p:sp>
    </p:spTree>
    <p:extLst>
      <p:ext uri="{BB962C8B-B14F-4D97-AF65-F5344CB8AC3E}">
        <p14:creationId xmlns:p14="http://schemas.microsoft.com/office/powerpoint/2010/main" val="163180884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09C0C8-EAF8-4398-9F61-4EB8AC2A0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259" y="153192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正音朗读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807CC1-1015-47A1-A87A-16E2215DB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124" y="160697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插秧歌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en-US" altLang="zh-CN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田夫抛秧田妇接，小儿拔秧大儿插。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笠是兜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鍪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móu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suō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）是甲，雨从头上湿到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胛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jiǎ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唤渠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）餐歇半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霎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shà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），低头折腰只不答。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秧根未牢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莳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）未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err="1">
                <a:latin typeface="微软雅黑" panose="020b0503020204020204" pitchFamily="34" charset="-122"/>
                <a:ea typeface="微软雅黑" panose="020b0503020204020204" pitchFamily="34" charset="-122"/>
              </a:rPr>
              <a:t>zā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），照管鹅儿与雏鸭。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7286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hlinkClick r:id="rId2"/>
            <a:extLst>
              <a:ext uri="{FF2B5EF4-FFF2-40B4-BE49-F238E27FC236}">
                <a16:creationId xmlns:a16="http://schemas.microsoft.com/office/drawing/2014/main" id="{93434466-F036-4448-A149-0EFCAA6BC34D}"/>
              </a:ext>
            </a:extLst>
          </p:cNvPr>
          <p:cNvSpPr txBox="1"/>
          <p:nvPr/>
        </p:nvSpPr>
        <p:spPr>
          <a:xfrm>
            <a:off x="1433847" y="3483733"/>
            <a:ext cx="945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https://www.bilibili.com/video/BV1oJ411w7e9?from=search&amp;seid=1131639885242648713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2BD122-98EA-4951-812C-185683F77D4B}"/>
              </a:ext>
            </a:extLst>
          </p:cNvPr>
          <p:cNvSpPr txBox="1"/>
          <p:nvPr/>
        </p:nvSpPr>
        <p:spPr>
          <a:xfrm>
            <a:off x="1401650" y="2052105"/>
            <a:ext cx="9388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观看视频：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水稻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月儿圆圆，稻米飘香，正逢农家收谷忙（复制本网址到网页即可观看）</a:t>
            </a:r>
          </a:p>
        </p:txBody>
      </p:sp>
    </p:spTree>
    <p:extLst>
      <p:ext uri="{BB962C8B-B14F-4D97-AF65-F5344CB8AC3E}">
        <p14:creationId xmlns:p14="http://schemas.microsoft.com/office/powerpoint/2010/main" val="164941497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E9F40B-C949-4AC2-B9F4-7DB6D1752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876678"/>
            <a:ext cx="4762500" cy="317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A3C3C75-33AB-42EF-A8CB-4E89FA014404}"/>
              </a:ext>
            </a:extLst>
          </p:cNvPr>
          <p:cNvSpPr txBox="1"/>
          <p:nvPr/>
        </p:nvSpPr>
        <p:spPr>
          <a:xfrm>
            <a:off x="1954530" y="5295900"/>
            <a:ext cx="1291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育苗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BD564A-51ED-40D4-946F-C487A9471C5A}"/>
              </a:ext>
            </a:extLst>
          </p:cNvPr>
          <p:cNvSpPr txBox="1"/>
          <p:nvPr/>
        </p:nvSpPr>
        <p:spPr>
          <a:xfrm>
            <a:off x="8138482" y="5432876"/>
            <a:ext cx="435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抛秧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6C584DE-536C-4A81-8B38-3FF0069D2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855" y="1883092"/>
            <a:ext cx="47625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3151410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14026BD-E31D-4251-99D1-5219DE4B1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096" y="1659519"/>
            <a:ext cx="4866322" cy="34200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451A893-CA32-4639-8B41-10B063D82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" y="1659519"/>
            <a:ext cx="5998980" cy="33744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498E06-1E7C-4094-91E8-BDAB4FD5DE2F}"/>
              </a:ext>
            </a:extLst>
          </p:cNvPr>
          <p:cNvSpPr txBox="1"/>
          <p:nvPr/>
        </p:nvSpPr>
        <p:spPr>
          <a:xfrm>
            <a:off x="2298879" y="5125791"/>
            <a:ext cx="3039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AEB217-67DB-4E8B-8B15-9C5DCEE40DA9}"/>
              </a:ext>
            </a:extLst>
          </p:cNvPr>
          <p:cNvSpPr txBox="1"/>
          <p:nvPr/>
        </p:nvSpPr>
        <p:spPr>
          <a:xfrm>
            <a:off x="8525815" y="5245841"/>
            <a:ext cx="3490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施肥、杀虫</a:t>
            </a:r>
          </a:p>
        </p:txBody>
      </p:sp>
    </p:spTree>
    <p:extLst>
      <p:ext uri="{BB962C8B-B14F-4D97-AF65-F5344CB8AC3E}">
        <p14:creationId xmlns:p14="http://schemas.microsoft.com/office/powerpoint/2010/main" val="294986895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0403CA2-F3EE-4554-A500-000250540A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765" r="6532"/>
          <a:stretch>
            <a:fillRect/>
          </a:stretch>
        </p:blipFill>
        <p:spPr>
          <a:xfrm>
            <a:off x="6661397" y="1723002"/>
            <a:ext cx="5206485" cy="32832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EE57278-6EB9-481F-9E85-069598165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95" y="1723004"/>
            <a:ext cx="5832307" cy="32832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764059-D39C-4BB9-B01C-3C240AD8F5BE}"/>
              </a:ext>
            </a:extLst>
          </p:cNvPr>
          <p:cNvSpPr txBox="1"/>
          <p:nvPr/>
        </p:nvSpPr>
        <p:spPr>
          <a:xfrm>
            <a:off x="1806062" y="5080716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放水（补水）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FA338-50AB-41EF-9717-3A88FDCD8BFD}"/>
              </a:ext>
            </a:extLst>
          </p:cNvPr>
          <p:cNvSpPr txBox="1"/>
          <p:nvPr/>
        </p:nvSpPr>
        <p:spPr>
          <a:xfrm>
            <a:off x="8802710" y="5142704"/>
            <a:ext cx="295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收获</a:t>
            </a:r>
          </a:p>
        </p:txBody>
      </p:sp>
    </p:spTree>
    <p:extLst>
      <p:ext uri="{BB962C8B-B14F-4D97-AF65-F5344CB8AC3E}">
        <p14:creationId xmlns:p14="http://schemas.microsoft.com/office/powerpoint/2010/main" val="1016338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D9A5487-0C52-4AE7-8349-07546F78DB5F}"/>
              </a:ext>
            </a:extLst>
          </p:cNvPr>
          <p:cNvSpPr txBox="1"/>
          <p:nvPr/>
        </p:nvSpPr>
        <p:spPr>
          <a:xfrm>
            <a:off x="449580" y="541020"/>
            <a:ext cx="11452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结合种水稻的基本步骤，看看杨万里的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具体描写了哪些场景？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E4C11D-2A38-41C7-A432-08235DA35A2B}"/>
              </a:ext>
            </a:extLst>
          </p:cNvPr>
          <p:cNvSpPr txBox="1"/>
          <p:nvPr/>
        </p:nvSpPr>
        <p:spPr>
          <a:xfrm>
            <a:off x="3019425" y="2827576"/>
            <a:ext cx="609600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田夫抛秧田妇接，小儿拔秧大儿插。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笠是兜鍪蓑是甲，雨从头上湿到胛。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唤渠朝餐歇半霎，低头折腰只不答。</a:t>
            </a:r>
            <a:endParaRPr lang="en-US" altLang="zh-CN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秧根未牢莳未匝，照管鹅儿与雏鸭。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DC0EA0-F7EC-4998-8EC6-7D33C457F7F0}"/>
              </a:ext>
            </a:extLst>
          </p:cNvPr>
          <p:cNvSpPr txBox="1"/>
          <p:nvPr/>
        </p:nvSpPr>
        <p:spPr>
          <a:xfrm>
            <a:off x="3703320" y="3244334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抛秧接秧图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4B7821-E190-44B7-9EAB-2C6E64AF7972}"/>
              </a:ext>
            </a:extLst>
          </p:cNvPr>
          <p:cNvSpPr txBox="1"/>
          <p:nvPr/>
        </p:nvSpPr>
        <p:spPr>
          <a:xfrm>
            <a:off x="6555105" y="3244334"/>
            <a:ext cx="256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拔秧插秧图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09B937-4696-4DA1-A33F-5C2942AC0E8B}"/>
              </a:ext>
            </a:extLst>
          </p:cNvPr>
          <p:cNvSpPr txBox="1"/>
          <p:nvPr/>
        </p:nvSpPr>
        <p:spPr>
          <a:xfrm>
            <a:off x="5311140" y="4093399"/>
            <a:ext cx="2049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雨中插秧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C2F6DF-4994-44BE-8D6B-9D33C834551D}"/>
              </a:ext>
            </a:extLst>
          </p:cNvPr>
          <p:cNvSpPr txBox="1"/>
          <p:nvPr/>
        </p:nvSpPr>
        <p:spPr>
          <a:xfrm>
            <a:off x="5250180" y="5022577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呼唤早餐图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A1450A-0B89-4D25-A0E1-702F9C6AFA5A}"/>
              </a:ext>
            </a:extLst>
          </p:cNvPr>
          <p:cNvSpPr txBox="1"/>
          <p:nvPr/>
        </p:nvSpPr>
        <p:spPr>
          <a:xfrm>
            <a:off x="5311140" y="5983039"/>
            <a:ext cx="271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农夫应答图</a:t>
            </a:r>
          </a:p>
        </p:txBody>
      </p:sp>
    </p:spTree>
    <p:extLst>
      <p:ext uri="{BB962C8B-B14F-4D97-AF65-F5344CB8AC3E}">
        <p14:creationId xmlns:p14="http://schemas.microsoft.com/office/powerpoint/2010/main" val="1039977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D9A5487-0C52-4AE7-8349-07546F78DB5F}"/>
              </a:ext>
            </a:extLst>
          </p:cNvPr>
          <p:cNvSpPr txBox="1"/>
          <p:nvPr/>
        </p:nvSpPr>
        <p:spPr>
          <a:xfrm>
            <a:off x="529858" y="561519"/>
            <a:ext cx="11452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作者在首联连用四个动词“抛”“接”“拔”“插”，用的非常精彩，作者为什么要连用这四个动词，请尝试赏析。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D44CE5-FFC1-4824-828E-E16518638EBC}"/>
              </a:ext>
            </a:extLst>
          </p:cNvPr>
          <p:cNvSpPr txBox="1"/>
          <p:nvPr/>
        </p:nvSpPr>
        <p:spPr>
          <a:xfrm>
            <a:off x="819150" y="2473807"/>
            <a:ext cx="10553700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勾勒出一幅紧张繁忙的劳动场面：全家老少一齐出动，各尽所能，配合默契。农谚说“不误农时”，插秧关系到来年收成的好坏。因此，每逢插秧季节，不论男女老少都要起早贪黑，投入到劳动中去。诗中正是根据这一特点，用了四个动词“抛”、“接”、“拔”、“插”准确地刻画出这家老小低头插秧、全神贯注的神态。</a:t>
            </a:r>
          </a:p>
        </p:txBody>
      </p:sp>
    </p:spTree>
    <p:extLst>
      <p:ext uri="{BB962C8B-B14F-4D97-AF65-F5344CB8AC3E}">
        <p14:creationId xmlns:p14="http://schemas.microsoft.com/office/powerpoint/2010/main" val="1675495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60</Paragraphs>
  <Slides>15</Slides>
  <Notes>0</Notes>
  <TotalTime>310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3">
      <vt:lpstr>Arial</vt:lpstr>
      <vt:lpstr>等线 Light</vt:lpstr>
      <vt:lpstr>等线</vt:lpstr>
      <vt:lpstr>微软雅黑</vt:lpstr>
      <vt:lpstr>黑体</vt:lpstr>
      <vt:lpstr>仿宋</vt:lpstr>
      <vt:lpstr>Wingdings</vt:lpstr>
      <vt:lpstr>Office 主题​​</vt:lpstr>
      <vt:lpstr>PowerPoint Presentation</vt:lpstr>
      <vt:lpstr>PowerPoint Presentation</vt:lpstr>
      <vt:lpstr>正音朗读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本诗鲜明的反映了“诚斋体”的特点，再读本诗，尝试归纳“诚斋体”的主要特点。可以从诗的内容、形式、语言特点等角度入手。</vt:lpstr>
      <vt:lpstr>思考：同样是描写劳动的场景，《芣苢》和《插秧歌》有什么不同？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谢 忠凯</cp:lastModifiedBy>
  <cp:revision>25</cp:revision>
  <dcterms:created xsi:type="dcterms:W3CDTF">2020-08-03T03:14:24Z</dcterms:created>
  <dcterms:modified xsi:type="dcterms:W3CDTF">2020-08-03T11:40:00Z</dcterms:modified>
</cp:coreProperties>
</file>