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73" r:id="rId4"/>
    <p:sldId id="256" r:id="rId5"/>
    <p:sldId id="257" r:id="rId6"/>
    <p:sldId id="258" r:id="rId7"/>
    <p:sldId id="259" r:id="rId8"/>
    <p:sldId id="263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68" r:id="rId17"/>
    <p:sldId id="277" r:id="rId18"/>
    <p:sldId id="264" r:id="rId19"/>
    <p:sldId id="274" r:id="rId20"/>
    <p:sldId id="275" r:id="rId21"/>
    <p:sldId id="266" r:id="rId22"/>
    <p:sldId id="276" r:id="rId23"/>
    <p:sldId id="269" r:id="rId24"/>
    <p:sldId id="290" r:id="rId25"/>
    <p:sldId id="279" r:id="rId26"/>
    <p:sldId id="287" r:id="rId27"/>
    <p:sldId id="288" r:id="rId28"/>
    <p:sldId id="260" r:id="rId29"/>
    <p:sldId id="261" r:id="rId30"/>
    <p:sldId id="262" r:id="rId31"/>
    <p:sldId id="270" r:id="rId32"/>
    <p:sldId id="291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50" autoAdjust="0"/>
  </p:normalViewPr>
  <p:slideViewPr>
    <p:cSldViewPr>
      <p:cViewPr varScale="1">
        <p:scale>
          <a:sx n="66" d="100"/>
          <a:sy n="66" d="100"/>
        </p:scale>
        <p:origin x="-72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C157D-6664-47BE-ADA6-C1DA6D73276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C9AF1-767D-4FF8-ABD8-241FA2E5B3A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DFAD61-0B6A-435A-9444-A72A30D2B165}" type="slidenum">
              <a:rPr lang="zh-CN" altLang="en-US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充分展示灵性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拟写标语时,三句标语要体现其突出特点,注意标语表达的意思不变。拟写的第一句标语中应含有“请”字,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第二句标语应具有呼吁性,第三句标语应使用拟人手法。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[解析] 第一步,通读全文,了解文章层次。文章第一段是对5G的总体概括,接下来三段从三个网友的角度对5G进行说明。</a:t>
            </a:r>
          </a:p>
          <a:p>
            <a:endParaRPr lang="en-US" altLang="zh-CN" smtClean="0"/>
          </a:p>
          <a:p>
            <a:r>
              <a:rPr lang="en-US" altLang="zh-CN" smtClean="0"/>
              <a:t>第二步,提炼各段的中心内容,抓住重点语句。从第一段可提炼出5G的定义,从第二段可提炼出“5G让万物互联”,从第三段可提炼出“5G超高速、低时延以及海量介入的特性”使其应用于众多领域,从第四段可提炼出“5G有着高稳健性”。</a:t>
            </a:r>
          </a:p>
          <a:p>
            <a:endParaRPr lang="en-US" altLang="zh-CN" smtClean="0"/>
          </a:p>
          <a:p>
            <a:r>
              <a:rPr lang="en-US" altLang="zh-CN" smtClean="0"/>
              <a:t>第三步,对提炼出的重点信息进行整合,注意题干中的相关要求。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[解析] 解答本题,首先要通读材料,明确倡议书的要求,倡议书的正文要写明发出倡议的原因和具体内容。通读倡议书,其中第①处需要填写倡议的原因,材料先总体阐述全球水资源紧缺的现状,又针对中东和北非以及中国水资源压力进行叙述,据此考生可概括出“目前全球面临严重的缺水危机,我国水资源压力也很大”之类的内容。第②处由前面“向大家发出倡议”可知,需填写倡议的内容,且与全球缺水问题有关,据此可写“节约用水,人人有责”之类的内容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“准确、鲜明、生动”既是语言表达的能力要求，也是语言表达的效果。</a:t>
            </a:r>
          </a:p>
          <a:p>
            <a:r>
              <a:rPr lang="zh-CN" altLang="en-US" smtClean="0"/>
              <a:t>在高考命题中，单纯设题考查的题目不多，一般都是与语言表达的其他考点综合考查。</a:t>
            </a:r>
          </a:p>
          <a:p>
            <a:endParaRPr lang="zh-CN" altLang="en-US" smtClean="0"/>
          </a:p>
          <a:p>
            <a:r>
              <a:rPr lang="zh-CN" altLang="en-US" smtClean="0"/>
              <a:t>语言表达简明、得体主要以改错和对话的形式出现，准确、鲜明主要以小作文式和应用文式出现。选材上则选用那些贴近现实生活、贴近学生实际的鲜活材料，具有很强的针对性和实用性。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1.标题：居中写《请假条》，用来表明此文是用来请假的。</a:t>
            </a:r>
          </a:p>
          <a:p>
            <a:r>
              <a:rPr lang="en-US" altLang="zh-CN" smtClean="0"/>
              <a:t>2.正文：请假理由。直接写请假的原因，起止时间。</a:t>
            </a:r>
          </a:p>
          <a:p>
            <a:r>
              <a:rPr lang="en-US" altLang="zh-CN" smtClean="0"/>
              <a:t>3.署名：写在正文下右下方第三行处。</a:t>
            </a:r>
          </a:p>
          <a:p>
            <a:r>
              <a:rPr lang="en-US" altLang="zh-CN" smtClean="0"/>
              <a:t>4.日期：写在署名下面</a:t>
            </a:r>
          </a:p>
          <a:p>
            <a:r>
              <a:rPr lang="en-US" altLang="zh-CN" smtClean="0"/>
              <a:t>5.写作要求：请假条最重要的内容是写明'请假原因和日期'。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解析　拟写公益广告词，语言要富有感染力和感召力，能真正体现广告的功能，还要注意紧扣广告的主题，恰当运用修辞手法。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[解析] 本题设置了具体的情境,是在甘如意到达单位后写信。考生在写作时要结合材料内容,明确写作的重点是表达对甘如意的担心和希望她安心工作,不要有后顾之忧,并表达对未来的期许,不能将写作重点放在甘如意回单位路上的种种经历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[解析] 寻人启事一般由标题、正文和落款三部分组成。标题通常写在第一行居中的位置,如“寻人启事”等。正文一般包括以下四项内容:①交代走失人的身份、特征。②交代走失的时间、地点、原因等。③联系的方法。写清楚如何与寻人单位或个人联系。④结语。在正文的后面,有些寻人启事还会写上几句感谢的话。落款写明寻人启事发布者的单位名称或个人姓名以及日期。本题根据题干要求,依据上述寻人启事的写法筛选整合所给信息</a:t>
            </a:r>
          </a:p>
          <a:p>
            <a:r>
              <a:rPr lang="en-US" altLang="zh-CN" smtClean="0"/>
              <a:t>即可。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[解析] 本题要求从“抗疫”行动中选取一个人或一个群体,给他(她)或他们写一段颁奖词。</a:t>
            </a:r>
          </a:p>
          <a:p>
            <a:r>
              <a:rPr lang="en-US" altLang="zh-CN" smtClean="0"/>
              <a:t>首先,注意选取的对象,既可以是一个人,如钟南山、李兰娟;也可以是一个群体,如广大的一线医疗工作者、志愿者等。</a:t>
            </a:r>
          </a:p>
          <a:p>
            <a:r>
              <a:rPr lang="en-US" altLang="zh-CN" smtClean="0"/>
              <a:t>其次,注意所写的颁奖词的主题,要突出“崇敬”之意,要概括出所选对象的事迹,并对他们的精神品质进行评价,做到内容充实。最后注意语言生动,可以运用排比、对偶、比喻等修辞手法。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C9AF1-767D-4FF8-ABD8-241FA2E5B3AF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57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3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8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8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8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70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7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l="-38000" t="-5000" r="-35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7F871-66E4-4FB4-A867-D6E751997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C533C-F6FE-4706-B1E2-0C2968D8810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l="-38000" t="-5000" r="-35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8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03F51-5F84-42D8-857F-4E7920982A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8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8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2DC7E-CA70-4260-8AB5-267603BED16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microsoft.com/office/2007/relationships/hdphoto" Target="../media/image3.wdp" /><Relationship Id="rId5" Type="http://schemas.openxmlformats.org/officeDocument/2006/relationships/image" Target="../media/image4.png" /><Relationship Id="rId6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1523999" y="1000726"/>
            <a:ext cx="9144001" cy="381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988545" y="2246547"/>
            <a:ext cx="6267027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spc="-400">
                <a:solidFill>
                  <a:prstClr val="blac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语言文字运用</a:t>
            </a:r>
            <a:endParaRPr lang="zh-CN" altLang="en-US" sz="8000" b="1" spc="-400">
              <a:solidFill>
                <a:prstClr val="black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614165" y="5073835"/>
            <a:ext cx="918686" cy="671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4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431704" y="5484907"/>
            <a:ext cx="6336704" cy="33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028766" y="4772325"/>
            <a:ext cx="4094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-40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实用性综合</a:t>
            </a:r>
            <a:r>
              <a:rPr lang="zh-CN" altLang="en-US" sz="4800" spc="-400" smtClean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表达</a:t>
            </a:r>
            <a:endParaRPr lang="zh-CN" altLang="en-US" sz="4800" spc="-40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631504" y="404664"/>
            <a:ext cx="8928992" cy="6369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对点小练</a:t>
            </a:r>
            <a:r>
              <a:rPr lang="en-US" altLang="zh-CN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❷根据下面的信息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写一则寻人启事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语言要准确、得体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,150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个字左右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山东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的李玉带着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厘米高、两岁半的儿子李蒙去济南市泉城广场游玩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不慎把儿子丢失了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他急于寻找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向人说出了儿子的特征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大眼睛、双眼皮、长脸、淡眉毛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头戴深绿色大盖帽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身穿紫绿色毛衣、蓝色线裤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脚穿白色皮鞋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说枣庄地方话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但吐字不太清晰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联系电话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:1506323××××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1364568××××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。走失时间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:2021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日上午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点。</a:t>
            </a:r>
            <a:endParaRPr lang="en-US" altLang="zh-CN" sz="28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审题：</a:t>
            </a:r>
            <a:endParaRPr lang="en-US" altLang="zh-CN" sz="2800" b="1">
              <a:solidFill>
                <a:srgbClr val="1F49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格式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为寻人启事，李玉寻找丢失的儿子。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内容：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交代走失人的身份、特征。②交代走失的时间、地点、原因等。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清楚如何与寻人单位或个人联系。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上几句感谢的话。落款写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明发布者以及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日期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693274" y="692696"/>
            <a:ext cx="8867222" cy="550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寻人</a:t>
            </a:r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启事</a:t>
            </a:r>
            <a:endParaRPr lang="zh-CN" altLang="en-US" sz="4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2021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日上午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我带儿子去济南市泉城广场游玩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儿子不慎走失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恳请大家帮忙寻找。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我儿子叫李蒙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两岁半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身高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大眼睛、双眼皮、长脸、淡眉毛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头戴深绿色大盖帽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身穿紫绿色毛衣、蓝色线裤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脚穿白色皮鞋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说枣庄地方话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但吐字不太清晰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联系电话</a:t>
            </a:r>
            <a:r>
              <a:rPr lang="en-US" altLang="zh-CN" sz="32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:1506323×</a:t>
            </a:r>
            <a:endParaRPr lang="en-US" altLang="zh-CN" sz="3200" b="1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×××</a:t>
            </a:r>
            <a:r>
              <a:rPr lang="zh-CN" altLang="en-US" sz="32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1364568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××××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李玉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2021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en-US" altLang="zh-CN" sz="3200" b="1" smtClean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1778506" y="1034974"/>
            <a:ext cx="8640959" cy="5419603"/>
            <a:chOff x="254506" y="1034974"/>
            <a:chExt cx="8640959" cy="5419603"/>
          </a:xfrm>
        </p:grpSpPr>
        <p:sp>
          <p:nvSpPr>
            <p:cNvPr id="10" name="圆角矩形 9"/>
            <p:cNvSpPr/>
            <p:nvPr/>
          </p:nvSpPr>
          <p:spPr>
            <a:xfrm>
              <a:off x="254506" y="1034974"/>
              <a:ext cx="8640959" cy="535303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endParaRPr lang="en-US" altLang="zh-CN" sz="28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84850" y="1192332"/>
              <a:ext cx="8509716" cy="5262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标题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一般由通知发出单位、事由、文种组成</a:t>
              </a:r>
              <a:r>
                <a:rPr lang="en-US" altLang="zh-CN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有的</a:t>
              </a:r>
              <a:r>
                <a:rPr lang="zh-CN" altLang="en-US" sz="2800" b="1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标题可省略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发出单位名称</a:t>
              </a:r>
              <a:r>
                <a:rPr lang="en-US" altLang="zh-CN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有的直接以“通知”为标题。</a:t>
              </a:r>
              <a:endPara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正文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一般由三部分构成</a:t>
              </a:r>
              <a:r>
                <a:rPr lang="en-US" altLang="zh-CN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通知事由。写明制发通知的理由、目的、依据或情况。</a:t>
              </a:r>
              <a:endPara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通知主体。即通知事项</a:t>
              </a:r>
              <a:r>
                <a:rPr lang="en-US" altLang="zh-CN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要求主要受文机关承办、执行和应予知晓的事项。通知事项多数分条列项写出</a:t>
              </a:r>
              <a:r>
                <a:rPr lang="en-US" altLang="zh-CN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条目分明。总之</a:t>
              </a:r>
              <a:r>
                <a:rPr lang="en-US" altLang="zh-CN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要写得清楚、具体</a:t>
              </a:r>
              <a:r>
                <a:rPr lang="en-US" altLang="zh-CN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对必须写明的项目无一错漏</a:t>
              </a:r>
              <a:r>
                <a:rPr lang="en-US" altLang="zh-CN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以保证会议按预定要求召开。</a:t>
              </a:r>
              <a:endPara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(3)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结尾部分。通知的结尾部分常用“特此通知”等习惯用语结束。</a:t>
              </a:r>
              <a:endPara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落款</a:t>
              </a:r>
              <a:r>
                <a:rPr lang="zh-CN" altLang="en-US" sz="28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要写出发文机关名称和发文时间。</a:t>
              </a:r>
              <a:endPara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 rot="5400000">
            <a:off x="2479975" y="-604011"/>
            <a:ext cx="727888" cy="2183681"/>
            <a:chOff x="3562669" y="3655479"/>
            <a:chExt cx="820371" cy="1834836"/>
          </a:xfrm>
        </p:grpSpPr>
        <p:sp>
          <p:nvSpPr>
            <p:cNvPr id="4" name="Text Box 18"/>
            <p:cNvSpPr txBox="1">
              <a:spLocks noChangeArrowheads="1"/>
            </p:cNvSpPr>
            <p:nvPr/>
          </p:nvSpPr>
          <p:spPr bwMode="gray">
            <a:xfrm rot="10800000">
              <a:off x="3646405" y="4149362"/>
              <a:ext cx="691348" cy="979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800" b="1" spc="60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>
                    <a:glow rad="101600">
                      <a:prstClr val="white">
                        <a:alpha val="60000"/>
                      </a:prstClr>
                    </a:glo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通知</a:t>
              </a:r>
              <a:endParaRPr lang="zh-CN" altLang="en-US" sz="2800" b="1" spc="600">
                <a:solidFill>
                  <a:sysClr val="windowText" lastClr="000000">
                    <a:lumMod val="75000"/>
                    <a:lumOff val="25000"/>
                  </a:sysClr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 rot="5400000">
              <a:off x="3055436" y="4162711"/>
              <a:ext cx="1834836" cy="820371"/>
              <a:chOff x="6540548" y="3168416"/>
              <a:chExt cx="601307" cy="327002"/>
            </a:xfrm>
            <a:effectLst/>
          </p:grpSpPr>
          <p:sp>
            <p:nvSpPr>
              <p:cNvPr id="7" name="圆角矩形 6"/>
              <p:cNvSpPr/>
              <p:nvPr/>
            </p:nvSpPr>
            <p:spPr>
              <a:xfrm>
                <a:off x="6540548" y="3168416"/>
                <a:ext cx="601307" cy="327002"/>
              </a:xfrm>
              <a:prstGeom prst="roundRect">
                <a:avLst>
                  <a:gd name="adj" fmla="val 50000"/>
                </a:avLst>
              </a:prstGeom>
              <a:noFill/>
              <a:ln w="25400" cap="flat" cmpd="sng" algn="ctr">
                <a:solidFill>
                  <a:schemeClr val="tx2"/>
                </a:solidFill>
                <a:prstDash val="solid"/>
                <a:miter lim="800000"/>
              </a:ln>
              <a:effectLst>
                <a:outerShdw blurRad="254000" dist="190500" dir="3540000" sx="105000" sy="105000" algn="tl" rotWithShape="0">
                  <a:sysClr val="windowText" lastClr="000000">
                    <a:lumMod val="95000"/>
                    <a:lumOff val="5000"/>
                    <a:alpha val="20000"/>
                  </a:sys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8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6490730" y="3263211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4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693275" y="404664"/>
            <a:ext cx="8804813" cy="612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对点小练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❸根据下面的材料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请你代某中学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文学社拟写一则春游通知。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出游对象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各班文学社的社员。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出发时间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:2021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日早上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点半。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旅游地点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绍兴兰亭。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注意事项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自愿报名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乘车免费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门票和午餐自费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通　知</a:t>
            </a:r>
            <a:endParaRPr lang="zh-CN" altLang="en-US" sz="2800" b="1">
              <a:solidFill>
                <a:schemeClr val="tx2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各班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文学社社员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>
              <a:solidFill>
                <a:schemeClr val="tx2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2800" b="1" smtClean="0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兹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定于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日早上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点半出发到绍兴兰亭开展文学社的采风活动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可自愿报名。请注意门票和午餐费用自理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乘车免费。</a:t>
            </a:r>
            <a:endParaRPr lang="zh-CN" altLang="en-US" sz="2800" b="1">
              <a:solidFill>
                <a:schemeClr val="tx2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文学社</a:t>
            </a:r>
            <a:endParaRPr lang="zh-CN" altLang="en-US" sz="2800" b="1">
              <a:solidFill>
                <a:schemeClr val="tx2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2021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smtClean="0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800" b="1">
              <a:solidFill>
                <a:schemeClr val="tx2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951984" y="1268760"/>
            <a:ext cx="41764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775520" y="1700808"/>
            <a:ext cx="14401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 rot="5400000">
            <a:off x="2528819" y="-268664"/>
            <a:ext cx="727888" cy="2245021"/>
            <a:chOff x="3562668" y="2808415"/>
            <a:chExt cx="820371" cy="2681899"/>
          </a:xfrm>
        </p:grpSpPr>
        <p:sp>
          <p:nvSpPr>
            <p:cNvPr id="4" name="Text Box 18"/>
            <p:cNvSpPr txBox="1">
              <a:spLocks noChangeArrowheads="1"/>
            </p:cNvSpPr>
            <p:nvPr/>
          </p:nvSpPr>
          <p:spPr bwMode="gray">
            <a:xfrm rot="10800000">
              <a:off x="3646404" y="3169630"/>
              <a:ext cx="691348" cy="1959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800" b="1" spc="60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>
                    <a:glow rad="101600">
                      <a:prstClr val="white">
                        <a:alpha val="60000"/>
                      </a:prstClr>
                    </a:glo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颁奖词</a:t>
              </a:r>
              <a:endParaRPr lang="zh-CN" altLang="en-US" sz="2800" b="1" spc="600">
                <a:solidFill>
                  <a:sysClr val="windowText" lastClr="000000">
                    <a:lumMod val="75000"/>
                    <a:lumOff val="25000"/>
                  </a:sysClr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 rot="5400000">
              <a:off x="2631904" y="3739179"/>
              <a:ext cx="2681899" cy="820371"/>
              <a:chOff x="6262951" y="3168416"/>
              <a:chExt cx="878904" cy="327002"/>
            </a:xfrm>
            <a:effectLst/>
          </p:grpSpPr>
          <p:sp>
            <p:nvSpPr>
              <p:cNvPr id="7" name="圆角矩形 6"/>
              <p:cNvSpPr/>
              <p:nvPr/>
            </p:nvSpPr>
            <p:spPr>
              <a:xfrm>
                <a:off x="6262951" y="3168416"/>
                <a:ext cx="878904" cy="327002"/>
              </a:xfrm>
              <a:prstGeom prst="roundRect">
                <a:avLst>
                  <a:gd name="adj" fmla="val 50000"/>
                </a:avLst>
              </a:prstGeom>
              <a:noFill/>
              <a:ln w="25400" cap="flat" cmpd="sng" algn="ctr">
                <a:solidFill>
                  <a:schemeClr val="tx2"/>
                </a:solidFill>
                <a:prstDash val="solid"/>
                <a:miter lim="800000"/>
              </a:ln>
              <a:effectLst>
                <a:outerShdw blurRad="254000" dist="190500" dir="3540000" sx="105000" sy="105000" algn="tl" rotWithShape="0">
                  <a:sysClr val="windowText" lastClr="000000">
                    <a:lumMod val="95000"/>
                    <a:lumOff val="5000"/>
                    <a:alpha val="20000"/>
                  </a:sys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8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6189863" y="3266995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4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0" name="圆角矩形 9"/>
          <p:cNvSpPr/>
          <p:nvPr/>
        </p:nvSpPr>
        <p:spPr>
          <a:xfrm>
            <a:off x="2063552" y="1628800"/>
            <a:ext cx="7488832" cy="2283954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颁奖词要求对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人物事迹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精神品质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进行高度概括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力求用最少的笔墨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写出人物的主要事迹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彰显人物精神。另外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颁奖词的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语言要意蕴丰富、自然流畅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659632" y="476672"/>
            <a:ext cx="8974088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对点小练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❹某中学文学社举办“我最崇敬的‘抗疫’人物”评选活动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请从“抗疫”人物中选取一个人或一个群体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给他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或他们写一段颁奖词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要求内容充实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语言生动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表述准确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不超过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钟南山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一张高铁图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感动全国人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两次大疫情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总有您身影。面对疫情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您没有豪言壮语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而是亲赴一线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面对疫情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您没有退避三舍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而是肝胆与共。您是不顾生死的逆行者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您是心系苍生的大国医。</a:t>
            </a:r>
            <a:endParaRPr lang="zh-CN" altLang="en-US" sz="2800" b="1">
              <a:solidFill>
                <a:schemeClr val="tx2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援鄂医疗队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白衣执甲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心怀锦绣。你们临危受命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奔赴“抗疫”一线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你们日夜鏖战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拯救患者生命。面对病毒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你们无私无畏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面对患者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你们无微不至。山川有域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大爱无疆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你们是最美逆行者</a:t>
            </a:r>
            <a:r>
              <a:rPr lang="en-US" altLang="zh-CN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你们是时代大英雄。</a:t>
            </a:r>
            <a:endParaRPr lang="zh-CN" altLang="en-US" sz="2800" b="1">
              <a:solidFill>
                <a:schemeClr val="tx2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647728" y="2204864"/>
            <a:ext cx="201622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647728" y="1812082"/>
            <a:ext cx="583264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639616" y="2636912"/>
            <a:ext cx="201622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663952" y="1340768"/>
            <a:ext cx="14401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 rot="5400000">
            <a:off x="2936969" y="-852250"/>
            <a:ext cx="738252" cy="3108067"/>
            <a:chOff x="3562673" y="4149375"/>
            <a:chExt cx="832049" cy="1340950"/>
          </a:xfrm>
        </p:grpSpPr>
        <p:sp>
          <p:nvSpPr>
            <p:cNvPr id="4" name="Text Box 18"/>
            <p:cNvSpPr txBox="1">
              <a:spLocks noChangeArrowheads="1"/>
            </p:cNvSpPr>
            <p:nvPr/>
          </p:nvSpPr>
          <p:spPr bwMode="gray">
            <a:xfrm rot="10800000">
              <a:off x="3661384" y="4268577"/>
              <a:ext cx="691345" cy="1048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60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华文行楷" panose="02010800040101010101" pitchFamily="2" charset="-122"/>
                  <a:ea typeface="华文行楷" panose="02010800040101010101" pitchFamily="2" charset="-122"/>
                </a:rPr>
                <a:t>拟写标语</a:t>
              </a:r>
              <a:endPara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 rot="5400000">
              <a:off x="3308222" y="4403825"/>
              <a:ext cx="1340950" cy="832049"/>
              <a:chOff x="6702404" y="3163761"/>
              <a:chExt cx="439452" cy="331657"/>
            </a:xfrm>
            <a:effectLst/>
          </p:grpSpPr>
          <p:sp>
            <p:nvSpPr>
              <p:cNvPr id="6" name="圆角矩形 5"/>
              <p:cNvSpPr/>
              <p:nvPr/>
            </p:nvSpPr>
            <p:spPr>
              <a:xfrm>
                <a:off x="6702404" y="3168416"/>
                <a:ext cx="439452" cy="327002"/>
              </a:xfrm>
              <a:prstGeom prst="roundRect">
                <a:avLst>
                  <a:gd name="adj" fmla="val 50000"/>
                </a:avLst>
              </a:prstGeom>
              <a:noFill/>
              <a:ln w="25400" cap="flat" cmpd="sng" algn="ctr">
                <a:solidFill>
                  <a:schemeClr val="tx2"/>
                </a:solidFill>
                <a:prstDash val="solid"/>
                <a:miter lim="800000"/>
              </a:ln>
              <a:effectLst>
                <a:outerShdw blurRad="254000" dist="190500" dir="3540000" sx="105000" sy="105000" algn="tl" rotWithShape="0">
                  <a:sysClr val="windowText" lastClr="000000">
                    <a:lumMod val="95000"/>
                    <a:lumOff val="5000"/>
                    <a:alpha val="20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pic>
            <p:nvPicPr>
              <p:cNvPr id="7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6596946" y="3281850"/>
                <a:ext cx="299602" cy="634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4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200000">
                <a:off x="6957062" y="3294580"/>
                <a:ext cx="303404" cy="603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" name="圆角矩形 8"/>
          <p:cNvSpPr/>
          <p:nvPr/>
        </p:nvSpPr>
        <p:spPr>
          <a:xfrm>
            <a:off x="1677903" y="1412776"/>
            <a:ext cx="8810583" cy="3920542"/>
          </a:xfrm>
          <a:prstGeom prst="roundRect">
            <a:avLst/>
          </a:prstGeom>
          <a:solidFill>
            <a:schemeClr val="lt1"/>
          </a:solidFill>
          <a:ln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字数要适中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尽量不使用较长的句子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注意营造气氛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制造声势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鼓舞群众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调动大家的参与性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用语要通俗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注意实用性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要考虑不同读者的文化水准、思想状况、生活经历等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句式要整齐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多用无主句或动宾结构的句子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修辞要鲜明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多用对偶的修辞手法。</a:t>
            </a:r>
            <a:endParaRPr lang="zh-CN" altLang="en-US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693276" y="503913"/>
            <a:ext cx="8791987" cy="6082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对点小练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在下面一段文字横线处拟写标语。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>
              <a:lnSpc>
                <a:spcPts val="4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的附近有一片芳草地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为了保护它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旁边插有一块小木牌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上面写着警示和劝告行人不要随意进入的标语。记得小木牌上面原先是八个大字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严禁入内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违者罚款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每天上班路过时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见到这块小木牌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我总有一种当头棒喝的感觉。这块草地一眼望去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毛茸茸、绿莹莹的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但因有了这块小木牌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似乎它的可爱也打了折扣。后来城市开展文明礼貌教育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草地上的小木牌也发生了变化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八个字变成了六个字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en-US" altLang="zh-CN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”说老实话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宣传牌上虽然有了一个“请”字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但在我看来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似乎只是“外交辞令”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这句话听上去仍旧冷冰冰的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79976" y="4869160"/>
            <a:ext cx="300783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请勿践踏草地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351584" y="5877272"/>
            <a:ext cx="511256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847528" y="6453336"/>
            <a:ext cx="748883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702877" y="1484784"/>
            <a:ext cx="8795212" cy="5220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ts val="4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有年春天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我从外地出差归来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无意瞥了一眼小木牌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发觉上面又有了新内容</a:t>
            </a:r>
            <a:r>
              <a:rPr lang="en-US" altLang="zh-CN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en-US" altLang="zh-CN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_____________________ 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”这十个字不由让人眼前一亮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心头一热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一种倡导文明风尚、守护自然环境的责任感油然而生。前几天我再次见到小木牌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发觉上面又成了八个字</a:t>
            </a:r>
            <a:r>
              <a:rPr lang="en-US" altLang="zh-CN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en-US" altLang="zh-CN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_____________________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”拟人的笔法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温柔的口吻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加上眼前青翠的绿色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营造出温馨、亲切的氛围。我不知不觉停立在小木牌前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脑海里思绪翻滚。我想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一块小木牌也许承载不了历史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然而它可能是大海里的一滴水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折射着社会文明的足迹。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3276" y="492642"/>
            <a:ext cx="7416824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对点小练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在下面一段文字横线处拟写标语。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51984" y="1998781"/>
            <a:ext cx="39979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当护绿使者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做文明市民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1544" y="3961711"/>
            <a:ext cx="328594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小草休息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请勿打扰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919536" y="3015579"/>
            <a:ext cx="418094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19536" y="3501008"/>
            <a:ext cx="568863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51984" y="3961711"/>
            <a:ext cx="129614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12024" y="4484931"/>
            <a:ext cx="381642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 rot="5400000">
            <a:off x="2973725" y="-754395"/>
            <a:ext cx="727888" cy="3191791"/>
            <a:chOff x="3562668" y="2808415"/>
            <a:chExt cx="820371" cy="2681899"/>
          </a:xfrm>
        </p:grpSpPr>
        <p:sp>
          <p:nvSpPr>
            <p:cNvPr id="4" name="Text Box 18"/>
            <p:cNvSpPr txBox="1">
              <a:spLocks noChangeArrowheads="1"/>
            </p:cNvSpPr>
            <p:nvPr/>
          </p:nvSpPr>
          <p:spPr bwMode="gray">
            <a:xfrm rot="10800000">
              <a:off x="3646404" y="3169630"/>
              <a:ext cx="691348" cy="1959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800" b="1" spc="60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>
                    <a:glow rad="101600">
                      <a:prstClr val="white">
                        <a:alpha val="60000"/>
                      </a:prstClr>
                    </a:glo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拟写</a:t>
              </a:r>
              <a:r>
                <a:rPr lang="zh-CN" altLang="en-US" sz="2800" b="1" spc="600"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>
                    <a:glow rad="101600">
                      <a:prstClr val="white">
                        <a:alpha val="60000"/>
                      </a:prstClr>
                    </a:glo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解说词</a:t>
              </a:r>
              <a:endParaRPr lang="zh-CN" altLang="en-US" sz="2800" b="1" spc="600">
                <a:solidFill>
                  <a:sysClr val="windowText" lastClr="000000">
                    <a:lumMod val="75000"/>
                    <a:lumOff val="25000"/>
                  </a:sysClr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 rot="5400000">
              <a:off x="2631904" y="3739179"/>
              <a:ext cx="2681899" cy="820371"/>
              <a:chOff x="6262951" y="3168416"/>
              <a:chExt cx="878904" cy="327002"/>
            </a:xfrm>
            <a:effectLst/>
          </p:grpSpPr>
          <p:sp>
            <p:nvSpPr>
              <p:cNvPr id="7" name="圆角矩形 6"/>
              <p:cNvSpPr/>
              <p:nvPr/>
            </p:nvSpPr>
            <p:spPr>
              <a:xfrm>
                <a:off x="6262951" y="3168416"/>
                <a:ext cx="878904" cy="327002"/>
              </a:xfrm>
              <a:prstGeom prst="roundRect">
                <a:avLst>
                  <a:gd name="adj" fmla="val 50000"/>
                </a:avLst>
              </a:prstGeom>
              <a:noFill/>
              <a:ln w="25400" cap="flat" cmpd="sng" algn="ctr">
                <a:solidFill>
                  <a:schemeClr val="tx2"/>
                </a:solidFill>
                <a:prstDash val="solid"/>
                <a:miter lim="800000"/>
              </a:ln>
              <a:effectLst>
                <a:outerShdw blurRad="254000" dist="190500" dir="3540000" sx="105000" sy="105000" algn="tl" rotWithShape="0">
                  <a:sysClr val="windowText" lastClr="000000">
                    <a:lumMod val="95000"/>
                    <a:lumOff val="5000"/>
                    <a:alpha val="20000"/>
                  </a:sys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8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6189863" y="3266995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4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0" name="圆角矩形 9"/>
          <p:cNvSpPr/>
          <p:nvPr/>
        </p:nvSpPr>
        <p:spPr>
          <a:xfrm>
            <a:off x="1660830" y="1556792"/>
            <a:ext cx="8496944" cy="4432055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拟写科普解说词应注意以下几点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科学性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注意表述准确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用词严谨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可使用下定义、作诠释、分类别等说明方法</a:t>
            </a:r>
            <a:r>
              <a: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800" b="1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通俗性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科普的目的是普及科学知识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因此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用词要通俗易懂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便于理解</a:t>
            </a:r>
            <a:r>
              <a: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800" b="1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形象性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这里的形象和文学作品的形象不一致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文学作品的形象突出含蓄之美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而科普中的形象是为了让人更加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直观地理解科学概念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-24668" y="-215"/>
            <a:ext cx="19442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课题导入</a:t>
            </a:r>
            <a:endParaRPr lang="zh-CN" altLang="en-US" sz="32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9515" y="981075"/>
            <a:ext cx="992378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考点诠释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是指运用词语，选择句式，选择语气等方面完全符合表达的目的。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鲜明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是指色彩分明，观点明确。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是指描绘或表达具体形象可感。 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721875" y="548680"/>
            <a:ext cx="8804813" cy="5446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对点小练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❻阅读下面的材料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请用简洁的话对“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5G”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进行解说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不超过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个字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审题：</a:t>
            </a:r>
            <a:endParaRPr lang="en-US" altLang="zh-CN" sz="3200" b="1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文体为解说词，解说对象“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5G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要求不超过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</a:t>
            </a:r>
            <a:endParaRPr lang="en-US" altLang="zh-CN" sz="3200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en-US" altLang="zh-CN" sz="3200" b="1" smtClean="0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5G</a:t>
            </a:r>
            <a:r>
              <a:rPr lang="zh-CN" altLang="en-US" sz="32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是第五代移动通信技术</a:t>
            </a:r>
            <a:r>
              <a:rPr lang="en-US" altLang="zh-CN" sz="32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可以让万物互联</a:t>
            </a:r>
            <a:r>
              <a:rPr lang="en-US" altLang="zh-CN" sz="32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依托超高速、低时延以及海量介入的特性</a:t>
            </a:r>
            <a:r>
              <a:rPr lang="en-US" altLang="zh-CN" sz="32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广泛应用于生产生活</a:t>
            </a:r>
            <a:r>
              <a:rPr lang="en-US" altLang="zh-CN" sz="32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且具有高稳健性。</a:t>
            </a:r>
            <a:endParaRPr lang="zh-CN" altLang="en-US" sz="3200" b="1">
              <a:solidFill>
                <a:schemeClr val="tx2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 10"/>
          <p:cNvSpPr/>
          <p:nvPr/>
        </p:nvSpPr>
        <p:spPr>
          <a:xfrm>
            <a:off x="1675223" y="1700808"/>
            <a:ext cx="8890853" cy="3920542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标题</a:t>
            </a:r>
            <a:r>
              <a:rPr lang="zh-CN" altLang="en-US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一行正中用较大的字体写“倡议书”三个字。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另外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标题还可以由倡议内容和文种名共同组成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如“捐献遗体倡议书”</a:t>
            </a:r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称呼。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一般顶格写在第二行开头。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倡议书的称呼可依据倡议的对象而选用适当的称呼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如“广大的青少年朋友们”“广大的妇女同胞们”等。有的倡议书也可不用称呼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而在正文中指出</a:t>
            </a:r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rot="5400000">
            <a:off x="2910163" y="-699002"/>
            <a:ext cx="727888" cy="3047778"/>
            <a:chOff x="3562668" y="4452008"/>
            <a:chExt cx="820371" cy="1038301"/>
          </a:xfrm>
        </p:grpSpPr>
        <p:sp>
          <p:nvSpPr>
            <p:cNvPr id="4" name="Text Box 18"/>
            <p:cNvSpPr txBox="1">
              <a:spLocks noChangeArrowheads="1"/>
            </p:cNvSpPr>
            <p:nvPr/>
          </p:nvSpPr>
          <p:spPr bwMode="gray">
            <a:xfrm rot="10800000">
              <a:off x="3661387" y="4716720"/>
              <a:ext cx="691348" cy="544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800" b="1" spc="60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>
                    <a:glow rad="101600">
                      <a:prstClr val="white">
                        <a:alpha val="60000"/>
                      </a:prstClr>
                    </a:glo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倡议书</a:t>
              </a:r>
              <a:endParaRPr lang="zh-CN" altLang="en-US" sz="2800" b="1" spc="600">
                <a:solidFill>
                  <a:sysClr val="windowText" lastClr="000000">
                    <a:lumMod val="75000"/>
                    <a:lumOff val="25000"/>
                  </a:sysClr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 rot="5400000">
              <a:off x="3453703" y="4560973"/>
              <a:ext cx="1038301" cy="820371"/>
              <a:chOff x="6801586" y="3168416"/>
              <a:chExt cx="340269" cy="327002"/>
            </a:xfrm>
            <a:effectLst/>
          </p:grpSpPr>
          <p:sp>
            <p:nvSpPr>
              <p:cNvPr id="6" name="圆角矩形 5"/>
              <p:cNvSpPr/>
              <p:nvPr/>
            </p:nvSpPr>
            <p:spPr>
              <a:xfrm>
                <a:off x="6801586" y="3168416"/>
                <a:ext cx="340269" cy="327002"/>
              </a:xfrm>
              <a:prstGeom prst="roundRect">
                <a:avLst>
                  <a:gd name="adj" fmla="val 50000"/>
                </a:avLst>
              </a:prstGeom>
              <a:noFill/>
              <a:ln w="25400" cap="flat" cmpd="sng" algn="ctr">
                <a:solidFill>
                  <a:schemeClr val="tx2"/>
                </a:solidFill>
                <a:prstDash val="solid"/>
                <a:miter lim="800000"/>
              </a:ln>
              <a:effectLst>
                <a:outerShdw blurRad="254000" dist="190500" dir="3540000" sx="105000" sy="105000" algn="tl" rotWithShape="0">
                  <a:sysClr val="windowText" lastClr="000000">
                    <a:lumMod val="95000"/>
                    <a:lumOff val="5000"/>
                    <a:alpha val="20000"/>
                  </a:sys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7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6710340" y="3293960"/>
                <a:ext cx="299602" cy="634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4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200000">
                <a:off x="6957062" y="3294580"/>
                <a:ext cx="303404" cy="603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 10"/>
          <p:cNvSpPr/>
          <p:nvPr/>
        </p:nvSpPr>
        <p:spPr>
          <a:xfrm>
            <a:off x="1645690" y="1412776"/>
            <a:ext cx="8890853" cy="5046252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正文。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一般在第三行空两格写正文。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这是倡议书的重要部分。倡议的内容一定要具体化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开展怎样的活动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都做哪些事情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具体要求是什么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它的价值和意义都有哪些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均需要具体写出。另外倡议的具体内容一般是分条列出的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这样写往往清晰明确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一目了然</a:t>
            </a:r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600"/>
              </a:spcBef>
            </a:pPr>
            <a:r>
              <a: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在结尾要表现倡议者的决心和希望或者写出某种建议。倡议书一般不在结尾写表示敬意或祝愿的话。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600"/>
              </a:spcBef>
            </a:pPr>
            <a:r>
              <a: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落款。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在右下方写明倡议者单位、集体的名称或个人姓名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并写明倡议的日期。不要颠倒顺序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rot="5400000">
            <a:off x="2910163" y="-699002"/>
            <a:ext cx="727888" cy="3047778"/>
            <a:chOff x="3562668" y="4452008"/>
            <a:chExt cx="820371" cy="1038301"/>
          </a:xfrm>
        </p:grpSpPr>
        <p:sp>
          <p:nvSpPr>
            <p:cNvPr id="4" name="Text Box 18"/>
            <p:cNvSpPr txBox="1">
              <a:spLocks noChangeArrowheads="1"/>
            </p:cNvSpPr>
            <p:nvPr/>
          </p:nvSpPr>
          <p:spPr bwMode="gray">
            <a:xfrm rot="10800000">
              <a:off x="3661387" y="4716720"/>
              <a:ext cx="691348" cy="544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800" b="1" spc="60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>
                    <a:glow rad="101600">
                      <a:prstClr val="white">
                        <a:alpha val="60000"/>
                      </a:prstClr>
                    </a:glo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倡议书</a:t>
              </a:r>
              <a:endParaRPr lang="zh-CN" altLang="en-US" sz="2800" b="1" spc="600">
                <a:solidFill>
                  <a:sysClr val="windowText" lastClr="000000">
                    <a:lumMod val="75000"/>
                    <a:lumOff val="25000"/>
                  </a:sysClr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 rot="5400000">
              <a:off x="3453703" y="4560973"/>
              <a:ext cx="1038301" cy="820371"/>
              <a:chOff x="6801586" y="3168416"/>
              <a:chExt cx="340269" cy="327002"/>
            </a:xfrm>
            <a:effectLst/>
          </p:grpSpPr>
          <p:sp>
            <p:nvSpPr>
              <p:cNvPr id="6" name="圆角矩形 5"/>
              <p:cNvSpPr/>
              <p:nvPr/>
            </p:nvSpPr>
            <p:spPr>
              <a:xfrm>
                <a:off x="6801586" y="3168416"/>
                <a:ext cx="340269" cy="327002"/>
              </a:xfrm>
              <a:prstGeom prst="roundRect">
                <a:avLst>
                  <a:gd name="adj" fmla="val 50000"/>
                </a:avLst>
              </a:prstGeom>
              <a:noFill/>
              <a:ln w="25400" cap="flat" cmpd="sng" algn="ctr">
                <a:solidFill>
                  <a:schemeClr val="tx2"/>
                </a:solidFill>
                <a:prstDash val="solid"/>
                <a:miter lim="800000"/>
              </a:ln>
              <a:effectLst>
                <a:outerShdw blurRad="254000" dist="190500" dir="3540000" sx="105000" sy="105000" algn="tl" rotWithShape="0">
                  <a:sysClr val="windowText" lastClr="000000">
                    <a:lumMod val="95000"/>
                    <a:lumOff val="5000"/>
                    <a:alpha val="20000"/>
                  </a:sys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7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6710340" y="3293960"/>
                <a:ext cx="299602" cy="634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4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200000">
                <a:off x="6957062" y="3294580"/>
                <a:ext cx="303404" cy="603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546595" y="517803"/>
            <a:ext cx="8974088" cy="6031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对点小练</a:t>
            </a:r>
            <a:r>
              <a:rPr lang="en-US" altLang="zh-CN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❼请根据提供的材料内容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将倡议书空缺的部分补充完整。要求保留关键信息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句子简洁流畅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语言连贯得体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①处不超过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第②处不超过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个字。</a:t>
            </a:r>
            <a:endParaRPr lang="en-US" altLang="zh-CN" sz="28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倡议书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>
              <a:lnSpc>
                <a:spcPct val="15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世界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资源研究所全球水资源项目近日发布的报告显示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①___________________________________________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今天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是“世界水日”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我代表学校节水志愿者向大家发出倡议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②_______________________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 algn="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节水志愿者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 algn="r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2021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3512" y="3501008"/>
            <a:ext cx="8712968" cy="1183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全球面临严重的缺水危机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我国水资源压力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80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很大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63752" y="5085184"/>
            <a:ext cx="345638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节约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用水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人人有责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775520" y="2132856"/>
            <a:ext cx="6264696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 rot="5400000">
            <a:off x="2490645" y="-280248"/>
            <a:ext cx="727888" cy="2183681"/>
            <a:chOff x="3562669" y="3655479"/>
            <a:chExt cx="820371" cy="1834836"/>
          </a:xfrm>
        </p:grpSpPr>
        <p:sp>
          <p:nvSpPr>
            <p:cNvPr id="4" name="Text Box 18"/>
            <p:cNvSpPr txBox="1">
              <a:spLocks noChangeArrowheads="1"/>
            </p:cNvSpPr>
            <p:nvPr/>
          </p:nvSpPr>
          <p:spPr bwMode="gray">
            <a:xfrm rot="10800000">
              <a:off x="3646405" y="4149362"/>
              <a:ext cx="691348" cy="979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800" b="1" spc="60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>
                    <a:glow rad="101600">
                      <a:prstClr val="white">
                        <a:alpha val="60000"/>
                      </a:prstClr>
                    </a:glo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海报</a:t>
              </a:r>
              <a:endParaRPr lang="zh-CN" altLang="en-US" sz="2800" b="1" spc="600">
                <a:solidFill>
                  <a:sysClr val="windowText" lastClr="000000">
                    <a:lumMod val="75000"/>
                    <a:lumOff val="25000"/>
                  </a:sysClr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 rot="5400000">
              <a:off x="3055436" y="4162711"/>
              <a:ext cx="1834836" cy="820371"/>
              <a:chOff x="6540548" y="3168416"/>
              <a:chExt cx="601307" cy="327002"/>
            </a:xfrm>
            <a:effectLst/>
          </p:grpSpPr>
          <p:sp>
            <p:nvSpPr>
              <p:cNvPr id="7" name="圆角矩形 6"/>
              <p:cNvSpPr/>
              <p:nvPr/>
            </p:nvSpPr>
            <p:spPr>
              <a:xfrm>
                <a:off x="6540548" y="3168416"/>
                <a:ext cx="601307" cy="327002"/>
              </a:xfrm>
              <a:prstGeom prst="roundRect">
                <a:avLst>
                  <a:gd name="adj" fmla="val 50000"/>
                </a:avLst>
              </a:prstGeom>
              <a:noFill/>
              <a:ln w="25400" cap="flat" cmpd="sng" algn="ctr">
                <a:solidFill>
                  <a:schemeClr val="tx2"/>
                </a:solidFill>
                <a:prstDash val="solid"/>
                <a:miter lim="800000"/>
              </a:ln>
              <a:effectLst>
                <a:outerShdw blurRad="254000" dist="190500" dir="3540000" sx="105000" sy="105000" algn="tl" rotWithShape="0">
                  <a:sysClr val="windowText" lastClr="000000">
                    <a:lumMod val="95000"/>
                    <a:lumOff val="5000"/>
                    <a:alpha val="20000"/>
                  </a:sys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8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6490730" y="3263211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4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0" name="圆角矩形 9"/>
          <p:cNvSpPr/>
          <p:nvPr/>
        </p:nvSpPr>
        <p:spPr>
          <a:xfrm>
            <a:off x="1595282" y="1336728"/>
            <a:ext cx="8893206" cy="4875325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标题。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写法主要有二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一是直接在第一行中间写上“海报”字样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二是直接由活动的内容承担题目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如“舞讯”“球讯”</a:t>
            </a:r>
            <a:r>
              <a:rPr lang="zh-CN" altLang="en-US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正文。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它要求写清以下内容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:①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活动的目的、意义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;②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活动的主要项目、时间、地点等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;③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参加活动的具体办法及一些必要的注意事项等。文中可以用些鼓动性的词语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但不可夸大实事</a:t>
            </a:r>
            <a:r>
              <a:rPr lang="zh-CN" altLang="en-US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落款。</a:t>
            </a:r>
            <a:r>
              <a:rPr lang="zh-CN" altLang="en-US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要署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上主办单位的名称及海报的发文</a:t>
            </a:r>
            <a:r>
              <a:rPr lang="zh-CN" altLang="en-US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日期。</a:t>
            </a:r>
            <a:endParaRPr lang="zh-CN" altLang="en-US" sz="2800" b="1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668928" y="404664"/>
            <a:ext cx="8804813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对点小练</a:t>
            </a:r>
            <a:r>
              <a:rPr lang="en-US" altLang="zh-CN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❽下面是某校学生写的一张海报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其中存在五处不够准确、简明、得体的地方。请先写序号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然后加以修改。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　报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为了迎接“元旦电影展”和开展学生影评征文活动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,②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营造同学们的校园生活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,③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陶冶同学们的情操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,④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提高同学们的电影欣赏水平和电影评论写作水平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,⑤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特邀请著名电影艺术家张小歌赴我校作题为“如何欣赏电影艺术”的讲座。⑥时间为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2021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,⑦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地点在校礼堂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,⑧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届时欢迎同学们光顾。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中学学生会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2021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8928" y="4343624"/>
            <a:ext cx="8723205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②用词不当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应把“营造”改为“丰富”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不够简洁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应去掉“电影欣赏”后面的“水平”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敬谦失当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应把“赴”改为“莅临”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讲座时间不够明确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应加上准确的时间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如下午三点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用词不当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应把“光顾”改为“参加”。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1785717" y="476670"/>
            <a:ext cx="19442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目标升华</a:t>
            </a:r>
            <a:endParaRPr lang="zh-CN" altLang="en-US" sz="32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79576" y="2564904"/>
            <a:ext cx="697457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1.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明确题设要求（格式、修辞、字数）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  <a:p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2.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语言表达要准确、鲜明、生动</a:t>
            </a:r>
            <a:endParaRPr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1785717" y="476670"/>
            <a:ext cx="19442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当堂诊学</a:t>
            </a:r>
            <a:endParaRPr lang="zh-CN" altLang="en-US" sz="32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85716" y="1124744"/>
            <a:ext cx="8702771" cy="4954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安徽华星学校第十六届秋季运动会开办在即，请为你班方队撰写一段入场式上经过主席台时的解说词。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latin typeface="+mn-ea"/>
              </a:rPr>
              <a:t>要求：不得出现校名、人名及其相关的信息，不超过</a:t>
            </a:r>
            <a:r>
              <a:rPr lang="en-US" altLang="zh-CN" sz="3200" b="1" smtClean="0">
                <a:latin typeface="+mn-ea"/>
              </a:rPr>
              <a:t>80</a:t>
            </a:r>
            <a:r>
              <a:rPr lang="zh-CN" altLang="en-US" sz="3200" b="1" smtClean="0">
                <a:latin typeface="+mn-ea"/>
              </a:rPr>
              <a:t>字。</a:t>
            </a:r>
            <a:endParaRPr lang="zh-CN" altLang="en-US" sz="3200" b="1" smtClean="0">
              <a:latin typeface="+mn-ea"/>
            </a:endParaRPr>
          </a:p>
          <a:p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看，正雄赳赳、气昂昂经过主席台的，就是安徽华星学校高三（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）班的运动员，他们步伐整齐，笑容自信。不时向观众挥挥手，展现出他们勇于挑战的风采和善于拼搏的精神。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631504" y="548680"/>
            <a:ext cx="8887551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高三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班李强同学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日到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日要在上海参加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大学的艺术自主招生考试，需要在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日向政教主任王老师请假。王老师担心李强此次外出的安全。为此，李强请你代为起草请假条的正文部分，不超过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个字。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请假条</a:t>
            </a:r>
            <a:endParaRPr lang="en-US" altLang="zh-CN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我因为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日到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日要在上海参加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大学的自主招生考试，期间不能到校学习，所以请假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日到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。我会注意自身安全，并按时返校，请您批准。</a:t>
            </a:r>
            <a:endParaRPr lang="en-US" altLang="zh-CN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 algn="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班李强</a:t>
            </a:r>
            <a:endParaRPr lang="en-US" altLang="zh-CN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 algn="r"/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616280" y="2564904"/>
            <a:ext cx="129614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863752" y="3025684"/>
            <a:ext cx="23762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207568" y="1988840"/>
            <a:ext cx="36004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704598" y="2550462"/>
            <a:ext cx="2088232" cy="216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532812" y="548680"/>
            <a:ext cx="9144000" cy="569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下面文字，选择社会主义核心价值观中的一个词，创作一则倡导公民践行社会主义核心价值观的公益广告。要求主旨鲜明，至少使用一种修辞格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党的十八大从国家、社会和公民三个层面概括了社会主义核心价值观：“富强、民主、文明、和谐，自由、平等、公正、法治，爱国、敬业、诚信、友善。”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示例一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轻轻一点回车键，城市文明全实现。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诚信，人生的通行证。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您与文明相随，幸福与您相伴。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示例四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吃菜根淡中有味常含津，守诚信口中有碑皆佳音。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示例五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法治长城始于一砖一石，诚信文明凝聚一点一滴。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示例六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诚信是社会的支撑点，法治是社会的生命灯。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655840" y="980728"/>
            <a:ext cx="547260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259556" y="1772816"/>
            <a:ext cx="29165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616280" y="1412776"/>
            <a:ext cx="166456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-24668" y="-215"/>
            <a:ext cx="19442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目标引领</a:t>
            </a:r>
            <a:endParaRPr lang="zh-CN" altLang="en-US" sz="32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3552" y="1844824"/>
            <a:ext cx="835292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1.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了解主要日常应用文格式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要求。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  <a:p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2.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能够灵活运用，使语言表达“准确、鲜明、生动”。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97" y="-27520"/>
            <a:ext cx="19442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强化补清</a:t>
            </a:r>
            <a:endParaRPr lang="zh-CN" altLang="en-US" sz="32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47665" y="2780665"/>
            <a:ext cx="24149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完成对点练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26800" y="12255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-24668" y="-215"/>
            <a:ext cx="19442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独立自学</a:t>
            </a:r>
            <a:endParaRPr lang="zh-CN" altLang="en-US" sz="32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31315" y="1772920"/>
            <a:ext cx="91928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主要日常应用文格式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  <a:p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  <a:p>
            <a:r>
              <a:rPr lang="zh-CN" altLang="en-US" sz="36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书信、启事、通知、颁奖词、拟写标语、科普解说词、倡议书、海报</a:t>
            </a:r>
            <a:endParaRPr lang="zh-CN" altLang="en-US" sz="3600" b="1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-97058" y="-27520"/>
            <a:ext cx="19442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引导探究</a:t>
            </a:r>
            <a:endParaRPr lang="zh-CN" altLang="en-US" sz="32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1270" y="1772920"/>
            <a:ext cx="1014857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为相应文体拟写一则实例。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  <a:p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  <a:p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  <a:p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书信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、启事、通知、颁奖词、拟写标语</a:t>
            </a: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、</a:t>
            </a:r>
            <a:endParaRPr lang="en-US" altLang="zh-CN" sz="3600" b="1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  <a:p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科普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解说词、倡议书、海报</a:t>
            </a:r>
            <a:endParaRPr lang="zh-CN" altLang="en-US" sz="36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1631505" y="1248589"/>
            <a:ext cx="5121572" cy="5330228"/>
            <a:chOff x="107505" y="1248589"/>
            <a:chExt cx="5121572" cy="5330228"/>
          </a:xfrm>
        </p:grpSpPr>
        <p:sp>
          <p:nvSpPr>
            <p:cNvPr id="10" name="圆角矩形 9"/>
            <p:cNvSpPr/>
            <p:nvPr/>
          </p:nvSpPr>
          <p:spPr>
            <a:xfrm>
              <a:off x="107505" y="1248589"/>
              <a:ext cx="5112567" cy="533022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endPara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8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41899" y="1279917"/>
              <a:ext cx="5087178" cy="5262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称谓：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单独成行</a:t>
              </a:r>
              <a:r>
                <a:rPr lang="en-US" altLang="zh-CN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顶格书写</a:t>
              </a:r>
              <a:r>
                <a:rPr lang="en-US" altLang="zh-CN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endPara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后加冒号。</a:t>
              </a:r>
              <a:endPara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问候语：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单独成行</a:t>
              </a:r>
              <a:r>
                <a:rPr lang="en-US" altLang="zh-CN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空两格书写。</a:t>
              </a:r>
              <a:endPara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正文：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另起一行空两格写</a:t>
              </a:r>
              <a:r>
                <a:rPr lang="en-US" altLang="zh-CN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一般一件事一个意思写一段</a:t>
              </a:r>
              <a:r>
                <a:rPr lang="en-US" altLang="zh-CN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分层次叙述清楚</a:t>
              </a:r>
              <a:r>
                <a:rPr lang="en-US" altLang="zh-CN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简洁清晰。</a:t>
              </a:r>
              <a:endPara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</a:t>
              </a:r>
              <a:r>
                <a:rPr lang="zh-CN" altLang="en-US" sz="2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zh-CN" altLang="en-US" sz="2800" b="1" smtClean="0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常用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祝词</a:t>
              </a:r>
              <a:r>
                <a:rPr lang="en-US" altLang="zh-CN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</a:t>
              </a:r>
              <a:r>
                <a:rPr lang="zh-CN" altLang="en-US" sz="2800" b="1" smtClean="0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“此致”</a:t>
              </a:r>
              <a:endParaRPr lang="en-US" altLang="zh-CN" sz="2800" b="1" smtClean="0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 smtClean="0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“敬礼”</a:t>
              </a:r>
              <a:r>
                <a:rPr lang="en-US" altLang="zh-CN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格式是另起一行空两格写“此致”</a:t>
              </a:r>
              <a:r>
                <a:rPr lang="en-US" altLang="zh-CN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下一行顶格写“敬礼”。</a:t>
              </a:r>
              <a:endPara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署名：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结尾后另起一行的右方。</a:t>
              </a:r>
              <a:endPara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日期：</a:t>
              </a:r>
              <a:r>
                <a:rPr lang="zh-CN" altLang="en-US" sz="2800" b="1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署名下方另起一行。</a:t>
              </a:r>
              <a:endPara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 rot="5400000">
            <a:off x="2479976" y="-284793"/>
            <a:ext cx="727888" cy="2183681"/>
            <a:chOff x="3562669" y="3655479"/>
            <a:chExt cx="820371" cy="1834836"/>
          </a:xfrm>
        </p:grpSpPr>
        <p:sp>
          <p:nvSpPr>
            <p:cNvPr id="4" name="Text Box 18"/>
            <p:cNvSpPr txBox="1">
              <a:spLocks noChangeArrowheads="1"/>
            </p:cNvSpPr>
            <p:nvPr/>
          </p:nvSpPr>
          <p:spPr bwMode="gray">
            <a:xfrm rot="10800000">
              <a:off x="3646407" y="4149362"/>
              <a:ext cx="691348" cy="979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60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华文行楷" panose="02010800040101010101" pitchFamily="2" charset="-122"/>
                  <a:ea typeface="华文行楷" panose="02010800040101010101" pitchFamily="2" charset="-122"/>
                </a:rPr>
                <a:t>书信</a:t>
              </a:r>
              <a:endPara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 rot="5400000">
              <a:off x="3055436" y="4162711"/>
              <a:ext cx="1834836" cy="820371"/>
              <a:chOff x="6540548" y="3168416"/>
              <a:chExt cx="601307" cy="327002"/>
            </a:xfrm>
            <a:effectLst/>
          </p:grpSpPr>
          <p:sp>
            <p:nvSpPr>
              <p:cNvPr id="7" name="圆角矩形 6"/>
              <p:cNvSpPr/>
              <p:nvPr/>
            </p:nvSpPr>
            <p:spPr>
              <a:xfrm>
                <a:off x="6540548" y="3168416"/>
                <a:ext cx="601307" cy="327002"/>
              </a:xfrm>
              <a:prstGeom prst="roundRect">
                <a:avLst>
                  <a:gd name="adj" fmla="val 50000"/>
                </a:avLst>
              </a:prstGeom>
              <a:noFill/>
              <a:ln w="25400" cap="flat" cmpd="sng" algn="ctr">
                <a:solidFill>
                  <a:schemeClr val="tx2"/>
                </a:solidFill>
                <a:prstDash val="solid"/>
                <a:miter lim="800000"/>
              </a:ln>
              <a:effectLst>
                <a:outerShdw blurRad="254000" dist="190500" dir="3540000" sx="105000" sy="105000" algn="tl" rotWithShape="0">
                  <a:sysClr val="windowText" lastClr="000000">
                    <a:lumMod val="95000"/>
                    <a:lumOff val="5000"/>
                    <a:alpha val="20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pic>
            <p:nvPicPr>
              <p:cNvPr id="8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6490730" y="3263211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4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"/>
          <a:stretch>
            <a:fillRect/>
          </a:stretch>
        </p:blipFill>
        <p:spPr bwMode="auto">
          <a:xfrm>
            <a:off x="6753078" y="443103"/>
            <a:ext cx="3914922" cy="609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693275" y="404664"/>
            <a:ext cx="8804813" cy="5939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对点小练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❶阅读下面的材料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按要求答题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甘如意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,24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岁的女孩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武汉江夏区金口中心卫生院的医生。春节后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她用共享单车骑行几百公里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花了四天三夜从荆州到武汉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只为尽快返回工作岗位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prstClr val="black"/>
                </a:solidFill>
                <a:latin typeface="+mn-ea"/>
              </a:rPr>
              <a:t>假如你是甘如意的姐姐</a:t>
            </a:r>
            <a:r>
              <a:rPr lang="en-US" altLang="zh-CN" sz="3200" b="1">
                <a:solidFill>
                  <a:prstClr val="black"/>
                </a:solidFill>
                <a:latin typeface="+mn-ea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+mn-ea"/>
              </a:rPr>
              <a:t>得知她到达单位后</a:t>
            </a:r>
            <a:r>
              <a:rPr lang="en-US" altLang="zh-CN" sz="3200" b="1">
                <a:solidFill>
                  <a:prstClr val="black"/>
                </a:solidFill>
                <a:latin typeface="+mn-ea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+mn-ea"/>
              </a:rPr>
              <a:t>你会跟她说些什么</a:t>
            </a:r>
            <a:r>
              <a:rPr lang="en-US" altLang="zh-CN" sz="3200" b="1">
                <a:solidFill>
                  <a:prstClr val="black"/>
                </a:solidFill>
                <a:latin typeface="+mn-ea"/>
              </a:rPr>
              <a:t>?</a:t>
            </a:r>
            <a:r>
              <a:rPr lang="zh-CN" altLang="en-US" sz="3200" b="1">
                <a:solidFill>
                  <a:prstClr val="black"/>
                </a:solidFill>
                <a:latin typeface="+mn-ea"/>
              </a:rPr>
              <a:t>请给她写一封两三百字的</a:t>
            </a:r>
            <a:r>
              <a:rPr lang="zh-CN" altLang="en-US" sz="3200" b="1" smtClean="0">
                <a:solidFill>
                  <a:prstClr val="black"/>
                </a:solidFill>
                <a:latin typeface="+mn-ea"/>
              </a:rPr>
              <a:t>信。</a:t>
            </a:r>
            <a:endParaRPr lang="en-US" altLang="zh-CN" sz="3200" b="1" smtClean="0">
              <a:solidFill>
                <a:prstClr val="black"/>
              </a:solidFill>
              <a:latin typeface="+mn-ea"/>
            </a:endParaRPr>
          </a:p>
          <a:p>
            <a:endParaRPr lang="en-US" altLang="zh-CN" sz="3200" b="1">
              <a:solidFill>
                <a:prstClr val="black"/>
              </a:solidFill>
              <a:latin typeface="+mn-ea"/>
            </a:endParaRPr>
          </a:p>
          <a:p>
            <a:r>
              <a:rPr lang="zh-CN" altLang="en-US" sz="32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审题：</a:t>
            </a:r>
            <a:endParaRPr lang="en-US" altLang="zh-CN" sz="3200" b="1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格式为信件，姐姐写给妹妹。</a:t>
            </a:r>
            <a:endParaRPr lang="en-US" altLang="zh-CN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这封信的正文部分应侧重写些什么？</a:t>
            </a:r>
            <a:endParaRPr lang="en-US" altLang="zh-CN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68008" y="3789040"/>
            <a:ext cx="41764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775520" y="4293096"/>
            <a:ext cx="266429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653486" y="476672"/>
            <a:ext cx="8856984" cy="612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亲爱的如意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:</a:t>
            </a:r>
            <a:endParaRPr lang="zh-CN" altLang="zh-CN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>
              <a:spcAft>
                <a:spcPct val="0"/>
              </a:spcAft>
            </a:pP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　　见字安好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!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听到你到达单位的消息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我终于放下悬着的心了。</a:t>
            </a:r>
            <a:endParaRPr lang="zh-CN" altLang="zh-CN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>
              <a:spcAft>
                <a:spcPct val="0"/>
              </a:spcAft>
            </a:pP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　　你一个人背上行囊和干粮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独自上路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当时支撑你的信念可能只有一个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: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尽快返回工作岗位。看着你孤独的背影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我的内心万分复杂。作为家人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我多希望你能留在家里这个安全的港湾。但是我又感到万分骄傲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面对疫情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你没有退缩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而是勇往直前。你是一个英雄。</a:t>
            </a:r>
            <a:endParaRPr lang="zh-CN" altLang="zh-CN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>
              <a:spcAft>
                <a:spcPct val="0"/>
              </a:spcAft>
            </a:pP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　　你放心工作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你去守护大家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我来守护家人。我相信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一切都会像你的名字一样“如意”。疫情很快就会过去的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我们一家人很快就会团聚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到时候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姐姐给你接风洗尘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做你最爱吃的饭菜。祝你平安归来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!</a:t>
            </a:r>
            <a:endParaRPr lang="zh-CN" altLang="zh-CN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r">
              <a:spcAft>
                <a:spcPct val="0"/>
              </a:spcAft>
            </a:pP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爱你的姐姐</a:t>
            </a:r>
            <a:endParaRPr lang="zh-CN" altLang="zh-CN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r">
              <a:spcAft>
                <a:spcPct val="0"/>
              </a:spcAft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×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年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×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月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×</a:t>
            </a:r>
            <a:r>
              <a:rPr lang="zh-CN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日</a:t>
            </a:r>
            <a:endParaRPr lang="zh-CN" altLang="zh-CN" sz="2800" b="1">
              <a:solidFill>
                <a:srgbClr val="00206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 rot="5400000">
            <a:off x="2465529" y="-280248"/>
            <a:ext cx="727888" cy="2183681"/>
            <a:chOff x="3562669" y="3655479"/>
            <a:chExt cx="820371" cy="1834836"/>
          </a:xfrm>
        </p:grpSpPr>
        <p:sp>
          <p:nvSpPr>
            <p:cNvPr id="4" name="Text Box 18"/>
            <p:cNvSpPr txBox="1">
              <a:spLocks noChangeArrowheads="1"/>
            </p:cNvSpPr>
            <p:nvPr/>
          </p:nvSpPr>
          <p:spPr bwMode="gray">
            <a:xfrm rot="10800000">
              <a:off x="3646405" y="4149362"/>
              <a:ext cx="691348" cy="979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800" b="1" spc="60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>
                    <a:glow rad="101600">
                      <a:prstClr val="white">
                        <a:alpha val="60000"/>
                      </a:prstClr>
                    </a:glo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启事</a:t>
              </a:r>
              <a:endParaRPr lang="zh-CN" altLang="en-US" sz="2800" b="1" spc="600">
                <a:solidFill>
                  <a:sysClr val="windowText" lastClr="000000">
                    <a:lumMod val="75000"/>
                    <a:lumOff val="25000"/>
                  </a:sysClr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 rot="5400000">
              <a:off x="3055436" y="4162711"/>
              <a:ext cx="1834836" cy="820371"/>
              <a:chOff x="6540548" y="3168416"/>
              <a:chExt cx="601307" cy="327002"/>
            </a:xfrm>
            <a:effectLst/>
          </p:grpSpPr>
          <p:sp>
            <p:nvSpPr>
              <p:cNvPr id="7" name="圆角矩形 6"/>
              <p:cNvSpPr/>
              <p:nvPr/>
            </p:nvSpPr>
            <p:spPr>
              <a:xfrm>
                <a:off x="6540548" y="3168416"/>
                <a:ext cx="601307" cy="327002"/>
              </a:xfrm>
              <a:prstGeom prst="roundRect">
                <a:avLst>
                  <a:gd name="adj" fmla="val 50000"/>
                </a:avLst>
              </a:prstGeom>
              <a:noFill/>
              <a:ln w="25400" cap="flat" cmpd="sng" algn="ctr">
                <a:solidFill>
                  <a:schemeClr val="tx2"/>
                </a:solidFill>
                <a:prstDash val="solid"/>
                <a:miter lim="800000"/>
              </a:ln>
              <a:effectLst>
                <a:outerShdw blurRad="254000" dist="190500" dir="3540000" sx="105000" sy="105000" algn="tl" rotWithShape="0">
                  <a:sysClr val="windowText" lastClr="000000">
                    <a:lumMod val="95000"/>
                    <a:lumOff val="5000"/>
                    <a:alpha val="20000"/>
                  </a:sys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8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6490730" y="3263211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4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0" name="圆角矩形 9"/>
          <p:cNvSpPr/>
          <p:nvPr/>
        </p:nvSpPr>
        <p:spPr>
          <a:xfrm>
            <a:off x="1737633" y="1257603"/>
            <a:ext cx="8668177" cy="5353034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720090"/>
            <a:endParaRPr lang="en-US" altLang="zh-CN" sz="28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endParaRPr lang="en-US" altLang="zh-CN" sz="28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endParaRPr lang="en-US" altLang="zh-CN" sz="28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endParaRPr lang="en-US" altLang="zh-CN" sz="28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endParaRPr lang="en-US" altLang="zh-CN" sz="28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23050" y="1340997"/>
            <a:ext cx="8297342" cy="5215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0090"/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启事是单位或个人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为公开向人们告知、声明某事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并请求公众协助支持参与的文书。常用的启事有寻物启事、寻人启事、招聘启事、征婚启事、开业启事等。启事具有告启性、祈使性和广泛性的特点。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180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标题</a:t>
            </a:r>
            <a:r>
              <a: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一般在页面正中以“</a:t>
            </a:r>
            <a:r>
              <a: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r>
              <a: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启事”的格式出现</a:t>
            </a:r>
            <a:r>
              <a: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字号要比正文大。</a:t>
            </a:r>
            <a:endParaRPr lang="en-US" altLang="zh-CN" sz="2800" b="1">
              <a:solidFill>
                <a:srgbClr val="1F49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6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正文</a:t>
            </a:r>
            <a:r>
              <a: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要写明启事缘由、启事的主要内容和发布启事者的希望等。</a:t>
            </a:r>
            <a:endParaRPr lang="en-US" altLang="zh-CN" sz="2800" b="1">
              <a:solidFill>
                <a:srgbClr val="1F49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6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落款</a:t>
            </a:r>
            <a:r>
              <a: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一般写清启事人的姓名、联系方式等</a:t>
            </a:r>
            <a:r>
              <a: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可以因内容而有所不同。在正文后另起一行于右侧署名</a:t>
            </a:r>
            <a:r>
              <a:rPr lang="en-US" altLang="zh-CN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再另起一行于右侧写日期。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b="1" smtClean="0">
            <a:latin typeface="楷体" panose="02010609060101010101" pitchFamily="49" charset="-122"/>
            <a:ea typeface="楷体" panose="02010609060101010101" pitchFamily="49" charset="-122"/>
            <a:cs typeface="Ebrima" panose="02000000000000000000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162</Paragraphs>
  <Slides>30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0">
      <vt:lpstr>Arial</vt:lpstr>
      <vt:lpstr>Calibri</vt:lpstr>
      <vt:lpstr>华文行楷</vt:lpstr>
      <vt:lpstr>楷体</vt:lpstr>
      <vt:lpstr>Ebrima</vt:lpstr>
      <vt:lpstr>宋体</vt:lpstr>
      <vt:lpstr>微软雅黑 Light</vt:lpstr>
      <vt:lpstr>微软雅黑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2021-12-24T10:07:07.068</cp:lastPrinted>
  <dcterms:created xsi:type="dcterms:W3CDTF">2021-12-24T10:07:07Z</dcterms:created>
  <dcterms:modified xsi:type="dcterms:W3CDTF">2021-12-24T02:07:10Z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