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49" r:id="rId2"/>
    <p:sldMasterId id="2147483650" r:id="rId3"/>
    <p:sldMasterId id="2147483651" r:id="rId4"/>
    <p:sldMasterId id="2147483696" r:id="rId5"/>
  </p:sldMasterIdLst>
  <p:notesMasterIdLst>
    <p:notesMasterId r:id="rId6"/>
  </p:notesMasterIdLst>
  <p:handoutMasterIdLst>
    <p:handoutMasterId r:id="rId7"/>
  </p:handoutMasterIdLst>
  <p:sldIdLst>
    <p:sldId id="378" r:id="rId8"/>
    <p:sldId id="257" r:id="rId9"/>
    <p:sldId id="272" r:id="rId10"/>
    <p:sldId id="379" r:id="rId11"/>
    <p:sldId id="494" r:id="rId12"/>
    <p:sldId id="377" r:id="rId13"/>
    <p:sldId id="490" r:id="rId14"/>
    <p:sldId id="491" r:id="rId15"/>
    <p:sldId id="492" r:id="rId16"/>
    <p:sldId id="495" r:id="rId17"/>
    <p:sldId id="273" r:id="rId18"/>
    <p:sldId id="307" r:id="rId19"/>
    <p:sldId id="308" r:id="rId20"/>
    <p:sldId id="477" r:id="rId21"/>
    <p:sldId id="478" r:id="rId22"/>
    <p:sldId id="481" r:id="rId23"/>
    <p:sldId id="475" r:id="rId24"/>
    <p:sldId id="484" r:id="rId25"/>
    <p:sldId id="476" r:id="rId26"/>
    <p:sldId id="482" r:id="rId27"/>
    <p:sldId id="483" r:id="rId28"/>
    <p:sldId id="480" r:id="rId29"/>
    <p:sldId id="485" r:id="rId30"/>
    <p:sldId id="51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1" i="0" u="none" baseline="0">
        <a:solidFill>
          <a:srgbClr val="000000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1" i="0" u="none" baseline="0">
        <a:solidFill>
          <a:srgbClr val="000000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1" i="0" u="none" baseline="0">
        <a:solidFill>
          <a:srgbClr val="000000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1" i="0" u="none" baseline="0">
        <a:solidFill>
          <a:srgbClr val="000000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1" i="0" u="none" baseline="0">
        <a:solidFill>
          <a:srgbClr val="000000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notesMaster" Target="notesMasters/notesMaster1.xml" /><Relationship Id="rId7" Type="http://schemas.openxmlformats.org/officeDocument/2006/relationships/handoutMaster" Target="handoutMasters/handout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5837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837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2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993599B8-4489-471E-8CF7-E795A5684801}" type="datetime1">
              <a:rPr lang="zh-CN" altLang="en-US" sz="1200" b="0">
                <a:solidFill>
                  <a:srgbClr val="1C1C1C"/>
                </a:solidFill>
              </a:rPr>
              <a:t>*</a:t>
            </a:fld>
            <a:endParaRPr lang="zh-CN" altLang="en-US" sz="1200" b="0">
              <a:solidFill>
                <a:srgbClr val="1C1C1C"/>
              </a:solidFill>
            </a:endParaRPr>
          </a:p>
        </p:txBody>
      </p:sp>
      <p:sp>
        <p:nvSpPr>
          <p:cNvPr id="5837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2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200" b="0">
              <a:solidFill>
                <a:srgbClr val="1C1C1C"/>
              </a:solidFill>
            </a:endParaRPr>
          </a:p>
        </p:txBody>
      </p:sp>
      <p:sp>
        <p:nvSpPr>
          <p:cNvPr id="5837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2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BF05CA6-4F55-4827-BBED-248C6B5F5023}" type="slidenum">
              <a:rPr lang="zh-CN" altLang="en-US" sz="1200" b="0">
                <a:solidFill>
                  <a:srgbClr val="1C1C1C"/>
                </a:solidFill>
              </a:rPr>
              <a:t>*</a:t>
            </a:fld>
            <a:endParaRPr lang="zh-CN" altLang="en-US" sz="1200" b="0">
              <a:solidFill>
                <a:srgbClr val="1C1C1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5939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93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2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98940E8-543F-4DAD-8D98-589E27E6A098}" type="datetime1">
              <a:rPr lang="zh-CN" altLang="en-US" sz="1200"/>
              <a:t>*</a:t>
            </a:fld>
            <a:endParaRPr lang="zh-CN" altLang="en-US" sz="1200"/>
          </a:p>
        </p:txBody>
      </p:sp>
      <p:sp>
        <p:nvSpPr>
          <p:cNvPr id="593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593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593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2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593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2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BBB7A58-07BC-4E8B-AB5E-9FD4FB3AF779}" type="slidenum">
              <a:rPr lang="zh-CN" altLang="en-US" sz="1200"/>
              <a:t>*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962400"/>
            <a:ext cx="75184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lvl="0" fontAlgn="base"/>
            <a:r>
              <a:rPr kumimoji="0" lang="zh-CN" altLang="en-US" sz="4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486400"/>
            <a:ext cx="75184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148" name="Rectangle 6"/>
          <p:cNvSpPr>
            <a:spLocks noGrp="1"/>
          </p:cNvSpPr>
          <p:nvPr>
            <p:ph type="sldNum" sz="quarter" idx="10"/>
          </p:nvPr>
        </p:nvSpPr>
        <p:spPr>
          <a:xfrm>
            <a:off x="93472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E37CC8C-395B-4C9B-A752-ABF184EB7BF0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6149" name="Rectangle 4"/>
          <p:cNvSpPr>
            <a:spLocks noGrp="1"/>
          </p:cNvSpPr>
          <p:nvPr>
            <p:ph type="dt" sz="half" idx="11"/>
          </p:nvPr>
        </p:nvSpPr>
        <p:spPr>
          <a:xfrm>
            <a:off x="304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6150" name="Rectangle 5"/>
          <p:cNvSpPr>
            <a:spLocks noGrp="1"/>
          </p:cNvSpPr>
          <p:nvPr>
            <p:ph type="ftr" sz="quarter" idx="12"/>
          </p:nvPr>
        </p:nvSpPr>
        <p:spPr>
          <a:xfrm>
            <a:off x="3149600" y="6248400"/>
            <a:ext cx="5791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371600"/>
            <a:ext cx="10871200" cy="4572000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34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119D111-FDA5-4F33-8D23-218D46BCB6EC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434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434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3000" y="90488"/>
            <a:ext cx="2717800" cy="5853112"/>
          </a:xfrm>
        </p:spPr>
        <p:txBody>
          <a:bodyPr vert="eaVert"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488"/>
            <a:ext cx="7950200" cy="5853112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36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2394037-1E49-46D6-99B4-CAF4C35BD62D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536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536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B03EE53-D693-46D2-8CEE-9244CA532ED6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6389" name="日期占位符 3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6390" name="页脚占位符 4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41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18F3F15-F17C-4514-8374-5CA6C5E54053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7413" name="日期占位符 3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7414" name="页脚占位符 4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43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DE28A5C-A207-4CAF-B555-885607B728B7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8437" name="日期占位符 3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8438" name="页脚占位符 4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460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DB7267D-C3D2-4DC6-8DFD-E8A8A8527401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9461" name="日期占位符 4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9462" name="页脚占位符 5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484" name="灯片编号占位符 8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EE9ABB0-4026-4AAD-98E0-843F0DADE7E1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485" name="日期占位符 6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486" name="页脚占位符 7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1508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5D7B335-97F0-4E4F-82C2-14CA8FF65D8B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1509" name="日期占位符 2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1510" name="页脚占位符 3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2532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7E9E7D2-8A97-49EA-AB17-DE768B712348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2533" name="日期占位符 1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2534" name="页脚占位符 2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3556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F2D1ECC-22F2-4DB8-A98A-D076515F458C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3557" name="日期占位符 4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355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71600"/>
            <a:ext cx="10871200" cy="4572000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2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BE85DD9-68FC-4BE2-840F-A8513F3614A8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7173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7174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4580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1B38D2F-3918-4AF4-982C-2C4DEB97DF9C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1" name="日期占位符 4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4582" name="页脚占位符 5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5604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914B9E1-E34B-40AA-BB69-67D8C91B4894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5605" name="日期占位符 3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5606" name="页脚占位符 4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662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6229A24-2141-466C-9C82-4AAFD5090831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6629" name="日期占位符 3"/>
          <p:cNvSpPr>
            <a:spLocks noGrp="1"/>
          </p:cNvSpPr>
          <p:nvPr>
            <p:ph type="dt" sz="half" idx="11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6630" name="页脚占位符 4"/>
          <p:cNvSpPr>
            <a:spLocks noGrp="1"/>
          </p:cNvSpPr>
          <p:nvPr>
            <p:ph type="ftr" sz="quarter" idx="12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962400"/>
            <a:ext cx="75184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lvl="0" fontAlgn="base"/>
            <a:r>
              <a:rPr kumimoji="0" lang="zh-CN" altLang="en-US" sz="4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486400"/>
            <a:ext cx="75184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27652" name="Rectangle 6"/>
          <p:cNvSpPr>
            <a:spLocks noGrp="1"/>
          </p:cNvSpPr>
          <p:nvPr>
            <p:ph type="sldNum" sz="quarter" idx="10"/>
          </p:nvPr>
        </p:nvSpPr>
        <p:spPr>
          <a:xfrm>
            <a:off x="93472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3EFF787-01A7-4434-879F-63F621649E1B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27653" name="Rectangle 4"/>
          <p:cNvSpPr>
            <a:spLocks noGrp="1"/>
          </p:cNvSpPr>
          <p:nvPr>
            <p:ph type="dt" sz="half" idx="11"/>
          </p:nvPr>
        </p:nvSpPr>
        <p:spPr>
          <a:xfrm>
            <a:off x="304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27654" name="Rectangle 5"/>
          <p:cNvSpPr>
            <a:spLocks noGrp="1"/>
          </p:cNvSpPr>
          <p:nvPr>
            <p:ph type="ftr" sz="quarter" idx="12"/>
          </p:nvPr>
        </p:nvSpPr>
        <p:spPr>
          <a:xfrm>
            <a:off x="3149600" y="6248400"/>
            <a:ext cx="5791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71600"/>
            <a:ext cx="10871200" cy="4572000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867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D0A1615-FF75-4EAB-A23B-F42E2ADB08F1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2867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2867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970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1DFBBB3-9021-4101-A822-EA4CD83503BF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2970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2970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2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A10EAE5-C784-47AB-AA5A-04EF6D900EB4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072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072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174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090AB95-FDD5-4E3F-A4E8-50375D235CA0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174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175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2772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6A9908C-8C8E-4C52-B699-3E34A2F5305D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2773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2774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BBE7F795-1A97-4E67-9A6A-39C42B6B05BC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837AF7E-1FE9-401F-ABB9-88978095C96F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819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819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379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EFA0CD7-C10F-47ED-8957-C0A63FCE979F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379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379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482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5F26EAF-BE41-4468-8B77-18A5074DF339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482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482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371600"/>
            <a:ext cx="10871200" cy="4572000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584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4E807B36-DC65-4483-844D-A023EA4BE2E3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584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584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3000" y="90488"/>
            <a:ext cx="2717800" cy="5853112"/>
          </a:xfrm>
        </p:spPr>
        <p:txBody>
          <a:bodyPr vert="eaVert"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488"/>
            <a:ext cx="7950200" cy="5853112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686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A7C8D74-1894-4B5E-B06F-A19BEEBF6646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686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687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962400"/>
            <a:ext cx="75184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lvl="0" fontAlgn="base"/>
            <a:r>
              <a:rPr kumimoji="0" lang="zh-CN" altLang="en-US" sz="4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486400"/>
            <a:ext cx="75184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7892" name="Rectangle 6"/>
          <p:cNvSpPr>
            <a:spLocks noGrp="1"/>
          </p:cNvSpPr>
          <p:nvPr>
            <p:ph type="sldNum" sz="quarter" idx="10"/>
          </p:nvPr>
        </p:nvSpPr>
        <p:spPr>
          <a:xfrm>
            <a:off x="93472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04612EB-AEF6-4A3E-93BC-86EE13FEA70A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7893" name="Rectangle 4"/>
          <p:cNvSpPr>
            <a:spLocks noGrp="1"/>
          </p:cNvSpPr>
          <p:nvPr>
            <p:ph type="dt" sz="half" idx="11"/>
          </p:nvPr>
        </p:nvSpPr>
        <p:spPr>
          <a:xfrm>
            <a:off x="304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7894" name="Rectangle 5"/>
          <p:cNvSpPr>
            <a:spLocks noGrp="1"/>
          </p:cNvSpPr>
          <p:nvPr>
            <p:ph type="ftr" sz="quarter" idx="12"/>
          </p:nvPr>
        </p:nvSpPr>
        <p:spPr>
          <a:xfrm>
            <a:off x="3149600" y="6248400"/>
            <a:ext cx="5791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71600"/>
            <a:ext cx="10871200" cy="4572000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891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7D567D1-FDDA-4384-B63E-4BC3ACE95D2D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891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891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994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3852F4F-E5F5-487B-B93C-FABBF1D67E08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994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994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096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E8AA230-6946-4886-AB18-281787D571D4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096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096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198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B8CD400-9F9C-4212-8A67-C4BA4E5F0862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198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199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3012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DBECDF1-5B66-4913-9313-F65E28494287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3013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3014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2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7D332D-B742-43A0-8132-F0AC882F2306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922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922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75DDACD-2E47-4634-80AF-702C4A1BBD9F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403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D8C7142-8AA1-4629-9AF2-B2A641E7EB79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403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403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506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59AA125-2A57-409D-A856-2A516122B446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506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506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371600"/>
            <a:ext cx="10871200" cy="4572000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608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ABD6851-6D85-490D-AFBD-4B8EC090A41A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608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608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3000" y="90488"/>
            <a:ext cx="2717800" cy="5853112"/>
          </a:xfrm>
        </p:spPr>
        <p:txBody>
          <a:bodyPr vert="eaVert"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488"/>
            <a:ext cx="7950200" cy="5853112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710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E11EACB-E751-4E6F-A1D9-30AA40546485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710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711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962400"/>
            <a:ext cx="75184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lvl="0" fontAlgn="base"/>
            <a:r>
              <a:rPr kumimoji="0" lang="zh-CN" altLang="en-US" sz="4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486400"/>
            <a:ext cx="7518400" cy="6096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0" lang="zh-CN" altLang="en-US" sz="2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8132" name="Rectangle 6"/>
          <p:cNvSpPr>
            <a:spLocks noGrp="1"/>
          </p:cNvSpPr>
          <p:nvPr>
            <p:ph type="sldNum" sz="quarter" idx="10"/>
          </p:nvPr>
        </p:nvSpPr>
        <p:spPr>
          <a:xfrm>
            <a:off x="93472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1FEF65F-633A-4FC2-B97A-89584D80296E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8133" name="Rectangle 4"/>
          <p:cNvSpPr>
            <a:spLocks noGrp="1"/>
          </p:cNvSpPr>
          <p:nvPr>
            <p:ph type="dt" sz="half" idx="11"/>
          </p:nvPr>
        </p:nvSpPr>
        <p:spPr>
          <a:xfrm>
            <a:off x="304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8134" name="Rectangle 5"/>
          <p:cNvSpPr>
            <a:spLocks noGrp="1"/>
          </p:cNvSpPr>
          <p:nvPr>
            <p:ph type="ftr" sz="quarter" idx="12"/>
          </p:nvPr>
        </p:nvSpPr>
        <p:spPr>
          <a:xfrm>
            <a:off x="3149600" y="6248400"/>
            <a:ext cx="5791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71600"/>
            <a:ext cx="10871200" cy="4572000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915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5F72E7E-7090-4DC0-864A-09FE1A40B114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915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915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018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5F7B464-293E-4EB5-A6B0-DA3048CBA04D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018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018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371600"/>
            <a:ext cx="5334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20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3FCEC0B-7DC1-4816-AD04-FB43F20876CE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120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120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222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1B47DA1-B22A-4FA9-9F4E-D696F941614F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222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223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BAD2D91-884D-4A0C-ADAB-A6C30256D148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024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024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3252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0BF0B76-9E3F-4FAC-BD7C-76ECA1E078F4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3253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3254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C64E9F8-BA1C-46EF-AEDD-CA15ABB60F41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427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F477181-35E0-4278-894C-209A24EA689C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427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427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5300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A32F4A5-C9B0-4876-B75E-B84FCA1F6564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5301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5302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>
  <p:cSld name="标题和竖排文字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371600"/>
            <a:ext cx="10871200" cy="4572000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6324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2ED7AF8-5FC4-47A1-871D-0DD919749387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6325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6326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3000" y="90488"/>
            <a:ext cx="2717800" cy="5853112"/>
          </a:xfrm>
        </p:spPr>
        <p:txBody>
          <a:bodyPr vert="eaVert"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488"/>
            <a:ext cx="7950200" cy="5853112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734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63D0C2D-FED4-4D03-B1CC-2709F17DB0AB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734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735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4400" y="90488"/>
            <a:ext cx="8026400" cy="1190625"/>
          </a:xfrm>
        </p:spPr>
        <p:txBody>
          <a:bodyPr/>
          <a:lstStyle/>
          <a:p>
            <a:pPr fontAlgn="base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8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A7DF0A1-29B2-4740-87F1-71E07159E5D6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1269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1270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49D75EE6-F6AC-4276-92F6-9E304B276C16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>
  <p:cSld name="内容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92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FC52B52-F5C3-4628-BB5A-352E87DFD551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2293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2294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>
  <p:cSld name="图片与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16" name="Rectangle 6"/>
          <p:cNvSpPr>
            <a:spLocks noGrp="1"/>
          </p:cNvSpPr>
          <p:nvPr>
            <p:ph type="sldNum" sz="quarter" idx="10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94AC81F5-2C9B-484F-9EAC-A2489BCF2C45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3317" name="Rectangle 4"/>
          <p:cNvSpPr>
            <a:spLocks noGrp="1"/>
          </p:cNvSpPr>
          <p:nvPr>
            <p:ph type="dt" sz="half" idx="11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3318" name="Rectangle 5"/>
          <p:cNvSpPr>
            <a:spLocks noGrp="1"/>
          </p:cNvSpPr>
          <p:nvPr>
            <p:ph type="ftr" sz="quarter" idx="12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image" Target="../media/image1.jpe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image" Target="../media/image1.jpeg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image" Target="../media/image1.jpeg" /><Relationship Id="rId15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image" Target="../media/image1.jpeg" /><Relationship Id="rId15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3454400" y="90488"/>
            <a:ext cx="80264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8712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000" b="0">
              <a:solidFill>
                <a:srgbClr val="1C1C1C"/>
              </a:solidFill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49D75EE6-F6AC-4276-92F6-9E304B276C16}" type="slidenum">
              <a:rPr lang="en-US" altLang="zh-CN" sz="1000" b="0">
                <a:solidFill>
                  <a:srgbClr val="1C1C1C"/>
                </a:solidFill>
              </a:rPr>
              <a:t>*</a:t>
            </a:fld>
            <a:endParaRPr lang="en-US" altLang="zh-CN" sz="1000" b="0">
              <a:solidFill>
                <a:srgbClr val="1C1C1C"/>
              </a:solidFill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5" r:id="rId2"/>
    <p:sldLayoutId id="2147483757" r:id="rId3"/>
    <p:sldLayoutId id="2147483759" r:id="rId4"/>
    <p:sldLayoutId id="2147483761" r:id="rId5"/>
    <p:sldLayoutId id="2147483763" r:id="rId6"/>
    <p:sldLayoutId id="2147483764" r:id="rId7"/>
    <p:sldLayoutId id="2147483766" r:id="rId8"/>
    <p:sldLayoutId id="2147483768" r:id="rId9"/>
    <p:sldLayoutId id="2147483770" r:id="rId10"/>
    <p:sldLayoutId id="2147483772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>
          <a:solidFill>
            <a:schemeClr val="tx2"/>
          </a:solidFill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49176AA-5BE8-4119-8FAF-4C4C83BA67C6}" type="slidenum">
              <a:rPr lang="en-US" altLang="zh-CN" sz="1400" b="0">
                <a:solidFill>
                  <a:schemeClr val="tx1"/>
                </a:solidFill>
                <a:latin typeface="Arial" pitchFamily="34" charset="0"/>
              </a:rPr>
              <a:t>*</a:t>
            </a:fld>
            <a:endParaRPr lang="en-US" altLang="zh-CN" sz="1400" b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205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6" r:id="rId2"/>
    <p:sldLayoutId id="2147483778" r:id="rId3"/>
    <p:sldLayoutId id="2147483780" r:id="rId4"/>
    <p:sldLayoutId id="2147483782" r:id="rId5"/>
    <p:sldLayoutId id="2147483784" r:id="rId6"/>
    <p:sldLayoutId id="2147483786" r:id="rId7"/>
    <p:sldLayoutId id="2147483788" r:id="rId8"/>
    <p:sldLayoutId id="2147483790" r:id="rId9"/>
    <p:sldLayoutId id="2147483792" r:id="rId10"/>
    <p:sldLayoutId id="2147483794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 idx="4294967295"/>
          </p:nvPr>
        </p:nvSpPr>
        <p:spPr>
          <a:xfrm>
            <a:off x="3454400" y="90488"/>
            <a:ext cx="80264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8712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3076" name="Rectangle 4"/>
          <p:cNvSpPr>
            <a:spLocks noGrp="1"/>
          </p:cNvSpPr>
          <p:nvPr>
            <p:ph type="dt" sz="half" idx="2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Grp="1"/>
          </p:cNvSpPr>
          <p:nvPr>
            <p:ph type="ftr" sz="quarter" idx="3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sldNum" sz="quarter" idx="4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BBE7F795-1A97-4E67-9A6A-39C42B6B05BC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pic>
        <p:nvPicPr>
          <p:cNvPr id="3079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8" r:id="rId2"/>
    <p:sldLayoutId id="2147483800" r:id="rId3"/>
    <p:sldLayoutId id="2147483802" r:id="rId4"/>
    <p:sldLayoutId id="2147483804" r:id="rId5"/>
    <p:sldLayoutId id="2147483806" r:id="rId6"/>
    <p:sldLayoutId id="2147483807" r:id="rId7"/>
    <p:sldLayoutId id="2147483809" r:id="rId8"/>
    <p:sldLayoutId id="2147483811" r:id="rId9"/>
    <p:sldLayoutId id="2147483813" r:id="rId10"/>
    <p:sldLayoutId id="2147483815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>
          <a:solidFill>
            <a:schemeClr val="tx2"/>
          </a:solidFill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 idx="4294967295"/>
          </p:nvPr>
        </p:nvSpPr>
        <p:spPr>
          <a:xfrm>
            <a:off x="3454400" y="90488"/>
            <a:ext cx="80264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8712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C75DDACD-2E47-4634-80AF-702C4A1BBD9F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pic>
        <p:nvPicPr>
          <p:cNvPr id="410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9" r:id="rId2"/>
    <p:sldLayoutId id="2147483821" r:id="rId3"/>
    <p:sldLayoutId id="2147483823" r:id="rId4"/>
    <p:sldLayoutId id="2147483825" r:id="rId5"/>
    <p:sldLayoutId id="2147483827" r:id="rId6"/>
    <p:sldLayoutId id="2147483828" r:id="rId7"/>
    <p:sldLayoutId id="2147483830" r:id="rId8"/>
    <p:sldLayoutId id="2147483832" r:id="rId9"/>
    <p:sldLayoutId id="2147483834" r:id="rId10"/>
    <p:sldLayoutId id="2147483836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>
          <a:solidFill>
            <a:schemeClr val="tx2"/>
          </a:solidFill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3454400" y="90488"/>
            <a:ext cx="80264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>
                <a:solidFill>
                  <a:schemeClr val="tx2"/>
                </a:solidFill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8712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5124" name="Rectangle 4"/>
          <p:cNvSpPr>
            <a:spLocks noGrp="1"/>
          </p:cNvSpPr>
          <p:nvPr>
            <p:ph type="dt" sz="half" idx="2"/>
          </p:nvPr>
        </p:nvSpPr>
        <p:spPr>
          <a:xfrm>
            <a:off x="37592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125" name="Rectangle 5"/>
          <p:cNvSpPr>
            <a:spLocks noGrp="1"/>
          </p:cNvSpPr>
          <p:nvPr>
            <p:ph type="ftr" sz="quarter" idx="3"/>
          </p:nvPr>
        </p:nvSpPr>
        <p:spPr>
          <a:xfrm>
            <a:off x="5689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sp>
        <p:nvSpPr>
          <p:cNvPr id="5126" name="Rectangle 6"/>
          <p:cNvSpPr>
            <a:spLocks noGrp="1"/>
          </p:cNvSpPr>
          <p:nvPr>
            <p:ph type="sldNum" sz="quarter" idx="4"/>
          </p:nvPr>
        </p:nvSpPr>
        <p:spPr>
          <a:xfrm>
            <a:off x="9753600" y="6248400"/>
            <a:ext cx="1727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000" b="0" i="0" u="none" baseline="0">
                <a:solidFill>
                  <a:srgbClr val="1C1C1C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C64E9F8-BA1C-46EF-AEDD-CA15ABB60F41}" type="slidenum">
              <a:rPr lang="en-US" altLang="zh-CN" sz="1000" b="0">
                <a:solidFill>
                  <a:srgbClr val="1C1C1C"/>
                </a:solidFill>
                <a:latin typeface="Arial" pitchFamily="34" charset="0"/>
              </a:rPr>
              <a:t>*</a:t>
            </a:fld>
            <a:endParaRPr lang="en-US" altLang="zh-CN" sz="1000" b="0">
              <a:solidFill>
                <a:srgbClr val="1C1C1C"/>
              </a:solidFill>
              <a:latin typeface="Arial" pitchFamily="34" charset="0"/>
            </a:endParaRPr>
          </a:p>
        </p:txBody>
      </p:sp>
      <p:pic>
        <p:nvPicPr>
          <p:cNvPr id="512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40" r:id="rId2"/>
    <p:sldLayoutId id="2147483842" r:id="rId3"/>
    <p:sldLayoutId id="2147483844" r:id="rId4"/>
    <p:sldLayoutId id="2147483846" r:id="rId5"/>
    <p:sldLayoutId id="2147483848" r:id="rId6"/>
    <p:sldLayoutId id="2147483849" r:id="rId7"/>
    <p:sldLayoutId id="2147483851" r:id="rId8"/>
    <p:sldLayoutId id="2147483853" r:id="rId9"/>
    <p:sldLayoutId id="2147483855" r:id="rId10"/>
    <p:sldLayoutId id="2147483857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 b="1">
          <a:solidFill>
            <a:schemeClr val="tx2"/>
          </a:solidFill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7" name="Text Box 4"/>
          <p:cNvSpPr/>
          <p:nvPr/>
        </p:nvSpPr>
        <p:spPr>
          <a:xfrm>
            <a:off x="5121275" y="4116388"/>
            <a:ext cx="4267200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6000">
                <a:solidFill>
                  <a:srgbClr val="1C1C1C"/>
                </a:solidFill>
              </a:rPr>
              <a:t>山水田园诗</a:t>
            </a:r>
            <a:endParaRPr lang="zh-CN" altLang="en-US" sz="6000">
              <a:solidFill>
                <a:srgbClr val="1C1C1C"/>
              </a:solidFill>
            </a:endParaRPr>
          </a:p>
        </p:txBody>
      </p:sp>
      <p:sp>
        <p:nvSpPr>
          <p:cNvPr id="60418" name="Text Box 5"/>
          <p:cNvSpPr/>
          <p:nvPr/>
        </p:nvSpPr>
        <p:spPr>
          <a:xfrm>
            <a:off x="2590800" y="4024313"/>
            <a:ext cx="701040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7200" u="sng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7200" u="sng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endParaRPr lang="zh-CN" altLang="en-US" sz="7200" u="sng">
              <a:solidFill>
                <a:srgbClr val="1C1C1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19" name="文本框 1"/>
          <p:cNvSpPr/>
          <p:nvPr/>
        </p:nvSpPr>
        <p:spPr>
          <a:xfrm>
            <a:off x="2590800" y="1298575"/>
            <a:ext cx="5235575" cy="1106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6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诗歌鉴赏专项</a:t>
            </a:r>
            <a:endParaRPr lang="zh-CN" altLang="en-US" sz="660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Text Box 4"/>
          <p:cNvSpPr/>
          <p:nvPr/>
        </p:nvSpPr>
        <p:spPr>
          <a:xfrm>
            <a:off x="685800" y="304800"/>
            <a:ext cx="64008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400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山水田园诗表达的情感</a:t>
            </a:r>
            <a:endParaRPr lang="zh-CN" altLang="en-US" sz="4400">
              <a:solidFill>
                <a:srgbClr val="C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9634" name="Text Box 5"/>
          <p:cNvSpPr/>
          <p:nvPr/>
        </p:nvSpPr>
        <p:spPr>
          <a:xfrm>
            <a:off x="2211388" y="1498600"/>
            <a:ext cx="7769225" cy="440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（常用术语）：</a:t>
            </a:r>
            <a:endParaRPr lang="en-US" altLang="zh-CN" sz="4000">
              <a:solidFill>
                <a:srgbClr val="0000FF"/>
              </a:solidFill>
              <a:latin typeface="Arial" pitchFamily="34" charset="0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热爱自然、向往自由</a:t>
            </a:r>
            <a:endParaRPr lang="en-US" altLang="zh-CN" sz="4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厌恶官场、渴望归隐</a:t>
            </a:r>
            <a:endParaRPr lang="en-US" altLang="zh-CN" sz="4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闲适恬淡、悠然自得</a:t>
            </a:r>
            <a:endParaRPr lang="en-US" altLang="zh-CN" sz="4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淡泊宁静，志趣高远</a:t>
            </a:r>
            <a:endParaRPr lang="zh-CN" altLang="en-US" sz="4000">
              <a:solidFill>
                <a:srgbClr val="1C1C1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34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34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634">
                                            <p:txEl>
                                              <p:charRg st="2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63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63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7" name="矩形 2"/>
          <p:cNvSpPr/>
          <p:nvPr/>
        </p:nvSpPr>
        <p:spPr>
          <a:xfrm>
            <a:off x="1981200" y="1066800"/>
            <a:ext cx="7696200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just"/>
            <a:r>
              <a:rPr lang="zh-CN" altLang="zh-CN" sz="3600">
                <a:solidFill>
                  <a:srgbClr val="0000FF"/>
                </a:solidFill>
                <a:latin typeface="Calibri" pitchFamily="34" charset="0"/>
                <a:ea typeface="黑体" panose="02010609060101010101" pitchFamily="49" charset="-122"/>
              </a:rPr>
              <a:t>山水田园诗的常用技法主要表现在</a:t>
            </a:r>
            <a:r>
              <a:rPr lang="zh-CN" altLang="en-US" sz="3600">
                <a:solidFill>
                  <a:srgbClr val="0000FF"/>
                </a:solidFill>
                <a:latin typeface="Calibri" pitchFamily="34" charset="0"/>
                <a:ea typeface="黑体" panose="02010609060101010101" pitchFamily="49" charset="-122"/>
              </a:rPr>
              <a:t>：</a:t>
            </a:r>
            <a:endParaRPr lang="en-US" altLang="zh-CN" sz="3600">
              <a:solidFill>
                <a:srgbClr val="0000FF"/>
              </a:solidFill>
              <a:latin typeface="Calibri" pitchFamily="34" charset="0"/>
              <a:ea typeface="黑体" panose="02010609060101010101" pitchFamily="49" charset="-122"/>
            </a:endParaRPr>
          </a:p>
          <a:p>
            <a:pPr lvl="0" algn="just"/>
            <a:endParaRPr lang="en-US" altLang="zh-CN" sz="3600">
              <a:solidFill>
                <a:srgbClr val="0000FF"/>
              </a:solidFill>
              <a:latin typeface="Calibri" pitchFamily="34" charset="0"/>
              <a:ea typeface="黑体" panose="02010609060101010101" pitchFamily="49" charset="-122"/>
            </a:endParaRPr>
          </a:p>
          <a:p>
            <a:pPr lvl="0" algn="just"/>
            <a:r>
              <a:rPr lang="zh-CN" altLang="en-US" sz="3600">
                <a:solidFill>
                  <a:srgbClr val="FF0000"/>
                </a:solidFill>
                <a:latin typeface="Calibri" pitchFamily="34" charset="0"/>
                <a:ea typeface="黑体" panose="02010609060101010101" pitchFamily="49" charset="-122"/>
              </a:rPr>
              <a:t>描写、</a:t>
            </a:r>
            <a:r>
              <a:rPr lang="zh-CN" altLang="zh-CN" sz="3600">
                <a:solidFill>
                  <a:srgbClr val="FF0000"/>
                </a:solidFill>
                <a:latin typeface="Calibri" pitchFamily="34" charset="0"/>
                <a:ea typeface="黑体" panose="02010609060101010101" pitchFamily="49" charset="-122"/>
              </a:rPr>
              <a:t>抒情</a:t>
            </a:r>
            <a:r>
              <a:rPr lang="zh-CN" altLang="zh-CN" sz="3600">
                <a:solidFill>
                  <a:srgbClr val="1C1C1C"/>
                </a:solidFill>
                <a:latin typeface="Calibri" pitchFamily="34" charset="0"/>
                <a:ea typeface="黑体" panose="02010609060101010101" pitchFamily="49" charset="-122"/>
              </a:rPr>
              <a:t>的方法上</a:t>
            </a:r>
            <a:r>
              <a:rPr lang="zh-CN" altLang="en-US" sz="3600">
                <a:solidFill>
                  <a:srgbClr val="1C1C1C"/>
                </a:solidFill>
                <a:latin typeface="Calibri" pitchFamily="34" charset="0"/>
                <a:ea typeface="黑体" panose="02010609060101010101" pitchFamily="49" charset="-122"/>
              </a:rPr>
              <a:t>。</a:t>
            </a:r>
            <a:endParaRPr lang="en-US" altLang="zh-CN" sz="3600">
              <a:solidFill>
                <a:srgbClr val="1C1C1C"/>
              </a:solidFill>
              <a:latin typeface="Calibri" pitchFamily="34" charset="0"/>
              <a:ea typeface="黑体" panose="02010609060101010101" pitchFamily="49" charset="-122"/>
            </a:endParaRPr>
          </a:p>
          <a:p>
            <a:pPr lvl="0" algn="just"/>
            <a:endParaRPr lang="zh-CN" altLang="zh-CN" sz="3600">
              <a:solidFill>
                <a:srgbClr val="1C1C1C"/>
              </a:solidFill>
              <a:latin typeface="Calibri" pitchFamily="34" charset="0"/>
              <a:ea typeface="黑体" panose="02010609060101010101" pitchFamily="49" charset="-122"/>
            </a:endParaRPr>
          </a:p>
        </p:txBody>
      </p:sp>
      <p:sp>
        <p:nvSpPr>
          <p:cNvPr id="70658" name="矩形 2"/>
          <p:cNvSpPr/>
          <p:nvPr/>
        </p:nvSpPr>
        <p:spPr>
          <a:xfrm>
            <a:off x="3997325" y="304800"/>
            <a:ext cx="2630488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just"/>
            <a:r>
              <a:rPr lang="zh-CN" altLang="zh-CN" sz="4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常用技法</a:t>
            </a:r>
            <a:endParaRPr lang="zh-CN" altLang="zh-CN" sz="4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659" name="TextBox 3"/>
          <p:cNvSpPr/>
          <p:nvPr/>
        </p:nvSpPr>
        <p:spPr>
          <a:xfrm>
            <a:off x="762000" y="3429000"/>
            <a:ext cx="1054735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r>
              <a:rPr lang="en-US" altLang="zh-CN" sz="32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、描写方式</a:t>
            </a:r>
            <a:r>
              <a:rPr lang="zh-CN" altLang="en-US" sz="3200" b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zh-CN" altLang="en-US" sz="3200" b="0">
                <a:solidFill>
                  <a:srgbClr val="FF0000"/>
                </a:solidFill>
                <a:latin typeface="华文中宋" pitchFamily="2" charset="-122"/>
                <a:ea typeface="隶书" panose="02010509060101010101" pitchFamily="49" charset="-122"/>
              </a:rPr>
              <a:t>动静结合、</a:t>
            </a:r>
            <a:r>
              <a:rPr lang="zh-CN" altLang="en-US" sz="32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anose="02010509060101010101" pitchFamily="49" charset="-122"/>
              </a:rPr>
              <a:t>以动写静、以动衬静、</a:t>
            </a:r>
            <a:r>
              <a:rPr lang="zh-CN" altLang="en-US" sz="3200" b="0">
                <a:solidFill>
                  <a:srgbClr val="FF0000"/>
                </a:solidFill>
                <a:latin typeface="华文中宋" pitchFamily="2" charset="-122"/>
                <a:ea typeface="隶书" panose="02010509060101010101" pitchFamily="49" charset="-122"/>
              </a:rPr>
              <a:t>虚实结合、</a:t>
            </a:r>
            <a:r>
              <a:rPr lang="zh-CN" altLang="en-US" sz="32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anose="02010509060101010101" pitchFamily="49" charset="-122"/>
              </a:rPr>
              <a:t>明暗相衬、乐景写哀、哀景写乐、对比、远近、声色结合、五觉</a:t>
            </a:r>
            <a:r>
              <a:rPr lang="zh-CN" altLang="en-US" sz="3200">
                <a:solidFill>
                  <a:srgbClr val="FF0000"/>
                </a:solidFill>
                <a:latin typeface="Verdana" pitchFamily="34" charset="0"/>
              </a:rPr>
              <a:t>（感觉、听觉、视觉、味觉、触觉）</a:t>
            </a:r>
            <a:r>
              <a:rPr lang="zh-CN" altLang="en-US" sz="3200" b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隶书" panose="02010509060101010101" pitchFamily="49" charset="-122"/>
              </a:rPr>
              <a:t>结合、白描工笔、点面等。</a:t>
            </a:r>
            <a:r>
              <a:rPr lang="zh-CN" altLang="en-US" sz="3200" b="0">
                <a:solidFill>
                  <a:srgbClr val="FF0000"/>
                </a:solidFill>
                <a:latin typeface="华文中宋" pitchFamily="2" charset="-122"/>
                <a:ea typeface="隶书" panose="02010509060101010101" pitchFamily="49" charset="-122"/>
              </a:rPr>
              <a:t>）</a:t>
            </a:r>
            <a:endParaRPr lang="zh-CN" altLang="en-US" sz="3200" b="0">
              <a:solidFill>
                <a:srgbClr val="FF0000"/>
              </a:solidFill>
              <a:latin typeface="华文中宋" pitchFamily="2" charset="-122"/>
              <a:ea typeface="隶书" panose="02010509060101010101" pitchFamily="49" charset="-122"/>
            </a:endParaRPr>
          </a:p>
          <a:p>
            <a:pPr lvl="0">
              <a:buFontTx/>
            </a:pPr>
            <a:r>
              <a:rPr lang="en-US" altLang="zh-CN" sz="320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、抒情方式</a:t>
            </a:r>
            <a:r>
              <a:rPr lang="zh-CN" altLang="en-US" sz="32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（直接抒情</a:t>
            </a:r>
            <a:r>
              <a:rPr lang="en-US" altLang="zh-CN" sz="32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直抒胸臆；间接抒情</a:t>
            </a:r>
            <a:r>
              <a:rPr lang="en-US" altLang="zh-CN" sz="32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借景抒情、情景交融、托物言志等）</a:t>
            </a:r>
            <a:endParaRPr lang="zh-CN" altLang="en-US" sz="320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矩形 1"/>
          <p:cNvSpPr/>
          <p:nvPr/>
        </p:nvSpPr>
        <p:spPr>
          <a:xfrm>
            <a:off x="1371600" y="1371600"/>
            <a:ext cx="8664575" cy="5262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261938">
              <a:buFontTx/>
            </a:pP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比喻</a:t>
            </a:r>
            <a:r>
              <a:rPr lang="zh-CN" altLang="zh-CN" sz="2800">
                <a:solidFill>
                  <a:srgbClr val="FF0066"/>
                </a:solidFill>
                <a:latin typeface="宋体" panose="02010600030101010101" pitchFamily="2" charset="-122"/>
              </a:rPr>
              <a:t>为更形象生动</a:t>
            </a:r>
            <a:endParaRPr lang="en-US" altLang="zh-CN" sz="2800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en-US" altLang="zh-CN" sz="2800">
                <a:solidFill>
                  <a:srgbClr val="1C1C1C"/>
                </a:solidFill>
                <a:latin typeface="楷体_GB2312" pitchFamily="49" charset="-122"/>
              </a:rPr>
              <a:t>(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忽如一夜春风来，千树万树梨花开。</a:t>
            </a: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)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；</a:t>
            </a: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 </a:t>
            </a:r>
            <a:endParaRPr lang="en-US" altLang="zh-CN" sz="28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拟人</a:t>
            </a:r>
            <a:r>
              <a:rPr lang="zh-CN" altLang="zh-CN" sz="2800">
                <a:solidFill>
                  <a:srgbClr val="FF0066"/>
                </a:solidFill>
                <a:latin typeface="宋体" panose="02010600030101010101" pitchFamily="2" charset="-122"/>
              </a:rPr>
              <a:t>是把事物人格化</a:t>
            </a:r>
            <a:endParaRPr lang="en-US" altLang="zh-CN" sz="2800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en-US" altLang="zh-CN" sz="2800">
                <a:solidFill>
                  <a:srgbClr val="1C1C1C"/>
                </a:solidFill>
                <a:latin typeface="楷体_GB2312" pitchFamily="49" charset="-122"/>
              </a:rPr>
              <a:t>(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羁鸟恋旧林，池鱼思故渊。</a:t>
            </a: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)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；</a:t>
            </a:r>
            <a:endParaRPr lang="en-US" altLang="zh-CN" sz="28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夸张</a:t>
            </a:r>
            <a:r>
              <a:rPr lang="zh-CN" altLang="zh-CN" sz="2800">
                <a:solidFill>
                  <a:srgbClr val="FF0066"/>
                </a:solidFill>
                <a:latin typeface="宋体" panose="02010600030101010101" pitchFamily="2" charset="-122"/>
              </a:rPr>
              <a:t>是为了强调和突出</a:t>
            </a:r>
            <a:endParaRPr lang="en-US" altLang="zh-CN" sz="2800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en-US" altLang="zh-CN" sz="2800">
                <a:solidFill>
                  <a:srgbClr val="1C1C1C"/>
                </a:solidFill>
                <a:latin typeface="楷体_GB2312" pitchFamily="49" charset="-122"/>
              </a:rPr>
              <a:t>(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飞流直下三千尺，疑是银河落九天。</a:t>
            </a: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)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；</a:t>
            </a:r>
            <a:endParaRPr lang="en-US" altLang="zh-CN" sz="28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对偶</a:t>
            </a:r>
            <a:r>
              <a:rPr lang="zh-CN" altLang="zh-CN" sz="2800">
                <a:solidFill>
                  <a:srgbClr val="FF0066"/>
                </a:solidFill>
                <a:latin typeface="宋体" panose="02010600030101010101" pitchFamily="2" charset="-122"/>
              </a:rPr>
              <a:t>是为增强诗的音乐美、形式美</a:t>
            </a:r>
            <a:endParaRPr lang="en-US" altLang="zh-CN" sz="2800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en-US" altLang="zh-CN" sz="2800">
                <a:solidFill>
                  <a:srgbClr val="1C1C1C"/>
                </a:solidFill>
                <a:latin typeface="楷体_GB2312" pitchFamily="49" charset="-122"/>
              </a:rPr>
              <a:t>(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无边落木萧萧下，不尽长江滚滚来</a:t>
            </a: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)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。</a:t>
            </a:r>
            <a:endParaRPr lang="en-US" altLang="zh-CN" sz="2800">
              <a:solidFill>
                <a:srgbClr val="1C1C1C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 marL="0" lvl="0" indent="261938">
              <a:buFontTx/>
            </a:pP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对比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</a:rPr>
              <a:t>（色彩）</a:t>
            </a:r>
            <a:r>
              <a:rPr lang="zh-CN" altLang="zh-CN" sz="2800">
                <a:solidFill>
                  <a:srgbClr val="FF0066"/>
                </a:solidFill>
                <a:latin typeface="宋体" panose="02010600030101010101" pitchFamily="2" charset="-122"/>
              </a:rPr>
              <a:t>是为了更突出作者的情感。</a:t>
            </a:r>
            <a:endParaRPr lang="en-US" altLang="zh-CN" sz="2800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marL="0" lvl="0" indent="261938">
              <a:buFontTx/>
            </a:pP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（</a:t>
            </a:r>
            <a:r>
              <a:rPr lang="zh-CN" altLang="zh-CN" sz="2800">
                <a:solidFill>
                  <a:srgbClr val="1C1C1C"/>
                </a:solidFill>
                <a:latin typeface="Calibri" pitchFamily="34" charset="0"/>
                <a:ea typeface="楷体_GB2312" pitchFamily="49" charset="-122"/>
              </a:rPr>
              <a:t>桃红复含宿雨，柳绿更带朝烟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。）</a:t>
            </a:r>
            <a:endParaRPr lang="en-US" altLang="zh-CN" sz="2800">
              <a:solidFill>
                <a:srgbClr val="1C1C1C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 marL="0" lvl="0" indent="261938" algn="just">
              <a:buFontTx/>
            </a:pPr>
            <a:r>
              <a:rPr lang="zh-CN" altLang="zh-CN" sz="2800">
                <a:solidFill>
                  <a:srgbClr val="0000FF"/>
                </a:solidFill>
                <a:latin typeface="Times New Roman" pitchFamily="18" charset="0"/>
              </a:rPr>
              <a:t>借代</a:t>
            </a:r>
            <a:r>
              <a:rPr lang="zh-CN" altLang="zh-CN" sz="2800">
                <a:solidFill>
                  <a:srgbClr val="FF0066"/>
                </a:solidFill>
                <a:latin typeface="Times New Roman" pitchFamily="18" charset="0"/>
              </a:rPr>
              <a:t>是使借代的运用使语言简练、含蓄。</a:t>
            </a:r>
            <a:endParaRPr lang="en-US" altLang="zh-CN" sz="2800">
              <a:solidFill>
                <a:srgbClr val="FF0066"/>
              </a:solidFill>
              <a:latin typeface="Times New Roman" pitchFamily="18" charset="0"/>
            </a:endParaRPr>
          </a:p>
          <a:p>
            <a:pPr marL="0" lvl="0" indent="261938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（知否？知否？应是绿肥红瘦。）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</p:txBody>
      </p:sp>
      <p:sp>
        <p:nvSpPr>
          <p:cNvPr id="71682" name="矩形 2"/>
          <p:cNvSpPr/>
          <p:nvPr/>
        </p:nvSpPr>
        <p:spPr>
          <a:xfrm>
            <a:off x="381000" y="304800"/>
            <a:ext cx="81216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solidFill>
                  <a:srgbClr val="C00000"/>
                </a:solidFill>
                <a:latin typeface="宋体" panose="02010600030101010101" pitchFamily="2" charset="-122"/>
              </a:rPr>
              <a:t>修辞：</a:t>
            </a:r>
            <a:r>
              <a:rPr lang="zh-CN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在古代诗歌中，比喻、拟人，借代、对偶、对比等都是常见的修辞手法，要善于发现修辞手法，并分析作用。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5" name="矩形 1"/>
          <p:cNvSpPr/>
          <p:nvPr/>
        </p:nvSpPr>
        <p:spPr>
          <a:xfrm>
            <a:off x="3525838" y="-173037"/>
            <a:ext cx="47609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just">
              <a:buFontTx/>
            </a:pPr>
            <a:r>
              <a:rPr lang="zh-CN" altLang="zh-CN" sz="3600">
                <a:solidFill>
                  <a:srgbClr val="FF0066"/>
                </a:solidFill>
                <a:latin typeface="华文琥珀" pitchFamily="2" charset="-122"/>
                <a:ea typeface="华文琥珀" pitchFamily="2" charset="-122"/>
              </a:rPr>
              <a:t>鉴赏方法及解题思路：</a:t>
            </a:r>
            <a:endParaRPr lang="zh-CN" altLang="zh-CN" sz="3600">
              <a:solidFill>
                <a:srgbClr val="FF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2706" name="矩形 2"/>
          <p:cNvSpPr/>
          <p:nvPr/>
        </p:nvSpPr>
        <p:spPr>
          <a:xfrm>
            <a:off x="320675" y="471488"/>
            <a:ext cx="11171238" cy="6124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</a:rPr>
              <a:t>山水田园诗一般鉴赏方法是把握意象特点，分析意境是关键环节。在此基础上去把握诗歌情感，鉴赏手法，体悟语言风格。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en-US" altLang="zh-CN" sz="2800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2800">
                <a:solidFill>
                  <a:srgbClr val="C00000"/>
                </a:solidFill>
                <a:latin typeface="Times New Roman" pitchFamily="18" charset="0"/>
              </a:rPr>
              <a:t>．把握意象：</a:t>
            </a:r>
            <a:endParaRPr lang="en-US" altLang="zh-CN" sz="2800">
              <a:solidFill>
                <a:srgbClr val="C00000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①找准、找全典型意象；</a:t>
            </a:r>
            <a:endParaRPr lang="en-US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②观察物象的组合方式（上下、远近、高低、里外、俯仰等）</a:t>
            </a:r>
            <a:endParaRPr lang="en-US" altLang="zh-CN" sz="2800">
              <a:solidFill>
                <a:srgbClr val="1C1C1C"/>
              </a:solidFill>
              <a:latin typeface="Times New Roman" pitchFamily="18" charset="0"/>
              <a:ea typeface="楷体_GB2312" pitchFamily="49" charset="-122"/>
            </a:endParaRPr>
          </a:p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③体会画面的色彩，感受画面的色调；</a:t>
            </a:r>
            <a:endParaRPr lang="en-US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④注意画面的动态、静态； 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en-US" altLang="zh-CN" sz="2800">
                <a:solidFill>
                  <a:srgbClr val="C00000"/>
                </a:solidFill>
                <a:latin typeface="宋体" panose="02010600030101010101" pitchFamily="2" charset="-122"/>
              </a:rPr>
              <a:t>2. </a:t>
            </a:r>
            <a:r>
              <a:rPr lang="zh-CN" altLang="zh-CN" sz="2800">
                <a:solidFill>
                  <a:srgbClr val="C00000"/>
                </a:solidFill>
                <a:latin typeface="Times New Roman" pitchFamily="18" charset="0"/>
              </a:rPr>
              <a:t>分析意境：</a:t>
            </a:r>
            <a:endParaRPr lang="en-US" altLang="zh-CN" sz="2800">
              <a:solidFill>
                <a:srgbClr val="C00000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①结合意象特点展开联想与想象，描摹诗歌图景。</a:t>
            </a:r>
            <a:endParaRPr lang="en-US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②概括景象（意境）特点。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en-US" altLang="zh-CN" sz="2800">
                <a:solidFill>
                  <a:srgbClr val="C00000"/>
                </a:solidFill>
                <a:latin typeface="宋体" panose="02010600030101010101" pitchFamily="2" charset="-122"/>
              </a:rPr>
              <a:t>3.</a:t>
            </a:r>
            <a:r>
              <a:rPr lang="en-US" altLang="zh-CN" sz="2800">
                <a:solidFill>
                  <a:srgbClr val="C00000"/>
                </a:solidFill>
                <a:latin typeface="楷体_GB2312" pitchFamily="49" charset="-122"/>
              </a:rPr>
              <a:t> </a:t>
            </a:r>
            <a:r>
              <a:rPr lang="zh-CN" altLang="zh-CN" sz="2800">
                <a:solidFill>
                  <a:srgbClr val="C00000"/>
                </a:solidFill>
                <a:latin typeface="Times New Roman" pitchFamily="18" charset="0"/>
              </a:rPr>
              <a:t>体会情感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</a:rPr>
              <a:t>：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结合意境特点剖析作者思想情感。一切景语皆情语。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 algn="just">
              <a:buFontTx/>
            </a:pPr>
            <a:r>
              <a:rPr lang="en-US" altLang="zh-CN" sz="2800">
                <a:solidFill>
                  <a:srgbClr val="C00000"/>
                </a:solidFill>
                <a:latin typeface="宋体" panose="02010600030101010101" pitchFamily="2" charset="-122"/>
              </a:rPr>
              <a:t>4. </a:t>
            </a:r>
            <a:r>
              <a:rPr lang="zh-CN" altLang="zh-CN" sz="2800">
                <a:solidFill>
                  <a:srgbClr val="C00000"/>
                </a:solidFill>
                <a:latin typeface="Times New Roman" pitchFamily="18" charset="0"/>
              </a:rPr>
              <a:t>鉴赏手法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</a:rPr>
              <a:t>：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注意从</a:t>
            </a:r>
            <a:r>
              <a:rPr lang="zh-CN" altLang="zh-CN" sz="280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描写、抒情、修辞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等角度考虑，并结合诗作分析。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266700" lvl="0" indent="9525">
              <a:buFontTx/>
            </a:pPr>
            <a:r>
              <a:rPr lang="en-US" altLang="zh-CN" sz="2800">
                <a:solidFill>
                  <a:srgbClr val="C00000"/>
                </a:solidFill>
                <a:latin typeface="Times New Roman" pitchFamily="18" charset="0"/>
              </a:rPr>
              <a:t>5. </a:t>
            </a:r>
            <a:r>
              <a:rPr lang="zh-CN" altLang="zh-CN" sz="2800">
                <a:solidFill>
                  <a:srgbClr val="C00000"/>
                </a:solidFill>
                <a:latin typeface="Times New Roman" pitchFamily="18" charset="0"/>
              </a:rPr>
              <a:t>品味语言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</a:rPr>
              <a:t>：</a:t>
            </a:r>
            <a:r>
              <a:rPr lang="zh-CN" altLang="zh-CN" sz="2800">
                <a:solidFill>
                  <a:srgbClr val="1C1C1C"/>
                </a:solidFill>
                <a:ea typeface="楷体_GB2312" pitchFamily="49" charset="-122"/>
              </a:rPr>
              <a:t>山水田园诗的语言风格多为</a:t>
            </a:r>
            <a:r>
              <a:rPr lang="zh-CN" altLang="zh-CN" sz="2800">
                <a:solidFill>
                  <a:srgbClr val="0000FF"/>
                </a:solidFill>
                <a:ea typeface="楷体_GB2312" pitchFamily="49" charset="-122"/>
              </a:rPr>
              <a:t>质朴自然、清新洗练、清幽淡雅</a:t>
            </a:r>
            <a:r>
              <a:rPr lang="zh-CN" altLang="en-US" sz="2800">
                <a:solidFill>
                  <a:srgbClr val="0000FF"/>
                </a:solidFill>
                <a:ea typeface="楷体_GB2312" pitchFamily="49" charset="-122"/>
              </a:rPr>
              <a:t>。</a:t>
            </a:r>
            <a:endParaRPr lang="zh-CN" altLang="en-US" sz="280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29" name="矩形 1"/>
          <p:cNvSpPr/>
          <p:nvPr/>
        </p:nvSpPr>
        <p:spPr>
          <a:xfrm>
            <a:off x="1524000" y="762000"/>
            <a:ext cx="8915400" cy="4030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66675">
              <a:buFontTx/>
            </a:pPr>
            <a:r>
              <a:rPr lang="en-US" altLang="zh-CN" sz="2800" b="0">
                <a:solidFill>
                  <a:srgbClr val="1C1C1C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1C1C1C"/>
                </a:solidFill>
              </a:rPr>
              <a:t>一、阅读下面一首诗歌，然后回答问题。</a:t>
            </a:r>
            <a:endParaRPr lang="en-US" altLang="zh-CN" sz="2800">
              <a:solidFill>
                <a:srgbClr val="1C1C1C"/>
              </a:solidFill>
            </a:endParaRPr>
          </a:p>
          <a:p>
            <a:pPr marL="0" lvl="0" indent="66675">
              <a:buFontTx/>
            </a:pP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              </a:t>
            </a:r>
            <a:r>
              <a:rPr lang="zh-CN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过故人庄</a:t>
            </a: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 </a:t>
            </a:r>
            <a:endParaRPr lang="en-US" altLang="zh-CN" sz="2800">
              <a:solidFill>
                <a:srgbClr val="1C1C1C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 marL="0" lvl="0" indent="66675">
              <a:buFontTx/>
            </a:pPr>
            <a:r>
              <a:rPr lang="en-US" altLang="zh-CN" sz="24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                        </a:t>
            </a:r>
            <a:r>
              <a:rPr lang="en-US" altLang="zh-CN" sz="2400" b="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 </a:t>
            </a:r>
            <a:r>
              <a:rPr lang="zh-CN" altLang="zh-CN" sz="2000" b="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孟浩然</a:t>
            </a:r>
            <a:endParaRPr lang="zh-CN" altLang="zh-CN" sz="2000">
              <a:solidFill>
                <a:srgbClr val="1C1C1C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 marL="0" lvl="0" indent="66675">
              <a:buFontTx/>
            </a:pPr>
            <a:r>
              <a:rPr lang="zh-CN" altLang="zh-CN" sz="24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       故人具鸡黍，邀我至田家。</a:t>
            </a:r>
            <a:endParaRPr lang="zh-CN" altLang="zh-CN" sz="24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66675">
              <a:buFontTx/>
            </a:pPr>
            <a:r>
              <a:rPr lang="zh-CN" altLang="zh-CN" sz="24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       绿树村边合，青山郭外斜。</a:t>
            </a:r>
            <a:endParaRPr lang="zh-CN" altLang="zh-CN" sz="24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66675">
              <a:buFontTx/>
            </a:pPr>
            <a:r>
              <a:rPr lang="zh-CN" altLang="zh-CN" sz="24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       开轩面场圃，把酒话桑麻。</a:t>
            </a:r>
            <a:endParaRPr lang="zh-CN" altLang="zh-CN" sz="24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66675">
              <a:buFontTx/>
            </a:pPr>
            <a:r>
              <a:rPr lang="zh-CN" altLang="zh-CN" sz="24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       待到重阳日，还来就菊花。</a:t>
            </a:r>
            <a:endParaRPr lang="en-US" altLang="zh-CN" sz="2400">
              <a:solidFill>
                <a:srgbClr val="1C1C1C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 marL="0" lvl="0" indent="66675">
              <a:buFontTx/>
            </a:pPr>
            <a:endParaRPr lang="zh-CN" altLang="zh-CN" sz="240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marL="0" lvl="0" indent="66675">
              <a:buFontTx/>
            </a:pPr>
            <a:r>
              <a:rPr lang="en-US" altLang="zh-CN">
                <a:solidFill>
                  <a:srgbClr val="1C1C1C"/>
                </a:solidFill>
                <a:latin typeface="宋体" panose="02010600030101010101" pitchFamily="2" charset="-122"/>
              </a:rPr>
              <a:t> 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、诗的颔联为我们描绘了怎样的一幅画面？</a:t>
            </a:r>
            <a:endParaRPr lang="zh-CN" altLang="zh-CN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lvl="0" indent="66675">
              <a:buFontTx/>
            </a:pP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  <a:ea typeface="楷体_GB2312" pitchFamily="49" charset="-122"/>
              </a:rPr>
              <a:t>  </a:t>
            </a:r>
            <a:endParaRPr lang="zh-CN" altLang="zh-CN" sz="2800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sp>
        <p:nvSpPr>
          <p:cNvPr id="73730" name="TextBox 3"/>
          <p:cNvSpPr/>
          <p:nvPr/>
        </p:nvSpPr>
        <p:spPr>
          <a:xfrm>
            <a:off x="2133600" y="228600"/>
            <a:ext cx="48006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3200">
              <a:solidFill>
                <a:srgbClr val="FF0066"/>
              </a:solidFill>
            </a:endParaRPr>
          </a:p>
        </p:txBody>
      </p:sp>
      <p:sp>
        <p:nvSpPr>
          <p:cNvPr id="73731" name="TextBox 4"/>
          <p:cNvSpPr/>
          <p:nvPr/>
        </p:nvSpPr>
        <p:spPr>
          <a:xfrm>
            <a:off x="1905000" y="4648200"/>
            <a:ext cx="76962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800">
                <a:solidFill>
                  <a:srgbClr val="FF0066"/>
                </a:solidFill>
                <a:latin typeface="宋体" panose="02010600030101010101" pitchFamily="2" charset="-122"/>
                <a:ea typeface="楷体_GB2312" pitchFamily="49" charset="-122"/>
              </a:rPr>
              <a:t>描绘了村边棵棵浓密的绿树，村外坡坡横斜的青山，为我们呈现出一幅清新鲜明的山村风景画。</a:t>
            </a:r>
            <a:endParaRPr lang="zh-CN" altLang="en-US" sz="2800">
              <a:solidFill>
                <a:srgbClr val="FF0066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73729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charRg st="8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73729">
                                            <p:txEl>
                                              <p:charRg st="82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charRg st="9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73729">
                                            <p:txEl>
                                              <p:charRg st="95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charRg st="108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 fill="hold"/>
                                        <p:tgtEl>
                                          <p:spTgt spid="73729">
                                            <p:txEl>
                                              <p:charRg st="108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 fill="hold"/>
                                        <p:tgtEl>
                                          <p:spTgt spid="73729">
                                            <p:txEl>
                                              <p:charRg st="122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charRg st="144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73729">
                                            <p:txEl>
                                              <p:charRg st="144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矩形 1"/>
          <p:cNvSpPr/>
          <p:nvPr/>
        </p:nvSpPr>
        <p:spPr>
          <a:xfrm>
            <a:off x="727075" y="601663"/>
            <a:ext cx="11204575" cy="526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66675" lvl="0" indent="0">
              <a:buFontTx/>
            </a:pPr>
            <a:r>
              <a:rPr lang="en-US" altLang="zh-CN" sz="2800">
                <a:solidFill>
                  <a:srgbClr val="1C1C1C"/>
                </a:solidFill>
                <a:latin typeface="宋体" panose="02010600030101010101" pitchFamily="2" charset="-122"/>
              </a:rPr>
              <a:t> </a:t>
            </a:r>
            <a:r>
              <a:rPr lang="en-US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zh-CN" sz="2800">
                <a:solidFill>
                  <a:srgbClr val="0000FF"/>
                </a:solidFill>
                <a:latin typeface="宋体" panose="02010600030101010101" pitchFamily="2" charset="-122"/>
              </a:rPr>
              <a:t>、颔联是千古名句，请自选一个角度（如表现手法，语言运用等），作一简短分析。</a:t>
            </a:r>
            <a:endParaRPr lang="zh-CN" altLang="zh-CN" sz="28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66675" lvl="0" indent="0" algn="just">
              <a:buFontTx/>
            </a:pPr>
            <a:endParaRPr lang="en-US" altLang="zh-CN" sz="2800">
              <a:solidFill>
                <a:srgbClr val="FF0066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6675" lvl="0" indent="0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例一：这两句诗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近景、远景结合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，写出了山村优美的田园风光，表现了诗人对农家生活环境的喜爱之情。</a:t>
            </a:r>
            <a:endParaRPr lang="en-US" altLang="zh-CN" sz="2800">
              <a:solidFill>
                <a:srgbClr val="1C1C1C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6675" lvl="0" indent="0" algn="just">
              <a:buFontTx/>
            </a:pPr>
            <a:endParaRPr lang="en-US" altLang="zh-CN" sz="2800">
              <a:solidFill>
                <a:srgbClr val="1C1C1C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6675" lvl="0" indent="0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例二：这两句诗运用了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对仗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的手法，“绿树”对“青山”，“村边”对“郭外”，词性相同，互相对应，十分工整。</a:t>
            </a:r>
            <a:endParaRPr lang="en-US" altLang="zh-CN" sz="2800">
              <a:solidFill>
                <a:srgbClr val="1C1C1C"/>
              </a:solidFill>
              <a:latin typeface="Times New Roman" pitchFamily="18" charset="0"/>
              <a:ea typeface="楷体_GB2312" pitchFamily="49" charset="-122"/>
            </a:endParaRPr>
          </a:p>
          <a:p>
            <a:pPr marL="66675" lvl="0" indent="0" algn="just">
              <a:buFontTx/>
            </a:pPr>
            <a:endParaRPr lang="zh-CN" altLang="zh-CN" sz="2800">
              <a:solidFill>
                <a:srgbClr val="1C1C1C"/>
              </a:solidFill>
              <a:latin typeface="Times New Roman" pitchFamily="18" charset="0"/>
            </a:endParaRPr>
          </a:p>
          <a:p>
            <a:pPr marL="66675" lvl="0" indent="0" algn="just">
              <a:buFontTx/>
            </a:pP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例三：这两句诗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用词造句十分逼真，诗中有画</a:t>
            </a:r>
            <a:r>
              <a:rPr lang="zh-CN" altLang="zh-CN" sz="2800">
                <a:solidFill>
                  <a:srgbClr val="1C1C1C"/>
                </a:solidFill>
                <a:latin typeface="Times New Roman" pitchFamily="18" charset="0"/>
                <a:ea typeface="楷体_GB2312" pitchFamily="49" charset="-122"/>
              </a:rPr>
              <a:t>。如一个“合”字，表现了绿树环抱相拥的情态，突出了村边绿树的繁茂。（或：一个“斜”字形象地描画出了村外青山由近及远伸向远方的景象，画面感很强。</a:t>
            </a:r>
            <a:endParaRPr lang="zh-CN" altLang="zh-CN" sz="2800">
              <a:solidFill>
                <a:srgbClr val="1C1C1C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74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 fill="hold"/>
                                        <p:tgtEl>
                                          <p:spTgt spid="74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 fill="hold"/>
                                        <p:tgtEl>
                                          <p:spTgt spid="747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矩形 1"/>
          <p:cNvSpPr/>
          <p:nvPr/>
        </p:nvSpPr>
        <p:spPr>
          <a:xfrm>
            <a:off x="1895475" y="350838"/>
            <a:ext cx="8543925" cy="6400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>
                <a:solidFill>
                  <a:srgbClr val="1C1C1C"/>
                </a:solidFill>
              </a:rPr>
              <a:t>二、阅读下面一首诗歌，然后回答问题</a:t>
            </a:r>
            <a:endParaRPr lang="zh-CN" altLang="en-US">
              <a:solidFill>
                <a:srgbClr val="1C1C1C"/>
              </a:solidFill>
            </a:endParaRPr>
          </a:p>
          <a:p>
            <a:pPr lvl="0" algn="ctr"/>
            <a:r>
              <a:rPr lang="zh-CN" altLang="en-US" sz="2400">
                <a:solidFill>
                  <a:srgbClr val="1C1C1C"/>
                </a:solidFill>
              </a:rPr>
              <a:t> 雨后池上               </a:t>
            </a:r>
            <a:endParaRPr lang="zh-CN" altLang="en-US" sz="2400">
              <a:solidFill>
                <a:srgbClr val="1C1C1C"/>
              </a:solidFill>
            </a:endParaRPr>
          </a:p>
          <a:p>
            <a:pPr lvl="0" algn="ctr"/>
            <a:r>
              <a:rPr lang="zh-CN" altLang="en-US" sz="2400">
                <a:solidFill>
                  <a:srgbClr val="1C1C1C"/>
                </a:solidFill>
              </a:rPr>
              <a:t>                               刘攽</a:t>
            </a:r>
            <a:r>
              <a:rPr lang="en-US" altLang="zh-CN" sz="2400">
                <a:solidFill>
                  <a:srgbClr val="1C1C1C"/>
                </a:solidFill>
              </a:rPr>
              <a:t>( </a:t>
            </a:r>
            <a:r>
              <a:rPr lang="en-US" altLang="zh-CN" sz="2400" b="0">
                <a:solidFill>
                  <a:srgbClr val="1C1C1C"/>
                </a:solidFill>
              </a:rPr>
              <a:t>bān</a:t>
            </a:r>
            <a:r>
              <a:rPr lang="en-US" altLang="zh-CN" sz="2400">
                <a:solidFill>
                  <a:srgbClr val="1C1C1C"/>
                </a:solidFill>
              </a:rPr>
              <a:t>)</a:t>
            </a:r>
            <a:endParaRPr lang="en-US" altLang="zh-CN" sz="2400">
              <a:solidFill>
                <a:srgbClr val="1C1C1C"/>
              </a:solidFill>
            </a:endParaRPr>
          </a:p>
          <a:p>
            <a:pPr lvl="0" algn="ctr"/>
            <a:r>
              <a:rPr lang="zh-CN" altLang="en-US" sz="2400">
                <a:solidFill>
                  <a:srgbClr val="1C1C1C"/>
                </a:solidFill>
              </a:rPr>
              <a:t>一雨池塘水面平，</a:t>
            </a:r>
            <a:br>
              <a:rPr lang="zh-CN" altLang="en-US" sz="2400">
                <a:solidFill>
                  <a:srgbClr val="1C1C1C"/>
                </a:solidFill>
              </a:rPr>
            </a:br>
            <a:r>
              <a:rPr lang="zh-CN" altLang="en-US" sz="2400">
                <a:solidFill>
                  <a:srgbClr val="1C1C1C"/>
                </a:solidFill>
              </a:rPr>
              <a:t>淡磨明镜照檐楹。</a:t>
            </a:r>
            <a:br>
              <a:rPr lang="zh-CN" altLang="en-US" sz="2400">
                <a:solidFill>
                  <a:srgbClr val="1C1C1C"/>
                </a:solidFill>
              </a:rPr>
            </a:br>
            <a:r>
              <a:rPr lang="zh-CN" altLang="en-US" sz="2400">
                <a:solidFill>
                  <a:srgbClr val="1C1C1C"/>
                </a:solidFill>
              </a:rPr>
              <a:t>东风忽起垂杨舞，</a:t>
            </a:r>
            <a:br>
              <a:rPr lang="zh-CN" altLang="en-US" sz="2400">
                <a:solidFill>
                  <a:srgbClr val="1C1C1C"/>
                </a:solidFill>
              </a:rPr>
            </a:br>
            <a:r>
              <a:rPr lang="zh-CN" altLang="en-US" sz="2400">
                <a:solidFill>
                  <a:srgbClr val="1C1C1C"/>
                </a:solidFill>
              </a:rPr>
              <a:t>更作荷心万点声。</a:t>
            </a:r>
            <a:endParaRPr lang="zh-CN" altLang="en-US" sz="2400">
              <a:solidFill>
                <a:srgbClr val="1C1C1C"/>
              </a:solidFill>
            </a:endParaRPr>
          </a:p>
          <a:p>
            <a:pPr lvl="0"/>
            <a:r>
              <a:rPr lang="zh-CN" altLang="en-US" sz="2000">
                <a:solidFill>
                  <a:srgbClr val="C00000"/>
                </a:solidFill>
              </a:rPr>
              <a:t>注释</a:t>
            </a:r>
            <a:br>
              <a:rPr lang="zh-CN" altLang="en-US" sz="2000">
                <a:solidFill>
                  <a:srgbClr val="C00000"/>
                </a:solidFill>
              </a:rPr>
            </a:br>
            <a:r>
              <a:rPr lang="zh-CN" altLang="en-US" sz="2000">
                <a:solidFill>
                  <a:srgbClr val="C00000"/>
                </a:solidFill>
              </a:rPr>
              <a:t>       淡磨：轻磨拂拭。古代用铜作镜子，铜磨光以后能清楚地照见人影。 </a:t>
            </a:r>
            <a:br>
              <a:rPr lang="zh-CN" altLang="en-US" sz="2000">
                <a:solidFill>
                  <a:srgbClr val="C00000"/>
                </a:solidFill>
              </a:rPr>
            </a:br>
            <a:r>
              <a:rPr lang="zh-CN" altLang="en-US" sz="2000">
                <a:solidFill>
                  <a:srgbClr val="C00000"/>
                </a:solidFill>
              </a:rPr>
              <a:t>　　檐楹（</a:t>
            </a:r>
            <a:r>
              <a:rPr lang="en-US" altLang="zh-CN" sz="2000">
                <a:solidFill>
                  <a:srgbClr val="C00000"/>
                </a:solidFill>
              </a:rPr>
              <a:t>yán yíng</a:t>
            </a:r>
            <a:r>
              <a:rPr lang="zh-CN" altLang="en-US" sz="2000">
                <a:solidFill>
                  <a:srgbClr val="C00000"/>
                </a:solidFill>
              </a:rPr>
              <a:t>）：屋檐下厅堂前部的梁柱，</a:t>
            </a:r>
            <a:r>
              <a:rPr lang="zh-CN" altLang="en-US" sz="2000">
                <a:solidFill>
                  <a:srgbClr val="C00000"/>
                </a:solidFill>
                <a:sym typeface="宋体" panose="02010600030101010101" pitchFamily="2" charset="-122"/>
              </a:rPr>
              <a:t>这里指房屋。</a:t>
            </a:r>
            <a:endParaRPr lang="zh-CN" altLang="en-US" sz="2000">
              <a:solidFill>
                <a:srgbClr val="C00000"/>
              </a:solidFill>
              <a:sym typeface="宋体" panose="02010600030101010101" pitchFamily="2" charset="-122"/>
            </a:endParaRPr>
          </a:p>
          <a:p>
            <a:pPr lvl="0"/>
            <a:r>
              <a:rPr lang="zh-CN" altLang="en-US" sz="2000">
                <a:solidFill>
                  <a:srgbClr val="C00000"/>
                </a:solidFill>
              </a:rPr>
              <a:t>       舞：飘动。        更作：化作。       垂杨：杨柳。 </a:t>
            </a:r>
            <a:br>
              <a:rPr lang="zh-CN" altLang="en-US" sz="2400">
                <a:solidFill>
                  <a:srgbClr val="C00000"/>
                </a:solidFill>
              </a:rPr>
            </a:br>
            <a:r>
              <a:rPr lang="zh-CN" altLang="en-US" sz="2400">
                <a:solidFill>
                  <a:srgbClr val="C00000"/>
                </a:solidFill>
              </a:rPr>
              <a:t>　　</a:t>
            </a:r>
            <a:r>
              <a:rPr lang="zh-CN" altLang="en-US" sz="2400">
                <a:solidFill>
                  <a:srgbClr val="002060"/>
                </a:solidFill>
              </a:rPr>
              <a:t>译文：</a:t>
            </a:r>
            <a:br>
              <a:rPr lang="zh-CN" altLang="en-US" sz="2400">
                <a:solidFill>
                  <a:srgbClr val="002060"/>
                </a:solidFill>
              </a:rPr>
            </a:br>
            <a:r>
              <a:rPr lang="zh-CN" altLang="en-US" sz="2400">
                <a:solidFill>
                  <a:srgbClr val="002060"/>
                </a:solidFill>
              </a:rPr>
              <a:t>　　</a:t>
            </a:r>
            <a:r>
              <a:rPr lang="zh-CN" altLang="en-US" sz="2400" b="0">
                <a:solidFill>
                  <a:srgbClr val="0000FF"/>
                </a:solidFill>
              </a:rPr>
              <a:t>骤雨过后，蓄满水的池塘平静无波；清澈的池水犹如一面明镜，映照出屋角檐楹。</a:t>
            </a:r>
            <a:br>
              <a:rPr lang="zh-CN" altLang="en-US" sz="2400" b="0">
                <a:solidFill>
                  <a:srgbClr val="0000FF"/>
                </a:solidFill>
              </a:rPr>
            </a:br>
            <a:r>
              <a:rPr lang="zh-CN" altLang="en-US" sz="2400" b="0">
                <a:solidFill>
                  <a:srgbClr val="0000FF"/>
                </a:solidFill>
              </a:rPr>
              <a:t>东风忽然吹起，下垂的柳条袅娜起舞，柳枝上的水珠洒向池中的荷叶，发出一片清脆悦耳的声音。</a:t>
            </a:r>
            <a:endParaRPr lang="zh-CN" altLang="en-US" sz="2400" b="0">
              <a:solidFill>
                <a:srgbClr val="0000FF"/>
              </a:solidFill>
            </a:endParaRPr>
          </a:p>
          <a:p>
            <a:pPr lvl="0"/>
            <a:endParaRPr lang="zh-CN" altLang="en-US" sz="2400" b="0">
              <a:solidFill>
                <a:srgbClr val="0000FF"/>
              </a:solidFill>
            </a:endParaRPr>
          </a:p>
          <a:p>
            <a:pPr lvl="0"/>
            <a:endParaRPr lang="zh-CN" altLang="en-US" sz="24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Text Box 2"/>
          <p:cNvSpPr/>
          <p:nvPr/>
        </p:nvSpPr>
        <p:spPr>
          <a:xfrm>
            <a:off x="1524000" y="442913"/>
            <a:ext cx="9144000" cy="310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1C1C1C"/>
                </a:solidFill>
              </a:rPr>
              <a:t>二、阅读下面一首诗歌，然后回答问题。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                            雨后池上               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                               刘攽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        一雨池塘水面平，淡磨明镜照檐楹。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        东风忽起垂杨舞，更作荷心万点声。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0000FF"/>
                </a:solidFill>
              </a:rPr>
              <a:t>         试从“静”与“动”的角度对这首诗进行赏析。</a:t>
            </a:r>
            <a:endParaRPr lang="zh-CN" altLang="en-US" sz="2800">
              <a:solidFill>
                <a:srgbClr val="0000FF"/>
              </a:solidFill>
            </a:endParaRPr>
          </a:p>
          <a:p>
            <a:pPr lvl="0"/>
            <a:endParaRPr lang="zh-CN" altLang="en-US" sz="2800">
              <a:solidFill>
                <a:srgbClr val="1C1C1C"/>
              </a:solidFill>
            </a:endParaRPr>
          </a:p>
        </p:txBody>
      </p:sp>
      <p:sp>
        <p:nvSpPr>
          <p:cNvPr id="76802" name="Text Box 3"/>
          <p:cNvSpPr/>
          <p:nvPr/>
        </p:nvSpPr>
        <p:spPr>
          <a:xfrm>
            <a:off x="1524000" y="3716338"/>
            <a:ext cx="9144000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3300"/>
                </a:solidFill>
              </a:rPr>
              <a:t>一、二句以“水面平”“明镜”“照檐楹”等写出了荷花池塘雨后幽美迷人的静态。三、四句 “忽起” “垂杨舞” 及垂杨叶上的雨滴被风吹到荷叶上发出的 “万点”声响等，表现了雨后池上的一种动态之美。诗既写出了静态，又写出了动态，以静现动，以动衬静，动静结合，组成了一幅雨后池塘春景图。</a:t>
            </a:r>
            <a:endParaRPr lang="zh-CN" altLang="en-US" sz="2800">
              <a:solidFill>
                <a:srgbClr val="FF3300"/>
              </a:solidFill>
            </a:endParaRPr>
          </a:p>
        </p:txBody>
      </p:sp>
      <p:pic>
        <p:nvPicPr>
          <p:cNvPr id="7680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657600"/>
            <a:ext cx="9144000" cy="258603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矩形 1"/>
          <p:cNvSpPr/>
          <p:nvPr/>
        </p:nvSpPr>
        <p:spPr>
          <a:xfrm>
            <a:off x="593725" y="685800"/>
            <a:ext cx="10906125" cy="193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66"/>
                </a:solidFill>
              </a:rPr>
              <a:t>“一雨池塘水面平”</a:t>
            </a:r>
            <a:r>
              <a:rPr lang="zh-CN" altLang="en-US" sz="2400">
                <a:solidFill>
                  <a:srgbClr val="1C1C1C"/>
                </a:solidFill>
              </a:rPr>
              <a:t>展示的是雨后池上春景的</a:t>
            </a:r>
            <a:r>
              <a:rPr lang="zh-CN" altLang="en-US" sz="2400">
                <a:solidFill>
                  <a:srgbClr val="FF0000"/>
                </a:solidFill>
              </a:rPr>
              <a:t>静态美</a:t>
            </a:r>
            <a:r>
              <a:rPr lang="zh-CN" altLang="en-US" sz="2400">
                <a:solidFill>
                  <a:srgbClr val="1C1C1C"/>
                </a:solidFill>
              </a:rPr>
              <a:t>。写雨后池塘水面的平静。 </a:t>
            </a:r>
            <a:r>
              <a:rPr lang="en-US" altLang="zh-CN" sz="2400">
                <a:solidFill>
                  <a:srgbClr val="FF0066"/>
                </a:solidFill>
              </a:rPr>
              <a:t>“</a:t>
            </a:r>
            <a:r>
              <a:rPr lang="zh-CN" altLang="en-US" sz="2400">
                <a:solidFill>
                  <a:srgbClr val="FF0066"/>
                </a:solidFill>
              </a:rPr>
              <a:t>淡磨明镜照檐楹</a:t>
            </a:r>
            <a:r>
              <a:rPr lang="en-US" altLang="zh-CN" sz="2400">
                <a:solidFill>
                  <a:srgbClr val="FF0066"/>
                </a:solidFill>
              </a:rPr>
              <a:t>”</a:t>
            </a:r>
            <a:r>
              <a:rPr lang="zh-CN" altLang="en-US" sz="2400">
                <a:solidFill>
                  <a:srgbClr val="1C1C1C"/>
                </a:solidFill>
              </a:rPr>
              <a:t>，境界顿出。</a:t>
            </a:r>
            <a:r>
              <a:rPr lang="en-US" altLang="zh-CN" sz="2400">
                <a:solidFill>
                  <a:srgbClr val="1C1C1C"/>
                </a:solidFill>
              </a:rPr>
              <a:t>“</a:t>
            </a:r>
            <a:r>
              <a:rPr lang="zh-CN" altLang="en-US" sz="2400">
                <a:solidFill>
                  <a:srgbClr val="1C1C1C"/>
                </a:solidFill>
              </a:rPr>
              <a:t>淡磨</a:t>
            </a:r>
            <a:r>
              <a:rPr lang="en-US" altLang="zh-CN" sz="2400">
                <a:solidFill>
                  <a:srgbClr val="1C1C1C"/>
                </a:solidFill>
              </a:rPr>
              <a:t>”</a:t>
            </a:r>
            <a:r>
              <a:rPr lang="zh-CN" altLang="en-US" sz="2400">
                <a:solidFill>
                  <a:srgbClr val="1C1C1C"/>
                </a:solidFill>
              </a:rPr>
              <a:t>二字颇可玩味。施者是春雨，受者是池面，经春雨洗涤过的池面，好比经人轻磨拂拭过的明镜，</a:t>
            </a:r>
            <a:r>
              <a:rPr lang="zh-CN" altLang="en-US" sz="2400">
                <a:solidFill>
                  <a:srgbClr val="FF0000"/>
                </a:solidFill>
              </a:rPr>
              <a:t>比中有比，比中有拟人</a:t>
            </a:r>
            <a:r>
              <a:rPr lang="zh-CN" altLang="en-US" sz="2400">
                <a:solidFill>
                  <a:srgbClr val="1C1C1C"/>
                </a:solidFill>
              </a:rPr>
              <a:t>，这就使</a:t>
            </a:r>
            <a:r>
              <a:rPr lang="en-US" altLang="zh-CN" sz="2400">
                <a:solidFill>
                  <a:srgbClr val="1C1C1C"/>
                </a:solidFill>
              </a:rPr>
              <a:t>“</a:t>
            </a:r>
            <a:r>
              <a:rPr lang="zh-CN" altLang="en-US" sz="2400">
                <a:solidFill>
                  <a:srgbClr val="1C1C1C"/>
                </a:solidFill>
              </a:rPr>
              <a:t>水如镜</a:t>
            </a:r>
            <a:r>
              <a:rPr lang="en-US" altLang="zh-CN" sz="2400">
                <a:solidFill>
                  <a:srgbClr val="1C1C1C"/>
                </a:solidFill>
              </a:rPr>
              <a:t>”</a:t>
            </a:r>
            <a:r>
              <a:rPr lang="zh-CN" altLang="en-US" sz="2400">
                <a:solidFill>
                  <a:srgbClr val="1C1C1C"/>
                </a:solidFill>
              </a:rPr>
              <a:t>这一浅俗的比喻有新鲜之感。不仅能使读者感受到春雨后池上异常平静、明净的状态，并能进而联想到前此蒙蒙细雨随着微风轻拂池面的轻盈柔姿。</a:t>
            </a:r>
            <a:endParaRPr lang="zh-CN" altLang="en-US" sz="2400">
              <a:solidFill>
                <a:srgbClr val="1C1C1C"/>
              </a:solidFill>
            </a:endParaRPr>
          </a:p>
        </p:txBody>
      </p:sp>
      <p:sp>
        <p:nvSpPr>
          <p:cNvPr id="77826" name="矩形 2"/>
          <p:cNvSpPr/>
          <p:nvPr/>
        </p:nvSpPr>
        <p:spPr>
          <a:xfrm>
            <a:off x="488950" y="3124200"/>
            <a:ext cx="11107738" cy="3414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66"/>
                </a:solidFill>
              </a:rPr>
              <a:t>“东风忽起垂杨舞，更作荷心万点声。”</a:t>
            </a:r>
            <a:r>
              <a:rPr lang="zh-CN" altLang="en-US" sz="2400" u="sng">
                <a:solidFill>
                  <a:srgbClr val="FF0000"/>
                </a:solidFill>
              </a:rPr>
              <a:t>由静而动</a:t>
            </a:r>
            <a:r>
              <a:rPr lang="zh-CN" altLang="en-US" sz="2400">
                <a:solidFill>
                  <a:srgbClr val="1C1C1C"/>
                </a:solidFill>
              </a:rPr>
              <a:t>，进一步写雨后池上的动态美。东风忽起，舞动池边的垂杨，吹落垂杨柔枝细叶上缀满的雨滴，洒落在池中舒展的荷叶上，发出一阵清脆细密的声响。荡漾的东风、婆娑起舞的垂杨、荷心的万点声，无一不具有一种流动的韵致和盎然的生意，与前二句相比，别是一番情趣。与此相随，语势节奏也由平缓而转向急促，字字飞动起来。</a:t>
            </a:r>
            <a:r>
              <a:rPr lang="en-US" altLang="en-US" sz="2400">
                <a:solidFill>
                  <a:srgbClr val="1C1C1C"/>
                </a:solidFill>
              </a:rPr>
              <a:t>“</a:t>
            </a:r>
            <a:r>
              <a:rPr lang="zh-CN" altLang="en-US" sz="2400">
                <a:solidFill>
                  <a:srgbClr val="1C1C1C"/>
                </a:solidFill>
              </a:rPr>
              <a:t>忽起</a:t>
            </a:r>
            <a:r>
              <a:rPr lang="en-US" altLang="en-US" sz="2400">
                <a:solidFill>
                  <a:srgbClr val="1C1C1C"/>
                </a:solidFill>
              </a:rPr>
              <a:t>”</a:t>
            </a:r>
            <a:r>
              <a:rPr lang="zh-CN" altLang="en-US" sz="2400">
                <a:solidFill>
                  <a:srgbClr val="1C1C1C"/>
                </a:solidFill>
              </a:rPr>
              <a:t>二字，首先造成突兀之势，展示出景物瞬息间由静而动的变化，给人以强烈的动感；随后再用</a:t>
            </a:r>
            <a:r>
              <a:rPr lang="en-US" altLang="en-US" sz="2400">
                <a:solidFill>
                  <a:srgbClr val="1C1C1C"/>
                </a:solidFill>
              </a:rPr>
              <a:t>“</a:t>
            </a:r>
            <a:r>
              <a:rPr lang="zh-CN" altLang="en-US" sz="2400">
                <a:solidFill>
                  <a:srgbClr val="1C1C1C"/>
                </a:solidFill>
              </a:rPr>
              <a:t>更作</a:t>
            </a:r>
            <a:r>
              <a:rPr lang="en-US" altLang="en-US" sz="2400">
                <a:solidFill>
                  <a:srgbClr val="1C1C1C"/>
                </a:solidFill>
              </a:rPr>
              <a:t>”</a:t>
            </a:r>
            <a:r>
              <a:rPr lang="zh-CN" altLang="en-US" sz="2400">
                <a:solidFill>
                  <a:srgbClr val="1C1C1C"/>
                </a:solidFill>
              </a:rPr>
              <a:t>二字作呼应回旋，造成一种急促的旋律，从而把上述有形的与无形的、动态的和声响的景物联贯起来，组成一幅形声兼备的艺术画卷。</a:t>
            </a:r>
            <a:r>
              <a:rPr lang="en-US" altLang="en-US" sz="2400">
                <a:solidFill>
                  <a:srgbClr val="1C1C1C"/>
                </a:solidFill>
              </a:rPr>
              <a:t> </a:t>
            </a:r>
            <a:br>
              <a:rPr lang="en-US" altLang="en-US" sz="2400">
                <a:solidFill>
                  <a:srgbClr val="1C1C1C"/>
                </a:solidFill>
              </a:rPr>
            </a:br>
            <a:endParaRPr lang="zh-CN" altLang="en-US" sz="240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Text Box 3"/>
          <p:cNvSpPr/>
          <p:nvPr/>
        </p:nvSpPr>
        <p:spPr>
          <a:xfrm>
            <a:off x="1447800" y="381000"/>
            <a:ext cx="6235700" cy="375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latin typeface="华文隶书" charset="-122"/>
                <a:ea typeface="华文隶书" charset="-122"/>
              </a:rPr>
              <a:t>三、阅读下面的宋词，完成题目。</a:t>
            </a:r>
            <a:endParaRPr lang="zh-CN" altLang="en-US" sz="2800">
              <a:latin typeface="华文隶书" charset="-122"/>
              <a:ea typeface="华文隶书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latin typeface="华文隶书" charset="-122"/>
                <a:ea typeface="华文隶书" charset="-122"/>
              </a:rPr>
              <a:t>阮郎归</a:t>
            </a:r>
            <a:r>
              <a:rPr lang="en-US" altLang="zh-CN" sz="2800">
                <a:latin typeface="华文隶书" charset="-122"/>
                <a:ea typeface="华文隶书" charset="-122"/>
              </a:rPr>
              <a:t>·</a:t>
            </a:r>
            <a:r>
              <a:rPr lang="zh-CN" altLang="en-US" sz="2800">
                <a:latin typeface="华文隶书" charset="-122"/>
                <a:ea typeface="华文隶书" charset="-122"/>
              </a:rPr>
              <a:t>初夏    苏轼</a:t>
            </a:r>
            <a:endParaRPr lang="zh-CN" altLang="en-US" sz="2800">
              <a:latin typeface="华文隶书" charset="-122"/>
              <a:ea typeface="华文隶书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>
                <a:latin typeface="华文隶书" charset="-122"/>
                <a:ea typeface="华文隶书" charset="-122"/>
              </a:rPr>
              <a:t>       绿槐高柳</a:t>
            </a:r>
            <a:r>
              <a:rPr lang="zh-CN" altLang="en-US" sz="2800">
                <a:solidFill>
                  <a:srgbClr val="DFBF9F"/>
                </a:solidFill>
                <a:latin typeface="华文隶书" charset="-122"/>
                <a:ea typeface="华文隶书" charset="-122"/>
              </a:rPr>
              <a:t>咽</a:t>
            </a:r>
            <a:r>
              <a:rPr lang="zh-CN" altLang="en-US" sz="2800">
                <a:latin typeface="华文隶书" charset="-122"/>
                <a:ea typeface="华文隶书" charset="-122"/>
              </a:rPr>
              <a:t>新蝉，薰风初入弦。碧纱窗下水沉烟，棋声惊昼眠。</a:t>
            </a:r>
            <a:endParaRPr lang="zh-CN" altLang="en-US" sz="2800">
              <a:latin typeface="华文隶书" charset="-122"/>
              <a:ea typeface="华文隶书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>
                <a:latin typeface="华文隶书" charset="-122"/>
                <a:ea typeface="华文隶书" charset="-122"/>
              </a:rPr>
              <a:t>       微雨过，小荷翻，榴花开欲</a:t>
            </a:r>
            <a:r>
              <a:rPr lang="zh-CN" altLang="en-US" sz="2800">
                <a:solidFill>
                  <a:srgbClr val="DFBF9F"/>
                </a:solidFill>
                <a:latin typeface="华文隶书" charset="-122"/>
                <a:ea typeface="华文隶书" charset="-122"/>
              </a:rPr>
              <a:t>燃</a:t>
            </a:r>
            <a:r>
              <a:rPr lang="zh-CN" altLang="en-US" sz="2800">
                <a:latin typeface="华文隶书" charset="-122"/>
                <a:ea typeface="华文隶书" charset="-122"/>
              </a:rPr>
              <a:t>。玉盆纤手弄清泉，</a:t>
            </a:r>
            <a:r>
              <a:rPr lang="zh-CN" altLang="en-US" sz="2800" u="sng">
                <a:latin typeface="华文隶书" charset="-122"/>
                <a:ea typeface="华文隶书" charset="-122"/>
              </a:rPr>
              <a:t>琼珠碎却圆</a:t>
            </a:r>
            <a:r>
              <a:rPr lang="zh-CN" altLang="en-US" sz="2800">
                <a:latin typeface="华文隶书" charset="-122"/>
                <a:ea typeface="华文隶书" charset="-122"/>
              </a:rPr>
              <a:t>。</a:t>
            </a:r>
            <a:endParaRPr lang="zh-CN" altLang="en-US" sz="2800">
              <a:latin typeface="华文隶书" charset="-122"/>
              <a:ea typeface="华文隶书" charset="-122"/>
            </a:endParaRPr>
          </a:p>
        </p:txBody>
      </p:sp>
      <p:sp>
        <p:nvSpPr>
          <p:cNvPr id="78850" name="文本框 1"/>
          <p:cNvSpPr/>
          <p:nvPr/>
        </p:nvSpPr>
        <p:spPr>
          <a:xfrm>
            <a:off x="9229725" y="444500"/>
            <a:ext cx="2497138" cy="6554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000">
                <a:solidFill>
                  <a:srgbClr val="FF0000"/>
                </a:solidFill>
              </a:rPr>
              <a:t>⑴阮郎归:词牌名。此调名于《花草粹编》中注曰:"一名'醉桃源'、'碧桃春'。</a:t>
            </a:r>
            <a:endParaRPr lang="zh-CN" altLang="en-US" sz="2000">
              <a:solidFill>
                <a:srgbClr val="FF0000"/>
              </a:solidFill>
            </a:endParaRPr>
          </a:p>
          <a:p>
            <a:pPr lvl="0"/>
            <a:r>
              <a:rPr lang="zh-CN" altLang="en-US" sz="2000">
                <a:solidFill>
                  <a:srgbClr val="FF0000"/>
                </a:solidFill>
              </a:rPr>
              <a:t>⑵薰风:南风，和暖的风，指初夏时的东南风。《吕氏春秋·有始》:"东南曰薰风。" 唐白居易 《首夏南池独酌》诗:"薰风自南至，吹我池上林。"</a:t>
            </a:r>
            <a:endParaRPr lang="zh-CN" altLang="en-US" sz="2000">
              <a:solidFill>
                <a:srgbClr val="FF0000"/>
              </a:solidFill>
            </a:endParaRPr>
          </a:p>
          <a:p>
            <a:pPr lvl="0"/>
            <a:r>
              <a:rPr lang="zh-CN" altLang="en-US" sz="2000">
                <a:solidFill>
                  <a:srgbClr val="FF0000"/>
                </a:solidFill>
              </a:rPr>
              <a:t>⑶水沈:即"水沉"，木质香料，又名沉水香。</a:t>
            </a:r>
            <a:endParaRPr lang="zh-CN" altLang="en-US" sz="2000">
              <a:solidFill>
                <a:srgbClr val="FF0000"/>
              </a:solidFill>
            </a:endParaRPr>
          </a:p>
          <a:p>
            <a:pPr lvl="0"/>
            <a:r>
              <a:rPr lang="zh-CN" altLang="en-US" sz="2000">
                <a:solidFill>
                  <a:srgbClr val="FF0000"/>
                </a:solidFill>
              </a:rPr>
              <a:t>⑷燃：形容花红如火。</a:t>
            </a:r>
            <a:endParaRPr lang="zh-CN" altLang="en-US" sz="2000">
              <a:solidFill>
                <a:srgbClr val="FF0000"/>
              </a:solidFill>
            </a:endParaRPr>
          </a:p>
          <a:p>
            <a:pPr lvl="0"/>
            <a:r>
              <a:rPr lang="zh-CN" altLang="en-US" sz="2000">
                <a:solidFill>
                  <a:srgbClr val="FF0000"/>
                </a:solidFill>
              </a:rPr>
              <a:t>⑸玉盆:指荷叶。纤手:女性娇小柔嫩的手。</a:t>
            </a:r>
            <a:endParaRPr lang="zh-CN" altLang="en-US" sz="2000">
              <a:solidFill>
                <a:srgbClr val="FF0000"/>
              </a:solidFill>
            </a:endParaRPr>
          </a:p>
          <a:p>
            <a:pPr lvl="0"/>
            <a:r>
              <a:rPr lang="zh-CN" altLang="en-US" sz="2000">
                <a:solidFill>
                  <a:srgbClr val="FF0000"/>
                </a:solidFill>
              </a:rPr>
              <a:t>⑹琼珠:形容水的泡沫。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8851" name="文本框 2"/>
          <p:cNvSpPr/>
          <p:nvPr/>
        </p:nvSpPr>
        <p:spPr>
          <a:xfrm>
            <a:off x="381000" y="4527550"/>
            <a:ext cx="8120063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窗外绿槐阴阴，高高的柳树随风轻动，蝉鸣声戛然而止，和风将初夏的清凉吹入屋内。绿色的纱窗下，沉水香的淡淡芬芳随风飘散;惬意的昼眠，忽而被落棋之声惊醒。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雨后的小荷，随清风翻转。石榴花衬着湿润的绿叶，愈见得红丽如燃。美丽女子正在清池边用盆舀水嬉耍，清澈的泉水溅起就像晶莹的珍珠，一会儿破碎一会儿又圆。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8852" name="文本框 3"/>
          <p:cNvSpPr/>
          <p:nvPr/>
        </p:nvSpPr>
        <p:spPr>
          <a:xfrm>
            <a:off x="2894013" y="3943350"/>
            <a:ext cx="3454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闺房少女拨弄清泉时的调皮样子，以及玩水时的喜悦兴奋的心情。</a:t>
            </a:r>
            <a:endParaRPr lang="zh-CN" altLang="en-US" sz="1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8853" name="文本框 4"/>
          <p:cNvSpPr/>
          <p:nvPr/>
        </p:nvSpPr>
        <p:spPr>
          <a:xfrm>
            <a:off x="6397625" y="3292475"/>
            <a:ext cx="174307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化静为动，表现了石榴花色的红艳，突出了石榴的生气。</a:t>
            </a:r>
            <a:endParaRPr lang="zh-CN" altLang="en-US" sz="1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8854" name="文本框 5"/>
          <p:cNvSpPr/>
          <p:nvPr/>
        </p:nvSpPr>
        <p:spPr>
          <a:xfrm>
            <a:off x="2082800" y="1346200"/>
            <a:ext cx="16065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>
                <a:solidFill>
                  <a:srgbClr val="FF0000"/>
                </a:solidFill>
              </a:rPr>
              <a:t>以动衬静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8855" name="文本框 6"/>
          <p:cNvSpPr/>
          <p:nvPr/>
        </p:nvSpPr>
        <p:spPr>
          <a:xfrm>
            <a:off x="4457700" y="1346200"/>
            <a:ext cx="25400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>
                <a:solidFill>
                  <a:srgbClr val="FF0000"/>
                </a:solidFill>
              </a:rPr>
              <a:t>清幽、寂静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8856" name="文本框 7"/>
          <p:cNvSpPr/>
          <p:nvPr/>
        </p:nvSpPr>
        <p:spPr>
          <a:xfrm>
            <a:off x="2928938" y="2001838"/>
            <a:ext cx="3573462" cy="336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咽</a:t>
            </a:r>
            <a:r>
              <a:rPr lang="en-US" altLang="zh-CN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yè</a:t>
            </a:r>
            <a:r>
              <a:rPr lang="en-US" altLang="zh-CN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):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阻塞，声音因阻塞而低沉。</a:t>
            </a:r>
            <a:endParaRPr lang="zh-CN" altLang="en-US" sz="1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 fill="hold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 fill="hold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 fill="hold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 fill="hold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  <p:bldP spid="78853" grpId="0"/>
      <p:bldP spid="78854" grpId="0"/>
      <p:bldP spid="78855" grpId="0"/>
      <p:bldP spid="788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1" name="Text Box 4"/>
          <p:cNvSpPr/>
          <p:nvPr/>
        </p:nvSpPr>
        <p:spPr>
          <a:xfrm>
            <a:off x="2895600" y="1392238"/>
            <a:ext cx="64008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5400">
                <a:solidFill>
                  <a:srgbClr val="1C1C1C"/>
                </a:solidFill>
              </a:rPr>
              <a:t>何为山水田园诗？</a:t>
            </a:r>
            <a:endParaRPr lang="zh-CN" altLang="en-US" sz="540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矩形 1"/>
          <p:cNvSpPr/>
          <p:nvPr/>
        </p:nvSpPr>
        <p:spPr>
          <a:xfrm>
            <a:off x="533400" y="609600"/>
            <a:ext cx="11293475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</a:rPr>
              <a:t>“绿槐高柳咽新蝉”</a:t>
            </a:r>
            <a:r>
              <a:rPr lang="zh-CN" altLang="en-US" sz="2400">
                <a:solidFill>
                  <a:srgbClr val="1C1C1C"/>
                </a:solidFill>
              </a:rPr>
              <a:t>，都是具有初夏特征的景物：枝叶繁茂的槐树，高大的柳树，还有浓绿深处的新蝉鸣声乍歇，一片阴凉幽静的庭院环境。</a:t>
            </a:r>
            <a:endParaRPr lang="en-US" altLang="zh-CN" sz="2400">
              <a:solidFill>
                <a:srgbClr val="1C1C1C"/>
              </a:solidFill>
            </a:endParaRPr>
          </a:p>
          <a:p>
            <a:pPr lvl="0"/>
            <a:endParaRPr lang="en-US" altLang="zh-CN" sz="2400">
              <a:solidFill>
                <a:srgbClr val="FF0000"/>
              </a:solidFill>
            </a:endParaRPr>
          </a:p>
          <a:p>
            <a:pPr lvl="0"/>
            <a:r>
              <a:rPr lang="zh-CN" altLang="en-US" sz="2400">
                <a:solidFill>
                  <a:srgbClr val="FF0000"/>
                </a:solidFill>
              </a:rPr>
              <a:t>“熏风初入弦”</a:t>
            </a:r>
            <a:r>
              <a:rPr lang="zh-CN" altLang="en-US" sz="2400">
                <a:solidFill>
                  <a:srgbClr val="1C1C1C"/>
                </a:solidFill>
              </a:rPr>
              <a:t>，又是初夏的气候特征。熏风，就是暖和的南风。古人对这种助长万物的风曾写有</a:t>
            </a:r>
            <a:r>
              <a:rPr lang="en-US" altLang="zh-CN" sz="2400">
                <a:solidFill>
                  <a:srgbClr val="1C1C1C"/>
                </a:solidFill>
              </a:rPr>
              <a:t>《</a:t>
            </a:r>
            <a:r>
              <a:rPr lang="zh-CN" altLang="en-US" sz="2400">
                <a:solidFill>
                  <a:srgbClr val="1C1C1C"/>
                </a:solidFill>
              </a:rPr>
              <a:t>南风歌</a:t>
            </a:r>
            <a:r>
              <a:rPr lang="en-US" altLang="zh-CN" sz="2400">
                <a:solidFill>
                  <a:srgbClr val="1C1C1C"/>
                </a:solidFill>
              </a:rPr>
              <a:t>》</a:t>
            </a:r>
            <a:r>
              <a:rPr lang="zh-CN" altLang="en-US" sz="2400">
                <a:solidFill>
                  <a:srgbClr val="1C1C1C"/>
                </a:solidFill>
              </a:rPr>
              <a:t>大加赞颂：“南风之熏兮，可以解吾民之愠兮。南风之时兮，可以阜吾民之财兮。”据</a:t>
            </a:r>
            <a:r>
              <a:rPr lang="en-US" altLang="zh-CN" sz="2400">
                <a:solidFill>
                  <a:srgbClr val="1C1C1C"/>
                </a:solidFill>
              </a:rPr>
              <a:t>《</a:t>
            </a:r>
            <a:r>
              <a:rPr lang="zh-CN" altLang="en-US" sz="2400">
                <a:solidFill>
                  <a:srgbClr val="1C1C1C"/>
                </a:solidFill>
              </a:rPr>
              <a:t>礼记</a:t>
            </a:r>
            <a:r>
              <a:rPr lang="en-US" altLang="zh-CN" sz="2400">
                <a:solidFill>
                  <a:srgbClr val="1C1C1C"/>
                </a:solidFill>
              </a:rPr>
              <a:t>·</a:t>
            </a:r>
            <a:r>
              <a:rPr lang="zh-CN" altLang="en-US" sz="2400">
                <a:solidFill>
                  <a:srgbClr val="1C1C1C"/>
                </a:solidFill>
              </a:rPr>
              <a:t>乐记</a:t>
            </a:r>
            <a:r>
              <a:rPr lang="en-US" altLang="zh-CN" sz="2400">
                <a:solidFill>
                  <a:srgbClr val="1C1C1C"/>
                </a:solidFill>
              </a:rPr>
              <a:t>》</a:t>
            </a:r>
            <a:r>
              <a:rPr lang="zh-CN" altLang="en-US" sz="2400">
                <a:solidFill>
                  <a:srgbClr val="1C1C1C"/>
                </a:solidFill>
              </a:rPr>
              <a:t>载：“昔者，舜作五弦之琴以歌</a:t>
            </a:r>
            <a:r>
              <a:rPr lang="en-US" altLang="zh-CN" sz="2400">
                <a:solidFill>
                  <a:srgbClr val="1C1C1C"/>
                </a:solidFill>
              </a:rPr>
              <a:t>《</a:t>
            </a:r>
            <a:r>
              <a:rPr lang="zh-CN" altLang="en-US" sz="2400">
                <a:solidFill>
                  <a:srgbClr val="1C1C1C"/>
                </a:solidFill>
              </a:rPr>
              <a:t>南风</a:t>
            </a:r>
            <a:r>
              <a:rPr lang="en-US" altLang="zh-CN" sz="2400">
                <a:solidFill>
                  <a:srgbClr val="1C1C1C"/>
                </a:solidFill>
              </a:rPr>
              <a:t>》</a:t>
            </a:r>
            <a:r>
              <a:rPr lang="zh-CN" altLang="en-US" sz="2400">
                <a:solidFill>
                  <a:srgbClr val="1C1C1C"/>
                </a:solidFill>
              </a:rPr>
              <a:t>。”意即虞舜特制五弦琴为</a:t>
            </a:r>
            <a:r>
              <a:rPr lang="en-US" altLang="zh-CN" sz="2400">
                <a:solidFill>
                  <a:srgbClr val="1C1C1C"/>
                </a:solidFill>
              </a:rPr>
              <a:t>《</a:t>
            </a:r>
            <a:r>
              <a:rPr lang="zh-CN" altLang="en-US" sz="2400">
                <a:solidFill>
                  <a:srgbClr val="1C1C1C"/>
                </a:solidFill>
              </a:rPr>
              <a:t>南风</a:t>
            </a:r>
            <a:r>
              <a:rPr lang="en-US" altLang="zh-CN" sz="2400">
                <a:solidFill>
                  <a:srgbClr val="1C1C1C"/>
                </a:solidFill>
              </a:rPr>
              <a:t>》</a:t>
            </a:r>
            <a:r>
              <a:rPr lang="zh-CN" altLang="en-US" sz="2400">
                <a:solidFill>
                  <a:srgbClr val="1C1C1C"/>
                </a:solidFill>
              </a:rPr>
              <a:t>伴奏。这里的“熏风初入弦”，</a:t>
            </a:r>
            <a:r>
              <a:rPr lang="zh-CN" altLang="en-US" sz="2400">
                <a:solidFill>
                  <a:srgbClr val="FF0000"/>
                </a:solidFill>
              </a:rPr>
              <a:t>是说</a:t>
            </a:r>
            <a:r>
              <a:rPr lang="en-US" altLang="zh-CN" sz="2400">
                <a:solidFill>
                  <a:srgbClr val="FF0000"/>
                </a:solidFill>
              </a:rPr>
              <a:t>《</a:t>
            </a:r>
            <a:r>
              <a:rPr lang="zh-CN" altLang="en-US" sz="2400">
                <a:solidFill>
                  <a:srgbClr val="FF0000"/>
                </a:solidFill>
              </a:rPr>
              <a:t>南风</a:t>
            </a:r>
            <a:r>
              <a:rPr lang="en-US" altLang="zh-CN" sz="2400">
                <a:solidFill>
                  <a:srgbClr val="FF0000"/>
                </a:solidFill>
              </a:rPr>
              <a:t>》</a:t>
            </a:r>
            <a:r>
              <a:rPr lang="zh-CN" altLang="en-US" sz="2400">
                <a:solidFill>
                  <a:srgbClr val="FF0000"/>
                </a:solidFill>
              </a:rPr>
              <a:t>之歌又要开始入管弦被人歌唱，以喻南风初起。</a:t>
            </a:r>
            <a:r>
              <a:rPr lang="zh-CN" altLang="en-US" sz="2400">
                <a:solidFill>
                  <a:srgbClr val="1C1C1C"/>
                </a:solidFill>
              </a:rPr>
              <a:t>以上所写的景物分别诉诸于</a:t>
            </a:r>
            <a:r>
              <a:rPr lang="zh-CN" altLang="en-US" sz="2400" u="sng">
                <a:solidFill>
                  <a:srgbClr val="7030A0"/>
                </a:solidFill>
              </a:rPr>
              <a:t>视觉</a:t>
            </a:r>
            <a:r>
              <a:rPr lang="en-US" altLang="zh-CN" sz="2400">
                <a:solidFill>
                  <a:srgbClr val="1C1C1C"/>
                </a:solidFill>
              </a:rPr>
              <a:t>(</a:t>
            </a:r>
            <a:r>
              <a:rPr lang="zh-CN" altLang="en-US" sz="2400">
                <a:solidFill>
                  <a:srgbClr val="1C1C1C"/>
                </a:solidFill>
              </a:rPr>
              <a:t>绿槐、高柳</a:t>
            </a:r>
            <a:r>
              <a:rPr lang="en-US" altLang="zh-CN" sz="2400">
                <a:solidFill>
                  <a:srgbClr val="1C1C1C"/>
                </a:solidFill>
              </a:rPr>
              <a:t>)</a:t>
            </a:r>
            <a:r>
              <a:rPr lang="zh-CN" altLang="en-US" sz="2400">
                <a:solidFill>
                  <a:srgbClr val="1C1C1C"/>
                </a:solidFill>
              </a:rPr>
              <a:t>、</a:t>
            </a:r>
            <a:r>
              <a:rPr lang="zh-CN" altLang="en-US" sz="2400" u="sng">
                <a:solidFill>
                  <a:srgbClr val="7030A0"/>
                </a:solidFill>
              </a:rPr>
              <a:t>听觉</a:t>
            </a:r>
            <a:r>
              <a:rPr lang="en-US" altLang="zh-CN" sz="2400">
                <a:solidFill>
                  <a:srgbClr val="1C1C1C"/>
                </a:solidFill>
              </a:rPr>
              <a:t>(</a:t>
            </a:r>
            <a:r>
              <a:rPr lang="zh-CN" altLang="en-US" sz="2400">
                <a:solidFill>
                  <a:srgbClr val="1C1C1C"/>
                </a:solidFill>
              </a:rPr>
              <a:t>咽新蝉</a:t>
            </a:r>
            <a:r>
              <a:rPr lang="en-US" altLang="zh-CN" sz="2400">
                <a:solidFill>
                  <a:srgbClr val="1C1C1C"/>
                </a:solidFill>
              </a:rPr>
              <a:t>)</a:t>
            </a:r>
            <a:r>
              <a:rPr lang="zh-CN" altLang="en-US" sz="2400">
                <a:solidFill>
                  <a:srgbClr val="1C1C1C"/>
                </a:solidFill>
              </a:rPr>
              <a:t>和</a:t>
            </a:r>
            <a:r>
              <a:rPr lang="zh-CN" altLang="en-US" sz="2400" u="sng">
                <a:solidFill>
                  <a:srgbClr val="7030A0"/>
                </a:solidFill>
              </a:rPr>
              <a:t>触觉</a:t>
            </a:r>
            <a:r>
              <a:rPr lang="en-US" altLang="zh-CN" sz="2400">
                <a:solidFill>
                  <a:srgbClr val="1C1C1C"/>
                </a:solidFill>
              </a:rPr>
              <a:t>(</a:t>
            </a:r>
            <a:r>
              <a:rPr lang="zh-CN" altLang="en-US" sz="2400">
                <a:solidFill>
                  <a:srgbClr val="1C1C1C"/>
                </a:solidFill>
              </a:rPr>
              <a:t>熏风</a:t>
            </a:r>
            <a:r>
              <a:rPr lang="en-US" altLang="zh-CN" sz="2400">
                <a:solidFill>
                  <a:srgbClr val="1C1C1C"/>
                </a:solidFill>
              </a:rPr>
              <a:t>)</a:t>
            </a:r>
            <a:r>
              <a:rPr lang="zh-CN" altLang="en-US" sz="2400">
                <a:solidFill>
                  <a:srgbClr val="1C1C1C"/>
                </a:solidFill>
              </a:rPr>
              <a:t>，使初夏的到来具有一种立体感，鲜明而真切。</a:t>
            </a:r>
            <a:endParaRPr lang="zh-CN" altLang="en-US" sz="2400">
              <a:solidFill>
                <a:srgbClr val="1C1C1C"/>
              </a:solidFill>
            </a:endParaRPr>
          </a:p>
        </p:txBody>
      </p:sp>
      <p:sp>
        <p:nvSpPr>
          <p:cNvPr id="79874" name="TextBox 2"/>
          <p:cNvSpPr/>
          <p:nvPr/>
        </p:nvSpPr>
        <p:spPr>
          <a:xfrm>
            <a:off x="457200" y="4648200"/>
            <a:ext cx="11090275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</a:rPr>
              <a:t>“碧纱窗下水沉烟，棋声惊昼眠”，</a:t>
            </a:r>
            <a:r>
              <a:rPr lang="zh-CN" altLang="en-US" sz="2400">
                <a:solidFill>
                  <a:srgbClr val="1C1C1C"/>
                </a:solidFill>
              </a:rPr>
              <a:t>进入室内描写。碧纱窗下的香炉中升腾著沉香</a:t>
            </a:r>
            <a:r>
              <a:rPr lang="en-US" altLang="zh-CN" sz="2400">
                <a:solidFill>
                  <a:srgbClr val="1C1C1C"/>
                </a:solidFill>
              </a:rPr>
              <a:t>(</a:t>
            </a:r>
            <a:r>
              <a:rPr lang="zh-CN" altLang="en-US" sz="2400">
                <a:solidFill>
                  <a:srgbClr val="1C1C1C"/>
                </a:solidFill>
              </a:rPr>
              <a:t>即水沉</a:t>
            </a:r>
            <a:r>
              <a:rPr lang="en-US" altLang="zh-CN" sz="2400">
                <a:solidFill>
                  <a:srgbClr val="1C1C1C"/>
                </a:solidFill>
              </a:rPr>
              <a:t>)</a:t>
            </a:r>
            <a:r>
              <a:rPr lang="zh-CN" altLang="en-US" sz="2400">
                <a:solidFill>
                  <a:srgbClr val="1C1C1C"/>
                </a:solidFill>
              </a:rPr>
              <a:t>的袅袅轻烟。碧纱白烟相衬，不仅具有形象之美，且有异香可闻，显得幽静闲雅。这时传来棋子著枰的响声，把正在午睡的女主人公惊醒。</a:t>
            </a:r>
            <a:endParaRPr lang="zh-CN" altLang="en-US" sz="2400">
              <a:solidFill>
                <a:srgbClr val="1C1C1C"/>
              </a:solidFill>
            </a:endParaRPr>
          </a:p>
        </p:txBody>
      </p:sp>
      <p:sp>
        <p:nvSpPr>
          <p:cNvPr id="79875" name="TextBox 5"/>
          <p:cNvSpPr/>
          <p:nvPr/>
        </p:nvSpPr>
        <p:spPr>
          <a:xfrm>
            <a:off x="304800" y="6096000"/>
            <a:ext cx="87503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0000FF"/>
                </a:solidFill>
              </a:rPr>
              <a:t>上片写初夏已悄悄来到一个少女的身边。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7" name="矩形 2"/>
          <p:cNvSpPr/>
          <p:nvPr/>
        </p:nvSpPr>
        <p:spPr>
          <a:xfrm>
            <a:off x="979488" y="420688"/>
            <a:ext cx="102901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0000FF"/>
                </a:solidFill>
              </a:rPr>
              <a:t>下片写这个少女梦醒来以后，尽情地领略和享受初夏时节的自然风光。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0898" name="矩形 3"/>
          <p:cNvSpPr/>
          <p:nvPr/>
        </p:nvSpPr>
        <p:spPr>
          <a:xfrm>
            <a:off x="1008063" y="2214563"/>
            <a:ext cx="1029017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</a:rPr>
              <a:t>这首词写的是初夏时节的闺阁生活，采用从反面落笔的手法，用一幅幅无声画来展示大自然的生机。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0899" name="文本框 4"/>
          <p:cNvSpPr/>
          <p:nvPr/>
        </p:nvSpPr>
        <p:spPr>
          <a:xfrm>
            <a:off x="841375" y="3657600"/>
            <a:ext cx="10518775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</a:rPr>
              <a:t>写女性的闺情词，一般总离不开相思、苦闷、疏慵、倦怠，种种弱质柔情，可是苏轼在这里写的闺情却不是这样。女主人公单纯、天真、无忧无虑，不害单相思，困了就睡，醒了就去贪赏风景，拨弄清泉。她热爱生活，热爱自然，愿把自己融化在大自然的美色之中。这是一种健康的女性美，与初夏的勃勃生机构成一种和谐的情调。苏轼的此种词作，无疑是给词坛，吹来了一股清新的风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 fill="hold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 fill="hold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1" name="矩形 1"/>
          <p:cNvSpPr/>
          <p:nvPr/>
        </p:nvSpPr>
        <p:spPr>
          <a:xfrm>
            <a:off x="1825625" y="350838"/>
            <a:ext cx="8386763" cy="480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268288"/>
            <a:r>
              <a:rPr lang="en-US" altLang="zh-CN" sz="3200">
                <a:solidFill>
                  <a:srgbClr val="1C1C1C"/>
                </a:solidFill>
              </a:rPr>
              <a:t>1</a:t>
            </a:r>
            <a:r>
              <a:rPr lang="zh-CN" altLang="en-US" sz="3200">
                <a:solidFill>
                  <a:srgbClr val="1C1C1C"/>
                </a:solidFill>
              </a:rPr>
              <a:t>、对作品赏析不恰当的</a:t>
            </a:r>
            <a:r>
              <a:rPr lang="en-US" altLang="zh-CN" sz="3200">
                <a:solidFill>
                  <a:srgbClr val="1C1C1C"/>
                </a:solidFill>
              </a:rPr>
              <a:t>—</a:t>
            </a:r>
            <a:r>
              <a:rPr lang="zh-CN" altLang="en-US" sz="3200">
                <a:solidFill>
                  <a:srgbClr val="1C1C1C"/>
                </a:solidFill>
              </a:rPr>
              <a:t>项是（   ）</a:t>
            </a:r>
            <a:endParaRPr lang="zh-CN" altLang="en-US" sz="3200">
              <a:solidFill>
                <a:srgbClr val="1C1C1C"/>
              </a:solidFill>
            </a:endParaRPr>
          </a:p>
          <a:p>
            <a:pPr marL="0" lvl="0" indent="268288" eaLnBrk="0" hangingPunct="0"/>
            <a:r>
              <a: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．作者从视觉、听觉、触觉等角度描写夏景，显得鲜明生动。</a:t>
            </a:r>
            <a:endParaRPr lang="zh-CN" altLang="en-US" sz="3200">
              <a:solidFill>
                <a:srgbClr val="1C1C1C"/>
              </a:solidFill>
              <a:latin typeface="华文楷体" pitchFamily="2" charset="-122"/>
              <a:ea typeface="华文楷体" pitchFamily="2" charset="-122"/>
            </a:endParaRPr>
          </a:p>
          <a:p>
            <a:pPr marL="0" lvl="0" indent="268288" eaLnBrk="0" hangingPunct="0"/>
            <a:r>
              <a: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．“棋声惊昼眠</a:t>
            </a:r>
            <a:r>
              <a: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"</a:t>
            </a:r>
            <a:r>
              <a:rPr lang="zh-CN" altLang="en-US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一句以棋声来衬托周围环境的幽静闲雅。</a:t>
            </a:r>
            <a:endParaRPr lang="zh-CN" altLang="en-US" sz="3200">
              <a:solidFill>
                <a:srgbClr val="1C1C1C"/>
              </a:solidFill>
              <a:latin typeface="华文楷体" pitchFamily="2" charset="-122"/>
              <a:ea typeface="华文楷体" pitchFamily="2" charset="-122"/>
            </a:endParaRPr>
          </a:p>
          <a:p>
            <a:pPr marL="0" lvl="0" indent="268288" eaLnBrk="0" hangingPunct="0"/>
            <a:r>
              <a: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．</a:t>
            </a:r>
            <a:r>
              <a: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"</a:t>
            </a:r>
            <a:r>
              <a:rPr lang="zh-CN" altLang="en-US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榴花开欲燃”表现了石榴花色的红艳，突出了石榴的生机。</a:t>
            </a:r>
            <a:endParaRPr lang="zh-CN" altLang="en-US" sz="3200">
              <a:solidFill>
                <a:srgbClr val="1C1C1C"/>
              </a:solidFill>
              <a:latin typeface="华文楷体" pitchFamily="2" charset="-122"/>
              <a:ea typeface="华文楷体" pitchFamily="2" charset="-122"/>
            </a:endParaRPr>
          </a:p>
          <a:p>
            <a:pPr marL="0" lvl="0" indent="268288" eaLnBrk="0" hangingPunct="0"/>
            <a:r>
              <a:rPr lang="en-US" altLang="zh-CN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D</a:t>
            </a:r>
            <a:r>
              <a:rPr lang="zh-CN" altLang="en-US" sz="3200">
                <a:solidFill>
                  <a:srgbClr val="1C1C1C"/>
                </a:solidFill>
                <a:latin typeface="华文楷体" pitchFamily="2" charset="-122"/>
                <a:ea typeface="华文楷体" pitchFamily="2" charset="-122"/>
              </a:rPr>
              <a:t>．全篇语言清新，感情细腻，风格委婉，境界开阔，韵味悠远。</a:t>
            </a:r>
            <a:endParaRPr lang="zh-CN" altLang="en-US" sz="3200">
              <a:solidFill>
                <a:srgbClr val="1C1C1C"/>
              </a:solidFill>
              <a:latin typeface="华文楷体" pitchFamily="2" charset="-122"/>
              <a:ea typeface="华文楷体" pitchFamily="2" charset="-122"/>
            </a:endParaRPr>
          </a:p>
          <a:p>
            <a:pPr marL="0" lvl="0" indent="268288" eaLnBrk="0" hangingPunct="0"/>
            <a:endParaRPr lang="zh-CN" altLang="en-US">
              <a:solidFill>
                <a:srgbClr val="1C1C1C"/>
              </a:solidFill>
            </a:endParaRPr>
          </a:p>
        </p:txBody>
      </p:sp>
      <p:sp>
        <p:nvSpPr>
          <p:cNvPr id="81922" name="TextBox 2"/>
          <p:cNvSpPr/>
          <p:nvPr/>
        </p:nvSpPr>
        <p:spPr>
          <a:xfrm>
            <a:off x="1905000" y="5638800"/>
            <a:ext cx="82296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FF0066"/>
                </a:solidFill>
              </a:rPr>
              <a:t>答案：</a:t>
            </a:r>
            <a:r>
              <a:rPr lang="en-US" altLang="zh-CN" sz="3600">
                <a:solidFill>
                  <a:srgbClr val="FF0066"/>
                </a:solidFill>
              </a:rPr>
              <a:t>D</a:t>
            </a:r>
            <a:r>
              <a:rPr lang="zh-CN" altLang="en-US" sz="3600">
                <a:solidFill>
                  <a:srgbClr val="FF0066"/>
                </a:solidFill>
              </a:rPr>
              <a:t>“意境开阔”错。</a:t>
            </a:r>
            <a:endParaRPr lang="zh-CN" altLang="en-US" sz="360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81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819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819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5" name="TextBox 2"/>
          <p:cNvSpPr/>
          <p:nvPr/>
        </p:nvSpPr>
        <p:spPr>
          <a:xfrm>
            <a:off x="358775" y="609600"/>
            <a:ext cx="11082338" cy="1414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、就作品中画线句，联系下片内容，从情景关系的角度，写一段鉴赏文字</a:t>
            </a:r>
            <a:r>
              <a:rPr lang="zh-CN" altLang="en-US" sz="36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>
              <a:solidFill>
                <a:srgbClr val="1C1C1C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>
              <a:solidFill>
                <a:srgbClr val="1C1C1C"/>
              </a:solidFill>
            </a:endParaRPr>
          </a:p>
        </p:txBody>
      </p:sp>
      <p:sp>
        <p:nvSpPr>
          <p:cNvPr id="82946" name="TextBox 3"/>
          <p:cNvSpPr/>
          <p:nvPr/>
        </p:nvSpPr>
        <p:spPr>
          <a:xfrm>
            <a:off x="762000" y="4038600"/>
            <a:ext cx="10490200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0000"/>
                </a:solidFill>
              </a:rPr>
              <a:t>答案要点：借景抒情、情景交融。</a:t>
            </a:r>
            <a:endParaRPr lang="en-US" altLang="zh-CN" sz="3200">
              <a:solidFill>
                <a:srgbClr val="FF0000"/>
              </a:solidFill>
            </a:endParaRPr>
          </a:p>
          <a:p>
            <a:pPr lvl="0"/>
            <a:r>
              <a:rPr lang="zh-CN" altLang="en-US" sz="3200">
                <a:solidFill>
                  <a:srgbClr val="FF0000"/>
                </a:solidFill>
              </a:rPr>
              <a:t>景：运用比喻的手法，细致地描绘了水花四溅分裂，又重新聚集成圆润晶莹水珠的景象</a:t>
            </a:r>
            <a:r>
              <a:rPr lang="zh-CN" altLang="en-US" sz="3200">
                <a:solidFill>
                  <a:srgbClr val="FF0066"/>
                </a:solidFill>
              </a:rPr>
              <a:t>。</a:t>
            </a:r>
            <a:endParaRPr lang="en-US" altLang="zh-CN" sz="3200">
              <a:solidFill>
                <a:srgbClr val="FF0066"/>
              </a:solidFill>
            </a:endParaRPr>
          </a:p>
          <a:p>
            <a:pPr lvl="0"/>
            <a:r>
              <a:rPr lang="zh-CN" altLang="en-US" sz="3200">
                <a:solidFill>
                  <a:srgbClr val="FF0000"/>
                </a:solidFill>
              </a:rPr>
              <a:t>情</a:t>
            </a:r>
            <a:r>
              <a:rPr lang="zh-CN" altLang="en-US" sz="3200">
                <a:solidFill>
                  <a:srgbClr val="FF0066"/>
                </a:solidFill>
              </a:rPr>
              <a:t>：</a:t>
            </a:r>
            <a:r>
              <a:rPr lang="zh-CN" altLang="en-US" sz="3200">
                <a:solidFill>
                  <a:srgbClr val="FF0000"/>
                </a:solidFill>
              </a:rPr>
              <a:t>真切地展现了主人公轻快、喜悦的心情。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2947" name="TextBox 4"/>
          <p:cNvSpPr/>
          <p:nvPr/>
        </p:nvSpPr>
        <p:spPr>
          <a:xfrm>
            <a:off x="1143000" y="2251075"/>
            <a:ext cx="9423400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提示：赏析情景交融题，最重要的是说清作者写了什么景，抒了什么情。这一点说清了，得分要点也就抓住了。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pic>
        <p:nvPicPr>
          <p:cNvPr id="82948" name="New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3900" y="12052300"/>
            <a:ext cx="304800" cy="2159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82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 fill="hold"/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 fill="hold"/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 fill="hold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69" name="Text Box 4"/>
          <p:cNvSpPr/>
          <p:nvPr/>
        </p:nvSpPr>
        <p:spPr>
          <a:xfrm>
            <a:off x="3570288" y="2921000"/>
            <a:ext cx="42672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6000">
                <a:solidFill>
                  <a:srgbClr val="1C1C1C"/>
                </a:solidFill>
                <a:latin typeface="Arial" pitchFamily="34" charset="0"/>
              </a:rPr>
              <a:t> </a:t>
            </a:r>
            <a:r>
              <a:rPr lang="zh-CN" altLang="en-US" sz="60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再见</a:t>
            </a:r>
            <a:endParaRPr lang="zh-CN" altLang="en-US" sz="60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397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85600" y="11417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246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0"/>
            <a:ext cx="3810000" cy="25971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246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0" y="3429000"/>
            <a:ext cx="3309938" cy="3581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2467" name="Text Box 4"/>
          <p:cNvSpPr/>
          <p:nvPr/>
        </p:nvSpPr>
        <p:spPr>
          <a:xfrm>
            <a:off x="5537200" y="555625"/>
            <a:ext cx="50292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山水诗</a:t>
            </a:r>
            <a:r>
              <a:rPr lang="zh-CN" altLang="en-US" sz="32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</a:t>
            </a:r>
            <a:r>
              <a:rPr lang="zh-CN" altLang="en-US" sz="32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作为描写和抒发感情的对象。描写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自然风光</a:t>
            </a:r>
            <a:r>
              <a:rPr lang="zh-CN" altLang="en-US" sz="32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为主。</a:t>
            </a:r>
            <a:endParaRPr lang="zh-CN" altLang="en-US" sz="320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8" name="Text Box 5"/>
          <p:cNvSpPr/>
          <p:nvPr/>
        </p:nvSpPr>
        <p:spPr>
          <a:xfrm>
            <a:off x="858838" y="4827588"/>
            <a:ext cx="7608887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40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田园诗</a:t>
            </a:r>
            <a:r>
              <a:rPr lang="zh-CN" altLang="en-US" sz="40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多以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田园风光</a:t>
            </a:r>
            <a:r>
              <a:rPr lang="zh-CN" altLang="en-US" sz="40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为题材。主要是描写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农村生活、农夫和农耕。 </a:t>
            </a:r>
            <a:endParaRPr lang="zh-CN" altLang="en-US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9" name="Text Box 5"/>
          <p:cNvSpPr/>
          <p:nvPr/>
        </p:nvSpPr>
        <p:spPr>
          <a:xfrm>
            <a:off x="1536700" y="2706688"/>
            <a:ext cx="8215313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>
                <a:latin typeface="Arial" pitchFamily="34" charset="0"/>
              </a:rPr>
              <a:t>        </a:t>
            </a:r>
            <a:r>
              <a:rPr lang="zh-CN" altLang="en-US" sz="4400">
                <a:latin typeface="Arial" pitchFamily="34" charset="0"/>
                <a:ea typeface="宋体" pitchFamily="2" charset="-122"/>
              </a:rPr>
              <a:t>以自然界的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山水景物</a:t>
            </a:r>
            <a:r>
              <a:rPr lang="zh-CN" altLang="en-US" sz="4400">
                <a:latin typeface="Arial" pitchFamily="34" charset="0"/>
                <a:ea typeface="宋体" pitchFamily="2" charset="-122"/>
              </a:rPr>
              <a:t>、</a:t>
            </a:r>
            <a:r>
              <a:rPr lang="zh-CN" altLang="en-US" sz="4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田园生活</a:t>
            </a:r>
            <a:r>
              <a:rPr lang="zh-CN" altLang="en-US" sz="4400">
                <a:latin typeface="Arial" pitchFamily="34" charset="0"/>
                <a:ea typeface="宋体" pitchFamily="2" charset="-122"/>
              </a:rPr>
              <a:t>为表现内容的诗歌。</a:t>
            </a:r>
            <a:endParaRPr lang="zh-CN" altLang="en-US" sz="4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89" name="Text Box 5"/>
          <p:cNvSpPr/>
          <p:nvPr/>
        </p:nvSpPr>
        <p:spPr>
          <a:xfrm>
            <a:off x="1905000" y="1906588"/>
            <a:ext cx="83058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>
                <a:solidFill>
                  <a:srgbClr val="1C1C1C"/>
                </a:solidFill>
              </a:rPr>
              <a:t>       </a:t>
            </a:r>
            <a:endParaRPr lang="zh-CN" altLang="en-US" sz="4400">
              <a:solidFill>
                <a:srgbClr val="1C1C1C"/>
              </a:solidFill>
            </a:endParaRPr>
          </a:p>
        </p:txBody>
      </p:sp>
      <p:sp>
        <p:nvSpPr>
          <p:cNvPr id="63490" name="Text Box 6"/>
          <p:cNvSpPr/>
          <p:nvPr/>
        </p:nvSpPr>
        <p:spPr>
          <a:xfrm>
            <a:off x="1905000" y="1525588"/>
            <a:ext cx="8915400" cy="255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1C1C1C"/>
                </a:solidFill>
              </a:rPr>
              <a:t>开山鼻祖：谢灵运（山水诗鼻祖）、</a:t>
            </a:r>
            <a:endParaRPr lang="en-US" altLang="zh-CN" sz="4000">
              <a:solidFill>
                <a:srgbClr val="1C1C1C"/>
              </a:solidFill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1C1C1C"/>
                </a:solidFill>
              </a:rPr>
              <a:t>             </a:t>
            </a:r>
            <a:r>
              <a:rPr lang="zh-CN" altLang="en-US" sz="4000">
                <a:solidFill>
                  <a:srgbClr val="1C1C1C"/>
                </a:solidFill>
              </a:rPr>
              <a:t>     陶渊明（田园诗鼻祖）</a:t>
            </a:r>
            <a:endParaRPr lang="zh-CN" altLang="en-US" sz="4000">
              <a:solidFill>
                <a:srgbClr val="1C1C1C"/>
              </a:solidFill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1C1C1C"/>
                </a:solidFill>
              </a:rPr>
              <a:t>唐代代表人物：王维、孟浩然</a:t>
            </a:r>
            <a:endParaRPr lang="zh-CN" altLang="en-US" sz="400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文本框 1"/>
          <p:cNvSpPr/>
          <p:nvPr/>
        </p:nvSpPr>
        <p:spPr>
          <a:xfrm>
            <a:off x="685800" y="419100"/>
            <a:ext cx="10518775" cy="569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1C1C1C"/>
                </a:solidFill>
              </a:rPr>
              <a:t>发展概况 ： 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源于老庄哲学，陶渊明是田园诗的开山，南朝的谢灵运是山水诗的鼻祖。唐代形成了山水田园诗派，主要有王维、孟浩然、储光羲、常建等。</a:t>
            </a:r>
            <a:r>
              <a:rPr lang="zh-CN" altLang="en-US" sz="2800">
                <a:solidFill>
                  <a:srgbClr val="FF0000"/>
                </a:solidFill>
              </a:rPr>
              <a:t>到了盛唐时代，我国山水田园诗进入了繁荣时期。</a:t>
            </a:r>
            <a:r>
              <a:rPr lang="zh-CN" altLang="en-US" sz="2800">
                <a:solidFill>
                  <a:srgbClr val="1C1C1C"/>
                </a:solidFill>
              </a:rPr>
              <a:t>影响追随者韦应物、柳宗元。 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盛唐山水田园诗派的主要成就有三：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一是将山水与田园二者结合得更紧密了；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二是形神兼备，物我契合；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 三是具有更深厚的思想内涵，寄托了高尚情操和身世之感。</a:t>
            </a:r>
            <a:endParaRPr lang="zh-CN" altLang="en-US" sz="2800">
              <a:solidFill>
                <a:srgbClr val="1C1C1C"/>
              </a:solidFill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</a:rPr>
              <a:t>       盛唐诗人继承了前代山水田园诗人的成就而又有新的发展，其笔下景物不仅具画工肖物之妙，又能以清新自然的语言传田园之趣味、山水之精神，在山川风物中融入诗人的感情，即景会心，浑然天成。</a:t>
            </a:r>
            <a:endParaRPr lang="zh-CN" altLang="en-US" sz="280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7" name="TextBox 1"/>
          <p:cNvSpPr/>
          <p:nvPr/>
        </p:nvSpPr>
        <p:spPr>
          <a:xfrm>
            <a:off x="509588" y="231775"/>
            <a:ext cx="11530012" cy="1630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400">
                <a:solidFill>
                  <a:srgbClr val="C00000"/>
                </a:solidFill>
                <a:latin typeface="华文彩云" pitchFamily="2" charset="-122"/>
                <a:ea typeface="华文彩云" pitchFamily="2" charset="-122"/>
              </a:rPr>
              <a:t>常见意象与意境：  </a:t>
            </a:r>
            <a:r>
              <a:rPr lang="zh-CN" altLang="en-US" sz="2800">
                <a:solidFill>
                  <a:srgbClr val="C00000"/>
                </a:solidFill>
                <a:latin typeface="华文彩云" pitchFamily="2" charset="-122"/>
                <a:ea typeface="华文彩云" pitchFamily="2" charset="-122"/>
              </a:rPr>
              <a:t> </a:t>
            </a:r>
            <a:endParaRPr lang="zh-CN" altLang="en-US" sz="2800">
              <a:solidFill>
                <a:srgbClr val="C00000"/>
              </a:solidFill>
              <a:latin typeface="华文彩云" pitchFamily="2" charset="-122"/>
              <a:ea typeface="华文彩云" pitchFamily="2" charset="-122"/>
            </a:endParaRPr>
          </a:p>
          <a:p>
            <a:pPr lvl="0"/>
            <a:r>
              <a:rPr lang="en-US" altLang="zh-CN" sz="2800">
                <a:latin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</a:endParaRPr>
          </a:p>
          <a:p>
            <a:pPr lvl="0"/>
            <a:r>
              <a:rPr lang="en-US" altLang="zh-CN" sz="2800">
                <a:latin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炊烟、桑麻、桃李、麦苗、豆苗、菊花、鸡、犬、禽雀、眠蚕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5538" name="文本框 1"/>
          <p:cNvSpPr/>
          <p:nvPr/>
        </p:nvSpPr>
        <p:spPr>
          <a:xfrm>
            <a:off x="808038" y="1733550"/>
            <a:ext cx="86788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意境特点：清新优美、宁静和谐、富有生活气息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5539" name="文本框 2"/>
          <p:cNvSpPr/>
          <p:nvPr/>
        </p:nvSpPr>
        <p:spPr>
          <a:xfrm>
            <a:off x="652463" y="2193925"/>
            <a:ext cx="10856912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（表现对闲适恬淡的山水田园生活的热爱及悠闲自在、轻松愉悦的心情）</a:t>
            </a:r>
            <a:endParaRPr lang="zh-CN" altLang="en-US" sz="28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40" name="文本框 3"/>
          <p:cNvSpPr/>
          <p:nvPr/>
        </p:nvSpPr>
        <p:spPr>
          <a:xfrm>
            <a:off x="415925" y="3024188"/>
            <a:ext cx="11347450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>
                <a:latin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野径、古木、荆扉、柴门、空林、空山、鸾鹤、孤云、禅房、古寺、暮钟、五柳、接舆、伯夷、叔齐、林叟、幽人、樵夫、寺僧、道人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5541" name="文本框 4"/>
          <p:cNvSpPr/>
          <p:nvPr/>
        </p:nvSpPr>
        <p:spPr>
          <a:xfrm>
            <a:off x="690563" y="4222750"/>
            <a:ext cx="11029950" cy="1814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意境特点：远离尘俗、清幽静谧、清冷荒僻（这与官场的明争暗斗形成对比，这些景物组合在一起，为诗人营造出一片清幽静僻，远离尘俗的天地，与诗人超然世外、宁静淡泊或自甘寂寞的情怀是和谐统一的）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5542" name="文本框 5"/>
          <p:cNvSpPr/>
          <p:nvPr/>
        </p:nvSpPr>
        <p:spPr>
          <a:xfrm>
            <a:off x="742950" y="5899150"/>
            <a:ext cx="111696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（表达希望归隐山林、超然物外、宁静淡泊或自甘寂寞的情怀）</a:t>
            </a:r>
            <a:endParaRPr lang="zh-CN" altLang="en-US" sz="28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 fill="hold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 fill="hold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7" grpId="1"/>
      <p:bldP spid="65538" grpId="0"/>
      <p:bldP spid="65539" grpId="0"/>
      <p:bldP spid="65540" grpId="0"/>
      <p:bldP spid="65541" grpId="0"/>
      <p:bldP spid="655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1" name="文本框 1"/>
          <p:cNvSpPr/>
          <p:nvPr/>
        </p:nvSpPr>
        <p:spPr>
          <a:xfrm>
            <a:off x="304800" y="228600"/>
            <a:ext cx="11791950" cy="6554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1.表达对大自然的喜爱。</a:t>
            </a:r>
            <a:endParaRPr lang="zh-CN" altLang="en-US" sz="28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李白《望庐山瀑布》日照香炉生紫烟，遥看瀑布挂前川。飞流直下三千尺，疑是银河落九天。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.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表达对官场仕途的厌倦，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怀才不遇的苦闷，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对现实的不满甚至愤怒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陶渊明《归园田居》少无适俗韵，性本爱丘山。误落尘网中，一去三十年。羁鸟恋旧林，池鱼思故渊。开荒南野际，守拙归园田。方宅十余亩，草屋八九间。榆柳荫后檐，桃李罗前堂。暧暧远人村，依依墟里烟。狗吠深巷中，鸡鸣桑树颠。户庭无杂尘，虚室有余闲。久在樊笼里，复得返自然。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文本框 1"/>
          <p:cNvSpPr/>
          <p:nvPr/>
        </p:nvSpPr>
        <p:spPr>
          <a:xfrm>
            <a:off x="231775" y="231775"/>
            <a:ext cx="11699875" cy="741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歌颂劳动生活，以及在劳动中与农民的深情厚意。对自由美好的田园牧歌式生活的向往。</a:t>
            </a:r>
            <a:endParaRPr lang="zh-CN" altLang="en-US" sz="28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①《过故人庄》(孟浩然)故人具鸡黍，邀我至田家。绿树村边合，青山郭外斜。开轩面场圃，把酒话桑麻。待到重阳日，还来就菊花。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②《社日》(王驾)鹅湖山下稻粱肥，豚栅鸡栖半掩扉。桑柘影斜春社散，家家扶得醉人归。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4.出世与入世矛盾心理的折射</a:t>
            </a:r>
            <a:endParaRPr lang="zh-CN" altLang="en-US" sz="28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①《江村》(杜甫)清江一曲抱村流，长夏江村事事幽。自去自来梁上燕，相亲相近水中鸥。老妻画纸为棋局，稚子敲针作钓钩。但有故人供禄米，微躯此外更何求?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8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②《村居》(张舜民)水绕陂田竹绕篱，榆钱落尽槿花稀。夕阳牛背无人卧，带得寒鸦两两归。</a:t>
            </a:r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8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09" name="文本框 1"/>
          <p:cNvSpPr/>
          <p:nvPr/>
        </p:nvSpPr>
        <p:spPr>
          <a:xfrm>
            <a:off x="298450" y="119063"/>
            <a:ext cx="11595100" cy="6738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5.对生活、人生哲理的感悟,禅意的寄托。</a:t>
            </a:r>
            <a:endParaRPr lang="zh-CN" altLang="en-US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①《题西林壁》(苏轼)横看成岭侧成峰，远近高低各不同。不识庐山真面目，只缘身在此山中。</a:t>
            </a:r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②《过香积寺》(王维)不知香积寺，数里入云峰。古木无人径，深山何处钟。泉声咽危石，日色冷青松。薄暮空潭曲，安禅制毒龙。</a:t>
            </a:r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2400">
                <a:solidFill>
                  <a:srgbClr val="FF0000"/>
                </a:solidFill>
                <a:latin typeface="Arial" pitchFamily="34" charset="0"/>
                <a:sym typeface="宋体" panose="02010600030101010101" pitchFamily="2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、表现自己遗世独立的高尚情怀和隐居生活的幽寂高雅。</a:t>
            </a:r>
            <a:endParaRPr lang="zh-CN" altLang="en-US" sz="2400">
              <a:solidFill>
                <a:srgbClr val="FF0000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《山居秋暝》（</a:t>
            </a:r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王维）</a:t>
            </a:r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空山新雨后，天气晚来秋。明月松间照，清泉石上流。竹喧归浣女，莲动下渔舟。随意春芳歇，王孙自可留。</a:t>
            </a:r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②《寻陆鸿渐不遇》（皎然）移家虽带郭，野径入桑麻。近种篱边菊，秋来未著花。扣门无犬吠，欲去问西家。报道山中去，归时每日斜。</a:t>
            </a:r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r>
              <a:rPr lang="en-US" altLang="zh-CN" sz="2400">
                <a:solidFill>
                  <a:srgbClr val="FF0000"/>
                </a:solidFill>
                <a:latin typeface="Arial" pitchFamily="34" charset="0"/>
                <a:sym typeface="宋体" panose="02010600030101010101" pitchFamily="2" charset="-122"/>
              </a:rPr>
              <a:t>7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、揭露封建统治者的残暴，反映农村生活的艰辛以及农民的痛苦。</a:t>
            </a:r>
            <a:endParaRPr lang="zh-CN" altLang="en-US" sz="2400">
              <a:solidFill>
                <a:srgbClr val="FF0000"/>
              </a:solidFill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《江上渔者》（范仲淹）江上往来人，但爱鲈鱼美。</a:t>
            </a:r>
            <a:r>
              <a:rPr lang="zh-CN" altLang="en-US" sz="2400">
                <a:solidFill>
                  <a:srgbClr val="1C1C1C"/>
                </a:solidFill>
                <a:latin typeface="Arial" pitchFamily="34" charset="0"/>
                <a:ea typeface="宋体" pitchFamily="2" charset="-122"/>
              </a:rPr>
              <a:t>君看一叶舟，出没风波里。</a:t>
            </a:r>
            <a:endParaRPr lang="zh-CN" altLang="en-US" sz="2400">
              <a:solidFill>
                <a:srgbClr val="1C1C1C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麦田夕照">
  <a:themeElements>
    <a:clrScheme name="麦田夕照 11">
      <a:dk1>
        <a:srgbClr val="1C1C1C"/>
      </a:dk1>
      <a:lt1>
        <a:srgbClr val="523E26"/>
      </a:lt1>
      <a:dk2>
        <a:srgbClr val="654A1D"/>
      </a:dk2>
      <a:lt2>
        <a:srgbClr val="2D2015"/>
      </a:lt2>
      <a:accent1>
        <a:srgbClr val="B1A59D"/>
      </a:accent1>
      <a:accent2>
        <a:srgbClr val="8F5F2F"/>
      </a:accent2>
      <a:accent3>
        <a:srgbClr val="B3AFAC"/>
      </a:accent3>
      <a:accent4>
        <a:srgbClr val="161616"/>
      </a:accent4>
      <a:accent5>
        <a:srgbClr val="D5CFCC"/>
      </a:accent5>
      <a:accent6>
        <a:srgbClr val="81552A"/>
      </a:accent6>
      <a:hlink>
        <a:srgbClr val="F4D700"/>
      </a:hlink>
      <a:folHlink>
        <a:srgbClr val="E7EBEB"/>
      </a:folHlink>
    </a:clrScheme>
    <a:fontScheme name="麦田夕照">
      <a:majorFont>
        <a:latin typeface="Tahoma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麦田夕照">
  <a:themeElements>
    <a:clrScheme name="麦田夕照 11">
      <a:dk1>
        <a:srgbClr val="1C1C1C"/>
      </a:dk1>
      <a:lt1>
        <a:srgbClr val="523E26"/>
      </a:lt1>
      <a:dk2>
        <a:srgbClr val="654A1D"/>
      </a:dk2>
      <a:lt2>
        <a:srgbClr val="2D2015"/>
      </a:lt2>
      <a:accent1>
        <a:srgbClr val="B1A59D"/>
      </a:accent1>
      <a:accent2>
        <a:srgbClr val="8F5F2F"/>
      </a:accent2>
      <a:accent3>
        <a:srgbClr val="B3AFAC"/>
      </a:accent3>
      <a:accent4>
        <a:srgbClr val="161616"/>
      </a:accent4>
      <a:accent5>
        <a:srgbClr val="D5CFCC"/>
      </a:accent5>
      <a:accent6>
        <a:srgbClr val="81552A"/>
      </a:accent6>
      <a:hlink>
        <a:srgbClr val="F4D700"/>
      </a:hlink>
      <a:folHlink>
        <a:srgbClr val="E7EBEB"/>
      </a:folHlink>
    </a:clrScheme>
    <a:fontScheme name="麦田夕照">
      <a:majorFont>
        <a:latin typeface="Tahoma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麦田夕照">
  <a:themeElements>
    <a:clrScheme name="麦田夕照 11">
      <a:dk1>
        <a:srgbClr val="1C1C1C"/>
      </a:dk1>
      <a:lt1>
        <a:srgbClr val="523E26"/>
      </a:lt1>
      <a:dk2>
        <a:srgbClr val="654A1D"/>
      </a:dk2>
      <a:lt2>
        <a:srgbClr val="2D2015"/>
      </a:lt2>
      <a:accent1>
        <a:srgbClr val="B1A59D"/>
      </a:accent1>
      <a:accent2>
        <a:srgbClr val="8F5F2F"/>
      </a:accent2>
      <a:accent3>
        <a:srgbClr val="B3AFAC"/>
      </a:accent3>
      <a:accent4>
        <a:srgbClr val="161616"/>
      </a:accent4>
      <a:accent5>
        <a:srgbClr val="D5CFCC"/>
      </a:accent5>
      <a:accent6>
        <a:srgbClr val="81552A"/>
      </a:accent6>
      <a:hlink>
        <a:srgbClr val="F4D700"/>
      </a:hlink>
      <a:folHlink>
        <a:srgbClr val="E7EBEB"/>
      </a:folHlink>
    </a:clrScheme>
    <a:fontScheme name="麦田夕照">
      <a:majorFont>
        <a:latin typeface="Tahoma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麦田夕照">
  <a:themeElements>
    <a:clrScheme name="麦田夕照 11">
      <a:dk1>
        <a:srgbClr val="1C1C1C"/>
      </a:dk1>
      <a:lt1>
        <a:srgbClr val="523E26"/>
      </a:lt1>
      <a:dk2>
        <a:srgbClr val="654A1D"/>
      </a:dk2>
      <a:lt2>
        <a:srgbClr val="2D2015"/>
      </a:lt2>
      <a:accent1>
        <a:srgbClr val="B1A59D"/>
      </a:accent1>
      <a:accent2>
        <a:srgbClr val="8F5F2F"/>
      </a:accent2>
      <a:accent3>
        <a:srgbClr val="B3AFAC"/>
      </a:accent3>
      <a:accent4>
        <a:srgbClr val="161616"/>
      </a:accent4>
      <a:accent5>
        <a:srgbClr val="D5CFCC"/>
      </a:accent5>
      <a:accent6>
        <a:srgbClr val="81552A"/>
      </a:accent6>
      <a:hlink>
        <a:srgbClr val="F4D700"/>
      </a:hlink>
      <a:folHlink>
        <a:srgbClr val="E7EBEB"/>
      </a:folHlink>
    </a:clrScheme>
    <a:fontScheme name="麦田夕照">
      <a:majorFont>
        <a:latin typeface="Tahoma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麦田夕照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CC9900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B98A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C5B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D4D4D4"/>
        </a:accent6>
        <a:hlink>
          <a:srgbClr val="CC6600"/>
        </a:hlink>
        <a:folHlink>
          <a:srgbClr val="99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7">
        <a:dk1>
          <a:srgbClr val="003366"/>
        </a:dk1>
        <a:lt1>
          <a:srgbClr val="361B00"/>
        </a:lt1>
        <a:dk2>
          <a:srgbClr val="000099"/>
        </a:dk2>
        <a:lt2>
          <a:srgbClr val="333333"/>
        </a:lt2>
        <a:accent1>
          <a:srgbClr val="3366CC"/>
        </a:accent1>
        <a:accent2>
          <a:srgbClr val="F09A00"/>
        </a:accent2>
        <a:accent3>
          <a:srgbClr val="AAAACA"/>
        </a:accent3>
        <a:accent4>
          <a:srgbClr val="2D1500"/>
        </a:accent4>
        <a:accent5>
          <a:srgbClr val="ADB8E2"/>
        </a:accent5>
        <a:accent6>
          <a:srgbClr val="D98B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8">
        <a:dk1>
          <a:srgbClr val="777777"/>
        </a:dk1>
        <a:lt1>
          <a:srgbClr val="926C00"/>
        </a:lt1>
        <a:dk2>
          <a:srgbClr val="686B5D"/>
        </a:dk2>
        <a:lt2>
          <a:srgbClr val="4D4D4D"/>
        </a:lt2>
        <a:accent1>
          <a:srgbClr val="B2B2B2"/>
        </a:accent1>
        <a:accent2>
          <a:srgbClr val="809EA8"/>
        </a:accent2>
        <a:accent3>
          <a:srgbClr val="B9BAB6"/>
        </a:accent3>
        <a:accent4>
          <a:srgbClr val="7C5B00"/>
        </a:accent4>
        <a:accent5>
          <a:srgbClr val="D5D5D5"/>
        </a:accent5>
        <a:accent6>
          <a:srgbClr val="738F98"/>
        </a:accent6>
        <a:hlink>
          <a:srgbClr val="FFCC66"/>
        </a:hlink>
        <a:folHlink>
          <a:srgbClr val="F7F3E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9">
        <a:dk1>
          <a:srgbClr val="005A58"/>
        </a:dk1>
        <a:lt1>
          <a:srgbClr val="CC9900"/>
        </a:lt1>
        <a:dk2>
          <a:srgbClr val="008080"/>
        </a:dk2>
        <a:lt2>
          <a:srgbClr val="006666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AE8200"/>
        </a:accent4>
        <a:accent5>
          <a:srgbClr val="AAB8B7"/>
        </a:accent5>
        <a:accent6>
          <a:srgbClr val="6264B4"/>
        </a:accent6>
        <a:hlink>
          <a:srgbClr val="FFC41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麦田夕照 10">
        <a:dk1>
          <a:srgbClr val="111111"/>
        </a:dk1>
        <a:lt1>
          <a:srgbClr val="800000"/>
        </a:lt1>
        <a:dk2>
          <a:srgbClr val="663300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0D0D0D"/>
        </a:accent4>
        <a:accent5>
          <a:srgbClr val="E2ADAA"/>
        </a:accent5>
        <a:accent6>
          <a:srgbClr val="AC6D56"/>
        </a:accent6>
        <a:hlink>
          <a:srgbClr val="FFCC66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麦田夕照 11">
        <a:dk1>
          <a:srgbClr val="1C1C1C"/>
        </a:dk1>
        <a:lt1>
          <a:srgbClr val="523E26"/>
        </a:lt1>
        <a:dk2>
          <a:srgbClr val="654A1D"/>
        </a:dk2>
        <a:lt2>
          <a:srgbClr val="2D2015"/>
        </a:lt2>
        <a:accent1>
          <a:srgbClr val="B1A59D"/>
        </a:accent1>
        <a:accent2>
          <a:srgbClr val="8F5F2F"/>
        </a:accent2>
        <a:accent3>
          <a:srgbClr val="B3AFAC"/>
        </a:accent3>
        <a:accent4>
          <a:srgbClr val="161616"/>
        </a:accent4>
        <a:accent5>
          <a:srgbClr val="D5CFCC"/>
        </a:accent5>
        <a:accent6>
          <a:srgbClr val="81552A"/>
        </a:accent6>
        <a:hlink>
          <a:srgbClr val="F4D700"/>
        </a:hlink>
        <a:folHlink>
          <a:srgbClr val="E7EB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148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2">
      <vt:lpstr>Arial</vt:lpstr>
      <vt:lpstr>Tahoma</vt:lpstr>
      <vt:lpstr>宋体</vt:lpstr>
      <vt:lpstr>Calibri</vt:lpstr>
      <vt:lpstr>Calibri Light</vt:lpstr>
      <vt:lpstr>楷体_GB2312</vt:lpstr>
      <vt:lpstr>黑体</vt:lpstr>
      <vt:lpstr>华文彩云</vt:lpstr>
      <vt:lpstr>华文楷体</vt:lpstr>
      <vt:lpstr>华文新魏</vt:lpstr>
      <vt:lpstr>华文中宋</vt:lpstr>
      <vt:lpstr>隶书</vt:lpstr>
      <vt:lpstr>Times New Roman</vt:lpstr>
      <vt:lpstr>Verdana</vt:lpstr>
      <vt:lpstr>华文琥珀</vt:lpstr>
      <vt:lpstr>华文隶书</vt:lpstr>
      <vt:lpstr>楷体</vt:lpstr>
      <vt:lpstr>麦田夕照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2022-05-26T15:18:11.282</cp:lastPrinted>
  <dcterms:created xsi:type="dcterms:W3CDTF">2022-05-26T15:18:11Z</dcterms:created>
  <dcterms:modified xsi:type="dcterms:W3CDTF">2022-05-26T07:18:11Z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