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431" r:id="rId5"/>
    <p:sldId id="383" r:id="rId6"/>
    <p:sldId id="384" r:id="rId7"/>
    <p:sldId id="441" r:id="rId8"/>
    <p:sldId id="450" r:id="rId9"/>
    <p:sldId id="451" r:id="rId10"/>
    <p:sldId id="381" r:id="rId11"/>
    <p:sldId id="464" r:id="rId12"/>
    <p:sldId id="465" r:id="rId13"/>
    <p:sldId id="467" r:id="rId14"/>
    <p:sldId id="480" r:id="rId15"/>
    <p:sldId id="481" r:id="rId16"/>
    <p:sldId id="482" r:id="rId17"/>
    <p:sldId id="504" r:id="rId18"/>
    <p:sldId id="308" r:id="rId19"/>
    <p:sldId id="505" r:id="rId20"/>
    <p:sldId id="291" r:id="rId21"/>
    <p:sldId id="508" r:id="rId22"/>
    <p:sldId id="509"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 id="0" name="贾静" initials="贾静"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120D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930" y="-102"/>
      </p:cViewPr>
      <p:guideLst>
        <p:guide orient="horz" pos="2167"/>
        <p:guide pos="2860"/>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atin typeface="Arial" panose="020B0604020202020204" pitchFamily="34" charset="0"/>
                <a:ea typeface="宋体" panose="02010600030101010101" pitchFamily="2" charset="-122"/>
              </a:defRPr>
            </a:lvl1pPr>
          </a:lstStyle>
          <a:p>
            <a:pPr>
              <a:defRPr/>
            </a:pPr>
            <a:fld id="{536A8982-0B25-451A-BF66-BF363B46D2E7}" type="datetimeFigureOut">
              <a:rPr lang="zh-CN" altLang="en-US"/>
            </a:fld>
            <a:endParaRPr lang="zh-CN" altLang="en-US"/>
          </a:p>
        </p:txBody>
      </p:sp>
      <p:sp>
        <p:nvSpPr>
          <p:cNvPr id="13316" name="幻灯片图像占位符 3"/>
          <p:cNvSpPr>
            <a:spLocks noGrp="1" noRot="1" noChangeAspect="1"/>
          </p:cNvSpPr>
          <p:nvPr>
            <p:ph type="sldImg"/>
          </p:nvPr>
        </p:nvSpPr>
        <p:spPr bwMode="auto">
          <a:xfrm>
            <a:off x="1371600" y="1143000"/>
            <a:ext cx="4114800" cy="3086100"/>
          </a:xfrm>
          <a:prstGeom prst="rect">
            <a:avLst/>
          </a:prstGeom>
          <a:noFill/>
          <a:ln w="12700">
            <a:solidFill>
              <a:srgbClr val="000000"/>
            </a:solidFill>
            <a:round/>
          </a:ln>
        </p:spPr>
      </p:sp>
      <p:sp>
        <p:nvSpPr>
          <p:cNvPr id="2053"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noProof="1" smtClean="0">
                <a:latin typeface="Arial" panose="020B0604020202020204" pitchFamily="34" charset="0"/>
                <a:ea typeface="宋体" panose="02010600030101010101" pitchFamily="2" charset="-122"/>
              </a:defRPr>
            </a:lvl1pPr>
          </a:lstStyle>
          <a:p>
            <a:pPr>
              <a:defRPr/>
            </a:pPr>
            <a:fld id="{BAC6E4F5-521C-49D4-A69A-818B5D823130}"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B5812776-F408-4CCA-AC88-E9265F161E02}"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D975E288-6B08-4B29-A210-A02BA3E58094}"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95461A1E-D756-4E35-A810-1729EAED75EF}"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AA95652D-68B2-425E-A11E-CD1C36284A93}"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62190C28-321D-43A3-950F-E105C218D023}"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pPr>
              <a:defRPr/>
            </a:pPr>
            <a:endParaRPr lang="zh-CN" altLang="en-US"/>
          </a:p>
        </p:txBody>
      </p:sp>
      <p:sp>
        <p:nvSpPr>
          <p:cNvPr id="6" name="页脚占位符 1028"/>
          <p:cNvSpPr>
            <a:spLocks noGrp="1"/>
          </p:cNvSpPr>
          <p:nvPr>
            <p:ph type="ftr" sz="quarter" idx="11"/>
          </p:nvPr>
        </p:nvSpPr>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p:txBody>
          <a:bodyPr/>
          <a:lstStyle>
            <a:lvl1pPr>
              <a:defRPr/>
            </a:lvl1pPr>
          </a:lstStyle>
          <a:p>
            <a:pPr>
              <a:defRPr/>
            </a:pPr>
            <a:fld id="{A6A659AD-7172-48D6-AECD-A1F90498B021}"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pPr>
              <a:defRPr/>
            </a:pPr>
            <a:endParaRPr lang="zh-CN" altLang="en-US"/>
          </a:p>
        </p:txBody>
      </p:sp>
      <p:sp>
        <p:nvSpPr>
          <p:cNvPr id="8" name="页脚占位符 1028"/>
          <p:cNvSpPr>
            <a:spLocks noGrp="1"/>
          </p:cNvSpPr>
          <p:nvPr>
            <p:ph type="ftr" sz="quarter" idx="11"/>
          </p:nvPr>
        </p:nvSpPr>
        <p:spPr/>
        <p:txBody>
          <a:bodyPr/>
          <a:lstStyle>
            <a:lvl1pPr>
              <a:defRPr/>
            </a:lvl1pPr>
          </a:lstStyle>
          <a:p>
            <a:pPr>
              <a:defRPr/>
            </a:pPr>
            <a:endParaRPr lang="zh-CN" altLang="en-US"/>
          </a:p>
        </p:txBody>
      </p:sp>
      <p:sp>
        <p:nvSpPr>
          <p:cNvPr id="9" name="灯片编号占位符 1029"/>
          <p:cNvSpPr>
            <a:spLocks noGrp="1"/>
          </p:cNvSpPr>
          <p:nvPr>
            <p:ph type="sldNum" sz="quarter" idx="12"/>
          </p:nvPr>
        </p:nvSpPr>
        <p:spPr/>
        <p:txBody>
          <a:bodyPr/>
          <a:lstStyle>
            <a:lvl1pPr>
              <a:defRPr/>
            </a:lvl1pPr>
          </a:lstStyle>
          <a:p>
            <a:pPr>
              <a:defRPr/>
            </a:pPr>
            <a:fld id="{28F74D01-E622-44D3-B27B-01BBBFCB274E}"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pPr>
              <a:defRPr/>
            </a:pPr>
            <a:endParaRPr lang="zh-CN" altLang="en-US"/>
          </a:p>
        </p:txBody>
      </p:sp>
      <p:sp>
        <p:nvSpPr>
          <p:cNvPr id="4" name="页脚占位符 1028"/>
          <p:cNvSpPr>
            <a:spLocks noGrp="1"/>
          </p:cNvSpPr>
          <p:nvPr>
            <p:ph type="ftr" sz="quarter" idx="11"/>
          </p:nvPr>
        </p:nvSpPr>
        <p:spPr/>
        <p:txBody>
          <a:bodyPr/>
          <a:lstStyle>
            <a:lvl1pPr>
              <a:defRPr/>
            </a:lvl1pPr>
          </a:lstStyle>
          <a:p>
            <a:pPr>
              <a:defRPr/>
            </a:pPr>
            <a:endParaRPr lang="zh-CN" altLang="en-US"/>
          </a:p>
        </p:txBody>
      </p:sp>
      <p:sp>
        <p:nvSpPr>
          <p:cNvPr id="5" name="灯片编号占位符 1029"/>
          <p:cNvSpPr>
            <a:spLocks noGrp="1"/>
          </p:cNvSpPr>
          <p:nvPr>
            <p:ph type="sldNum" sz="quarter" idx="12"/>
          </p:nvPr>
        </p:nvSpPr>
        <p:spPr/>
        <p:txBody>
          <a:bodyPr/>
          <a:lstStyle>
            <a:lvl1pPr>
              <a:defRPr/>
            </a:lvl1pPr>
          </a:lstStyle>
          <a:p>
            <a:pPr>
              <a:defRPr/>
            </a:pPr>
            <a:fld id="{781FFC90-EE99-4B7E-BB4B-27FA8B888218}"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lang="zh-CN" altLang="en-US"/>
          </a:p>
        </p:txBody>
      </p:sp>
      <p:sp>
        <p:nvSpPr>
          <p:cNvPr id="3" name="页脚占位符 1028"/>
          <p:cNvSpPr>
            <a:spLocks noGrp="1"/>
          </p:cNvSpPr>
          <p:nvPr>
            <p:ph type="ftr" sz="quarter" idx="11"/>
          </p:nvPr>
        </p:nvSpPr>
        <p:spPr/>
        <p:txBody>
          <a:bodyPr/>
          <a:lstStyle>
            <a:lvl1pPr>
              <a:defRPr/>
            </a:lvl1pPr>
          </a:lstStyle>
          <a:p>
            <a:pPr>
              <a:defRPr/>
            </a:pPr>
            <a:endParaRPr lang="zh-CN" altLang="en-US"/>
          </a:p>
        </p:txBody>
      </p:sp>
      <p:sp>
        <p:nvSpPr>
          <p:cNvPr id="4" name="灯片编号占位符 1029"/>
          <p:cNvSpPr>
            <a:spLocks noGrp="1"/>
          </p:cNvSpPr>
          <p:nvPr>
            <p:ph type="sldNum" sz="quarter" idx="12"/>
          </p:nvPr>
        </p:nvSpPr>
        <p:spPr/>
        <p:txBody>
          <a:bodyPr/>
          <a:lstStyle>
            <a:lvl1pPr>
              <a:defRPr/>
            </a:lvl1pPr>
          </a:lstStyle>
          <a:p>
            <a:pPr>
              <a:defRPr/>
            </a:pPr>
            <a:fld id="{43DC4D6B-ED4D-4AF0-8F76-8AFF3B76887A}"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pPr>
              <a:defRPr/>
            </a:pPr>
            <a:endParaRPr lang="zh-CN" altLang="en-US"/>
          </a:p>
        </p:txBody>
      </p:sp>
      <p:sp>
        <p:nvSpPr>
          <p:cNvPr id="6" name="页脚占位符 1028"/>
          <p:cNvSpPr>
            <a:spLocks noGrp="1"/>
          </p:cNvSpPr>
          <p:nvPr>
            <p:ph type="ftr" sz="quarter" idx="11"/>
          </p:nvPr>
        </p:nvSpPr>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p:txBody>
          <a:bodyPr/>
          <a:lstStyle>
            <a:lvl1pPr>
              <a:defRPr/>
            </a:lvl1pPr>
          </a:lstStyle>
          <a:p>
            <a:pPr>
              <a:defRPr/>
            </a:pPr>
            <a:fld id="{72E119A2-3EA7-40F3-9570-332805EF7A7D}"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pPr>
              <a:defRPr/>
            </a:pPr>
            <a:endParaRPr lang="zh-CN" altLang="en-US"/>
          </a:p>
        </p:txBody>
      </p:sp>
      <p:sp>
        <p:nvSpPr>
          <p:cNvPr id="6" name="页脚占位符 1028"/>
          <p:cNvSpPr>
            <a:spLocks noGrp="1"/>
          </p:cNvSpPr>
          <p:nvPr>
            <p:ph type="ftr" sz="quarter" idx="11"/>
          </p:nvPr>
        </p:nvSpPr>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p:txBody>
          <a:bodyPr/>
          <a:lstStyle>
            <a:lvl1pPr>
              <a:defRPr/>
            </a:lvl1pPr>
          </a:lstStyle>
          <a:p>
            <a:pPr>
              <a:defRPr/>
            </a:pPr>
            <a:fld id="{9918BE7C-413B-4206-9255-6B0C59D83130}"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p:cNvSpPr>
          <p:nvPr>
            <p:ph type="body"/>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a:latin typeface="Arial" panose="020B0604020202020204" pitchFamily="34" charset="0"/>
                <a:ea typeface="宋体" panose="02010600030101010101" pitchFamily="2" charset="-122"/>
              </a:defRPr>
            </a:lvl1pPr>
          </a:lstStyle>
          <a:p>
            <a:pPr>
              <a:defRPr/>
            </a:pPr>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atin typeface="Arial" panose="020B0604020202020204" pitchFamily="34" charset="0"/>
                <a:ea typeface="宋体" panose="02010600030101010101" pitchFamily="2" charset="-122"/>
              </a:defRPr>
            </a:lvl1pPr>
          </a:lstStyle>
          <a:p>
            <a:pPr>
              <a:defRPr/>
            </a:pPr>
            <a:endParaRPr lang="zh-CN" altLang="en-US"/>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noProof="1" dirty="0">
                <a:latin typeface="Arial" panose="020B0604020202020204" pitchFamily="34" charset="0"/>
                <a:ea typeface="宋体" panose="02010600030101010101" pitchFamily="2" charset="-122"/>
              </a:defRPr>
            </a:lvl1pPr>
          </a:lstStyle>
          <a:p>
            <a:pPr>
              <a:defRPr/>
            </a:pPr>
            <a:fld id="{1946742E-FB5E-4A00-AC9F-8C2326F2B562}"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2049"/>
          <p:cNvSpPr>
            <a:spLocks noGrp="1"/>
          </p:cNvSpPr>
          <p:nvPr>
            <p:ph type="ctrTitle"/>
          </p:nvPr>
        </p:nvSpPr>
        <p:spPr>
          <a:xfrm>
            <a:off x="685800" y="2130425"/>
            <a:ext cx="7772400" cy="1470025"/>
          </a:xfrm>
        </p:spPr>
        <p:txBody>
          <a:bodyPr anchor="ctr"/>
          <a:lstStyle/>
          <a:p>
            <a:r>
              <a:rPr lang="zh-CN" altLang="en-US" sz="4400" b="1" smtClean="0"/>
              <a:t>文言文</a:t>
            </a:r>
            <a:r>
              <a:rPr lang="zh-CN" altLang="en-US" sz="4400" b="1" smtClean="0">
                <a:sym typeface="+mn-ea"/>
              </a:rPr>
              <a:t>断句</a:t>
            </a:r>
            <a:r>
              <a:rPr lang="zh-CN" altLang="en-US" sz="4400" b="1" smtClean="0">
                <a:sym typeface="+mn-ea"/>
              </a:rPr>
              <a:t>及</a:t>
            </a:r>
            <a:r>
              <a:rPr lang="zh-CN" altLang="en-US" sz="4400" b="1" smtClean="0">
                <a:sym typeface="+mn-ea"/>
              </a:rPr>
              <a:t>翻译</a:t>
            </a:r>
            <a:endParaRPr lang="zh-CN" altLang="en-US" sz="4400" b="1"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95605" y="2168525"/>
            <a:ext cx="7958455" cy="521970"/>
          </a:xfrm>
          <a:prstGeom prst="rect">
            <a:avLst/>
          </a:prstGeom>
          <a:noFill/>
        </p:spPr>
        <p:txBody>
          <a:bodyPr wrap="square" rtlCol="0" anchor="t">
            <a:spAutoFit/>
          </a:bodyPr>
          <a:p>
            <a:r>
              <a:rPr lang="zh-CN" sz="2800" b="1"/>
              <a:t>例</a:t>
            </a:r>
            <a:r>
              <a:rPr lang="zh-CN" altLang="en-US" sz="2800" b="1">
                <a:solidFill>
                  <a:srgbClr val="000000"/>
                </a:solidFill>
                <a:cs typeface="+mn-ea"/>
                <a:sym typeface="微软雅黑" panose="020B0503020204020204" charset="-122"/>
              </a:rPr>
              <a:t>:</a:t>
            </a:r>
            <a:r>
              <a:rPr lang="zh-CN" altLang="en-US" sz="2800" b="1"/>
              <a:t>开我东阁门坐我西阁床脱我战时袍著我旧时裳</a:t>
            </a:r>
            <a:endParaRPr lang="zh-CN" altLang="en-US" sz="2800" b="1"/>
          </a:p>
        </p:txBody>
      </p:sp>
      <p:sp>
        <p:nvSpPr>
          <p:cNvPr id="5" name="文本框 4"/>
          <p:cNvSpPr txBox="1"/>
          <p:nvPr/>
        </p:nvSpPr>
        <p:spPr>
          <a:xfrm>
            <a:off x="828040" y="2708910"/>
            <a:ext cx="7653020" cy="521970"/>
          </a:xfrm>
          <a:prstGeom prst="rect">
            <a:avLst/>
          </a:prstGeom>
          <a:noFill/>
        </p:spPr>
        <p:txBody>
          <a:bodyPr wrap="square" rtlCol="0" anchor="t">
            <a:spAutoFit/>
          </a:bodyPr>
          <a:p>
            <a:r>
              <a:rPr lang="zh-CN" altLang="en-US" sz="2800" b="1">
                <a:solidFill>
                  <a:srgbClr val="FF0000"/>
                </a:solidFill>
              </a:rPr>
              <a:t>开</a:t>
            </a:r>
            <a:r>
              <a:rPr lang="zh-CN" altLang="en-US" sz="2800" b="1"/>
              <a:t>我东阁门</a:t>
            </a:r>
            <a:r>
              <a:rPr lang="zh-CN" altLang="en-US" sz="2800" b="1">
                <a:solidFill>
                  <a:srgbClr val="FF0000"/>
                </a:solidFill>
                <a:sym typeface="+mn-ea"/>
              </a:rPr>
              <a:t>/</a:t>
            </a:r>
            <a:r>
              <a:rPr lang="zh-CN" altLang="en-US" sz="2800" b="1">
                <a:solidFill>
                  <a:srgbClr val="FF0000"/>
                </a:solidFill>
              </a:rPr>
              <a:t>坐</a:t>
            </a:r>
            <a:r>
              <a:rPr lang="zh-CN" altLang="en-US" sz="2800" b="1"/>
              <a:t>我西阁床</a:t>
            </a:r>
            <a:r>
              <a:rPr lang="zh-CN" altLang="en-US" sz="2800" b="1">
                <a:solidFill>
                  <a:srgbClr val="FF0000"/>
                </a:solidFill>
                <a:sym typeface="+mn-ea"/>
              </a:rPr>
              <a:t>/</a:t>
            </a:r>
            <a:r>
              <a:rPr lang="zh-CN" altLang="en-US" sz="2800" b="1">
                <a:solidFill>
                  <a:srgbClr val="FF0000"/>
                </a:solidFill>
              </a:rPr>
              <a:t>脱</a:t>
            </a:r>
            <a:r>
              <a:rPr lang="zh-CN" altLang="en-US" sz="2800" b="1"/>
              <a:t>我战时袍</a:t>
            </a:r>
            <a:r>
              <a:rPr lang="zh-CN" altLang="en-US" sz="2800" b="1">
                <a:solidFill>
                  <a:srgbClr val="FF0000"/>
                </a:solidFill>
                <a:sym typeface="+mn-ea"/>
              </a:rPr>
              <a:t>/</a:t>
            </a:r>
            <a:r>
              <a:rPr lang="zh-CN" altLang="en-US" sz="2800" b="1">
                <a:solidFill>
                  <a:srgbClr val="FF0000"/>
                </a:solidFill>
              </a:rPr>
              <a:t>著</a:t>
            </a:r>
            <a:r>
              <a:rPr lang="zh-CN" altLang="en-US" sz="2800" b="1"/>
              <a:t>我旧时裳</a:t>
            </a:r>
            <a:endParaRPr lang="zh-CN" altLang="en-US" sz="2800" b="1"/>
          </a:p>
        </p:txBody>
      </p:sp>
      <p:sp>
        <p:nvSpPr>
          <p:cNvPr id="14" name="文本框 13"/>
          <p:cNvSpPr txBox="1"/>
          <p:nvPr/>
        </p:nvSpPr>
        <p:spPr>
          <a:xfrm>
            <a:off x="7524750" y="3212465"/>
            <a:ext cx="897890" cy="52197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none" rtlCol="0" anchor="t">
            <a:spAutoFit/>
          </a:bodyPr>
          <a:p>
            <a:r>
              <a:rPr lang="zh-CN" sz="2800" b="1">
                <a:solidFill>
                  <a:srgbClr val="FF0000"/>
                </a:solidFill>
                <a:latin typeface="黑体" panose="02010609060101010101" pitchFamily="49" charset="-122"/>
                <a:ea typeface="黑体" panose="02010609060101010101" pitchFamily="49" charset="-122"/>
                <a:sym typeface="+mn-ea"/>
              </a:rPr>
              <a:t>排比</a:t>
            </a:r>
            <a:endParaRPr lang="zh-CN" sz="2800" b="1">
              <a:solidFill>
                <a:srgbClr val="FF0000"/>
              </a:solidFill>
              <a:latin typeface="黑体" panose="02010609060101010101" pitchFamily="49" charset="-122"/>
              <a:ea typeface="黑体" panose="02010609060101010101" pitchFamily="49" charset="-122"/>
              <a:sym typeface="+mn-ea"/>
            </a:endParaRPr>
          </a:p>
        </p:txBody>
      </p:sp>
      <p:sp>
        <p:nvSpPr>
          <p:cNvPr id="15" name="文本框 14"/>
          <p:cNvSpPr txBox="1"/>
          <p:nvPr/>
        </p:nvSpPr>
        <p:spPr>
          <a:xfrm>
            <a:off x="393065" y="692785"/>
            <a:ext cx="8357235" cy="1383665"/>
          </a:xfrm>
          <a:prstGeom prst="rect">
            <a:avLst/>
          </a:prstGeom>
          <a:noFill/>
        </p:spPr>
        <p:txBody>
          <a:bodyPr wrap="square" rtlCol="0" anchor="t">
            <a:spAutoFit/>
          </a:bodyPr>
          <a:p>
            <a:pPr algn="ctr"/>
            <a:r>
              <a:rPr lang="zh-CN" altLang="en-US" sz="2800" b="1">
                <a:ea typeface="黑体" panose="02010609060101010101" pitchFamily="49" charset="-122"/>
                <a:cs typeface="Arial" panose="020B0604020202020204" pitchFamily="34" charset="0"/>
                <a:sym typeface="+mn-ea"/>
              </a:rPr>
              <a:t>窍门</a:t>
            </a:r>
            <a:r>
              <a:rPr lang="en-US" altLang="zh-CN" sz="2800" b="1">
                <a:ea typeface="黑体" panose="02010609060101010101" pitchFamily="49" charset="-122"/>
                <a:cs typeface="Arial" panose="020B0604020202020204" pitchFamily="34" charset="0"/>
                <a:sym typeface="+mn-ea"/>
              </a:rPr>
              <a:t>4</a:t>
            </a:r>
            <a:r>
              <a:rPr lang="zh-CN" altLang="en-US" sz="2800" b="1">
                <a:ea typeface="黑体" panose="02010609060101010101" pitchFamily="49" charset="-122"/>
                <a:cs typeface="Arial" panose="020B0604020202020204" pitchFamily="34" charset="0"/>
                <a:sym typeface="+mn-ea"/>
              </a:rPr>
              <a:t>：</a:t>
            </a:r>
            <a:r>
              <a:rPr lang="zh-CN" sz="2800" b="1" u="sng">
                <a:solidFill>
                  <a:srgbClr val="FF0000"/>
                </a:solidFill>
                <a:latin typeface="黑体" panose="02010609060101010101" pitchFamily="49" charset="-122"/>
                <a:ea typeface="黑体" panose="02010609060101010101" pitchFamily="49" charset="-122"/>
              </a:rPr>
              <a:t>找</a:t>
            </a:r>
            <a:r>
              <a:rPr lang="zh-CN" altLang="en-US" sz="2800" b="1" u="sng">
                <a:solidFill>
                  <a:srgbClr val="FF0000"/>
                </a:solidFill>
                <a:latin typeface="黑体" panose="02010609060101010101" pitchFamily="49" charset="-122"/>
                <a:ea typeface="黑体" panose="02010609060101010101" pitchFamily="49" charset="-122"/>
              </a:rPr>
              <a:t>修辞</a:t>
            </a:r>
            <a:r>
              <a:rPr lang="zh-CN" altLang="en-US" sz="2800" b="1"/>
              <a:t>断句</a:t>
            </a:r>
            <a:endParaRPr lang="zh-CN" altLang="en-US" sz="2800" b="1"/>
          </a:p>
          <a:p>
            <a:r>
              <a:rPr lang="en-US" altLang="zh-CN" sz="2800" b="1">
                <a:solidFill>
                  <a:srgbClr val="000000"/>
                </a:solidFill>
                <a:cs typeface="+mn-ea"/>
                <a:sym typeface="微软雅黑" panose="020B0503020204020204" charset="-122"/>
              </a:rPr>
              <a:t>       </a:t>
            </a:r>
            <a:r>
              <a:rPr lang="zh-CN" altLang="en-US" sz="2800" b="1">
                <a:solidFill>
                  <a:srgbClr val="000000"/>
                </a:solidFill>
                <a:cs typeface="+mn-ea"/>
                <a:sym typeface="微软雅黑" panose="020B0503020204020204" charset="-122"/>
              </a:rPr>
              <a:t>找文言文</a:t>
            </a:r>
            <a:r>
              <a:rPr sz="2800" b="1">
                <a:solidFill>
                  <a:srgbClr val="FF0000"/>
                </a:solidFill>
                <a:latin typeface="黑体" panose="02010609060101010101" pitchFamily="49" charset="-122"/>
                <a:ea typeface="黑体" panose="02010609060101010101" pitchFamily="49" charset="-122"/>
                <a:sym typeface="+mn-ea"/>
              </a:rPr>
              <a:t>顶真</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排比</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对偶</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反复</a:t>
            </a:r>
            <a:r>
              <a:rPr lang="zh-CN" sz="2800" b="1">
                <a:solidFill>
                  <a:srgbClr val="FF0000"/>
                </a:solidFill>
                <a:latin typeface="黑体" panose="02010609060101010101" pitchFamily="49" charset="-122"/>
                <a:ea typeface="黑体" panose="02010609060101010101" pitchFamily="49" charset="-122"/>
                <a:sym typeface="+mn-ea"/>
              </a:rPr>
              <a:t>、对称</a:t>
            </a:r>
            <a:r>
              <a:rPr lang="zh-CN" sz="2800" b="1">
                <a:solidFill>
                  <a:srgbClr val="000000"/>
                </a:solidFill>
                <a:cs typeface="+mn-ea"/>
                <a:sym typeface="微软雅黑" panose="020B0503020204020204" charset="-122"/>
              </a:rPr>
              <a:t>等</a:t>
            </a:r>
            <a:r>
              <a:rPr lang="zh-CN" altLang="en-US" sz="2800" b="1">
                <a:latin typeface="宋体" panose="02010600030101010101" pitchFamily="2" charset="-122"/>
                <a:sym typeface="+mn-ea"/>
              </a:rPr>
              <a:t>修辞</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根据它们的</a:t>
            </a:r>
            <a:r>
              <a:rPr lang="zh-CN" altLang="en-US" sz="2800" b="1">
                <a:uFillTx/>
                <a:ea typeface="SimSun-ExtB" panose="02010609060101010101" pitchFamily="49" charset="-122"/>
                <a:cs typeface="+mj-cs"/>
                <a:sym typeface="宋体" panose="02010600030101010101" pitchFamily="2" charset="-122"/>
              </a:rPr>
              <a:t>句式特点进行断句</a:t>
            </a:r>
            <a:r>
              <a:rPr lang="zh-CN" altLang="en-US" sz="2800" b="1">
                <a:latin typeface="宋体" panose="02010600030101010101" pitchFamily="2" charset="-122"/>
                <a:sym typeface="+mn-ea"/>
              </a:rPr>
              <a:t>。</a:t>
            </a:r>
            <a:endParaRPr lang="zh-CN" altLang="en-US" sz="2800" b="1">
              <a:solidFill>
                <a:srgbClr val="000000"/>
              </a:solidFill>
              <a:cs typeface="+mn-ea"/>
              <a:sym typeface="微软雅黑" panose="020B0503020204020204" charset="-122"/>
            </a:endParaRPr>
          </a:p>
        </p:txBody>
      </p:sp>
      <p:sp>
        <p:nvSpPr>
          <p:cNvPr id="2" name="文本框 1"/>
          <p:cNvSpPr txBox="1"/>
          <p:nvPr/>
        </p:nvSpPr>
        <p:spPr>
          <a:xfrm>
            <a:off x="827405" y="3230880"/>
            <a:ext cx="6686550" cy="953135"/>
          </a:xfrm>
          <a:prstGeom prst="rect">
            <a:avLst/>
          </a:prstGeom>
          <a:noFill/>
        </p:spPr>
        <p:txBody>
          <a:bodyPr wrap="square" rtlCol="0" anchor="t">
            <a:spAutoFit/>
          </a:bodyPr>
          <a:p>
            <a:r>
              <a:rPr lang="zh-CN" altLang="en-US" sz="2800" b="1"/>
              <a:t>老而无妻曰鳏</a:t>
            </a:r>
            <a:r>
              <a:rPr lang="en-US" altLang="zh-CN" sz="2800">
                <a:latin typeface="方正楷体_GBK" charset="0"/>
                <a:ea typeface="微软雅黑" panose="020B0503020204020204" charset="-122"/>
                <a:sym typeface="微软雅黑" panose="020B0503020204020204" charset="-122"/>
              </a:rPr>
              <a:t>(</a:t>
            </a:r>
            <a:r>
              <a:rPr lang="en-US" altLang="zh-CN" sz="2800">
                <a:ea typeface="微软雅黑" panose="020B0503020204020204" charset="-122"/>
                <a:cs typeface="Arial" panose="020B0604020202020204" pitchFamily="34" charset="0"/>
                <a:sym typeface="微软雅黑" panose="020B0503020204020204" charset="-122"/>
              </a:rPr>
              <a:t>gu</a:t>
            </a:r>
            <a:r>
              <a:rPr lang="en-US" altLang="zh-CN" sz="2800" b="1">
                <a:latin typeface="宋体" panose="02010600030101010101" pitchFamily="2" charset="-122"/>
                <a:cs typeface="Arial" panose="020B0604020202020204" pitchFamily="34" charset="0"/>
                <a:sym typeface="微软雅黑" panose="020B0503020204020204" charset="-122"/>
              </a:rPr>
              <a:t>ā</a:t>
            </a:r>
            <a:r>
              <a:rPr lang="en-US" altLang="zh-CN" sz="2800">
                <a:ea typeface="微软雅黑" panose="020B0503020204020204" charset="-122"/>
                <a:cs typeface="Arial" panose="020B0604020202020204" pitchFamily="34" charset="0"/>
                <a:sym typeface="微软雅黑" panose="020B0503020204020204" charset="-122"/>
              </a:rPr>
              <a:t>n</a:t>
            </a:r>
            <a:r>
              <a:rPr lang="en-US" altLang="zh-CN" sz="2800">
                <a:latin typeface="方正楷体_GBK" charset="0"/>
                <a:ea typeface="微软雅黑" panose="020B0503020204020204" charset="-122"/>
                <a:sym typeface="微软雅黑" panose="020B0503020204020204" charset="-122"/>
              </a:rPr>
              <a:t>)</a:t>
            </a:r>
            <a:r>
              <a:rPr lang="zh-CN" altLang="en-US" sz="2800" b="1"/>
              <a:t>老而无夫曰寡老而无子曰独幼而无父曰孤</a:t>
            </a:r>
            <a:endParaRPr lang="zh-CN" altLang="en-US" sz="2800" b="1"/>
          </a:p>
        </p:txBody>
      </p:sp>
      <p:sp>
        <p:nvSpPr>
          <p:cNvPr id="3" name="文本框 2"/>
          <p:cNvSpPr txBox="1"/>
          <p:nvPr/>
        </p:nvSpPr>
        <p:spPr>
          <a:xfrm>
            <a:off x="827405" y="4149090"/>
            <a:ext cx="7115175" cy="953135"/>
          </a:xfrm>
          <a:prstGeom prst="rect">
            <a:avLst/>
          </a:prstGeom>
          <a:noFill/>
        </p:spPr>
        <p:txBody>
          <a:bodyPr wrap="square" rtlCol="0" anchor="t">
            <a:spAutoFit/>
          </a:bodyPr>
          <a:p>
            <a:r>
              <a:rPr lang="zh-CN" altLang="en-US" sz="2800" b="1"/>
              <a:t>老而无妻曰</a:t>
            </a:r>
            <a:r>
              <a:rPr lang="zh-CN" altLang="en-US" sz="2800" b="1">
                <a:solidFill>
                  <a:srgbClr val="FF0000"/>
                </a:solidFill>
              </a:rPr>
              <a:t>鳏</a:t>
            </a:r>
            <a:r>
              <a:rPr lang="zh-CN" altLang="en-US" sz="2800" b="1">
                <a:solidFill>
                  <a:srgbClr val="FF0000"/>
                </a:solidFill>
                <a:sym typeface="+mn-ea"/>
              </a:rPr>
              <a:t>/</a:t>
            </a:r>
            <a:r>
              <a:rPr lang="zh-CN" altLang="en-US" sz="2800" b="1"/>
              <a:t>老而无夫曰</a:t>
            </a:r>
            <a:r>
              <a:rPr lang="zh-CN" altLang="en-US" sz="2800" b="1">
                <a:solidFill>
                  <a:srgbClr val="FF0000"/>
                </a:solidFill>
              </a:rPr>
              <a:t>寡</a:t>
            </a:r>
            <a:r>
              <a:rPr lang="zh-CN" altLang="en-US" sz="2800" b="1">
                <a:solidFill>
                  <a:srgbClr val="FF0000"/>
                </a:solidFill>
                <a:sym typeface="+mn-ea"/>
              </a:rPr>
              <a:t>/</a:t>
            </a:r>
            <a:r>
              <a:rPr lang="zh-CN" altLang="en-US" sz="2800" b="1"/>
              <a:t>老而无子曰</a:t>
            </a:r>
            <a:r>
              <a:rPr lang="zh-CN" altLang="en-US" sz="2800" b="1">
                <a:solidFill>
                  <a:srgbClr val="FF0000"/>
                </a:solidFill>
              </a:rPr>
              <a:t>独</a:t>
            </a:r>
            <a:r>
              <a:rPr lang="zh-CN" altLang="en-US" sz="2800" b="1">
                <a:solidFill>
                  <a:srgbClr val="FF0000"/>
                </a:solidFill>
                <a:sym typeface="+mn-ea"/>
              </a:rPr>
              <a:t>/</a:t>
            </a:r>
            <a:r>
              <a:rPr lang="zh-CN" altLang="en-US" sz="2800" b="1"/>
              <a:t>幼而无父曰</a:t>
            </a:r>
            <a:r>
              <a:rPr lang="zh-CN" altLang="en-US" sz="2800" b="1">
                <a:solidFill>
                  <a:srgbClr val="FF0000"/>
                </a:solidFill>
              </a:rPr>
              <a:t>孤</a:t>
            </a:r>
            <a:endParaRPr lang="zh-CN" altLang="en-US" sz="2800" b="1">
              <a:solidFill>
                <a:srgbClr val="FF0000"/>
              </a:solidFill>
            </a:endParaRPr>
          </a:p>
        </p:txBody>
      </p:sp>
      <p:sp>
        <p:nvSpPr>
          <p:cNvPr id="4" name="文本框 3"/>
          <p:cNvSpPr txBox="1"/>
          <p:nvPr/>
        </p:nvSpPr>
        <p:spPr>
          <a:xfrm>
            <a:off x="827405" y="5102225"/>
            <a:ext cx="3096260" cy="521970"/>
          </a:xfrm>
          <a:prstGeom prst="rect">
            <a:avLst/>
          </a:prstGeom>
          <a:noFill/>
        </p:spPr>
        <p:txBody>
          <a:bodyPr wrap="square" rtlCol="0" anchor="t">
            <a:spAutoFit/>
          </a:bodyPr>
          <a:p>
            <a:r>
              <a:rPr lang="zh-CN" altLang="en-US" sz="2800" b="1"/>
              <a:t>静以修身俭以养德</a:t>
            </a:r>
            <a:endParaRPr lang="zh-CN" altLang="en-US" sz="2800" b="1"/>
          </a:p>
        </p:txBody>
      </p:sp>
      <p:sp>
        <p:nvSpPr>
          <p:cNvPr id="13" name="文本框 12"/>
          <p:cNvSpPr txBox="1"/>
          <p:nvPr/>
        </p:nvSpPr>
        <p:spPr>
          <a:xfrm>
            <a:off x="4284345" y="5102225"/>
            <a:ext cx="3143250" cy="521970"/>
          </a:xfrm>
          <a:prstGeom prst="rect">
            <a:avLst/>
          </a:prstGeom>
          <a:noFill/>
        </p:spPr>
        <p:txBody>
          <a:bodyPr wrap="square" rtlCol="0" anchor="t">
            <a:spAutoFit/>
          </a:bodyPr>
          <a:p>
            <a:r>
              <a:rPr lang="zh-CN" altLang="en-US" sz="2800" b="1">
                <a:solidFill>
                  <a:srgbClr val="FF0000"/>
                </a:solidFill>
              </a:rPr>
              <a:t>静</a:t>
            </a:r>
            <a:r>
              <a:rPr lang="zh-CN" altLang="en-US" sz="2800" b="1"/>
              <a:t>以修身</a:t>
            </a:r>
            <a:r>
              <a:rPr lang="zh-CN" altLang="en-US" sz="2800" b="1">
                <a:solidFill>
                  <a:srgbClr val="FF0000"/>
                </a:solidFill>
                <a:sym typeface="+mn-ea"/>
              </a:rPr>
              <a:t>/</a:t>
            </a:r>
            <a:r>
              <a:rPr lang="zh-CN" altLang="en-US" sz="2800" b="1">
                <a:solidFill>
                  <a:srgbClr val="FF0000"/>
                </a:solidFill>
              </a:rPr>
              <a:t>俭</a:t>
            </a:r>
            <a:r>
              <a:rPr lang="zh-CN" altLang="en-US" sz="2800" b="1"/>
              <a:t>以养德</a:t>
            </a:r>
            <a:endParaRPr lang="zh-CN" altLang="en-US" sz="2800" b="1"/>
          </a:p>
        </p:txBody>
      </p:sp>
      <p:sp>
        <p:nvSpPr>
          <p:cNvPr id="6" name="文本框 5"/>
          <p:cNvSpPr txBox="1"/>
          <p:nvPr/>
        </p:nvSpPr>
        <p:spPr>
          <a:xfrm>
            <a:off x="7583170" y="5085080"/>
            <a:ext cx="897890" cy="52197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none" rtlCol="0" anchor="t">
            <a:spAutoFit/>
          </a:bodyPr>
          <a:p>
            <a:r>
              <a:rPr lang="zh-CN" sz="2800" b="1">
                <a:solidFill>
                  <a:srgbClr val="FF0000"/>
                </a:solidFill>
                <a:latin typeface="黑体" panose="02010609060101010101" pitchFamily="49" charset="-122"/>
                <a:ea typeface="黑体" panose="02010609060101010101" pitchFamily="49" charset="-122"/>
                <a:sym typeface="+mn-ea"/>
              </a:rPr>
              <a:t>对偶</a:t>
            </a:r>
            <a:endParaRPr lang="zh-CN" sz="2800" b="1">
              <a:solidFill>
                <a:srgbClr val="FF0000"/>
              </a:solidFill>
              <a:latin typeface="黑体" panose="02010609060101010101" pitchFamily="49" charset="-122"/>
              <a:ea typeface="黑体" panose="02010609060101010101" pitchFamily="49" charset="-122"/>
              <a:sym typeface="+mn-ea"/>
            </a:endParaRPr>
          </a:p>
        </p:txBody>
      </p:sp>
      <p:sp>
        <p:nvSpPr>
          <p:cNvPr id="7" name="文本框 6"/>
          <p:cNvSpPr txBox="1"/>
          <p:nvPr/>
        </p:nvSpPr>
        <p:spPr>
          <a:xfrm>
            <a:off x="827405" y="5661660"/>
            <a:ext cx="7958455" cy="521970"/>
          </a:xfrm>
          <a:prstGeom prst="rect">
            <a:avLst/>
          </a:prstGeom>
          <a:noFill/>
        </p:spPr>
        <p:txBody>
          <a:bodyPr wrap="square" rtlCol="0" anchor="t">
            <a:spAutoFit/>
          </a:bodyPr>
          <a:p>
            <a:r>
              <a:rPr lang="zh-CN" altLang="en-US" sz="2800" b="1"/>
              <a:t>问女何所思问女何所忆女亦无所思女亦无所忆</a:t>
            </a:r>
            <a:endParaRPr lang="zh-CN" altLang="en-US" sz="2800" b="1"/>
          </a:p>
        </p:txBody>
      </p:sp>
      <p:sp>
        <p:nvSpPr>
          <p:cNvPr id="8" name="文本框 7"/>
          <p:cNvSpPr txBox="1"/>
          <p:nvPr/>
        </p:nvSpPr>
        <p:spPr>
          <a:xfrm>
            <a:off x="828040" y="6165215"/>
            <a:ext cx="7958455" cy="521970"/>
          </a:xfrm>
          <a:prstGeom prst="rect">
            <a:avLst/>
          </a:prstGeom>
          <a:noFill/>
        </p:spPr>
        <p:txBody>
          <a:bodyPr wrap="square" rtlCol="0" anchor="t">
            <a:spAutoFit/>
          </a:bodyPr>
          <a:p>
            <a:r>
              <a:rPr lang="zh-CN" altLang="en-US" sz="2800" b="1"/>
              <a:t>问女何所</a:t>
            </a:r>
            <a:r>
              <a:rPr lang="zh-CN" altLang="en-US" sz="2800" b="1">
                <a:solidFill>
                  <a:srgbClr val="FF0000"/>
                </a:solidFill>
              </a:rPr>
              <a:t>思</a:t>
            </a:r>
            <a:r>
              <a:rPr lang="zh-CN" altLang="en-US" sz="2800" b="1">
                <a:solidFill>
                  <a:srgbClr val="FF0000"/>
                </a:solidFill>
                <a:sym typeface="+mn-ea"/>
              </a:rPr>
              <a:t>/</a:t>
            </a:r>
            <a:r>
              <a:rPr lang="zh-CN" altLang="en-US" sz="2800" b="1"/>
              <a:t>问女何所</a:t>
            </a:r>
            <a:r>
              <a:rPr lang="zh-CN" altLang="en-US" sz="2800" b="1">
                <a:solidFill>
                  <a:srgbClr val="FF0000"/>
                </a:solidFill>
              </a:rPr>
              <a:t>忆</a:t>
            </a:r>
            <a:r>
              <a:rPr lang="zh-CN" altLang="en-US" sz="2800" b="1">
                <a:solidFill>
                  <a:srgbClr val="FF0000"/>
                </a:solidFill>
                <a:sym typeface="+mn-ea"/>
              </a:rPr>
              <a:t>/</a:t>
            </a:r>
            <a:r>
              <a:rPr lang="zh-CN" altLang="en-US" sz="2800" b="1"/>
              <a:t>女亦无所</a:t>
            </a:r>
            <a:r>
              <a:rPr lang="zh-CN" altLang="en-US" sz="2800" b="1">
                <a:solidFill>
                  <a:srgbClr val="FF0000"/>
                </a:solidFill>
              </a:rPr>
              <a:t>思</a:t>
            </a:r>
            <a:r>
              <a:rPr lang="zh-CN" altLang="en-US" sz="2800" b="1">
                <a:solidFill>
                  <a:srgbClr val="FF0000"/>
                </a:solidFill>
                <a:sym typeface="+mn-ea"/>
              </a:rPr>
              <a:t>/</a:t>
            </a:r>
            <a:r>
              <a:rPr lang="zh-CN" altLang="en-US" sz="2800" b="1"/>
              <a:t>女亦无所</a:t>
            </a:r>
            <a:r>
              <a:rPr lang="zh-CN" altLang="en-US" sz="2800" b="1">
                <a:solidFill>
                  <a:srgbClr val="FF0000"/>
                </a:solidFill>
              </a:rPr>
              <a:t>忆</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anim calcmode="lin" valueType="num">
                                      <p:cBhvr additive="base">
                                        <p:cTn id="13"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4">
                                            <p:txEl>
                                              <p:pRg st="0" end="0"/>
                                            </p:txEl>
                                          </p:spTgt>
                                        </p:tgtEl>
                                        <p:attrNameLst>
                                          <p:attrName>style.visibility</p:attrName>
                                        </p:attrNameLst>
                                      </p:cBhvr>
                                      <p:to>
                                        <p:strVal val="visible"/>
                                      </p:to>
                                    </p:set>
                                    <p:anim calcmode="lin" valueType="num">
                                      <p:cBhvr additive="base">
                                        <p:cTn id="4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3">
                                            <p:txEl>
                                              <p:pRg st="0" end="0"/>
                                            </p:txEl>
                                          </p:spTgt>
                                        </p:tgtEl>
                                        <p:attrNameLst>
                                          <p:attrName>style.visibility</p:attrName>
                                        </p:attrNameLst>
                                      </p:cBhvr>
                                      <p:to>
                                        <p:strVal val="visible"/>
                                      </p:to>
                                    </p:set>
                                    <p:anim calcmode="lin" valueType="num">
                                      <p:cBhvr additive="base">
                                        <p:cTn id="54"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blinds(horizontal)">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7">
                                            <p:txEl>
                                              <p:pRg st="0" end="0"/>
                                            </p:txEl>
                                          </p:spTgt>
                                        </p:tgtEl>
                                        <p:attrNameLst>
                                          <p:attrName>style.visibility</p:attrName>
                                        </p:attrNameLst>
                                      </p:cBhvr>
                                      <p:to>
                                        <p:strVal val="visible"/>
                                      </p:to>
                                    </p:set>
                                    <p:anim calcmode="lin" valueType="num">
                                      <p:cBhvr additive="base">
                                        <p:cTn id="6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8">
                                            <p:txEl>
                                              <p:pRg st="0" end="0"/>
                                            </p:txEl>
                                          </p:spTgt>
                                        </p:tgtEl>
                                        <p:attrNameLst>
                                          <p:attrName>style.visibility</p:attrName>
                                        </p:attrNameLst>
                                      </p:cBhvr>
                                      <p:to>
                                        <p:strVal val="visible"/>
                                      </p:to>
                                    </p:set>
                                    <p:anim calcmode="lin" valueType="num">
                                      <p:cBhvr additive="base">
                                        <p:cTn id="7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 grpId="0"/>
      <p:bldP spid="3" grpId="0"/>
      <p:bldP spid="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93065" y="692785"/>
            <a:ext cx="8357235" cy="1383665"/>
          </a:xfrm>
          <a:prstGeom prst="rect">
            <a:avLst/>
          </a:prstGeom>
          <a:noFill/>
        </p:spPr>
        <p:txBody>
          <a:bodyPr wrap="square" rtlCol="0" anchor="t">
            <a:spAutoFit/>
          </a:bodyPr>
          <a:p>
            <a:pPr algn="ctr"/>
            <a:r>
              <a:rPr lang="zh-CN" altLang="en-US" sz="2800" b="1">
                <a:ea typeface="黑体" panose="02010609060101010101" pitchFamily="49" charset="-122"/>
                <a:cs typeface="Arial" panose="020B0604020202020204" pitchFamily="34" charset="0"/>
                <a:sym typeface="+mn-ea"/>
              </a:rPr>
              <a:t>窍门</a:t>
            </a:r>
            <a:r>
              <a:rPr lang="en-US" altLang="zh-CN" sz="2800" b="1">
                <a:ea typeface="黑体" panose="02010609060101010101" pitchFamily="49" charset="-122"/>
                <a:cs typeface="Arial" panose="020B0604020202020204" pitchFamily="34" charset="0"/>
                <a:sym typeface="+mn-ea"/>
              </a:rPr>
              <a:t>4</a:t>
            </a:r>
            <a:r>
              <a:rPr lang="zh-CN" altLang="en-US" sz="2800" b="1">
                <a:ea typeface="黑体" panose="02010609060101010101" pitchFamily="49" charset="-122"/>
                <a:cs typeface="Arial" panose="020B0604020202020204" pitchFamily="34" charset="0"/>
                <a:sym typeface="+mn-ea"/>
              </a:rPr>
              <a:t>：</a:t>
            </a:r>
            <a:r>
              <a:rPr lang="zh-CN" sz="2800" b="1" u="sng">
                <a:solidFill>
                  <a:srgbClr val="FF0000"/>
                </a:solidFill>
                <a:latin typeface="黑体" panose="02010609060101010101" pitchFamily="49" charset="-122"/>
                <a:ea typeface="黑体" panose="02010609060101010101" pitchFamily="49" charset="-122"/>
              </a:rPr>
              <a:t>找</a:t>
            </a:r>
            <a:r>
              <a:rPr lang="zh-CN" altLang="en-US" sz="2800" b="1" u="sng">
                <a:solidFill>
                  <a:srgbClr val="FF0000"/>
                </a:solidFill>
                <a:latin typeface="黑体" panose="02010609060101010101" pitchFamily="49" charset="-122"/>
                <a:ea typeface="黑体" panose="02010609060101010101" pitchFamily="49" charset="-122"/>
              </a:rPr>
              <a:t>修辞</a:t>
            </a:r>
            <a:r>
              <a:rPr lang="zh-CN" altLang="en-US" sz="2800" b="1"/>
              <a:t>断句</a:t>
            </a:r>
            <a:endParaRPr lang="zh-CN" altLang="en-US" sz="2800" b="1"/>
          </a:p>
          <a:p>
            <a:r>
              <a:rPr lang="en-US" altLang="zh-CN" sz="2800" b="1">
                <a:solidFill>
                  <a:srgbClr val="000000"/>
                </a:solidFill>
                <a:cs typeface="+mn-ea"/>
                <a:sym typeface="微软雅黑" panose="020B0503020204020204" charset="-122"/>
              </a:rPr>
              <a:t>       </a:t>
            </a:r>
            <a:r>
              <a:rPr lang="zh-CN" altLang="en-US" sz="2800" b="1">
                <a:solidFill>
                  <a:srgbClr val="000000"/>
                </a:solidFill>
                <a:cs typeface="+mn-ea"/>
                <a:sym typeface="微软雅黑" panose="020B0503020204020204" charset="-122"/>
              </a:rPr>
              <a:t>找文言文</a:t>
            </a:r>
            <a:r>
              <a:rPr sz="2800" b="1">
                <a:solidFill>
                  <a:srgbClr val="FF0000"/>
                </a:solidFill>
                <a:latin typeface="黑体" panose="02010609060101010101" pitchFamily="49" charset="-122"/>
                <a:ea typeface="黑体" panose="02010609060101010101" pitchFamily="49" charset="-122"/>
                <a:sym typeface="+mn-ea"/>
              </a:rPr>
              <a:t>顶真</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排比</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对偶</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反复</a:t>
            </a:r>
            <a:r>
              <a:rPr lang="zh-CN" sz="2800" b="1">
                <a:solidFill>
                  <a:srgbClr val="FF0000"/>
                </a:solidFill>
                <a:latin typeface="黑体" panose="02010609060101010101" pitchFamily="49" charset="-122"/>
                <a:ea typeface="黑体" panose="02010609060101010101" pitchFamily="49" charset="-122"/>
                <a:sym typeface="+mn-ea"/>
              </a:rPr>
              <a:t>、对称</a:t>
            </a:r>
            <a:r>
              <a:rPr lang="zh-CN" sz="2800" b="1">
                <a:solidFill>
                  <a:srgbClr val="000000"/>
                </a:solidFill>
                <a:cs typeface="+mn-ea"/>
                <a:sym typeface="微软雅黑" panose="020B0503020204020204" charset="-122"/>
              </a:rPr>
              <a:t>等</a:t>
            </a:r>
            <a:r>
              <a:rPr lang="zh-CN" altLang="en-US" sz="2800" b="1">
                <a:latin typeface="宋体" panose="02010600030101010101" pitchFamily="2" charset="-122"/>
                <a:sym typeface="+mn-ea"/>
              </a:rPr>
              <a:t>修辞</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根据它们的</a:t>
            </a:r>
            <a:r>
              <a:rPr lang="zh-CN" altLang="en-US" sz="2800" b="1">
                <a:uFillTx/>
                <a:ea typeface="SimSun-ExtB" panose="02010609060101010101" pitchFamily="49" charset="-122"/>
                <a:cs typeface="+mj-cs"/>
                <a:sym typeface="宋体" panose="02010600030101010101" pitchFamily="2" charset="-122"/>
              </a:rPr>
              <a:t>句式特点进行断句</a:t>
            </a:r>
            <a:r>
              <a:rPr lang="zh-CN" altLang="en-US" sz="2800" b="1">
                <a:latin typeface="宋体" panose="02010600030101010101" pitchFamily="2" charset="-122"/>
                <a:sym typeface="+mn-ea"/>
              </a:rPr>
              <a:t>。</a:t>
            </a:r>
            <a:endParaRPr lang="zh-CN" altLang="en-US" sz="2800" b="1">
              <a:solidFill>
                <a:srgbClr val="000000"/>
              </a:solidFill>
              <a:cs typeface="+mn-ea"/>
              <a:sym typeface="微软雅黑" panose="020B0503020204020204" charset="-122"/>
            </a:endParaRPr>
          </a:p>
        </p:txBody>
      </p:sp>
      <p:sp>
        <p:nvSpPr>
          <p:cNvPr id="8" name="文本框 7"/>
          <p:cNvSpPr txBox="1"/>
          <p:nvPr/>
        </p:nvSpPr>
        <p:spPr>
          <a:xfrm>
            <a:off x="393065" y="2132330"/>
            <a:ext cx="8111490" cy="1383665"/>
          </a:xfrm>
          <a:prstGeom prst="rect">
            <a:avLst/>
          </a:prstGeom>
          <a:noFill/>
        </p:spPr>
        <p:txBody>
          <a:bodyPr wrap="square" rtlCol="0" anchor="t">
            <a:spAutoFit/>
          </a:bodyPr>
          <a:p>
            <a:r>
              <a:rPr lang="zh-CN" sz="2800" b="1"/>
              <a:t>例</a:t>
            </a:r>
            <a:r>
              <a:rPr lang="zh-CN" altLang="en-US" sz="2800" b="1">
                <a:solidFill>
                  <a:srgbClr val="000000"/>
                </a:solidFill>
                <a:cs typeface="+mn-ea"/>
                <a:sym typeface="微软雅黑" panose="020B0503020204020204" charset="-122"/>
              </a:rPr>
              <a:t>:</a:t>
            </a:r>
            <a:r>
              <a:rPr lang="zh-CN" altLang="en-US" sz="2800" b="1"/>
              <a:t>乡为身死而不受今为宫室之美为之乡为身死而 不受今为妻妾之奉为之乡为身死而不受今为所识穷乏者得我而为之是亦不可以已乎此之谓失其本心</a:t>
            </a:r>
            <a:endParaRPr lang="zh-CN" altLang="en-US" sz="2800" b="1"/>
          </a:p>
        </p:txBody>
      </p:sp>
      <p:sp>
        <p:nvSpPr>
          <p:cNvPr id="2" name="文本框 1"/>
          <p:cNvSpPr txBox="1"/>
          <p:nvPr/>
        </p:nvSpPr>
        <p:spPr>
          <a:xfrm>
            <a:off x="393065" y="3644900"/>
            <a:ext cx="8034655" cy="1814830"/>
          </a:xfrm>
          <a:prstGeom prst="rect">
            <a:avLst/>
          </a:prstGeom>
          <a:noFill/>
        </p:spPr>
        <p:txBody>
          <a:bodyPr wrap="square" rtlCol="0" anchor="t">
            <a:spAutoFit/>
          </a:bodyPr>
          <a:p>
            <a:r>
              <a:rPr lang="en-US" altLang="zh-CN" sz="2800" b="1"/>
              <a:t>       </a:t>
            </a:r>
            <a:r>
              <a:rPr lang="zh-CN" altLang="en-US" sz="2800" b="1">
                <a:solidFill>
                  <a:srgbClr val="3120D6"/>
                </a:solidFill>
              </a:rPr>
              <a:t>乡为身死而不受</a:t>
            </a:r>
            <a:r>
              <a:rPr lang="zh-CN" altLang="en-US" sz="2800" b="1">
                <a:solidFill>
                  <a:srgbClr val="FF0000"/>
                </a:solidFill>
                <a:sym typeface="+mn-ea"/>
              </a:rPr>
              <a:t>/</a:t>
            </a:r>
            <a:r>
              <a:rPr lang="zh-CN" altLang="en-US" sz="2800" b="1"/>
              <a:t>今为宫室之美为之</a:t>
            </a:r>
            <a:r>
              <a:rPr lang="zh-CN" altLang="en-US" sz="2800" b="1">
                <a:solidFill>
                  <a:srgbClr val="FF0000"/>
                </a:solidFill>
                <a:sym typeface="+mn-ea"/>
              </a:rPr>
              <a:t>/</a:t>
            </a:r>
            <a:r>
              <a:rPr lang="zh-CN" altLang="en-US" sz="2800" b="1">
                <a:solidFill>
                  <a:srgbClr val="3120D6"/>
                </a:solidFill>
              </a:rPr>
              <a:t>乡为身死而不受</a:t>
            </a:r>
            <a:r>
              <a:rPr lang="zh-CN" altLang="en-US" sz="2800" b="1">
                <a:solidFill>
                  <a:srgbClr val="FF0000"/>
                </a:solidFill>
                <a:sym typeface="+mn-ea"/>
              </a:rPr>
              <a:t>/</a:t>
            </a:r>
            <a:r>
              <a:rPr lang="zh-CN" altLang="en-US" sz="2800" b="1"/>
              <a:t>今为妻妾之奉为之</a:t>
            </a:r>
            <a:r>
              <a:rPr lang="zh-CN" altLang="en-US" sz="2800" b="1">
                <a:solidFill>
                  <a:srgbClr val="FF0000"/>
                </a:solidFill>
                <a:sym typeface="+mn-ea"/>
              </a:rPr>
              <a:t>/</a:t>
            </a:r>
            <a:r>
              <a:rPr lang="zh-CN" altLang="en-US" sz="2800" b="1">
                <a:solidFill>
                  <a:srgbClr val="3120D6"/>
                </a:solidFill>
              </a:rPr>
              <a:t>乡为身死而不受</a:t>
            </a:r>
            <a:r>
              <a:rPr lang="zh-CN" altLang="en-US" sz="2800" b="1">
                <a:solidFill>
                  <a:srgbClr val="FF0000"/>
                </a:solidFill>
                <a:sym typeface="+mn-ea"/>
              </a:rPr>
              <a:t>/</a:t>
            </a:r>
            <a:r>
              <a:rPr lang="zh-CN" altLang="en-US" sz="2800" b="1"/>
              <a:t>今为所 识穷乏者得我而为之</a:t>
            </a:r>
            <a:r>
              <a:rPr lang="zh-CN" altLang="en-US" sz="2800" b="1">
                <a:solidFill>
                  <a:srgbClr val="FF0000"/>
                </a:solidFill>
                <a:sym typeface="+mn-ea"/>
              </a:rPr>
              <a:t>/</a:t>
            </a:r>
            <a:r>
              <a:rPr lang="zh-CN" altLang="en-US" sz="2800" b="1">
                <a:solidFill>
                  <a:srgbClr val="FF0000"/>
                </a:solidFill>
              </a:rPr>
              <a:t>是</a:t>
            </a:r>
            <a:r>
              <a:rPr lang="zh-CN" altLang="en-US" sz="2800" b="1"/>
              <a:t>亦不可以已</a:t>
            </a:r>
            <a:r>
              <a:rPr lang="zh-CN" altLang="en-US" sz="2800" b="1">
                <a:solidFill>
                  <a:srgbClr val="FF0000"/>
                </a:solidFill>
              </a:rPr>
              <a:t>乎</a:t>
            </a:r>
            <a:r>
              <a:rPr lang="zh-CN" altLang="en-US" sz="2800" b="1">
                <a:solidFill>
                  <a:srgbClr val="FF0000"/>
                </a:solidFill>
                <a:sym typeface="+mn-ea"/>
              </a:rPr>
              <a:t>/</a:t>
            </a:r>
            <a:r>
              <a:rPr lang="zh-CN" altLang="en-US" sz="2800" b="1">
                <a:solidFill>
                  <a:srgbClr val="FF0000"/>
                </a:solidFill>
              </a:rPr>
              <a:t>此</a:t>
            </a:r>
            <a:r>
              <a:rPr lang="zh-CN" altLang="en-US" sz="2800" b="1"/>
              <a:t>之谓失其本心</a:t>
            </a:r>
            <a:endParaRPr lang="zh-CN" altLang="en-US" sz="2800" b="1"/>
          </a:p>
        </p:txBody>
      </p:sp>
      <p:sp>
        <p:nvSpPr>
          <p:cNvPr id="19" name="文本框 18"/>
          <p:cNvSpPr txBox="1"/>
          <p:nvPr/>
        </p:nvSpPr>
        <p:spPr>
          <a:xfrm>
            <a:off x="7380605" y="5085080"/>
            <a:ext cx="897890" cy="52197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none" rtlCol="0" anchor="t">
            <a:spAutoFit/>
          </a:bodyPr>
          <a:p>
            <a:r>
              <a:rPr lang="zh-CN" sz="2800" b="1">
                <a:solidFill>
                  <a:srgbClr val="FF0000"/>
                </a:solidFill>
                <a:latin typeface="黑体" panose="02010609060101010101" pitchFamily="49" charset="-122"/>
                <a:ea typeface="黑体" panose="02010609060101010101" pitchFamily="49" charset="-122"/>
                <a:sym typeface="+mn-ea"/>
              </a:rPr>
              <a:t>反复</a:t>
            </a:r>
            <a:endParaRPr lang="zh-CN" sz="2800" b="1">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 calcmode="lin" valueType="num">
                                      <p:cBhvr additive="base">
                                        <p:cTn id="25"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linds(horizontal)">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395605" y="2205990"/>
            <a:ext cx="8049260" cy="953135"/>
          </a:xfrm>
          <a:prstGeom prst="rect">
            <a:avLst/>
          </a:prstGeom>
          <a:noFill/>
        </p:spPr>
        <p:txBody>
          <a:bodyPr wrap="square" rtlCol="0" anchor="t">
            <a:spAutoFit/>
          </a:bodyPr>
          <a:p>
            <a:r>
              <a:rPr lang="en-US" sz="2800" b="1">
                <a:solidFill>
                  <a:srgbClr val="FF0000"/>
                </a:solidFill>
                <a:latin typeface="黑体" panose="02010609060101010101" pitchFamily="49" charset="-122"/>
                <a:ea typeface="黑体" panose="02010609060101010101" pitchFamily="49" charset="-122"/>
                <a:sym typeface="+mn-ea"/>
              </a:rPr>
              <a:t>    </a:t>
            </a:r>
            <a:r>
              <a:rPr lang="zh-CN" altLang="en-US" sz="2800" b="1">
                <a:solidFill>
                  <a:srgbClr val="FF0000"/>
                </a:solidFill>
                <a:uFillTx/>
                <a:latin typeface="黑体" panose="02010609060101010101" pitchFamily="49" charset="-122"/>
                <a:ea typeface="黑体" panose="02010609060101010101" pitchFamily="49" charset="-122"/>
                <a:cs typeface="+mj-cs"/>
                <a:sym typeface="宋体" panose="02010600030101010101" pitchFamily="2" charset="-122"/>
              </a:rPr>
              <a:t>句式整齐</a:t>
            </a:r>
            <a:r>
              <a:rPr lang="en-US" altLang="zh-CN" sz="2800" b="1">
                <a:solidFill>
                  <a:srgbClr val="FF0000"/>
                </a:solidFill>
                <a:uFillTx/>
                <a:ea typeface="SimSun-ExtB" panose="02010609060101010101" pitchFamily="49" charset="-122"/>
                <a:cs typeface="+mj-cs"/>
                <a:sym typeface="宋体" panose="02010600030101010101" pitchFamily="2" charset="-122"/>
              </a:rPr>
              <a:t>,</a:t>
            </a:r>
            <a:r>
              <a:rPr lang="zh-CN" altLang="en-US" sz="2800" b="1">
                <a:solidFill>
                  <a:srgbClr val="FF0000"/>
                </a:solidFill>
                <a:uFillTx/>
                <a:latin typeface="黑体" panose="02010609060101010101" pitchFamily="49" charset="-122"/>
                <a:ea typeface="黑体" panose="02010609060101010101" pitchFamily="49" charset="-122"/>
                <a:cs typeface="+mj-cs"/>
                <a:sym typeface="宋体" panose="02010600030101010101" pitchFamily="2" charset="-122"/>
              </a:rPr>
              <a:t>四六句多</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又是文言文的一大特点。抓住这两大特点断句。</a:t>
            </a:r>
            <a:endParaRPr lang="zh-CN" altLang="en-US" sz="2800" b="1">
              <a:solidFill>
                <a:schemeClr val="tx1"/>
              </a:solidFill>
              <a:uFillTx/>
              <a:latin typeface="宋体" panose="02010600030101010101" pitchFamily="2" charset="-122"/>
              <a:ea typeface="SimSun-ExtB" panose="02010609060101010101" pitchFamily="49" charset="-122"/>
              <a:cs typeface="+mj-cs"/>
              <a:sym typeface="宋体" panose="02010600030101010101" pitchFamily="2" charset="-122"/>
            </a:endParaRPr>
          </a:p>
        </p:txBody>
      </p:sp>
      <p:sp>
        <p:nvSpPr>
          <p:cNvPr id="8" name="文本框 7"/>
          <p:cNvSpPr txBox="1"/>
          <p:nvPr/>
        </p:nvSpPr>
        <p:spPr>
          <a:xfrm>
            <a:off x="467360" y="3212465"/>
            <a:ext cx="7958455" cy="521970"/>
          </a:xfrm>
          <a:prstGeom prst="rect">
            <a:avLst/>
          </a:prstGeom>
          <a:noFill/>
        </p:spPr>
        <p:txBody>
          <a:bodyPr wrap="square" rtlCol="0" anchor="t">
            <a:spAutoFit/>
          </a:bodyPr>
          <a:p>
            <a:r>
              <a:rPr lang="zh-CN" sz="2800" b="1"/>
              <a:t>例</a:t>
            </a:r>
            <a:r>
              <a:rPr lang="zh-CN" altLang="en-US" sz="2800" b="1">
                <a:solidFill>
                  <a:srgbClr val="000000"/>
                </a:solidFill>
                <a:cs typeface="+mn-ea"/>
                <a:sym typeface="微软雅黑" panose="020B0503020204020204" charset="-122"/>
              </a:rPr>
              <a:t>:</a:t>
            </a:r>
            <a:r>
              <a:rPr lang="zh-CN" altLang="en-US" sz="2800" b="1"/>
              <a:t>后值倾覆受任于败军之际奉命于危难之间</a:t>
            </a:r>
            <a:endParaRPr lang="zh-CN" altLang="en-US" sz="2800" b="1"/>
          </a:p>
        </p:txBody>
      </p:sp>
      <p:sp>
        <p:nvSpPr>
          <p:cNvPr id="10" name="文本框 9"/>
          <p:cNvSpPr txBox="1"/>
          <p:nvPr/>
        </p:nvSpPr>
        <p:spPr>
          <a:xfrm>
            <a:off x="393065" y="908685"/>
            <a:ext cx="8357235" cy="1383665"/>
          </a:xfrm>
          <a:prstGeom prst="rect">
            <a:avLst/>
          </a:prstGeom>
          <a:noFill/>
        </p:spPr>
        <p:txBody>
          <a:bodyPr wrap="square" rtlCol="0" anchor="t">
            <a:spAutoFit/>
          </a:bodyPr>
          <a:p>
            <a:pPr algn="ctr"/>
            <a:r>
              <a:rPr lang="zh-CN" altLang="en-US" sz="2800" b="1">
                <a:ea typeface="黑体" panose="02010609060101010101" pitchFamily="49" charset="-122"/>
                <a:cs typeface="Arial" panose="020B0604020202020204" pitchFamily="34" charset="0"/>
                <a:sym typeface="+mn-ea"/>
              </a:rPr>
              <a:t>窍门</a:t>
            </a:r>
            <a:r>
              <a:rPr lang="en-US" altLang="zh-CN" sz="2800" b="1">
                <a:ea typeface="黑体" panose="02010609060101010101" pitchFamily="49" charset="-122"/>
                <a:cs typeface="Arial" panose="020B0604020202020204" pitchFamily="34" charset="0"/>
                <a:sym typeface="+mn-ea"/>
              </a:rPr>
              <a:t>4</a:t>
            </a:r>
            <a:r>
              <a:rPr lang="zh-CN" altLang="en-US" sz="2800" b="1">
                <a:ea typeface="黑体" panose="02010609060101010101" pitchFamily="49" charset="-122"/>
                <a:cs typeface="Arial" panose="020B0604020202020204" pitchFamily="34" charset="0"/>
                <a:sym typeface="+mn-ea"/>
              </a:rPr>
              <a:t>：</a:t>
            </a:r>
            <a:r>
              <a:rPr lang="zh-CN" sz="2800" b="1" u="sng">
                <a:solidFill>
                  <a:srgbClr val="FF0000"/>
                </a:solidFill>
                <a:latin typeface="黑体" panose="02010609060101010101" pitchFamily="49" charset="-122"/>
                <a:ea typeface="黑体" panose="02010609060101010101" pitchFamily="49" charset="-122"/>
              </a:rPr>
              <a:t>找</a:t>
            </a:r>
            <a:r>
              <a:rPr lang="zh-CN" altLang="en-US" sz="2800" b="1" u="sng">
                <a:solidFill>
                  <a:srgbClr val="FF0000"/>
                </a:solidFill>
                <a:latin typeface="黑体" panose="02010609060101010101" pitchFamily="49" charset="-122"/>
                <a:ea typeface="黑体" panose="02010609060101010101" pitchFamily="49" charset="-122"/>
              </a:rPr>
              <a:t>修辞</a:t>
            </a:r>
            <a:r>
              <a:rPr lang="zh-CN" altLang="en-US" sz="2800" b="1"/>
              <a:t>断句</a:t>
            </a:r>
            <a:endParaRPr lang="zh-CN" altLang="en-US" sz="2800" b="1"/>
          </a:p>
          <a:p>
            <a:r>
              <a:rPr lang="en-US" altLang="zh-CN" sz="2800" b="1">
                <a:solidFill>
                  <a:srgbClr val="000000"/>
                </a:solidFill>
                <a:cs typeface="+mn-ea"/>
                <a:sym typeface="微软雅黑" panose="020B0503020204020204" charset="-122"/>
              </a:rPr>
              <a:t>       </a:t>
            </a:r>
            <a:r>
              <a:rPr lang="zh-CN" altLang="en-US" sz="2800" b="1">
                <a:solidFill>
                  <a:srgbClr val="000000"/>
                </a:solidFill>
                <a:cs typeface="+mn-ea"/>
                <a:sym typeface="微软雅黑" panose="020B0503020204020204" charset="-122"/>
              </a:rPr>
              <a:t>找文言文</a:t>
            </a:r>
            <a:r>
              <a:rPr sz="2800" b="1">
                <a:solidFill>
                  <a:srgbClr val="FF0000"/>
                </a:solidFill>
                <a:latin typeface="黑体" panose="02010609060101010101" pitchFamily="49" charset="-122"/>
                <a:ea typeface="黑体" panose="02010609060101010101" pitchFamily="49" charset="-122"/>
                <a:sym typeface="+mn-ea"/>
              </a:rPr>
              <a:t>顶真</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排比</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对偶</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反复</a:t>
            </a:r>
            <a:r>
              <a:rPr lang="zh-CN" sz="2800" b="1">
                <a:solidFill>
                  <a:srgbClr val="FF0000"/>
                </a:solidFill>
                <a:latin typeface="黑体" panose="02010609060101010101" pitchFamily="49" charset="-122"/>
                <a:ea typeface="黑体" panose="02010609060101010101" pitchFamily="49" charset="-122"/>
                <a:sym typeface="+mn-ea"/>
              </a:rPr>
              <a:t>、对称</a:t>
            </a:r>
            <a:r>
              <a:rPr lang="zh-CN" sz="2800" b="1">
                <a:solidFill>
                  <a:srgbClr val="000000"/>
                </a:solidFill>
                <a:cs typeface="+mn-ea"/>
                <a:sym typeface="微软雅黑" panose="020B0503020204020204" charset="-122"/>
              </a:rPr>
              <a:t>等</a:t>
            </a:r>
            <a:r>
              <a:rPr lang="zh-CN" altLang="en-US" sz="2800" b="1">
                <a:latin typeface="宋体" panose="02010600030101010101" pitchFamily="2" charset="-122"/>
                <a:sym typeface="+mn-ea"/>
              </a:rPr>
              <a:t>修辞</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根据它们的</a:t>
            </a:r>
            <a:r>
              <a:rPr lang="zh-CN" altLang="en-US" sz="2800" b="1">
                <a:uFillTx/>
                <a:ea typeface="SimSun-ExtB" panose="02010609060101010101" pitchFamily="49" charset="-122"/>
                <a:cs typeface="+mj-cs"/>
                <a:sym typeface="宋体" panose="02010600030101010101" pitchFamily="2" charset="-122"/>
              </a:rPr>
              <a:t>句式特点进行断句</a:t>
            </a:r>
            <a:r>
              <a:rPr lang="zh-CN" altLang="en-US" sz="2800" b="1">
                <a:latin typeface="宋体" panose="02010600030101010101" pitchFamily="2" charset="-122"/>
                <a:sym typeface="+mn-ea"/>
              </a:rPr>
              <a:t>。</a:t>
            </a:r>
            <a:endParaRPr lang="zh-CN" altLang="en-US" sz="2800" b="1">
              <a:solidFill>
                <a:srgbClr val="000000"/>
              </a:solidFill>
              <a:cs typeface="+mn-ea"/>
              <a:sym typeface="微软雅黑" panose="020B0503020204020204" charset="-122"/>
            </a:endParaRPr>
          </a:p>
        </p:txBody>
      </p:sp>
      <p:sp>
        <p:nvSpPr>
          <p:cNvPr id="11" name="文本框 10"/>
          <p:cNvSpPr txBox="1"/>
          <p:nvPr/>
        </p:nvSpPr>
        <p:spPr>
          <a:xfrm>
            <a:off x="899160" y="3716655"/>
            <a:ext cx="7958455" cy="521970"/>
          </a:xfrm>
          <a:prstGeom prst="rect">
            <a:avLst/>
          </a:prstGeom>
          <a:noFill/>
        </p:spPr>
        <p:txBody>
          <a:bodyPr wrap="square" rtlCol="0" anchor="t">
            <a:spAutoFit/>
          </a:bodyPr>
          <a:p>
            <a:r>
              <a:rPr lang="zh-CN" altLang="en-US" sz="2800" b="1"/>
              <a:t>后值倾覆</a:t>
            </a:r>
            <a:r>
              <a:rPr lang="zh-CN" altLang="en-US" sz="2800" b="1">
                <a:solidFill>
                  <a:srgbClr val="FF0000"/>
                </a:solidFill>
              </a:rPr>
              <a:t>/受任</a:t>
            </a:r>
            <a:r>
              <a:rPr lang="zh-CN" altLang="en-US" sz="2800" b="1"/>
              <a:t>于败军之际</a:t>
            </a:r>
            <a:r>
              <a:rPr lang="zh-CN" altLang="en-US" sz="2800" b="1">
                <a:solidFill>
                  <a:srgbClr val="FF0000"/>
                </a:solidFill>
              </a:rPr>
              <a:t>/奉命</a:t>
            </a:r>
            <a:r>
              <a:rPr lang="zh-CN" altLang="en-US" sz="2800" b="1"/>
              <a:t>于危难之间</a:t>
            </a:r>
            <a:endParaRPr lang="zh-CN" altLang="en-US" sz="2800" b="1"/>
          </a:p>
        </p:txBody>
      </p:sp>
      <p:sp>
        <p:nvSpPr>
          <p:cNvPr id="8196" name="Text Box 5"/>
          <p:cNvSpPr txBox="1">
            <a:spLocks noChangeArrowheads="1"/>
          </p:cNvSpPr>
          <p:nvPr/>
        </p:nvSpPr>
        <p:spPr bwMode="auto">
          <a:xfrm>
            <a:off x="971550" y="4436745"/>
            <a:ext cx="6950075" cy="861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923925">
              <a:defRPr b="1">
                <a:solidFill>
                  <a:schemeClr val="tx1"/>
                </a:solidFill>
                <a:latin typeface="Arial" panose="020B0604020202020204" pitchFamily="34" charset="0"/>
                <a:ea typeface="黑体" panose="02010609060101010101" pitchFamily="49" charset="-122"/>
              </a:defRPr>
            </a:lvl1pPr>
            <a:lvl2pPr marL="742950" indent="-285750" defTabSz="923925">
              <a:defRPr b="1">
                <a:solidFill>
                  <a:schemeClr val="tx1"/>
                </a:solidFill>
                <a:latin typeface="Arial" panose="020B0604020202020204" pitchFamily="34" charset="0"/>
                <a:ea typeface="黑体" panose="02010609060101010101" pitchFamily="49" charset="-122"/>
              </a:defRPr>
            </a:lvl2pPr>
            <a:lvl3pPr marL="1143000" indent="-228600" defTabSz="923925">
              <a:defRPr b="1">
                <a:solidFill>
                  <a:schemeClr val="tx1"/>
                </a:solidFill>
                <a:latin typeface="Arial" panose="020B0604020202020204" pitchFamily="34" charset="0"/>
                <a:ea typeface="黑体" panose="02010609060101010101" pitchFamily="49" charset="-122"/>
              </a:defRPr>
            </a:lvl3pPr>
            <a:lvl4pPr marL="1600200" indent="-228600" defTabSz="923925">
              <a:defRPr b="1">
                <a:solidFill>
                  <a:schemeClr val="tx1"/>
                </a:solidFill>
                <a:latin typeface="Arial" panose="020B0604020202020204" pitchFamily="34" charset="0"/>
                <a:ea typeface="黑体" panose="02010609060101010101" pitchFamily="49" charset="-122"/>
              </a:defRPr>
            </a:lvl4pPr>
            <a:lvl5pPr marL="2057400" indent="-228600" defTabSz="923925">
              <a:defRPr b="1">
                <a:solidFill>
                  <a:schemeClr val="tx1"/>
                </a:solidFill>
                <a:latin typeface="Arial" panose="020B0604020202020204" pitchFamily="34" charset="0"/>
                <a:ea typeface="黑体" panose="02010609060101010101" pitchFamily="49" charset="-122"/>
              </a:defRPr>
            </a:lvl5pPr>
            <a:lvl6pPr marL="2514600" indent="-228600" defTabSz="923925"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6pPr>
            <a:lvl7pPr marL="2971800" indent="-228600" defTabSz="923925"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7pPr>
            <a:lvl8pPr marL="3429000" indent="-228600" defTabSz="923925"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8pPr>
            <a:lvl9pPr marL="3886200" indent="-228600" defTabSz="923925"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9pPr>
          </a:lstStyle>
          <a:p>
            <a:pPr>
              <a:lnSpc>
                <a:spcPct val="100000"/>
              </a:lnSpc>
            </a:pP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故人不独亲其亲不独子其子使老有所终壮有所用幼有所长。</a:t>
            </a:r>
            <a:endParaRPr lang="en-US" altLang="zh-CN" sz="210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16" name="Text Box 5"/>
          <p:cNvSpPr txBox="1">
            <a:spLocks noChangeArrowheads="1"/>
          </p:cNvSpPr>
          <p:nvPr/>
        </p:nvSpPr>
        <p:spPr bwMode="auto">
          <a:xfrm>
            <a:off x="944880" y="5298440"/>
            <a:ext cx="6950075" cy="861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923925">
              <a:defRPr b="1">
                <a:solidFill>
                  <a:schemeClr val="tx1"/>
                </a:solidFill>
                <a:latin typeface="Arial" panose="020B0604020202020204" pitchFamily="34" charset="0"/>
                <a:ea typeface="黑体" panose="02010609060101010101" pitchFamily="49" charset="-122"/>
              </a:defRPr>
            </a:lvl1pPr>
            <a:lvl2pPr marL="742950" indent="-285750" defTabSz="923925">
              <a:defRPr b="1">
                <a:solidFill>
                  <a:schemeClr val="tx1"/>
                </a:solidFill>
                <a:latin typeface="Arial" panose="020B0604020202020204" pitchFamily="34" charset="0"/>
                <a:ea typeface="黑体" panose="02010609060101010101" pitchFamily="49" charset="-122"/>
              </a:defRPr>
            </a:lvl2pPr>
            <a:lvl3pPr marL="1143000" indent="-228600" defTabSz="923925">
              <a:defRPr b="1">
                <a:solidFill>
                  <a:schemeClr val="tx1"/>
                </a:solidFill>
                <a:latin typeface="Arial" panose="020B0604020202020204" pitchFamily="34" charset="0"/>
                <a:ea typeface="黑体" panose="02010609060101010101" pitchFamily="49" charset="-122"/>
              </a:defRPr>
            </a:lvl3pPr>
            <a:lvl4pPr marL="1600200" indent="-228600" defTabSz="923925">
              <a:defRPr b="1">
                <a:solidFill>
                  <a:schemeClr val="tx1"/>
                </a:solidFill>
                <a:latin typeface="Arial" panose="020B0604020202020204" pitchFamily="34" charset="0"/>
                <a:ea typeface="黑体" panose="02010609060101010101" pitchFamily="49" charset="-122"/>
              </a:defRPr>
            </a:lvl4pPr>
            <a:lvl5pPr marL="2057400" indent="-228600" defTabSz="923925">
              <a:defRPr b="1">
                <a:solidFill>
                  <a:schemeClr val="tx1"/>
                </a:solidFill>
                <a:latin typeface="Arial" panose="020B0604020202020204" pitchFamily="34" charset="0"/>
                <a:ea typeface="黑体" panose="02010609060101010101" pitchFamily="49" charset="-122"/>
              </a:defRPr>
            </a:lvl5pPr>
            <a:lvl6pPr marL="2514600" indent="-228600" defTabSz="923925"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6pPr>
            <a:lvl7pPr marL="2971800" indent="-228600" defTabSz="923925"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7pPr>
            <a:lvl8pPr marL="3429000" indent="-228600" defTabSz="923925"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8pPr>
            <a:lvl9pPr marL="3886200" indent="-228600" defTabSz="923925"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9pPr>
          </a:lstStyle>
          <a:p>
            <a:pPr>
              <a:lnSpc>
                <a:spcPct val="100000"/>
              </a:lnSpc>
            </a:pP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故人不独</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亲</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其亲</a:t>
            </a:r>
            <a:r>
              <a:rPr lang="zh-CN" altLang="en-US" sz="2800">
                <a:solidFill>
                  <a:srgbClr val="FF0000"/>
                </a:solidFill>
                <a:ea typeface="宋体" panose="02010600030101010101" pitchFamily="2" charset="-122"/>
                <a:sym typeface="+mn-ea"/>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不独</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子</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其子</a:t>
            </a:r>
            <a:r>
              <a:rPr lang="zh-CN" altLang="en-US" sz="2800">
                <a:solidFill>
                  <a:srgbClr val="FF0000"/>
                </a:solidFill>
                <a:sym typeface="+mn-ea"/>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使老</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有所</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终</a:t>
            </a:r>
            <a:r>
              <a:rPr lang="zh-CN" altLang="en-US" sz="2800">
                <a:solidFill>
                  <a:srgbClr val="FF0000"/>
                </a:solidFill>
                <a:sym typeface="+mn-ea"/>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壮有</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所用</a:t>
            </a:r>
            <a:r>
              <a:rPr lang="zh-CN" altLang="en-US" sz="2800">
                <a:solidFill>
                  <a:srgbClr val="FF0000"/>
                </a:solidFill>
                <a:sym typeface="+mn-ea"/>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幼</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有所</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长</a:t>
            </a:r>
            <a:endParaRPr lang="en-US" altLang="zh-CN" sz="210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p:cNvSpPr txBox="1"/>
          <p:nvPr/>
        </p:nvSpPr>
        <p:spPr>
          <a:xfrm>
            <a:off x="7812405" y="3572510"/>
            <a:ext cx="897890" cy="52197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none" rtlCol="0" anchor="t">
            <a:spAutoFit/>
          </a:bodyPr>
          <a:p>
            <a:r>
              <a:rPr lang="zh-CN" sz="2800" b="1">
                <a:solidFill>
                  <a:srgbClr val="FF0000"/>
                </a:solidFill>
                <a:latin typeface="黑体" panose="02010609060101010101" pitchFamily="49" charset="-122"/>
                <a:ea typeface="黑体" panose="02010609060101010101" pitchFamily="49" charset="-122"/>
                <a:sym typeface="+mn-ea"/>
              </a:rPr>
              <a:t>对偶</a:t>
            </a:r>
            <a:endParaRPr lang="zh-CN" sz="2800" b="1">
              <a:solidFill>
                <a:srgbClr val="FF0000"/>
              </a:solidFill>
              <a:latin typeface="黑体" panose="02010609060101010101" pitchFamily="49" charset="-122"/>
              <a:ea typeface="黑体" panose="02010609060101010101" pitchFamily="49" charset="-122"/>
              <a:sym typeface="+mn-ea"/>
            </a:endParaRPr>
          </a:p>
        </p:txBody>
      </p:sp>
      <p:sp>
        <p:nvSpPr>
          <p:cNvPr id="20" name="文本框 19"/>
          <p:cNvSpPr txBox="1"/>
          <p:nvPr/>
        </p:nvSpPr>
        <p:spPr>
          <a:xfrm>
            <a:off x="7921625" y="5300980"/>
            <a:ext cx="1014730" cy="953135"/>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nchor="t">
            <a:spAutoFit/>
          </a:bodyPr>
          <a:p>
            <a:r>
              <a:rPr lang="zh-CN" sz="2800" b="1">
                <a:solidFill>
                  <a:srgbClr val="FF0000"/>
                </a:solidFill>
                <a:latin typeface="黑体" panose="02010609060101010101" pitchFamily="49" charset="-122"/>
                <a:ea typeface="黑体" panose="02010609060101010101" pitchFamily="49" charset="-122"/>
                <a:sym typeface="+mn-ea"/>
              </a:rPr>
              <a:t>对偶排比</a:t>
            </a:r>
            <a:endParaRPr lang="zh-CN" sz="2800" b="1">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8196"/>
                                        </p:tgtEl>
                                        <p:attrNameLst>
                                          <p:attrName>style.visibility</p:attrName>
                                        </p:attrNameLst>
                                      </p:cBhvr>
                                      <p:to>
                                        <p:strVal val="visible"/>
                                      </p:to>
                                    </p:set>
                                    <p:anim calcmode="lin" valueType="num">
                                      <p:cBhvr additive="base">
                                        <p:cTn id="42" dur="500" fill="hold"/>
                                        <p:tgtEl>
                                          <p:spTgt spid="8196"/>
                                        </p:tgtEl>
                                        <p:attrNameLst>
                                          <p:attrName>ppt_x</p:attrName>
                                        </p:attrNameLst>
                                      </p:cBhvr>
                                      <p:tavLst>
                                        <p:tav tm="0">
                                          <p:val>
                                            <p:strVal val="#ppt_x"/>
                                          </p:val>
                                        </p:tav>
                                        <p:tav tm="100000">
                                          <p:val>
                                            <p:strVal val="#ppt_x"/>
                                          </p:val>
                                        </p:tav>
                                      </p:tavLst>
                                    </p:anim>
                                    <p:anim calcmode="lin" valueType="num">
                                      <p:cBhvr additive="base">
                                        <p:cTn id="43"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blinds(horizontal)">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nimBg="1"/>
      <p:bldP spid="16" grpId="0" bldLvl="0" animBg="1"/>
      <p:bldP spid="18" grpId="0" bldLvl="0" animBg="1"/>
      <p:bldP spid="2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395605" y="836295"/>
            <a:ext cx="8111490" cy="1814830"/>
          </a:xfrm>
          <a:prstGeom prst="rect">
            <a:avLst/>
          </a:prstGeom>
          <a:noFill/>
        </p:spPr>
        <p:txBody>
          <a:bodyPr wrap="square" rtlCol="0" anchor="t">
            <a:spAutoFit/>
          </a:bodyPr>
          <a:p>
            <a:r>
              <a:rPr lang="zh-CN" sz="2800" b="1"/>
              <a:t>例</a:t>
            </a:r>
            <a:r>
              <a:rPr lang="zh-CN" altLang="en-US" sz="2800" b="1">
                <a:solidFill>
                  <a:srgbClr val="000000"/>
                </a:solidFill>
                <a:cs typeface="+mn-ea"/>
                <a:sym typeface="微软雅黑" panose="020B0503020204020204" charset="-122"/>
              </a:rPr>
              <a:t>:</a:t>
            </a:r>
            <a:r>
              <a:rPr lang="zh-CN" altLang="en-US" sz="2800" b="1"/>
              <a:t>秦孝公据崤函之固拥雍州之地君臣固守以窥周室有席卷天下包举宇内囊括四海之意并吞八荒之心当是时也商君佐之内立法度务耕织/修守战之具外连横而斗诸侯于是秦人拱手而取西河之外 </a:t>
            </a:r>
            <a:endParaRPr lang="zh-CN" altLang="en-US" sz="2800" b="1"/>
          </a:p>
        </p:txBody>
      </p:sp>
      <p:sp>
        <p:nvSpPr>
          <p:cNvPr id="2" name="文本框 1"/>
          <p:cNvSpPr txBox="1"/>
          <p:nvPr/>
        </p:nvSpPr>
        <p:spPr>
          <a:xfrm>
            <a:off x="395605" y="2651125"/>
            <a:ext cx="8111490" cy="1814830"/>
          </a:xfrm>
          <a:prstGeom prst="rect">
            <a:avLst/>
          </a:prstGeom>
          <a:noFill/>
        </p:spPr>
        <p:txBody>
          <a:bodyPr wrap="square" rtlCol="0" anchor="t">
            <a:spAutoFit/>
          </a:bodyPr>
          <a:p>
            <a:r>
              <a:rPr lang="en-US" altLang="zh-CN" sz="2800" b="1"/>
              <a:t>    </a:t>
            </a:r>
            <a:r>
              <a:rPr lang="zh-CN" altLang="en-US" sz="2800" b="1"/>
              <a:t>秦孝公</a:t>
            </a:r>
            <a:r>
              <a:rPr lang="zh-CN" altLang="en-US" sz="2800" b="1">
                <a:solidFill>
                  <a:srgbClr val="FF0000"/>
                </a:solidFill>
              </a:rPr>
              <a:t>据</a:t>
            </a:r>
            <a:r>
              <a:rPr lang="zh-CN" altLang="en-US" sz="2800" b="1"/>
              <a:t>崤函之固</a:t>
            </a:r>
            <a:r>
              <a:rPr lang="zh-CN" altLang="en-US" sz="2800" b="1">
                <a:solidFill>
                  <a:srgbClr val="FF0000"/>
                </a:solidFill>
              </a:rPr>
              <a:t>/拥</a:t>
            </a:r>
            <a:r>
              <a:rPr lang="zh-CN" altLang="en-US" sz="2800" b="1"/>
              <a:t>雍州之地</a:t>
            </a:r>
            <a:r>
              <a:rPr lang="zh-CN" altLang="en-US" sz="2800" b="1">
                <a:solidFill>
                  <a:srgbClr val="FF0000"/>
                </a:solidFill>
              </a:rPr>
              <a:t>/</a:t>
            </a:r>
            <a:r>
              <a:rPr lang="zh-CN" altLang="en-US" sz="2800" b="1"/>
              <a:t>君臣固守以窥周室</a:t>
            </a:r>
            <a:r>
              <a:rPr lang="zh-CN" altLang="en-US" sz="2800" b="1">
                <a:solidFill>
                  <a:srgbClr val="FF0000"/>
                </a:solidFill>
              </a:rPr>
              <a:t>/</a:t>
            </a:r>
            <a:r>
              <a:rPr lang="zh-CN" altLang="en-US" sz="2800" b="1"/>
              <a:t>有</a:t>
            </a:r>
            <a:r>
              <a:rPr lang="zh-CN" altLang="en-US" sz="2800" b="1">
                <a:solidFill>
                  <a:srgbClr val="FF0000"/>
                </a:solidFill>
              </a:rPr>
              <a:t>席卷</a:t>
            </a:r>
            <a:r>
              <a:rPr lang="zh-CN" altLang="en-US" sz="2800" b="1"/>
              <a:t>天下</a:t>
            </a:r>
            <a:r>
              <a:rPr lang="zh-CN" altLang="en-US" sz="2800" b="1">
                <a:solidFill>
                  <a:srgbClr val="FF0000"/>
                </a:solidFill>
              </a:rPr>
              <a:t>/包举</a:t>
            </a:r>
            <a:r>
              <a:rPr lang="zh-CN" altLang="en-US" sz="2800" b="1"/>
              <a:t>宇内</a:t>
            </a:r>
            <a:r>
              <a:rPr lang="zh-CN" altLang="en-US" sz="2800" b="1">
                <a:solidFill>
                  <a:srgbClr val="FF0000"/>
                </a:solidFill>
              </a:rPr>
              <a:t>/囊括</a:t>
            </a:r>
            <a:r>
              <a:rPr lang="zh-CN" altLang="en-US" sz="2800" b="1"/>
              <a:t>四海之意</a:t>
            </a:r>
            <a:r>
              <a:rPr lang="zh-CN" altLang="en-US" sz="2800" b="1">
                <a:solidFill>
                  <a:srgbClr val="FF0000"/>
                </a:solidFill>
              </a:rPr>
              <a:t>/并吞</a:t>
            </a:r>
            <a:r>
              <a:rPr lang="zh-CN" altLang="en-US" sz="2800" b="1"/>
              <a:t>八荒之心</a:t>
            </a:r>
            <a:r>
              <a:rPr lang="zh-CN" altLang="en-US" sz="2800" b="1">
                <a:solidFill>
                  <a:srgbClr val="FF0000"/>
                </a:solidFill>
              </a:rPr>
              <a:t>/</a:t>
            </a:r>
            <a:r>
              <a:rPr lang="zh-CN" altLang="en-US" sz="2800" b="1"/>
              <a:t>当是时也</a:t>
            </a:r>
            <a:r>
              <a:rPr lang="zh-CN" altLang="en-US" sz="2800" b="1">
                <a:solidFill>
                  <a:srgbClr val="FF0000"/>
                </a:solidFill>
              </a:rPr>
              <a:t>/</a:t>
            </a:r>
            <a:r>
              <a:rPr lang="zh-CN" altLang="en-US" sz="2800" b="1"/>
              <a:t>商君佐之</a:t>
            </a:r>
            <a:r>
              <a:rPr lang="zh-CN" altLang="en-US" sz="2800" b="1">
                <a:solidFill>
                  <a:srgbClr val="FF0000"/>
                </a:solidFill>
              </a:rPr>
              <a:t>/内</a:t>
            </a:r>
            <a:r>
              <a:rPr lang="zh-CN" altLang="en-US" sz="2800" b="1"/>
              <a:t>立法度</a:t>
            </a:r>
            <a:r>
              <a:rPr lang="zh-CN" altLang="en-US" sz="2800" b="1">
                <a:solidFill>
                  <a:srgbClr val="FF0000"/>
                </a:solidFill>
              </a:rPr>
              <a:t>/</a:t>
            </a:r>
            <a:r>
              <a:rPr lang="zh-CN" altLang="en-US" sz="2800" b="1"/>
              <a:t>务耕织</a:t>
            </a:r>
            <a:r>
              <a:rPr lang="zh-CN" altLang="en-US" sz="2800" b="1">
                <a:solidFill>
                  <a:srgbClr val="FF0000"/>
                </a:solidFill>
              </a:rPr>
              <a:t>/</a:t>
            </a:r>
            <a:r>
              <a:rPr lang="zh-CN" altLang="en-US" sz="2800" b="1"/>
              <a:t>修守战之具</a:t>
            </a:r>
            <a:r>
              <a:rPr lang="zh-CN" altLang="en-US" sz="2800" b="1">
                <a:solidFill>
                  <a:srgbClr val="FF0000"/>
                </a:solidFill>
              </a:rPr>
              <a:t>/外</a:t>
            </a:r>
            <a:r>
              <a:rPr lang="zh-CN" altLang="en-US" sz="2800" b="1"/>
              <a:t>连横而斗诸侯</a:t>
            </a:r>
            <a:r>
              <a:rPr lang="zh-CN" altLang="en-US" sz="2800" b="1">
                <a:solidFill>
                  <a:srgbClr val="FF0000"/>
                </a:solidFill>
              </a:rPr>
              <a:t>/</a:t>
            </a:r>
            <a:r>
              <a:rPr lang="zh-CN" altLang="en-US" sz="2800" b="1"/>
              <a:t>于是秦人拱手而取西河之外 </a:t>
            </a:r>
            <a:endParaRPr lang="zh-CN" altLang="en-US" sz="2800" b="1"/>
          </a:p>
        </p:txBody>
      </p:sp>
      <p:sp>
        <p:nvSpPr>
          <p:cNvPr id="3" name="文本框 2"/>
          <p:cNvSpPr txBox="1"/>
          <p:nvPr/>
        </p:nvSpPr>
        <p:spPr>
          <a:xfrm>
            <a:off x="444500" y="4580890"/>
            <a:ext cx="8136890" cy="1383665"/>
          </a:xfrm>
          <a:prstGeom prst="rect">
            <a:avLst/>
          </a:prstGeom>
          <a:noFill/>
        </p:spPr>
        <p:txBody>
          <a:bodyPr wrap="square" rtlCol="0" anchor="t">
            <a:spAutoFit/>
          </a:bodyPr>
          <a:p>
            <a:r>
              <a:rPr lang="zh-CN" altLang="en-US" sz="2800" b="1">
                <a:ea typeface="SimSun-ExtB" panose="02010609060101010101" pitchFamily="49" charset="-122"/>
                <a:cs typeface="Arial" panose="020B0604020202020204" pitchFamily="34" charset="0"/>
                <a:sym typeface="+mn-ea"/>
              </a:rPr>
              <a:t>“据崤函之固</a:t>
            </a:r>
            <a:r>
              <a:rPr lang="en-US" altLang="zh-CN" sz="2800" b="1">
                <a:uFillTx/>
                <a:ea typeface="SimSun-ExtB" panose="02010609060101010101" pitchFamily="49" charset="-122"/>
                <a:cs typeface="+mj-cs"/>
                <a:sym typeface="宋体" panose="02010600030101010101" pitchFamily="2" charset="-122"/>
              </a:rPr>
              <a:t>,</a:t>
            </a:r>
            <a:r>
              <a:rPr lang="zh-CN" altLang="en-US" sz="2800" b="1">
                <a:ea typeface="SimSun-ExtB" panose="02010609060101010101" pitchFamily="49" charset="-122"/>
                <a:cs typeface="Arial" panose="020B0604020202020204" pitchFamily="34" charset="0"/>
                <a:sym typeface="+mn-ea"/>
              </a:rPr>
              <a:t>拥雍州之地”是</a:t>
            </a:r>
            <a:r>
              <a:rPr lang="zh-CN" altLang="en-US" sz="2800" b="1">
                <a:solidFill>
                  <a:srgbClr val="FF0000"/>
                </a:solidFill>
                <a:ea typeface="SimSun-ExtB" panose="02010609060101010101" pitchFamily="49" charset="-122"/>
                <a:cs typeface="Arial" panose="020B0604020202020204" pitchFamily="34" charset="0"/>
                <a:sym typeface="+mn-ea"/>
              </a:rPr>
              <a:t>对偶</a:t>
            </a:r>
            <a:r>
              <a:rPr lang="zh-CN" altLang="en-US" sz="2800" b="1">
                <a:ea typeface="SimSun-ExtB" panose="02010609060101010101" pitchFamily="49" charset="-122"/>
                <a:cs typeface="Arial" panose="020B0604020202020204" pitchFamily="34" charset="0"/>
                <a:sym typeface="+mn-ea"/>
              </a:rPr>
              <a:t>；“席卷天下</a:t>
            </a:r>
            <a:r>
              <a:rPr lang="en-US" altLang="zh-CN" sz="2800" b="1">
                <a:uFillTx/>
                <a:ea typeface="SimSun-ExtB" panose="02010609060101010101" pitchFamily="49" charset="-122"/>
                <a:cs typeface="+mj-cs"/>
                <a:sym typeface="宋体" panose="02010600030101010101" pitchFamily="2" charset="-122"/>
              </a:rPr>
              <a:t>,</a:t>
            </a:r>
            <a:r>
              <a:rPr lang="zh-CN" altLang="en-US" sz="2800" b="1">
                <a:ea typeface="SimSun-ExtB" panose="02010609060101010101" pitchFamily="49" charset="-122"/>
                <a:cs typeface="Arial" panose="020B0604020202020204" pitchFamily="34" charset="0"/>
                <a:sym typeface="+mn-ea"/>
              </a:rPr>
              <a:t>包举宇内</a:t>
            </a:r>
            <a:r>
              <a:rPr lang="en-US" altLang="zh-CN" sz="2800" b="1">
                <a:uFillTx/>
                <a:ea typeface="SimSun-ExtB" panose="02010609060101010101" pitchFamily="49" charset="-122"/>
                <a:cs typeface="+mj-cs"/>
                <a:sym typeface="宋体" panose="02010600030101010101" pitchFamily="2" charset="-122"/>
              </a:rPr>
              <a:t>,</a:t>
            </a:r>
            <a:r>
              <a:rPr lang="zh-CN" altLang="en-US" sz="2800" b="1">
                <a:ea typeface="SimSun-ExtB" panose="02010609060101010101" pitchFamily="49" charset="-122"/>
                <a:cs typeface="Arial" panose="020B0604020202020204" pitchFamily="34" charset="0"/>
                <a:sym typeface="+mn-ea"/>
              </a:rPr>
              <a:t>囊括四海”是</a:t>
            </a:r>
            <a:r>
              <a:rPr lang="zh-CN" altLang="en-US" sz="2800" b="1">
                <a:solidFill>
                  <a:srgbClr val="FF0000"/>
                </a:solidFill>
                <a:ea typeface="SimSun-ExtB" panose="02010609060101010101" pitchFamily="49" charset="-122"/>
                <a:cs typeface="Arial" panose="020B0604020202020204" pitchFamily="34" charset="0"/>
                <a:sym typeface="+mn-ea"/>
              </a:rPr>
              <a:t>排比</a:t>
            </a:r>
            <a:r>
              <a:rPr lang="zh-CN" altLang="en-US" sz="2800" b="1">
                <a:ea typeface="SimSun-ExtB" panose="02010609060101010101" pitchFamily="49" charset="-122"/>
                <a:cs typeface="Arial" panose="020B0604020202020204" pitchFamily="34" charset="0"/>
                <a:sym typeface="+mn-ea"/>
              </a:rPr>
              <a:t>；“内”</a:t>
            </a:r>
            <a:r>
              <a:rPr lang="zh-CN" altLang="en-US" sz="2800" b="1">
                <a:ea typeface="SimSun-ExtB" panose="02010609060101010101" pitchFamily="49" charset="-122"/>
                <a:cs typeface="Arial" panose="020B0604020202020204" pitchFamily="34" charset="0"/>
                <a:sym typeface="+mn-ea"/>
              </a:rPr>
              <a:t>“</a:t>
            </a:r>
            <a:r>
              <a:rPr lang="zh-CN" altLang="en-US" sz="2800" b="1">
                <a:ea typeface="SimSun-ExtB" panose="02010609060101010101" pitchFamily="49" charset="-122"/>
                <a:cs typeface="Arial" panose="020B0604020202020204" pitchFamily="34" charset="0"/>
                <a:sym typeface="+mn-ea"/>
              </a:rPr>
              <a:t>外</a:t>
            </a:r>
            <a:r>
              <a:rPr lang="zh-CN" altLang="en-US" sz="2800" b="1">
                <a:ea typeface="SimSun-ExtB" panose="02010609060101010101" pitchFamily="49" charset="-122"/>
                <a:cs typeface="Arial" panose="020B0604020202020204" pitchFamily="34" charset="0"/>
                <a:sym typeface="+mn-ea"/>
              </a:rPr>
              <a:t>”</a:t>
            </a:r>
            <a:r>
              <a:rPr lang="zh-CN" altLang="en-US" sz="2800" b="1">
                <a:ea typeface="SimSun-ExtB" panose="02010609060101010101" pitchFamily="49" charset="-122"/>
                <a:cs typeface="Arial" panose="020B0604020202020204" pitchFamily="34" charset="0"/>
                <a:sym typeface="+mn-ea"/>
              </a:rPr>
              <a:t>是</a:t>
            </a:r>
            <a:r>
              <a:rPr lang="zh-CN" altLang="en-US" sz="2800" b="1">
                <a:solidFill>
                  <a:srgbClr val="FF0000"/>
                </a:solidFill>
                <a:ea typeface="SimSun-ExtB" panose="02010609060101010101" pitchFamily="49" charset="-122"/>
                <a:cs typeface="Arial" panose="020B0604020202020204" pitchFamily="34" charset="0"/>
                <a:sym typeface="+mn-ea"/>
              </a:rPr>
              <a:t>对称</a:t>
            </a:r>
            <a:r>
              <a:rPr lang="zh-CN" altLang="en-US" sz="2800" b="1">
                <a:ea typeface="SimSun-ExtB" panose="02010609060101010101" pitchFamily="49" charset="-122"/>
                <a:cs typeface="Arial" panose="020B0604020202020204" pitchFamily="34" charset="0"/>
                <a:sym typeface="+mn-ea"/>
              </a:rPr>
              <a:t>。根据这样的语言特点</a:t>
            </a:r>
            <a:r>
              <a:rPr lang="en-US" altLang="zh-CN" sz="2800" b="1">
                <a:uFillTx/>
                <a:ea typeface="SimSun-ExtB" panose="02010609060101010101" pitchFamily="49" charset="-122"/>
                <a:cs typeface="+mj-cs"/>
                <a:sym typeface="宋体" panose="02010600030101010101" pitchFamily="2" charset="-122"/>
              </a:rPr>
              <a:t>,</a:t>
            </a:r>
            <a:r>
              <a:rPr lang="zh-CN" altLang="en-US" sz="2800" b="1">
                <a:ea typeface="SimSun-ExtB" panose="02010609060101010101" pitchFamily="49" charset="-122"/>
                <a:cs typeface="Arial" panose="020B0604020202020204" pitchFamily="34" charset="0"/>
                <a:sym typeface="+mn-ea"/>
              </a:rPr>
              <a:t>确定句读也就容易多了。</a:t>
            </a:r>
            <a:endParaRPr lang="zh-CN" altLang="en-US" sz="2800">
              <a:ea typeface="SimSun-ExtB" panose="02010609060101010101" pitchFamily="49"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93065" y="188595"/>
            <a:ext cx="8357235" cy="521970"/>
          </a:xfrm>
          <a:prstGeom prst="rect">
            <a:avLst/>
          </a:prstGeom>
          <a:noFill/>
        </p:spPr>
        <p:txBody>
          <a:bodyPr wrap="square" rtlCol="0" anchor="t">
            <a:spAutoFit/>
          </a:bodyPr>
          <a:p>
            <a:pPr algn="ctr"/>
            <a:r>
              <a:rPr lang="zh-CN" altLang="en-US" sz="2800" b="1">
                <a:ea typeface="黑体" panose="02010609060101010101" pitchFamily="49" charset="-122"/>
                <a:cs typeface="Arial" panose="020B0604020202020204" pitchFamily="34" charset="0"/>
                <a:sym typeface="+mn-ea"/>
              </a:rPr>
              <a:t>窍门</a:t>
            </a:r>
            <a:r>
              <a:rPr lang="en-US" altLang="zh-CN" sz="2800" b="1">
                <a:ea typeface="黑体" panose="02010609060101010101" pitchFamily="49" charset="-122"/>
                <a:cs typeface="Arial" panose="020B0604020202020204" pitchFamily="34" charset="0"/>
                <a:sym typeface="+mn-ea"/>
              </a:rPr>
              <a:t>5</a:t>
            </a:r>
            <a:r>
              <a:rPr lang="zh-CN" altLang="en-US" sz="2800" b="1">
                <a:ea typeface="黑体" panose="02010609060101010101" pitchFamily="49" charset="-122"/>
                <a:cs typeface="Arial" panose="020B0604020202020204" pitchFamily="34" charset="0"/>
                <a:sym typeface="+mn-ea"/>
              </a:rPr>
              <a:t>：</a:t>
            </a:r>
            <a:r>
              <a:rPr lang="zh-CN" sz="2800" b="1" u="sng">
                <a:solidFill>
                  <a:srgbClr val="FF0000"/>
                </a:solidFill>
                <a:latin typeface="黑体" panose="02010609060101010101" pitchFamily="49" charset="-122"/>
                <a:ea typeface="黑体" panose="02010609060101010101" pitchFamily="49" charset="-122"/>
              </a:rPr>
              <a:t>根据特殊句式</a:t>
            </a:r>
            <a:r>
              <a:rPr lang="zh-CN" altLang="en-US" sz="2800" b="1"/>
              <a:t>断句</a:t>
            </a:r>
            <a:endParaRPr lang="zh-CN" altLang="en-US" sz="2800" b="1">
              <a:solidFill>
                <a:srgbClr val="000000"/>
              </a:solidFill>
              <a:cs typeface="+mn-ea"/>
              <a:sym typeface="微软雅黑" panose="020B0503020204020204" charset="-122"/>
            </a:endParaRPr>
          </a:p>
        </p:txBody>
      </p:sp>
      <p:sp>
        <p:nvSpPr>
          <p:cNvPr id="5" name="文本框 4"/>
          <p:cNvSpPr txBox="1"/>
          <p:nvPr/>
        </p:nvSpPr>
        <p:spPr>
          <a:xfrm>
            <a:off x="179705" y="692150"/>
            <a:ext cx="8721725" cy="3881755"/>
          </a:xfrm>
          <a:prstGeom prst="rect">
            <a:avLst/>
          </a:prstGeom>
          <a:noFill/>
        </p:spPr>
        <p:txBody>
          <a:bodyPr wrap="square" rtlCol="0" anchor="t">
            <a:spAutoFit/>
          </a:bodyPr>
          <a:p>
            <a:pPr>
              <a:lnSpc>
                <a:spcPct val="90000"/>
              </a:lnSpc>
              <a:spcBef>
                <a:spcPts val="0"/>
              </a:spcBef>
              <a:spcAft>
                <a:spcPts val="0"/>
              </a:spcAft>
            </a:pPr>
            <a:r>
              <a:rPr lang="en-US" altLang="zh-CN" sz="2800" b="1">
                <a:latin typeface="宋体" panose="02010600030101010101" pitchFamily="2" charset="-122"/>
                <a:sym typeface="+mn-ea"/>
              </a:rPr>
              <a:t>1</a:t>
            </a:r>
            <a:r>
              <a:rPr lang="en-US" altLang="zh-CN" sz="2800">
                <a:sym typeface="+mn-ea"/>
              </a:rPr>
              <a:t>.</a:t>
            </a:r>
            <a:r>
              <a:rPr lang="zh-CN" altLang="en-US" sz="2800" b="1"/>
              <a:t>判断句</a:t>
            </a:r>
            <a:r>
              <a:rPr lang="zh-CN" altLang="en-US" sz="2800" b="1">
                <a:solidFill>
                  <a:srgbClr val="000000"/>
                </a:solidFill>
                <a:cs typeface="+mn-ea"/>
                <a:sym typeface="微软雅黑" panose="020B0503020204020204" charset="-122"/>
              </a:rPr>
              <a:t>:</a:t>
            </a:r>
            <a:r>
              <a:rPr lang="en-US" altLang="zh-CN" sz="2800" b="1">
                <a:solidFill>
                  <a:srgbClr val="000000"/>
                </a:solidFill>
                <a:cs typeface="+mn-ea"/>
                <a:sym typeface="微软雅黑" panose="020B0503020204020204" charset="-122"/>
              </a:rPr>
              <a:t>“</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者</a:t>
            </a:r>
            <a:r>
              <a:rPr lang="en-US" altLang="zh-CN" sz="2800" b="1">
                <a:uFillTx/>
                <a:ea typeface="SimSun-ExtB" panose="02010609060101010101" pitchFamily="49" charset="-122"/>
                <a:cs typeface="+mj-cs"/>
                <a:sym typeface="宋体" panose="02010600030101010101" pitchFamily="2" charset="-122"/>
              </a:rPr>
              <a:t>,</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也</a:t>
            </a:r>
            <a:r>
              <a:rPr lang="en-US" altLang="zh-CN" sz="2800" b="1">
                <a:cs typeface="Arial" panose="020B0604020202020204" pitchFamily="34" charset="0"/>
                <a:sym typeface="+mn-ea"/>
              </a:rPr>
              <a:t>”</a:t>
            </a:r>
            <a:r>
              <a:rPr lang="en-US" altLang="zh-CN" sz="2800" b="1">
                <a:solidFill>
                  <a:srgbClr val="000000"/>
                </a:solidFill>
                <a:cs typeface="+mn-ea"/>
                <a:sym typeface="微软雅黑" panose="020B0503020204020204" charset="-122"/>
              </a:rPr>
              <a:t>“</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者</a:t>
            </a:r>
            <a:r>
              <a:rPr lang="en-US" altLang="zh-CN" sz="2800" b="1">
                <a:cs typeface="Arial" panose="020B0604020202020204" pitchFamily="34" charset="0"/>
                <a:sym typeface="+mn-ea"/>
              </a:rPr>
              <a:t>”</a:t>
            </a:r>
            <a:r>
              <a:rPr lang="en-US" altLang="zh-CN" sz="2800" b="1">
                <a:solidFill>
                  <a:srgbClr val="000000"/>
                </a:solidFill>
                <a:cs typeface="+mn-ea"/>
                <a:sym typeface="微软雅黑" panose="020B0503020204020204" charset="-122"/>
              </a:rPr>
              <a:t>“</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也</a:t>
            </a:r>
            <a:r>
              <a:rPr lang="en-US" altLang="zh-CN" sz="2800" b="1">
                <a:cs typeface="Arial" panose="020B0604020202020204" pitchFamily="34" charset="0"/>
                <a:sym typeface="+mn-ea"/>
              </a:rPr>
              <a:t>”</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或表示判断关系的词</a:t>
            </a:r>
            <a:r>
              <a:rPr lang="en-US" altLang="zh-CN" sz="2800" b="1">
                <a:uFillTx/>
                <a:ea typeface="SimSun-ExtB" panose="02010609060101010101" pitchFamily="49" charset="-122"/>
                <a:cs typeface="+mj-cs"/>
                <a:sym typeface="宋体" panose="02010600030101010101" pitchFamily="2" charset="-122"/>
              </a:rPr>
              <a:t>,</a:t>
            </a:r>
            <a:r>
              <a:rPr lang="zh-CN" sz="2800" b="1">
                <a:sym typeface="+mn-ea"/>
              </a:rPr>
              <a:t>如</a:t>
            </a:r>
            <a:r>
              <a:rPr lang="zh-CN" altLang="en-US" sz="2800" b="1">
                <a:solidFill>
                  <a:srgbClr val="000000"/>
                </a:solidFill>
                <a:cs typeface="+mn-ea"/>
                <a:sym typeface="微软雅黑" panose="020B0503020204020204" charset="-122"/>
              </a:rPr>
              <a:t>:</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mn-ea"/>
                <a:sym typeface="微软雅黑" panose="020B0503020204020204" charset="-122"/>
              </a:rPr>
              <a:t>为、乃、即、则</a:t>
            </a:r>
            <a:r>
              <a:rPr lang="en-US" altLang="zh-CN" sz="2800" b="1">
                <a:solidFill>
                  <a:srgbClr val="000000"/>
                </a:solidFill>
                <a:cs typeface="+mn-ea"/>
                <a:sym typeface="微软雅黑" panose="020B0503020204020204" charset="-122"/>
              </a:rPr>
              <a:t>”</a:t>
            </a:r>
            <a:r>
              <a:rPr lang="zh-CN" altLang="en-US" sz="2800" b="1">
                <a:latin typeface="宋体" panose="02010600030101010101" pitchFamily="2" charset="-122"/>
                <a:sym typeface="+mn-ea"/>
              </a:rPr>
              <a:t>等</a:t>
            </a:r>
            <a:r>
              <a:rPr lang="zh-CN" altLang="en-US" sz="2800" b="1">
                <a:cs typeface="Arial" panose="020B0604020202020204" pitchFamily="34" charset="0"/>
                <a:sym typeface="+mn-ea"/>
              </a:rPr>
              <a:t>。</a:t>
            </a:r>
            <a:endParaRPr lang="zh-CN" altLang="en-US" sz="2800" b="1">
              <a:cs typeface="Arial" panose="020B0604020202020204" pitchFamily="34" charset="0"/>
              <a:sym typeface="+mn-ea"/>
            </a:endParaRPr>
          </a:p>
          <a:p>
            <a:r>
              <a:rPr lang="en-US" altLang="zh-CN" sz="2800" b="1">
                <a:latin typeface="宋体" panose="02010600030101010101" pitchFamily="2" charset="-122"/>
                <a:sym typeface="+mn-ea"/>
              </a:rPr>
              <a:t>2</a:t>
            </a:r>
            <a:r>
              <a:rPr lang="en-US" altLang="zh-CN" sz="2800">
                <a:sym typeface="+mn-ea"/>
              </a:rPr>
              <a:t>.</a:t>
            </a:r>
            <a:r>
              <a:rPr lang="zh-CN" altLang="en-US" sz="2800" b="1">
                <a:sym typeface="+mn-ea"/>
              </a:rPr>
              <a:t>反问句</a:t>
            </a:r>
            <a:r>
              <a:rPr lang="zh-CN" altLang="en-US" sz="2800" b="1">
                <a:solidFill>
                  <a:srgbClr val="000000"/>
                </a:solidFill>
                <a:cs typeface="+mn-ea"/>
                <a:sym typeface="微软雅黑" panose="020B0503020204020204" charset="-122"/>
              </a:rPr>
              <a:t>:</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不亦</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乎</a:t>
            </a:r>
            <a:r>
              <a:rPr lang="en-US" altLang="zh-CN" sz="2800" b="1">
                <a:cs typeface="Arial" panose="020B0604020202020204" pitchFamily="34" charset="0"/>
                <a:sym typeface="+mn-ea"/>
              </a:rPr>
              <a:t>”</a:t>
            </a:r>
            <a:r>
              <a:rPr lang="zh-CN" altLang="en-US" sz="2800" b="1">
                <a:uFillTx/>
                <a:ea typeface="SimSun-ExtB" panose="02010609060101010101" pitchFamily="49" charset="-122"/>
                <a:cs typeface="Arial" panose="020B0604020202020204" pitchFamily="34" charset="0"/>
                <a:sym typeface="+mn-ea"/>
              </a:rPr>
              <a:t>“</a:t>
            </a:r>
            <a:r>
              <a:rPr lang="zh-CN" altLang="en-US" sz="2800" b="1">
                <a:solidFill>
                  <a:srgbClr val="FF0000"/>
                </a:solidFill>
                <a:uFillTx/>
                <a:latin typeface="黑体" panose="02010609060101010101" pitchFamily="49" charset="-122"/>
                <a:ea typeface="黑体" panose="02010609060101010101" pitchFamily="49" charset="-122"/>
                <a:cs typeface="黑体" panose="02010609060101010101" pitchFamily="49" charset="-122"/>
                <a:sym typeface="+mn-ea"/>
              </a:rPr>
              <a:t>孰与……乎</a:t>
            </a:r>
            <a:r>
              <a:rPr lang="zh-CN" altLang="en-US" sz="2800" b="1">
                <a:uFillTx/>
                <a:ea typeface="SimSun-ExtB" panose="02010609060101010101" pitchFamily="49" charset="-122"/>
                <a:cs typeface="Arial" panose="020B0604020202020204" pitchFamily="34" charset="0"/>
                <a:sym typeface="+mn-ea"/>
              </a:rPr>
              <a:t>”“</a:t>
            </a:r>
            <a:r>
              <a:rPr lang="zh-CN" altLang="en-US" sz="2800" b="1">
                <a:solidFill>
                  <a:srgbClr val="FF0000"/>
                </a:solidFill>
                <a:uFillTx/>
                <a:latin typeface="黑体" panose="02010609060101010101" pitchFamily="49" charset="-122"/>
                <a:ea typeface="黑体" panose="02010609060101010101" pitchFamily="49" charset="-122"/>
                <a:cs typeface="黑体" panose="02010609060101010101" pitchFamily="49" charset="-122"/>
                <a:sym typeface="+mn-ea"/>
              </a:rPr>
              <a:t>其……乎</a:t>
            </a:r>
            <a:r>
              <a:rPr lang="zh-CN" altLang="en-US" sz="2800" b="1">
                <a:uFillTx/>
                <a:ea typeface="SimSun-ExtB" panose="02010609060101010101" pitchFamily="49" charset="-122"/>
                <a:cs typeface="Arial" panose="020B0604020202020204" pitchFamily="34" charset="0"/>
                <a:sym typeface="+mn-ea"/>
              </a:rPr>
              <a:t>”</a:t>
            </a:r>
            <a:endParaRPr lang="zh-CN" altLang="en-US" sz="2800" b="1">
              <a:uFillTx/>
              <a:ea typeface="SimSun-ExtB" panose="02010609060101010101" pitchFamily="49" charset="-122"/>
              <a:cs typeface="Arial" panose="020B0604020202020204" pitchFamily="34" charset="0"/>
              <a:sym typeface="+mn-ea"/>
            </a:endParaRPr>
          </a:p>
          <a:p>
            <a:r>
              <a:rPr lang="zh-CN" altLang="en-US" sz="2800" b="1">
                <a:uFillTx/>
                <a:ea typeface="SimSun-ExtB" panose="02010609060101010101" pitchFamily="49" charset="-122"/>
                <a:cs typeface="Arial" panose="020B0604020202020204" pitchFamily="34" charset="0"/>
                <a:sym typeface="+mn-ea"/>
              </a:rPr>
              <a:t> </a:t>
            </a:r>
            <a:r>
              <a:rPr lang="en-US" altLang="zh-CN" sz="2800" b="1">
                <a:uFillTx/>
                <a:ea typeface="SimSun-ExtB" panose="02010609060101010101" pitchFamily="49" charset="-122"/>
                <a:cs typeface="Arial" panose="020B0604020202020204" pitchFamily="34" charset="0"/>
                <a:sym typeface="+mn-ea"/>
              </a:rPr>
              <a:t>              </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安</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哉</a:t>
            </a:r>
            <a:r>
              <a:rPr lang="en-US" altLang="zh-CN" sz="2800" b="1">
                <a:cs typeface="Arial" panose="020B0604020202020204" pitchFamily="34" charset="0"/>
                <a:sym typeface="+mn-ea"/>
              </a:rPr>
              <a:t>”</a:t>
            </a:r>
            <a:r>
              <a:rPr lang="zh-CN" altLang="en-US" sz="2800" b="1">
                <a:uFillTx/>
                <a:ea typeface="SimSun-ExtB" panose="02010609060101010101" pitchFamily="49" charset="-122"/>
                <a:cs typeface="Arial" panose="020B0604020202020204" pitchFamily="34" charset="0"/>
                <a:sym typeface="+mn-ea"/>
              </a:rPr>
              <a:t>“</a:t>
            </a:r>
            <a:r>
              <a:rPr lang="zh-CN" altLang="en-US" sz="2800" b="1">
                <a:solidFill>
                  <a:srgbClr val="FF0000"/>
                </a:solidFill>
                <a:uFillTx/>
                <a:latin typeface="黑体" panose="02010609060101010101" pitchFamily="49" charset="-122"/>
                <a:ea typeface="黑体" panose="02010609060101010101" pitchFamily="49" charset="-122"/>
                <a:cs typeface="黑体" panose="02010609060101010101" pitchFamily="49" charset="-122"/>
                <a:sym typeface="+mn-ea"/>
              </a:rPr>
              <a:t>得无……乎</a:t>
            </a:r>
            <a:r>
              <a:rPr lang="zh-CN" altLang="en-US" sz="2800" b="1">
                <a:uFillTx/>
                <a:ea typeface="SimSun-ExtB" panose="02010609060101010101" pitchFamily="49" charset="-122"/>
                <a:cs typeface="Arial" panose="020B0604020202020204" pitchFamily="34" charset="0"/>
                <a:sym typeface="+mn-ea"/>
              </a:rPr>
              <a:t>”</a:t>
            </a:r>
            <a:r>
              <a:rPr lang="zh-CN" altLang="en-US" sz="2800" b="1">
                <a:uFillTx/>
                <a:ea typeface="SimSun-ExtB" panose="02010609060101010101" pitchFamily="49" charset="-122"/>
                <a:cs typeface="Arial" panose="020B0604020202020204" pitchFamily="34" charset="0"/>
                <a:sym typeface="+mn-ea"/>
              </a:rPr>
              <a:t>“</a:t>
            </a:r>
            <a:r>
              <a:rPr lang="zh-CN" altLang="en-US" sz="2800" b="1">
                <a:solidFill>
                  <a:srgbClr val="FF0000"/>
                </a:solidFill>
                <a:uFillTx/>
                <a:latin typeface="黑体" panose="02010609060101010101" pitchFamily="49" charset="-122"/>
                <a:ea typeface="黑体" panose="02010609060101010101" pitchFamily="49" charset="-122"/>
                <a:cs typeface="黑体" panose="02010609060101010101" pitchFamily="49" charset="-122"/>
                <a:sym typeface="+mn-ea"/>
              </a:rPr>
              <a:t>何……之有</a:t>
            </a:r>
            <a:r>
              <a:rPr lang="zh-CN" altLang="en-US" sz="2800" b="1">
                <a:uFillTx/>
                <a:ea typeface="SimSun-ExtB" panose="02010609060101010101" pitchFamily="49" charset="-122"/>
                <a:cs typeface="Arial" panose="020B0604020202020204" pitchFamily="34" charset="0"/>
                <a:sym typeface="+mn-ea"/>
              </a:rPr>
              <a:t>”</a:t>
            </a:r>
            <a:r>
              <a:rPr lang="en-US" altLang="zh-CN" sz="2800" b="1">
                <a:cs typeface="Arial" panose="020B0604020202020204" pitchFamily="34" charset="0"/>
                <a:sym typeface="+mn-ea"/>
              </a:rPr>
              <a:t>                 </a:t>
            </a:r>
            <a:endParaRPr lang="en-US" altLang="zh-CN" sz="2800" b="1">
              <a:cs typeface="Arial" panose="020B0604020202020204" pitchFamily="34" charset="0"/>
              <a:sym typeface="+mn-ea"/>
            </a:endParaRPr>
          </a:p>
          <a:p>
            <a:r>
              <a:rPr lang="en-US" altLang="zh-CN" sz="2800" b="1">
                <a:latin typeface="宋体" panose="02010600030101010101" pitchFamily="2" charset="-122"/>
                <a:sym typeface="+mn-ea"/>
              </a:rPr>
              <a:t>3</a:t>
            </a:r>
            <a:r>
              <a:rPr lang="en-US" altLang="zh-CN" sz="2800">
                <a:sym typeface="+mn-ea"/>
              </a:rPr>
              <a:t>.</a:t>
            </a:r>
            <a:r>
              <a:rPr lang="zh-CN" altLang="en-US" sz="2800" b="1">
                <a:sym typeface="+mn-ea"/>
              </a:rPr>
              <a:t>被动句</a:t>
            </a:r>
            <a:r>
              <a:rPr lang="zh-CN" altLang="en-US" sz="2800" b="1">
                <a:solidFill>
                  <a:srgbClr val="000000"/>
                </a:solidFill>
                <a:cs typeface="+mn-ea"/>
                <a:sym typeface="微软雅黑" panose="020B0503020204020204" charset="-122"/>
              </a:rPr>
              <a:t>:</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为</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所</a:t>
            </a:r>
            <a:r>
              <a:rPr lang="zh-CN" altLang="en-US" sz="2800" b="1">
                <a:latin typeface="宋体" panose="02010600030101010101" pitchFamily="2" charset="-122"/>
                <a:cs typeface="宋体" panose="02010600030101010101" pitchFamily="2" charset="-122"/>
                <a:sym typeface="+mn-ea"/>
              </a:rPr>
              <a:t>……</a:t>
            </a:r>
            <a:r>
              <a:rPr lang="en-US" altLang="zh-CN" sz="2800" b="1">
                <a:cs typeface="Arial" panose="020B0604020202020204" pitchFamily="34" charset="0"/>
                <a:sym typeface="+mn-ea"/>
              </a:rPr>
              <a:t>”</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见</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受</a:t>
            </a:r>
            <a:r>
              <a:rPr lang="en-US" altLang="zh-CN" sz="2800">
                <a:latin typeface="方正楷体_GBK" charset="0"/>
                <a:ea typeface="微软雅黑" panose="020B0503020204020204" charset="-122"/>
                <a:sym typeface="微软雅黑" panose="020B0503020204020204" charset="-122"/>
              </a:rPr>
              <a:t>)</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于</a:t>
            </a:r>
            <a:r>
              <a:rPr lang="zh-CN" altLang="en-US" sz="2800" b="1">
                <a:latin typeface="宋体" panose="02010600030101010101" pitchFamily="2" charset="-122"/>
                <a:cs typeface="宋体" panose="02010600030101010101" pitchFamily="2" charset="-122"/>
                <a:sym typeface="+mn-ea"/>
              </a:rPr>
              <a:t>……</a:t>
            </a:r>
            <a:r>
              <a:rPr lang="en-US" altLang="zh-CN" sz="2800" b="1">
                <a:cs typeface="Arial" panose="020B0604020202020204" pitchFamily="34" charset="0"/>
                <a:sym typeface="+mn-ea"/>
              </a:rPr>
              <a:t>”</a:t>
            </a:r>
            <a:r>
              <a:rPr lang="zh-CN" altLang="en-US" sz="2800" b="1">
                <a:latin typeface="宋体" panose="02010600030101010101" pitchFamily="2" charset="-122"/>
                <a:sym typeface="+mn-ea"/>
              </a:rPr>
              <a:t>等。</a:t>
            </a:r>
            <a:endParaRPr lang="zh-CN" altLang="en-US" sz="2800" b="1">
              <a:latin typeface="宋体" panose="02010600030101010101" pitchFamily="2" charset="-122"/>
              <a:sym typeface="+mn-ea"/>
            </a:endParaRPr>
          </a:p>
          <a:p>
            <a:r>
              <a:rPr lang="en-US" altLang="zh-CN" sz="2800" b="1">
                <a:latin typeface="宋体" panose="02010600030101010101" pitchFamily="2" charset="-122"/>
                <a:sym typeface="+mn-ea"/>
              </a:rPr>
              <a:t>4</a:t>
            </a:r>
            <a:r>
              <a:rPr lang="en-US" altLang="zh-CN" sz="2800">
                <a:sym typeface="+mn-ea"/>
              </a:rPr>
              <a:t>.</a:t>
            </a:r>
            <a:r>
              <a:rPr lang="zh-CN" altLang="en-US" sz="2800" b="1">
                <a:latin typeface="宋体" panose="02010600030101010101" pitchFamily="2" charset="-122"/>
                <a:cs typeface="宋体" panose="02010600030101010101" pitchFamily="2" charset="-122"/>
                <a:sym typeface="+mn-ea"/>
              </a:rPr>
              <a:t>固定句式</a:t>
            </a:r>
            <a:r>
              <a:rPr lang="zh-CN" altLang="en-US" sz="2800" b="1">
                <a:solidFill>
                  <a:srgbClr val="000000"/>
                </a:solidFill>
                <a:cs typeface="+mn-ea"/>
                <a:sym typeface="微软雅黑" panose="020B0503020204020204" charset="-122"/>
              </a:rPr>
              <a:t>:</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如</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奈</a:t>
            </a:r>
            <a:r>
              <a:rPr lang="en-US" altLang="zh-CN" sz="2800" b="1">
                <a:solidFill>
                  <a:srgbClr val="FF0000"/>
                </a:solidFill>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若</a:t>
            </a:r>
            <a:r>
              <a:rPr lang="en-US" altLang="zh-CN" sz="2800" b="1">
                <a:solidFill>
                  <a:srgbClr val="FF0000"/>
                </a:solidFill>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其</a:t>
            </a:r>
            <a:r>
              <a:rPr lang="en-US" altLang="zh-CN" sz="2800">
                <a:latin typeface="方正楷体_GBK" charset="0"/>
                <a:ea typeface="微软雅黑" panose="020B0503020204020204" charset="-122"/>
                <a:sym typeface="微软雅黑" panose="020B0503020204020204" charset="-122"/>
              </a:rPr>
              <a:t>)</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何</a:t>
            </a:r>
            <a:r>
              <a:rPr lang="en-US" altLang="zh-CN" sz="2800" b="1">
                <a:cs typeface="Arial" panose="020B0604020202020204" pitchFamily="34" charset="0"/>
                <a:sym typeface="+mn-ea"/>
              </a:rPr>
              <a:t>”</a:t>
            </a:r>
            <a:endParaRPr lang="en-US" altLang="zh-CN" sz="2800" b="1">
              <a:cs typeface="Arial" panose="020B0604020202020204" pitchFamily="34" charset="0"/>
              <a:sym typeface="+mn-ea"/>
            </a:endParaRPr>
          </a:p>
          <a:p>
            <a:r>
              <a:rPr lang="en-US" altLang="zh-CN" sz="2800" b="1">
                <a:cs typeface="Arial" panose="020B0604020202020204" pitchFamily="34" charset="0"/>
                <a:sym typeface="+mn-ea"/>
              </a:rPr>
              <a:t>                  </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何其</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也</a:t>
            </a:r>
            <a:r>
              <a:rPr lang="en-US" altLang="zh-CN" sz="2800" b="1">
                <a:cs typeface="Arial" panose="020B0604020202020204" pitchFamily="34" charset="0"/>
                <a:sym typeface="+mn-ea"/>
              </a:rPr>
              <a:t>”</a:t>
            </a:r>
            <a:r>
              <a:rPr lang="zh-CN" altLang="en-US" sz="2800" b="1">
                <a:uFillTx/>
                <a:ea typeface="SimSun-ExtB" panose="02010609060101010101" pitchFamily="49" charset="-122"/>
                <a:cs typeface="Arial" panose="020B0604020202020204" pitchFamily="34" charset="0"/>
                <a:sym typeface="+mn-ea"/>
              </a:rPr>
              <a:t>“</a:t>
            </a:r>
            <a:r>
              <a:rPr lang="zh-CN" altLang="en-US" sz="2800" b="1">
                <a:solidFill>
                  <a:srgbClr val="FF0000"/>
                </a:solidFill>
                <a:uFillTx/>
                <a:latin typeface="黑体" panose="02010609060101010101" pitchFamily="49" charset="-122"/>
                <a:ea typeface="黑体" panose="02010609060101010101" pitchFamily="49" charset="-122"/>
                <a:cs typeface="黑体" panose="02010609060101010101" pitchFamily="49" charset="-122"/>
                <a:sym typeface="+mn-ea"/>
              </a:rPr>
              <a:t>何</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以</a:t>
            </a:r>
            <a:r>
              <a:rPr lang="en-US" altLang="zh-CN" sz="2800" b="1">
                <a:solidFill>
                  <a:srgbClr val="FF0000"/>
                </a:solidFill>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奚以</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uFillTx/>
                <a:latin typeface="黑体" panose="02010609060101010101" pitchFamily="49" charset="-122"/>
                <a:ea typeface="黑体" panose="02010609060101010101" pitchFamily="49" charset="-122"/>
                <a:cs typeface="黑体" panose="02010609060101010101" pitchFamily="49" charset="-122"/>
                <a:sym typeface="+mn-ea"/>
              </a:rPr>
              <a:t>……为</a:t>
            </a:r>
            <a:r>
              <a:rPr lang="zh-CN" altLang="en-US" sz="2800" b="1">
                <a:uFillTx/>
                <a:ea typeface="SimSun-ExtB" panose="02010609060101010101" pitchFamily="49" charset="-122"/>
                <a:cs typeface="Arial" panose="020B0604020202020204" pitchFamily="34" charset="0"/>
                <a:sym typeface="+mn-ea"/>
              </a:rPr>
              <a:t>”</a:t>
            </a:r>
            <a:endParaRPr lang="zh-CN" altLang="en-US" sz="2800" b="1">
              <a:uFillTx/>
              <a:ea typeface="SimSun-ExtB" panose="02010609060101010101" pitchFamily="49" charset="-122"/>
              <a:cs typeface="Arial" panose="020B0604020202020204" pitchFamily="34" charset="0"/>
              <a:sym typeface="+mn-ea"/>
            </a:endParaRPr>
          </a:p>
          <a:p>
            <a:r>
              <a:rPr lang="zh-CN" altLang="en-US" sz="2800" b="1">
                <a:uFillTx/>
                <a:ea typeface="SimSun-ExtB" panose="02010609060101010101" pitchFamily="49" charset="-122"/>
                <a:cs typeface="Arial" panose="020B0604020202020204" pitchFamily="34" charset="0"/>
                <a:sym typeface="+mn-ea"/>
              </a:rPr>
              <a:t> </a:t>
            </a:r>
            <a:r>
              <a:rPr lang="en-US" altLang="zh-CN" sz="2800" b="1">
                <a:uFillTx/>
                <a:ea typeface="SimSun-ExtB" panose="02010609060101010101" pitchFamily="49" charset="-122"/>
                <a:cs typeface="Arial" panose="020B0604020202020204" pitchFamily="34" charset="0"/>
                <a:sym typeface="+mn-ea"/>
              </a:rPr>
              <a:t>                 </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况</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乎</a:t>
            </a:r>
            <a:r>
              <a:rPr lang="en-US" altLang="zh-CN" sz="2800" b="1">
                <a:cs typeface="Arial" panose="020B0604020202020204" pitchFamily="34" charset="0"/>
                <a:sym typeface="+mn-ea"/>
              </a:rPr>
              <a:t>”</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与其</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孰若</a:t>
            </a:r>
            <a:r>
              <a:rPr lang="zh-CN" altLang="en-US" sz="2800" b="1">
                <a:latin typeface="宋体" panose="02010600030101010101" pitchFamily="2" charset="-122"/>
                <a:cs typeface="宋体" panose="02010600030101010101" pitchFamily="2" charset="-122"/>
                <a:sym typeface="+mn-ea"/>
              </a:rPr>
              <a:t>……</a:t>
            </a:r>
            <a:r>
              <a:rPr lang="en-US" altLang="zh-CN" sz="2800" b="1">
                <a:cs typeface="Arial" panose="020B0604020202020204" pitchFamily="34" charset="0"/>
                <a:sym typeface="+mn-ea"/>
              </a:rPr>
              <a:t>”</a:t>
            </a:r>
            <a:endParaRPr lang="en-US" altLang="zh-CN" sz="2800" b="1">
              <a:cs typeface="Arial" panose="020B0604020202020204" pitchFamily="34" charset="0"/>
              <a:sym typeface="+mn-ea"/>
            </a:endParaRPr>
          </a:p>
          <a:p>
            <a:r>
              <a:rPr lang="en-US" altLang="zh-CN" sz="2800" b="1">
                <a:cs typeface="Arial" panose="020B0604020202020204" pitchFamily="34" charset="0"/>
                <a:sym typeface="+mn-ea"/>
              </a:rPr>
              <a:t>                  </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但</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惟</a:t>
            </a:r>
            <a:r>
              <a:rPr lang="en-US" altLang="zh-CN" sz="2800">
                <a:latin typeface="方正楷体_GBK" charset="0"/>
                <a:ea typeface="微软雅黑" panose="020B0503020204020204" charset="-122"/>
                <a:sym typeface="微软雅黑" panose="020B0503020204020204" charset="-122"/>
              </a:rPr>
              <a:t>)</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耳</a:t>
            </a:r>
            <a:r>
              <a:rPr lang="en-US" altLang="zh-CN" sz="2800" b="1">
                <a:cs typeface="Arial" panose="020B0604020202020204" pitchFamily="34" charset="0"/>
                <a:sym typeface="+mn-ea"/>
              </a:rPr>
              <a:t>”</a:t>
            </a:r>
            <a:r>
              <a:rPr lang="en-US" altLang="zh-CN"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此</a:t>
            </a:r>
            <a:r>
              <a:rPr lang="zh-CN" altLang="en-US" sz="2800" b="1">
                <a:latin typeface="宋体" panose="02010600030101010101" pitchFamily="2" charset="-122"/>
                <a:cs typeface="宋体" panose="02010600030101010101" pitchFamily="2" charset="-122"/>
                <a:sym typeface="+mn-ea"/>
              </a:rPr>
              <a:t>……</a:t>
            </a:r>
            <a:r>
              <a:rPr lang="zh-CN" altLang="en-US" sz="28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所以</a:t>
            </a:r>
            <a:r>
              <a:rPr lang="zh-CN" altLang="en-US" sz="2800" b="1">
                <a:latin typeface="宋体" panose="02010600030101010101" pitchFamily="2" charset="-122"/>
                <a:cs typeface="宋体" panose="02010600030101010101" pitchFamily="2" charset="-122"/>
                <a:sym typeface="+mn-ea"/>
              </a:rPr>
              <a:t>……</a:t>
            </a:r>
            <a:r>
              <a:rPr lang="en-US" altLang="zh-CN" sz="2800" b="1">
                <a:cs typeface="Arial" panose="020B0604020202020204" pitchFamily="34" charset="0"/>
                <a:sym typeface="+mn-ea"/>
              </a:rPr>
              <a:t>”</a:t>
            </a:r>
            <a:endParaRPr lang="zh-CN" sz="2800" b="1">
              <a:cs typeface="Arial" panose="020B0604020202020204" pitchFamily="34" charset="0"/>
              <a:sym typeface="+mn-ea"/>
            </a:endParaRPr>
          </a:p>
        </p:txBody>
      </p:sp>
      <p:sp>
        <p:nvSpPr>
          <p:cNvPr id="20" name="文本框 19"/>
          <p:cNvSpPr txBox="1"/>
          <p:nvPr/>
        </p:nvSpPr>
        <p:spPr>
          <a:xfrm>
            <a:off x="6026150" y="2708910"/>
            <a:ext cx="3117850" cy="52197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nchor="t">
            <a:spAutoFit/>
          </a:bodyPr>
          <a:p>
            <a:r>
              <a:rPr lang="zh-CN" sz="2800" b="1">
                <a:solidFill>
                  <a:srgbClr val="FF0000"/>
                </a:solidFill>
                <a:latin typeface="黑体" panose="02010609060101010101" pitchFamily="49" charset="-122"/>
                <a:ea typeface="黑体" panose="02010609060101010101" pitchFamily="49" charset="-122"/>
                <a:sym typeface="+mn-ea"/>
              </a:rPr>
              <a:t>在标志词前后断句</a:t>
            </a:r>
            <a:endParaRPr lang="zh-CN" sz="2800" b="1">
              <a:solidFill>
                <a:srgbClr val="FF0000"/>
              </a:solidFill>
              <a:latin typeface="黑体" panose="02010609060101010101" pitchFamily="49" charset="-122"/>
              <a:ea typeface="黑体" panose="02010609060101010101" pitchFamily="49" charset="-122"/>
              <a:sym typeface="+mn-ea"/>
            </a:endParaRPr>
          </a:p>
        </p:txBody>
      </p:sp>
      <p:sp>
        <p:nvSpPr>
          <p:cNvPr id="4" name="文本框 3"/>
          <p:cNvSpPr txBox="1"/>
          <p:nvPr/>
        </p:nvSpPr>
        <p:spPr>
          <a:xfrm>
            <a:off x="467360" y="5814060"/>
            <a:ext cx="5902960" cy="521970"/>
          </a:xfrm>
          <a:prstGeom prst="rect">
            <a:avLst/>
          </a:prstGeom>
          <a:noFill/>
        </p:spPr>
        <p:txBody>
          <a:bodyPr wrap="none" rtlCol="0" anchor="t">
            <a:spAutoFit/>
          </a:bodyPr>
          <a:p>
            <a:pPr eaLnBrk="1" hangingPunct="1">
              <a:lnSpc>
                <a:spcPct val="100000"/>
              </a:lnSpc>
              <a:spcBef>
                <a:spcPct val="0"/>
              </a:spcBef>
              <a:buFontTx/>
              <a:buNone/>
              <a:defRPr/>
            </a:pPr>
            <a:r>
              <a:rPr lang="zh-CN" altLang="en-US" sz="2800" b="1" dirty="0">
                <a:latin typeface="宋体" panose="02010600030101010101" pitchFamily="2" charset="-122"/>
                <a:sym typeface="+mn-ea"/>
              </a:rPr>
              <a:t>呜呼其信然邪其梦邪其传之非其真邪</a:t>
            </a:r>
            <a:endParaRPr lang="zh-CN" altLang="en-US" sz="2800" b="1" dirty="0">
              <a:latin typeface="宋体" panose="02010600030101010101" pitchFamily="2" charset="-122"/>
              <a:sym typeface="+mn-ea"/>
            </a:endParaRPr>
          </a:p>
        </p:txBody>
      </p:sp>
      <p:sp>
        <p:nvSpPr>
          <p:cNvPr id="11" name="文本框 10"/>
          <p:cNvSpPr txBox="1"/>
          <p:nvPr/>
        </p:nvSpPr>
        <p:spPr>
          <a:xfrm>
            <a:off x="467360" y="6236970"/>
            <a:ext cx="6200140" cy="521970"/>
          </a:xfrm>
          <a:prstGeom prst="rect">
            <a:avLst/>
          </a:prstGeom>
          <a:noFill/>
        </p:spPr>
        <p:txBody>
          <a:bodyPr wrap="none" rtlCol="0" anchor="t">
            <a:spAutoFit/>
          </a:bodyPr>
          <a:p>
            <a:pPr algn="l" eaLnBrk="1" hangingPunct="1">
              <a:lnSpc>
                <a:spcPct val="100000"/>
              </a:lnSpc>
              <a:spcBef>
                <a:spcPct val="0"/>
              </a:spcBef>
              <a:buFontTx/>
              <a:buNone/>
              <a:defRPr/>
            </a:pPr>
            <a:r>
              <a:rPr lang="zh-CN" altLang="en-US" sz="2800" b="1" dirty="0">
                <a:solidFill>
                  <a:srgbClr val="3120D6"/>
                </a:solidFill>
                <a:latin typeface="宋体" panose="02010600030101010101" pitchFamily="2" charset="-122"/>
                <a:sym typeface="+mn-ea"/>
              </a:rPr>
              <a:t>呜呼</a:t>
            </a:r>
            <a:r>
              <a:rPr lang="zh-CN" altLang="en-US" sz="2800" b="1">
                <a:solidFill>
                  <a:srgbClr val="FF0000"/>
                </a:solidFill>
                <a:sym typeface="+mn-ea"/>
              </a:rPr>
              <a:t>/</a:t>
            </a:r>
            <a:r>
              <a:rPr lang="zh-CN" altLang="en-US" sz="2800" b="1" dirty="0">
                <a:solidFill>
                  <a:srgbClr val="FF0000"/>
                </a:solidFill>
                <a:latin typeface="宋体" panose="02010600030101010101" pitchFamily="2" charset="-122"/>
                <a:sym typeface="+mn-ea"/>
              </a:rPr>
              <a:t>其</a:t>
            </a:r>
            <a:r>
              <a:rPr lang="zh-CN" altLang="en-US" sz="2800" b="1" dirty="0">
                <a:latin typeface="宋体" panose="02010600030101010101" pitchFamily="2" charset="-122"/>
                <a:sym typeface="+mn-ea"/>
              </a:rPr>
              <a:t>信然</a:t>
            </a:r>
            <a:r>
              <a:rPr lang="zh-CN" altLang="en-US" sz="2800" b="1" dirty="0">
                <a:solidFill>
                  <a:srgbClr val="FF0000"/>
                </a:solidFill>
                <a:latin typeface="宋体" panose="02010600030101010101" pitchFamily="2" charset="-122"/>
                <a:sym typeface="+mn-ea"/>
              </a:rPr>
              <a:t>邪</a:t>
            </a:r>
            <a:r>
              <a:rPr lang="zh-CN" altLang="en-US" sz="2800" b="1">
                <a:solidFill>
                  <a:srgbClr val="FF0000"/>
                </a:solidFill>
                <a:sym typeface="+mn-ea"/>
              </a:rPr>
              <a:t>/</a:t>
            </a:r>
            <a:r>
              <a:rPr lang="zh-CN" altLang="en-US" sz="2800" b="1" dirty="0">
                <a:solidFill>
                  <a:srgbClr val="FF0000"/>
                </a:solidFill>
                <a:latin typeface="宋体" panose="02010600030101010101" pitchFamily="2" charset="-122"/>
                <a:sym typeface="+mn-ea"/>
              </a:rPr>
              <a:t>其</a:t>
            </a:r>
            <a:r>
              <a:rPr lang="zh-CN" altLang="en-US" sz="2800" b="1" dirty="0">
                <a:latin typeface="宋体" panose="02010600030101010101" pitchFamily="2" charset="-122"/>
                <a:sym typeface="+mn-ea"/>
              </a:rPr>
              <a:t>梦</a:t>
            </a:r>
            <a:r>
              <a:rPr lang="zh-CN" altLang="en-US" sz="2800" b="1" dirty="0">
                <a:solidFill>
                  <a:srgbClr val="FF0000"/>
                </a:solidFill>
                <a:latin typeface="宋体" panose="02010600030101010101" pitchFamily="2" charset="-122"/>
                <a:sym typeface="+mn-ea"/>
              </a:rPr>
              <a:t>邪</a:t>
            </a:r>
            <a:r>
              <a:rPr lang="zh-CN" altLang="en-US" sz="2800" b="1">
                <a:solidFill>
                  <a:srgbClr val="FF0000"/>
                </a:solidFill>
                <a:sym typeface="+mn-ea"/>
              </a:rPr>
              <a:t>/</a:t>
            </a:r>
            <a:r>
              <a:rPr lang="zh-CN" altLang="en-US" sz="2800" b="1" dirty="0">
                <a:solidFill>
                  <a:srgbClr val="FF0000"/>
                </a:solidFill>
                <a:latin typeface="宋体" panose="02010600030101010101" pitchFamily="2" charset="-122"/>
                <a:sym typeface="+mn-ea"/>
              </a:rPr>
              <a:t>其</a:t>
            </a:r>
            <a:r>
              <a:rPr lang="zh-CN" altLang="en-US" sz="2800" b="1" dirty="0">
                <a:latin typeface="宋体" panose="02010600030101010101" pitchFamily="2" charset="-122"/>
                <a:sym typeface="+mn-ea"/>
              </a:rPr>
              <a:t>传之非其真</a:t>
            </a:r>
            <a:r>
              <a:rPr lang="zh-CN" altLang="en-US" sz="2800" b="1" dirty="0">
                <a:solidFill>
                  <a:srgbClr val="FF0000"/>
                </a:solidFill>
                <a:latin typeface="宋体" panose="02010600030101010101" pitchFamily="2" charset="-122"/>
                <a:sym typeface="+mn-ea"/>
              </a:rPr>
              <a:t>邪</a:t>
            </a:r>
            <a:endParaRPr lang="zh-CN" altLang="en-US" sz="2800" b="1" dirty="0">
              <a:solidFill>
                <a:srgbClr val="FF0000"/>
              </a:solidFill>
              <a:latin typeface="宋体" panose="02010600030101010101" pitchFamily="2" charset="-122"/>
              <a:sym typeface="+mn-ea"/>
            </a:endParaRPr>
          </a:p>
        </p:txBody>
      </p:sp>
      <p:sp>
        <p:nvSpPr>
          <p:cNvPr id="2" name="文本框 1"/>
          <p:cNvSpPr txBox="1"/>
          <p:nvPr/>
        </p:nvSpPr>
        <p:spPr>
          <a:xfrm>
            <a:off x="34925" y="4509135"/>
            <a:ext cx="3385185" cy="521970"/>
          </a:xfrm>
          <a:prstGeom prst="rect">
            <a:avLst/>
          </a:prstGeom>
          <a:noFill/>
        </p:spPr>
        <p:txBody>
          <a:bodyPr wrap="square" rtlCol="0" anchor="t">
            <a:spAutoFit/>
          </a:bodyPr>
          <a:p>
            <a:r>
              <a:rPr lang="zh-CN" sz="2800" b="1"/>
              <a:t>例</a:t>
            </a:r>
            <a:r>
              <a:rPr lang="zh-CN" altLang="en-US" sz="2800" b="1">
                <a:solidFill>
                  <a:srgbClr val="000000"/>
                </a:solidFill>
                <a:cs typeface="+mn-ea"/>
                <a:sym typeface="微软雅黑" panose="020B0503020204020204" charset="-122"/>
              </a:rPr>
              <a:t>:</a:t>
            </a:r>
            <a:r>
              <a:rPr lang="zh-CN" altLang="en-US" sz="2800" b="1"/>
              <a:t>陈胜者阳城人也</a:t>
            </a:r>
            <a:endParaRPr lang="zh-CN" altLang="en-US" sz="2800" b="1"/>
          </a:p>
        </p:txBody>
      </p:sp>
      <p:sp>
        <p:nvSpPr>
          <p:cNvPr id="8" name="文本框 7"/>
          <p:cNvSpPr txBox="1"/>
          <p:nvPr/>
        </p:nvSpPr>
        <p:spPr>
          <a:xfrm>
            <a:off x="3420110" y="4509135"/>
            <a:ext cx="3385185" cy="521970"/>
          </a:xfrm>
          <a:prstGeom prst="rect">
            <a:avLst/>
          </a:prstGeom>
          <a:noFill/>
        </p:spPr>
        <p:txBody>
          <a:bodyPr wrap="square" rtlCol="0" anchor="t">
            <a:spAutoFit/>
          </a:bodyPr>
          <a:p>
            <a:r>
              <a:rPr lang="zh-CN" altLang="en-US" sz="2800" b="1"/>
              <a:t>陈胜</a:t>
            </a:r>
            <a:r>
              <a:rPr lang="zh-CN" altLang="en-US" sz="2800" b="1">
                <a:solidFill>
                  <a:srgbClr val="FF0000"/>
                </a:solidFill>
              </a:rPr>
              <a:t>者</a:t>
            </a:r>
            <a:r>
              <a:rPr lang="zh-CN" altLang="en-US" sz="2800" b="1">
                <a:solidFill>
                  <a:srgbClr val="FF0000"/>
                </a:solidFill>
                <a:sym typeface="+mn-ea"/>
              </a:rPr>
              <a:t>/</a:t>
            </a:r>
            <a:r>
              <a:rPr lang="zh-CN" altLang="en-US" sz="2800" b="1"/>
              <a:t>阳城人</a:t>
            </a:r>
            <a:r>
              <a:rPr lang="zh-CN" altLang="en-US" sz="2800" b="1">
                <a:solidFill>
                  <a:srgbClr val="FF0000"/>
                </a:solidFill>
              </a:rPr>
              <a:t>也</a:t>
            </a:r>
            <a:endParaRPr lang="zh-CN" altLang="en-US" sz="2800" b="1">
              <a:solidFill>
                <a:srgbClr val="FF0000"/>
              </a:solidFill>
            </a:endParaRPr>
          </a:p>
        </p:txBody>
      </p:sp>
      <p:sp>
        <p:nvSpPr>
          <p:cNvPr id="12" name="文本框 11"/>
          <p:cNvSpPr txBox="1"/>
          <p:nvPr/>
        </p:nvSpPr>
        <p:spPr>
          <a:xfrm>
            <a:off x="395605" y="4940935"/>
            <a:ext cx="7793990" cy="521970"/>
          </a:xfrm>
          <a:prstGeom prst="rect">
            <a:avLst/>
          </a:prstGeom>
          <a:noFill/>
        </p:spPr>
        <p:txBody>
          <a:bodyPr wrap="square" rtlCol="0" anchor="t">
            <a:spAutoFit/>
          </a:bodyPr>
          <a:p>
            <a:r>
              <a:rPr lang="zh-CN" altLang="en-US" sz="2800" b="1" dirty="0" smtClean="0">
                <a:latin typeface="宋体" panose="02010600030101010101" pitchFamily="2" charset="-122"/>
                <a:sym typeface="+mn-ea"/>
              </a:rPr>
              <a:t>子曰学而时习之不亦说乎有朋自远方来不亦乐乎</a:t>
            </a:r>
            <a:endParaRPr lang="zh-CN" altLang="en-US" sz="2800"/>
          </a:p>
        </p:txBody>
      </p:sp>
      <p:sp>
        <p:nvSpPr>
          <p:cNvPr id="13" name="文本框 12"/>
          <p:cNvSpPr txBox="1"/>
          <p:nvPr/>
        </p:nvSpPr>
        <p:spPr>
          <a:xfrm>
            <a:off x="395605" y="5372735"/>
            <a:ext cx="8178800" cy="521970"/>
          </a:xfrm>
          <a:prstGeom prst="rect">
            <a:avLst/>
          </a:prstGeom>
          <a:noFill/>
        </p:spPr>
        <p:txBody>
          <a:bodyPr wrap="square" rtlCol="0" anchor="t">
            <a:spAutoFit/>
          </a:bodyPr>
          <a:p>
            <a:r>
              <a:rPr lang="zh-CN" altLang="en-US" sz="2800" b="1" dirty="0" smtClean="0">
                <a:latin typeface="宋体" panose="02010600030101010101" pitchFamily="2" charset="-122"/>
                <a:sym typeface="+mn-ea"/>
              </a:rPr>
              <a:t>子</a:t>
            </a:r>
            <a:r>
              <a:rPr lang="zh-CN" altLang="en-US" sz="2800" b="1" dirty="0" smtClean="0">
                <a:solidFill>
                  <a:srgbClr val="3120D6"/>
                </a:solidFill>
                <a:latin typeface="宋体" panose="02010600030101010101" pitchFamily="2" charset="-122"/>
                <a:sym typeface="+mn-ea"/>
              </a:rPr>
              <a:t>曰</a:t>
            </a:r>
            <a:r>
              <a:rPr lang="zh-CN" altLang="en-US" sz="2800" b="1">
                <a:solidFill>
                  <a:srgbClr val="FF0000"/>
                </a:solidFill>
                <a:sym typeface="+mn-ea"/>
              </a:rPr>
              <a:t>/</a:t>
            </a:r>
            <a:r>
              <a:rPr lang="zh-CN" altLang="en-US" sz="2800" b="1" dirty="0" smtClean="0">
                <a:latin typeface="宋体" panose="02010600030101010101" pitchFamily="2" charset="-122"/>
                <a:sym typeface="+mn-ea"/>
              </a:rPr>
              <a:t>学而时习</a:t>
            </a:r>
            <a:r>
              <a:rPr lang="zh-CN" altLang="en-US" sz="2800" b="1" dirty="0" smtClean="0">
                <a:solidFill>
                  <a:srgbClr val="3120D6"/>
                </a:solidFill>
                <a:latin typeface="宋体" panose="02010600030101010101" pitchFamily="2" charset="-122"/>
                <a:sym typeface="+mn-ea"/>
              </a:rPr>
              <a:t>之</a:t>
            </a:r>
            <a:r>
              <a:rPr lang="zh-CN" altLang="en-US" sz="2800" b="1">
                <a:solidFill>
                  <a:srgbClr val="FF0000"/>
                </a:solidFill>
                <a:sym typeface="+mn-ea"/>
              </a:rPr>
              <a:t>/</a:t>
            </a:r>
            <a:r>
              <a:rPr lang="zh-CN" altLang="en-US" sz="2800" b="1" dirty="0" smtClean="0">
                <a:solidFill>
                  <a:srgbClr val="FF0000"/>
                </a:solidFill>
                <a:latin typeface="宋体" panose="02010600030101010101" pitchFamily="2" charset="-122"/>
                <a:sym typeface="+mn-ea"/>
              </a:rPr>
              <a:t>不亦</a:t>
            </a:r>
            <a:r>
              <a:rPr lang="zh-CN" altLang="en-US" sz="2800" b="1" dirty="0" smtClean="0">
                <a:latin typeface="宋体" panose="02010600030101010101" pitchFamily="2" charset="-122"/>
                <a:sym typeface="+mn-ea"/>
              </a:rPr>
              <a:t>说</a:t>
            </a:r>
            <a:r>
              <a:rPr lang="zh-CN" altLang="en-US" sz="2800" b="1" dirty="0" smtClean="0">
                <a:solidFill>
                  <a:srgbClr val="FF0000"/>
                </a:solidFill>
                <a:latin typeface="宋体" panose="02010600030101010101" pitchFamily="2" charset="-122"/>
                <a:sym typeface="+mn-ea"/>
              </a:rPr>
              <a:t>乎</a:t>
            </a:r>
            <a:r>
              <a:rPr lang="zh-CN" altLang="en-US" sz="2800" b="1">
                <a:solidFill>
                  <a:srgbClr val="FF0000"/>
                </a:solidFill>
                <a:sym typeface="+mn-ea"/>
              </a:rPr>
              <a:t>/</a:t>
            </a:r>
            <a:r>
              <a:rPr lang="zh-CN" altLang="en-US" sz="2800" b="1" dirty="0" smtClean="0">
                <a:latin typeface="宋体" panose="02010600030101010101" pitchFamily="2" charset="-122"/>
                <a:sym typeface="+mn-ea"/>
              </a:rPr>
              <a:t>有朋自远方来</a:t>
            </a:r>
            <a:r>
              <a:rPr lang="zh-CN" altLang="en-US" sz="2800" b="1">
                <a:solidFill>
                  <a:srgbClr val="FF0000"/>
                </a:solidFill>
                <a:sym typeface="+mn-ea"/>
              </a:rPr>
              <a:t>/</a:t>
            </a:r>
            <a:r>
              <a:rPr lang="zh-CN" altLang="en-US" sz="2800" b="1" dirty="0" smtClean="0">
                <a:solidFill>
                  <a:srgbClr val="FF0000"/>
                </a:solidFill>
                <a:latin typeface="宋体" panose="02010600030101010101" pitchFamily="2" charset="-122"/>
                <a:sym typeface="+mn-ea"/>
              </a:rPr>
              <a:t>不亦</a:t>
            </a:r>
            <a:r>
              <a:rPr lang="zh-CN" altLang="en-US" sz="2800" b="1" dirty="0" smtClean="0">
                <a:latin typeface="宋体" panose="02010600030101010101" pitchFamily="2" charset="-122"/>
                <a:sym typeface="+mn-ea"/>
              </a:rPr>
              <a:t>乐</a:t>
            </a:r>
            <a:r>
              <a:rPr lang="zh-CN" altLang="en-US" sz="2800" b="1" dirty="0" smtClean="0">
                <a:solidFill>
                  <a:srgbClr val="FF0000"/>
                </a:solidFill>
                <a:latin typeface="宋体" panose="02010600030101010101" pitchFamily="2" charset="-122"/>
                <a:sym typeface="+mn-ea"/>
              </a:rPr>
              <a:t>乎</a:t>
            </a:r>
            <a:endParaRPr lang="zh-CN" altLang="en-US" sz="2800" b="1" dirty="0" smtClean="0">
              <a:solidFill>
                <a:srgbClr val="FF0000"/>
              </a:solidFill>
              <a:latin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additive="base">
                                        <p:cTn id="2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additive="base">
                                        <p:cTn id="3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additive="base">
                                        <p:cTn id="3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5" end="5"/>
                                            </p:txEl>
                                          </p:spTgt>
                                        </p:tgtEl>
                                        <p:attrNameLst>
                                          <p:attrName>style.visibility</p:attrName>
                                        </p:attrNameLst>
                                      </p:cBhvr>
                                      <p:to>
                                        <p:strVal val="visible"/>
                                      </p:to>
                                    </p:set>
                                    <p:anim calcmode="lin" valueType="num">
                                      <p:cBhvr additive="base">
                                        <p:cTn id="4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 calcmode="lin" valueType="num">
                                      <p:cBhvr additive="base">
                                        <p:cTn id="49"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7" end="7"/>
                                            </p:txEl>
                                          </p:spTgt>
                                        </p:tgtEl>
                                        <p:attrNameLst>
                                          <p:attrName>style.visibility</p:attrName>
                                        </p:attrNameLst>
                                      </p:cBhvr>
                                      <p:to>
                                        <p:strVal val="visible"/>
                                      </p:to>
                                    </p:set>
                                    <p:anim calcmode="lin" valueType="num">
                                      <p:cBhvr additive="base">
                                        <p:cTn id="5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blinds(horizontal)">
                                      <p:cBhvr>
                                        <p:cTn id="61" dur="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2">
                                            <p:txEl>
                                              <p:pRg st="0" end="0"/>
                                            </p:txEl>
                                          </p:spTgt>
                                        </p:tgtEl>
                                        <p:attrNameLst>
                                          <p:attrName>style.visibility</p:attrName>
                                        </p:attrNameLst>
                                      </p:cBhvr>
                                      <p:to>
                                        <p:strVal val="visible"/>
                                      </p:to>
                                    </p:set>
                                    <p:anim calcmode="lin" valueType="num">
                                      <p:cBhvr additive="base">
                                        <p:cTn id="66"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8">
                                            <p:txEl>
                                              <p:pRg st="0" end="0"/>
                                            </p:txEl>
                                          </p:spTgt>
                                        </p:tgtEl>
                                        <p:attrNameLst>
                                          <p:attrName>style.visibility</p:attrName>
                                        </p:attrNameLst>
                                      </p:cBhvr>
                                      <p:to>
                                        <p:strVal val="visible"/>
                                      </p:to>
                                    </p:set>
                                    <p:anim calcmode="lin" valueType="num">
                                      <p:cBhvr additive="base">
                                        <p:cTn id="72"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additive="base">
                                        <p:cTn id="84" dur="500" fill="hold"/>
                                        <p:tgtEl>
                                          <p:spTgt spid="13"/>
                                        </p:tgtEl>
                                        <p:attrNameLst>
                                          <p:attrName>ppt_x</p:attrName>
                                        </p:attrNameLst>
                                      </p:cBhvr>
                                      <p:tavLst>
                                        <p:tav tm="0">
                                          <p:val>
                                            <p:strVal val="#ppt_x"/>
                                          </p:val>
                                        </p:tav>
                                        <p:tav tm="100000">
                                          <p:val>
                                            <p:strVal val="#ppt_x"/>
                                          </p:val>
                                        </p:tav>
                                      </p:tavLst>
                                    </p:anim>
                                    <p:anim calcmode="lin" valueType="num">
                                      <p:cBhvr additive="base">
                                        <p:cTn id="8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4"/>
                                        </p:tgtEl>
                                        <p:attrNameLst>
                                          <p:attrName>style.visibility</p:attrName>
                                        </p:attrNameLst>
                                      </p:cBhvr>
                                      <p:to>
                                        <p:strVal val="visible"/>
                                      </p:to>
                                    </p:set>
                                    <p:anim calcmode="lin" valueType="num">
                                      <p:cBhvr additive="base">
                                        <p:cTn id="90" dur="500" fill="hold"/>
                                        <p:tgtEl>
                                          <p:spTgt spid="4"/>
                                        </p:tgtEl>
                                        <p:attrNameLst>
                                          <p:attrName>ppt_x</p:attrName>
                                        </p:attrNameLst>
                                      </p:cBhvr>
                                      <p:tavLst>
                                        <p:tav tm="0">
                                          <p:val>
                                            <p:strVal val="#ppt_x"/>
                                          </p:val>
                                        </p:tav>
                                        <p:tav tm="100000">
                                          <p:val>
                                            <p:strVal val="#ppt_x"/>
                                          </p:val>
                                        </p:tav>
                                      </p:tavLst>
                                    </p:anim>
                                    <p:anim calcmode="lin" valueType="num">
                                      <p:cBhvr additive="base">
                                        <p:cTn id="9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additive="base">
                                        <p:cTn id="96" dur="500" fill="hold"/>
                                        <p:tgtEl>
                                          <p:spTgt spid="11"/>
                                        </p:tgtEl>
                                        <p:attrNameLst>
                                          <p:attrName>ppt_x</p:attrName>
                                        </p:attrNameLst>
                                      </p:cBhvr>
                                      <p:tavLst>
                                        <p:tav tm="0">
                                          <p:val>
                                            <p:strVal val="#ppt_x"/>
                                          </p:val>
                                        </p:tav>
                                        <p:tav tm="100000">
                                          <p:val>
                                            <p:strVal val="#ppt_x"/>
                                          </p:val>
                                        </p:tav>
                                      </p:tavLst>
                                    </p:anim>
                                    <p:anim calcmode="lin" valueType="num">
                                      <p:cBhvr additive="base">
                                        <p:cTn id="9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4"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23215" y="1772285"/>
            <a:ext cx="8255635" cy="1383665"/>
          </a:xfrm>
          <a:prstGeom prst="rect">
            <a:avLst/>
          </a:prstGeom>
          <a:noFill/>
        </p:spPr>
        <p:txBody>
          <a:bodyPr wrap="square" rtlCol="0" anchor="t">
            <a:spAutoFit/>
          </a:bodyPr>
          <a:p>
            <a:r>
              <a:rPr lang="en-US" altLang="zh-CN" sz="2800" b="1"/>
              <a:t>       </a:t>
            </a:r>
            <a:r>
              <a:rPr sz="2800" b="1">
                <a:sym typeface="+mn-ea"/>
              </a:rPr>
              <a:t>固定</a:t>
            </a:r>
            <a:r>
              <a:rPr lang="zh-CN" sz="2800" b="1">
                <a:sym typeface="+mn-ea"/>
              </a:rPr>
              <a:t>词组不拆散</a:t>
            </a:r>
            <a:r>
              <a:rPr lang="en-US" altLang="zh-CN" sz="2800" b="1">
                <a:uFillTx/>
                <a:ea typeface="SimSun-ExtB" panose="02010609060101010101" pitchFamily="49" charset="-122"/>
                <a:cs typeface="+mj-cs"/>
                <a:sym typeface="宋体" panose="02010600030101010101" pitchFamily="2" charset="-122"/>
              </a:rPr>
              <a:t>,</a:t>
            </a:r>
            <a:r>
              <a:rPr lang="zh-CN" sz="2800" b="1">
                <a:sym typeface="+mn-ea"/>
              </a:rPr>
              <a:t>可以减少</a:t>
            </a:r>
            <a:r>
              <a:rPr sz="2800" b="1">
                <a:sym typeface="+mn-ea"/>
              </a:rPr>
              <a:t>断句</a:t>
            </a:r>
            <a:r>
              <a:rPr lang="zh-CN" sz="2800" b="1">
                <a:sym typeface="+mn-ea"/>
              </a:rPr>
              <a:t>失误。</a:t>
            </a:r>
            <a:r>
              <a:rPr lang="zh-CN" sz="2800" b="1">
                <a:sym typeface="+mn-ea"/>
              </a:rPr>
              <a:t>如</a:t>
            </a:r>
            <a:r>
              <a:rPr lang="zh-CN" altLang="en-US" sz="2800" b="1">
                <a:solidFill>
                  <a:srgbClr val="000000"/>
                </a:solidFill>
                <a:cs typeface="+mn-ea"/>
                <a:sym typeface="微软雅黑" panose="020B0503020204020204" charset="-122"/>
              </a:rPr>
              <a:t>:</a:t>
            </a:r>
            <a:r>
              <a:rPr lang="en-US" altLang="zh-CN" sz="2800" b="1">
                <a:sym typeface="+mn-ea"/>
              </a:rPr>
              <a:t>“有所”</a:t>
            </a:r>
            <a:endParaRPr lang="en-US" altLang="zh-CN" sz="2800" b="1">
              <a:sym typeface="+mn-ea"/>
            </a:endParaRPr>
          </a:p>
          <a:p>
            <a:r>
              <a:rPr lang="en-US" altLang="zh-CN" sz="2800" b="1">
                <a:sym typeface="+mn-ea"/>
              </a:rPr>
              <a:t>“无所”“有以”“无以”“以为”“何所”“孰若”“至于” “足以”“得无”“无乃”“何以”“于是”“然则”等。</a:t>
            </a:r>
            <a:endParaRPr lang="en-US" altLang="zh-CN" sz="2800" b="1">
              <a:cs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395605" y="764540"/>
            <a:ext cx="8357235" cy="1383665"/>
          </a:xfrm>
          <a:prstGeom prst="rect">
            <a:avLst/>
          </a:prstGeom>
          <a:noFill/>
        </p:spPr>
        <p:txBody>
          <a:bodyPr wrap="square" rtlCol="0" anchor="t">
            <a:spAutoFit/>
          </a:bodyPr>
          <a:p>
            <a:pPr algn="ctr"/>
            <a:r>
              <a:rPr lang="zh-CN" altLang="en-US" sz="2800" b="1">
                <a:ea typeface="黑体" panose="02010609060101010101" pitchFamily="49" charset="-122"/>
                <a:cs typeface="Arial" panose="020B0604020202020204" pitchFamily="34" charset="0"/>
                <a:sym typeface="+mn-ea"/>
              </a:rPr>
              <a:t>窍门</a:t>
            </a:r>
            <a:r>
              <a:rPr lang="en-US" altLang="zh-CN" sz="2800" b="1">
                <a:ea typeface="黑体" panose="02010609060101010101" pitchFamily="49" charset="-122"/>
                <a:cs typeface="Arial" panose="020B0604020202020204" pitchFamily="34" charset="0"/>
                <a:sym typeface="+mn-ea"/>
              </a:rPr>
              <a:t>5</a:t>
            </a:r>
            <a:r>
              <a:rPr lang="zh-CN" altLang="en-US" sz="2800" b="1">
                <a:ea typeface="黑体" panose="02010609060101010101" pitchFamily="49" charset="-122"/>
                <a:cs typeface="Arial" panose="020B0604020202020204" pitchFamily="34" charset="0"/>
                <a:sym typeface="+mn-ea"/>
              </a:rPr>
              <a:t>：</a:t>
            </a:r>
            <a:r>
              <a:rPr lang="zh-CN" sz="2800" b="1" u="sng">
                <a:solidFill>
                  <a:srgbClr val="FF0000"/>
                </a:solidFill>
                <a:latin typeface="黑体" panose="02010609060101010101" pitchFamily="49" charset="-122"/>
                <a:ea typeface="黑体" panose="02010609060101010101" pitchFamily="49" charset="-122"/>
              </a:rPr>
              <a:t>依总分</a:t>
            </a:r>
            <a:r>
              <a:rPr lang="en-US" altLang="zh-CN" sz="2800" b="1">
                <a:uFillTx/>
                <a:ea typeface="SimSun-ExtB" panose="02010609060101010101" pitchFamily="49" charset="-122"/>
                <a:cs typeface="+mj-cs"/>
                <a:sym typeface="宋体" panose="02010600030101010101" pitchFamily="2" charset="-122"/>
              </a:rPr>
              <a:t>,</a:t>
            </a:r>
            <a:r>
              <a:rPr lang="zh-CN" sz="2800" b="1">
                <a:solidFill>
                  <a:schemeClr val="tx1"/>
                </a:solidFill>
                <a:latin typeface="宋体" panose="02010600030101010101" pitchFamily="2" charset="-122"/>
              </a:rPr>
              <a:t>定</a:t>
            </a:r>
            <a:r>
              <a:rPr lang="zh-CN" altLang="en-US" sz="2800" b="1"/>
              <a:t>断句</a:t>
            </a:r>
            <a:endParaRPr lang="zh-CN" altLang="en-US" sz="2800" b="1"/>
          </a:p>
          <a:p>
            <a:pPr algn="l"/>
            <a:r>
              <a:rPr lang="en-US" altLang="zh-CN" sz="2800" b="1">
                <a:solidFill>
                  <a:srgbClr val="000000"/>
                </a:solidFill>
                <a:cs typeface="+mn-ea"/>
                <a:sym typeface="微软雅黑" panose="020B0503020204020204" charset="-122"/>
              </a:rPr>
              <a:t>       </a:t>
            </a:r>
            <a:r>
              <a:rPr lang="zh-CN" altLang="en-US" sz="2800" b="1">
                <a:solidFill>
                  <a:srgbClr val="000000"/>
                </a:solidFill>
                <a:cs typeface="+mn-ea"/>
                <a:sym typeface="微软雅黑" panose="020B0503020204020204" charset="-122"/>
              </a:rPr>
              <a:t>文言文中</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也往往有</a:t>
            </a:r>
            <a:r>
              <a:rPr sz="2800" b="1">
                <a:solidFill>
                  <a:srgbClr val="3120D6"/>
                </a:solidFill>
                <a:latin typeface="黑体" panose="02010609060101010101" pitchFamily="49" charset="-122"/>
                <a:ea typeface="黑体" panose="02010609060101010101" pitchFamily="49" charset="-122"/>
                <a:sym typeface="+mn-ea"/>
              </a:rPr>
              <a:t>总分</a:t>
            </a:r>
            <a:r>
              <a:rPr lang="zh-CN" sz="2800" b="1">
                <a:sym typeface="+mn-ea"/>
              </a:rPr>
              <a:t>、</a:t>
            </a:r>
            <a:r>
              <a:rPr sz="2800" b="1">
                <a:solidFill>
                  <a:srgbClr val="3120D6"/>
                </a:solidFill>
                <a:latin typeface="黑体" panose="02010609060101010101" pitchFamily="49" charset="-122"/>
                <a:ea typeface="黑体" panose="02010609060101010101" pitchFamily="49" charset="-122"/>
                <a:sym typeface="+mn-ea"/>
              </a:rPr>
              <a:t>分</a:t>
            </a:r>
            <a:r>
              <a:rPr sz="2800" b="1">
                <a:solidFill>
                  <a:srgbClr val="3120D6"/>
                </a:solidFill>
                <a:latin typeface="黑体" panose="02010609060101010101" pitchFamily="49" charset="-122"/>
                <a:ea typeface="黑体" panose="02010609060101010101" pitchFamily="49" charset="-122"/>
                <a:sym typeface="+mn-ea"/>
              </a:rPr>
              <a:t>总</a:t>
            </a:r>
            <a:r>
              <a:rPr lang="zh-CN" altLang="en-US" sz="2800" b="1">
                <a:uFillTx/>
                <a:ea typeface="SimSun-ExtB" panose="02010609060101010101" pitchFamily="49" charset="-122"/>
                <a:cs typeface="+mj-cs"/>
                <a:sym typeface="宋体" panose="02010600030101010101" pitchFamily="2" charset="-122"/>
              </a:rPr>
              <a:t>的形式</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我们可以据此进行断句</a:t>
            </a:r>
            <a:r>
              <a:rPr lang="zh-CN" altLang="en-US" sz="2800" b="1">
                <a:latin typeface="宋体" panose="02010600030101010101" pitchFamily="2" charset="-122"/>
                <a:sym typeface="+mn-ea"/>
              </a:rPr>
              <a:t>。</a:t>
            </a:r>
            <a:endParaRPr lang="zh-CN" altLang="en-US" sz="2800" b="1">
              <a:solidFill>
                <a:srgbClr val="000000"/>
              </a:solidFill>
              <a:cs typeface="+mn-ea"/>
              <a:sym typeface="微软雅黑" panose="020B0503020204020204" charset="-122"/>
            </a:endParaRPr>
          </a:p>
        </p:txBody>
      </p:sp>
      <p:sp>
        <p:nvSpPr>
          <p:cNvPr id="11" name="文本框 10"/>
          <p:cNvSpPr txBox="1"/>
          <p:nvPr/>
        </p:nvSpPr>
        <p:spPr>
          <a:xfrm>
            <a:off x="381635" y="2148205"/>
            <a:ext cx="8282940" cy="953135"/>
          </a:xfrm>
          <a:prstGeom prst="rect">
            <a:avLst/>
          </a:prstGeom>
          <a:noFill/>
        </p:spPr>
        <p:txBody>
          <a:bodyPr wrap="square" rtlCol="0" anchor="t">
            <a:spAutoFit/>
          </a:bodyPr>
          <a:p>
            <a:r>
              <a:rPr lang="zh-CN" sz="2800" b="1"/>
              <a:t>例</a:t>
            </a:r>
            <a:r>
              <a:rPr lang="zh-CN" altLang="en-US" sz="2800" b="1">
                <a:solidFill>
                  <a:srgbClr val="000000"/>
                </a:solidFill>
                <a:cs typeface="+mn-ea"/>
                <a:sym typeface="微软雅黑" panose="020B0503020204020204" charset="-122"/>
              </a:rPr>
              <a:t>:</a:t>
            </a:r>
            <a:r>
              <a:rPr lang="zh-CN" altLang="en-US" sz="2800" b="1"/>
              <a:t>子曰益者三友损者三友友直友谅友多闻益矣友便辟友善柔友便佞</a:t>
            </a:r>
            <a:r>
              <a:rPr lang="zh-CN" altLang="en-US" sz="2800">
                <a:solidFill>
                  <a:srgbClr val="FF0000"/>
                </a:solidFill>
              </a:rPr>
              <a:t>nìng</a:t>
            </a:r>
            <a:r>
              <a:rPr lang="zh-CN" altLang="en-US" sz="2800" b="1"/>
              <a:t>损矣</a:t>
            </a:r>
            <a:endParaRPr lang="zh-CN" altLang="en-US" sz="2800" b="1"/>
          </a:p>
        </p:txBody>
      </p:sp>
      <p:sp>
        <p:nvSpPr>
          <p:cNvPr id="12" name="文本框 11"/>
          <p:cNvSpPr txBox="1"/>
          <p:nvPr/>
        </p:nvSpPr>
        <p:spPr>
          <a:xfrm>
            <a:off x="433070" y="3068955"/>
            <a:ext cx="8282940" cy="953135"/>
          </a:xfrm>
          <a:prstGeom prst="rect">
            <a:avLst/>
          </a:prstGeom>
          <a:noFill/>
        </p:spPr>
        <p:txBody>
          <a:bodyPr wrap="square" rtlCol="0" anchor="t">
            <a:spAutoFit/>
          </a:bodyPr>
          <a:p>
            <a:r>
              <a:rPr lang="en-US" altLang="zh-CN" sz="2800" b="1"/>
              <a:t>    </a:t>
            </a:r>
            <a:r>
              <a:rPr lang="zh-CN" altLang="en-US" sz="2800" b="1"/>
              <a:t>子</a:t>
            </a:r>
            <a:r>
              <a:rPr lang="zh-CN" altLang="en-US" sz="2800" b="1">
                <a:solidFill>
                  <a:srgbClr val="3120D6"/>
                </a:solidFill>
              </a:rPr>
              <a:t>曰</a:t>
            </a:r>
            <a:r>
              <a:rPr lang="zh-CN" altLang="en-US" sz="2800" b="1">
                <a:solidFill>
                  <a:srgbClr val="FF0000"/>
                </a:solidFill>
                <a:sym typeface="+mn-ea"/>
              </a:rPr>
              <a:t>/</a:t>
            </a:r>
            <a:r>
              <a:rPr lang="zh-CN" altLang="en-US" sz="2800" b="1"/>
              <a:t>益者三友</a:t>
            </a:r>
            <a:r>
              <a:rPr lang="zh-CN" altLang="en-US" sz="2800" b="1">
                <a:solidFill>
                  <a:srgbClr val="FF0000"/>
                </a:solidFill>
                <a:sym typeface="+mn-ea"/>
              </a:rPr>
              <a:t>/</a:t>
            </a:r>
            <a:r>
              <a:rPr lang="zh-CN" altLang="en-US" sz="2800" b="1"/>
              <a:t>损者三友</a:t>
            </a:r>
            <a:r>
              <a:rPr lang="zh-CN" altLang="en-US" sz="2800" b="1">
                <a:solidFill>
                  <a:srgbClr val="FF0000"/>
                </a:solidFill>
                <a:sym typeface="+mn-ea"/>
              </a:rPr>
              <a:t>/</a:t>
            </a:r>
            <a:r>
              <a:rPr lang="zh-CN" altLang="en-US" sz="2800" b="1">
                <a:solidFill>
                  <a:srgbClr val="FF0000"/>
                </a:solidFill>
              </a:rPr>
              <a:t>友直</a:t>
            </a:r>
            <a:r>
              <a:rPr lang="zh-CN" altLang="en-US" sz="2800" b="1">
                <a:solidFill>
                  <a:srgbClr val="FF0000"/>
                </a:solidFill>
                <a:sym typeface="+mn-ea"/>
              </a:rPr>
              <a:t>/</a:t>
            </a:r>
            <a:r>
              <a:rPr lang="zh-CN" altLang="en-US" sz="2800" b="1">
                <a:solidFill>
                  <a:srgbClr val="FF0000"/>
                </a:solidFill>
              </a:rPr>
              <a:t>友谅</a:t>
            </a:r>
            <a:r>
              <a:rPr lang="zh-CN" altLang="en-US" sz="2800" b="1">
                <a:solidFill>
                  <a:srgbClr val="FF0000"/>
                </a:solidFill>
                <a:sym typeface="+mn-ea"/>
              </a:rPr>
              <a:t>/</a:t>
            </a:r>
            <a:r>
              <a:rPr lang="zh-CN" altLang="en-US" sz="2800" b="1">
                <a:solidFill>
                  <a:srgbClr val="FF0000"/>
                </a:solidFill>
              </a:rPr>
              <a:t>友多闻</a:t>
            </a:r>
            <a:r>
              <a:rPr lang="zh-CN" altLang="en-US" sz="2800" b="1">
                <a:solidFill>
                  <a:srgbClr val="FF0000"/>
                </a:solidFill>
                <a:sym typeface="+mn-ea"/>
              </a:rPr>
              <a:t>/</a:t>
            </a:r>
            <a:r>
              <a:rPr lang="zh-CN" altLang="en-US" sz="2800" b="1">
                <a:solidFill>
                  <a:srgbClr val="FF0000"/>
                </a:solidFill>
              </a:rPr>
              <a:t>益</a:t>
            </a:r>
            <a:r>
              <a:rPr lang="zh-CN" altLang="en-US" sz="2800" b="1">
                <a:solidFill>
                  <a:srgbClr val="3120D6"/>
                </a:solidFill>
              </a:rPr>
              <a:t>矣</a:t>
            </a:r>
            <a:r>
              <a:rPr lang="zh-CN" altLang="en-US" sz="2800" b="1">
                <a:solidFill>
                  <a:srgbClr val="FF0000"/>
                </a:solidFill>
                <a:sym typeface="+mn-ea"/>
              </a:rPr>
              <a:t>/</a:t>
            </a:r>
            <a:r>
              <a:rPr lang="zh-CN" altLang="en-US" sz="2800" b="1"/>
              <a:t>友便辟</a:t>
            </a:r>
            <a:r>
              <a:rPr lang="zh-CN" altLang="en-US" sz="2800" b="1">
                <a:solidFill>
                  <a:srgbClr val="FF0000"/>
                </a:solidFill>
                <a:sym typeface="+mn-ea"/>
              </a:rPr>
              <a:t>/</a:t>
            </a:r>
            <a:r>
              <a:rPr lang="zh-CN" altLang="en-US" sz="2800" b="1"/>
              <a:t>友善柔</a:t>
            </a:r>
            <a:r>
              <a:rPr lang="zh-CN" altLang="en-US" sz="2800" b="1">
                <a:solidFill>
                  <a:srgbClr val="FF0000"/>
                </a:solidFill>
                <a:sym typeface="+mn-ea"/>
              </a:rPr>
              <a:t>/</a:t>
            </a:r>
            <a:r>
              <a:rPr lang="zh-CN" altLang="en-US" sz="2800" b="1"/>
              <a:t>友便佞</a:t>
            </a:r>
            <a:r>
              <a:rPr lang="zh-CN" altLang="en-US" sz="2800" b="1">
                <a:solidFill>
                  <a:srgbClr val="FF0000"/>
                </a:solidFill>
                <a:sym typeface="+mn-ea"/>
              </a:rPr>
              <a:t>/</a:t>
            </a:r>
            <a:r>
              <a:rPr lang="zh-CN" altLang="en-US" sz="2800" b="1"/>
              <a:t>损矣</a:t>
            </a:r>
            <a:endParaRPr lang="zh-CN" altLang="en-US" sz="2800" b="1"/>
          </a:p>
        </p:txBody>
      </p:sp>
      <p:sp>
        <p:nvSpPr>
          <p:cNvPr id="13" name="文本框 12"/>
          <p:cNvSpPr txBox="1"/>
          <p:nvPr/>
        </p:nvSpPr>
        <p:spPr>
          <a:xfrm>
            <a:off x="395605" y="4076700"/>
            <a:ext cx="8111490" cy="2245360"/>
          </a:xfrm>
          <a:prstGeom prst="rect">
            <a:avLst/>
          </a:prstGeom>
          <a:noFill/>
        </p:spPr>
        <p:txBody>
          <a:bodyPr wrap="square" rtlCol="0" anchor="t">
            <a:spAutoFit/>
          </a:bodyPr>
          <a:p>
            <a:r>
              <a:rPr lang="zh-CN" altLang="en-US" sz="2800" b="1"/>
              <a:t>【译文】孔子说:</a:t>
            </a:r>
            <a:r>
              <a:rPr lang="zh-CN" altLang="en-US" sz="2800" b="1">
                <a:solidFill>
                  <a:schemeClr val="tx1"/>
                </a:solidFill>
                <a:uFillTx/>
                <a:ea typeface="SimSun-ExtB" panose="02010609060101010101" pitchFamily="49" charset="-122"/>
                <a:cs typeface="Arial" panose="020B0604020202020204" pitchFamily="34" charset="0"/>
              </a:rPr>
              <a:t>“</a:t>
            </a:r>
            <a:r>
              <a:rPr lang="zh-CN" altLang="en-US" sz="2800" b="1"/>
              <a:t>有益的朋友有三种,有害的朋友也有三种。与正直的人交朋友,与守信</a:t>
            </a:r>
            <a:r>
              <a:rPr lang="zh-CN" altLang="en-US" sz="2800" b="1">
                <a:sym typeface="+mn-ea"/>
              </a:rPr>
              <a:t>的人交</a:t>
            </a:r>
            <a:r>
              <a:rPr lang="zh-CN" altLang="en-US" sz="2800" b="1"/>
              <a:t>朋友,与见多识广</a:t>
            </a:r>
            <a:r>
              <a:rPr lang="zh-CN" altLang="en-US" sz="2800" b="1">
                <a:sym typeface="+mn-ea"/>
              </a:rPr>
              <a:t>的人交</a:t>
            </a:r>
            <a:r>
              <a:rPr lang="zh-CN" altLang="en-US" sz="2800" b="1"/>
              <a:t>朋友,是有益的。与谄媚逢迎的人</a:t>
            </a:r>
            <a:r>
              <a:rPr lang="zh-CN" altLang="en-US" sz="2800" b="1">
                <a:sym typeface="+mn-ea"/>
              </a:rPr>
              <a:t>交朋友</a:t>
            </a:r>
            <a:r>
              <a:rPr lang="zh-CN" altLang="en-US" sz="2800" b="1"/>
              <a:t>,与两面三刀的人</a:t>
            </a:r>
            <a:r>
              <a:rPr lang="zh-CN" altLang="en-US" sz="2800" b="1">
                <a:sym typeface="+mn-ea"/>
              </a:rPr>
              <a:t>交朋友</a:t>
            </a:r>
            <a:r>
              <a:rPr lang="zh-CN" altLang="en-US" sz="2800" b="1"/>
              <a:t>,与花言巧语的人,是有害的。</a:t>
            </a:r>
            <a:r>
              <a:rPr lang="en-US" altLang="zh-CN" sz="2800" b="1">
                <a:uFillTx/>
                <a:ea typeface="SimSun-ExtB" panose="02010609060101010101" pitchFamily="49" charset="-122"/>
                <a:cs typeface="Arial" panose="020B0604020202020204" pitchFamily="34" charset="0"/>
                <a:sym typeface="+mn-ea"/>
              </a:rPr>
              <a:t>”</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 calcmode="lin" valueType="num">
                                      <p:cBhvr additive="base">
                                        <p:cTn id="1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 calcmode="lin" valueType="num">
                                      <p:cBhvr additive="base">
                                        <p:cTn id="2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395605" y="1844675"/>
            <a:ext cx="8282940" cy="1383665"/>
          </a:xfrm>
          <a:prstGeom prst="rect">
            <a:avLst/>
          </a:prstGeom>
          <a:noFill/>
        </p:spPr>
        <p:txBody>
          <a:bodyPr wrap="square" rtlCol="0" anchor="t">
            <a:spAutoFit/>
          </a:bodyPr>
          <a:p>
            <a:r>
              <a:rPr lang="zh-CN" sz="2800" b="1"/>
              <a:t>例</a:t>
            </a:r>
            <a:r>
              <a:rPr lang="zh-CN" altLang="en-US" sz="2800" b="1">
                <a:solidFill>
                  <a:srgbClr val="000000"/>
                </a:solidFill>
                <a:cs typeface="+mn-ea"/>
                <a:sym typeface="微软雅黑" panose="020B0503020204020204" charset="-122"/>
              </a:rPr>
              <a:t>:</a:t>
            </a:r>
            <a:r>
              <a:rPr lang="zh-CN" altLang="en-US" sz="2800" b="1"/>
              <a:t>故知胜有五知可以战与不可以战者胜识众寡之用者胜上下同欲者胜以虞待不虞者胜将能而君不御者胜。</a:t>
            </a:r>
            <a:endParaRPr lang="zh-CN" altLang="en-US" sz="2800" b="1"/>
          </a:p>
        </p:txBody>
      </p:sp>
      <p:sp>
        <p:nvSpPr>
          <p:cNvPr id="4" name="文本框 3"/>
          <p:cNvSpPr txBox="1"/>
          <p:nvPr/>
        </p:nvSpPr>
        <p:spPr>
          <a:xfrm>
            <a:off x="430530" y="3284855"/>
            <a:ext cx="8282940" cy="1383665"/>
          </a:xfrm>
          <a:prstGeom prst="rect">
            <a:avLst/>
          </a:prstGeom>
          <a:noFill/>
        </p:spPr>
        <p:txBody>
          <a:bodyPr wrap="square" rtlCol="0" anchor="t">
            <a:spAutoFit/>
          </a:bodyPr>
          <a:p>
            <a:r>
              <a:rPr lang="en-US" altLang="zh-CN" sz="2800" b="1"/>
              <a:t>    </a:t>
            </a:r>
            <a:r>
              <a:rPr lang="zh-CN" altLang="en-US" sz="2800" b="1"/>
              <a:t>故知胜</a:t>
            </a:r>
            <a:r>
              <a:rPr lang="zh-CN" altLang="en-US" sz="2800" b="1">
                <a:solidFill>
                  <a:srgbClr val="FF0000"/>
                </a:solidFill>
              </a:rPr>
              <a:t>有五</a:t>
            </a:r>
            <a:r>
              <a:rPr lang="zh-CN" altLang="en-US" sz="2800" b="1">
                <a:solidFill>
                  <a:srgbClr val="FF0000"/>
                </a:solidFill>
                <a:sym typeface="+mn-ea"/>
              </a:rPr>
              <a:t>/</a:t>
            </a:r>
            <a:r>
              <a:rPr lang="zh-CN" altLang="en-US" sz="2800" b="1"/>
              <a:t>知可以战与不可以战者</a:t>
            </a:r>
            <a:r>
              <a:rPr lang="zh-CN" altLang="en-US" sz="2800" b="1">
                <a:solidFill>
                  <a:srgbClr val="3120D6"/>
                </a:solidFill>
              </a:rPr>
              <a:t>胜</a:t>
            </a:r>
            <a:r>
              <a:rPr lang="zh-CN" altLang="en-US" sz="2800" b="1">
                <a:solidFill>
                  <a:srgbClr val="FF0000"/>
                </a:solidFill>
                <a:sym typeface="+mn-ea"/>
              </a:rPr>
              <a:t>/</a:t>
            </a:r>
            <a:r>
              <a:rPr lang="zh-CN" altLang="en-US" sz="2800" b="1"/>
              <a:t>识众寡之用者</a:t>
            </a:r>
            <a:r>
              <a:rPr lang="zh-CN" altLang="en-US" sz="2800" b="1">
                <a:solidFill>
                  <a:srgbClr val="3120D6"/>
                </a:solidFill>
              </a:rPr>
              <a:t>胜</a:t>
            </a:r>
            <a:r>
              <a:rPr lang="zh-CN" altLang="en-US" sz="2800" b="1">
                <a:solidFill>
                  <a:srgbClr val="FF0000"/>
                </a:solidFill>
                <a:sym typeface="+mn-ea"/>
              </a:rPr>
              <a:t>/</a:t>
            </a:r>
            <a:r>
              <a:rPr lang="zh-CN" altLang="en-US" sz="2800" b="1"/>
              <a:t>上下同欲者</a:t>
            </a:r>
            <a:r>
              <a:rPr lang="zh-CN" altLang="en-US" sz="2800" b="1">
                <a:solidFill>
                  <a:srgbClr val="3120D6"/>
                </a:solidFill>
              </a:rPr>
              <a:t>胜</a:t>
            </a:r>
            <a:r>
              <a:rPr lang="zh-CN" altLang="en-US" sz="2800" b="1">
                <a:solidFill>
                  <a:srgbClr val="FF0000"/>
                </a:solidFill>
                <a:sym typeface="+mn-ea"/>
              </a:rPr>
              <a:t>/</a:t>
            </a:r>
            <a:r>
              <a:rPr lang="zh-CN" altLang="en-US" sz="2800" b="1"/>
              <a:t>以虞待不虞者</a:t>
            </a:r>
            <a:r>
              <a:rPr lang="zh-CN" altLang="en-US" sz="2800" b="1">
                <a:solidFill>
                  <a:srgbClr val="3120D6"/>
                </a:solidFill>
              </a:rPr>
              <a:t>胜</a:t>
            </a:r>
            <a:r>
              <a:rPr lang="zh-CN" altLang="en-US" sz="2800" b="1">
                <a:solidFill>
                  <a:srgbClr val="FF0000"/>
                </a:solidFill>
                <a:sym typeface="+mn-ea"/>
              </a:rPr>
              <a:t>/</a:t>
            </a:r>
            <a:r>
              <a:rPr lang="zh-CN" altLang="en-US" sz="2800" b="1"/>
              <a:t>将能而君不御者</a:t>
            </a:r>
            <a:r>
              <a:rPr lang="zh-CN" altLang="en-US" sz="2800" b="1">
                <a:solidFill>
                  <a:srgbClr val="3120D6"/>
                </a:solidFill>
              </a:rPr>
              <a:t>胜</a:t>
            </a:r>
            <a:r>
              <a:rPr lang="zh-CN" altLang="en-US" sz="2800" b="1"/>
              <a:t>。</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15695" y="548640"/>
            <a:ext cx="6979285" cy="5708015"/>
          </a:xfrm>
          <a:prstGeom prst="rect">
            <a:avLst/>
          </a:prstGeom>
          <a:noFill/>
        </p:spPr>
        <p:txBody>
          <a:bodyPr wrap="square" rtlCol="0" anchor="t">
            <a:spAutoFit/>
          </a:bodyPr>
          <a:p>
            <a:pPr algn="l" eaLnBrk="1" latinLnBrk="0" hangingPunct="1">
              <a:lnSpc>
                <a:spcPct val="125000"/>
              </a:lnSpc>
              <a:spcBef>
                <a:spcPts val="0"/>
              </a:spcBef>
              <a:spcAft>
                <a:spcPts val="0"/>
              </a:spcAft>
            </a:pPr>
            <a:r>
              <a:rPr lang="en-US" altLang="zh-CN" sz="3600" b="1">
                <a:solidFill>
                  <a:srgbClr val="FF0000"/>
                </a:solidFill>
              </a:rPr>
              <a:t>                </a:t>
            </a:r>
            <a:r>
              <a:rPr lang="zh-CN" altLang="en-US" sz="3600" b="1">
                <a:solidFill>
                  <a:srgbClr val="FF0000"/>
                </a:solidFill>
                <a:latin typeface="黑体" panose="02010609060101010101" pitchFamily="49" charset="-122"/>
                <a:ea typeface="黑体" panose="02010609060101010101" pitchFamily="49" charset="-122"/>
              </a:rPr>
              <a:t>断句口诀</a:t>
            </a:r>
            <a:endParaRPr lang="zh-CN" altLang="en-US" sz="3200" b="1">
              <a:solidFill>
                <a:srgbClr val="FF0000"/>
              </a:solidFill>
            </a:endParaRPr>
          </a:p>
          <a:p>
            <a:pPr eaLnBrk="1" latinLnBrk="0" hangingPunct="1">
              <a:lnSpc>
                <a:spcPct val="125000"/>
              </a:lnSpc>
              <a:spcBef>
                <a:spcPts val="0"/>
              </a:spcBef>
              <a:spcAft>
                <a:spcPts val="0"/>
              </a:spcAft>
            </a:pPr>
            <a:r>
              <a:rPr lang="zh-CN" altLang="en-US" sz="3200" b="1">
                <a:solidFill>
                  <a:srgbClr val="FF0000"/>
                </a:solidFill>
              </a:rPr>
              <a:t>名词</a:t>
            </a:r>
            <a:r>
              <a:rPr lang="zh-CN" altLang="en-US" sz="3200" b="1" dirty="0" smtClean="0">
                <a:solidFill>
                  <a:srgbClr val="FF0000"/>
                </a:solidFill>
                <a:sym typeface="+mn-ea"/>
              </a:rPr>
              <a:t>代词</a:t>
            </a:r>
            <a:r>
              <a:rPr lang="zh-CN" altLang="en-US" sz="3200" b="1">
                <a:solidFill>
                  <a:srgbClr val="FF0000"/>
                </a:solidFill>
              </a:rPr>
              <a:t>前后断</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rPr>
              <a:t>曰云言后标冒号。</a:t>
            </a:r>
            <a:endParaRPr lang="zh-CN" altLang="en-US" sz="3200" b="1">
              <a:solidFill>
                <a:srgbClr val="FF0000"/>
              </a:solidFill>
            </a:endParaRPr>
          </a:p>
          <a:p>
            <a:pPr eaLnBrk="1" latinLnBrk="0" hangingPunct="1">
              <a:lnSpc>
                <a:spcPct val="125000"/>
              </a:lnSpc>
              <a:spcBef>
                <a:spcPts val="0"/>
              </a:spcBef>
              <a:spcAft>
                <a:spcPts val="0"/>
              </a:spcAft>
            </a:pPr>
            <a:r>
              <a:rPr lang="zh-CN" altLang="en-US" sz="3200" b="1">
                <a:solidFill>
                  <a:srgbClr val="FF0000"/>
                </a:solidFill>
              </a:rPr>
              <a:t>惟夫盖岂故句首</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rPr>
              <a:t>者也矣哉表停顿。</a:t>
            </a:r>
            <a:endParaRPr lang="zh-CN" altLang="en-US" sz="3200" b="1">
              <a:solidFill>
                <a:srgbClr val="FF0000"/>
              </a:solidFill>
            </a:endParaRPr>
          </a:p>
          <a:p>
            <a:pPr eaLnBrk="1" latinLnBrk="0" hangingPunct="1">
              <a:lnSpc>
                <a:spcPct val="125000"/>
              </a:lnSpc>
              <a:spcBef>
                <a:spcPts val="0"/>
              </a:spcBef>
              <a:spcAft>
                <a:spcPts val="0"/>
              </a:spcAft>
            </a:pPr>
            <a:r>
              <a:rPr lang="zh-CN" altLang="en-US" sz="3200" b="1">
                <a:solidFill>
                  <a:srgbClr val="FF0000"/>
                </a:solidFill>
              </a:rPr>
              <a:t>矣焉耳后标句号</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rPr>
              <a:t>乎欤耶后标问号。</a:t>
            </a:r>
            <a:endParaRPr lang="zh-CN" altLang="en-US" sz="3200" b="1">
              <a:solidFill>
                <a:srgbClr val="FF0000"/>
              </a:solidFill>
            </a:endParaRPr>
          </a:p>
          <a:p>
            <a:pPr eaLnBrk="1" latinLnBrk="0" hangingPunct="1">
              <a:lnSpc>
                <a:spcPct val="125000"/>
              </a:lnSpc>
              <a:spcBef>
                <a:spcPts val="0"/>
              </a:spcBef>
              <a:spcAft>
                <a:spcPts val="0"/>
              </a:spcAft>
            </a:pPr>
            <a:r>
              <a:rPr lang="zh-CN" altLang="en-US" sz="3200" b="1">
                <a:solidFill>
                  <a:srgbClr val="FF0000"/>
                </a:solidFill>
              </a:rPr>
              <a:t>而表转折在前断</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rPr>
              <a:t>之作代词后面断。</a:t>
            </a:r>
            <a:endParaRPr lang="zh-CN" altLang="en-US" sz="3200" b="1">
              <a:solidFill>
                <a:srgbClr val="FF0000"/>
              </a:solidFill>
            </a:endParaRPr>
          </a:p>
          <a:p>
            <a:pPr eaLnBrk="1" latinLnBrk="0" hangingPunct="1">
              <a:lnSpc>
                <a:spcPct val="125000"/>
              </a:lnSpc>
              <a:spcBef>
                <a:spcPts val="0"/>
              </a:spcBef>
              <a:spcAft>
                <a:spcPts val="0"/>
              </a:spcAft>
            </a:pPr>
            <a:r>
              <a:rPr lang="zh-CN" altLang="en-US" sz="3200" b="1">
                <a:solidFill>
                  <a:srgbClr val="FF0000"/>
                </a:solidFill>
                <a:uFillTx/>
                <a:latin typeface="+mn-lt"/>
                <a:ea typeface="SimSun-ExtB" panose="02010609060101010101" pitchFamily="49" charset="-122"/>
                <a:cs typeface="+mj-cs"/>
                <a:sym typeface="宋体" panose="02010600030101010101" pitchFamily="2" charset="-122"/>
              </a:rPr>
              <a:t>于而一般在句间</a:t>
            </a:r>
            <a:r>
              <a:rPr lang="en-US" altLang="zh-CN" sz="3200" b="1">
                <a:solidFill>
                  <a:srgbClr val="FF0000"/>
                </a:solidFill>
                <a:uFillTx/>
                <a:latin typeface="+mn-lt"/>
                <a:ea typeface="SimSun-ExtB" panose="02010609060101010101" pitchFamily="49" charset="-122"/>
                <a:cs typeface="+mj-cs"/>
                <a:sym typeface="宋体" panose="02010600030101010101" pitchFamily="2" charset="-122"/>
              </a:rPr>
              <a:t>,</a:t>
            </a:r>
            <a:r>
              <a:rPr lang="zh-CN" altLang="en-US" sz="3200" b="1">
                <a:solidFill>
                  <a:srgbClr val="FF0000"/>
                </a:solidFill>
                <a:uFillTx/>
                <a:latin typeface="+mn-lt"/>
                <a:ea typeface="SimSun-ExtB" panose="02010609060101010101" pitchFamily="49" charset="-122"/>
                <a:cs typeface="+mj-cs"/>
                <a:sym typeface="宋体" panose="02010600030101010101" pitchFamily="2" charset="-122"/>
              </a:rPr>
              <a:t>找</a:t>
            </a:r>
            <a:r>
              <a:rPr lang="zh-CN" altLang="en-US" sz="3200" b="1" dirty="0" smtClean="0">
                <a:solidFill>
                  <a:srgbClr val="FF0000"/>
                </a:solidFill>
                <a:latin typeface="+mn-lt"/>
                <a:ea typeface="+mn-ea"/>
                <a:sym typeface="+mn-ea"/>
              </a:rPr>
              <a:t>排比对偶反复。</a:t>
            </a:r>
            <a:endParaRPr lang="zh-CN" altLang="en-US" sz="3200" b="1" dirty="0" smtClean="0">
              <a:solidFill>
                <a:srgbClr val="FF0000"/>
              </a:solidFill>
              <a:latin typeface="+mn-lt"/>
              <a:ea typeface="+mn-ea"/>
              <a:sym typeface="+mn-ea"/>
            </a:endParaRPr>
          </a:p>
          <a:p>
            <a:pPr eaLnBrk="1" latinLnBrk="0" hangingPunct="1">
              <a:lnSpc>
                <a:spcPct val="125000"/>
              </a:lnSpc>
              <a:spcBef>
                <a:spcPts val="0"/>
              </a:spcBef>
              <a:spcAft>
                <a:spcPts val="0"/>
              </a:spcAft>
            </a:pPr>
            <a:r>
              <a:rPr lang="zh-CN" altLang="en-US" sz="3200" b="1" dirty="0" smtClean="0">
                <a:solidFill>
                  <a:srgbClr val="FF0000"/>
                </a:solidFill>
                <a:latin typeface="+mn-lt"/>
                <a:ea typeface="+mn-ea"/>
                <a:sym typeface="+mn-ea"/>
              </a:rPr>
              <a:t>相同词语紧相连</a:t>
            </a:r>
            <a:r>
              <a:rPr lang="en-US" altLang="zh-CN" sz="3200" b="1">
                <a:solidFill>
                  <a:srgbClr val="FF0000"/>
                </a:solidFill>
                <a:uFillTx/>
                <a:latin typeface="+mn-lt"/>
                <a:ea typeface="SimSun-ExtB" panose="02010609060101010101" pitchFamily="49" charset="-122"/>
                <a:cs typeface="+mj-cs"/>
                <a:sym typeface="宋体" panose="02010600030101010101" pitchFamily="2" charset="-122"/>
              </a:rPr>
              <a:t>,</a:t>
            </a:r>
            <a:r>
              <a:rPr lang="zh-CN" altLang="en-US" sz="3200" b="1" dirty="0" smtClean="0">
                <a:solidFill>
                  <a:srgbClr val="FF0000"/>
                </a:solidFill>
                <a:latin typeface="+mn-lt"/>
                <a:ea typeface="+mn-ea"/>
                <a:sym typeface="+mn-ea"/>
              </a:rPr>
              <a:t>一般中间要点断。</a:t>
            </a:r>
            <a:endParaRPr lang="zh-CN" altLang="en-US" sz="3200" b="1" dirty="0" smtClean="0">
              <a:solidFill>
                <a:srgbClr val="FF0000"/>
              </a:solidFill>
              <a:latin typeface="+mn-lt"/>
              <a:ea typeface="+mn-ea"/>
              <a:sym typeface="+mn-ea"/>
            </a:endParaRPr>
          </a:p>
          <a:p>
            <a:pPr eaLnBrk="1" latinLnBrk="0" hangingPunct="1">
              <a:lnSpc>
                <a:spcPct val="125000"/>
              </a:lnSpc>
              <a:spcBef>
                <a:spcPts val="0"/>
              </a:spcBef>
              <a:spcAft>
                <a:spcPts val="0"/>
              </a:spcAft>
            </a:pPr>
            <a:r>
              <a:rPr lang="zh-CN" altLang="en-US" sz="3200" b="1">
                <a:solidFill>
                  <a:srgbClr val="FF0000"/>
                </a:solidFill>
              </a:rPr>
              <a:t>习惯句式掌握住</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a:solidFill>
                  <a:srgbClr val="FF0000"/>
                </a:solidFill>
              </a:rPr>
              <a:t>固定结构莫拆散。</a:t>
            </a:r>
            <a:endParaRPr lang="zh-CN" altLang="en-US" sz="3200" b="1">
              <a:solidFill>
                <a:srgbClr val="FF0000"/>
              </a:solidFill>
            </a:endParaRPr>
          </a:p>
          <a:p>
            <a:pPr eaLnBrk="1" latinLnBrk="0" hangingPunct="1">
              <a:lnSpc>
                <a:spcPct val="125000"/>
              </a:lnSpc>
              <a:spcBef>
                <a:spcPts val="0"/>
              </a:spcBef>
              <a:spcAft>
                <a:spcPts val="0"/>
              </a:spcAft>
            </a:pPr>
            <a:r>
              <a:rPr lang="zh-CN" altLang="en-US" sz="3200" b="1" dirty="0" smtClean="0">
                <a:solidFill>
                  <a:srgbClr val="FF0000"/>
                </a:solidFill>
                <a:latin typeface="+mn-lt"/>
                <a:ea typeface="+mn-ea"/>
                <a:sym typeface="+mn-ea"/>
              </a:rPr>
              <a:t>做完题目回头看</a:t>
            </a:r>
            <a:r>
              <a:rPr lang="en-US" altLang="zh-CN" sz="3200" b="1">
                <a:solidFill>
                  <a:srgbClr val="FF0000"/>
                </a:solidFill>
                <a:uFillTx/>
                <a:ea typeface="SimSun-ExtB" panose="02010609060101010101" pitchFamily="49" charset="-122"/>
                <a:cs typeface="+mj-cs"/>
                <a:sym typeface="宋体" panose="02010600030101010101" pitchFamily="2" charset="-122"/>
              </a:rPr>
              <a:t>,</a:t>
            </a:r>
            <a:r>
              <a:rPr lang="zh-CN" altLang="en-US" sz="3200" b="1" dirty="0" smtClean="0">
                <a:solidFill>
                  <a:srgbClr val="FF0000"/>
                </a:solidFill>
                <a:latin typeface="+mn-lt"/>
                <a:ea typeface="+mn-ea"/>
                <a:sym typeface="+mn-ea"/>
              </a:rPr>
              <a:t>根据要求细检查</a:t>
            </a:r>
            <a:endParaRPr lang="zh-CN" altLang="en-US" sz="3200" b="1">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2289"/>
          <p:cNvSpPr>
            <a:spLocks noGrp="1"/>
          </p:cNvSpPr>
          <p:nvPr>
            <p:ph type="title"/>
          </p:nvPr>
        </p:nvSpPr>
        <p:spPr>
          <a:xfrm>
            <a:off x="323533" y="620395"/>
            <a:ext cx="8229600" cy="1143000"/>
          </a:xfrm>
        </p:spPr>
        <p:txBody>
          <a:bodyPr/>
          <a:lstStyle/>
          <a:p>
            <a:r>
              <a:rPr lang="zh-CN" altLang="en-US" b="1" smtClean="0"/>
              <a:t>文言文翻译六字法</a:t>
            </a:r>
            <a:endParaRPr lang="zh-CN" altLang="en-US" b="1" smtClean="0"/>
          </a:p>
        </p:txBody>
      </p:sp>
      <p:sp>
        <p:nvSpPr>
          <p:cNvPr id="12292" name="矩形 12291"/>
          <p:cNvSpPr>
            <a:spLocks noChangeArrowheads="1"/>
          </p:cNvSpPr>
          <p:nvPr/>
        </p:nvSpPr>
        <p:spPr bwMode="auto">
          <a:xfrm>
            <a:off x="251460" y="1916430"/>
            <a:ext cx="8591550" cy="953135"/>
          </a:xfrm>
          <a:prstGeom prst="rect">
            <a:avLst/>
          </a:prstGeom>
          <a:noFill/>
          <a:ln w="9525">
            <a:noFill/>
            <a:miter lim="800000"/>
          </a:ln>
        </p:spPr>
        <p:txBody>
          <a:bodyPr wrap="square">
            <a:spAutoFit/>
          </a:bodyPr>
          <a:lstStyle/>
          <a:p>
            <a:r>
              <a:rPr lang="en-US" altLang="zh-CN" sz="2800" b="1"/>
              <a:t>       </a:t>
            </a:r>
            <a:r>
              <a:rPr lang="zh-CN" altLang="en-US" sz="2800" b="1"/>
              <a:t>基本方法</a:t>
            </a:r>
            <a:r>
              <a:rPr lang="zh-CN" altLang="en-US" sz="2800" b="1">
                <a:sym typeface="+mn-ea"/>
              </a:rPr>
              <a:t>：</a:t>
            </a:r>
            <a:r>
              <a:rPr lang="zh-CN" altLang="en-US" sz="2800" b="1">
                <a:solidFill>
                  <a:srgbClr val="FF0000"/>
                </a:solidFill>
                <a:latin typeface="黑体" panose="02010609060101010101" pitchFamily="49" charset="-122"/>
                <a:ea typeface="黑体" panose="02010609060101010101" pitchFamily="49" charset="-122"/>
              </a:rPr>
              <a:t>直译为主</a:t>
            </a:r>
            <a:r>
              <a:rPr lang="en-US" altLang="zh-CN" sz="2800" b="1">
                <a:uFillTx/>
                <a:ea typeface="SimSun-ExtB" panose="02010609060101010101" pitchFamily="49" charset="-122"/>
                <a:cs typeface="+mj-cs"/>
                <a:sym typeface="宋体" panose="02010600030101010101" pitchFamily="2" charset="-122"/>
              </a:rPr>
              <a:t>,</a:t>
            </a:r>
            <a:r>
              <a:rPr lang="zh-CN" altLang="en-US" sz="2800" b="1"/>
              <a:t>意译为辅。</a:t>
            </a:r>
            <a:endParaRPr lang="zh-CN" altLang="en-US" sz="2800" b="1"/>
          </a:p>
          <a:p>
            <a:r>
              <a:rPr lang="zh-CN" altLang="en-US" sz="2800" b="1"/>
              <a:t>      </a:t>
            </a:r>
            <a:r>
              <a:rPr lang="en-US" altLang="zh-CN" sz="2800" b="1"/>
              <a:t> </a:t>
            </a:r>
            <a:r>
              <a:rPr lang="zh-CN" altLang="en-US" sz="2800" b="1"/>
              <a:t>具体方法：</a:t>
            </a:r>
            <a:r>
              <a:rPr lang="zh-CN" altLang="en-US" sz="2800" b="1">
                <a:solidFill>
                  <a:srgbClr val="FF0000"/>
                </a:solidFill>
                <a:ea typeface="黑体" panose="02010609060101010101" pitchFamily="49" charset="-122"/>
              </a:rPr>
              <a:t>对、换、留、删、补、调</a:t>
            </a:r>
            <a:r>
              <a:rPr lang="zh-CN" altLang="en-US" sz="2800" b="1"/>
              <a:t>。</a:t>
            </a:r>
            <a:endParaRPr lang="zh-CN" altLang="en-US" sz="2800" b="1"/>
          </a:p>
        </p:txBody>
      </p:sp>
      <p:sp>
        <p:nvSpPr>
          <p:cNvPr id="12293" name="矩形 12292"/>
          <p:cNvSpPr>
            <a:spLocks noChangeArrowheads="1"/>
          </p:cNvSpPr>
          <p:nvPr/>
        </p:nvSpPr>
        <p:spPr bwMode="auto">
          <a:xfrm>
            <a:off x="827405" y="2924810"/>
            <a:ext cx="8064500" cy="521970"/>
          </a:xfrm>
          <a:prstGeom prst="rect">
            <a:avLst/>
          </a:prstGeom>
          <a:noFill/>
          <a:ln w="9525">
            <a:noFill/>
            <a:miter lim="800000"/>
          </a:ln>
        </p:spPr>
        <p:txBody>
          <a:bodyPr>
            <a:spAutoFit/>
          </a:bodyPr>
          <a:lstStyle/>
          <a:p>
            <a:r>
              <a:rPr lang="en-US" altLang="zh-CN" sz="2800">
                <a:ea typeface="黑体" panose="02010609060101010101" pitchFamily="49" charset="-122"/>
                <a:cs typeface="Arial" panose="020B0604020202020204" pitchFamily="34" charset="0"/>
                <a:sym typeface="+mn-ea"/>
              </a:rPr>
              <a:t>1</a:t>
            </a:r>
            <a:r>
              <a:rPr lang="en-US" altLang="zh-CN" sz="2800" b="1">
                <a:ea typeface="黑体" panose="02010609060101010101" pitchFamily="49" charset="-122"/>
                <a:cs typeface="Arial" panose="020B0604020202020204" pitchFamily="34" charset="0"/>
                <a:sym typeface="+mn-ea"/>
              </a:rPr>
              <a:t>.</a:t>
            </a:r>
            <a:r>
              <a:rPr lang="zh-CN" altLang="en-US" sz="2800" b="1"/>
              <a:t>对</a:t>
            </a:r>
            <a:r>
              <a:rPr lang="en-US" altLang="zh-CN" sz="2800" b="1">
                <a:uFillTx/>
                <a:ea typeface="SimSun-ExtB" panose="02010609060101010101" pitchFamily="49" charset="-122"/>
                <a:cs typeface="+mj-cs"/>
                <a:sym typeface="宋体" panose="02010600030101010101" pitchFamily="2" charset="-122"/>
              </a:rPr>
              <a:t>,</a:t>
            </a:r>
            <a:r>
              <a:rPr lang="zh-CN" altLang="en-US" sz="2800" b="1"/>
              <a:t>就是单音实词</a:t>
            </a:r>
            <a:r>
              <a:rPr lang="zh-CN" altLang="en-US" sz="2800" b="1" u="sng">
                <a:solidFill>
                  <a:srgbClr val="FF0000"/>
                </a:solidFill>
                <a:latin typeface="黑体" panose="02010609060101010101" pitchFamily="49" charset="-122"/>
                <a:ea typeface="黑体" panose="02010609060101010101" pitchFamily="49" charset="-122"/>
              </a:rPr>
              <a:t>对译</a:t>
            </a:r>
            <a:r>
              <a:rPr lang="zh-CN" altLang="en-US" sz="2800" b="1"/>
              <a:t>成双音实词。</a:t>
            </a:r>
            <a:endParaRPr lang="zh-CN" altLang="en-US" sz="2800" b="1"/>
          </a:p>
        </p:txBody>
      </p:sp>
      <p:sp>
        <p:nvSpPr>
          <p:cNvPr id="27652" name="矩形 12293"/>
          <p:cNvSpPr>
            <a:spLocks noChangeArrowheads="1"/>
          </p:cNvSpPr>
          <p:nvPr/>
        </p:nvSpPr>
        <p:spPr bwMode="auto">
          <a:xfrm>
            <a:off x="827405" y="3446780"/>
            <a:ext cx="8064500" cy="521970"/>
          </a:xfrm>
          <a:prstGeom prst="rect">
            <a:avLst/>
          </a:prstGeom>
          <a:noFill/>
          <a:ln w="9525">
            <a:noFill/>
            <a:miter lim="800000"/>
          </a:ln>
        </p:spPr>
        <p:txBody>
          <a:bodyPr>
            <a:spAutoFit/>
          </a:bodyPr>
          <a:lstStyle/>
          <a:p>
            <a:r>
              <a:rPr lang="en-US" altLang="zh-CN" sz="2800">
                <a:ea typeface="黑体" panose="02010609060101010101" pitchFamily="49" charset="-122"/>
                <a:cs typeface="Arial" panose="020B0604020202020204" pitchFamily="34" charset="0"/>
                <a:sym typeface="+mn-ea"/>
              </a:rPr>
              <a:t>2</a:t>
            </a:r>
            <a:r>
              <a:rPr lang="en-US" altLang="zh-CN" sz="2800" b="1">
                <a:ea typeface="黑体" panose="02010609060101010101" pitchFamily="49" charset="-122"/>
                <a:cs typeface="Arial" panose="020B0604020202020204" pitchFamily="34" charset="0"/>
                <a:sym typeface="+mn-ea"/>
              </a:rPr>
              <a:t>.</a:t>
            </a:r>
            <a:r>
              <a:rPr lang="zh-CN" altLang="en-US" sz="2800" b="1"/>
              <a:t>换</a:t>
            </a:r>
            <a:r>
              <a:rPr lang="en-US" altLang="zh-CN" sz="2800" b="1">
                <a:uFillTx/>
                <a:ea typeface="SimSun-ExtB" panose="02010609060101010101" pitchFamily="49" charset="-122"/>
                <a:cs typeface="+mj-cs"/>
                <a:sym typeface="宋体" panose="02010600030101010101" pitchFamily="2" charset="-122"/>
              </a:rPr>
              <a:t>,</a:t>
            </a:r>
            <a:r>
              <a:rPr lang="zh-CN" altLang="en-US" sz="2800" b="1"/>
              <a:t>就是用现代词语</a:t>
            </a:r>
            <a:r>
              <a:rPr lang="zh-CN" altLang="en-US" sz="2800" b="1" u="sng">
                <a:solidFill>
                  <a:srgbClr val="FF0000"/>
                </a:solidFill>
                <a:ea typeface="黑体" panose="02010609060101010101" pitchFamily="49" charset="-122"/>
              </a:rPr>
              <a:t>替换</a:t>
            </a:r>
            <a:r>
              <a:rPr lang="zh-CN" altLang="en-US" sz="2800" b="1"/>
              <a:t>古代词语。</a:t>
            </a:r>
            <a:endParaRPr lang="zh-CN" altLang="en-US" sz="2800" b="1"/>
          </a:p>
        </p:txBody>
      </p:sp>
      <p:sp>
        <p:nvSpPr>
          <p:cNvPr id="12295" name="矩形 12294"/>
          <p:cNvSpPr>
            <a:spLocks noChangeArrowheads="1"/>
          </p:cNvSpPr>
          <p:nvPr/>
        </p:nvSpPr>
        <p:spPr bwMode="auto">
          <a:xfrm>
            <a:off x="251460" y="3968750"/>
            <a:ext cx="8751570" cy="1383665"/>
          </a:xfrm>
          <a:prstGeom prst="rect">
            <a:avLst/>
          </a:prstGeom>
          <a:noFill/>
          <a:ln w="9525">
            <a:noFill/>
            <a:miter lim="800000"/>
          </a:ln>
        </p:spPr>
        <p:txBody>
          <a:bodyPr wrap="square">
            <a:spAutoFit/>
          </a:bodyPr>
          <a:lstStyle/>
          <a:p>
            <a:r>
              <a:rPr lang="en-US" altLang="zh-CN" sz="2800" b="1">
                <a:ea typeface="黑体" panose="02010609060101010101" pitchFamily="49" charset="-122"/>
                <a:cs typeface="Arial" panose="020B0604020202020204" pitchFamily="34" charset="0"/>
                <a:sym typeface="+mn-ea"/>
              </a:rPr>
              <a:t>      </a:t>
            </a:r>
            <a:r>
              <a:rPr lang="en-US" altLang="zh-CN" sz="2800">
                <a:ea typeface="黑体" panose="02010609060101010101" pitchFamily="49" charset="-122"/>
                <a:cs typeface="Arial" panose="020B0604020202020204" pitchFamily="34" charset="0"/>
                <a:sym typeface="+mn-ea"/>
              </a:rPr>
              <a:t>3</a:t>
            </a:r>
            <a:r>
              <a:rPr lang="en-US" altLang="zh-CN" sz="2800" b="1">
                <a:ea typeface="黑体" panose="02010609060101010101" pitchFamily="49" charset="-122"/>
                <a:cs typeface="Arial" panose="020B0604020202020204" pitchFamily="34" charset="0"/>
                <a:sym typeface="+mn-ea"/>
              </a:rPr>
              <a:t>.</a:t>
            </a:r>
            <a:r>
              <a:rPr lang="zh-CN" altLang="en-US" sz="2800" b="1"/>
              <a:t>留</a:t>
            </a:r>
            <a:r>
              <a:rPr lang="en-US" altLang="zh-CN" sz="2800" b="1">
                <a:uFillTx/>
                <a:ea typeface="SimSun-ExtB" panose="02010609060101010101" pitchFamily="49" charset="-122"/>
                <a:cs typeface="+mj-cs"/>
                <a:sym typeface="宋体" panose="02010600030101010101" pitchFamily="2" charset="-122"/>
              </a:rPr>
              <a:t>,</a:t>
            </a:r>
            <a:r>
              <a:rPr lang="zh-CN" altLang="en-US" sz="2800" b="1"/>
              <a:t>就是</a:t>
            </a:r>
            <a:r>
              <a:rPr lang="zh-CN" altLang="en-US" sz="2800" b="1" u="sng">
                <a:solidFill>
                  <a:srgbClr val="FF0000"/>
                </a:solidFill>
                <a:ea typeface="黑体" panose="02010609060101010101" pitchFamily="49" charset="-122"/>
              </a:rPr>
              <a:t>保留</a:t>
            </a:r>
            <a:r>
              <a:rPr lang="zh-CN" altLang="en-US" sz="2800" b="1"/>
              <a:t>文言文中的一些</a:t>
            </a:r>
            <a:r>
              <a:rPr lang="zh-CN" altLang="en-US" sz="2800" b="1" u="sng">
                <a:solidFill>
                  <a:srgbClr val="FF0000"/>
                </a:solidFill>
                <a:latin typeface="黑体" panose="02010609060101010101" pitchFamily="49" charset="-122"/>
                <a:ea typeface="黑体" panose="02010609060101010101" pitchFamily="49" charset="-122"/>
              </a:rPr>
              <a:t>基本词汇和专有名词</a:t>
            </a:r>
            <a:r>
              <a:rPr lang="zh-CN" altLang="en-US" sz="2800" b="1"/>
              <a:t>。如人名、地名、国名、朝代名、官职名、年号、典章制度及度量衡名称以及古今意义不变的词语等。</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3"/>
                                        </p:tgtEl>
                                        <p:attrNameLst>
                                          <p:attrName>style.visibility</p:attrName>
                                        </p:attrNameLst>
                                      </p:cBhvr>
                                      <p:to>
                                        <p:strVal val="visible"/>
                                      </p:to>
                                    </p:set>
                                    <p:anim calcmode="lin" valueType="num">
                                      <p:cBhvr additive="base">
                                        <p:cTn id="13" dur="500" fill="hold"/>
                                        <p:tgtEl>
                                          <p:spTgt spid="12293"/>
                                        </p:tgtEl>
                                        <p:attrNameLst>
                                          <p:attrName>ppt_x</p:attrName>
                                        </p:attrNameLst>
                                      </p:cBhvr>
                                      <p:tavLst>
                                        <p:tav tm="0">
                                          <p:val>
                                            <p:strVal val="#ppt_x"/>
                                          </p:val>
                                        </p:tav>
                                        <p:tav tm="100000">
                                          <p:val>
                                            <p:strVal val="#ppt_x"/>
                                          </p:val>
                                        </p:tav>
                                      </p:tavLst>
                                    </p:anim>
                                    <p:anim calcmode="lin" valueType="num">
                                      <p:cBhvr additive="base">
                                        <p:cTn id="14"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2">
                                            <p:txEl>
                                              <p:pRg st="0" end="0"/>
                                            </p:txEl>
                                          </p:spTgt>
                                        </p:tgtEl>
                                        <p:attrNameLst>
                                          <p:attrName>style.visibility</p:attrName>
                                        </p:attrNameLst>
                                      </p:cBhvr>
                                      <p:to>
                                        <p:strVal val="visible"/>
                                      </p:to>
                                    </p:set>
                                    <p:anim calcmode="lin" valueType="num">
                                      <p:cBhvr additive="base">
                                        <p:cTn id="19" dur="500" fill="hold"/>
                                        <p:tgtEl>
                                          <p:spTgt spid="2765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295"/>
                                        </p:tgtEl>
                                        <p:attrNameLst>
                                          <p:attrName>style.visibility</p:attrName>
                                        </p:attrNameLst>
                                      </p:cBhvr>
                                      <p:to>
                                        <p:strVal val="visible"/>
                                      </p:to>
                                    </p:set>
                                    <p:anim calcmode="lin" valueType="num">
                                      <p:cBhvr additive="base">
                                        <p:cTn id="25" dur="500" fill="hold"/>
                                        <p:tgtEl>
                                          <p:spTgt spid="12295"/>
                                        </p:tgtEl>
                                        <p:attrNameLst>
                                          <p:attrName>ppt_x</p:attrName>
                                        </p:attrNameLst>
                                      </p:cBhvr>
                                      <p:tavLst>
                                        <p:tav tm="0">
                                          <p:val>
                                            <p:strVal val="#ppt_x"/>
                                          </p:val>
                                        </p:tav>
                                        <p:tav tm="100000">
                                          <p:val>
                                            <p:strVal val="#ppt_x"/>
                                          </p:val>
                                        </p:tav>
                                      </p:tavLst>
                                    </p:anim>
                                    <p:anim calcmode="lin" valueType="num">
                                      <p:cBhvr additive="base">
                                        <p:cTn id="26" dur="500" fill="hold"/>
                                        <p:tgtEl>
                                          <p:spTgt spid="122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3" grpId="0"/>
      <p:bldP spid="1229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2289"/>
          <p:cNvSpPr>
            <a:spLocks noGrp="1"/>
          </p:cNvSpPr>
          <p:nvPr>
            <p:ph type="title"/>
          </p:nvPr>
        </p:nvSpPr>
        <p:spPr>
          <a:xfrm>
            <a:off x="323533" y="620395"/>
            <a:ext cx="8229600" cy="1143000"/>
          </a:xfrm>
        </p:spPr>
        <p:txBody>
          <a:bodyPr/>
          <a:lstStyle/>
          <a:p>
            <a:r>
              <a:rPr lang="zh-CN" altLang="en-US" b="1" smtClean="0"/>
              <a:t>文言文断句步骤</a:t>
            </a:r>
            <a:endParaRPr lang="zh-CN" altLang="en-US" b="1" smtClean="0"/>
          </a:p>
        </p:txBody>
      </p:sp>
      <p:sp>
        <p:nvSpPr>
          <p:cNvPr id="12292" name="矩形 12291"/>
          <p:cNvSpPr>
            <a:spLocks noChangeArrowheads="1"/>
          </p:cNvSpPr>
          <p:nvPr/>
        </p:nvSpPr>
        <p:spPr bwMode="auto">
          <a:xfrm>
            <a:off x="251460" y="1916430"/>
            <a:ext cx="8591550" cy="583565"/>
          </a:xfrm>
          <a:prstGeom prst="rect">
            <a:avLst/>
          </a:prstGeom>
          <a:noFill/>
          <a:ln w="9525">
            <a:noFill/>
            <a:miter lim="800000"/>
          </a:ln>
        </p:spPr>
        <p:txBody>
          <a:bodyPr wrap="square">
            <a:spAutoFit/>
          </a:bodyPr>
          <a:lstStyle/>
          <a:p>
            <a:r>
              <a:rPr lang="en-US" altLang="zh-CN" sz="2800" b="1"/>
              <a:t>       </a:t>
            </a:r>
            <a:r>
              <a:rPr lang="zh-CN" altLang="en-US" sz="3200" b="1"/>
              <a:t>一、通读语境</a:t>
            </a:r>
            <a:r>
              <a:rPr lang="en-US" altLang="zh-CN" sz="3200">
                <a:latin typeface="方正楷体_GBK" charset="0"/>
                <a:ea typeface="微软雅黑" panose="020B0503020204020204" charset="-122"/>
                <a:sym typeface="微软雅黑" panose="020B0503020204020204" charset="-122"/>
              </a:rPr>
              <a:t>(</a:t>
            </a:r>
            <a:r>
              <a:rPr lang="zh-CN" altLang="en-US" sz="3200" b="1">
                <a:solidFill>
                  <a:schemeClr val="tx1"/>
                </a:solidFill>
                <a:latin typeface="宋体" panose="02010600030101010101" pitchFamily="2" charset="-122"/>
                <a:sym typeface="+mn-ea"/>
              </a:rPr>
              <a:t>上下文</a:t>
            </a:r>
            <a:r>
              <a:rPr lang="en-US" altLang="zh-CN" sz="3200">
                <a:latin typeface="方正楷体_GBK" charset="0"/>
                <a:ea typeface="微软雅黑" panose="020B0503020204020204" charset="-122"/>
                <a:sym typeface="微软雅黑" panose="020B0503020204020204" charset="-122"/>
              </a:rPr>
              <a:t>)</a:t>
            </a:r>
            <a:r>
              <a:rPr lang="en-US" altLang="zh-CN" sz="3200" b="1">
                <a:uFillTx/>
                <a:ea typeface="SimSun-ExtB" panose="02010609060101010101" pitchFamily="49" charset="-122"/>
                <a:cs typeface="+mj-cs"/>
                <a:sym typeface="宋体" panose="02010600030101010101" pitchFamily="2" charset="-122"/>
              </a:rPr>
              <a:t>,</a:t>
            </a:r>
            <a:r>
              <a:rPr lang="zh-CN" altLang="en-US" sz="3200" b="1"/>
              <a:t>了解大意。</a:t>
            </a:r>
            <a:endParaRPr lang="zh-CN" altLang="en-US" sz="3200" b="1"/>
          </a:p>
        </p:txBody>
      </p:sp>
      <p:sp>
        <p:nvSpPr>
          <p:cNvPr id="2" name="矩形 1"/>
          <p:cNvSpPr>
            <a:spLocks noChangeArrowheads="1"/>
          </p:cNvSpPr>
          <p:nvPr/>
        </p:nvSpPr>
        <p:spPr bwMode="auto">
          <a:xfrm>
            <a:off x="251460" y="2564765"/>
            <a:ext cx="8591550" cy="583565"/>
          </a:xfrm>
          <a:prstGeom prst="rect">
            <a:avLst/>
          </a:prstGeom>
          <a:noFill/>
          <a:ln w="9525">
            <a:noFill/>
            <a:miter lim="800000"/>
          </a:ln>
        </p:spPr>
        <p:txBody>
          <a:bodyPr wrap="square">
            <a:spAutoFit/>
          </a:bodyPr>
          <a:p>
            <a:r>
              <a:rPr lang="en-US" altLang="zh-CN" sz="2800" b="1"/>
              <a:t>       </a:t>
            </a:r>
            <a:r>
              <a:rPr lang="zh-CN" altLang="en-US" sz="3200" b="1"/>
              <a:t>二</a:t>
            </a:r>
            <a:r>
              <a:rPr lang="zh-CN" altLang="en-US" sz="3200" b="1"/>
              <a:t>、</a:t>
            </a:r>
            <a:r>
              <a:rPr lang="zh-CN" sz="3200" b="1"/>
              <a:t>先易后难</a:t>
            </a:r>
            <a:r>
              <a:rPr lang="en-US" altLang="zh-CN" sz="3200" b="1">
                <a:uFillTx/>
                <a:ea typeface="SimSun-ExtB" panose="02010609060101010101" pitchFamily="49" charset="-122"/>
                <a:cs typeface="+mj-cs"/>
                <a:sym typeface="宋体" panose="02010600030101010101" pitchFamily="2" charset="-122"/>
              </a:rPr>
              <a:t>,</a:t>
            </a:r>
            <a:r>
              <a:rPr lang="zh-CN" altLang="en-US" sz="3200" b="1"/>
              <a:t>循序渐进</a:t>
            </a:r>
            <a:r>
              <a:rPr lang="zh-CN" altLang="en-US" sz="3200" b="1"/>
              <a:t>。</a:t>
            </a:r>
            <a:endParaRPr lang="zh-CN" altLang="en-US" sz="3200" b="1"/>
          </a:p>
        </p:txBody>
      </p:sp>
      <p:sp>
        <p:nvSpPr>
          <p:cNvPr id="3" name="矩形 2"/>
          <p:cNvSpPr>
            <a:spLocks noChangeArrowheads="1"/>
          </p:cNvSpPr>
          <p:nvPr/>
        </p:nvSpPr>
        <p:spPr bwMode="auto">
          <a:xfrm>
            <a:off x="251460" y="3213100"/>
            <a:ext cx="8591550" cy="583565"/>
          </a:xfrm>
          <a:prstGeom prst="rect">
            <a:avLst/>
          </a:prstGeom>
          <a:noFill/>
          <a:ln w="9525">
            <a:noFill/>
            <a:miter lim="800000"/>
          </a:ln>
        </p:spPr>
        <p:txBody>
          <a:bodyPr wrap="square">
            <a:spAutoFit/>
          </a:bodyPr>
          <a:lstStyle/>
          <a:p>
            <a:r>
              <a:rPr lang="en-US" altLang="zh-CN" sz="2800" b="1"/>
              <a:t>       </a:t>
            </a:r>
            <a:r>
              <a:rPr lang="zh-CN" altLang="en-US" sz="3200" b="1"/>
              <a:t>三</a:t>
            </a:r>
            <a:r>
              <a:rPr lang="zh-CN" altLang="en-US" sz="3200" b="1"/>
              <a:t>、借助方法</a:t>
            </a:r>
            <a:r>
              <a:rPr lang="en-US" altLang="zh-CN" sz="3200" b="1">
                <a:uFillTx/>
                <a:ea typeface="SimSun-ExtB" panose="02010609060101010101" pitchFamily="49" charset="-122"/>
                <a:cs typeface="+mj-cs"/>
                <a:sym typeface="宋体" panose="02010600030101010101" pitchFamily="2" charset="-122"/>
              </a:rPr>
              <a:t>,</a:t>
            </a:r>
            <a:r>
              <a:rPr lang="zh-CN" altLang="en-US" sz="3200" b="1"/>
              <a:t>巧妙断句</a:t>
            </a:r>
            <a:r>
              <a:rPr lang="zh-CN" altLang="en-US" sz="3200" b="1"/>
              <a:t>。</a:t>
            </a:r>
            <a:endParaRPr lang="zh-CN" altLang="en-US" sz="3200" b="1"/>
          </a:p>
        </p:txBody>
      </p:sp>
      <p:sp>
        <p:nvSpPr>
          <p:cNvPr id="4" name="矩形 3"/>
          <p:cNvSpPr>
            <a:spLocks noChangeArrowheads="1"/>
          </p:cNvSpPr>
          <p:nvPr/>
        </p:nvSpPr>
        <p:spPr bwMode="auto">
          <a:xfrm>
            <a:off x="251460" y="3861435"/>
            <a:ext cx="8591550" cy="583565"/>
          </a:xfrm>
          <a:prstGeom prst="rect">
            <a:avLst/>
          </a:prstGeom>
          <a:noFill/>
          <a:ln w="9525">
            <a:noFill/>
            <a:miter lim="800000"/>
          </a:ln>
        </p:spPr>
        <p:txBody>
          <a:bodyPr wrap="square">
            <a:spAutoFit/>
          </a:bodyPr>
          <a:lstStyle/>
          <a:p>
            <a:r>
              <a:rPr lang="en-US" altLang="zh-CN" sz="2800" b="1"/>
              <a:t>       </a:t>
            </a:r>
            <a:r>
              <a:rPr lang="zh-CN" altLang="en-US" sz="3200" b="1"/>
              <a:t>四</a:t>
            </a:r>
            <a:r>
              <a:rPr lang="zh-CN" altLang="en-US" sz="3200" b="1"/>
              <a:t>、通读</a:t>
            </a:r>
            <a:r>
              <a:rPr lang="zh-CN" sz="3200" b="1"/>
              <a:t>检查</a:t>
            </a:r>
            <a:r>
              <a:rPr lang="en-US" altLang="zh-CN" sz="3200" b="1">
                <a:uFillTx/>
                <a:ea typeface="SimSun-ExtB" panose="02010609060101010101" pitchFamily="49" charset="-122"/>
                <a:cs typeface="+mj-cs"/>
                <a:sym typeface="宋体" panose="02010600030101010101" pitchFamily="2" charset="-122"/>
              </a:rPr>
              <a:t>,</a:t>
            </a:r>
            <a:r>
              <a:rPr lang="zh-CN" altLang="en-US" sz="3200" b="1"/>
              <a:t>通顺合理</a:t>
            </a:r>
            <a:r>
              <a:rPr lang="zh-CN" altLang="en-US" sz="3200" b="1"/>
              <a:t>。</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2" grpId="0"/>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矩形 21507"/>
          <p:cNvSpPr>
            <a:spLocks noChangeArrowheads="1"/>
          </p:cNvSpPr>
          <p:nvPr/>
        </p:nvSpPr>
        <p:spPr bwMode="auto">
          <a:xfrm>
            <a:off x="323215" y="404495"/>
            <a:ext cx="8301990" cy="2245360"/>
          </a:xfrm>
          <a:prstGeom prst="rect">
            <a:avLst/>
          </a:prstGeom>
          <a:noFill/>
          <a:ln w="9525">
            <a:noFill/>
            <a:miter lim="800000"/>
          </a:ln>
        </p:spPr>
        <p:txBody>
          <a:bodyPr wrap="square">
            <a:spAutoFit/>
          </a:bodyPr>
          <a:lstStyle/>
          <a:p>
            <a:r>
              <a:rPr lang="en-US" altLang="zh-CN" sz="2800" b="1">
                <a:ea typeface="黑体" panose="02010609060101010101" pitchFamily="49" charset="-122"/>
                <a:cs typeface="Arial" panose="020B0604020202020204" pitchFamily="34" charset="0"/>
                <a:sym typeface="+mn-ea"/>
              </a:rPr>
              <a:t>       </a:t>
            </a:r>
            <a:r>
              <a:rPr lang="en-US" altLang="zh-CN" sz="2800">
                <a:ea typeface="黑体" panose="02010609060101010101" pitchFamily="49" charset="-122"/>
                <a:cs typeface="Arial" panose="020B0604020202020204" pitchFamily="34" charset="0"/>
                <a:sym typeface="+mn-ea"/>
              </a:rPr>
              <a:t>4</a:t>
            </a:r>
            <a:r>
              <a:rPr lang="en-US" altLang="zh-CN" sz="2800" b="1">
                <a:ea typeface="黑体" panose="02010609060101010101" pitchFamily="49" charset="-122"/>
                <a:cs typeface="Arial" panose="020B0604020202020204" pitchFamily="34" charset="0"/>
                <a:sym typeface="+mn-ea"/>
              </a:rPr>
              <a:t>.</a:t>
            </a:r>
            <a:r>
              <a:rPr lang="zh-CN" altLang="en-US" sz="2800" b="1" noProof="1">
                <a:latin typeface="宋体" panose="02010600030101010101" pitchFamily="2" charset="-122"/>
              </a:rPr>
              <a:t>删</a:t>
            </a:r>
            <a:r>
              <a:rPr lang="en-US" altLang="zh-CN" sz="2800" b="1">
                <a:uFillTx/>
                <a:ea typeface="SimSun-ExtB" panose="02010609060101010101" pitchFamily="49" charset="-122"/>
                <a:cs typeface="+mj-cs"/>
                <a:sym typeface="宋体" panose="02010600030101010101" pitchFamily="2" charset="-122"/>
              </a:rPr>
              <a:t>,</a:t>
            </a:r>
            <a:r>
              <a:rPr lang="zh-CN" altLang="en-US" sz="2800" b="1" noProof="1">
                <a:latin typeface="宋体" panose="02010600030101010101" pitchFamily="2" charset="-122"/>
              </a:rPr>
              <a:t>就是</a:t>
            </a:r>
            <a:r>
              <a:rPr lang="zh-CN" altLang="en-US" sz="2800" b="1" u="sng" noProof="1">
                <a:solidFill>
                  <a:srgbClr val="FF0000"/>
                </a:solidFill>
                <a:latin typeface="黑体" panose="02010609060101010101" pitchFamily="49" charset="-122"/>
                <a:ea typeface="黑体" panose="02010609060101010101" pitchFamily="49" charset="-122"/>
              </a:rPr>
              <a:t>删去</a:t>
            </a:r>
            <a:r>
              <a:rPr lang="zh-CN" altLang="en-US" sz="2800" b="1" noProof="1">
                <a:latin typeface="宋体" panose="02010600030101010101" pitchFamily="2" charset="-122"/>
              </a:rPr>
              <a:t>文言文中的某些</a:t>
            </a:r>
            <a:r>
              <a:rPr lang="zh-CN" altLang="en-US" sz="2800" b="1" u="sng" noProof="1">
                <a:solidFill>
                  <a:srgbClr val="FF0000"/>
                </a:solidFill>
                <a:latin typeface="黑体" panose="02010609060101010101" pitchFamily="49" charset="-122"/>
                <a:ea typeface="黑体" panose="02010609060101010101" pitchFamily="49" charset="-122"/>
              </a:rPr>
              <a:t>虚词</a:t>
            </a:r>
            <a:r>
              <a:rPr lang="zh-CN" altLang="en-US" sz="2800" b="1" noProof="1">
                <a:latin typeface="宋体" panose="02010600030101010101" pitchFamily="2" charset="-122"/>
              </a:rPr>
              <a:t>。有些文言虚词在句中只起语法作用</a:t>
            </a:r>
            <a:r>
              <a:rPr lang="en-US" altLang="zh-CN" sz="2800" b="1">
                <a:uFillTx/>
                <a:ea typeface="SimSun-ExtB" panose="02010609060101010101" pitchFamily="49" charset="-122"/>
                <a:cs typeface="+mj-cs"/>
                <a:sym typeface="宋体" panose="02010600030101010101" pitchFamily="2" charset="-122"/>
              </a:rPr>
              <a:t>,</a:t>
            </a:r>
            <a:r>
              <a:rPr lang="zh-CN" altLang="en-US" sz="2800" b="1" noProof="1">
                <a:latin typeface="宋体" panose="02010600030101010101" pitchFamily="2" charset="-122"/>
              </a:rPr>
              <a:t>在翻译时不必也不能翻译</a:t>
            </a:r>
            <a:r>
              <a:rPr lang="en-US" altLang="zh-CN" sz="2800" b="1">
                <a:uFillTx/>
                <a:ea typeface="SimSun-ExtB" panose="02010609060101010101" pitchFamily="49" charset="-122"/>
                <a:cs typeface="+mj-cs"/>
                <a:sym typeface="宋体" panose="02010600030101010101" pitchFamily="2" charset="-122"/>
              </a:rPr>
              <a:t>,</a:t>
            </a:r>
            <a:r>
              <a:rPr lang="zh-CN" altLang="en-US" sz="2800" b="1" noProof="1">
                <a:latin typeface="宋体" panose="02010600030101010101" pitchFamily="2" charset="-122"/>
              </a:rPr>
              <a:t>只要不影响语气</a:t>
            </a:r>
            <a:r>
              <a:rPr lang="en-US" altLang="zh-CN" sz="2800" b="1">
                <a:uFillTx/>
                <a:ea typeface="SimSun-ExtB" panose="02010609060101010101" pitchFamily="49" charset="-122"/>
                <a:cs typeface="+mj-cs"/>
                <a:sym typeface="宋体" panose="02010600030101010101" pitchFamily="2" charset="-122"/>
              </a:rPr>
              <a:t>,</a:t>
            </a:r>
            <a:r>
              <a:rPr lang="zh-CN" altLang="en-US" sz="2800" b="1" noProof="1">
                <a:latin typeface="宋体" panose="02010600030101010101" pitchFamily="2" charset="-122"/>
              </a:rPr>
              <a:t>就可以删去。一些</a:t>
            </a:r>
            <a:r>
              <a:rPr lang="zh-CN" altLang="en-US" sz="2800" b="1" noProof="1">
                <a:solidFill>
                  <a:srgbClr val="FF0000"/>
                </a:solidFill>
                <a:latin typeface="黑体" panose="02010609060101010101" pitchFamily="49" charset="-122"/>
              </a:rPr>
              <a:t>句首的发语词、在句中表顺接的连词、起补充音节或停顿作用的结构助词</a:t>
            </a:r>
            <a:r>
              <a:rPr lang="zh-CN" altLang="en-US" sz="2800" b="1" noProof="1">
                <a:solidFill>
                  <a:schemeClr val="tx1"/>
                </a:solidFill>
                <a:latin typeface="黑体" panose="02010609060101010101" pitchFamily="49" charset="-122"/>
              </a:rPr>
              <a:t>等</a:t>
            </a:r>
            <a:r>
              <a:rPr lang="en-US" altLang="zh-CN" sz="2800" b="1">
                <a:uFillTx/>
                <a:ea typeface="SimSun-ExtB" panose="02010609060101010101" pitchFamily="49" charset="-122"/>
                <a:cs typeface="+mj-cs"/>
                <a:sym typeface="宋体" panose="02010600030101010101" pitchFamily="2" charset="-122"/>
              </a:rPr>
              <a:t>,</a:t>
            </a:r>
            <a:r>
              <a:rPr lang="zh-CN" altLang="en-US" sz="2800" b="1" noProof="1">
                <a:latin typeface="宋体" panose="02010600030101010101" pitchFamily="2" charset="-122"/>
              </a:rPr>
              <a:t>都</a:t>
            </a:r>
            <a:r>
              <a:rPr lang="zh-CN" altLang="en-US" sz="2800" b="1" noProof="1">
                <a:latin typeface="宋体" panose="02010600030101010101" pitchFamily="2" charset="-122"/>
              </a:rPr>
              <a:t>可略去不译。</a:t>
            </a:r>
            <a:endParaRPr lang="zh-CN" altLang="en-US" sz="2800" b="1" noProof="1">
              <a:latin typeface="宋体" panose="02010600030101010101" pitchFamily="2" charset="-122"/>
            </a:endParaRPr>
          </a:p>
        </p:txBody>
      </p:sp>
      <p:sp>
        <p:nvSpPr>
          <p:cNvPr id="21509" name="矩形 21508"/>
          <p:cNvSpPr>
            <a:spLocks noChangeArrowheads="1"/>
          </p:cNvSpPr>
          <p:nvPr/>
        </p:nvSpPr>
        <p:spPr bwMode="auto">
          <a:xfrm>
            <a:off x="414655" y="2708910"/>
            <a:ext cx="8314690" cy="1814830"/>
          </a:xfrm>
          <a:prstGeom prst="rect">
            <a:avLst/>
          </a:prstGeom>
          <a:noFill/>
          <a:ln w="9525">
            <a:noFill/>
            <a:miter lim="800000"/>
          </a:ln>
        </p:spPr>
        <p:txBody>
          <a:bodyPr wrap="square">
            <a:spAutoFit/>
          </a:bodyPr>
          <a:lstStyle/>
          <a:p>
            <a:r>
              <a:rPr lang="en-US" altLang="zh-CN" sz="2800" b="1">
                <a:ea typeface="黑体" panose="02010609060101010101" pitchFamily="49" charset="-122"/>
                <a:cs typeface="Arial" panose="020B0604020202020204" pitchFamily="34" charset="0"/>
                <a:sym typeface="+mn-ea"/>
              </a:rPr>
              <a:t>      </a:t>
            </a:r>
            <a:r>
              <a:rPr lang="en-US" altLang="zh-CN" sz="2800">
                <a:ea typeface="黑体" panose="02010609060101010101" pitchFamily="49" charset="-122"/>
                <a:cs typeface="Arial" panose="020B0604020202020204" pitchFamily="34" charset="0"/>
                <a:sym typeface="+mn-ea"/>
              </a:rPr>
              <a:t>5</a:t>
            </a:r>
            <a:r>
              <a:rPr lang="en-US" altLang="zh-CN" sz="2800" b="1">
                <a:ea typeface="黑体" panose="02010609060101010101" pitchFamily="49" charset="-122"/>
                <a:cs typeface="Arial" panose="020B0604020202020204" pitchFamily="34" charset="0"/>
                <a:sym typeface="+mn-ea"/>
              </a:rPr>
              <a:t>.</a:t>
            </a:r>
            <a:r>
              <a:rPr lang="zh-CN" altLang="en-US" sz="2800" b="1">
                <a:latin typeface="宋体" panose="02010600030101010101" pitchFamily="2" charset="-122"/>
              </a:rPr>
              <a:t>补</a:t>
            </a:r>
            <a:r>
              <a:rPr lang="en-US" altLang="zh-CN" sz="2800" b="1">
                <a:uFillTx/>
                <a:ea typeface="SimSun-ExtB" panose="02010609060101010101" pitchFamily="49" charset="-122"/>
                <a:cs typeface="+mj-cs"/>
                <a:sym typeface="宋体" panose="02010600030101010101" pitchFamily="2" charset="-122"/>
              </a:rPr>
              <a:t>,</a:t>
            </a:r>
            <a:r>
              <a:rPr lang="zh-CN" altLang="en-US" sz="2800" b="1">
                <a:latin typeface="宋体" panose="02010600030101010101" pitchFamily="2" charset="-122"/>
              </a:rPr>
              <a:t>就是</a:t>
            </a:r>
            <a:r>
              <a:rPr lang="zh-CN" altLang="en-US" sz="2800" b="1" u="sng">
                <a:solidFill>
                  <a:srgbClr val="FF0000"/>
                </a:solidFill>
                <a:latin typeface="黑体" panose="02010609060101010101" pitchFamily="49" charset="-122"/>
                <a:ea typeface="黑体" panose="02010609060101010101" pitchFamily="49" charset="-122"/>
              </a:rPr>
              <a:t>补上</a:t>
            </a:r>
            <a:r>
              <a:rPr lang="zh-CN" altLang="en-US" sz="2800" b="1">
                <a:latin typeface="宋体" panose="02010600030101010101" pitchFamily="2" charset="-122"/>
              </a:rPr>
              <a:t>文言文中的</a:t>
            </a:r>
            <a:r>
              <a:rPr lang="zh-CN" altLang="en-US" sz="2800" b="1" u="sng">
                <a:solidFill>
                  <a:srgbClr val="FF0000"/>
                </a:solidFill>
                <a:latin typeface="黑体" panose="02010609060101010101" pitchFamily="49" charset="-122"/>
                <a:ea typeface="黑体" panose="02010609060101010101" pitchFamily="49" charset="-122"/>
              </a:rPr>
              <a:t>被省略成分</a:t>
            </a:r>
            <a:r>
              <a:rPr lang="zh-CN" altLang="en-US" sz="2800" b="1">
                <a:latin typeface="宋体" panose="02010600030101010101" pitchFamily="2" charset="-122"/>
              </a:rPr>
              <a:t>。文言文省略现象较多</a:t>
            </a:r>
            <a:r>
              <a:rPr lang="en-US" altLang="zh-CN" sz="2800" b="1">
                <a:uFillTx/>
                <a:ea typeface="SimSun-ExtB" panose="02010609060101010101" pitchFamily="49" charset="-122"/>
                <a:cs typeface="+mj-cs"/>
                <a:sym typeface="宋体" panose="02010600030101010101" pitchFamily="2" charset="-122"/>
              </a:rPr>
              <a:t>,</a:t>
            </a:r>
            <a:r>
              <a:rPr lang="zh-CN" altLang="en-US" sz="2800" b="1">
                <a:latin typeface="宋体" panose="02010600030101010101" pitchFamily="2" charset="-122"/>
              </a:rPr>
              <a:t>常见的是</a:t>
            </a:r>
            <a:r>
              <a:rPr lang="zh-CN" altLang="en-US" sz="2800" b="1" u="sng">
                <a:solidFill>
                  <a:srgbClr val="FF0000"/>
                </a:solidFill>
                <a:latin typeface="黑体" panose="02010609060101010101" pitchFamily="49" charset="-122"/>
                <a:ea typeface="黑体" panose="02010609060101010101" pitchFamily="49" charset="-122"/>
              </a:rPr>
              <a:t>省略主语、谓语、宾语、介词</a:t>
            </a:r>
            <a:r>
              <a:rPr lang="zh-CN" altLang="en-US" sz="2800" b="1" u="sng">
                <a:solidFill>
                  <a:srgbClr val="FF0000"/>
                </a:solidFill>
                <a:uFillTx/>
                <a:ea typeface="SimSun-ExtB" panose="02010609060101010101" pitchFamily="49" charset="-122"/>
                <a:cs typeface="Arial" panose="020B0604020202020204" pitchFamily="34" charset="0"/>
              </a:rPr>
              <a:t>“</a:t>
            </a:r>
            <a:r>
              <a:rPr lang="zh-CN" altLang="en-US" sz="2800" b="1" u="sng">
                <a:solidFill>
                  <a:srgbClr val="FF0000"/>
                </a:solidFill>
                <a:uFillTx/>
                <a:latin typeface="黑体" panose="02010609060101010101" pitchFamily="49" charset="-122"/>
                <a:ea typeface="黑体" panose="02010609060101010101" pitchFamily="49" charset="-122"/>
                <a:cs typeface="Arial" panose="020B0604020202020204" pitchFamily="34" charset="0"/>
              </a:rPr>
              <a:t>于</a:t>
            </a:r>
            <a:r>
              <a:rPr lang="zh-CN" altLang="en-US" sz="2800" b="1" u="sng">
                <a:solidFill>
                  <a:srgbClr val="FF0000"/>
                </a:solidFill>
                <a:uFillTx/>
                <a:ea typeface="SimSun-ExtB" panose="02010609060101010101" pitchFamily="49" charset="-122"/>
                <a:cs typeface="Arial" panose="020B0604020202020204" pitchFamily="34" charset="0"/>
              </a:rPr>
              <a:t>”</a:t>
            </a:r>
            <a:r>
              <a:rPr lang="zh-CN" altLang="en-US" sz="2800" b="1" u="sng">
                <a:solidFill>
                  <a:srgbClr val="FF0000"/>
                </a:solidFill>
                <a:uFillTx/>
                <a:latin typeface="黑体" panose="02010609060101010101" pitchFamily="49" charset="-122"/>
                <a:ea typeface="黑体" panose="02010609060101010101" pitchFamily="49" charset="-122"/>
                <a:cs typeface="Arial" panose="020B0604020202020204" pitchFamily="34" charset="0"/>
              </a:rPr>
              <a:t>和量词</a:t>
            </a:r>
            <a:r>
              <a:rPr lang="en-US" altLang="zh-CN" sz="2800" b="1">
                <a:uFillTx/>
                <a:ea typeface="SimSun-ExtB" panose="02010609060101010101" pitchFamily="49" charset="-122"/>
                <a:cs typeface="+mj-cs"/>
                <a:sym typeface="宋体" panose="02010600030101010101" pitchFamily="2" charset="-122"/>
              </a:rPr>
              <a:t>,可先将其补足,然后依照常规句式翻译,译出补足部分后</a:t>
            </a:r>
            <a:r>
              <a:rPr lang="en-US" altLang="zh-CN" sz="2800" b="1" u="sng">
                <a:solidFill>
                  <a:srgbClr val="FF0000"/>
                </a:solidFill>
                <a:uFillTx/>
                <a:latin typeface="黑体" panose="02010609060101010101" pitchFamily="49" charset="-122"/>
                <a:ea typeface="黑体" panose="02010609060101010101" pitchFamily="49" charset="-122"/>
                <a:cs typeface="+mj-cs"/>
                <a:sym typeface="宋体" panose="02010600030101010101" pitchFamily="2" charset="-122"/>
              </a:rPr>
              <a:t>用括号标示</a:t>
            </a:r>
            <a:r>
              <a:rPr lang="zh-CN" altLang="en-US" sz="2800" b="1">
                <a:latin typeface="宋体" panose="02010600030101010101" pitchFamily="2" charset="-122"/>
                <a:sym typeface="+mn-ea"/>
              </a:rPr>
              <a:t>。</a:t>
            </a:r>
            <a:endParaRPr lang="zh-CN" altLang="en-US" sz="2800" b="1" u="sng">
              <a:solidFill>
                <a:srgbClr val="FF0000"/>
              </a:solidFill>
              <a:uFillTx/>
              <a:latin typeface="黑体" panose="02010609060101010101" pitchFamily="49" charset="-122"/>
              <a:ea typeface="黑体" panose="02010609060101010101" pitchFamily="49" charset="-122"/>
              <a:cs typeface="Arial" panose="020B0604020202020204" pitchFamily="34" charset="0"/>
            </a:endParaRPr>
          </a:p>
        </p:txBody>
      </p:sp>
      <p:sp>
        <p:nvSpPr>
          <p:cNvPr id="3" name="矩形 2"/>
          <p:cNvSpPr>
            <a:spLocks noChangeArrowheads="1"/>
          </p:cNvSpPr>
          <p:nvPr/>
        </p:nvSpPr>
        <p:spPr bwMode="auto">
          <a:xfrm>
            <a:off x="414655" y="4580890"/>
            <a:ext cx="8132445" cy="1814830"/>
          </a:xfrm>
          <a:prstGeom prst="rect">
            <a:avLst/>
          </a:prstGeom>
          <a:noFill/>
          <a:ln w="9525">
            <a:noFill/>
            <a:miter lim="800000"/>
          </a:ln>
        </p:spPr>
        <p:txBody>
          <a:bodyPr wrap="square">
            <a:spAutoFit/>
          </a:bodyPr>
          <a:p>
            <a:r>
              <a:rPr lang="en-US" altLang="zh-CN" sz="2800" b="1">
                <a:ea typeface="黑体" panose="02010609060101010101" pitchFamily="49" charset="-122"/>
                <a:cs typeface="Arial" panose="020B0604020202020204" pitchFamily="34" charset="0"/>
                <a:sym typeface="+mn-ea"/>
              </a:rPr>
              <a:t>      </a:t>
            </a:r>
            <a:r>
              <a:rPr lang="en-US" altLang="zh-CN" sz="2800">
                <a:ea typeface="黑体" panose="02010609060101010101" pitchFamily="49" charset="-122"/>
                <a:cs typeface="Arial" panose="020B0604020202020204" pitchFamily="34" charset="0"/>
                <a:sym typeface="+mn-ea"/>
              </a:rPr>
              <a:t>6</a:t>
            </a:r>
            <a:r>
              <a:rPr lang="en-US" altLang="zh-CN" sz="2800" b="1">
                <a:ea typeface="黑体" panose="02010609060101010101" pitchFamily="49" charset="-122"/>
                <a:cs typeface="Arial" panose="020B0604020202020204" pitchFamily="34" charset="0"/>
                <a:sym typeface="+mn-ea"/>
              </a:rPr>
              <a:t>.</a:t>
            </a:r>
            <a:r>
              <a:rPr lang="zh-CN" altLang="en-US" sz="2800" b="1">
                <a:latin typeface="宋体" panose="02010600030101010101" pitchFamily="2" charset="-122"/>
              </a:rPr>
              <a:t>调</a:t>
            </a:r>
            <a:r>
              <a:rPr lang="en-US" altLang="zh-CN" sz="2800" b="1">
                <a:uFillTx/>
                <a:ea typeface="SimSun-ExtB" panose="02010609060101010101" pitchFamily="49" charset="-122"/>
                <a:cs typeface="+mj-cs"/>
                <a:sym typeface="宋体" panose="02010600030101010101" pitchFamily="2" charset="-122"/>
              </a:rPr>
              <a:t>,</a:t>
            </a:r>
            <a:r>
              <a:rPr lang="zh-CN" altLang="en-US" sz="2800" b="1">
                <a:latin typeface="宋体" panose="02010600030101010101" pitchFamily="2" charset="-122"/>
              </a:rPr>
              <a:t>就是</a:t>
            </a:r>
            <a:r>
              <a:rPr lang="zh-CN" altLang="en-US" sz="2800" b="1" u="sng">
                <a:solidFill>
                  <a:srgbClr val="FF0000"/>
                </a:solidFill>
                <a:latin typeface="黑体" panose="02010609060101010101" pitchFamily="49" charset="-122"/>
                <a:ea typeface="黑体" panose="02010609060101010101" pitchFamily="49" charset="-122"/>
              </a:rPr>
              <a:t>调整语序</a:t>
            </a:r>
            <a:r>
              <a:rPr lang="zh-CN" altLang="en-US" sz="2800" b="1">
                <a:latin typeface="宋体" panose="02010600030101010101" pitchFamily="2" charset="-122"/>
              </a:rPr>
              <a:t>。倒装句式要先</a:t>
            </a:r>
            <a:r>
              <a:rPr lang="zh-CN" altLang="en-US" sz="2800" b="1" u="sng">
                <a:solidFill>
                  <a:srgbClr val="FF0000"/>
                </a:solidFill>
                <a:latin typeface="黑体" panose="02010609060101010101" pitchFamily="49" charset="-122"/>
                <a:ea typeface="黑体" panose="02010609060101010101" pitchFamily="49" charset="-122"/>
              </a:rPr>
              <a:t>找出</a:t>
            </a:r>
            <a:r>
              <a:rPr lang="zh-CN" altLang="en-US" sz="2800" b="1">
                <a:latin typeface="宋体" panose="02010600030101010101" pitchFamily="2" charset="-122"/>
              </a:rPr>
              <a:t>该句的</a:t>
            </a:r>
            <a:r>
              <a:rPr lang="zh-CN" altLang="en-US" sz="2800" b="1" u="sng">
                <a:solidFill>
                  <a:srgbClr val="FF0000"/>
                </a:solidFill>
                <a:latin typeface="黑体" panose="02010609060101010101" pitchFamily="49" charset="-122"/>
                <a:ea typeface="黑体" panose="02010609060101010101" pitchFamily="49" charset="-122"/>
              </a:rPr>
              <a:t>谓语</a:t>
            </a:r>
            <a:r>
              <a:rPr lang="en-US" altLang="zh-CN" sz="2800" b="1">
                <a:uFillTx/>
                <a:ea typeface="SimSun-ExtB" panose="02010609060101010101" pitchFamily="49" charset="-122"/>
                <a:cs typeface="+mj-cs"/>
                <a:sym typeface="宋体" panose="02010600030101010101" pitchFamily="2" charset="-122"/>
              </a:rPr>
              <a:t>,</a:t>
            </a:r>
            <a:r>
              <a:rPr lang="zh-CN" altLang="en-US" sz="2800" b="1">
                <a:latin typeface="宋体" panose="02010600030101010101" pitchFamily="2" charset="-122"/>
              </a:rPr>
              <a:t>再以此为核心</a:t>
            </a:r>
            <a:r>
              <a:rPr lang="zh-CN" altLang="en-US" sz="2800" b="1" u="sng">
                <a:solidFill>
                  <a:srgbClr val="FF0000"/>
                </a:solidFill>
                <a:latin typeface="黑体" panose="02010609060101010101" pitchFamily="49" charset="-122"/>
                <a:ea typeface="黑体" panose="02010609060101010101" pitchFamily="49" charset="-122"/>
              </a:rPr>
              <a:t>找出主、宾、定、状、补</a:t>
            </a:r>
            <a:r>
              <a:rPr lang="en-US" altLang="zh-CN" sz="2800" b="1">
                <a:uFillTx/>
                <a:ea typeface="SimSun-ExtB" panose="02010609060101010101" pitchFamily="49" charset="-122"/>
                <a:cs typeface="+mj-cs"/>
                <a:sym typeface="宋体" panose="02010600030101010101" pitchFamily="2" charset="-122"/>
              </a:rPr>
              <a:t>,</a:t>
            </a:r>
            <a:r>
              <a:rPr lang="zh-CN" altLang="en-US" sz="2800" b="1">
                <a:latin typeface="宋体" panose="02010600030101010101" pitchFamily="2" charset="-122"/>
              </a:rPr>
              <a:t>然后分析出</a:t>
            </a:r>
            <a:r>
              <a:rPr lang="zh-CN" altLang="en-US" sz="2800" b="1" u="sng">
                <a:solidFill>
                  <a:srgbClr val="FF0000"/>
                </a:solidFill>
                <a:latin typeface="黑体" panose="02010609060101010101" pitchFamily="49" charset="-122"/>
                <a:ea typeface="黑体" panose="02010609060101010101" pitchFamily="49" charset="-122"/>
              </a:rPr>
              <a:t>宾语前置、定语后置、谓语前置和介宾结构后置</a:t>
            </a:r>
            <a:r>
              <a:rPr lang="zh-CN" altLang="en-US" sz="2800" b="1">
                <a:latin typeface="宋体" panose="02010600030101010101" pitchFamily="2" charset="-122"/>
              </a:rPr>
              <a:t>等现象</a:t>
            </a:r>
            <a:r>
              <a:rPr lang="en-US" altLang="zh-CN" sz="2800" b="1">
                <a:uFillTx/>
                <a:ea typeface="SimSun-ExtB" panose="02010609060101010101" pitchFamily="49" charset="-122"/>
                <a:cs typeface="+mj-cs"/>
                <a:sym typeface="宋体" panose="02010600030101010101" pitchFamily="2" charset="-122"/>
              </a:rPr>
              <a:t>,</a:t>
            </a:r>
            <a:r>
              <a:rPr lang="zh-CN" altLang="en-US" sz="2800" b="1">
                <a:latin typeface="宋体" panose="02010600030101010101" pitchFamily="2" charset="-122"/>
              </a:rPr>
              <a:t>将倒装语序调</a:t>
            </a:r>
            <a:r>
              <a:rPr lang="zh-CN" altLang="en-US" sz="2800" b="1">
                <a:latin typeface="宋体" panose="02010600030101010101" pitchFamily="2" charset="-122"/>
                <a:sym typeface="+mn-ea"/>
              </a:rPr>
              <a:t>整</a:t>
            </a:r>
            <a:r>
              <a:rPr lang="zh-CN" altLang="en-US" sz="2800" b="1">
                <a:latin typeface="宋体" panose="02010600030101010101" pitchFamily="2" charset="-122"/>
              </a:rPr>
              <a:t>为正常语序。</a:t>
            </a:r>
            <a:endParaRPr lang="zh-CN" altLang="en-US" sz="28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ppt_x"/>
                                          </p:val>
                                        </p:tav>
                                        <p:tav tm="100000">
                                          <p:val>
                                            <p:strVal val="#ppt_x"/>
                                          </p:val>
                                        </p:tav>
                                      </p:tavLst>
                                    </p:anim>
                                    <p:anim calcmode="lin" valueType="num">
                                      <p:cBhvr additive="base">
                                        <p:cTn id="8"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9"/>
                                        </p:tgtEl>
                                        <p:attrNameLst>
                                          <p:attrName>style.visibility</p:attrName>
                                        </p:attrNameLst>
                                      </p:cBhvr>
                                      <p:to>
                                        <p:strVal val="visible"/>
                                      </p:to>
                                    </p:set>
                                    <p:anim calcmode="lin" valueType="num">
                                      <p:cBhvr additive="base">
                                        <p:cTn id="13" dur="500" fill="hold"/>
                                        <p:tgtEl>
                                          <p:spTgt spid="21509"/>
                                        </p:tgtEl>
                                        <p:attrNameLst>
                                          <p:attrName>ppt_x</p:attrName>
                                        </p:attrNameLst>
                                      </p:cBhvr>
                                      <p:tavLst>
                                        <p:tav tm="0">
                                          <p:val>
                                            <p:strVal val="#ppt_x"/>
                                          </p:val>
                                        </p:tav>
                                        <p:tav tm="100000">
                                          <p:val>
                                            <p:strVal val="#ppt_x"/>
                                          </p:val>
                                        </p:tav>
                                      </p:tavLst>
                                    </p:anim>
                                    <p:anim calcmode="lin" valueType="num">
                                      <p:cBhvr additive="base">
                                        <p:cTn id="14"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P spid="21509"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4"/>
          <p:cNvSpPr txBox="1"/>
          <p:nvPr/>
        </p:nvSpPr>
        <p:spPr>
          <a:xfrm>
            <a:off x="702945" y="44450"/>
            <a:ext cx="7424420" cy="768350"/>
          </a:xfrm>
          <a:prstGeom prst="rect">
            <a:avLst/>
          </a:prstGeom>
          <a:noFill/>
          <a:ln w="9525">
            <a:noFill/>
          </a:ln>
        </p:spPr>
        <p:txBody>
          <a:bodyPr wrap="square" anchor="t" anchorCtr="0">
            <a:spAutoFit/>
          </a:bodyPr>
          <a:p>
            <a:pPr algn="ctr">
              <a:lnSpc>
                <a:spcPct val="100000"/>
              </a:lnSpc>
              <a:spcBef>
                <a:spcPct val="50000"/>
              </a:spcBef>
            </a:pPr>
            <a:r>
              <a:rPr lang="zh-CN" altLang="en-US" sz="4400" b="1" dirty="0">
                <a:solidFill>
                  <a:schemeClr val="tx1"/>
                </a:solidFill>
                <a:latin typeface="宋体" panose="02010600030101010101" pitchFamily="2" charset="-122"/>
              </a:rPr>
              <a:t>文言断句方法与技巧</a:t>
            </a:r>
            <a:endParaRPr lang="zh-CN" altLang="en-US" sz="4400" b="1" dirty="0">
              <a:solidFill>
                <a:schemeClr val="tx1"/>
              </a:solidFill>
              <a:latin typeface="宋体" panose="02010600030101010101" pitchFamily="2" charset="-122"/>
            </a:endParaRPr>
          </a:p>
        </p:txBody>
      </p:sp>
      <p:sp>
        <p:nvSpPr>
          <p:cNvPr id="3" name="文本框 2"/>
          <p:cNvSpPr txBox="1"/>
          <p:nvPr/>
        </p:nvSpPr>
        <p:spPr>
          <a:xfrm>
            <a:off x="311150" y="764540"/>
            <a:ext cx="8722360" cy="953135"/>
          </a:xfrm>
          <a:prstGeom prst="rect">
            <a:avLst/>
          </a:prstGeom>
          <a:noFill/>
        </p:spPr>
        <p:txBody>
          <a:bodyPr wrap="square" rtlCol="0" anchor="t">
            <a:spAutoFit/>
          </a:bodyPr>
          <a:p>
            <a:pPr algn="ctr"/>
            <a:r>
              <a:rPr lang="zh-CN" altLang="en-US" sz="2800" b="1">
                <a:ea typeface="黑体" panose="02010609060101010101" pitchFamily="49" charset="-122"/>
                <a:cs typeface="Arial" panose="020B0604020202020204" pitchFamily="34" charset="0"/>
                <a:sym typeface="+mn-ea"/>
              </a:rPr>
              <a:t>窍门</a:t>
            </a:r>
            <a:r>
              <a:rPr lang="en-US" altLang="zh-CN" sz="2800" b="1">
                <a:ea typeface="黑体" panose="02010609060101010101" pitchFamily="49" charset="-122"/>
                <a:cs typeface="Arial" panose="020B0604020202020204" pitchFamily="34" charset="0"/>
                <a:sym typeface="+mn-ea"/>
              </a:rPr>
              <a:t>1</a:t>
            </a:r>
            <a:r>
              <a:rPr lang="zh-CN" altLang="en-US" sz="2800" b="1">
                <a:ea typeface="黑体" panose="02010609060101010101" pitchFamily="49" charset="-122"/>
                <a:cs typeface="Arial" panose="020B0604020202020204" pitchFamily="34" charset="0"/>
                <a:sym typeface="+mn-ea"/>
              </a:rPr>
              <a:t>：</a:t>
            </a:r>
            <a:r>
              <a:rPr lang="zh-CN" sz="2800" b="1" u="sng">
                <a:solidFill>
                  <a:srgbClr val="FF0000"/>
                </a:solidFill>
                <a:latin typeface="黑体" panose="02010609060101010101" pitchFamily="49" charset="-122"/>
                <a:ea typeface="黑体" panose="02010609060101010101" pitchFamily="49" charset="-122"/>
              </a:rPr>
              <a:t>找</a:t>
            </a:r>
            <a:r>
              <a:rPr lang="zh-CN" altLang="en-US" sz="2800" b="1" u="sng">
                <a:solidFill>
                  <a:srgbClr val="FF0000"/>
                </a:solidFill>
                <a:latin typeface="黑体" panose="02010609060101010101" pitchFamily="49" charset="-122"/>
                <a:ea typeface="黑体" panose="02010609060101010101" pitchFamily="49" charset="-122"/>
              </a:rPr>
              <a:t>名词、</a:t>
            </a:r>
            <a:r>
              <a:rPr lang="zh-CN" altLang="en-US" sz="2800" b="1" u="sng">
                <a:solidFill>
                  <a:srgbClr val="FF0000"/>
                </a:solidFill>
                <a:latin typeface="黑体" panose="02010609060101010101" pitchFamily="49" charset="-122"/>
                <a:ea typeface="黑体" panose="02010609060101010101" pitchFamily="49" charset="-122"/>
                <a:sym typeface="+mn-ea"/>
              </a:rPr>
              <a:t>代词</a:t>
            </a:r>
            <a:r>
              <a:rPr lang="zh-CN" altLang="en-US" sz="2800" b="1"/>
              <a:t>断句</a:t>
            </a:r>
            <a:endParaRPr lang="zh-CN" altLang="en-US" sz="2800" b="1"/>
          </a:p>
          <a:p>
            <a:r>
              <a:rPr lang="zh-CN" altLang="en-US" sz="2800" b="1"/>
              <a:t>名词或代词常</a:t>
            </a:r>
            <a:r>
              <a:rPr lang="zh-CN" altLang="en-US" sz="2800" b="1">
                <a:solidFill>
                  <a:srgbClr val="3120D6"/>
                </a:solidFill>
                <a:latin typeface="黑体" panose="02010609060101010101" pitchFamily="49" charset="-122"/>
                <a:ea typeface="黑体" panose="02010609060101010101" pitchFamily="49" charset="-122"/>
              </a:rPr>
              <a:t>作主语</a:t>
            </a:r>
            <a:r>
              <a:rPr lang="zh-CN" altLang="en-US" sz="2800" b="1"/>
              <a:t>或</a:t>
            </a:r>
            <a:r>
              <a:rPr lang="zh-CN" altLang="en-US" sz="2800" b="1">
                <a:solidFill>
                  <a:srgbClr val="3120D6"/>
                </a:solidFill>
                <a:latin typeface="黑体" panose="02010609060101010101" pitchFamily="49" charset="-122"/>
                <a:ea typeface="黑体" panose="02010609060101010101" pitchFamily="49" charset="-122"/>
              </a:rPr>
              <a:t>宾语</a:t>
            </a:r>
            <a:r>
              <a:rPr lang="en-US" altLang="zh-CN" sz="2800" b="1">
                <a:uFillTx/>
                <a:ea typeface="SimSun-ExtB" panose="02010609060101010101" pitchFamily="49" charset="-122"/>
                <a:cs typeface="+mj-cs"/>
                <a:sym typeface="宋体" panose="02010600030101010101" pitchFamily="2" charset="-122"/>
              </a:rPr>
              <a:t>,</a:t>
            </a:r>
            <a:r>
              <a:rPr lang="zh-CN" altLang="en-US" sz="2800" b="1">
                <a:sym typeface="+mn-ea"/>
              </a:rPr>
              <a:t>它们的</a:t>
            </a:r>
            <a:r>
              <a:rPr lang="zh-CN" altLang="en-US" sz="2800" b="1" u="sng">
                <a:solidFill>
                  <a:srgbClr val="FF0000"/>
                </a:solidFill>
                <a:latin typeface="黑体" panose="02010609060101010101" pitchFamily="49" charset="-122"/>
                <a:ea typeface="黑体" panose="02010609060101010101" pitchFamily="49" charset="-122"/>
                <a:sym typeface="+mn-ea"/>
              </a:rPr>
              <a:t>前后</a:t>
            </a:r>
            <a:r>
              <a:rPr lang="zh-CN" altLang="en-US" sz="2800" b="1">
                <a:solidFill>
                  <a:schemeClr val="tx1"/>
                </a:solidFill>
                <a:latin typeface="宋体" panose="02010600030101010101" pitchFamily="2" charset="-122"/>
                <a:sym typeface="+mn-ea"/>
              </a:rPr>
              <a:t>往往</a:t>
            </a:r>
            <a:r>
              <a:rPr lang="zh-CN" altLang="en-US" sz="2800" b="1" u="sng">
                <a:solidFill>
                  <a:srgbClr val="FF0000"/>
                </a:solidFill>
                <a:latin typeface="黑体" panose="02010609060101010101" pitchFamily="49" charset="-122"/>
                <a:ea typeface="黑体" panose="02010609060101010101" pitchFamily="49" charset="-122"/>
                <a:sym typeface="+mn-ea"/>
              </a:rPr>
              <a:t>要断开</a:t>
            </a:r>
            <a:r>
              <a:rPr lang="zh-CN" altLang="en-US" sz="2800" b="1"/>
              <a:t>。</a:t>
            </a:r>
            <a:endParaRPr lang="zh-CN" altLang="en-US" sz="2800" b="1"/>
          </a:p>
        </p:txBody>
      </p:sp>
      <p:sp>
        <p:nvSpPr>
          <p:cNvPr id="8" name="文本框 7"/>
          <p:cNvSpPr txBox="1"/>
          <p:nvPr/>
        </p:nvSpPr>
        <p:spPr>
          <a:xfrm>
            <a:off x="6515735" y="1628775"/>
            <a:ext cx="309880" cy="521970"/>
          </a:xfrm>
          <a:prstGeom prst="rect">
            <a:avLst/>
          </a:prstGeom>
          <a:noFill/>
        </p:spPr>
        <p:txBody>
          <a:bodyPr wrap="none" rtlCol="0" anchor="t">
            <a:spAutoFit/>
          </a:bodyPr>
          <a:p>
            <a:endParaRPr lang="en-US" altLang="zh-CN" sz="2800" b="1">
              <a:solidFill>
                <a:srgbClr val="FF0000"/>
              </a:solidFill>
              <a:latin typeface="+mn-lt"/>
              <a:ea typeface="+mn-ea"/>
              <a:sym typeface="+mn-ea"/>
            </a:endParaRPr>
          </a:p>
        </p:txBody>
      </p:sp>
      <p:sp>
        <p:nvSpPr>
          <p:cNvPr id="10" name="文本框 9"/>
          <p:cNvSpPr txBox="1"/>
          <p:nvPr/>
        </p:nvSpPr>
        <p:spPr>
          <a:xfrm>
            <a:off x="323850" y="3356610"/>
            <a:ext cx="7660005" cy="521970"/>
          </a:xfrm>
          <a:prstGeom prst="rect">
            <a:avLst/>
          </a:prstGeom>
          <a:noFill/>
        </p:spPr>
        <p:txBody>
          <a:bodyPr wrap="square" rtlCol="0" anchor="t">
            <a:spAutoFit/>
          </a:bodyPr>
          <a:p>
            <a:r>
              <a:rPr lang="en-US" altLang="zh-CN" sz="2800" b="1"/>
              <a:t>     </a:t>
            </a:r>
            <a:r>
              <a:rPr lang="zh-CN" altLang="en-US" sz="2800" b="1"/>
              <a:t>善哉祁黄羊之论也外举不避仇内举不避子</a:t>
            </a:r>
            <a:endParaRPr lang="zh-CN" altLang="en-US" sz="2800" b="1"/>
          </a:p>
        </p:txBody>
      </p:sp>
      <p:sp>
        <p:nvSpPr>
          <p:cNvPr id="11" name="文本框 10"/>
          <p:cNvSpPr txBox="1"/>
          <p:nvPr/>
        </p:nvSpPr>
        <p:spPr>
          <a:xfrm>
            <a:off x="467360" y="3789045"/>
            <a:ext cx="7660005" cy="521970"/>
          </a:xfrm>
          <a:prstGeom prst="rect">
            <a:avLst/>
          </a:prstGeom>
          <a:noFill/>
        </p:spPr>
        <p:txBody>
          <a:bodyPr wrap="square" rtlCol="0" anchor="t">
            <a:spAutoFit/>
          </a:bodyPr>
          <a:p>
            <a:r>
              <a:rPr lang="en-US" altLang="zh-CN" sz="2800" b="1"/>
              <a:t>    </a:t>
            </a:r>
            <a:r>
              <a:rPr lang="zh-CN" altLang="en-US" sz="2800" b="1"/>
              <a:t>善哉</a:t>
            </a:r>
            <a:r>
              <a:rPr lang="zh-CN" altLang="en-US" sz="2800" b="1">
                <a:solidFill>
                  <a:srgbClr val="FF0000"/>
                </a:solidFill>
              </a:rPr>
              <a:t>/祁黄羊</a:t>
            </a:r>
            <a:r>
              <a:rPr lang="zh-CN" altLang="en-US" sz="2800" b="1"/>
              <a:t>之论也</a:t>
            </a:r>
            <a:r>
              <a:rPr lang="zh-CN" altLang="en-US" sz="2800" b="1">
                <a:solidFill>
                  <a:srgbClr val="FF0000"/>
                </a:solidFill>
              </a:rPr>
              <a:t>/外</a:t>
            </a:r>
            <a:r>
              <a:rPr lang="zh-CN" altLang="en-US" sz="2800" b="1"/>
              <a:t>举不避</a:t>
            </a:r>
            <a:r>
              <a:rPr lang="zh-CN" altLang="en-US" sz="2800" b="1">
                <a:solidFill>
                  <a:srgbClr val="FF0000"/>
                </a:solidFill>
              </a:rPr>
              <a:t>仇/内</a:t>
            </a:r>
            <a:r>
              <a:rPr lang="zh-CN" altLang="en-US" sz="2800" b="1"/>
              <a:t>举不避</a:t>
            </a:r>
            <a:r>
              <a:rPr lang="zh-CN" altLang="en-US" sz="2800" b="1">
                <a:solidFill>
                  <a:srgbClr val="FF0000"/>
                </a:solidFill>
              </a:rPr>
              <a:t>子</a:t>
            </a:r>
            <a:endParaRPr lang="zh-CN" altLang="en-US" sz="2800" b="1">
              <a:solidFill>
                <a:srgbClr val="FF0000"/>
              </a:solidFill>
            </a:endParaRPr>
          </a:p>
        </p:txBody>
      </p:sp>
      <p:sp>
        <p:nvSpPr>
          <p:cNvPr id="5" name="文本框 4"/>
          <p:cNvSpPr txBox="1"/>
          <p:nvPr/>
        </p:nvSpPr>
        <p:spPr>
          <a:xfrm>
            <a:off x="311150" y="1628775"/>
            <a:ext cx="8665210" cy="1802130"/>
          </a:xfrm>
          <a:prstGeom prst="rect">
            <a:avLst/>
          </a:prstGeom>
          <a:noFill/>
        </p:spPr>
        <p:txBody>
          <a:bodyPr wrap="square" rtlCol="0" anchor="t">
            <a:spAutoFit/>
          </a:bodyPr>
          <a:p>
            <a:pPr>
              <a:lnSpc>
                <a:spcPct val="95000"/>
              </a:lnSpc>
              <a:spcBef>
                <a:spcPts val="0"/>
              </a:spcBef>
              <a:spcAft>
                <a:spcPts val="0"/>
              </a:spcAft>
            </a:pPr>
            <a:r>
              <a:rPr lang="zh-CN" altLang="en-US" sz="2800" b="1"/>
              <a:t>①</a:t>
            </a:r>
            <a:r>
              <a:rPr lang="zh-CN" altLang="en-US" sz="2800" b="1">
                <a:solidFill>
                  <a:srgbClr val="FF0000"/>
                </a:solidFill>
                <a:latin typeface="黑体" panose="02010609060101010101" pitchFamily="49" charset="-122"/>
                <a:ea typeface="黑体" panose="02010609060101010101" pitchFamily="49" charset="-122"/>
              </a:rPr>
              <a:t>专有名词</a:t>
            </a:r>
            <a:r>
              <a:rPr lang="en-US" altLang="zh-CN" sz="2800" b="1">
                <a:uFillTx/>
                <a:ea typeface="SimSun-ExtB" panose="02010609060101010101" pitchFamily="49" charset="-122"/>
                <a:cs typeface="+mj-cs"/>
                <a:sym typeface="宋体" panose="02010600030101010101" pitchFamily="2" charset="-122"/>
              </a:rPr>
              <a:t>,</a:t>
            </a:r>
            <a:r>
              <a:rPr lang="zh-CN" altLang="en-US" sz="2800" b="1"/>
              <a:t>如官署名、</a:t>
            </a:r>
            <a:r>
              <a:rPr lang="zh-CN" altLang="en-US" sz="2800" b="1">
                <a:sym typeface="+mn-ea"/>
              </a:rPr>
              <a:t>官职名、</a:t>
            </a:r>
            <a:r>
              <a:rPr lang="zh-CN" altLang="en-US" sz="2800" b="1"/>
              <a:t>人名、地名</a:t>
            </a:r>
            <a:r>
              <a:rPr lang="en-US" altLang="zh-CN" sz="2800" b="1">
                <a:uFillTx/>
                <a:ea typeface="SimSun-ExtB" panose="02010609060101010101" pitchFamily="49" charset="-122"/>
                <a:cs typeface="+mj-cs"/>
                <a:sym typeface="宋体" panose="02010600030101010101" pitchFamily="2" charset="-122"/>
              </a:rPr>
              <a:t>,</a:t>
            </a:r>
            <a:r>
              <a:rPr lang="zh-CN" altLang="en-US" sz="2800" b="1">
                <a:sym typeface="+mn-ea"/>
              </a:rPr>
              <a:t>它们</a:t>
            </a:r>
            <a:r>
              <a:rPr lang="zh-CN" altLang="en-US" sz="2800" b="1" dirty="0">
                <a:solidFill>
                  <a:srgbClr val="FF3300"/>
                </a:solidFill>
                <a:ea typeface="黑体" panose="02010609060101010101" pitchFamily="49" charset="-122"/>
                <a:sym typeface="+mn-ea"/>
              </a:rPr>
              <a:t>内部</a:t>
            </a:r>
            <a:r>
              <a:rPr lang="zh-CN" altLang="en-US" sz="2800" b="1">
                <a:solidFill>
                  <a:srgbClr val="FF0000"/>
                </a:solidFill>
                <a:latin typeface="黑体" panose="02010609060101010101" pitchFamily="49" charset="-122"/>
                <a:ea typeface="黑体" panose="02010609060101010101" pitchFamily="49" charset="-122"/>
              </a:rPr>
              <a:t>不能断开</a:t>
            </a:r>
            <a:r>
              <a:rPr lang="zh-CN" altLang="en-US" sz="2800" b="1"/>
              <a:t>。</a:t>
            </a:r>
            <a:endParaRPr lang="zh-CN" altLang="en-US" sz="2800" b="1"/>
          </a:p>
          <a:p>
            <a:r>
              <a:rPr lang="zh-CN" altLang="en-US" sz="2800" b="1"/>
              <a:t>例</a:t>
            </a:r>
            <a:r>
              <a:rPr lang="zh-CN" altLang="en-US" sz="3000" b="1">
                <a:solidFill>
                  <a:srgbClr val="000000"/>
                </a:solidFill>
                <a:cs typeface="+mn-ea"/>
                <a:sym typeface="微软雅黑" panose="020B0503020204020204" charset="-122"/>
              </a:rPr>
              <a:t>:</a:t>
            </a:r>
            <a:r>
              <a:rPr sz="2800" b="1"/>
              <a:t>父友兵部主事常允恭死于九江</a:t>
            </a:r>
            <a:endParaRPr sz="2800" b="1"/>
          </a:p>
          <a:p>
            <a:r>
              <a:rPr sz="2800" b="1"/>
              <a:t> </a:t>
            </a:r>
            <a:r>
              <a:rPr lang="en-US" sz="2800" b="1"/>
              <a:t>    </a:t>
            </a:r>
            <a:r>
              <a:rPr sz="2800" b="1">
                <a:sym typeface="+mn-ea"/>
              </a:rPr>
              <a:t>父友兵部主事</a:t>
            </a:r>
            <a:r>
              <a:rPr sz="2800" b="1">
                <a:solidFill>
                  <a:srgbClr val="FF0000"/>
                </a:solidFill>
                <a:sym typeface="+mn-ea"/>
              </a:rPr>
              <a:t>常允恭</a:t>
            </a:r>
            <a:r>
              <a:rPr lang="en-US" altLang="zh-CN" sz="2800" b="1">
                <a:solidFill>
                  <a:srgbClr val="FF0000"/>
                </a:solidFill>
                <a:latin typeface="+mn-lt"/>
                <a:ea typeface="+mn-ea"/>
                <a:sym typeface="+mn-ea"/>
              </a:rPr>
              <a:t>/</a:t>
            </a:r>
            <a:r>
              <a:rPr sz="2800" b="1">
                <a:sym typeface="+mn-ea"/>
              </a:rPr>
              <a:t>死于九江</a:t>
            </a:r>
            <a:endParaRPr sz="2800" b="1"/>
          </a:p>
        </p:txBody>
      </p:sp>
      <p:sp>
        <p:nvSpPr>
          <p:cNvPr id="6" name="文本框 5"/>
          <p:cNvSpPr txBox="1"/>
          <p:nvPr/>
        </p:nvSpPr>
        <p:spPr>
          <a:xfrm>
            <a:off x="323850" y="4248150"/>
            <a:ext cx="8356600" cy="1757045"/>
          </a:xfrm>
          <a:prstGeom prst="rect">
            <a:avLst/>
          </a:prstGeom>
          <a:noFill/>
        </p:spPr>
        <p:txBody>
          <a:bodyPr wrap="square" rtlCol="0" anchor="t">
            <a:spAutoFit/>
          </a:bodyPr>
          <a:p>
            <a:pPr>
              <a:lnSpc>
                <a:spcPct val="95000"/>
              </a:lnSpc>
              <a:spcBef>
                <a:spcPts val="0"/>
              </a:spcBef>
              <a:spcAft>
                <a:spcPts val="0"/>
              </a:spcAft>
            </a:pPr>
            <a:r>
              <a:rPr sz="2800" b="1"/>
              <a:t>②</a:t>
            </a:r>
            <a:r>
              <a:rPr lang="zh-CN" altLang="en-US" sz="2800" b="1"/>
              <a:t>文言文中</a:t>
            </a:r>
            <a:r>
              <a:rPr lang="en-US" altLang="zh-CN" sz="2800" b="1">
                <a:uFillTx/>
                <a:ea typeface="SimSun-ExtB" panose="02010609060101010101" pitchFamily="49" charset="-122"/>
                <a:cs typeface="+mj-cs"/>
                <a:sym typeface="宋体" panose="02010600030101010101" pitchFamily="2" charset="-122"/>
              </a:rPr>
              <a:t>,</a:t>
            </a:r>
            <a:r>
              <a:rPr lang="zh-CN" altLang="en-US" sz="2800" b="1">
                <a:solidFill>
                  <a:srgbClr val="FF0000"/>
                </a:solidFill>
              </a:rPr>
              <a:t>人名</a:t>
            </a:r>
            <a:r>
              <a:rPr lang="zh-CN" altLang="en-US" sz="2800" b="1"/>
              <a:t>第一次出现时往往用</a:t>
            </a:r>
            <a:r>
              <a:rPr lang="zh-CN" altLang="en-US" sz="2800" b="1">
                <a:solidFill>
                  <a:srgbClr val="FF0000"/>
                </a:solidFill>
              </a:rPr>
              <a:t>全称</a:t>
            </a:r>
            <a:r>
              <a:rPr lang="en-US" altLang="zh-CN" sz="2800" b="1">
                <a:uFillTx/>
                <a:ea typeface="SimSun-ExtB" panose="02010609060101010101" pitchFamily="49" charset="-122"/>
                <a:cs typeface="+mj-cs"/>
                <a:sym typeface="宋体" panose="02010600030101010101" pitchFamily="2" charset="-122"/>
              </a:rPr>
              <a:t>,</a:t>
            </a:r>
            <a:r>
              <a:rPr lang="zh-CN" altLang="en-US" sz="2800" b="1"/>
              <a:t>以后再出现就</a:t>
            </a:r>
            <a:r>
              <a:rPr lang="zh-CN" altLang="en-US" sz="2800" b="1">
                <a:solidFill>
                  <a:srgbClr val="FF0000"/>
                </a:solidFill>
              </a:rPr>
              <a:t>只提名不提姓</a:t>
            </a:r>
            <a:r>
              <a:rPr lang="zh-CN" altLang="en-US" sz="2800" b="1"/>
              <a:t>了。</a:t>
            </a:r>
            <a:endParaRPr lang="zh-CN" altLang="en-US" sz="2800" b="1"/>
          </a:p>
          <a:p>
            <a:pPr>
              <a:lnSpc>
                <a:spcPct val="95000"/>
              </a:lnSpc>
              <a:spcBef>
                <a:spcPts val="0"/>
              </a:spcBef>
              <a:spcAft>
                <a:spcPts val="0"/>
              </a:spcAft>
            </a:pPr>
            <a:r>
              <a:rPr lang="zh-CN" altLang="en-US" sz="2800" b="1">
                <a:sym typeface="+mn-ea"/>
              </a:rPr>
              <a:t>例</a:t>
            </a:r>
            <a:r>
              <a:rPr lang="zh-CN" altLang="en-US" sz="3000" b="1">
                <a:solidFill>
                  <a:srgbClr val="000000"/>
                </a:solidFill>
                <a:cs typeface="+mn-ea"/>
                <a:sym typeface="微软雅黑" panose="020B0503020204020204" charset="-122"/>
              </a:rPr>
              <a:t>:</a:t>
            </a:r>
            <a:r>
              <a:rPr sz="2800" b="1">
                <a:sym typeface="+mn-ea"/>
              </a:rPr>
              <a:t>匡衡勤学而无烛邻居有烛而不逮衡乃穿壁引其光以书映光而读之</a:t>
            </a:r>
            <a:endParaRPr sz="2800" b="1">
              <a:sym typeface="+mn-ea"/>
            </a:endParaRPr>
          </a:p>
        </p:txBody>
      </p:sp>
      <p:sp>
        <p:nvSpPr>
          <p:cNvPr id="9" name="文本框 8"/>
          <p:cNvSpPr txBox="1"/>
          <p:nvPr/>
        </p:nvSpPr>
        <p:spPr>
          <a:xfrm>
            <a:off x="323850" y="5876925"/>
            <a:ext cx="8361680" cy="909320"/>
          </a:xfrm>
          <a:prstGeom prst="rect">
            <a:avLst/>
          </a:prstGeom>
          <a:noFill/>
        </p:spPr>
        <p:txBody>
          <a:bodyPr wrap="square" rtlCol="0" anchor="t">
            <a:spAutoFit/>
          </a:bodyPr>
          <a:p>
            <a:pPr>
              <a:lnSpc>
                <a:spcPct val="95000"/>
              </a:lnSpc>
              <a:spcBef>
                <a:spcPts val="0"/>
              </a:spcBef>
              <a:spcAft>
                <a:spcPts val="0"/>
              </a:spcAft>
            </a:pPr>
            <a:r>
              <a:rPr lang="en-US" altLang="zh-CN" sz="2800" b="1"/>
              <a:t>    </a:t>
            </a:r>
            <a:r>
              <a:rPr lang="zh-CN" altLang="en-US" sz="2800" b="1">
                <a:solidFill>
                  <a:srgbClr val="FF0000"/>
                </a:solidFill>
              </a:rPr>
              <a:t>匡衡</a:t>
            </a:r>
            <a:r>
              <a:rPr lang="zh-CN" altLang="en-US" sz="2800" b="1"/>
              <a:t>勤学而无</a:t>
            </a:r>
            <a:r>
              <a:rPr lang="zh-CN" altLang="en-US" sz="2800" b="1">
                <a:solidFill>
                  <a:srgbClr val="FF0000"/>
                </a:solidFill>
              </a:rPr>
              <a:t>烛</a:t>
            </a:r>
            <a:r>
              <a:rPr lang="en-US" altLang="zh-CN" sz="2800" b="1">
                <a:solidFill>
                  <a:srgbClr val="FF0000"/>
                </a:solidFill>
                <a:latin typeface="+mn-lt"/>
                <a:ea typeface="+mn-ea"/>
                <a:sym typeface="+mn-ea"/>
              </a:rPr>
              <a:t>/</a:t>
            </a:r>
            <a:r>
              <a:rPr lang="zh-CN" altLang="en-US" sz="2800" b="1">
                <a:solidFill>
                  <a:srgbClr val="FF0000"/>
                </a:solidFill>
              </a:rPr>
              <a:t>邻居</a:t>
            </a:r>
            <a:r>
              <a:rPr lang="zh-CN" altLang="en-US" sz="2800" b="1"/>
              <a:t>有烛而不逮</a:t>
            </a:r>
            <a:r>
              <a:rPr lang="en-US" altLang="zh-CN" sz="2800" b="1">
                <a:solidFill>
                  <a:srgbClr val="FF0000"/>
                </a:solidFill>
                <a:latin typeface="+mn-lt"/>
                <a:ea typeface="+mn-ea"/>
                <a:sym typeface="+mn-ea"/>
              </a:rPr>
              <a:t>/</a:t>
            </a:r>
            <a:r>
              <a:rPr lang="zh-CN" altLang="en-US" sz="2800" b="1">
                <a:solidFill>
                  <a:srgbClr val="FF0000"/>
                </a:solidFill>
              </a:rPr>
              <a:t>衡</a:t>
            </a:r>
            <a:r>
              <a:rPr lang="zh-CN" altLang="en-US" sz="2800" b="1"/>
              <a:t>乃穿壁引其</a:t>
            </a:r>
            <a:r>
              <a:rPr lang="zh-CN" altLang="en-US" sz="2800" b="1">
                <a:solidFill>
                  <a:srgbClr val="FF0000"/>
                </a:solidFill>
              </a:rPr>
              <a:t>光</a:t>
            </a:r>
            <a:r>
              <a:rPr lang="en-US" altLang="zh-CN" sz="2800" b="1">
                <a:solidFill>
                  <a:srgbClr val="FF0000"/>
                </a:solidFill>
                <a:latin typeface="+mn-lt"/>
                <a:ea typeface="+mn-ea"/>
                <a:sym typeface="+mn-ea"/>
              </a:rPr>
              <a:t>/</a:t>
            </a:r>
            <a:r>
              <a:rPr lang="zh-CN" altLang="en-US" sz="2800" b="1"/>
              <a:t>以书映光而读</a:t>
            </a:r>
            <a:r>
              <a:rPr lang="zh-CN" altLang="en-US" sz="2800" b="1">
                <a:solidFill>
                  <a:srgbClr val="3120D6"/>
                </a:solidFill>
              </a:rPr>
              <a:t>之</a:t>
            </a:r>
            <a:endParaRPr lang="zh-CN" altLang="en-US" sz="2800" b="1">
              <a:solidFill>
                <a:srgbClr val="3120D6"/>
              </a:solidFill>
            </a:endParaRPr>
          </a:p>
        </p:txBody>
      </p:sp>
      <p:sp>
        <p:nvSpPr>
          <p:cNvPr id="4" name="文本框 3"/>
          <p:cNvSpPr txBox="1"/>
          <p:nvPr/>
        </p:nvSpPr>
        <p:spPr>
          <a:xfrm>
            <a:off x="7884160" y="3429000"/>
            <a:ext cx="999490" cy="58356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r>
              <a:rPr lang="zh-CN" altLang="en-US" sz="3200" b="1">
                <a:solidFill>
                  <a:srgbClr val="FF0000"/>
                </a:solidFill>
                <a:latin typeface="黑体" panose="02010609060101010101" pitchFamily="49" charset="-122"/>
                <a:ea typeface="黑体" panose="02010609060101010101" pitchFamily="49" charset="-122"/>
                <a:sym typeface="+mn-ea"/>
              </a:rPr>
              <a:t>名词</a:t>
            </a:r>
            <a:endParaRPr lang="zh-CN" altLang="en-US" sz="3200" b="1">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 calcmode="lin" valueType="num">
                                      <p:cBhvr additive="base">
                                        <p:cTn id="3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additive="base">
                                        <p:cTn id="3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
                                            <p:txEl>
                                              <p:pRg st="0" end="0"/>
                                            </p:txEl>
                                          </p:spTgt>
                                        </p:tgtEl>
                                        <p:attrNameLst>
                                          <p:attrName>style.visibility</p:attrName>
                                        </p:attrNameLst>
                                      </p:cBhvr>
                                      <p:to>
                                        <p:strVal val="visible"/>
                                      </p:to>
                                    </p:set>
                                    <p:anim calcmode="lin" valueType="num">
                                      <p:cBhvr additive="base">
                                        <p:cTn id="4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
                                            <p:txEl>
                                              <p:pRg st="1" end="1"/>
                                            </p:txEl>
                                          </p:spTgt>
                                        </p:tgtEl>
                                        <p:attrNameLst>
                                          <p:attrName>style.visibility</p:attrName>
                                        </p:attrNameLst>
                                      </p:cBhvr>
                                      <p:to>
                                        <p:strVal val="visible"/>
                                      </p:to>
                                    </p:set>
                                    <p:anim calcmode="lin" valueType="num">
                                      <p:cBhvr additive="base">
                                        <p:cTn id="5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9">
                                            <p:txEl>
                                              <p:pRg st="0" end="0"/>
                                            </p:txEl>
                                          </p:spTgt>
                                        </p:tgtEl>
                                        <p:attrNameLst>
                                          <p:attrName>style.visibility</p:attrName>
                                        </p:attrNameLst>
                                      </p:cBhvr>
                                      <p:to>
                                        <p:strVal val="visible"/>
                                      </p:to>
                                    </p:set>
                                    <p:anim calcmode="lin" valueType="num">
                                      <p:cBhvr additive="base">
                                        <p:cTn id="6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blinds(horizontal)">
                                      <p:cBhvr>
                                        <p:cTn id="6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515735" y="1628775"/>
            <a:ext cx="309880" cy="521970"/>
          </a:xfrm>
          <a:prstGeom prst="rect">
            <a:avLst/>
          </a:prstGeom>
          <a:noFill/>
        </p:spPr>
        <p:txBody>
          <a:bodyPr wrap="none" rtlCol="0" anchor="t">
            <a:spAutoFit/>
          </a:bodyPr>
          <a:p>
            <a:endParaRPr lang="en-US" altLang="zh-CN" sz="2800" b="1">
              <a:solidFill>
                <a:srgbClr val="FF0000"/>
              </a:solidFill>
              <a:latin typeface="+mn-lt"/>
              <a:ea typeface="+mn-ea"/>
              <a:sym typeface="+mn-ea"/>
            </a:endParaRPr>
          </a:p>
        </p:txBody>
      </p:sp>
      <p:sp>
        <p:nvSpPr>
          <p:cNvPr id="3" name="文本框 2"/>
          <p:cNvSpPr txBox="1"/>
          <p:nvPr/>
        </p:nvSpPr>
        <p:spPr>
          <a:xfrm>
            <a:off x="323215" y="891540"/>
            <a:ext cx="8722360" cy="953135"/>
          </a:xfrm>
          <a:prstGeom prst="rect">
            <a:avLst/>
          </a:prstGeom>
          <a:noFill/>
        </p:spPr>
        <p:txBody>
          <a:bodyPr wrap="square" rtlCol="0" anchor="t">
            <a:spAutoFit/>
          </a:bodyPr>
          <a:p>
            <a:pPr algn="ctr"/>
            <a:r>
              <a:rPr lang="zh-CN" altLang="en-US" sz="2800" b="1">
                <a:ea typeface="黑体" panose="02010609060101010101" pitchFamily="49" charset="-122"/>
                <a:cs typeface="Arial" panose="020B0604020202020204" pitchFamily="34" charset="0"/>
                <a:sym typeface="+mn-ea"/>
              </a:rPr>
              <a:t>窍门</a:t>
            </a:r>
            <a:r>
              <a:rPr lang="en-US" altLang="zh-CN" sz="2800" b="1">
                <a:ea typeface="黑体" panose="02010609060101010101" pitchFamily="49" charset="-122"/>
                <a:cs typeface="Arial" panose="020B0604020202020204" pitchFamily="34" charset="0"/>
                <a:sym typeface="+mn-ea"/>
              </a:rPr>
              <a:t>1</a:t>
            </a:r>
            <a:r>
              <a:rPr lang="zh-CN" altLang="en-US" sz="2800" b="1">
                <a:ea typeface="黑体" panose="02010609060101010101" pitchFamily="49" charset="-122"/>
                <a:cs typeface="Arial" panose="020B0604020202020204" pitchFamily="34" charset="0"/>
                <a:sym typeface="+mn-ea"/>
              </a:rPr>
              <a:t>：</a:t>
            </a:r>
            <a:r>
              <a:rPr lang="zh-CN" sz="2800" b="1" u="sng">
                <a:solidFill>
                  <a:srgbClr val="FF0000"/>
                </a:solidFill>
                <a:latin typeface="黑体" panose="02010609060101010101" pitchFamily="49" charset="-122"/>
                <a:ea typeface="黑体" panose="02010609060101010101" pitchFamily="49" charset="-122"/>
              </a:rPr>
              <a:t>找</a:t>
            </a:r>
            <a:r>
              <a:rPr lang="zh-CN" altLang="en-US" sz="2800" b="1" u="sng">
                <a:solidFill>
                  <a:srgbClr val="FF0000"/>
                </a:solidFill>
                <a:latin typeface="黑体" panose="02010609060101010101" pitchFamily="49" charset="-122"/>
                <a:ea typeface="黑体" panose="02010609060101010101" pitchFamily="49" charset="-122"/>
              </a:rPr>
              <a:t>名词、</a:t>
            </a:r>
            <a:r>
              <a:rPr lang="zh-CN" altLang="en-US" sz="2800" b="1" u="sng">
                <a:solidFill>
                  <a:srgbClr val="FF0000"/>
                </a:solidFill>
                <a:latin typeface="黑体" panose="02010609060101010101" pitchFamily="49" charset="-122"/>
                <a:ea typeface="黑体" panose="02010609060101010101" pitchFamily="49" charset="-122"/>
                <a:sym typeface="+mn-ea"/>
              </a:rPr>
              <a:t>代词</a:t>
            </a:r>
            <a:r>
              <a:rPr lang="zh-CN" altLang="en-US" sz="2800" b="1"/>
              <a:t>断句</a:t>
            </a:r>
            <a:endParaRPr lang="zh-CN" altLang="en-US" sz="2800" b="1"/>
          </a:p>
          <a:p>
            <a:r>
              <a:rPr lang="zh-CN" altLang="en-US" sz="2800" b="1"/>
              <a:t>名词或代词常</a:t>
            </a:r>
            <a:r>
              <a:rPr lang="zh-CN" altLang="en-US" sz="2800" b="1">
                <a:solidFill>
                  <a:srgbClr val="3120D6"/>
                </a:solidFill>
                <a:latin typeface="黑体" panose="02010609060101010101" pitchFamily="49" charset="-122"/>
                <a:ea typeface="黑体" panose="02010609060101010101" pitchFamily="49" charset="-122"/>
              </a:rPr>
              <a:t>作主语</a:t>
            </a:r>
            <a:r>
              <a:rPr lang="zh-CN" altLang="en-US" sz="2800" b="1"/>
              <a:t>或</a:t>
            </a:r>
            <a:r>
              <a:rPr lang="zh-CN" altLang="en-US" sz="2800" b="1">
                <a:solidFill>
                  <a:srgbClr val="3120D6"/>
                </a:solidFill>
                <a:latin typeface="黑体" panose="02010609060101010101" pitchFamily="49" charset="-122"/>
                <a:ea typeface="黑体" panose="02010609060101010101" pitchFamily="49" charset="-122"/>
              </a:rPr>
              <a:t>宾语</a:t>
            </a:r>
            <a:r>
              <a:rPr lang="en-US" altLang="zh-CN" sz="2800" b="1">
                <a:uFillTx/>
                <a:ea typeface="SimSun-ExtB" panose="02010609060101010101" pitchFamily="49" charset="-122"/>
                <a:cs typeface="+mj-cs"/>
                <a:sym typeface="宋体" panose="02010600030101010101" pitchFamily="2" charset="-122"/>
              </a:rPr>
              <a:t>,</a:t>
            </a:r>
            <a:r>
              <a:rPr lang="zh-CN" altLang="en-US" sz="2800" b="1">
                <a:sym typeface="+mn-ea"/>
              </a:rPr>
              <a:t>它们的</a:t>
            </a:r>
            <a:r>
              <a:rPr lang="zh-CN" altLang="en-US" sz="2800" b="1" u="sng">
                <a:solidFill>
                  <a:srgbClr val="FF0000"/>
                </a:solidFill>
                <a:latin typeface="黑体" panose="02010609060101010101" pitchFamily="49" charset="-122"/>
                <a:ea typeface="黑体" panose="02010609060101010101" pitchFamily="49" charset="-122"/>
                <a:sym typeface="+mn-ea"/>
              </a:rPr>
              <a:t>前后</a:t>
            </a:r>
            <a:r>
              <a:rPr lang="zh-CN" altLang="en-US" sz="2800" b="1">
                <a:solidFill>
                  <a:schemeClr val="tx1"/>
                </a:solidFill>
                <a:latin typeface="宋体" panose="02010600030101010101" pitchFamily="2" charset="-122"/>
                <a:sym typeface="+mn-ea"/>
              </a:rPr>
              <a:t>往往</a:t>
            </a:r>
            <a:r>
              <a:rPr lang="zh-CN" altLang="en-US" sz="2800" b="1" u="sng">
                <a:solidFill>
                  <a:srgbClr val="FF0000"/>
                </a:solidFill>
                <a:latin typeface="黑体" panose="02010609060101010101" pitchFamily="49" charset="-122"/>
                <a:ea typeface="黑体" panose="02010609060101010101" pitchFamily="49" charset="-122"/>
                <a:sym typeface="+mn-ea"/>
              </a:rPr>
              <a:t>要断开</a:t>
            </a:r>
            <a:r>
              <a:rPr lang="zh-CN" altLang="en-US" sz="2800" b="1"/>
              <a:t>。</a:t>
            </a:r>
            <a:endParaRPr lang="zh-CN" altLang="en-US" sz="2800" b="1"/>
          </a:p>
        </p:txBody>
      </p:sp>
      <p:sp>
        <p:nvSpPr>
          <p:cNvPr id="2" name="文本框 1"/>
          <p:cNvSpPr txBox="1"/>
          <p:nvPr/>
        </p:nvSpPr>
        <p:spPr>
          <a:xfrm>
            <a:off x="152400" y="1844675"/>
            <a:ext cx="8823960" cy="3802380"/>
          </a:xfrm>
          <a:prstGeom prst="rect">
            <a:avLst/>
          </a:prstGeom>
          <a:noFill/>
        </p:spPr>
        <p:txBody>
          <a:bodyPr wrap="square" rtlCol="0" anchor="t">
            <a:spAutoFit/>
          </a:bodyPr>
          <a:p>
            <a:pPr>
              <a:lnSpc>
                <a:spcPct val="95000"/>
              </a:lnSpc>
              <a:spcBef>
                <a:spcPts val="0"/>
              </a:spcBef>
              <a:spcAft>
                <a:spcPts val="0"/>
              </a:spcAft>
            </a:pPr>
            <a:r>
              <a:rPr lang="zh-CN" sz="2800" b="1"/>
              <a:t>第一人称</a:t>
            </a:r>
            <a:r>
              <a:rPr lang="zh-CN" altLang="en-US" sz="30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吾</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予</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余</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朕</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孤</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寡人</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臣</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仆</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妾</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愚</a:t>
            </a:r>
            <a:endParaRPr lang="zh-CN" altLang="en-US" sz="2800" b="1">
              <a:solidFill>
                <a:srgbClr val="FF0000"/>
              </a:solidFill>
              <a:latin typeface="黑体" panose="02010609060101010101" pitchFamily="49" charset="-122"/>
              <a:ea typeface="黑体" panose="02010609060101010101" pitchFamily="49" charset="-122"/>
              <a:sym typeface="+mn-ea"/>
            </a:endParaRPr>
          </a:p>
          <a:p>
            <a:pPr>
              <a:lnSpc>
                <a:spcPct val="95000"/>
              </a:lnSpc>
              <a:spcBef>
                <a:spcPts val="0"/>
              </a:spcBef>
              <a:spcAft>
                <a:spcPts val="0"/>
              </a:spcAft>
            </a:pPr>
            <a:r>
              <a:rPr lang="zh-CN" sz="2800" b="1">
                <a:sym typeface="+mn-ea"/>
              </a:rPr>
              <a:t>第二人称</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尔</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女</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汝</a:t>
            </a:r>
            <a:r>
              <a:rPr lang="en-US" altLang="zh-CN" sz="2800">
                <a:latin typeface="方正楷体_GBK" charset="0"/>
                <a:ea typeface="微软雅黑" panose="020B0503020204020204" charset="-122"/>
                <a:sym typeface="微软雅黑" panose="020B0503020204020204" charset="-122"/>
              </a:rPr>
              <a:t>)</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卿</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若</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乃</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子</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君</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公</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阁下</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陛下</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足下</a:t>
            </a:r>
            <a:endParaRPr lang="zh-CN" altLang="en-US" sz="2800" b="1">
              <a:solidFill>
                <a:srgbClr val="000000"/>
              </a:solidFill>
              <a:cs typeface="+mn-ea"/>
              <a:sym typeface="微软雅黑" panose="020B0503020204020204" charset="-122"/>
            </a:endParaRPr>
          </a:p>
          <a:p>
            <a:pPr>
              <a:lnSpc>
                <a:spcPct val="95000"/>
              </a:lnSpc>
              <a:spcBef>
                <a:spcPts val="0"/>
              </a:spcBef>
              <a:spcAft>
                <a:spcPts val="0"/>
              </a:spcAft>
            </a:pPr>
            <a:r>
              <a:rPr lang="zh-CN" sz="2800" b="1">
                <a:sym typeface="+mn-ea"/>
              </a:rPr>
              <a:t>第三人称</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彼、之、其</a:t>
            </a:r>
            <a:endParaRPr lang="zh-CN" altLang="en-US" sz="2800" b="1">
              <a:solidFill>
                <a:srgbClr val="000000"/>
              </a:solidFill>
              <a:cs typeface="+mn-ea"/>
              <a:sym typeface="微软雅黑" panose="020B0503020204020204" charset="-122"/>
            </a:endParaRPr>
          </a:p>
          <a:p>
            <a:pPr>
              <a:lnSpc>
                <a:spcPct val="95000"/>
              </a:lnSpc>
              <a:spcBef>
                <a:spcPts val="0"/>
              </a:spcBef>
              <a:spcAft>
                <a:spcPts val="0"/>
              </a:spcAft>
            </a:pPr>
            <a:r>
              <a:rPr lang="zh-CN" sz="2800" b="1">
                <a:sym typeface="+mn-ea"/>
              </a:rPr>
              <a:t>近指代词</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是</a:t>
            </a:r>
            <a:r>
              <a:rPr lang="zh-CN" altLang="en-US" sz="2800" b="1">
                <a:solidFill>
                  <a:srgbClr val="FF0000"/>
                </a:solidFill>
                <a:latin typeface="黑体" panose="02010609060101010101" pitchFamily="49" charset="-122"/>
                <a:ea typeface="黑体" panose="02010609060101010101" pitchFamily="49" charset="-122"/>
                <a:sym typeface="+mn-ea"/>
              </a:rPr>
              <a:t>、此、斯、兹</a:t>
            </a:r>
            <a:endParaRPr lang="zh-CN" altLang="en-US" sz="2800" b="1">
              <a:solidFill>
                <a:srgbClr val="000000"/>
              </a:solidFill>
              <a:cs typeface="+mn-ea"/>
              <a:sym typeface="微软雅黑" panose="020B0503020204020204" charset="-122"/>
            </a:endParaRPr>
          </a:p>
          <a:p>
            <a:pPr>
              <a:lnSpc>
                <a:spcPct val="95000"/>
              </a:lnSpc>
              <a:spcBef>
                <a:spcPts val="0"/>
              </a:spcBef>
              <a:spcAft>
                <a:spcPts val="0"/>
              </a:spcAft>
            </a:pPr>
            <a:r>
              <a:rPr lang="zh-CN" sz="2800" b="1">
                <a:sym typeface="+mn-ea"/>
              </a:rPr>
              <a:t>远指代词</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彼、夫、其</a:t>
            </a:r>
            <a:endParaRPr lang="zh-CN" altLang="en-US" sz="2800" b="1">
              <a:solidFill>
                <a:srgbClr val="000000"/>
              </a:solidFill>
              <a:cs typeface="+mn-ea"/>
              <a:sym typeface="微软雅黑" panose="020B0503020204020204" charset="-122"/>
            </a:endParaRPr>
          </a:p>
          <a:p>
            <a:pPr>
              <a:lnSpc>
                <a:spcPct val="95000"/>
              </a:lnSpc>
              <a:spcBef>
                <a:spcPts val="0"/>
              </a:spcBef>
              <a:spcAft>
                <a:spcPts val="0"/>
              </a:spcAft>
            </a:pPr>
            <a:r>
              <a:rPr lang="zh-CN" sz="2800" b="1">
                <a:sym typeface="+mn-ea"/>
              </a:rPr>
              <a:t>疑问代词</a:t>
            </a:r>
            <a:r>
              <a:rPr lang="zh-CN" altLang="en-US" sz="2800" b="1">
                <a:solidFill>
                  <a:srgbClr val="000000"/>
                </a:solidFill>
                <a:cs typeface="+mn-ea"/>
                <a:sym typeface="微软雅黑" panose="020B0503020204020204" charset="-122"/>
              </a:rPr>
              <a:t>:</a:t>
            </a:r>
            <a:endParaRPr lang="zh-CN" altLang="en-US" sz="2800" b="1">
              <a:solidFill>
                <a:srgbClr val="000000"/>
              </a:solidFill>
              <a:cs typeface="+mn-ea"/>
              <a:sym typeface="微软雅黑" panose="020B0503020204020204" charset="-122"/>
            </a:endParaRPr>
          </a:p>
          <a:p>
            <a:pPr>
              <a:lnSpc>
                <a:spcPct val="95000"/>
              </a:lnSpc>
              <a:spcBef>
                <a:spcPts val="0"/>
              </a:spcBef>
              <a:spcAft>
                <a:spcPts val="0"/>
              </a:spcAft>
            </a:pPr>
            <a:r>
              <a:rPr lang="en-US" altLang="zh-CN" sz="2800" b="1">
                <a:sym typeface="+mn-ea"/>
              </a:rPr>
              <a:t>    </a:t>
            </a:r>
            <a:r>
              <a:rPr lang="zh-CN" sz="2800" b="1">
                <a:sym typeface="+mn-ea"/>
              </a:rPr>
              <a:t>问人</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mn-ea"/>
                <a:sym typeface="微软雅黑" panose="020B0503020204020204" charset="-122"/>
              </a:rPr>
              <a:t>谁</a:t>
            </a:r>
            <a:r>
              <a:rPr lang="zh-CN" altLang="en-US" sz="2800" b="1">
                <a:solidFill>
                  <a:srgbClr val="FF0000"/>
                </a:solidFill>
                <a:latin typeface="黑体" panose="02010609060101010101" pitchFamily="49" charset="-122"/>
                <a:ea typeface="黑体" panose="02010609060101010101" pitchFamily="49" charset="-122"/>
                <a:sym typeface="+mn-ea"/>
              </a:rPr>
              <a:t>、孰、</a:t>
            </a:r>
            <a:r>
              <a:rPr lang="zh-CN" altLang="en-US" sz="2800" b="1">
                <a:solidFill>
                  <a:srgbClr val="FF0000"/>
                </a:solidFill>
                <a:latin typeface="黑体" panose="02010609060101010101" pitchFamily="49" charset="-122"/>
                <a:ea typeface="黑体" panose="02010609060101010101" pitchFamily="49" charset="-122"/>
                <a:sym typeface="+mn-ea"/>
              </a:rPr>
              <a:t>何</a:t>
            </a:r>
            <a:r>
              <a:rPr lang="en-US" altLang="zh-CN" sz="2800" b="1">
                <a:sym typeface="+mn-ea"/>
              </a:rPr>
              <a:t>    </a:t>
            </a:r>
            <a:endParaRPr lang="en-US" altLang="zh-CN" sz="2800" b="1">
              <a:sym typeface="+mn-ea"/>
            </a:endParaRPr>
          </a:p>
          <a:p>
            <a:pPr>
              <a:lnSpc>
                <a:spcPct val="95000"/>
              </a:lnSpc>
              <a:spcBef>
                <a:spcPts val="0"/>
              </a:spcBef>
              <a:spcAft>
                <a:spcPts val="0"/>
              </a:spcAft>
            </a:pPr>
            <a:r>
              <a:rPr lang="en-US" altLang="zh-CN" sz="2800" b="1">
                <a:sym typeface="+mn-ea"/>
              </a:rPr>
              <a:t>    </a:t>
            </a:r>
            <a:r>
              <a:rPr lang="zh-CN" sz="2800" b="1">
                <a:sym typeface="+mn-ea"/>
              </a:rPr>
              <a:t>问事</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奚、</a:t>
            </a:r>
            <a:r>
              <a:rPr lang="zh-CN" altLang="en-US" sz="2800" b="1">
                <a:solidFill>
                  <a:srgbClr val="FF0000"/>
                </a:solidFill>
                <a:latin typeface="黑体" panose="02010609060101010101" pitchFamily="49" charset="-122"/>
                <a:ea typeface="黑体" panose="02010609060101010101" pitchFamily="49" charset="-122"/>
                <a:sym typeface="+mn-ea"/>
              </a:rPr>
              <a:t>胡、曷</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何</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、安</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岂</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焉</a:t>
            </a:r>
            <a:endParaRPr sz="2800" b="1"/>
          </a:p>
        </p:txBody>
      </p:sp>
      <p:sp>
        <p:nvSpPr>
          <p:cNvPr id="4" name="文本框 3"/>
          <p:cNvSpPr txBox="1"/>
          <p:nvPr/>
        </p:nvSpPr>
        <p:spPr>
          <a:xfrm>
            <a:off x="6876415" y="4076700"/>
            <a:ext cx="1816100" cy="58356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r>
              <a:rPr lang="zh-CN" altLang="en-US" sz="3200" b="1">
                <a:solidFill>
                  <a:srgbClr val="FF0000"/>
                </a:solidFill>
                <a:latin typeface="黑体" panose="02010609060101010101" pitchFamily="49" charset="-122"/>
                <a:ea typeface="黑体" panose="02010609060101010101" pitchFamily="49" charset="-122"/>
                <a:sym typeface="+mn-ea"/>
              </a:rPr>
              <a:t>文言代词</a:t>
            </a:r>
            <a:endParaRPr lang="zh-CN" altLang="en-US" sz="3200" b="1">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 calcmode="lin" valueType="num">
                                      <p:cBhvr additive="base">
                                        <p:cTn id="2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additive="base">
                                        <p:cTn id="3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3" end="3"/>
                                            </p:txEl>
                                          </p:spTgt>
                                        </p:tgtEl>
                                        <p:attrNameLst>
                                          <p:attrName>style.visibility</p:attrName>
                                        </p:attrNameLst>
                                      </p:cBhvr>
                                      <p:to>
                                        <p:strVal val="visible"/>
                                      </p:to>
                                    </p:set>
                                    <p:anim calcmode="lin" valueType="num">
                                      <p:cBhvr additive="base">
                                        <p:cTn id="3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 calcmode="lin" valueType="num">
                                      <p:cBhvr additive="base">
                                        <p:cTn id="4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5" end="5"/>
                                            </p:txEl>
                                          </p:spTgt>
                                        </p:tgtEl>
                                        <p:attrNameLst>
                                          <p:attrName>style.visibility</p:attrName>
                                        </p:attrNameLst>
                                      </p:cBhvr>
                                      <p:to>
                                        <p:strVal val="visible"/>
                                      </p:to>
                                    </p:set>
                                    <p:anim calcmode="lin" valueType="num">
                                      <p:cBhvr additive="base">
                                        <p:cTn id="4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
                                            <p:txEl>
                                              <p:pRg st="6" end="6"/>
                                            </p:txEl>
                                          </p:spTgt>
                                        </p:tgtEl>
                                        <p:attrNameLst>
                                          <p:attrName>style.visibility</p:attrName>
                                        </p:attrNameLst>
                                      </p:cBhvr>
                                      <p:to>
                                        <p:strVal val="visible"/>
                                      </p:to>
                                    </p:set>
                                    <p:anim calcmode="lin" valueType="num">
                                      <p:cBhvr additive="base">
                                        <p:cTn id="5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
                                            <p:txEl>
                                              <p:pRg st="7" end="7"/>
                                            </p:txEl>
                                          </p:spTgt>
                                        </p:tgtEl>
                                        <p:attrNameLst>
                                          <p:attrName>style.visibility</p:attrName>
                                        </p:attrNameLst>
                                      </p:cBhvr>
                                      <p:to>
                                        <p:strVal val="visible"/>
                                      </p:to>
                                    </p:set>
                                    <p:anim calcmode="lin" valueType="num">
                                      <p:cBhvr additive="base">
                                        <p:cTn id="6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blinds(horizontal)">
                                      <p:cBhvr>
                                        <p:cTn id="6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51485" y="764540"/>
            <a:ext cx="8241665" cy="2676525"/>
          </a:xfrm>
          <a:prstGeom prst="rect">
            <a:avLst/>
          </a:prstGeom>
          <a:noFill/>
        </p:spPr>
        <p:txBody>
          <a:bodyPr wrap="square" rtlCol="0" anchor="t">
            <a:spAutoFit/>
          </a:bodyPr>
          <a:p>
            <a:pPr algn="ctr"/>
            <a:r>
              <a:rPr lang="zh-CN" altLang="en-US" sz="2800" b="1">
                <a:ea typeface="黑体" panose="02010609060101010101" pitchFamily="49" charset="-122"/>
                <a:cs typeface="Arial" panose="020B0604020202020204" pitchFamily="34" charset="0"/>
                <a:sym typeface="+mn-ea"/>
              </a:rPr>
              <a:t>窍门</a:t>
            </a:r>
            <a:r>
              <a:rPr lang="en-US" altLang="zh-CN" sz="2800" b="1">
                <a:ea typeface="黑体" panose="02010609060101010101" pitchFamily="49" charset="-122"/>
                <a:cs typeface="Arial" panose="020B0604020202020204" pitchFamily="34" charset="0"/>
                <a:sym typeface="+mn-ea"/>
              </a:rPr>
              <a:t>2</a:t>
            </a:r>
            <a:r>
              <a:rPr lang="zh-CN" altLang="en-US" sz="2800" b="1">
                <a:ea typeface="黑体" panose="02010609060101010101" pitchFamily="49" charset="-122"/>
                <a:cs typeface="Arial" panose="020B0604020202020204" pitchFamily="34" charset="0"/>
                <a:sym typeface="+mn-ea"/>
              </a:rPr>
              <a:t>：</a:t>
            </a:r>
            <a:r>
              <a:rPr lang="zh-CN" sz="2800" b="1" u="sng">
                <a:solidFill>
                  <a:srgbClr val="FF0000"/>
                </a:solidFill>
                <a:latin typeface="黑体" panose="02010609060101010101" pitchFamily="49" charset="-122"/>
                <a:ea typeface="黑体" panose="02010609060101010101" pitchFamily="49" charset="-122"/>
              </a:rPr>
              <a:t>找</a:t>
            </a:r>
            <a:r>
              <a:rPr lang="zh-CN" altLang="en-US" sz="2800" b="1" u="sng">
                <a:solidFill>
                  <a:srgbClr val="FF0000"/>
                </a:solidFill>
                <a:latin typeface="黑体" panose="02010609060101010101" pitchFamily="49" charset="-122"/>
                <a:ea typeface="黑体" panose="02010609060101010101" pitchFamily="49" charset="-122"/>
              </a:rPr>
              <a:t>对话标志词</a:t>
            </a:r>
            <a:r>
              <a:rPr lang="zh-CN" altLang="en-US" sz="2800" b="1"/>
              <a:t>断句</a:t>
            </a:r>
            <a:endParaRPr lang="zh-CN" altLang="en-US" sz="2800" b="1"/>
          </a:p>
          <a:p>
            <a:r>
              <a:rPr lang="en-US" altLang="zh-CN" sz="2800" b="1"/>
              <a:t>        </a:t>
            </a:r>
            <a:r>
              <a:rPr lang="zh-CN" altLang="en-US" sz="2800" b="1"/>
              <a:t>文言文中对话、引语常常用</a:t>
            </a:r>
            <a:r>
              <a:rPr lang="en-US" altLang="zh-CN" sz="2800" b="1"/>
              <a:t>“</a:t>
            </a:r>
            <a:r>
              <a:rPr lang="zh-CN" altLang="en-US" sz="2800" b="1">
                <a:solidFill>
                  <a:srgbClr val="FF0000"/>
                </a:solidFill>
                <a:uFillTx/>
                <a:latin typeface="黑体" panose="02010609060101010101" pitchFamily="49" charset="-122"/>
                <a:ea typeface="黑体" panose="02010609060101010101" pitchFamily="49" charset="-122"/>
                <a:cs typeface="Arial" panose="020B0604020202020204" pitchFamily="34" charset="0"/>
                <a:sym typeface="+mn-ea"/>
              </a:rPr>
              <a:t>曰</a:t>
            </a:r>
            <a:r>
              <a:rPr lang="en-US" altLang="zh-CN" sz="2800" b="1">
                <a:sym typeface="+mn-ea"/>
              </a:rPr>
              <a:t>”“</a:t>
            </a:r>
            <a:r>
              <a:rPr lang="zh-CN" altLang="en-US" sz="2800" b="1">
                <a:solidFill>
                  <a:srgbClr val="FF0000"/>
                </a:solidFill>
                <a:uFillTx/>
                <a:latin typeface="黑体" panose="02010609060101010101" pitchFamily="49" charset="-122"/>
                <a:ea typeface="黑体" panose="02010609060101010101" pitchFamily="49" charset="-122"/>
                <a:cs typeface="Arial" panose="020B0604020202020204" pitchFamily="34" charset="0"/>
                <a:sym typeface="+mn-ea"/>
              </a:rPr>
              <a:t>云</a:t>
            </a:r>
            <a:r>
              <a:rPr lang="en-US" altLang="zh-CN" sz="2800" b="1">
                <a:sym typeface="+mn-ea"/>
              </a:rPr>
              <a:t>”</a:t>
            </a:r>
            <a:r>
              <a:rPr lang="en-US" altLang="zh-CN" sz="2800" b="1">
                <a:sym typeface="+mn-ea"/>
              </a:rPr>
              <a:t>“</a:t>
            </a:r>
            <a:r>
              <a:rPr lang="zh-CN" altLang="en-US" sz="2800" b="1">
                <a:solidFill>
                  <a:srgbClr val="FF0000"/>
                </a:solidFill>
                <a:uFillTx/>
                <a:latin typeface="黑体" panose="02010609060101010101" pitchFamily="49" charset="-122"/>
                <a:ea typeface="黑体" panose="02010609060101010101" pitchFamily="49" charset="-122"/>
                <a:cs typeface="Arial" panose="020B0604020202020204" pitchFamily="34" charset="0"/>
                <a:sym typeface="+mn-ea"/>
              </a:rPr>
              <a:t>言</a:t>
            </a:r>
            <a:r>
              <a:rPr lang="en-US" altLang="zh-CN" sz="2800" b="1">
                <a:sym typeface="+mn-ea"/>
              </a:rPr>
              <a:t>”</a:t>
            </a:r>
            <a:r>
              <a:rPr lang="en-US" altLang="zh-CN" sz="2800" b="1">
                <a:sym typeface="+mn-ea"/>
              </a:rPr>
              <a:t>“</a:t>
            </a:r>
            <a:r>
              <a:rPr lang="zh-CN" altLang="en-US" sz="2800" b="1">
                <a:solidFill>
                  <a:srgbClr val="FF0000"/>
                </a:solidFill>
                <a:uFillTx/>
                <a:latin typeface="黑体" panose="02010609060101010101" pitchFamily="49" charset="-122"/>
                <a:ea typeface="黑体" panose="02010609060101010101" pitchFamily="49" charset="-122"/>
                <a:cs typeface="Arial" panose="020B0604020202020204" pitchFamily="34" charset="0"/>
                <a:sym typeface="+mn-ea"/>
              </a:rPr>
              <a:t>白</a:t>
            </a:r>
            <a:r>
              <a:rPr lang="en-US" altLang="zh-CN" sz="2800" b="1">
                <a:sym typeface="+mn-ea"/>
              </a:rPr>
              <a:t>”</a:t>
            </a:r>
            <a:endParaRPr lang="en-US" altLang="zh-CN" sz="2800" b="1">
              <a:sym typeface="+mn-ea"/>
            </a:endParaRPr>
          </a:p>
          <a:p>
            <a:r>
              <a:rPr lang="en-US" altLang="zh-CN" sz="2800" b="1">
                <a:sym typeface="+mn-ea"/>
              </a:rPr>
              <a:t>“</a:t>
            </a:r>
            <a:r>
              <a:rPr lang="zh-CN" altLang="en-US" sz="2800" b="1">
                <a:solidFill>
                  <a:srgbClr val="FF0000"/>
                </a:solidFill>
                <a:uFillTx/>
                <a:latin typeface="黑体" panose="02010609060101010101" pitchFamily="49" charset="-122"/>
                <a:ea typeface="黑体" panose="02010609060101010101" pitchFamily="49" charset="-122"/>
                <a:cs typeface="Arial" panose="020B0604020202020204" pitchFamily="34" charset="0"/>
                <a:sym typeface="+mn-ea"/>
              </a:rPr>
              <a:t>语</a:t>
            </a:r>
            <a:r>
              <a:rPr lang="en-US" altLang="zh-CN" sz="2800" b="1">
                <a:sym typeface="+mn-ea"/>
              </a:rPr>
              <a:t>”</a:t>
            </a:r>
            <a:r>
              <a:rPr lang="en-US" altLang="zh-CN" sz="2800" b="1">
                <a:sym typeface="+mn-ea"/>
              </a:rPr>
              <a:t>“</a:t>
            </a:r>
            <a:r>
              <a:rPr lang="zh-CN" altLang="en-US" sz="2800" b="1">
                <a:solidFill>
                  <a:srgbClr val="FF0000"/>
                </a:solidFill>
                <a:uFillTx/>
                <a:latin typeface="黑体" panose="02010609060101010101" pitchFamily="49" charset="-122"/>
                <a:ea typeface="黑体" panose="02010609060101010101" pitchFamily="49" charset="-122"/>
                <a:cs typeface="Arial" panose="020B0604020202020204" pitchFamily="34" charset="0"/>
                <a:sym typeface="+mn-ea"/>
              </a:rPr>
              <a:t>道</a:t>
            </a:r>
            <a:r>
              <a:rPr lang="en-US" altLang="zh-CN" sz="2800" b="1">
                <a:sym typeface="+mn-ea"/>
              </a:rPr>
              <a:t>”</a:t>
            </a:r>
            <a:r>
              <a:rPr lang="en-US" altLang="zh-CN" sz="2800" b="1">
                <a:sym typeface="+mn-ea"/>
              </a:rPr>
              <a:t>“</a:t>
            </a:r>
            <a:r>
              <a:rPr lang="zh-CN" altLang="en-US" sz="2800" b="1">
                <a:solidFill>
                  <a:srgbClr val="FF0000"/>
                </a:solidFill>
                <a:uFillTx/>
                <a:latin typeface="黑体" panose="02010609060101010101" pitchFamily="49" charset="-122"/>
                <a:ea typeface="黑体" panose="02010609060101010101" pitchFamily="49" charset="-122"/>
                <a:cs typeface="Arial" panose="020B0604020202020204" pitchFamily="34" charset="0"/>
                <a:sym typeface="+mn-ea"/>
              </a:rPr>
              <a:t>谓</a:t>
            </a:r>
            <a:r>
              <a:rPr lang="en-US" altLang="zh-CN" sz="2800" b="1">
                <a:sym typeface="+mn-ea"/>
              </a:rPr>
              <a:t>”</a:t>
            </a:r>
            <a:r>
              <a:rPr lang="en-US" altLang="zh-CN" sz="2800" b="1">
                <a:sym typeface="+mn-ea"/>
              </a:rPr>
              <a:t>“</a:t>
            </a:r>
            <a:r>
              <a:rPr lang="zh-CN" altLang="en-US" sz="2800" b="1">
                <a:solidFill>
                  <a:srgbClr val="FF0000"/>
                </a:solidFill>
                <a:uFillTx/>
                <a:latin typeface="黑体" panose="02010609060101010101" pitchFamily="49" charset="-122"/>
                <a:ea typeface="黑体" panose="02010609060101010101" pitchFamily="49" charset="-122"/>
                <a:cs typeface="Arial" panose="020B0604020202020204" pitchFamily="34" charset="0"/>
                <a:sym typeface="+mn-ea"/>
              </a:rPr>
              <a:t>对</a:t>
            </a:r>
            <a:r>
              <a:rPr lang="en-US" altLang="zh-CN" sz="2800" b="1">
                <a:sym typeface="+mn-ea"/>
              </a:rPr>
              <a:t>”</a:t>
            </a:r>
            <a:r>
              <a:rPr lang="zh-CN" altLang="en-US" sz="2800" b="1">
                <a:latin typeface="宋体" panose="02010600030101010101" pitchFamily="2" charset="-122"/>
                <a:sym typeface="+mn-ea"/>
              </a:rPr>
              <a:t>等为标志</a:t>
            </a:r>
            <a:r>
              <a:rPr lang="zh-CN" altLang="en-US" sz="2800" b="1"/>
              <a:t>。</a:t>
            </a:r>
            <a:endParaRPr lang="zh-CN" altLang="en-US" sz="2000" b="1">
              <a:solidFill>
                <a:srgbClr val="FF0000"/>
              </a:solidFill>
              <a:latin typeface="黑体" panose="02010609060101010101" pitchFamily="49" charset="-122"/>
              <a:ea typeface="黑体" panose="02010609060101010101" pitchFamily="49" charset="-122"/>
            </a:endParaRPr>
          </a:p>
          <a:p>
            <a:r>
              <a:rPr lang="en-US" altLang="zh-CN" sz="2800" b="1">
                <a:solidFill>
                  <a:srgbClr val="000000"/>
                </a:solidFill>
                <a:cs typeface="+mn-ea"/>
                <a:sym typeface="微软雅黑" panose="020B0503020204020204" charset="-122"/>
              </a:rPr>
              <a:t>       </a:t>
            </a:r>
            <a:r>
              <a:rPr lang="zh-CN" altLang="en-US" sz="2800" b="1">
                <a:solidFill>
                  <a:srgbClr val="000000"/>
                </a:solidFill>
                <a:cs typeface="+mn-ea"/>
                <a:sym typeface="微软雅黑" panose="020B0503020204020204" charset="-122"/>
              </a:rPr>
              <a:t>两人对话</a:t>
            </a:r>
            <a:r>
              <a:rPr lang="en-US" altLang="zh-CN" sz="2800" b="1">
                <a:uFillTx/>
                <a:ea typeface="SimSun-ExtB" panose="02010609060101010101" pitchFamily="49" charset="-122"/>
                <a:cs typeface="+mj-cs"/>
                <a:sym typeface="宋体" panose="02010600030101010101" pitchFamily="2" charset="-122"/>
              </a:rPr>
              <a:t>,</a:t>
            </a:r>
            <a:r>
              <a:rPr lang="zh-CN" altLang="en-US" sz="2800" b="1">
                <a:solidFill>
                  <a:srgbClr val="000000"/>
                </a:solidFill>
                <a:cs typeface="+mn-ea"/>
                <a:sym typeface="微软雅黑" panose="020B0503020204020204" charset="-122"/>
              </a:rPr>
              <a:t>一般在第一次问答出现人名</a:t>
            </a:r>
            <a:r>
              <a:rPr lang="en-US" altLang="zh-CN" sz="2800" b="1">
                <a:uFillTx/>
                <a:ea typeface="SimSun-ExtB" panose="02010609060101010101" pitchFamily="49" charset="-122"/>
                <a:cs typeface="+mj-cs"/>
                <a:sym typeface="宋体" panose="02010600030101010101" pitchFamily="2" charset="-122"/>
              </a:rPr>
              <a:t>,</a:t>
            </a:r>
            <a:r>
              <a:rPr lang="zh-CN" altLang="en-US" sz="2800" b="1">
                <a:solidFill>
                  <a:srgbClr val="000000"/>
                </a:solidFill>
                <a:cs typeface="+mn-ea"/>
                <a:sym typeface="微软雅黑" panose="020B0503020204020204" charset="-122"/>
              </a:rPr>
              <a:t>以后就</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只用</a:t>
            </a:r>
            <a:r>
              <a:rPr lang="zh-CN" altLang="en-US" sz="2800" b="1">
                <a:solidFill>
                  <a:srgbClr val="FF0000"/>
                </a:solidFill>
                <a:uFillTx/>
                <a:ea typeface="SimSun-ExtB" panose="02010609060101010101" pitchFamily="49" charset="-122"/>
                <a:cs typeface="Arial" panose="020B0604020202020204" pitchFamily="34" charset="0"/>
                <a:sym typeface="微软雅黑" panose="020B0503020204020204" charset="-122"/>
              </a:rPr>
              <a:t>“</a:t>
            </a:r>
            <a:r>
              <a:rPr lang="zh-CN" altLang="en-US" sz="2800" b="1">
                <a:solidFill>
                  <a:srgbClr val="FF0000"/>
                </a:solidFill>
                <a:uFillTx/>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曰</a:t>
            </a:r>
            <a:r>
              <a:rPr lang="zh-CN" altLang="en-US" sz="2800" b="1">
                <a:solidFill>
                  <a:srgbClr val="FF0000"/>
                </a:solidFill>
                <a:uFillTx/>
                <a:ea typeface="SimSun-ExtB" panose="02010609060101010101" pitchFamily="49" charset="-122"/>
                <a:cs typeface="黑体" panose="02010609060101010101" pitchFamily="49" charset="-122"/>
                <a:sym typeface="微软雅黑" panose="020B0503020204020204" charset="-122"/>
              </a:rPr>
              <a:t>”</a:t>
            </a:r>
            <a:r>
              <a:rPr lang="en-US" altLang="zh-CN" sz="2800" b="1">
                <a:uFillTx/>
                <a:ea typeface="SimSun-ExtB" panose="02010609060101010101" pitchFamily="49" charset="-122"/>
                <a:cs typeface="+mj-cs"/>
                <a:sym typeface="宋体" panose="02010600030101010101" pitchFamily="2" charset="-122"/>
              </a:rPr>
              <a:t>,</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而把主语省略</a:t>
            </a:r>
            <a:r>
              <a:rPr lang="zh-CN" altLang="en-US" sz="2800" b="1">
                <a:solidFill>
                  <a:srgbClr val="000000"/>
                </a:solidFill>
                <a:cs typeface="+mn-ea"/>
                <a:sym typeface="微软雅黑" panose="020B0503020204020204" charset="-122"/>
              </a:rPr>
              <a:t>。</a:t>
            </a:r>
            <a:endParaRPr lang="zh-CN" altLang="en-US" sz="2800" b="1">
              <a:solidFill>
                <a:srgbClr val="000000"/>
              </a:solidFill>
              <a:cs typeface="+mn-ea"/>
              <a:sym typeface="微软雅黑" panose="020B0503020204020204" charset="-122"/>
            </a:endParaRPr>
          </a:p>
          <a:p>
            <a:r>
              <a:rPr lang="zh-CN" altLang="en-US" sz="2800" b="1">
                <a:solidFill>
                  <a:srgbClr val="000000"/>
                </a:solidFill>
                <a:cs typeface="+mn-ea"/>
                <a:sym typeface="微软雅黑" panose="020B0503020204020204" charset="-122"/>
              </a:rPr>
              <a:t> </a:t>
            </a:r>
            <a:r>
              <a:rPr lang="en-US" altLang="zh-CN" sz="2800" b="1">
                <a:solidFill>
                  <a:srgbClr val="000000"/>
                </a:solidFill>
                <a:cs typeface="+mn-ea"/>
                <a:sym typeface="微软雅黑" panose="020B0503020204020204" charset="-122"/>
              </a:rPr>
              <a:t>      </a:t>
            </a:r>
            <a:r>
              <a:rPr lang="zh-CN" altLang="en-US" sz="2800" b="1">
                <a:solidFill>
                  <a:srgbClr val="000000"/>
                </a:solidFill>
                <a:cs typeface="+mn-ea"/>
                <a:sym typeface="微软雅黑" panose="020B0503020204020204" charset="-122"/>
              </a:rPr>
              <a:t>遇到对话</a:t>
            </a:r>
            <a:r>
              <a:rPr lang="en-US" altLang="zh-CN" sz="2800" b="1">
                <a:uFillTx/>
                <a:ea typeface="SimSun-ExtB" panose="02010609060101010101" pitchFamily="49" charset="-122"/>
                <a:cs typeface="+mj-cs"/>
                <a:sym typeface="宋体" panose="02010600030101010101" pitchFamily="2" charset="-122"/>
              </a:rPr>
              <a:t>,</a:t>
            </a:r>
            <a:r>
              <a:rPr lang="zh-CN" altLang="en-US" sz="2800" b="1">
                <a:solidFill>
                  <a:srgbClr val="000000"/>
                </a:solidFill>
                <a:cs typeface="+mn-ea"/>
                <a:sym typeface="微软雅黑" panose="020B0503020204020204" charset="-122"/>
              </a:rPr>
              <a:t>根据上下文</a:t>
            </a:r>
            <a:r>
              <a:rPr lang="zh-CN" altLang="en-US" sz="2800" b="1">
                <a:solidFill>
                  <a:srgbClr val="FF0000"/>
                </a:solidFill>
                <a:latin typeface="黑体" panose="02010609060101010101" pitchFamily="49" charset="-122"/>
                <a:ea typeface="黑体" panose="02010609060101010101" pitchFamily="49" charset="-122"/>
                <a:cs typeface="+mn-ea"/>
                <a:sym typeface="微软雅黑" panose="020B0503020204020204" charset="-122"/>
              </a:rPr>
              <a:t>判断对话双方</a:t>
            </a:r>
            <a:r>
              <a:rPr lang="zh-CN" sz="2800" b="1">
                <a:uFillTx/>
                <a:ea typeface="SimSun-ExtB" panose="02010609060101010101" pitchFamily="49" charset="-122"/>
                <a:cs typeface="+mj-cs"/>
                <a:sym typeface="宋体" panose="02010600030101010101" pitchFamily="2" charset="-122"/>
              </a:rPr>
              <a:t>来断句</a:t>
            </a:r>
            <a:r>
              <a:rPr lang="zh-CN" altLang="en-US" sz="2800" b="1">
                <a:solidFill>
                  <a:srgbClr val="000000"/>
                </a:solidFill>
                <a:cs typeface="+mn-ea"/>
                <a:sym typeface="微软雅黑" panose="020B0503020204020204" charset="-122"/>
              </a:rPr>
              <a:t>。</a:t>
            </a:r>
            <a:endParaRPr lang="zh-CN" altLang="en-US" sz="2800" b="1">
              <a:solidFill>
                <a:srgbClr val="000000"/>
              </a:solidFill>
              <a:cs typeface="+mn-ea"/>
              <a:sym typeface="微软雅黑" panose="020B0503020204020204" charset="-122"/>
            </a:endParaRPr>
          </a:p>
        </p:txBody>
      </p:sp>
      <p:sp>
        <p:nvSpPr>
          <p:cNvPr id="6" name="文本框 5"/>
          <p:cNvSpPr txBox="1"/>
          <p:nvPr/>
        </p:nvSpPr>
        <p:spPr>
          <a:xfrm>
            <a:off x="451485" y="3441065"/>
            <a:ext cx="5102860" cy="529590"/>
          </a:xfrm>
          <a:prstGeom prst="rect">
            <a:avLst/>
          </a:prstGeom>
          <a:noFill/>
        </p:spPr>
        <p:txBody>
          <a:bodyPr wrap="square" rtlCol="0" anchor="t">
            <a:spAutoFit/>
          </a:bodyPr>
          <a:p>
            <a:pPr>
              <a:lnSpc>
                <a:spcPct val="95000"/>
              </a:lnSpc>
              <a:spcBef>
                <a:spcPts val="0"/>
              </a:spcBef>
              <a:spcAft>
                <a:spcPts val="0"/>
              </a:spcAft>
            </a:pPr>
            <a:r>
              <a:rPr lang="zh-CN" altLang="en-US" sz="2800" b="1">
                <a:sym typeface="+mn-ea"/>
              </a:rPr>
              <a:t>例</a:t>
            </a:r>
            <a:r>
              <a:rPr lang="zh-CN" altLang="en-US" sz="3000" b="1">
                <a:solidFill>
                  <a:srgbClr val="000000"/>
                </a:solidFill>
                <a:cs typeface="+mn-ea"/>
                <a:sym typeface="微软雅黑" panose="020B0503020204020204" charset="-122"/>
              </a:rPr>
              <a:t>:</a:t>
            </a:r>
            <a:r>
              <a:rPr sz="2800" b="1">
                <a:sym typeface="+mn-ea"/>
              </a:rPr>
              <a:t>此中人语云不足为外人道也</a:t>
            </a:r>
            <a:endParaRPr sz="2800" b="1">
              <a:sym typeface="+mn-ea"/>
            </a:endParaRPr>
          </a:p>
        </p:txBody>
      </p:sp>
      <p:sp>
        <p:nvSpPr>
          <p:cNvPr id="2" name="文本框 1"/>
          <p:cNvSpPr txBox="1"/>
          <p:nvPr/>
        </p:nvSpPr>
        <p:spPr>
          <a:xfrm>
            <a:off x="899160" y="4432935"/>
            <a:ext cx="7843520" cy="909320"/>
          </a:xfrm>
          <a:prstGeom prst="rect">
            <a:avLst/>
          </a:prstGeom>
          <a:noFill/>
        </p:spPr>
        <p:txBody>
          <a:bodyPr wrap="square" rtlCol="0" anchor="t">
            <a:spAutoFit/>
          </a:bodyPr>
          <a:p>
            <a:pPr>
              <a:lnSpc>
                <a:spcPct val="95000"/>
              </a:lnSpc>
              <a:spcBef>
                <a:spcPts val="0"/>
              </a:spcBef>
              <a:spcAft>
                <a:spcPts val="0"/>
              </a:spcAft>
            </a:pPr>
            <a:r>
              <a:rPr sz="2800" b="1">
                <a:sym typeface="+mn-ea"/>
              </a:rPr>
              <a:t>沛公曰孰与君少长良曰长于臣沛公曰君为我呼入吾得兄事之</a:t>
            </a:r>
            <a:endParaRPr sz="2800" b="1">
              <a:sym typeface="+mn-ea"/>
            </a:endParaRPr>
          </a:p>
        </p:txBody>
      </p:sp>
      <p:sp>
        <p:nvSpPr>
          <p:cNvPr id="5" name="文本框 4"/>
          <p:cNvSpPr txBox="1"/>
          <p:nvPr/>
        </p:nvSpPr>
        <p:spPr>
          <a:xfrm>
            <a:off x="953135" y="3932555"/>
            <a:ext cx="4601210" cy="500380"/>
          </a:xfrm>
          <a:prstGeom prst="rect">
            <a:avLst/>
          </a:prstGeom>
          <a:noFill/>
        </p:spPr>
        <p:txBody>
          <a:bodyPr wrap="square" rtlCol="0" anchor="t">
            <a:spAutoFit/>
          </a:bodyPr>
          <a:p>
            <a:pPr>
              <a:lnSpc>
                <a:spcPct val="95000"/>
              </a:lnSpc>
              <a:spcBef>
                <a:spcPts val="0"/>
              </a:spcBef>
              <a:spcAft>
                <a:spcPts val="0"/>
              </a:spcAft>
            </a:pPr>
            <a:r>
              <a:rPr sz="2800" b="1">
                <a:sym typeface="+mn-ea"/>
              </a:rPr>
              <a:t>此中人语</a:t>
            </a:r>
            <a:r>
              <a:rPr sz="2800" b="1">
                <a:solidFill>
                  <a:srgbClr val="FF0000"/>
                </a:solidFill>
                <a:sym typeface="+mn-ea"/>
              </a:rPr>
              <a:t>云</a:t>
            </a:r>
            <a:r>
              <a:rPr lang="en-US" altLang="zh-CN" sz="2800" b="1">
                <a:solidFill>
                  <a:srgbClr val="FF0000"/>
                </a:solidFill>
                <a:latin typeface="+mn-lt"/>
                <a:ea typeface="+mn-ea"/>
                <a:sym typeface="+mn-ea"/>
              </a:rPr>
              <a:t>/</a:t>
            </a:r>
            <a:r>
              <a:rPr sz="2800" b="1">
                <a:sym typeface="+mn-ea"/>
              </a:rPr>
              <a:t>不足为外人道也</a:t>
            </a:r>
            <a:endParaRPr sz="2800" b="1">
              <a:sym typeface="+mn-ea"/>
            </a:endParaRPr>
          </a:p>
        </p:txBody>
      </p:sp>
      <p:sp>
        <p:nvSpPr>
          <p:cNvPr id="7" name="文本框 6"/>
          <p:cNvSpPr txBox="1"/>
          <p:nvPr/>
        </p:nvSpPr>
        <p:spPr>
          <a:xfrm>
            <a:off x="899160" y="5342255"/>
            <a:ext cx="7841615" cy="909320"/>
          </a:xfrm>
          <a:prstGeom prst="rect">
            <a:avLst/>
          </a:prstGeom>
          <a:noFill/>
        </p:spPr>
        <p:txBody>
          <a:bodyPr wrap="square" rtlCol="0" anchor="t">
            <a:spAutoFit/>
          </a:bodyPr>
          <a:p>
            <a:pPr>
              <a:lnSpc>
                <a:spcPct val="95000"/>
              </a:lnSpc>
              <a:spcBef>
                <a:spcPts val="0"/>
              </a:spcBef>
              <a:spcAft>
                <a:spcPts val="0"/>
              </a:spcAft>
            </a:pPr>
            <a:r>
              <a:rPr sz="2800" b="1">
                <a:sym typeface="+mn-ea"/>
              </a:rPr>
              <a:t>沛公</a:t>
            </a:r>
            <a:r>
              <a:rPr sz="2800" b="1">
                <a:solidFill>
                  <a:srgbClr val="FF0000"/>
                </a:solidFill>
                <a:sym typeface="+mn-ea"/>
              </a:rPr>
              <a:t>曰</a:t>
            </a:r>
            <a:r>
              <a:rPr lang="en-US" altLang="zh-CN" sz="2800" b="1">
                <a:solidFill>
                  <a:srgbClr val="FF0000"/>
                </a:solidFill>
                <a:latin typeface="+mn-lt"/>
                <a:ea typeface="+mn-ea"/>
                <a:sym typeface="+mn-ea"/>
              </a:rPr>
              <a:t>/</a:t>
            </a:r>
            <a:r>
              <a:rPr sz="2800" b="1">
                <a:sym typeface="+mn-ea"/>
              </a:rPr>
              <a:t>孰与君少长</a:t>
            </a:r>
            <a:r>
              <a:rPr lang="en-US" altLang="zh-CN" sz="2800" b="1">
                <a:solidFill>
                  <a:srgbClr val="FF0000"/>
                </a:solidFill>
                <a:latin typeface="+mn-lt"/>
                <a:ea typeface="+mn-ea"/>
                <a:sym typeface="+mn-ea"/>
              </a:rPr>
              <a:t>/</a:t>
            </a:r>
            <a:r>
              <a:rPr sz="2800" b="1">
                <a:sym typeface="+mn-ea"/>
              </a:rPr>
              <a:t>良</a:t>
            </a:r>
            <a:r>
              <a:rPr sz="2800" b="1">
                <a:solidFill>
                  <a:srgbClr val="FF0000"/>
                </a:solidFill>
                <a:sym typeface="+mn-ea"/>
              </a:rPr>
              <a:t>曰</a:t>
            </a:r>
            <a:r>
              <a:rPr lang="en-US" altLang="zh-CN" sz="2800" b="1">
                <a:solidFill>
                  <a:srgbClr val="FF0000"/>
                </a:solidFill>
                <a:latin typeface="+mn-lt"/>
                <a:ea typeface="+mn-ea"/>
                <a:sym typeface="+mn-ea"/>
              </a:rPr>
              <a:t>/</a:t>
            </a:r>
            <a:r>
              <a:rPr sz="2800" b="1">
                <a:sym typeface="+mn-ea"/>
              </a:rPr>
              <a:t>长于</a:t>
            </a:r>
            <a:r>
              <a:rPr sz="2800" b="1">
                <a:solidFill>
                  <a:srgbClr val="3120D6"/>
                </a:solidFill>
                <a:sym typeface="+mn-ea"/>
              </a:rPr>
              <a:t>臣</a:t>
            </a:r>
            <a:r>
              <a:rPr lang="en-US" altLang="zh-CN" sz="2800" b="1">
                <a:solidFill>
                  <a:srgbClr val="FF0000"/>
                </a:solidFill>
                <a:latin typeface="+mn-lt"/>
                <a:ea typeface="+mn-ea"/>
                <a:sym typeface="+mn-ea"/>
              </a:rPr>
              <a:t>/</a:t>
            </a:r>
            <a:r>
              <a:rPr sz="2800" b="1">
                <a:sym typeface="+mn-ea"/>
              </a:rPr>
              <a:t>沛公</a:t>
            </a:r>
            <a:r>
              <a:rPr sz="2800" b="1">
                <a:solidFill>
                  <a:srgbClr val="FF0000"/>
                </a:solidFill>
                <a:sym typeface="+mn-ea"/>
              </a:rPr>
              <a:t>曰</a:t>
            </a:r>
            <a:r>
              <a:rPr lang="en-US" altLang="zh-CN" sz="2800" b="1">
                <a:solidFill>
                  <a:srgbClr val="FF0000"/>
                </a:solidFill>
                <a:latin typeface="+mn-lt"/>
                <a:ea typeface="+mn-ea"/>
                <a:sym typeface="+mn-ea"/>
              </a:rPr>
              <a:t>/</a:t>
            </a:r>
            <a:r>
              <a:rPr sz="2800" b="1">
                <a:sym typeface="+mn-ea"/>
              </a:rPr>
              <a:t>君为我呼入</a:t>
            </a:r>
            <a:r>
              <a:rPr lang="en-US" altLang="zh-CN" sz="2800" b="1">
                <a:solidFill>
                  <a:srgbClr val="FF0000"/>
                </a:solidFill>
                <a:latin typeface="+mn-lt"/>
                <a:ea typeface="+mn-ea"/>
                <a:sym typeface="+mn-ea"/>
              </a:rPr>
              <a:t>/</a:t>
            </a:r>
            <a:r>
              <a:rPr sz="2800" b="1">
                <a:solidFill>
                  <a:srgbClr val="3120D6"/>
                </a:solidFill>
                <a:sym typeface="+mn-ea"/>
              </a:rPr>
              <a:t>吾</a:t>
            </a:r>
            <a:r>
              <a:rPr sz="2800" b="1">
                <a:sym typeface="+mn-ea"/>
              </a:rPr>
              <a:t>得兄事之</a:t>
            </a:r>
            <a:endParaRPr sz="2800" b="1">
              <a:sym typeface="+mn-ea"/>
            </a:endParaRPr>
          </a:p>
        </p:txBody>
      </p:sp>
      <p:sp>
        <p:nvSpPr>
          <p:cNvPr id="3" name="文本框 2"/>
          <p:cNvSpPr txBox="1"/>
          <p:nvPr/>
        </p:nvSpPr>
        <p:spPr>
          <a:xfrm>
            <a:off x="6732270" y="3572510"/>
            <a:ext cx="2224405" cy="58356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r>
              <a:rPr lang="zh-CN" altLang="en-US" sz="3200" b="1">
                <a:solidFill>
                  <a:srgbClr val="FF0000"/>
                </a:solidFill>
                <a:latin typeface="黑体" panose="02010609060101010101" pitchFamily="49" charset="-122"/>
                <a:ea typeface="黑体" panose="02010609060101010101" pitchFamily="49" charset="-122"/>
                <a:sym typeface="+mn-ea"/>
              </a:rPr>
              <a:t>对话标志词</a:t>
            </a:r>
            <a:endParaRPr lang="zh-CN" altLang="en-US" sz="3200" b="1">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additive="base">
                                        <p:cTn id="2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 calcmode="lin" valueType="num">
                                      <p:cBhvr additive="base">
                                        <p:cTn id="2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 calcmode="lin" valueType="num">
                                      <p:cBhvr additive="base">
                                        <p:cTn id="3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5">
                                            <p:txEl>
                                              <p:pRg st="0" end="0"/>
                                            </p:txEl>
                                          </p:spTgt>
                                        </p:tgtEl>
                                        <p:attrNameLst>
                                          <p:attrName>style.visibility</p:attrName>
                                        </p:attrNameLst>
                                      </p:cBhvr>
                                      <p:to>
                                        <p:strVal val="visible"/>
                                      </p:to>
                                    </p:set>
                                    <p:anim calcmode="lin" valueType="num">
                                      <p:cBhvr additive="base">
                                        <p:cTn id="4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
                                            <p:txEl>
                                              <p:pRg st="0" end="0"/>
                                            </p:txEl>
                                          </p:spTgt>
                                        </p:tgtEl>
                                        <p:attrNameLst>
                                          <p:attrName>style.visibility</p:attrName>
                                        </p:attrNameLst>
                                      </p:cBhvr>
                                      <p:to>
                                        <p:strVal val="visible"/>
                                      </p:to>
                                    </p:set>
                                    <p:anim calcmode="lin" valueType="num">
                                      <p:cBhvr additive="base">
                                        <p:cTn id="4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7">
                                            <p:txEl>
                                              <p:pRg st="0" end="0"/>
                                            </p:txEl>
                                          </p:spTgt>
                                        </p:tgtEl>
                                        <p:attrNameLst>
                                          <p:attrName>style.visibility</p:attrName>
                                        </p:attrNameLst>
                                      </p:cBhvr>
                                      <p:to>
                                        <p:strVal val="visible"/>
                                      </p:to>
                                    </p:set>
                                    <p:anim calcmode="lin" valueType="num">
                                      <p:cBhvr additive="base">
                                        <p:cTn id="5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blinds(horizontal)">
                                      <p:cBhvr>
                                        <p:cTn id="5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93065" y="692785"/>
            <a:ext cx="8357235" cy="1814830"/>
          </a:xfrm>
          <a:prstGeom prst="rect">
            <a:avLst/>
          </a:prstGeom>
          <a:noFill/>
        </p:spPr>
        <p:txBody>
          <a:bodyPr wrap="square" rtlCol="0" anchor="t">
            <a:spAutoFit/>
          </a:bodyPr>
          <a:p>
            <a:pPr algn="ctr"/>
            <a:r>
              <a:rPr lang="zh-CN" altLang="en-US" sz="2800" b="1">
                <a:ea typeface="黑体" panose="02010609060101010101" pitchFamily="49" charset="-122"/>
                <a:cs typeface="Arial" panose="020B0604020202020204" pitchFamily="34" charset="0"/>
                <a:sym typeface="+mn-ea"/>
              </a:rPr>
              <a:t>窍门</a:t>
            </a:r>
            <a:r>
              <a:rPr lang="en-US" altLang="zh-CN" sz="2800" b="1">
                <a:ea typeface="黑体" panose="02010609060101010101" pitchFamily="49" charset="-122"/>
                <a:cs typeface="Arial" panose="020B0604020202020204" pitchFamily="34" charset="0"/>
                <a:sym typeface="+mn-ea"/>
              </a:rPr>
              <a:t>3</a:t>
            </a:r>
            <a:r>
              <a:rPr lang="zh-CN" altLang="en-US" sz="2800" b="1">
                <a:ea typeface="黑体" panose="02010609060101010101" pitchFamily="49" charset="-122"/>
                <a:cs typeface="Arial" panose="020B0604020202020204" pitchFamily="34" charset="0"/>
                <a:sym typeface="+mn-ea"/>
              </a:rPr>
              <a:t>：</a:t>
            </a:r>
            <a:r>
              <a:rPr lang="zh-CN" sz="2800" b="1" u="sng">
                <a:solidFill>
                  <a:srgbClr val="FF0000"/>
                </a:solidFill>
                <a:latin typeface="黑体" panose="02010609060101010101" pitchFamily="49" charset="-122"/>
                <a:ea typeface="黑体" panose="02010609060101010101" pitchFamily="49" charset="-122"/>
              </a:rPr>
              <a:t>找</a:t>
            </a:r>
            <a:r>
              <a:rPr lang="zh-CN" altLang="en-US" sz="2800" b="1" u="sng">
                <a:solidFill>
                  <a:srgbClr val="FF0000"/>
                </a:solidFill>
                <a:latin typeface="黑体" panose="02010609060101010101" pitchFamily="49" charset="-122"/>
                <a:ea typeface="黑体" panose="02010609060101010101" pitchFamily="49" charset="-122"/>
              </a:rPr>
              <a:t>虚</a:t>
            </a:r>
            <a:r>
              <a:rPr lang="zh-CN" altLang="en-US" sz="2800" b="1" u="sng">
                <a:solidFill>
                  <a:srgbClr val="FF0000"/>
                </a:solidFill>
                <a:latin typeface="黑体" panose="02010609060101010101" pitchFamily="49" charset="-122"/>
                <a:ea typeface="黑体" panose="02010609060101010101" pitchFamily="49" charset="-122"/>
              </a:rPr>
              <a:t>词</a:t>
            </a:r>
            <a:r>
              <a:rPr lang="zh-CN" altLang="en-US" sz="2800" b="1"/>
              <a:t>断句</a:t>
            </a:r>
            <a:endParaRPr lang="zh-CN" altLang="en-US" sz="2800" b="1"/>
          </a:p>
          <a:p>
            <a:r>
              <a:rPr lang="en-US" altLang="zh-CN" sz="2800" b="1">
                <a:solidFill>
                  <a:srgbClr val="000000"/>
                </a:solidFill>
                <a:cs typeface="+mn-ea"/>
                <a:sym typeface="微软雅黑" panose="020B0503020204020204" charset="-122"/>
              </a:rPr>
              <a:t>       </a:t>
            </a:r>
            <a:r>
              <a:rPr lang="zh-CN" altLang="en-US" sz="2800" b="1">
                <a:solidFill>
                  <a:srgbClr val="000000"/>
                </a:solidFill>
                <a:cs typeface="+mn-ea"/>
                <a:sym typeface="微软雅黑" panose="020B0503020204020204" charset="-122"/>
              </a:rPr>
              <a:t>古人写文章</a:t>
            </a:r>
            <a:r>
              <a:rPr lang="en-US" altLang="zh-CN" sz="2800" b="1">
                <a:uFillTx/>
                <a:ea typeface="SimSun-ExtB" panose="02010609060101010101" pitchFamily="49" charset="-122"/>
                <a:cs typeface="+mj-cs"/>
                <a:sym typeface="宋体" panose="02010600030101010101" pitchFamily="2" charset="-122"/>
              </a:rPr>
              <a:t>,</a:t>
            </a:r>
            <a:r>
              <a:rPr lang="zh-CN" altLang="en-US" sz="2800" b="1">
                <a:solidFill>
                  <a:srgbClr val="000000"/>
                </a:solidFill>
                <a:cs typeface="+mn-ea"/>
                <a:sym typeface="微软雅黑" panose="020B0503020204020204" charset="-122"/>
              </a:rPr>
              <a:t>不用标点符号</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他们</a:t>
            </a:r>
            <a:r>
              <a:rPr lang="zh-CN" altLang="en-US" sz="2800" b="1">
                <a:solidFill>
                  <a:srgbClr val="000000"/>
                </a:solidFill>
                <a:cs typeface="+mn-ea"/>
                <a:sym typeface="微软雅黑" panose="020B0503020204020204" charset="-122"/>
              </a:rPr>
              <a:t>明辨句读</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虚词</a:t>
            </a:r>
            <a:r>
              <a:rPr lang="zh-CN" altLang="en-US" sz="2800" b="1">
                <a:solidFill>
                  <a:srgbClr val="000000"/>
                </a:solidFill>
                <a:cs typeface="+mn-ea"/>
                <a:sym typeface="微软雅黑" panose="020B0503020204020204" charset="-122"/>
              </a:rPr>
              <a:t>就成了重要的标志。尤其是一些</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语气词</a:t>
            </a:r>
            <a:r>
              <a:rPr lang="zh-CN" altLang="en-US" sz="2800" b="1">
                <a:solidFill>
                  <a:schemeClr val="tx1"/>
                </a:solidFill>
                <a:latin typeface="宋体" panose="02010600030101010101" pitchFamily="2" charset="-122"/>
                <a:cs typeface="黑体" panose="02010609060101010101" pitchFamily="49" charset="-122"/>
                <a:sym typeface="微软雅黑" panose="020B0503020204020204" charset="-122"/>
              </a:rPr>
              <a:t>和</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连词的前后</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往往要</a:t>
            </a:r>
            <a:r>
              <a:rPr lang="zh-CN" altLang="en-US" sz="2800" b="1">
                <a:solidFill>
                  <a:srgbClr val="FF0000"/>
                </a:solidFill>
                <a:uFillTx/>
                <a:latin typeface="黑体" panose="02010609060101010101" pitchFamily="49" charset="-122"/>
                <a:ea typeface="黑体" panose="02010609060101010101" pitchFamily="49" charset="-122"/>
                <a:cs typeface="+mj-cs"/>
                <a:sym typeface="宋体" panose="02010600030101010101" pitchFamily="2" charset="-122"/>
              </a:rPr>
              <a:t>断句</a:t>
            </a:r>
            <a:r>
              <a:rPr lang="zh-CN" altLang="en-US" sz="2800" b="1">
                <a:solidFill>
                  <a:srgbClr val="000000"/>
                </a:solidFill>
                <a:cs typeface="+mn-ea"/>
                <a:sym typeface="微软雅黑" panose="020B0503020204020204" charset="-122"/>
              </a:rPr>
              <a:t>。</a:t>
            </a:r>
            <a:endParaRPr lang="zh-CN" altLang="en-US" sz="2800" b="1">
              <a:solidFill>
                <a:srgbClr val="000000"/>
              </a:solidFill>
              <a:cs typeface="+mn-ea"/>
              <a:sym typeface="微软雅黑" panose="020B0503020204020204" charset="-122"/>
            </a:endParaRPr>
          </a:p>
        </p:txBody>
      </p:sp>
      <p:sp>
        <p:nvSpPr>
          <p:cNvPr id="6" name="文本框 5"/>
          <p:cNvSpPr txBox="1"/>
          <p:nvPr/>
        </p:nvSpPr>
        <p:spPr>
          <a:xfrm>
            <a:off x="539750" y="2564765"/>
            <a:ext cx="8356600" cy="1348105"/>
          </a:xfrm>
          <a:prstGeom prst="rect">
            <a:avLst/>
          </a:prstGeom>
          <a:noFill/>
        </p:spPr>
        <p:txBody>
          <a:bodyPr wrap="square" rtlCol="0" anchor="t">
            <a:spAutoFit/>
          </a:bodyPr>
          <a:p>
            <a:pPr>
              <a:lnSpc>
                <a:spcPct val="95000"/>
              </a:lnSpc>
              <a:spcBef>
                <a:spcPts val="0"/>
              </a:spcBef>
              <a:spcAft>
                <a:spcPts val="0"/>
              </a:spcAft>
            </a:pPr>
            <a:r>
              <a:rPr lang="zh-CN" altLang="en-US" sz="2800" b="1">
                <a:sym typeface="+mn-ea"/>
              </a:rPr>
              <a:t>例</a:t>
            </a:r>
            <a:r>
              <a:rPr lang="zh-CN" altLang="en-US" sz="3000" b="1">
                <a:solidFill>
                  <a:srgbClr val="000000"/>
                </a:solidFill>
                <a:cs typeface="+mn-ea"/>
                <a:sym typeface="微软雅黑" panose="020B0503020204020204" charset="-122"/>
              </a:rPr>
              <a:t>:</a:t>
            </a:r>
            <a:r>
              <a:rPr lang="zh-CN" sz="2800" b="1">
                <a:sym typeface="+mn-ea"/>
              </a:rPr>
              <a:t>天下事有难易乎为之则难者亦易矣不为则易者亦难矣人之为学有难易乎学之则难者亦易矣不学则易者亦难矣</a:t>
            </a:r>
            <a:endParaRPr lang="zh-CN" sz="2800" b="1">
              <a:sym typeface="+mn-ea"/>
            </a:endParaRPr>
          </a:p>
        </p:txBody>
      </p:sp>
      <p:sp>
        <p:nvSpPr>
          <p:cNvPr id="2" name="文本框 1"/>
          <p:cNvSpPr txBox="1"/>
          <p:nvPr/>
        </p:nvSpPr>
        <p:spPr>
          <a:xfrm>
            <a:off x="539750" y="3932555"/>
            <a:ext cx="8356600" cy="1318260"/>
          </a:xfrm>
          <a:prstGeom prst="rect">
            <a:avLst/>
          </a:prstGeom>
          <a:noFill/>
        </p:spPr>
        <p:txBody>
          <a:bodyPr wrap="square" rtlCol="0" anchor="t">
            <a:spAutoFit/>
          </a:bodyPr>
          <a:p>
            <a:pPr>
              <a:lnSpc>
                <a:spcPct val="95000"/>
              </a:lnSpc>
              <a:spcBef>
                <a:spcPts val="0"/>
              </a:spcBef>
              <a:spcAft>
                <a:spcPts val="0"/>
              </a:spcAft>
            </a:pPr>
            <a:r>
              <a:rPr lang="en-US" altLang="zh-CN" sz="2800" b="1">
                <a:sym typeface="+mn-ea"/>
              </a:rPr>
              <a:t>     </a:t>
            </a:r>
            <a:r>
              <a:rPr lang="zh-CN" sz="2800" b="1">
                <a:sym typeface="+mn-ea"/>
              </a:rPr>
              <a:t>天下事有难易</a:t>
            </a:r>
            <a:r>
              <a:rPr lang="zh-CN" sz="2800" b="1">
                <a:solidFill>
                  <a:srgbClr val="3120D6"/>
                </a:solidFill>
                <a:sym typeface="+mn-ea"/>
              </a:rPr>
              <a:t>乎</a:t>
            </a:r>
            <a:r>
              <a:rPr lang="en-US" altLang="zh-CN" sz="2800" b="1">
                <a:solidFill>
                  <a:srgbClr val="FF0000"/>
                </a:solidFill>
                <a:latin typeface="+mn-lt"/>
                <a:ea typeface="+mn-ea"/>
                <a:sym typeface="+mn-ea"/>
              </a:rPr>
              <a:t>/</a:t>
            </a:r>
            <a:r>
              <a:rPr lang="zh-CN" sz="2800" b="1">
                <a:sym typeface="+mn-ea"/>
              </a:rPr>
              <a:t>为之</a:t>
            </a:r>
            <a:r>
              <a:rPr lang="en-US" altLang="zh-CN" sz="2800" b="1">
                <a:solidFill>
                  <a:srgbClr val="FF0000"/>
                </a:solidFill>
                <a:latin typeface="+mn-lt"/>
                <a:ea typeface="+mn-ea"/>
                <a:sym typeface="+mn-ea"/>
              </a:rPr>
              <a:t>/</a:t>
            </a:r>
            <a:r>
              <a:rPr lang="zh-CN" sz="2800" b="1">
                <a:solidFill>
                  <a:srgbClr val="FF0000"/>
                </a:solidFill>
                <a:sym typeface="+mn-ea"/>
              </a:rPr>
              <a:t>则</a:t>
            </a:r>
            <a:r>
              <a:rPr lang="zh-CN" sz="2800" b="1">
                <a:sym typeface="+mn-ea"/>
              </a:rPr>
              <a:t>难者亦易</a:t>
            </a:r>
            <a:r>
              <a:rPr lang="zh-CN" sz="2800" b="1">
                <a:solidFill>
                  <a:srgbClr val="3120D6"/>
                </a:solidFill>
                <a:sym typeface="+mn-ea"/>
              </a:rPr>
              <a:t>矣</a:t>
            </a:r>
            <a:r>
              <a:rPr lang="en-US" altLang="zh-CN" sz="2800" b="1">
                <a:solidFill>
                  <a:srgbClr val="FF0000"/>
                </a:solidFill>
                <a:latin typeface="+mn-lt"/>
                <a:ea typeface="+mn-ea"/>
                <a:sym typeface="+mn-ea"/>
              </a:rPr>
              <a:t>/</a:t>
            </a:r>
            <a:r>
              <a:rPr lang="zh-CN" sz="2800" b="1">
                <a:sym typeface="+mn-ea"/>
              </a:rPr>
              <a:t>不为</a:t>
            </a:r>
            <a:r>
              <a:rPr lang="en-US" altLang="zh-CN" sz="2800" b="1">
                <a:solidFill>
                  <a:srgbClr val="FF0000"/>
                </a:solidFill>
                <a:latin typeface="+mn-lt"/>
                <a:ea typeface="+mn-ea"/>
                <a:sym typeface="+mn-ea"/>
              </a:rPr>
              <a:t>/</a:t>
            </a:r>
            <a:r>
              <a:rPr lang="zh-CN" sz="2800" b="1">
                <a:solidFill>
                  <a:srgbClr val="FF0000"/>
                </a:solidFill>
                <a:sym typeface="+mn-ea"/>
              </a:rPr>
              <a:t>则</a:t>
            </a:r>
            <a:r>
              <a:rPr lang="zh-CN" sz="2800" b="1">
                <a:sym typeface="+mn-ea"/>
              </a:rPr>
              <a:t>易者亦难</a:t>
            </a:r>
            <a:r>
              <a:rPr lang="zh-CN" sz="2800" b="1">
                <a:solidFill>
                  <a:srgbClr val="3120D6"/>
                </a:solidFill>
                <a:sym typeface="+mn-ea"/>
              </a:rPr>
              <a:t>矣</a:t>
            </a:r>
            <a:r>
              <a:rPr lang="en-US" altLang="zh-CN" sz="2800" b="1">
                <a:solidFill>
                  <a:srgbClr val="FF0000"/>
                </a:solidFill>
                <a:latin typeface="+mn-lt"/>
                <a:ea typeface="+mn-ea"/>
                <a:sym typeface="+mn-ea"/>
              </a:rPr>
              <a:t>/</a:t>
            </a:r>
            <a:r>
              <a:rPr lang="zh-CN" sz="2800" b="1">
                <a:sym typeface="+mn-ea"/>
              </a:rPr>
              <a:t>人之为学有难易</a:t>
            </a:r>
            <a:r>
              <a:rPr lang="zh-CN" sz="2800" b="1">
                <a:solidFill>
                  <a:srgbClr val="3120D6"/>
                </a:solidFill>
                <a:sym typeface="+mn-ea"/>
              </a:rPr>
              <a:t>乎</a:t>
            </a:r>
            <a:r>
              <a:rPr lang="en-US" altLang="zh-CN" sz="2800" b="1">
                <a:solidFill>
                  <a:srgbClr val="FF0000"/>
                </a:solidFill>
                <a:latin typeface="+mn-lt"/>
                <a:ea typeface="+mn-ea"/>
                <a:sym typeface="+mn-ea"/>
              </a:rPr>
              <a:t>/</a:t>
            </a:r>
            <a:r>
              <a:rPr lang="zh-CN" sz="2800" b="1">
                <a:sym typeface="+mn-ea"/>
              </a:rPr>
              <a:t>学之</a:t>
            </a:r>
            <a:r>
              <a:rPr lang="en-US" altLang="zh-CN" sz="2800" b="1">
                <a:solidFill>
                  <a:srgbClr val="FF0000"/>
                </a:solidFill>
                <a:latin typeface="+mn-lt"/>
                <a:ea typeface="+mn-ea"/>
                <a:sym typeface="+mn-ea"/>
              </a:rPr>
              <a:t>/</a:t>
            </a:r>
            <a:r>
              <a:rPr lang="zh-CN" sz="2800" b="1">
                <a:solidFill>
                  <a:srgbClr val="FF0000"/>
                </a:solidFill>
                <a:sym typeface="+mn-ea"/>
              </a:rPr>
              <a:t>则</a:t>
            </a:r>
            <a:r>
              <a:rPr lang="zh-CN" sz="2800" b="1">
                <a:sym typeface="+mn-ea"/>
              </a:rPr>
              <a:t>难者亦易</a:t>
            </a:r>
            <a:r>
              <a:rPr lang="zh-CN" sz="2800" b="1">
                <a:solidFill>
                  <a:srgbClr val="3120D6"/>
                </a:solidFill>
                <a:sym typeface="+mn-ea"/>
              </a:rPr>
              <a:t>矣</a:t>
            </a:r>
            <a:r>
              <a:rPr lang="en-US" altLang="zh-CN" sz="2800" b="1">
                <a:solidFill>
                  <a:srgbClr val="FF0000"/>
                </a:solidFill>
                <a:latin typeface="+mn-lt"/>
                <a:ea typeface="+mn-ea"/>
                <a:sym typeface="+mn-ea"/>
              </a:rPr>
              <a:t>/</a:t>
            </a:r>
            <a:r>
              <a:rPr lang="zh-CN" sz="2800" b="1">
                <a:sym typeface="+mn-ea"/>
              </a:rPr>
              <a:t>不学</a:t>
            </a:r>
            <a:r>
              <a:rPr lang="en-US" altLang="zh-CN" sz="2800" b="1">
                <a:solidFill>
                  <a:srgbClr val="FF0000"/>
                </a:solidFill>
                <a:latin typeface="+mn-lt"/>
                <a:ea typeface="+mn-ea"/>
                <a:sym typeface="+mn-ea"/>
              </a:rPr>
              <a:t>/</a:t>
            </a:r>
            <a:r>
              <a:rPr lang="zh-CN" sz="2800" b="1">
                <a:solidFill>
                  <a:srgbClr val="FF0000"/>
                </a:solidFill>
                <a:sym typeface="+mn-ea"/>
              </a:rPr>
              <a:t>则</a:t>
            </a:r>
            <a:r>
              <a:rPr lang="zh-CN" sz="2800" b="1">
                <a:sym typeface="+mn-ea"/>
              </a:rPr>
              <a:t>易者亦难</a:t>
            </a:r>
            <a:r>
              <a:rPr lang="zh-CN" sz="2800" b="1">
                <a:solidFill>
                  <a:srgbClr val="3120D6"/>
                </a:solidFill>
                <a:sym typeface="+mn-ea"/>
              </a:rPr>
              <a:t>矣</a:t>
            </a:r>
            <a:endParaRPr lang="zh-CN" sz="2800" b="1">
              <a:sym typeface="+mn-ea"/>
            </a:endParaRPr>
          </a:p>
        </p:txBody>
      </p:sp>
      <p:sp>
        <p:nvSpPr>
          <p:cNvPr id="3" name="文本框 2"/>
          <p:cNvSpPr txBox="1"/>
          <p:nvPr/>
        </p:nvSpPr>
        <p:spPr>
          <a:xfrm>
            <a:off x="7524115" y="4940935"/>
            <a:ext cx="999490" cy="58356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r>
              <a:rPr lang="zh-CN" altLang="en-US" sz="3200" b="1">
                <a:solidFill>
                  <a:srgbClr val="FF0000"/>
                </a:solidFill>
                <a:latin typeface="黑体" panose="02010609060101010101" pitchFamily="49" charset="-122"/>
                <a:ea typeface="黑体" panose="02010609060101010101" pitchFamily="49" charset="-122"/>
                <a:sym typeface="+mn-ea"/>
              </a:rPr>
              <a:t>虚词</a:t>
            </a:r>
            <a:endParaRPr lang="zh-CN" altLang="en-US" sz="3200" b="1">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 calcmode="lin" valueType="num">
                                      <p:cBhvr additive="base">
                                        <p:cTn id="25"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515735" y="1628775"/>
            <a:ext cx="309880" cy="521970"/>
          </a:xfrm>
          <a:prstGeom prst="rect">
            <a:avLst/>
          </a:prstGeom>
          <a:noFill/>
        </p:spPr>
        <p:txBody>
          <a:bodyPr wrap="none" rtlCol="0" anchor="t">
            <a:spAutoFit/>
          </a:bodyPr>
          <a:p>
            <a:endParaRPr lang="en-US" altLang="zh-CN" sz="2800" b="1">
              <a:solidFill>
                <a:srgbClr val="FF0000"/>
              </a:solidFill>
              <a:latin typeface="+mn-lt"/>
              <a:ea typeface="+mn-ea"/>
              <a:sym typeface="+mn-ea"/>
            </a:endParaRPr>
          </a:p>
        </p:txBody>
      </p:sp>
      <p:sp>
        <p:nvSpPr>
          <p:cNvPr id="3" name="文本框 2"/>
          <p:cNvSpPr txBox="1"/>
          <p:nvPr/>
        </p:nvSpPr>
        <p:spPr>
          <a:xfrm>
            <a:off x="179705" y="303530"/>
            <a:ext cx="8722360" cy="6554470"/>
          </a:xfrm>
          <a:prstGeom prst="rect">
            <a:avLst/>
          </a:prstGeom>
          <a:noFill/>
        </p:spPr>
        <p:txBody>
          <a:bodyPr wrap="square" rtlCol="0" anchor="t">
            <a:spAutoFit/>
          </a:bodyPr>
          <a:p>
            <a:pPr algn="ctr"/>
            <a:r>
              <a:rPr lang="zh-CN" sz="2800" b="1">
                <a:solidFill>
                  <a:srgbClr val="FF0000"/>
                </a:solidFill>
                <a:ea typeface="黑体" panose="02010609060101010101" pitchFamily="49" charset="-122"/>
                <a:cs typeface="Arial" panose="020B0604020202020204" pitchFamily="34" charset="0"/>
                <a:sym typeface="+mn-ea"/>
              </a:rPr>
              <a:t>文言中常见虚词</a:t>
            </a:r>
            <a:endParaRPr lang="zh-CN" sz="2800" b="1">
              <a:ea typeface="黑体" panose="02010609060101010101" pitchFamily="49" charset="-122"/>
              <a:cs typeface="Arial" panose="020B0604020202020204" pitchFamily="34" charset="0"/>
              <a:sym typeface="+mn-ea"/>
            </a:endParaRPr>
          </a:p>
          <a:p>
            <a:r>
              <a:rPr lang="en-US" altLang="zh-CN" sz="2800" b="1">
                <a:latin typeface="宋体" panose="02010600030101010101" pitchFamily="2" charset="-122"/>
              </a:rPr>
              <a:t>1</a:t>
            </a:r>
            <a:r>
              <a:rPr lang="en-US" altLang="zh-CN" sz="2800"/>
              <a:t>.</a:t>
            </a:r>
            <a:r>
              <a:rPr lang="zh-CN" altLang="en-US" sz="2800" b="1"/>
              <a:t>文言文中常见放在</a:t>
            </a:r>
            <a:r>
              <a:rPr lang="zh-CN" altLang="en-US" sz="2800" b="1">
                <a:solidFill>
                  <a:srgbClr val="FF0000"/>
                </a:solidFill>
                <a:latin typeface="黑体" panose="02010609060101010101" pitchFamily="49" charset="-122"/>
                <a:ea typeface="黑体" panose="02010609060101010101" pitchFamily="49" charset="-122"/>
              </a:rPr>
              <a:t>句首</a:t>
            </a:r>
            <a:r>
              <a:rPr lang="zh-CN" altLang="en-US" sz="2800" b="1">
                <a:solidFill>
                  <a:schemeClr val="tx1"/>
                </a:solidFill>
                <a:latin typeface="宋体" panose="02010600030101010101" pitchFamily="2" charset="-122"/>
              </a:rPr>
              <a:t>的</a:t>
            </a:r>
            <a:r>
              <a:rPr lang="zh-CN" altLang="en-US" sz="2800" b="1">
                <a:solidFill>
                  <a:srgbClr val="FF0000"/>
                </a:solidFill>
                <a:latin typeface="黑体" panose="02010609060101010101" pitchFamily="49" charset="-122"/>
                <a:ea typeface="黑体" panose="02010609060101010101" pitchFamily="49" charset="-122"/>
                <a:sym typeface="+mn-ea"/>
              </a:rPr>
              <a:t>发语词、表敬副词</a:t>
            </a:r>
            <a:r>
              <a:rPr lang="zh-CN" altLang="en-US" sz="2800" b="1">
                <a:solidFill>
                  <a:schemeClr val="tx1"/>
                </a:solidFill>
                <a:sym typeface="+mn-ea"/>
              </a:rPr>
              <a:t>有</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夫、盖、</a:t>
            </a:r>
            <a:r>
              <a:rPr lang="zh-CN" altLang="en-US" sz="2800" b="1">
                <a:solidFill>
                  <a:srgbClr val="FF0000"/>
                </a:solidFill>
                <a:latin typeface="黑体" panose="02010609060101010101" pitchFamily="49" charset="-122"/>
                <a:ea typeface="黑体" panose="02010609060101010101" pitchFamily="49" charset="-122"/>
                <a:sym typeface="+mn-ea"/>
              </a:rPr>
              <a:t>惟、</a:t>
            </a:r>
            <a:r>
              <a:rPr lang="zh-CN" altLang="en-US" sz="2800" b="1">
                <a:solidFill>
                  <a:srgbClr val="FF0000"/>
                </a:solidFill>
                <a:latin typeface="黑体" panose="02010609060101010101" pitchFamily="49" charset="-122"/>
                <a:ea typeface="黑体" panose="02010609060101010101" pitchFamily="49" charset="-122"/>
                <a:sym typeface="+mn-ea"/>
              </a:rPr>
              <a:t>凡、窃、敬、请</a:t>
            </a:r>
            <a:r>
              <a:rPr lang="zh-CN" altLang="en-US" sz="2800" b="1">
                <a:latin typeface="宋体" panose="02010600030101010101" pitchFamily="2" charset="-122"/>
                <a:sym typeface="+mn-ea"/>
              </a:rPr>
              <a:t>等</a:t>
            </a:r>
            <a:r>
              <a:rPr lang="en-US" altLang="zh-CN" sz="2800" b="1">
                <a:uFillTx/>
                <a:ea typeface="SimSun-ExtB" panose="02010609060101010101" pitchFamily="49" charset="-122"/>
                <a:cs typeface="+mj-cs"/>
                <a:sym typeface="宋体" panose="02010600030101010101" pitchFamily="2" charset="-122"/>
              </a:rPr>
              <a:t>,</a:t>
            </a:r>
            <a:r>
              <a:rPr lang="zh-CN" altLang="en-US" sz="2800" b="1" dirty="0">
                <a:solidFill>
                  <a:srgbClr val="FF0000"/>
                </a:solidFill>
                <a:latin typeface="黑体" panose="02010609060101010101" pitchFamily="49" charset="-122"/>
                <a:ea typeface="黑体" panose="02010609060101010101" pitchFamily="49" charset="-122"/>
                <a:sym typeface="+mn-ea"/>
              </a:rPr>
              <a:t>前面要断开</a:t>
            </a:r>
            <a:r>
              <a:rPr lang="zh-CN" altLang="en-US" sz="2800" b="1" dirty="0">
                <a:sym typeface="+mn-ea"/>
              </a:rPr>
              <a:t>。</a:t>
            </a:r>
            <a:endParaRPr lang="zh-CN" altLang="en-US" sz="2800" b="1" dirty="0">
              <a:solidFill>
                <a:schemeClr val="tx1"/>
              </a:solidFill>
              <a:sym typeface="+mn-ea"/>
            </a:endParaRPr>
          </a:p>
          <a:p>
            <a:r>
              <a:rPr lang="en-US" altLang="zh-CN" sz="2800" b="1">
                <a:latin typeface="宋体" panose="02010600030101010101" pitchFamily="2" charset="-122"/>
                <a:sym typeface="+mn-ea"/>
              </a:rPr>
              <a:t>2</a:t>
            </a:r>
            <a:r>
              <a:rPr lang="en-US" altLang="zh-CN" sz="2800">
                <a:sym typeface="+mn-ea"/>
              </a:rPr>
              <a:t>.</a:t>
            </a:r>
            <a:r>
              <a:rPr lang="zh-CN" altLang="en-US" sz="2800" b="1">
                <a:sym typeface="+mn-ea"/>
              </a:rPr>
              <a:t>常</a:t>
            </a:r>
            <a:r>
              <a:rPr lang="zh-CN" altLang="en-US" sz="2800" b="1">
                <a:sym typeface="+mn-ea"/>
              </a:rPr>
              <a:t>见</a:t>
            </a:r>
            <a:r>
              <a:rPr lang="zh-CN" altLang="en-US" sz="2800" b="1">
                <a:sym typeface="+mn-ea"/>
              </a:rPr>
              <a:t>放在</a:t>
            </a:r>
            <a:r>
              <a:rPr lang="zh-CN" altLang="en-US" sz="2800" b="1">
                <a:solidFill>
                  <a:srgbClr val="FF0000"/>
                </a:solidFill>
                <a:latin typeface="黑体" panose="02010609060101010101" pitchFamily="49" charset="-122"/>
                <a:ea typeface="黑体" panose="02010609060101010101" pitchFamily="49" charset="-122"/>
                <a:sym typeface="+mn-ea"/>
              </a:rPr>
              <a:t>句末</a:t>
            </a:r>
            <a:r>
              <a:rPr lang="zh-CN" altLang="en-US" sz="2800" b="1">
                <a:latin typeface="宋体" panose="02010600030101010101" pitchFamily="2" charset="-122"/>
                <a:sym typeface="+mn-ea"/>
              </a:rPr>
              <a:t>的</a:t>
            </a:r>
            <a:r>
              <a:rPr lang="zh-CN" altLang="en-US" sz="2800" b="1">
                <a:solidFill>
                  <a:srgbClr val="FF0000"/>
                </a:solidFill>
                <a:latin typeface="黑体" panose="02010609060101010101" pitchFamily="49" charset="-122"/>
                <a:ea typeface="黑体" panose="02010609060101010101" pitchFamily="49" charset="-122"/>
                <a:sym typeface="+mn-ea"/>
              </a:rPr>
              <a:t>语气词</a:t>
            </a:r>
            <a:r>
              <a:rPr lang="zh-CN" altLang="en-US" sz="2800" b="1">
                <a:sym typeface="+mn-ea"/>
              </a:rPr>
              <a:t>有</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者、也、矣、耳、乎、哉、焉、欤、邪</a:t>
            </a:r>
            <a:r>
              <a:rPr lang="en-US" altLang="zh-CN" sz="2800">
                <a:latin typeface="方正楷体_GBK" charset="0"/>
                <a:ea typeface="微软雅黑" panose="020B0503020204020204" charset="-122"/>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sym typeface="+mn-ea"/>
              </a:rPr>
              <a:t>耶</a:t>
            </a:r>
            <a:r>
              <a:rPr lang="en-US" altLang="zh-CN" sz="2800">
                <a:latin typeface="方正楷体_GBK" charset="0"/>
                <a:ea typeface="微软雅黑" panose="020B0503020204020204" charset="-122"/>
                <a:sym typeface="微软雅黑" panose="020B0503020204020204" charset="-122"/>
              </a:rPr>
              <a:t>)</a:t>
            </a:r>
            <a:r>
              <a:rPr lang="zh-CN" altLang="en-US" sz="2800" b="1">
                <a:latin typeface="宋体" panose="02010600030101010101" pitchFamily="2" charset="-122"/>
                <a:sym typeface="+mn-ea"/>
              </a:rPr>
              <a:t>等</a:t>
            </a:r>
            <a:r>
              <a:rPr lang="en-US" altLang="zh-CN" sz="2800" b="1">
                <a:uFillTx/>
                <a:ea typeface="SimSun-ExtB" panose="02010609060101010101" pitchFamily="49" charset="-122"/>
                <a:cs typeface="+mj-cs"/>
                <a:sym typeface="宋体" panose="02010600030101010101" pitchFamily="2" charset="-122"/>
              </a:rPr>
              <a:t>,</a:t>
            </a:r>
            <a:r>
              <a:rPr lang="zh-CN" altLang="en-US" sz="2800" b="1" dirty="0">
                <a:solidFill>
                  <a:srgbClr val="FF0000"/>
                </a:solidFill>
                <a:latin typeface="黑体" panose="02010609060101010101" pitchFamily="49" charset="-122"/>
                <a:ea typeface="黑体" panose="02010609060101010101" pitchFamily="49" charset="-122"/>
                <a:sym typeface="+mn-ea"/>
              </a:rPr>
              <a:t>后</a:t>
            </a:r>
            <a:r>
              <a:rPr lang="zh-CN" altLang="en-US" sz="2800" b="1" dirty="0">
                <a:solidFill>
                  <a:srgbClr val="FF0000"/>
                </a:solidFill>
                <a:latin typeface="黑体" panose="02010609060101010101" pitchFamily="49" charset="-122"/>
                <a:ea typeface="黑体" panose="02010609060101010101" pitchFamily="49" charset="-122"/>
                <a:sym typeface="+mn-ea"/>
              </a:rPr>
              <a:t>面要断开</a:t>
            </a:r>
            <a:r>
              <a:rPr lang="zh-CN" altLang="en-US" sz="2800" b="1">
                <a:sym typeface="+mn-ea"/>
              </a:rPr>
              <a:t>。</a:t>
            </a:r>
            <a:endParaRPr lang="zh-CN" altLang="en-US" sz="2800" b="1"/>
          </a:p>
          <a:p>
            <a:r>
              <a:rPr lang="en-US" altLang="zh-CN" sz="2800" b="1">
                <a:latin typeface="宋体" panose="02010600030101010101" pitchFamily="2" charset="-122"/>
                <a:sym typeface="+mn-ea"/>
              </a:rPr>
              <a:t>3</a:t>
            </a:r>
            <a:r>
              <a:rPr lang="en-US" altLang="zh-CN" sz="2800">
                <a:sym typeface="+mn-ea"/>
              </a:rPr>
              <a:t>.</a:t>
            </a:r>
            <a:r>
              <a:rPr lang="zh-CN" altLang="en-US" sz="2800" b="1">
                <a:sym typeface="+mn-ea"/>
              </a:rPr>
              <a:t>出现在句中的虚词有</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mn-ea"/>
                <a:sym typeface="微软雅黑" panose="020B0503020204020204" charset="-122"/>
              </a:rPr>
              <a:t>于、为、则、而、以</a:t>
            </a:r>
            <a:r>
              <a:rPr lang="zh-CN" altLang="en-US" sz="2800" b="1">
                <a:latin typeface="宋体" panose="02010600030101010101" pitchFamily="2" charset="-122"/>
                <a:sym typeface="+mn-ea"/>
              </a:rPr>
              <a:t>等</a:t>
            </a:r>
            <a:r>
              <a:rPr lang="en-US" altLang="zh-CN" sz="2800" b="1">
                <a:uFillTx/>
                <a:ea typeface="SimSun-ExtB" panose="02010609060101010101" pitchFamily="49" charset="-122"/>
                <a:cs typeface="+mj-cs"/>
                <a:sym typeface="宋体" panose="02010600030101010101" pitchFamily="2" charset="-122"/>
              </a:rPr>
              <a:t>,</a:t>
            </a:r>
            <a:r>
              <a:rPr lang="zh-CN" altLang="en-US" sz="2800" b="1" dirty="0">
                <a:solidFill>
                  <a:srgbClr val="FF0000"/>
                </a:solidFill>
                <a:latin typeface="黑体" panose="02010609060101010101" pitchFamily="49" charset="-122"/>
                <a:ea typeface="黑体" panose="02010609060101010101" pitchFamily="49" charset="-122"/>
                <a:sym typeface="+mn-ea"/>
              </a:rPr>
              <a:t>前面要断开</a:t>
            </a:r>
            <a:r>
              <a:rPr lang="zh-CN" altLang="en-US" sz="2800" b="1">
                <a:latin typeface="宋体" panose="02010600030101010101" pitchFamily="2" charset="-122"/>
                <a:sym typeface="+mn-ea"/>
              </a:rPr>
              <a:t>。</a:t>
            </a:r>
            <a:endParaRPr lang="zh-CN" altLang="en-US" sz="2800" b="1">
              <a:latin typeface="宋体" panose="02010600030101010101" pitchFamily="2" charset="-122"/>
              <a:sym typeface="+mn-ea"/>
            </a:endParaRPr>
          </a:p>
          <a:p>
            <a:r>
              <a:rPr lang="en-US" altLang="zh-CN" sz="2800" b="1">
                <a:latin typeface="宋体" panose="02010600030101010101" pitchFamily="2" charset="-122"/>
                <a:sym typeface="+mn-ea"/>
              </a:rPr>
              <a:t>4.</a:t>
            </a:r>
            <a:r>
              <a:rPr lang="zh-CN" altLang="en-US" sz="2800" b="1">
                <a:sym typeface="+mn-ea"/>
              </a:rPr>
              <a:t>放在</a:t>
            </a:r>
            <a:r>
              <a:rPr lang="zh-CN" altLang="en-US" sz="2800" b="1">
                <a:solidFill>
                  <a:srgbClr val="FF0000"/>
                </a:solidFill>
                <a:latin typeface="黑体" panose="02010609060101010101" pitchFamily="49" charset="-122"/>
                <a:ea typeface="黑体" panose="02010609060101010101" pitchFamily="49" charset="-122"/>
                <a:sym typeface="+mn-ea"/>
              </a:rPr>
              <a:t>句首</a:t>
            </a:r>
            <a:r>
              <a:rPr lang="zh-CN" altLang="en-US" sz="2800" b="1">
                <a:latin typeface="宋体" panose="02010600030101010101" pitchFamily="2" charset="-122"/>
                <a:sym typeface="+mn-ea"/>
              </a:rPr>
              <a:t>的</a:t>
            </a:r>
            <a:r>
              <a:rPr lang="zh-CN" altLang="en-US" sz="2800" b="1">
                <a:solidFill>
                  <a:srgbClr val="FF0000"/>
                </a:solidFill>
                <a:latin typeface="黑体" panose="02010609060101010101" pitchFamily="49" charset="-122"/>
                <a:ea typeface="黑体" panose="02010609060101010101" pitchFamily="49" charset="-122"/>
                <a:sym typeface="+mn-ea"/>
              </a:rPr>
              <a:t>复音虚词</a:t>
            </a:r>
            <a:r>
              <a:rPr lang="en-US" altLang="zh-CN" sz="2800">
                <a:latin typeface="方正楷体_GBK" charset="0"/>
                <a:ea typeface="微软雅黑" panose="020B0503020204020204" charset="-122"/>
                <a:sym typeface="微软雅黑" panose="020B0503020204020204" charset="-122"/>
              </a:rPr>
              <a:t>(</a:t>
            </a:r>
            <a:r>
              <a:rPr lang="zh-CN" altLang="en-US" sz="2800" b="1">
                <a:sym typeface="+mn-ea"/>
              </a:rPr>
              <a:t>包括一些复句中的关联词</a:t>
            </a:r>
            <a:r>
              <a:rPr lang="en-US" altLang="zh-CN" sz="2800">
                <a:latin typeface="方正楷体_GBK" charset="0"/>
                <a:ea typeface="微软雅黑" panose="020B0503020204020204" charset="-122"/>
                <a:sym typeface="微软雅黑" panose="020B0503020204020204" charset="-122"/>
              </a:rPr>
              <a:t>)</a:t>
            </a:r>
            <a:r>
              <a:rPr lang="zh-CN" altLang="en-US" sz="2800" b="1">
                <a:sym typeface="+mn-ea"/>
              </a:rPr>
              <a:t>如</a:t>
            </a:r>
            <a:r>
              <a:rPr lang="zh-CN" altLang="en-US" sz="2800" b="1">
                <a:solidFill>
                  <a:srgbClr val="000000"/>
                </a:solidFill>
                <a:cs typeface="+mn-ea"/>
                <a:sym typeface="微软雅黑" panose="020B0503020204020204" charset="-122"/>
              </a:rPr>
              <a:t>:</a:t>
            </a:r>
            <a:endParaRPr lang="zh-CN" altLang="en-US" sz="2800" b="1">
              <a:solidFill>
                <a:srgbClr val="000000"/>
              </a:solidFill>
              <a:cs typeface="+mn-ea"/>
              <a:sym typeface="微软雅黑" panose="020B0503020204020204" charset="-122"/>
            </a:endParaRPr>
          </a:p>
          <a:p>
            <a:r>
              <a:rPr lang="zh-CN" altLang="en-US" sz="2800" b="1">
                <a:solidFill>
                  <a:srgbClr val="FF0000"/>
                </a:solidFill>
                <a:latin typeface="黑体" panose="02010609060101010101" pitchFamily="49" charset="-122"/>
                <a:ea typeface="黑体" panose="02010609060101010101" pitchFamily="49" charset="-122"/>
                <a:sym typeface="+mn-ea"/>
              </a:rPr>
              <a:t>且夫、若夫、而已、</a:t>
            </a:r>
            <a:r>
              <a:rPr lang="zh-CN" altLang="en-US" sz="2800" b="1">
                <a:solidFill>
                  <a:srgbClr val="FF0000"/>
                </a:solidFill>
                <a:latin typeface="黑体" panose="02010609060101010101" pitchFamily="49" charset="-122"/>
                <a:ea typeface="黑体" panose="02010609060101010101" pitchFamily="49" charset="-122"/>
                <a:sym typeface="+mn-ea"/>
              </a:rPr>
              <a:t>至若</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于是、至于、</a:t>
            </a:r>
            <a:r>
              <a:rPr lang="zh-CN" altLang="en-US" sz="2800" b="1">
                <a:solidFill>
                  <a:srgbClr val="FF0000"/>
                </a:solidFill>
                <a:latin typeface="黑体" panose="02010609060101010101" pitchFamily="49" charset="-122"/>
                <a:ea typeface="黑体" panose="02010609060101010101" pitchFamily="49" charset="-122"/>
                <a:sym typeface="+mn-ea"/>
              </a:rPr>
              <a:t>是故</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由是、</a:t>
            </a:r>
            <a:r>
              <a:rPr lang="zh-CN" altLang="en-US" sz="2800" b="1">
                <a:solidFill>
                  <a:srgbClr val="FF0000"/>
                </a:solidFill>
                <a:latin typeface="黑体" panose="02010609060101010101" pitchFamily="49" charset="-122"/>
                <a:ea typeface="黑体" panose="02010609060101010101" pitchFamily="49" charset="-122"/>
                <a:sym typeface="+mn-ea"/>
              </a:rPr>
              <a:t>向使</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纵使</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然而</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然则</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无论</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奈何</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然</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虽、故</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苟</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况</a:t>
            </a:r>
            <a:r>
              <a:rPr lang="zh-CN" altLang="en-US" sz="2400" b="1">
                <a:solidFill>
                  <a:srgbClr val="FF0000"/>
                </a:solidFill>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且</a:t>
            </a:r>
            <a:r>
              <a:rPr lang="zh-CN" altLang="en-US" sz="2800" b="1">
                <a:latin typeface="宋体" panose="02010600030101010101" pitchFamily="2" charset="-122"/>
                <a:sym typeface="+mn-ea"/>
              </a:rPr>
              <a:t>等</a:t>
            </a:r>
            <a:r>
              <a:rPr lang="en-US" altLang="zh-CN" sz="2800" b="1">
                <a:uFillTx/>
                <a:ea typeface="SimSun-ExtB" panose="02010609060101010101" pitchFamily="49" charset="-122"/>
                <a:cs typeface="+mj-cs"/>
                <a:sym typeface="宋体" panose="02010600030101010101" pitchFamily="2" charset="-122"/>
              </a:rPr>
              <a:t>,</a:t>
            </a:r>
            <a:r>
              <a:rPr lang="zh-CN" altLang="en-US" sz="2800" b="1" dirty="0">
                <a:solidFill>
                  <a:srgbClr val="FF0000"/>
                </a:solidFill>
                <a:latin typeface="黑体" panose="02010609060101010101" pitchFamily="49" charset="-122"/>
                <a:ea typeface="黑体" panose="02010609060101010101" pitchFamily="49" charset="-122"/>
                <a:sym typeface="+mn-ea"/>
              </a:rPr>
              <a:t>前面要断开</a:t>
            </a:r>
            <a:r>
              <a:rPr lang="zh-CN" altLang="en-US" sz="2800" b="1">
                <a:solidFill>
                  <a:srgbClr val="000000"/>
                </a:solidFill>
                <a:cs typeface="+mn-ea"/>
                <a:sym typeface="微软雅黑" panose="020B0503020204020204" charset="-122"/>
              </a:rPr>
              <a:t>。</a:t>
            </a:r>
            <a:endParaRPr lang="zh-CN" altLang="en-US" sz="2800" b="1">
              <a:solidFill>
                <a:srgbClr val="000000"/>
              </a:solidFill>
              <a:cs typeface="+mn-ea"/>
              <a:sym typeface="微软雅黑" panose="020B0503020204020204" charset="-122"/>
            </a:endParaRPr>
          </a:p>
          <a:p>
            <a:r>
              <a:rPr lang="en-US" altLang="zh-CN" sz="2800" b="1">
                <a:latin typeface="宋体" panose="02010600030101010101" pitchFamily="2" charset="-122"/>
                <a:sym typeface="+mn-ea"/>
              </a:rPr>
              <a:t>4</a:t>
            </a:r>
            <a:r>
              <a:rPr lang="en-US" altLang="zh-CN" sz="2800">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时间词</a:t>
            </a:r>
            <a:r>
              <a:rPr lang="zh-CN" altLang="en-US" sz="2800" b="1">
                <a:sym typeface="+mn-ea"/>
              </a:rPr>
              <a:t>有</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mn-ea"/>
                <a:sym typeface="微软雅黑" panose="020B0503020204020204" charset="-122"/>
              </a:rPr>
              <a:t>是时、昔者、</a:t>
            </a:r>
            <a:r>
              <a:rPr lang="zh-CN" altLang="en-US" sz="2800" b="1" dirty="0">
                <a:solidFill>
                  <a:srgbClr val="FF0000"/>
                </a:solidFill>
                <a:latin typeface="+mn-lt"/>
                <a:ea typeface="黑体" panose="02010609060101010101" pitchFamily="49" charset="-122"/>
                <a:sym typeface="+mn-ea"/>
              </a:rPr>
              <a:t>少顷、</a:t>
            </a:r>
            <a:r>
              <a:rPr lang="zh-CN" altLang="en-US" sz="2800" b="1" dirty="0">
                <a:solidFill>
                  <a:srgbClr val="FF0000"/>
                </a:solidFill>
                <a:latin typeface="+mn-lt"/>
                <a:ea typeface="黑体" panose="02010609060101010101" pitchFamily="49" charset="-122"/>
                <a:sym typeface="+mn-ea"/>
              </a:rPr>
              <a:t>顷之、俄顷、</a:t>
            </a:r>
            <a:r>
              <a:rPr lang="zh-CN" altLang="en-US" sz="2800" b="1" dirty="0">
                <a:solidFill>
                  <a:srgbClr val="FF0000"/>
                </a:solidFill>
                <a:latin typeface="+mn-lt"/>
                <a:ea typeface="黑体" panose="02010609060101010101" pitchFamily="49" charset="-122"/>
                <a:sym typeface="+mn-ea"/>
              </a:rPr>
              <a:t>少时</a:t>
            </a:r>
            <a:r>
              <a:rPr lang="zh-CN" altLang="en-US" sz="2800" b="1" dirty="0">
                <a:solidFill>
                  <a:srgbClr val="FF0000"/>
                </a:solidFill>
                <a:latin typeface="+mn-lt"/>
                <a:ea typeface="黑体" panose="02010609060101010101" pitchFamily="49" charset="-122"/>
                <a:sym typeface="+mn-ea"/>
              </a:rPr>
              <a:t>、未几</a:t>
            </a:r>
            <a:r>
              <a:rPr lang="zh-CN" altLang="en-US" sz="2800" b="1" dirty="0">
                <a:solidFill>
                  <a:srgbClr val="FF0000"/>
                </a:solidFill>
                <a:latin typeface="+mn-lt"/>
                <a:ea typeface="黑体" panose="02010609060101010101" pitchFamily="49" charset="-122"/>
                <a:sym typeface="+mn-ea"/>
              </a:rPr>
              <a:t>、已而</a:t>
            </a:r>
            <a:r>
              <a:rPr lang="zh-CN" altLang="en-US" sz="2800" b="1" dirty="0">
                <a:solidFill>
                  <a:srgbClr val="FF0000"/>
                </a:solidFill>
                <a:latin typeface="+mn-lt"/>
                <a:ea typeface="黑体" panose="02010609060101010101" pitchFamily="49" charset="-122"/>
                <a:sym typeface="+mn-ea"/>
              </a:rPr>
              <a:t>、既而</a:t>
            </a:r>
            <a:r>
              <a:rPr lang="zh-CN" altLang="en-US" sz="2800" b="1" dirty="0">
                <a:solidFill>
                  <a:srgbClr val="FF0000"/>
                </a:solidFill>
                <a:latin typeface="+mn-lt"/>
                <a:ea typeface="黑体" panose="02010609060101010101" pitchFamily="49" charset="-122"/>
                <a:sym typeface="+mn-ea"/>
              </a:rPr>
              <a:t>、俄而、既、忽、忽然</a:t>
            </a:r>
            <a:r>
              <a:rPr lang="zh-CN" altLang="en-US" sz="2800" b="1">
                <a:sym typeface="+mn-ea"/>
              </a:rPr>
              <a:t>等</a:t>
            </a:r>
            <a:r>
              <a:rPr lang="en-US" altLang="zh-CN" sz="2800" b="1">
                <a:uFillTx/>
                <a:latin typeface="+mn-lt"/>
                <a:ea typeface="SimSun-ExtB" panose="02010609060101010101" pitchFamily="49" charset="-122"/>
                <a:cs typeface="+mj-cs"/>
                <a:sym typeface="宋体" panose="02010600030101010101" pitchFamily="2" charset="-122"/>
              </a:rPr>
              <a:t>,</a:t>
            </a:r>
            <a:r>
              <a:rPr lang="zh-CN" altLang="en-US" sz="2800" b="1">
                <a:solidFill>
                  <a:srgbClr val="FF0000"/>
                </a:solidFill>
                <a:latin typeface="黑体" panose="02010609060101010101" pitchFamily="49" charset="-122"/>
                <a:ea typeface="黑体" panose="02010609060101010101" pitchFamily="49" charset="-122"/>
                <a:sym typeface="+mn-ea"/>
              </a:rPr>
              <a:t>前</a:t>
            </a:r>
            <a:r>
              <a:rPr lang="zh-CN" altLang="en-US" sz="2800" b="1" dirty="0">
                <a:solidFill>
                  <a:srgbClr val="FF0000"/>
                </a:solidFill>
                <a:latin typeface="黑体" panose="02010609060101010101" pitchFamily="49" charset="-122"/>
                <a:ea typeface="黑体" panose="02010609060101010101" pitchFamily="49" charset="-122"/>
                <a:sym typeface="+mn-ea"/>
              </a:rPr>
              <a:t>面</a:t>
            </a:r>
            <a:r>
              <a:rPr lang="zh-CN" altLang="en-US" sz="2800" b="1">
                <a:solidFill>
                  <a:srgbClr val="FF0000"/>
                </a:solidFill>
                <a:latin typeface="黑体" panose="02010609060101010101" pitchFamily="49" charset="-122"/>
                <a:ea typeface="黑体" panose="02010609060101010101" pitchFamily="49" charset="-122"/>
                <a:sym typeface="+mn-ea"/>
              </a:rPr>
              <a:t>要</a:t>
            </a:r>
            <a:r>
              <a:rPr lang="zh-CN" altLang="en-US" sz="2800" b="1">
                <a:solidFill>
                  <a:srgbClr val="FF0000"/>
                </a:solidFill>
                <a:latin typeface="黑体" panose="02010609060101010101" pitchFamily="49" charset="-122"/>
                <a:ea typeface="黑体" panose="02010609060101010101" pitchFamily="49" charset="-122"/>
                <a:sym typeface="+mn-ea"/>
              </a:rPr>
              <a:t>断开</a:t>
            </a:r>
            <a:r>
              <a:rPr lang="zh-CN" altLang="en-US" sz="2800" b="1">
                <a:solidFill>
                  <a:schemeClr val="tx1"/>
                </a:solidFill>
                <a:latin typeface="宋体" panose="02010600030101010101" pitchFamily="2" charset="-122"/>
                <a:sym typeface="+mn-ea"/>
              </a:rPr>
              <a:t>。</a:t>
            </a:r>
            <a:endParaRPr lang="zh-CN" altLang="en-US" sz="2800" b="1">
              <a:solidFill>
                <a:srgbClr val="000000"/>
              </a:solidFill>
              <a:cs typeface="+mn-ea"/>
              <a:sym typeface="微软雅黑" panose="020B0503020204020204" charset="-122"/>
            </a:endParaRPr>
          </a:p>
          <a:p>
            <a:r>
              <a:rPr lang="en-US" altLang="zh-CN" sz="2800" b="1">
                <a:latin typeface="宋体" panose="02010600030101010101" pitchFamily="2" charset="-122"/>
                <a:sym typeface="+mn-ea"/>
              </a:rPr>
              <a:t>5</a:t>
            </a:r>
            <a:r>
              <a:rPr lang="en-US" altLang="zh-CN" sz="2800">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叹词</a:t>
            </a:r>
            <a:r>
              <a:rPr lang="zh-CN" altLang="en-US" sz="2800" b="1">
                <a:sym typeface="+mn-ea"/>
              </a:rPr>
              <a:t>如</a:t>
            </a:r>
            <a:r>
              <a:rPr lang="zh-CN" altLang="en-US" sz="2800" b="1">
                <a:solidFill>
                  <a:srgbClr val="000000"/>
                </a:solidFill>
                <a:cs typeface="+mn-ea"/>
                <a:sym typeface="微软雅黑" panose="020B0503020204020204" charset="-122"/>
              </a:rPr>
              <a:t>:</a:t>
            </a:r>
            <a:r>
              <a:rPr lang="zh-CN" altLang="en-US" sz="2800" b="1">
                <a:solidFill>
                  <a:srgbClr val="FF0000"/>
                </a:solidFill>
                <a:latin typeface="黑体" panose="02010609060101010101" pitchFamily="49" charset="-122"/>
                <a:ea typeface="黑体" panose="02010609060101010101" pitchFamily="49" charset="-122"/>
                <a:cs typeface="+mn-ea"/>
                <a:sym typeface="微软雅黑" panose="020B0503020204020204" charset="-122"/>
              </a:rPr>
              <a:t>嗟夫、</a:t>
            </a:r>
            <a:r>
              <a:rPr lang="zh-CN" altLang="en-US" sz="2800" b="1" dirty="0">
                <a:solidFill>
                  <a:srgbClr val="FF0000"/>
                </a:solidFill>
                <a:latin typeface="+mn-lt"/>
                <a:ea typeface="黑体" panose="02010609060101010101" pitchFamily="49" charset="-122"/>
                <a:sym typeface="+mn-ea"/>
              </a:rPr>
              <a:t>呜呼</a:t>
            </a:r>
            <a:r>
              <a:rPr lang="zh-CN" altLang="en-US" sz="2800" b="1">
                <a:sym typeface="+mn-ea"/>
              </a:rPr>
              <a:t>等会构成独词句</a:t>
            </a:r>
            <a:r>
              <a:rPr lang="en-US" altLang="zh-CN" sz="2800" b="1">
                <a:uFillTx/>
                <a:ea typeface="SimSun-ExtB" panose="02010609060101010101" pitchFamily="49" charset="-122"/>
                <a:cs typeface="+mj-cs"/>
                <a:sym typeface="宋体" panose="02010600030101010101" pitchFamily="2" charset="-122"/>
              </a:rPr>
              <a:t>,</a:t>
            </a:r>
            <a:r>
              <a:rPr lang="zh-CN" altLang="en-US" sz="2800" b="1">
                <a:solidFill>
                  <a:srgbClr val="FF0000"/>
                </a:solidFill>
                <a:latin typeface="黑体" panose="02010609060101010101" pitchFamily="49" charset="-122"/>
                <a:ea typeface="黑体" panose="02010609060101010101" pitchFamily="49" charset="-122"/>
                <a:sym typeface="+mn-ea"/>
              </a:rPr>
              <a:t>前后都可断</a:t>
            </a:r>
            <a:r>
              <a:rPr lang="zh-CN" altLang="en-US" sz="2800" b="1">
                <a:sym typeface="+mn-ea"/>
              </a:rPr>
              <a:t>。</a:t>
            </a:r>
            <a:endParaRPr lang="en-US" altLang="zh-CN" sz="2800" b="1">
              <a:solidFill>
                <a:srgbClr val="000000"/>
              </a:solidFill>
              <a:cs typeface="+mn-ea"/>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1505" y="1628775"/>
            <a:ext cx="2268220" cy="521970"/>
          </a:xfrm>
          <a:prstGeom prst="rect">
            <a:avLst/>
          </a:prstGeom>
          <a:noFill/>
        </p:spPr>
        <p:txBody>
          <a:bodyPr wrap="square" rtlCol="0" anchor="t">
            <a:spAutoFit/>
          </a:bodyPr>
          <a:p>
            <a:r>
              <a:rPr lang="zh-CN" altLang="en-US" sz="2800" b="1">
                <a:solidFill>
                  <a:srgbClr val="FF0000"/>
                </a:solidFill>
                <a:latin typeface="黑体" panose="02010609060101010101" pitchFamily="49" charset="-122"/>
                <a:ea typeface="黑体" panose="02010609060101010101" pitchFamily="49" charset="-122"/>
              </a:rPr>
              <a:t>特殊情况</a:t>
            </a:r>
            <a:r>
              <a:rPr lang="zh-CN" altLang="en-US" sz="2800" b="1">
                <a:solidFill>
                  <a:srgbClr val="000000"/>
                </a:solidFill>
                <a:cs typeface="+mn-ea"/>
                <a:sym typeface="微软雅黑" panose="020B0503020204020204" charset="-122"/>
              </a:rPr>
              <a:t>:</a:t>
            </a:r>
            <a:endParaRPr lang="zh-CN" altLang="en-US" sz="2800" b="1"/>
          </a:p>
        </p:txBody>
      </p:sp>
      <p:sp>
        <p:nvSpPr>
          <p:cNvPr id="18435" name="内容占位符 18434"/>
          <p:cNvSpPr>
            <a:spLocks noGrp="1"/>
          </p:cNvSpPr>
          <p:nvPr>
            <p:ph idx="1"/>
          </p:nvPr>
        </p:nvSpPr>
        <p:spPr>
          <a:xfrm>
            <a:off x="395605" y="2132330"/>
            <a:ext cx="8229600" cy="874395"/>
          </a:xfrm>
          <a:solidFill>
            <a:schemeClr val="bg1"/>
          </a:solidFill>
        </p:spPr>
        <p:txBody>
          <a:bodyPr anchor="t" anchorCtr="0"/>
          <a:p>
            <a:pPr marL="0" indent="0">
              <a:buNone/>
            </a:pPr>
            <a:r>
              <a:rPr lang="en-US" altLang="zh-CN" sz="2800" b="1">
                <a:latin typeface="宋体" panose="02010600030101010101" pitchFamily="2" charset="-122"/>
                <a:ea typeface="宋体" panose="02010600030101010101" pitchFamily="2" charset="-122"/>
                <a:sym typeface="+mn-ea"/>
              </a:rPr>
              <a:t>1.</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zh-CN" altLang="en-US" sz="2800" b="1">
                <a:solidFill>
                  <a:srgbClr val="FF0000"/>
                </a:solidFill>
                <a:uFillTx/>
                <a:latin typeface="黑体" panose="02010609060101010101" pitchFamily="49" charset="-122"/>
                <a:ea typeface="黑体" panose="02010609060101010101" pitchFamily="49" charset="-122"/>
                <a:sym typeface="+mn-ea"/>
              </a:rPr>
              <a:t>者</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在作</a:t>
            </a:r>
            <a:r>
              <a:rPr lang="en-US" altLang="zh-CN" sz="2800" b="1">
                <a:uFillTx/>
                <a:ea typeface="SimSun-ExtB" panose="02010609060101010101" pitchFamily="49" charset="-122"/>
                <a:cs typeface="+mj-cs"/>
                <a:sym typeface="宋体" panose="02010600030101010101" pitchFamily="2" charset="-122"/>
              </a:rPr>
              <a:t>“</a:t>
            </a:r>
            <a:r>
              <a:rPr lang="en-US" altLang="zh-CN" sz="2800" b="1">
                <a:solidFill>
                  <a:srgbClr val="3120D6"/>
                </a:solidFill>
                <a:uFillTx/>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a:t>
            </a:r>
            <a:r>
              <a:rPr lang="zh-CN" altLang="en-US" sz="2800" b="1">
                <a:solidFill>
                  <a:srgbClr val="3120D6"/>
                </a:solidFill>
                <a:uFillTx/>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的人</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或者表示间断停顿</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或</a:t>
            </a:r>
            <a:r>
              <a:rPr lang="en-US" altLang="zh-CN" sz="2800" b="1">
                <a:solidFill>
                  <a:srgbClr val="3120D6"/>
                </a:solidFill>
                <a:uFillTx/>
                <a:ea typeface="SimSun-ExtB" panose="02010609060101010101" pitchFamily="49" charset="-122"/>
                <a:cs typeface="+mj-cs"/>
                <a:sym typeface="宋体" panose="02010600030101010101" pitchFamily="2" charset="-122"/>
              </a:rPr>
              <a:t>“</a:t>
            </a:r>
            <a:r>
              <a:rPr lang="zh-CN" altLang="en-US" sz="2800" b="1">
                <a:solidFill>
                  <a:srgbClr val="3120D6"/>
                </a:solidFill>
                <a:uFillTx/>
                <a:latin typeface="黑体" panose="02010609060101010101" pitchFamily="49" charset="-122"/>
                <a:ea typeface="黑体" panose="02010609060101010101" pitchFamily="49" charset="-122"/>
                <a:cs typeface="+mj-cs"/>
                <a:sym typeface="宋体" panose="02010600030101010101" pitchFamily="2" charset="-122"/>
              </a:rPr>
              <a:t>者也</a:t>
            </a:r>
            <a:r>
              <a:rPr lang="en-US" altLang="zh-CN" sz="2800" b="1">
                <a:solidFill>
                  <a:srgbClr val="3120D6"/>
                </a:solidFill>
                <a:uFillTx/>
                <a:ea typeface="SimSun-ExtB" panose="02010609060101010101" pitchFamily="49" charset="-122"/>
                <a:cs typeface="+mj-cs"/>
                <a:sym typeface="宋体" panose="02010600030101010101" pitchFamily="2" charset="-122"/>
              </a:rPr>
              <a:t>”</a:t>
            </a:r>
            <a:r>
              <a:rPr lang="zh-CN" altLang="en-US" sz="2800" b="1">
                <a:solidFill>
                  <a:srgbClr val="3120D6"/>
                </a:solidFill>
                <a:uFillTx/>
                <a:latin typeface="黑体" panose="02010609060101010101" pitchFamily="49" charset="-122"/>
                <a:ea typeface="黑体" panose="02010609060101010101" pitchFamily="49" charset="-122"/>
                <a:cs typeface="+mj-cs"/>
                <a:sym typeface="宋体" panose="02010600030101010101" pitchFamily="2" charset="-122"/>
              </a:rPr>
              <a:t>连用</a:t>
            </a:r>
            <a:r>
              <a:rPr lang="zh-CN" altLang="en-US" sz="2800" b="1">
                <a:uFillTx/>
                <a:ea typeface="SimSun-ExtB" panose="02010609060101010101" pitchFamily="49" charset="-122"/>
                <a:cs typeface="+mj-cs"/>
                <a:sym typeface="宋体" panose="02010600030101010101" pitchFamily="2" charset="-122"/>
              </a:rPr>
              <a:t>时</a:t>
            </a:r>
            <a:r>
              <a:rPr lang="en-US" altLang="zh-CN" sz="2800" b="1">
                <a:uFillTx/>
                <a:ea typeface="SimSun-ExtB" panose="02010609060101010101" pitchFamily="49" charset="-122"/>
                <a:cs typeface="+mj-cs"/>
                <a:sym typeface="宋体" panose="02010600030101010101" pitchFamily="2" charset="-122"/>
              </a:rPr>
              <a:t>,</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zh-CN" altLang="en-US" sz="2800" b="1">
                <a:solidFill>
                  <a:srgbClr val="FF0000"/>
                </a:solidFill>
                <a:uFillTx/>
                <a:latin typeface="黑体" panose="02010609060101010101" pitchFamily="49" charset="-122"/>
                <a:ea typeface="黑体" panose="02010609060101010101" pitchFamily="49" charset="-122"/>
                <a:sym typeface="+mn-ea"/>
              </a:rPr>
              <a:t>者</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zh-CN" altLang="en-US" sz="2800" b="1" u="sng">
                <a:solidFill>
                  <a:srgbClr val="FF0000"/>
                </a:solidFill>
                <a:latin typeface="黑体" panose="02010609060101010101" pitchFamily="49" charset="-122"/>
                <a:ea typeface="黑体" panose="02010609060101010101" pitchFamily="49" charset="-122"/>
                <a:sym typeface="+mn-ea"/>
              </a:rPr>
              <a:t>后不能断</a:t>
            </a:r>
            <a:r>
              <a:rPr lang="zh-CN" altLang="en-US" sz="2800" b="1">
                <a:solidFill>
                  <a:srgbClr val="FF0000"/>
                </a:solidFill>
                <a:latin typeface="黑体" panose="02010609060101010101" pitchFamily="49" charset="-122"/>
                <a:ea typeface="黑体" panose="02010609060101010101" pitchFamily="49" charset="-122"/>
                <a:sym typeface="+mn-ea"/>
              </a:rPr>
              <a:t>句</a:t>
            </a:r>
            <a:r>
              <a:rPr lang="zh-CN" altLang="en-US" sz="2800" b="1">
                <a:latin typeface="Arial" panose="020B0604020202020204" pitchFamily="34" charset="0"/>
                <a:ea typeface="宋体" panose="02010600030101010101" pitchFamily="2" charset="-122"/>
                <a:sym typeface="+mn-ea"/>
              </a:rPr>
              <a:t>。</a:t>
            </a:r>
            <a:endParaRPr lang="zh-CN" altLang="en-US" sz="2800" dirty="0"/>
          </a:p>
        </p:txBody>
      </p:sp>
      <p:sp>
        <p:nvSpPr>
          <p:cNvPr id="11" name="内容占位符 18434"/>
          <p:cNvSpPr>
            <a:spLocks noGrp="1"/>
          </p:cNvSpPr>
          <p:nvPr/>
        </p:nvSpPr>
        <p:spPr>
          <a:xfrm>
            <a:off x="395605" y="3284855"/>
            <a:ext cx="8229600" cy="874395"/>
          </a:xfrm>
          <a:prstGeom prst="rect">
            <a:avLst/>
          </a:prstGeom>
          <a:solidFill>
            <a:schemeClr val="bg1"/>
          </a:solidFill>
          <a:ln w="9525">
            <a:noFill/>
            <a:miter lim="800000"/>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buNone/>
            </a:pPr>
            <a:r>
              <a:rPr lang="en-US" altLang="zh-CN" sz="2800" b="1">
                <a:latin typeface="宋体" panose="02010600030101010101" pitchFamily="2" charset="-122"/>
                <a:ea typeface="宋体" panose="02010600030101010101" pitchFamily="2" charset="-122"/>
                <a:sym typeface="+mn-ea"/>
              </a:rPr>
              <a:t>2.</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zh-CN" altLang="en-US" sz="2800" b="1">
                <a:solidFill>
                  <a:srgbClr val="FF0000"/>
                </a:solidFill>
                <a:uFillTx/>
                <a:latin typeface="黑体" panose="02010609060101010101" pitchFamily="49" charset="-122"/>
                <a:ea typeface="黑体" panose="02010609060101010101" pitchFamily="49" charset="-122"/>
                <a:sym typeface="+mn-ea"/>
              </a:rPr>
              <a:t>也</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也常用在句间</a:t>
            </a:r>
            <a:r>
              <a:rPr lang="en-US" altLang="zh-CN" sz="2800" b="1">
                <a:uFillTx/>
                <a:ea typeface="SimSun-ExtB" panose="02010609060101010101" pitchFamily="49" charset="-122"/>
                <a:cs typeface="+mj-cs"/>
                <a:sym typeface="宋体" panose="02010600030101010101" pitchFamily="2" charset="-122"/>
              </a:rPr>
              <a:t>,</a:t>
            </a:r>
            <a:r>
              <a:rPr lang="zh-CN" altLang="en-US" sz="2800" b="1">
                <a:solidFill>
                  <a:srgbClr val="3120D6"/>
                </a:solidFill>
                <a:uFillTx/>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表句间语气舒缓</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诵读时不能停顿</a:t>
            </a:r>
            <a:r>
              <a:rPr lang="en-US" altLang="zh-CN" sz="2800" b="1">
                <a:uFillTx/>
                <a:ea typeface="SimSun-ExtB" panose="02010609060101010101" pitchFamily="49" charset="-122"/>
                <a:cs typeface="+mj-cs"/>
                <a:sym typeface="宋体" panose="02010600030101010101" pitchFamily="2" charset="-122"/>
              </a:rPr>
              <a:t>,</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zh-CN" altLang="en-US" sz="2800" b="1">
                <a:solidFill>
                  <a:srgbClr val="FF0000"/>
                </a:solidFill>
                <a:uFillTx/>
                <a:latin typeface="黑体" panose="02010609060101010101" pitchFamily="49" charset="-122"/>
                <a:ea typeface="黑体" panose="02010609060101010101" pitchFamily="49" charset="-122"/>
                <a:sym typeface="+mn-ea"/>
              </a:rPr>
              <a:t>也</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zh-CN" altLang="en-US" sz="2800" b="1" u="sng">
                <a:solidFill>
                  <a:srgbClr val="FF0000"/>
                </a:solidFill>
                <a:latin typeface="黑体" panose="02010609060101010101" pitchFamily="49" charset="-122"/>
                <a:ea typeface="黑体" panose="02010609060101010101" pitchFamily="49" charset="-122"/>
                <a:sym typeface="+mn-ea"/>
              </a:rPr>
              <a:t>后不能断</a:t>
            </a:r>
            <a:r>
              <a:rPr lang="zh-CN" altLang="en-US" sz="2800" b="1">
                <a:solidFill>
                  <a:srgbClr val="FF0000"/>
                </a:solidFill>
                <a:latin typeface="黑体" panose="02010609060101010101" pitchFamily="49" charset="-122"/>
                <a:ea typeface="黑体" panose="02010609060101010101" pitchFamily="49" charset="-122"/>
                <a:sym typeface="+mn-ea"/>
              </a:rPr>
              <a:t>句</a:t>
            </a:r>
            <a:r>
              <a:rPr lang="zh-CN" altLang="en-US" sz="2800" b="1">
                <a:latin typeface="Arial" panose="020B0604020202020204" pitchFamily="34" charset="0"/>
                <a:ea typeface="宋体" panose="02010600030101010101" pitchFamily="2" charset="-122"/>
                <a:sym typeface="+mn-ea"/>
              </a:rPr>
              <a:t>。</a:t>
            </a:r>
            <a:endParaRPr lang="zh-CN" altLang="en-US" sz="2800" dirty="0"/>
          </a:p>
        </p:txBody>
      </p:sp>
      <p:sp>
        <p:nvSpPr>
          <p:cNvPr id="12" name="内容占位符 18434"/>
          <p:cNvSpPr>
            <a:spLocks noGrp="1"/>
          </p:cNvSpPr>
          <p:nvPr/>
        </p:nvSpPr>
        <p:spPr>
          <a:xfrm>
            <a:off x="323215" y="4364990"/>
            <a:ext cx="8229600" cy="874395"/>
          </a:xfrm>
          <a:prstGeom prst="rect">
            <a:avLst/>
          </a:prstGeom>
          <a:solidFill>
            <a:schemeClr val="bg1"/>
          </a:solidFill>
          <a:ln w="9525">
            <a:noFill/>
            <a:miter lim="800000"/>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buNone/>
            </a:pPr>
            <a:r>
              <a:rPr lang="en-US" altLang="zh-CN" sz="2800" b="1">
                <a:latin typeface="宋体" panose="02010600030101010101" pitchFamily="2" charset="-122"/>
                <a:ea typeface="宋体" panose="02010600030101010101" pitchFamily="2" charset="-122"/>
                <a:sym typeface="+mn-ea"/>
              </a:rPr>
              <a:t>3.</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zh-CN" altLang="en-US" sz="2800" b="1">
                <a:solidFill>
                  <a:srgbClr val="FF0000"/>
                </a:solidFill>
                <a:uFillTx/>
                <a:latin typeface="黑体" panose="02010609060101010101" pitchFamily="49" charset="-122"/>
                <a:ea typeface="黑体" panose="02010609060101010101" pitchFamily="49" charset="-122"/>
                <a:sym typeface="+mn-ea"/>
              </a:rPr>
              <a:t>乎</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有时用在</a:t>
            </a:r>
            <a:r>
              <a:rPr lang="zh-CN" altLang="en-US" sz="2800" b="1">
                <a:solidFill>
                  <a:srgbClr val="3120D6"/>
                </a:solidFill>
                <a:uFillTx/>
                <a:latin typeface="黑体" panose="02010609060101010101" pitchFamily="49" charset="-122"/>
                <a:ea typeface="黑体" panose="02010609060101010101" pitchFamily="49" charset="-122"/>
                <a:cs typeface="+mj-cs"/>
                <a:sym typeface="宋体" panose="02010600030101010101" pitchFamily="2" charset="-122"/>
              </a:rPr>
              <a:t>句中同</a:t>
            </a:r>
            <a:r>
              <a:rPr lang="en-US" altLang="zh-CN" sz="2800" b="1">
                <a:solidFill>
                  <a:srgbClr val="3120D6"/>
                </a:solidFill>
                <a:uFillTx/>
                <a:ea typeface="SimSun-ExtB" panose="02010609060101010101" pitchFamily="49" charset="-122"/>
                <a:cs typeface="+mj-cs"/>
                <a:sym typeface="宋体" panose="02010600030101010101" pitchFamily="2" charset="-122"/>
              </a:rPr>
              <a:t>“</a:t>
            </a:r>
            <a:r>
              <a:rPr lang="zh-CN" altLang="en-US" sz="2800" b="1">
                <a:solidFill>
                  <a:srgbClr val="3120D6"/>
                </a:solidFill>
                <a:uFillTx/>
                <a:latin typeface="黑体" panose="02010609060101010101" pitchFamily="49" charset="-122"/>
                <a:ea typeface="黑体" panose="02010609060101010101" pitchFamily="49" charset="-122"/>
                <a:cs typeface="+mj-cs"/>
                <a:sym typeface="宋体" panose="02010600030101010101" pitchFamily="2" charset="-122"/>
              </a:rPr>
              <a:t>于</a:t>
            </a:r>
            <a:r>
              <a:rPr lang="en-US" altLang="zh-CN" sz="2800" b="1">
                <a:solidFill>
                  <a:srgbClr val="3120D6"/>
                </a:solidFill>
                <a:uFillTx/>
                <a:ea typeface="SimSun-ExtB" panose="02010609060101010101" pitchFamily="49" charset="-122"/>
                <a:cs typeface="+mj-cs"/>
                <a:sym typeface="宋体" panose="02010600030101010101" pitchFamily="2" charset="-122"/>
              </a:rPr>
              <a:t>”,</a:t>
            </a:r>
            <a:r>
              <a:rPr lang="zh-CN" altLang="en-US" sz="2800" b="1">
                <a:solidFill>
                  <a:srgbClr val="3120D6"/>
                </a:solidFill>
                <a:uFillTx/>
                <a:latin typeface="黑体" panose="02010609060101010101" pitchFamily="49" charset="-122"/>
                <a:ea typeface="黑体" panose="02010609060101010101" pitchFamily="49" charset="-122"/>
                <a:cs typeface="+mj-cs"/>
                <a:sym typeface="宋体" panose="02010600030101010101" pitchFamily="2" charset="-122"/>
              </a:rPr>
              <a:t>作介词</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诵读时不能停顿</a:t>
            </a:r>
            <a:r>
              <a:rPr lang="en-US" altLang="zh-CN" sz="2800" b="1">
                <a:uFillTx/>
                <a:ea typeface="SimSun-ExtB" panose="02010609060101010101" pitchFamily="49" charset="-122"/>
                <a:cs typeface="+mj-cs"/>
                <a:sym typeface="宋体" panose="02010600030101010101" pitchFamily="2" charset="-122"/>
              </a:rPr>
              <a:t>,</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zh-CN" altLang="en-US" sz="2800" b="1">
                <a:solidFill>
                  <a:srgbClr val="FF0000"/>
                </a:solidFill>
                <a:uFillTx/>
                <a:latin typeface="黑体" panose="02010609060101010101" pitchFamily="49" charset="-122"/>
                <a:ea typeface="黑体" panose="02010609060101010101" pitchFamily="49" charset="-122"/>
                <a:sym typeface="+mn-ea"/>
              </a:rPr>
              <a:t>乎</a:t>
            </a:r>
            <a:r>
              <a:rPr lang="en-US" altLang="zh-CN" sz="2800" b="1">
                <a:solidFill>
                  <a:srgbClr val="FF0000"/>
                </a:solidFill>
                <a:uFillTx/>
                <a:latin typeface="Arial" panose="020B0604020202020204" pitchFamily="34" charset="0"/>
                <a:ea typeface="SimSun-ExtB" panose="02010609060101010101" pitchFamily="49" charset="-122"/>
                <a:sym typeface="+mn-ea"/>
              </a:rPr>
              <a:t>”</a:t>
            </a:r>
            <a:r>
              <a:rPr lang="zh-CN" altLang="en-US" sz="2800" b="1" u="sng">
                <a:solidFill>
                  <a:srgbClr val="FF0000"/>
                </a:solidFill>
                <a:latin typeface="黑体" panose="02010609060101010101" pitchFamily="49" charset="-122"/>
                <a:ea typeface="黑体" panose="02010609060101010101" pitchFamily="49" charset="-122"/>
                <a:sym typeface="+mn-ea"/>
              </a:rPr>
              <a:t>后不能断</a:t>
            </a:r>
            <a:r>
              <a:rPr lang="zh-CN" altLang="en-US" sz="2800" b="1">
                <a:solidFill>
                  <a:srgbClr val="FF0000"/>
                </a:solidFill>
                <a:latin typeface="黑体" panose="02010609060101010101" pitchFamily="49" charset="-122"/>
                <a:ea typeface="黑体" panose="02010609060101010101" pitchFamily="49" charset="-122"/>
                <a:sym typeface="+mn-ea"/>
              </a:rPr>
              <a:t>句</a:t>
            </a:r>
            <a:r>
              <a:rPr lang="zh-CN" altLang="en-US" sz="2800" b="1">
                <a:latin typeface="Arial" panose="020B0604020202020204" pitchFamily="34" charset="0"/>
                <a:ea typeface="宋体" panose="02010600030101010101" pitchFamily="2" charset="-122"/>
                <a:sym typeface="+mn-ea"/>
              </a:rPr>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5">
                                            <p:txEl>
                                              <p:charRg st="2" end="2"/>
                                            </p:txEl>
                                          </p:spTgt>
                                        </p:tgtEl>
                                        <p:attrNameLst>
                                          <p:attrName>style.visibility</p:attrName>
                                        </p:attrNameLst>
                                      </p:cBhvr>
                                      <p:to>
                                        <p:strVal val="visible"/>
                                      </p:to>
                                    </p:set>
                                    <p:anim calcmode="lin" valueType="num">
                                      <p:cBhvr additive="base">
                                        <p:cTn id="7" dur="500" fill="hold"/>
                                        <p:tgtEl>
                                          <p:spTgt spid="18435">
                                            <p:txEl>
                                              <p:char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xEl>
                                              <p:charRg st="2" end="2"/>
                                            </p:txEl>
                                          </p:spTgt>
                                        </p:tgtEl>
                                        <p:attrNameLst>
                                          <p:attrName>style.visibility</p:attrName>
                                        </p:attrNameLst>
                                      </p:cBhvr>
                                      <p:to>
                                        <p:strVal val="visible"/>
                                      </p:to>
                                    </p:set>
                                    <p:anim calcmode="lin" valueType="num">
                                      <p:cBhvr additive="base">
                                        <p:cTn id="13" dur="500" fill="hold"/>
                                        <p:tgtEl>
                                          <p:spTgt spid="11">
                                            <p:txEl>
                                              <p:char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xEl>
                                              <p:charRg st="2" end="2"/>
                                            </p:txEl>
                                          </p:spTgt>
                                        </p:tgtEl>
                                        <p:attrNameLst>
                                          <p:attrName>style.visibility</p:attrName>
                                        </p:attrNameLst>
                                      </p:cBhvr>
                                      <p:to>
                                        <p:strVal val="visible"/>
                                      </p:to>
                                    </p:set>
                                    <p:anim calcmode="lin" valueType="num">
                                      <p:cBhvr additive="base">
                                        <p:cTn id="19" dur="500" fill="hold"/>
                                        <p:tgtEl>
                                          <p:spTgt spid="12">
                                            <p:txEl>
                                              <p:char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char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uiExpand="1" build="p"/>
      <p:bldP spid="11" grpId="0" animBg="1" uiExpand="1" build="p"/>
      <p:bldP spid="12" grpId="0" animBg="1"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3060" y="167005"/>
            <a:ext cx="8357235" cy="1383665"/>
          </a:xfrm>
          <a:prstGeom prst="rect">
            <a:avLst/>
          </a:prstGeom>
          <a:noFill/>
        </p:spPr>
        <p:txBody>
          <a:bodyPr wrap="square" rtlCol="0" anchor="t">
            <a:spAutoFit/>
          </a:bodyPr>
          <a:p>
            <a:pPr algn="ctr"/>
            <a:r>
              <a:rPr lang="zh-CN" altLang="en-US" sz="2800" b="1">
                <a:ea typeface="黑体" panose="02010609060101010101" pitchFamily="49" charset="-122"/>
                <a:cs typeface="Arial" panose="020B0604020202020204" pitchFamily="34" charset="0"/>
                <a:sym typeface="+mn-ea"/>
              </a:rPr>
              <a:t>窍门</a:t>
            </a:r>
            <a:r>
              <a:rPr lang="en-US" altLang="zh-CN" sz="2800" b="1">
                <a:ea typeface="黑体" panose="02010609060101010101" pitchFamily="49" charset="-122"/>
                <a:cs typeface="Arial" panose="020B0604020202020204" pitchFamily="34" charset="0"/>
                <a:sym typeface="+mn-ea"/>
              </a:rPr>
              <a:t>4</a:t>
            </a:r>
            <a:r>
              <a:rPr lang="zh-CN" altLang="en-US" sz="2800" b="1">
                <a:ea typeface="黑体" panose="02010609060101010101" pitchFamily="49" charset="-122"/>
                <a:cs typeface="Arial" panose="020B0604020202020204" pitchFamily="34" charset="0"/>
                <a:sym typeface="+mn-ea"/>
              </a:rPr>
              <a:t>：</a:t>
            </a:r>
            <a:r>
              <a:rPr lang="zh-CN" sz="2800" b="1" u="sng">
                <a:solidFill>
                  <a:srgbClr val="FF0000"/>
                </a:solidFill>
                <a:latin typeface="黑体" panose="02010609060101010101" pitchFamily="49" charset="-122"/>
                <a:ea typeface="黑体" panose="02010609060101010101" pitchFamily="49" charset="-122"/>
              </a:rPr>
              <a:t>找</a:t>
            </a:r>
            <a:r>
              <a:rPr lang="zh-CN" altLang="en-US" sz="2800" b="1" u="sng">
                <a:solidFill>
                  <a:srgbClr val="FF0000"/>
                </a:solidFill>
                <a:latin typeface="黑体" panose="02010609060101010101" pitchFamily="49" charset="-122"/>
                <a:ea typeface="黑体" panose="02010609060101010101" pitchFamily="49" charset="-122"/>
              </a:rPr>
              <a:t>修辞</a:t>
            </a:r>
            <a:r>
              <a:rPr lang="zh-CN" altLang="en-US" sz="2800" b="1"/>
              <a:t>断句</a:t>
            </a:r>
            <a:endParaRPr lang="zh-CN" altLang="en-US" sz="2800" b="1"/>
          </a:p>
          <a:p>
            <a:r>
              <a:rPr lang="en-US" altLang="zh-CN" sz="2800" b="1">
                <a:solidFill>
                  <a:srgbClr val="000000"/>
                </a:solidFill>
                <a:cs typeface="+mn-ea"/>
                <a:sym typeface="微软雅黑" panose="020B0503020204020204" charset="-122"/>
              </a:rPr>
              <a:t>       </a:t>
            </a:r>
            <a:r>
              <a:rPr lang="zh-CN" altLang="en-US" sz="2800" b="1">
                <a:solidFill>
                  <a:srgbClr val="000000"/>
                </a:solidFill>
                <a:cs typeface="+mn-ea"/>
                <a:sym typeface="微软雅黑" panose="020B0503020204020204" charset="-122"/>
              </a:rPr>
              <a:t>找文言文</a:t>
            </a:r>
            <a:r>
              <a:rPr sz="2800" b="1">
                <a:solidFill>
                  <a:srgbClr val="FF0000"/>
                </a:solidFill>
                <a:latin typeface="黑体" panose="02010609060101010101" pitchFamily="49" charset="-122"/>
                <a:ea typeface="黑体" panose="02010609060101010101" pitchFamily="49" charset="-122"/>
                <a:sym typeface="+mn-ea"/>
              </a:rPr>
              <a:t>顶真</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排比</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对偶</a:t>
            </a:r>
            <a:r>
              <a:rPr lang="zh-CN" sz="2800" b="1">
                <a:solidFill>
                  <a:srgbClr val="FF0000"/>
                </a:solidFill>
                <a:latin typeface="黑体" panose="02010609060101010101" pitchFamily="49" charset="-122"/>
                <a:ea typeface="黑体" panose="02010609060101010101" pitchFamily="49" charset="-122"/>
                <a:sym typeface="+mn-ea"/>
              </a:rPr>
              <a:t>、</a:t>
            </a:r>
            <a:r>
              <a:rPr sz="2800" b="1">
                <a:solidFill>
                  <a:srgbClr val="FF0000"/>
                </a:solidFill>
                <a:latin typeface="黑体" panose="02010609060101010101" pitchFamily="49" charset="-122"/>
                <a:ea typeface="黑体" panose="02010609060101010101" pitchFamily="49" charset="-122"/>
                <a:sym typeface="+mn-ea"/>
              </a:rPr>
              <a:t>反复</a:t>
            </a:r>
            <a:r>
              <a:rPr lang="zh-CN" sz="2800" b="1">
                <a:solidFill>
                  <a:srgbClr val="FF0000"/>
                </a:solidFill>
                <a:latin typeface="黑体" panose="02010609060101010101" pitchFamily="49" charset="-122"/>
                <a:ea typeface="黑体" panose="02010609060101010101" pitchFamily="49" charset="-122"/>
                <a:sym typeface="+mn-ea"/>
              </a:rPr>
              <a:t>、对称</a:t>
            </a:r>
            <a:r>
              <a:rPr lang="zh-CN" sz="2800" b="1">
                <a:solidFill>
                  <a:srgbClr val="000000"/>
                </a:solidFill>
                <a:cs typeface="+mn-ea"/>
                <a:sym typeface="微软雅黑" panose="020B0503020204020204" charset="-122"/>
              </a:rPr>
              <a:t>等</a:t>
            </a:r>
            <a:r>
              <a:rPr lang="zh-CN" altLang="en-US" sz="2800" b="1">
                <a:latin typeface="宋体" panose="02010600030101010101" pitchFamily="2" charset="-122"/>
                <a:sym typeface="+mn-ea"/>
              </a:rPr>
              <a:t>修辞</a:t>
            </a:r>
            <a:r>
              <a:rPr lang="en-US" altLang="zh-CN" sz="2800" b="1">
                <a:uFillTx/>
                <a:ea typeface="SimSun-ExtB" panose="02010609060101010101" pitchFamily="49" charset="-122"/>
                <a:cs typeface="+mj-cs"/>
                <a:sym typeface="宋体" panose="02010600030101010101" pitchFamily="2" charset="-122"/>
              </a:rPr>
              <a:t>,</a:t>
            </a:r>
            <a:r>
              <a:rPr lang="zh-CN" altLang="en-US" sz="2800" b="1">
                <a:uFillTx/>
                <a:ea typeface="SimSun-ExtB" panose="02010609060101010101" pitchFamily="49" charset="-122"/>
                <a:cs typeface="+mj-cs"/>
                <a:sym typeface="宋体" panose="02010600030101010101" pitchFamily="2" charset="-122"/>
              </a:rPr>
              <a:t>根据它们的</a:t>
            </a:r>
            <a:r>
              <a:rPr lang="zh-CN" altLang="en-US" sz="2800" b="1">
                <a:uFillTx/>
                <a:ea typeface="SimSun-ExtB" panose="02010609060101010101" pitchFamily="49" charset="-122"/>
                <a:cs typeface="+mj-cs"/>
                <a:sym typeface="宋体" panose="02010600030101010101" pitchFamily="2" charset="-122"/>
              </a:rPr>
              <a:t>句式特点进行断句</a:t>
            </a:r>
            <a:r>
              <a:rPr lang="zh-CN" altLang="en-US" sz="2800" b="1">
                <a:latin typeface="宋体" panose="02010600030101010101" pitchFamily="2" charset="-122"/>
                <a:sym typeface="+mn-ea"/>
              </a:rPr>
              <a:t>。</a:t>
            </a:r>
            <a:endParaRPr lang="zh-CN" altLang="en-US" sz="2800" b="1">
              <a:solidFill>
                <a:srgbClr val="000000"/>
              </a:solidFill>
              <a:cs typeface="+mn-ea"/>
              <a:sym typeface="微软雅黑" panose="020B0503020204020204" charset="-122"/>
            </a:endParaRPr>
          </a:p>
        </p:txBody>
      </p:sp>
      <p:sp>
        <p:nvSpPr>
          <p:cNvPr id="6" name="文本框 5"/>
          <p:cNvSpPr txBox="1"/>
          <p:nvPr/>
        </p:nvSpPr>
        <p:spPr>
          <a:xfrm>
            <a:off x="395605" y="1457960"/>
            <a:ext cx="8356600" cy="529590"/>
          </a:xfrm>
          <a:prstGeom prst="rect">
            <a:avLst/>
          </a:prstGeom>
          <a:noFill/>
        </p:spPr>
        <p:txBody>
          <a:bodyPr wrap="square" rtlCol="0" anchor="t">
            <a:spAutoFit/>
          </a:bodyPr>
          <a:p>
            <a:pPr>
              <a:lnSpc>
                <a:spcPct val="95000"/>
              </a:lnSpc>
              <a:spcBef>
                <a:spcPts val="0"/>
              </a:spcBef>
              <a:spcAft>
                <a:spcPts val="0"/>
              </a:spcAft>
            </a:pPr>
            <a:r>
              <a:rPr lang="zh-CN" altLang="en-US" sz="2800" b="1">
                <a:sym typeface="+mn-ea"/>
              </a:rPr>
              <a:t>例</a:t>
            </a:r>
            <a:r>
              <a:rPr lang="zh-CN" altLang="en-US" sz="3000" b="1">
                <a:solidFill>
                  <a:srgbClr val="000000"/>
                </a:solidFill>
                <a:cs typeface="+mn-ea"/>
                <a:sym typeface="微软雅黑" panose="020B0503020204020204" charset="-122"/>
              </a:rPr>
              <a:t>:</a:t>
            </a:r>
            <a:r>
              <a:rPr lang="zh-CN" sz="2800" b="1">
                <a:sym typeface="+mn-ea"/>
              </a:rPr>
              <a:t>子又生孙孙又生子子又有子子又有孙</a:t>
            </a:r>
            <a:endParaRPr lang="zh-CN" sz="2800" b="1">
              <a:sym typeface="+mn-ea"/>
            </a:endParaRPr>
          </a:p>
        </p:txBody>
      </p:sp>
      <p:sp>
        <p:nvSpPr>
          <p:cNvPr id="11" name="文本框 10"/>
          <p:cNvSpPr txBox="1"/>
          <p:nvPr/>
        </p:nvSpPr>
        <p:spPr>
          <a:xfrm>
            <a:off x="872490" y="1916430"/>
            <a:ext cx="6261735" cy="521970"/>
          </a:xfrm>
          <a:prstGeom prst="rect">
            <a:avLst/>
          </a:prstGeom>
          <a:noFill/>
        </p:spPr>
        <p:txBody>
          <a:bodyPr wrap="square" rtlCol="0" anchor="t">
            <a:spAutoFit/>
          </a:bodyPr>
          <a:p>
            <a:r>
              <a:rPr lang="zh-CN" altLang="en-US" sz="2800" b="1">
                <a:solidFill>
                  <a:schemeClr val="tx1"/>
                </a:solidFill>
                <a:uFillTx/>
                <a:ea typeface="SimSun-ExtB" panose="02010609060101010101" pitchFamily="49" charset="-122"/>
                <a:cs typeface="Arial" panose="020B0604020202020204" pitchFamily="34" charset="0"/>
              </a:rPr>
              <a:t>子又生</a:t>
            </a:r>
            <a:r>
              <a:rPr lang="zh-CN" altLang="en-US" sz="2800" b="1">
                <a:solidFill>
                  <a:srgbClr val="FF0000"/>
                </a:solidFill>
                <a:uFillTx/>
                <a:ea typeface="SimSun-ExtB" panose="02010609060101010101" pitchFamily="49" charset="-122"/>
                <a:cs typeface="Arial" panose="020B0604020202020204" pitchFamily="34" charset="0"/>
              </a:rPr>
              <a:t>孙</a:t>
            </a:r>
            <a:r>
              <a:rPr lang="zh-CN" altLang="en-US" sz="2800" b="1">
                <a:solidFill>
                  <a:srgbClr val="FF0000"/>
                </a:solidFill>
                <a:sym typeface="+mn-ea"/>
              </a:rPr>
              <a:t>/</a:t>
            </a:r>
            <a:r>
              <a:rPr lang="zh-CN" altLang="en-US" sz="2800" b="1">
                <a:solidFill>
                  <a:srgbClr val="FF0000"/>
                </a:solidFill>
                <a:uFillTx/>
                <a:ea typeface="SimSun-ExtB" panose="02010609060101010101" pitchFamily="49" charset="-122"/>
                <a:cs typeface="Arial" panose="020B0604020202020204" pitchFamily="34" charset="0"/>
              </a:rPr>
              <a:t>孙</a:t>
            </a:r>
            <a:r>
              <a:rPr lang="zh-CN" altLang="en-US" sz="2800" b="1">
                <a:solidFill>
                  <a:schemeClr val="tx1"/>
                </a:solidFill>
                <a:uFillTx/>
                <a:ea typeface="SimSun-ExtB" panose="02010609060101010101" pitchFamily="49" charset="-122"/>
                <a:cs typeface="Arial" panose="020B0604020202020204" pitchFamily="34" charset="0"/>
              </a:rPr>
              <a:t>又生</a:t>
            </a:r>
            <a:r>
              <a:rPr lang="zh-CN" altLang="en-US" sz="2800" b="1">
                <a:solidFill>
                  <a:srgbClr val="FF0000"/>
                </a:solidFill>
                <a:uFillTx/>
                <a:ea typeface="SimSun-ExtB" panose="02010609060101010101" pitchFamily="49" charset="-122"/>
                <a:cs typeface="Arial" panose="020B0604020202020204" pitchFamily="34" charset="0"/>
              </a:rPr>
              <a:t>子</a:t>
            </a:r>
            <a:r>
              <a:rPr lang="zh-CN" altLang="en-US" sz="2800" b="1">
                <a:solidFill>
                  <a:srgbClr val="FF0000"/>
                </a:solidFill>
                <a:sym typeface="+mn-ea"/>
              </a:rPr>
              <a:t>/</a:t>
            </a:r>
            <a:r>
              <a:rPr lang="zh-CN" altLang="en-US" sz="2800" b="1">
                <a:solidFill>
                  <a:srgbClr val="FF0000"/>
                </a:solidFill>
                <a:uFillTx/>
                <a:ea typeface="SimSun-ExtB" panose="02010609060101010101" pitchFamily="49" charset="-122"/>
                <a:cs typeface="Arial" panose="020B0604020202020204" pitchFamily="34" charset="0"/>
              </a:rPr>
              <a:t>子</a:t>
            </a:r>
            <a:r>
              <a:rPr lang="zh-CN" altLang="en-US" sz="2800" b="1">
                <a:solidFill>
                  <a:schemeClr val="tx1"/>
                </a:solidFill>
                <a:uFillTx/>
                <a:ea typeface="SimSun-ExtB" panose="02010609060101010101" pitchFamily="49" charset="-122"/>
                <a:cs typeface="Arial" panose="020B0604020202020204" pitchFamily="34" charset="0"/>
              </a:rPr>
              <a:t>又有</a:t>
            </a:r>
            <a:r>
              <a:rPr lang="zh-CN" altLang="en-US" sz="2800" b="1">
                <a:solidFill>
                  <a:srgbClr val="FF0000"/>
                </a:solidFill>
                <a:uFillTx/>
                <a:ea typeface="SimSun-ExtB" panose="02010609060101010101" pitchFamily="49" charset="-122"/>
                <a:cs typeface="Arial" panose="020B0604020202020204" pitchFamily="34" charset="0"/>
              </a:rPr>
              <a:t>子</a:t>
            </a:r>
            <a:r>
              <a:rPr lang="zh-CN" altLang="en-US" sz="2800" b="1">
                <a:solidFill>
                  <a:srgbClr val="FF0000"/>
                </a:solidFill>
                <a:sym typeface="+mn-ea"/>
              </a:rPr>
              <a:t>/</a:t>
            </a:r>
            <a:r>
              <a:rPr lang="zh-CN" altLang="en-US" sz="2800" b="1">
                <a:solidFill>
                  <a:srgbClr val="FF0000"/>
                </a:solidFill>
                <a:uFillTx/>
                <a:ea typeface="SimSun-ExtB" panose="02010609060101010101" pitchFamily="49" charset="-122"/>
                <a:cs typeface="Arial" panose="020B0604020202020204" pitchFamily="34" charset="0"/>
              </a:rPr>
              <a:t>子</a:t>
            </a:r>
            <a:r>
              <a:rPr lang="zh-CN" altLang="en-US" sz="2800" b="1">
                <a:solidFill>
                  <a:schemeClr val="tx1"/>
                </a:solidFill>
                <a:uFillTx/>
                <a:ea typeface="SimSun-ExtB" panose="02010609060101010101" pitchFamily="49" charset="-122"/>
                <a:cs typeface="Arial" panose="020B0604020202020204" pitchFamily="34" charset="0"/>
              </a:rPr>
              <a:t>又有孙</a:t>
            </a:r>
            <a:endParaRPr lang="zh-CN" altLang="en-US" sz="2800" b="1">
              <a:solidFill>
                <a:schemeClr val="tx1"/>
              </a:solidFill>
              <a:uFillTx/>
              <a:ea typeface="SimSun-ExtB" panose="02010609060101010101" pitchFamily="49" charset="-122"/>
              <a:cs typeface="Arial" panose="020B0604020202020204" pitchFamily="34" charset="0"/>
            </a:endParaRPr>
          </a:p>
        </p:txBody>
      </p:sp>
      <p:sp>
        <p:nvSpPr>
          <p:cNvPr id="7" name="文本框 6"/>
          <p:cNvSpPr txBox="1"/>
          <p:nvPr/>
        </p:nvSpPr>
        <p:spPr>
          <a:xfrm>
            <a:off x="7452360" y="1840865"/>
            <a:ext cx="897890" cy="52197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none" rtlCol="0" anchor="t">
            <a:spAutoFit/>
          </a:bodyPr>
          <a:p>
            <a:r>
              <a:rPr sz="2800" b="1">
                <a:solidFill>
                  <a:srgbClr val="FF0000"/>
                </a:solidFill>
                <a:latin typeface="黑体" panose="02010609060101010101" pitchFamily="49" charset="-122"/>
                <a:ea typeface="黑体" panose="02010609060101010101" pitchFamily="49" charset="-122"/>
                <a:sym typeface="+mn-ea"/>
              </a:rPr>
              <a:t>顶真</a:t>
            </a:r>
            <a:endParaRPr lang="zh-CN" altLang="en-US" sz="2800" b="1">
              <a:solidFill>
                <a:srgbClr val="FF0000"/>
              </a:solidFill>
              <a:latin typeface="黑体" panose="02010609060101010101" pitchFamily="49" charset="-122"/>
              <a:ea typeface="黑体" panose="02010609060101010101" pitchFamily="49" charset="-122"/>
              <a:sym typeface="+mn-ea"/>
            </a:endParaRPr>
          </a:p>
        </p:txBody>
      </p:sp>
      <p:sp>
        <p:nvSpPr>
          <p:cNvPr id="21507" name="Text Box 9"/>
          <p:cNvSpPr txBox="1">
            <a:spLocks noChangeArrowheads="1"/>
          </p:cNvSpPr>
          <p:nvPr/>
        </p:nvSpPr>
        <p:spPr bwMode="auto">
          <a:xfrm>
            <a:off x="827405" y="2987675"/>
            <a:ext cx="731329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00000"/>
              </a:lnSpc>
              <a:buClr>
                <a:schemeClr val="hlink"/>
              </a:buClr>
              <a:buFont typeface="Wingdings" panose="05000000000000000000" pitchFamily="2" charset="2"/>
              <a:buNone/>
            </a:pPr>
            <a:r>
              <a:rPr lang="zh-CN" altLang="en-US" sz="2800" b="1">
                <a:latin typeface="宋体" panose="02010600030101010101" pitchFamily="2" charset="-122"/>
              </a:rPr>
              <a:t>秦王坐章台见相如相如奉璧奏秦王秦王大喜传以示美人及左右左右皆呼万岁。</a:t>
            </a:r>
            <a:endParaRPr lang="en-US" altLang="zh-CN" sz="2800" b="1">
              <a:latin typeface="宋体" panose="02010600030101010101" pitchFamily="2" charset="-122"/>
            </a:endParaRPr>
          </a:p>
        </p:txBody>
      </p:sp>
      <p:sp>
        <p:nvSpPr>
          <p:cNvPr id="7180" name="Text Box 12"/>
          <p:cNvSpPr txBox="1">
            <a:spLocks noChangeArrowheads="1"/>
          </p:cNvSpPr>
          <p:nvPr/>
        </p:nvSpPr>
        <p:spPr bwMode="auto">
          <a:xfrm>
            <a:off x="872410" y="2414143"/>
            <a:ext cx="6858000" cy="52197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wrap="square">
            <a:spAutoFit/>
          </a:bodyPr>
          <a:lstStyle>
            <a:lvl1pPr>
              <a:defRPr b="1">
                <a:solidFill>
                  <a:schemeClr val="tx1"/>
                </a:solidFill>
                <a:latin typeface="Arial" panose="020B0604020202020204" pitchFamily="34" charset="0"/>
                <a:ea typeface="黑体" panose="02010609060101010101" pitchFamily="49" charset="-122"/>
              </a:defRPr>
            </a:lvl1pPr>
            <a:lvl2pPr marL="742950" indent="-285750">
              <a:defRPr b="1">
                <a:solidFill>
                  <a:schemeClr val="tx1"/>
                </a:solidFill>
                <a:latin typeface="Arial" panose="020B0604020202020204" pitchFamily="34" charset="0"/>
                <a:ea typeface="黑体" panose="02010609060101010101" pitchFamily="49" charset="-122"/>
              </a:defRPr>
            </a:lvl2pPr>
            <a:lvl3pPr marL="1143000" indent="-228600">
              <a:defRPr b="1">
                <a:solidFill>
                  <a:schemeClr val="tx1"/>
                </a:solidFill>
                <a:latin typeface="Arial" panose="020B0604020202020204" pitchFamily="34" charset="0"/>
                <a:ea typeface="黑体" panose="02010609060101010101" pitchFamily="49" charset="-122"/>
              </a:defRPr>
            </a:lvl3pPr>
            <a:lvl4pPr marL="1600200" indent="-228600">
              <a:defRPr b="1">
                <a:solidFill>
                  <a:schemeClr val="tx1"/>
                </a:solidFill>
                <a:latin typeface="Arial" panose="020B0604020202020204" pitchFamily="34" charset="0"/>
                <a:ea typeface="黑体" panose="02010609060101010101" pitchFamily="49" charset="-122"/>
              </a:defRPr>
            </a:lvl4pPr>
            <a:lvl5pPr marL="2057400" indent="-228600">
              <a:defRPr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黑体" panose="02010609060101010101" pitchFamily="49" charset="-122"/>
              </a:defRPr>
            </a:lvl9pPr>
          </a:lstStyle>
          <a:p>
            <a:pPr algn="ctr">
              <a:lnSpc>
                <a:spcPct val="100000"/>
              </a:lnSpc>
            </a:pPr>
            <a:r>
              <a:rPr lang="zh-CN" altLang="en-US" sz="2800" dirty="0">
                <a:solidFill>
                  <a:srgbClr val="FF0000"/>
                </a:solidFill>
                <a:latin typeface="黑体" panose="02010609060101010101" pitchFamily="49" charset="-122"/>
              </a:rPr>
              <a:t>顶真</a:t>
            </a:r>
            <a:r>
              <a:rPr lang="zh-CN" altLang="en-US" sz="2800">
                <a:solidFill>
                  <a:srgbClr val="000000"/>
                </a:solidFill>
                <a:cs typeface="+mn-ea"/>
                <a:sym typeface="微软雅黑" panose="020B0503020204020204" charset="-122"/>
              </a:rPr>
              <a:t>:</a:t>
            </a:r>
            <a:r>
              <a:rPr lang="zh-CN" altLang="en-US" sz="2800" dirty="0">
                <a:solidFill>
                  <a:srgbClr val="FF0000"/>
                </a:solidFill>
                <a:latin typeface="黑体" panose="02010609060101010101" pitchFamily="49" charset="-122"/>
              </a:rPr>
              <a:t>相同词语紧相连</a:t>
            </a:r>
            <a:r>
              <a:rPr lang="en-US" altLang="zh-CN" sz="2800">
                <a:uFillTx/>
                <a:ea typeface="SimSun-ExtB" panose="02010609060101010101" pitchFamily="49" charset="-122"/>
                <a:cs typeface="+mj-cs"/>
                <a:sym typeface="宋体" panose="02010600030101010101" pitchFamily="2" charset="-122"/>
              </a:rPr>
              <a:t>,</a:t>
            </a:r>
            <a:r>
              <a:rPr lang="zh-CN" altLang="en-US" sz="2800" dirty="0">
                <a:solidFill>
                  <a:srgbClr val="FF0000"/>
                </a:solidFill>
                <a:latin typeface="黑体" panose="02010609060101010101" pitchFamily="49" charset="-122"/>
              </a:rPr>
              <a:t>一般中间要断开</a:t>
            </a:r>
            <a:endParaRPr lang="en-US" altLang="zh-CN" sz="2800" dirty="0">
              <a:solidFill>
                <a:srgbClr val="FF0000"/>
              </a:solidFill>
              <a:latin typeface="黑体" panose="02010609060101010101" pitchFamily="49" charset="-122"/>
            </a:endParaRPr>
          </a:p>
        </p:txBody>
      </p:sp>
      <p:sp>
        <p:nvSpPr>
          <p:cNvPr id="13" name="Text Box 8"/>
          <p:cNvSpPr txBox="1">
            <a:spLocks noChangeArrowheads="1"/>
          </p:cNvSpPr>
          <p:nvPr/>
        </p:nvSpPr>
        <p:spPr bwMode="auto">
          <a:xfrm>
            <a:off x="851535" y="3799840"/>
            <a:ext cx="7265670" cy="953135"/>
          </a:xfrm>
          <a:prstGeom prst="rect">
            <a:avLst/>
          </a:prstGeom>
          <a:noFill/>
          <a:ln w="9525">
            <a:noFill/>
            <a:miter lim="800000"/>
          </a:ln>
          <a:effectLst/>
        </p:spPr>
        <p:txBody>
          <a:bodyPr wrap="square">
            <a:spAutoFit/>
          </a:bodyPr>
          <a:p>
            <a:pPr eaLnBrk="1" hangingPunct="1">
              <a:lnSpc>
                <a:spcPct val="100000"/>
              </a:lnSpc>
              <a:defRPr/>
            </a:pPr>
            <a:r>
              <a:rPr kumimoji="1" lang="zh-CN" altLang="en-US" sz="2800" b="1" dirty="0">
                <a:latin typeface="宋体" panose="02010600030101010101" pitchFamily="2" charset="-122"/>
                <a:cs typeface="宋体" panose="02010600030101010101" pitchFamily="2" charset="-122"/>
              </a:rPr>
              <a:t>秦王坐章台见</a:t>
            </a:r>
            <a:r>
              <a:rPr kumimoji="1" lang="zh-CN" altLang="en-US" sz="2800" b="1" dirty="0">
                <a:solidFill>
                  <a:srgbClr val="FF0000"/>
                </a:solidFill>
                <a:latin typeface="宋体" panose="02010600030101010101" pitchFamily="2" charset="-122"/>
                <a:cs typeface="宋体" panose="02010600030101010101" pitchFamily="2" charset="-122"/>
              </a:rPr>
              <a:t>相如</a:t>
            </a:r>
            <a:r>
              <a:rPr lang="zh-CN" altLang="en-US" sz="2800" b="1">
                <a:solidFill>
                  <a:srgbClr val="FF0000"/>
                </a:solidFill>
                <a:sym typeface="+mn-ea"/>
              </a:rPr>
              <a:t>/</a:t>
            </a:r>
            <a:r>
              <a:rPr kumimoji="1" lang="zh-CN" altLang="en-US" sz="2800" b="1" dirty="0">
                <a:solidFill>
                  <a:srgbClr val="FF0000"/>
                </a:solidFill>
                <a:latin typeface="宋体" panose="02010600030101010101" pitchFamily="2" charset="-122"/>
                <a:cs typeface="宋体" panose="02010600030101010101" pitchFamily="2" charset="-122"/>
              </a:rPr>
              <a:t>相如</a:t>
            </a:r>
            <a:r>
              <a:rPr kumimoji="1" lang="zh-CN" altLang="en-US" sz="2800" b="1" dirty="0">
                <a:latin typeface="宋体" panose="02010600030101010101" pitchFamily="2" charset="-122"/>
                <a:cs typeface="宋体" panose="02010600030101010101" pitchFamily="2" charset="-122"/>
              </a:rPr>
              <a:t>奉璧奏</a:t>
            </a:r>
            <a:r>
              <a:rPr kumimoji="1" lang="zh-CN" altLang="en-US" sz="2800" b="1" dirty="0">
                <a:solidFill>
                  <a:srgbClr val="FF0000"/>
                </a:solidFill>
                <a:latin typeface="宋体" panose="02010600030101010101" pitchFamily="2" charset="-122"/>
                <a:cs typeface="宋体" panose="02010600030101010101" pitchFamily="2" charset="-122"/>
              </a:rPr>
              <a:t>秦王</a:t>
            </a:r>
            <a:r>
              <a:rPr lang="zh-CN" altLang="en-US" sz="2800" b="1">
                <a:solidFill>
                  <a:srgbClr val="FF0000"/>
                </a:solidFill>
                <a:sym typeface="+mn-ea"/>
              </a:rPr>
              <a:t>/</a:t>
            </a:r>
            <a:r>
              <a:rPr kumimoji="1" lang="zh-CN" altLang="en-US" sz="2800" b="1" dirty="0">
                <a:solidFill>
                  <a:srgbClr val="FF0000"/>
                </a:solidFill>
                <a:latin typeface="宋体" panose="02010600030101010101" pitchFamily="2" charset="-122"/>
                <a:cs typeface="宋体" panose="02010600030101010101" pitchFamily="2" charset="-122"/>
              </a:rPr>
              <a:t>秦王</a:t>
            </a:r>
            <a:r>
              <a:rPr kumimoji="1" lang="zh-CN" altLang="en-US" sz="2800" b="1" dirty="0">
                <a:latin typeface="宋体" panose="02010600030101010101" pitchFamily="2" charset="-122"/>
                <a:cs typeface="宋体" panose="02010600030101010101" pitchFamily="2" charset="-122"/>
              </a:rPr>
              <a:t>大喜</a:t>
            </a:r>
            <a:r>
              <a:rPr lang="zh-CN" altLang="en-US" sz="2800" b="1">
                <a:solidFill>
                  <a:srgbClr val="FF0000"/>
                </a:solidFill>
                <a:sym typeface="+mn-ea"/>
              </a:rPr>
              <a:t>/</a:t>
            </a:r>
            <a:r>
              <a:rPr kumimoji="1" lang="zh-CN" altLang="en-US" sz="2800" b="1" dirty="0">
                <a:latin typeface="宋体" panose="02010600030101010101" pitchFamily="2" charset="-122"/>
                <a:cs typeface="宋体" panose="02010600030101010101" pitchFamily="2" charset="-122"/>
              </a:rPr>
              <a:t>传以示美人及</a:t>
            </a:r>
            <a:r>
              <a:rPr kumimoji="1" lang="zh-CN" altLang="en-US" sz="2800" b="1" dirty="0">
                <a:solidFill>
                  <a:srgbClr val="FF0000"/>
                </a:solidFill>
                <a:latin typeface="宋体" panose="02010600030101010101" pitchFamily="2" charset="-122"/>
                <a:cs typeface="宋体" panose="02010600030101010101" pitchFamily="2" charset="-122"/>
              </a:rPr>
              <a:t>左右</a:t>
            </a:r>
            <a:r>
              <a:rPr lang="zh-CN" altLang="en-US" sz="2800" b="1">
                <a:solidFill>
                  <a:srgbClr val="FF0000"/>
                </a:solidFill>
                <a:sym typeface="+mn-ea"/>
              </a:rPr>
              <a:t>/</a:t>
            </a:r>
            <a:r>
              <a:rPr kumimoji="1" lang="zh-CN" altLang="en-US" sz="2800" b="1" dirty="0">
                <a:solidFill>
                  <a:srgbClr val="FF0000"/>
                </a:solidFill>
                <a:latin typeface="宋体" panose="02010600030101010101" pitchFamily="2" charset="-122"/>
                <a:cs typeface="宋体" panose="02010600030101010101" pitchFamily="2" charset="-122"/>
              </a:rPr>
              <a:t>左右</a:t>
            </a:r>
            <a:r>
              <a:rPr kumimoji="1" lang="zh-CN" altLang="en-US" sz="2800" b="1" dirty="0">
                <a:latin typeface="宋体" panose="02010600030101010101" pitchFamily="2" charset="-122"/>
                <a:cs typeface="宋体" panose="02010600030101010101" pitchFamily="2" charset="-122"/>
              </a:rPr>
              <a:t>皆呼万岁。</a:t>
            </a:r>
            <a:r>
              <a:rPr kumimoji="1" lang="zh-CN" altLang="en-US" sz="2800" b="1" dirty="0">
                <a:latin typeface="黑体" panose="02010609060101010101" pitchFamily="49" charset="-122"/>
                <a:ea typeface="黑体" panose="02010609060101010101" pitchFamily="49" charset="-122"/>
              </a:rPr>
              <a:t> </a:t>
            </a:r>
            <a:endParaRPr lang="zh-CN" altLang="en-US" sz="2800" b="1" dirty="0">
              <a:latin typeface="黑体" panose="02010609060101010101" pitchFamily="49" charset="-122"/>
              <a:ea typeface="黑体" panose="02010609060101010101" pitchFamily="49" charset="-122"/>
            </a:endParaRPr>
          </a:p>
        </p:txBody>
      </p:sp>
      <p:sp>
        <p:nvSpPr>
          <p:cNvPr id="2" name="文本框 1"/>
          <p:cNvSpPr txBox="1"/>
          <p:nvPr/>
        </p:nvSpPr>
        <p:spPr>
          <a:xfrm>
            <a:off x="829945" y="4725035"/>
            <a:ext cx="8129270" cy="953135"/>
          </a:xfrm>
          <a:prstGeom prst="rect">
            <a:avLst/>
          </a:prstGeom>
          <a:noFill/>
        </p:spPr>
        <p:txBody>
          <a:bodyPr wrap="square" rtlCol="0" anchor="t">
            <a:spAutoFit/>
          </a:bodyPr>
          <a:p>
            <a:r>
              <a:rPr lang="zh-CN" altLang="en-US" sz="2800" b="1"/>
              <a:t>名不正则言不顺言不顺则事不成事不成则礼乐不兴礼乐不兴则刑罚不中</a:t>
            </a:r>
            <a:r>
              <a:rPr lang="zh-CN" altLang="en-US" sz="2800" b="1">
                <a:sym typeface="+mn-ea"/>
              </a:rPr>
              <a:t>刑罚不中则民无所措手足</a:t>
            </a:r>
            <a:endParaRPr lang="zh-CN" altLang="en-US" sz="2800" b="1"/>
          </a:p>
        </p:txBody>
      </p:sp>
      <p:sp>
        <p:nvSpPr>
          <p:cNvPr id="3" name="文本框 2"/>
          <p:cNvSpPr txBox="1"/>
          <p:nvPr/>
        </p:nvSpPr>
        <p:spPr>
          <a:xfrm>
            <a:off x="829945" y="5616575"/>
            <a:ext cx="8086725" cy="953135"/>
          </a:xfrm>
          <a:prstGeom prst="rect">
            <a:avLst/>
          </a:prstGeom>
          <a:noFill/>
        </p:spPr>
        <p:txBody>
          <a:bodyPr wrap="square" rtlCol="0" anchor="t">
            <a:spAutoFit/>
          </a:bodyPr>
          <a:p>
            <a:r>
              <a:rPr lang="zh-CN" altLang="en-US" sz="2800" b="1"/>
              <a:t>名不正则</a:t>
            </a:r>
            <a:r>
              <a:rPr lang="zh-CN" altLang="en-US" sz="2800" b="1">
                <a:solidFill>
                  <a:srgbClr val="FF0000"/>
                </a:solidFill>
              </a:rPr>
              <a:t>言不顺</a:t>
            </a:r>
            <a:r>
              <a:rPr lang="zh-CN" altLang="en-US" sz="2800" b="1">
                <a:solidFill>
                  <a:srgbClr val="FF0000"/>
                </a:solidFill>
                <a:sym typeface="+mn-ea"/>
              </a:rPr>
              <a:t>/</a:t>
            </a:r>
            <a:r>
              <a:rPr lang="zh-CN" altLang="en-US" sz="2800" b="1">
                <a:solidFill>
                  <a:srgbClr val="FF0000"/>
                </a:solidFill>
              </a:rPr>
              <a:t>言不顺</a:t>
            </a:r>
            <a:r>
              <a:rPr lang="zh-CN" altLang="en-US" sz="2800" b="1"/>
              <a:t>则</a:t>
            </a:r>
            <a:r>
              <a:rPr lang="zh-CN" altLang="en-US" sz="2800" b="1">
                <a:solidFill>
                  <a:srgbClr val="FF0000"/>
                </a:solidFill>
              </a:rPr>
              <a:t>事不成</a:t>
            </a:r>
            <a:r>
              <a:rPr lang="zh-CN" altLang="en-US" sz="2800" b="1">
                <a:solidFill>
                  <a:srgbClr val="FF0000"/>
                </a:solidFill>
                <a:sym typeface="+mn-ea"/>
              </a:rPr>
              <a:t>/</a:t>
            </a:r>
            <a:r>
              <a:rPr lang="zh-CN" altLang="en-US" sz="2800" b="1">
                <a:solidFill>
                  <a:srgbClr val="FF0000"/>
                </a:solidFill>
              </a:rPr>
              <a:t>事不成</a:t>
            </a:r>
            <a:r>
              <a:rPr lang="zh-CN" altLang="en-US" sz="2800" b="1"/>
              <a:t>则</a:t>
            </a:r>
            <a:r>
              <a:rPr lang="zh-CN" altLang="en-US" sz="2800" b="1">
                <a:solidFill>
                  <a:srgbClr val="FF0000"/>
                </a:solidFill>
              </a:rPr>
              <a:t>礼乐不兴</a:t>
            </a:r>
            <a:r>
              <a:rPr lang="zh-CN" altLang="en-US" sz="2800" b="1">
                <a:solidFill>
                  <a:srgbClr val="FF0000"/>
                </a:solidFill>
                <a:sym typeface="+mn-ea"/>
              </a:rPr>
              <a:t>/</a:t>
            </a:r>
            <a:r>
              <a:rPr lang="zh-CN" altLang="en-US" sz="2800" b="1">
                <a:solidFill>
                  <a:srgbClr val="FF0000"/>
                </a:solidFill>
              </a:rPr>
              <a:t>礼乐不兴</a:t>
            </a:r>
            <a:r>
              <a:rPr lang="zh-CN" altLang="en-US" sz="2800" b="1"/>
              <a:t>则</a:t>
            </a:r>
            <a:r>
              <a:rPr lang="zh-CN" altLang="en-US" sz="2800" b="1">
                <a:solidFill>
                  <a:srgbClr val="FF0000"/>
                </a:solidFill>
              </a:rPr>
              <a:t>刑罚不中</a:t>
            </a:r>
            <a:r>
              <a:rPr lang="zh-CN" altLang="en-US" sz="2800" b="1">
                <a:solidFill>
                  <a:srgbClr val="FF0000"/>
                </a:solidFill>
                <a:sym typeface="+mn-ea"/>
              </a:rPr>
              <a:t>/刑罚不中</a:t>
            </a:r>
            <a:r>
              <a:rPr lang="zh-CN" altLang="en-US" sz="2800" b="1">
                <a:sym typeface="+mn-ea"/>
              </a:rPr>
              <a:t>则民无所措手足</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7180"/>
                                        </p:tgtEl>
                                        <p:attrNameLst>
                                          <p:attrName>style.visibility</p:attrName>
                                        </p:attrNameLst>
                                      </p:cBhvr>
                                      <p:to>
                                        <p:strVal val="visible"/>
                                      </p:to>
                                    </p:set>
                                    <p:animEffect transition="in" filter="blinds(horizontal)">
                                      <p:cBhvr>
                                        <p:cTn id="36" dur="500"/>
                                        <p:tgtEl>
                                          <p:spTgt spid="7180"/>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1507"/>
                                        </p:tgtEl>
                                        <p:attrNameLst>
                                          <p:attrName>style.visibility</p:attrName>
                                        </p:attrNameLst>
                                      </p:cBhvr>
                                      <p:to>
                                        <p:strVal val="visible"/>
                                      </p:to>
                                    </p:set>
                                    <p:anim calcmode="lin" valueType="num">
                                      <p:cBhvr additive="base">
                                        <p:cTn id="41" dur="500" fill="hold"/>
                                        <p:tgtEl>
                                          <p:spTgt spid="21507"/>
                                        </p:tgtEl>
                                        <p:attrNameLst>
                                          <p:attrName>ppt_x</p:attrName>
                                        </p:attrNameLst>
                                      </p:cBhvr>
                                      <p:tavLst>
                                        <p:tav tm="0">
                                          <p:val>
                                            <p:strVal val="#ppt_x"/>
                                          </p:val>
                                        </p:tav>
                                        <p:tav tm="100000">
                                          <p:val>
                                            <p:strVal val="#ppt_x"/>
                                          </p:val>
                                        </p:tav>
                                      </p:tavLst>
                                    </p:anim>
                                    <p:anim calcmode="lin" valueType="num">
                                      <p:cBhvr additive="base">
                                        <p:cTn id="42"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0.70"/>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500" fill="hold"/>
                                        <p:tgtEl>
                                          <p:spTgt spid="3"/>
                                        </p:tgtEl>
                                        <p:attrNameLst>
                                          <p:attrName>ppt_x</p:attrName>
                                        </p:attrNameLst>
                                      </p:cBhvr>
                                      <p:tavLst>
                                        <p:tav tm="0">
                                          <p:val>
                                            <p:strVal val="#ppt_x"/>
                                          </p:val>
                                        </p:tav>
                                        <p:tav tm="100000">
                                          <p:val>
                                            <p:strVal val="#ppt_x"/>
                                          </p:val>
                                        </p:tav>
                                      </p:tavLst>
                                    </p:anim>
                                    <p:anim calcmode="lin" valueType="num">
                                      <p:cBhvr additive="base">
                                        <p:cTn id="6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bldLvl="0" animBg="1"/>
      <p:bldP spid="7180" grpId="0" bldLvl="0" animBg="1"/>
      <p:bldP spid="21507" grpId="0"/>
      <p:bldP spid="13" grpId="0" bldLvl="0" animBg="1"/>
      <p:bldP spid="2" grpId="0"/>
      <p:bldP spid="3"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3872</Words>
  <Application>WPS 演示</Application>
  <PresentationFormat>全屏显示(4:3)</PresentationFormat>
  <Paragraphs>230</Paragraphs>
  <Slides>20</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Arial</vt:lpstr>
      <vt:lpstr>宋体</vt:lpstr>
      <vt:lpstr>Wingdings</vt:lpstr>
      <vt:lpstr>黑体</vt:lpstr>
      <vt:lpstr>SimSun-ExtB</vt:lpstr>
      <vt:lpstr>方正楷体_GBK</vt:lpstr>
      <vt:lpstr>微软雅黑</vt:lpstr>
      <vt:lpstr>Arial Unicode MS</vt:lpstr>
      <vt:lpstr>Calibri</vt:lpstr>
      <vt:lpstr>默认设计模板</vt:lpstr>
      <vt:lpstr>文言文翻译及断句</vt:lpstr>
      <vt:lpstr>文言文断句步骤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文言文翻译六字法</vt:lpstr>
      <vt:lpstr>PowerPoint 演示文稿</vt:lpstr>
    </vt:vector>
  </TitlesOfParts>
  <Company>Microsoft 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语文素养提升</dc:title>
  <dc:creator>user</dc:creator>
  <cp:lastModifiedBy>dell</cp:lastModifiedBy>
  <cp:revision>42</cp:revision>
  <dcterms:created xsi:type="dcterms:W3CDTF">2020-09-27T00:02:00Z</dcterms:created>
  <dcterms:modified xsi:type="dcterms:W3CDTF">2021-12-22T10:03:25Z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7EE1001BD7244E199D894D4747452E93</vt:lpwstr>
  </property>
</Properties>
</file>