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1794" r:id="rId3"/>
    <p:sldId id="1795" r:id="rId5"/>
    <p:sldId id="750" r:id="rId6"/>
    <p:sldId id="1796" r:id="rId7"/>
    <p:sldId id="908" r:id="rId8"/>
    <p:sldId id="909" r:id="rId9"/>
    <p:sldId id="910" r:id="rId10"/>
    <p:sldId id="911" r:id="rId11"/>
    <p:sldId id="1746" r:id="rId12"/>
    <p:sldId id="1747" r:id="rId13"/>
    <p:sldId id="1766" r:id="rId14"/>
    <p:sldId id="1767" r:id="rId15"/>
    <p:sldId id="1768" r:id="rId16"/>
    <p:sldId id="1780" r:id="rId17"/>
    <p:sldId id="1783" r:id="rId18"/>
    <p:sldId id="1779" r:id="rId19"/>
    <p:sldId id="1784" r:id="rId20"/>
    <p:sldId id="1797" r:id="rId21"/>
    <p:sldId id="753" r:id="rId22"/>
    <p:sldId id="754" r:id="rId23"/>
    <p:sldId id="886" r:id="rId24"/>
    <p:sldId id="1762" r:id="rId25"/>
    <p:sldId id="1763" r:id="rId26"/>
    <p:sldId id="1764" r:id="rId27"/>
    <p:sldId id="1765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67B0"/>
    <a:srgbClr val="0B5DA0"/>
    <a:srgbClr val="3289CA"/>
    <a:srgbClr val="0C66B0"/>
    <a:srgbClr val="0A5694"/>
    <a:srgbClr val="0D6FBE"/>
    <a:srgbClr val="F2F2F2"/>
    <a:srgbClr val="66FFFF"/>
    <a:srgbClr val="2D0506"/>
    <a:srgbClr val="6F0B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30" autoAdjust="0"/>
    <p:restoredTop sz="93849" autoAdjust="0"/>
  </p:normalViewPr>
  <p:slideViewPr>
    <p:cSldViewPr snapToGrid="0" showGuides="1">
      <p:cViewPr varScale="1">
        <p:scale>
          <a:sx n="102" d="100"/>
          <a:sy n="102" d="100"/>
        </p:scale>
        <p:origin x="107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673A7-6805-43F1-813C-355485776C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F9B2B-8AF5-4B57-B83C-2EA756CE26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D03D-ED54-44F4-93D3-469DD7E83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45658"/>
          <a:stretch>
            <a:fillRect/>
          </a:stretch>
        </p:blipFill>
        <p:spPr>
          <a:xfrm>
            <a:off x="0" y="-18414"/>
            <a:ext cx="12192000" cy="4416853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-18414"/>
            <a:ext cx="12192000" cy="4447650"/>
          </a:xfrm>
          <a:prstGeom prst="rect">
            <a:avLst/>
          </a:prstGeom>
          <a:solidFill>
            <a:srgbClr val="0070C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4398439"/>
            <a:ext cx="12192000" cy="24595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602657" y="5148568"/>
            <a:ext cx="703592" cy="703590"/>
            <a:chOff x="3300532" y="5300968"/>
            <a:chExt cx="703592" cy="703590"/>
          </a:xfrm>
        </p:grpSpPr>
        <p:sp>
          <p:nvSpPr>
            <p:cNvPr id="6" name="椭圆 5"/>
            <p:cNvSpPr/>
            <p:nvPr/>
          </p:nvSpPr>
          <p:spPr>
            <a:xfrm>
              <a:off x="3300532" y="5300968"/>
              <a:ext cx="703592" cy="703590"/>
            </a:xfrm>
            <a:prstGeom prst="ellipse">
              <a:avLst/>
            </a:prstGeom>
            <a:solidFill>
              <a:srgbClr val="328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图形 15"/>
            <p:cNvSpPr/>
            <p:nvPr/>
          </p:nvSpPr>
          <p:spPr>
            <a:xfrm>
              <a:off x="3516040" y="5536565"/>
              <a:ext cx="272574" cy="232397"/>
            </a:xfrm>
            <a:custGeom>
              <a:avLst/>
              <a:gdLst>
                <a:gd name="connsiteX0" fmla="*/ 135532 w 1876476"/>
                <a:gd name="connsiteY0" fmla="*/ 1078998 h 1599889"/>
                <a:gd name="connsiteX1" fmla="*/ 2218 w 1876476"/>
                <a:gd name="connsiteY1" fmla="*/ 1080786 h 1599889"/>
                <a:gd name="connsiteX2" fmla="*/ 0 w 1876476"/>
                <a:gd name="connsiteY2" fmla="*/ 910476 h 1599889"/>
                <a:gd name="connsiteX3" fmla="*/ 248546 w 1876476"/>
                <a:gd name="connsiteY3" fmla="*/ 907156 h 1599889"/>
                <a:gd name="connsiteX4" fmla="*/ 312602 w 1876476"/>
                <a:gd name="connsiteY4" fmla="*/ 1060434 h 1599889"/>
                <a:gd name="connsiteX5" fmla="*/ 578804 w 1876476"/>
                <a:gd name="connsiteY5" fmla="*/ 0 h 1599889"/>
                <a:gd name="connsiteX6" fmla="*/ 1876477 w 1876476"/>
                <a:gd name="connsiteY6" fmla="*/ 0 h 1599889"/>
                <a:gd name="connsiteX7" fmla="*/ 1876477 w 1876476"/>
                <a:gd name="connsiteY7" fmla="*/ 170309 h 1599889"/>
                <a:gd name="connsiteX8" fmla="*/ 711694 w 1876476"/>
                <a:gd name="connsiteY8" fmla="*/ 170309 h 1599889"/>
                <a:gd name="connsiteX9" fmla="*/ 352946 w 1876476"/>
                <a:gd name="connsiteY9" fmla="*/ 1599889 h 1599889"/>
                <a:gd name="connsiteX10" fmla="*/ 789481 w 1876476"/>
                <a:gd name="connsiteY10" fmla="*/ 1473179 h 1599889"/>
                <a:gd name="connsiteX11" fmla="*/ 1082723 w 1876476"/>
                <a:gd name="connsiteY11" fmla="*/ 976982 h 1599889"/>
                <a:gd name="connsiteX12" fmla="*/ 798095 w 1876476"/>
                <a:gd name="connsiteY12" fmla="*/ 432757 h 1599889"/>
                <a:gd name="connsiteX13" fmla="*/ 1573161 w 1876476"/>
                <a:gd name="connsiteY13" fmla="*/ 432757 h 1599889"/>
                <a:gd name="connsiteX14" fmla="*/ 1680804 w 1876476"/>
                <a:gd name="connsiteY14" fmla="*/ 688222 h 1599889"/>
                <a:gd name="connsiteX15" fmla="*/ 1523606 w 1876476"/>
                <a:gd name="connsiteY15" fmla="*/ 754216 h 1599889"/>
                <a:gd name="connsiteX16" fmla="*/ 1459891 w 1876476"/>
                <a:gd name="connsiteY16" fmla="*/ 602726 h 1599889"/>
                <a:gd name="connsiteX17" fmla="*/ 1079480 w 1876476"/>
                <a:gd name="connsiteY17" fmla="*/ 602726 h 1599889"/>
                <a:gd name="connsiteX18" fmla="*/ 1277704 w 1876476"/>
                <a:gd name="connsiteY18" fmla="*/ 981581 h 1599889"/>
                <a:gd name="connsiteX19" fmla="*/ 1088011 w 1876476"/>
                <a:gd name="connsiteY19" fmla="*/ 1302869 h 1599889"/>
                <a:gd name="connsiteX20" fmla="*/ 1461854 w 1876476"/>
                <a:gd name="connsiteY20" fmla="*/ 1302869 h 1599889"/>
                <a:gd name="connsiteX21" fmla="*/ 1524715 w 1876476"/>
                <a:gd name="connsiteY21" fmla="*/ 1165599 h 1599889"/>
                <a:gd name="connsiteX22" fmla="*/ 1679695 w 1876476"/>
                <a:gd name="connsiteY22" fmla="*/ 1236449 h 1599889"/>
                <a:gd name="connsiteX23" fmla="*/ 1571285 w 1876476"/>
                <a:gd name="connsiteY23" fmla="*/ 1473179 h 159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76476" h="1599889">
                  <a:moveTo>
                    <a:pt x="135532" y="1078998"/>
                  </a:moveTo>
                  <a:lnTo>
                    <a:pt x="2218" y="1080786"/>
                  </a:lnTo>
                  <a:lnTo>
                    <a:pt x="0" y="910476"/>
                  </a:lnTo>
                  <a:lnTo>
                    <a:pt x="248546" y="907156"/>
                  </a:lnTo>
                  <a:lnTo>
                    <a:pt x="312602" y="1060434"/>
                  </a:lnTo>
                  <a:lnTo>
                    <a:pt x="578804" y="0"/>
                  </a:lnTo>
                  <a:lnTo>
                    <a:pt x="1876477" y="0"/>
                  </a:lnTo>
                  <a:lnTo>
                    <a:pt x="1876477" y="170309"/>
                  </a:lnTo>
                  <a:lnTo>
                    <a:pt x="711694" y="170309"/>
                  </a:lnTo>
                  <a:lnTo>
                    <a:pt x="352946" y="1599889"/>
                  </a:lnTo>
                  <a:close/>
                  <a:moveTo>
                    <a:pt x="789481" y="1473179"/>
                  </a:moveTo>
                  <a:lnTo>
                    <a:pt x="1082723" y="976982"/>
                  </a:lnTo>
                  <a:lnTo>
                    <a:pt x="798095" y="432757"/>
                  </a:lnTo>
                  <a:lnTo>
                    <a:pt x="1573161" y="432757"/>
                  </a:lnTo>
                  <a:lnTo>
                    <a:pt x="1680804" y="688222"/>
                  </a:lnTo>
                  <a:lnTo>
                    <a:pt x="1523606" y="754216"/>
                  </a:lnTo>
                  <a:lnTo>
                    <a:pt x="1459891" y="602726"/>
                  </a:lnTo>
                  <a:lnTo>
                    <a:pt x="1079480" y="602726"/>
                  </a:lnTo>
                  <a:lnTo>
                    <a:pt x="1277704" y="981581"/>
                  </a:lnTo>
                  <a:lnTo>
                    <a:pt x="1088011" y="1302869"/>
                  </a:lnTo>
                  <a:lnTo>
                    <a:pt x="1461854" y="1302869"/>
                  </a:lnTo>
                  <a:lnTo>
                    <a:pt x="1524715" y="1165599"/>
                  </a:lnTo>
                  <a:lnTo>
                    <a:pt x="1679695" y="1236449"/>
                  </a:lnTo>
                  <a:lnTo>
                    <a:pt x="1571285" y="1473179"/>
                  </a:lnTo>
                  <a:close/>
                </a:path>
              </a:pathLst>
            </a:custGeom>
            <a:solidFill>
              <a:schemeClr val="bg1"/>
            </a:solidFill>
            <a:ln w="18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4697021" y="5148568"/>
            <a:ext cx="703592" cy="703590"/>
            <a:chOff x="5255470" y="5300968"/>
            <a:chExt cx="703592" cy="703590"/>
          </a:xfrm>
        </p:grpSpPr>
        <p:sp>
          <p:nvSpPr>
            <p:cNvPr id="9" name="椭圆 8"/>
            <p:cNvSpPr/>
            <p:nvPr/>
          </p:nvSpPr>
          <p:spPr>
            <a:xfrm>
              <a:off x="5255470" y="5300968"/>
              <a:ext cx="703592" cy="703590"/>
            </a:xfrm>
            <a:prstGeom prst="ellipse">
              <a:avLst/>
            </a:prstGeom>
            <a:solidFill>
              <a:srgbClr val="328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0" name="图形 18"/>
            <p:cNvGrpSpPr/>
            <p:nvPr/>
          </p:nvGrpSpPr>
          <p:grpSpPr>
            <a:xfrm>
              <a:off x="5449096" y="5472389"/>
              <a:ext cx="370127" cy="370126"/>
              <a:chOff x="5143500" y="3667124"/>
              <a:chExt cx="714375" cy="714375"/>
            </a:xfrm>
            <a:solidFill>
              <a:schemeClr val="bg1"/>
            </a:solidFill>
          </p:grpSpPr>
          <p:sp>
            <p:nvSpPr>
              <p:cNvPr id="11" name="任意多边形: 形状 10"/>
              <p:cNvSpPr/>
              <p:nvPr/>
            </p:nvSpPr>
            <p:spPr>
              <a:xfrm>
                <a:off x="5414887" y="3791976"/>
                <a:ext cx="307873" cy="307874"/>
              </a:xfrm>
              <a:custGeom>
                <a:avLst/>
                <a:gdLst>
                  <a:gd name="connsiteX0" fmla="*/ 5136 w 307873"/>
                  <a:gd name="connsiteY0" fmla="*/ 29931 h 307874"/>
                  <a:gd name="connsiteX1" fmla="*/ 79475 w 307873"/>
                  <a:gd name="connsiteY1" fmla="*/ 104269 h 307874"/>
                  <a:gd name="connsiteX2" fmla="*/ 104269 w 307873"/>
                  <a:gd name="connsiteY2" fmla="*/ 104269 h 307874"/>
                  <a:gd name="connsiteX3" fmla="*/ 104269 w 307873"/>
                  <a:gd name="connsiteY3" fmla="*/ 79475 h 307874"/>
                  <a:gd name="connsiteX4" fmla="*/ 29931 w 307873"/>
                  <a:gd name="connsiteY4" fmla="*/ 5135 h 307874"/>
                  <a:gd name="connsiteX5" fmla="*/ 5136 w 307873"/>
                  <a:gd name="connsiteY5" fmla="*/ 5135 h 307874"/>
                  <a:gd name="connsiteX6" fmla="*/ 5136 w 307873"/>
                  <a:gd name="connsiteY6" fmla="*/ 29931 h 307874"/>
                  <a:gd name="connsiteX7" fmla="*/ 203606 w 307873"/>
                  <a:gd name="connsiteY7" fmla="*/ 228401 h 307874"/>
                  <a:gd name="connsiteX8" fmla="*/ 277944 w 307873"/>
                  <a:gd name="connsiteY8" fmla="*/ 302740 h 307874"/>
                  <a:gd name="connsiteX9" fmla="*/ 302739 w 307873"/>
                  <a:gd name="connsiteY9" fmla="*/ 302740 h 307874"/>
                  <a:gd name="connsiteX10" fmla="*/ 302739 w 307873"/>
                  <a:gd name="connsiteY10" fmla="*/ 277945 h 307874"/>
                  <a:gd name="connsiteX11" fmla="*/ 228401 w 307873"/>
                  <a:gd name="connsiteY11" fmla="*/ 203605 h 307874"/>
                  <a:gd name="connsiteX12" fmla="*/ 203606 w 307873"/>
                  <a:gd name="connsiteY12" fmla="*/ 203605 h 307874"/>
                  <a:gd name="connsiteX13" fmla="*/ 203606 w 307873"/>
                  <a:gd name="connsiteY13" fmla="*/ 228401 h 30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7873" h="307874">
                    <a:moveTo>
                      <a:pt x="5136" y="29931"/>
                    </a:moveTo>
                    <a:lnTo>
                      <a:pt x="79475" y="104269"/>
                    </a:lnTo>
                    <a:cubicBezTo>
                      <a:pt x="86321" y="111116"/>
                      <a:pt x="97423" y="111116"/>
                      <a:pt x="104269" y="104269"/>
                    </a:cubicBezTo>
                    <a:cubicBezTo>
                      <a:pt x="111116" y="97421"/>
                      <a:pt x="111116" y="86321"/>
                      <a:pt x="104269" y="79475"/>
                    </a:cubicBezTo>
                    <a:lnTo>
                      <a:pt x="29931" y="5135"/>
                    </a:lnTo>
                    <a:cubicBezTo>
                      <a:pt x="23083" y="-1712"/>
                      <a:pt x="11983" y="-1712"/>
                      <a:pt x="5136" y="5135"/>
                    </a:cubicBezTo>
                    <a:cubicBezTo>
                      <a:pt x="-1712" y="11983"/>
                      <a:pt x="-1712" y="23083"/>
                      <a:pt x="5136" y="29931"/>
                    </a:cubicBezTo>
                    <a:moveTo>
                      <a:pt x="203606" y="228401"/>
                    </a:moveTo>
                    <a:lnTo>
                      <a:pt x="277944" y="302740"/>
                    </a:lnTo>
                    <a:cubicBezTo>
                      <a:pt x="284791" y="309586"/>
                      <a:pt x="295892" y="309586"/>
                      <a:pt x="302739" y="302740"/>
                    </a:cubicBezTo>
                    <a:cubicBezTo>
                      <a:pt x="309585" y="295892"/>
                      <a:pt x="309585" y="284792"/>
                      <a:pt x="302739" y="277945"/>
                    </a:cubicBezTo>
                    <a:lnTo>
                      <a:pt x="228401" y="203605"/>
                    </a:lnTo>
                    <a:cubicBezTo>
                      <a:pt x="221553" y="196758"/>
                      <a:pt x="210453" y="196758"/>
                      <a:pt x="203606" y="203605"/>
                    </a:cubicBezTo>
                    <a:cubicBezTo>
                      <a:pt x="196758" y="210453"/>
                      <a:pt x="196758" y="221553"/>
                      <a:pt x="203606" y="228401"/>
                    </a:cubicBezTo>
                  </a:path>
                </a:pathLst>
              </a:custGeom>
              <a:grpFill/>
              <a:ln w="6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5238153" y="4015220"/>
                <a:ext cx="217354" cy="269380"/>
              </a:xfrm>
              <a:custGeom>
                <a:avLst/>
                <a:gdLst>
                  <a:gd name="connsiteX0" fmla="*/ 217355 w 217354"/>
                  <a:gd name="connsiteY0" fmla="*/ 269372 h 269380"/>
                  <a:gd name="connsiteX1" fmla="*/ 217306 w 217354"/>
                  <a:gd name="connsiteY1" fmla="*/ 269375 h 269380"/>
                  <a:gd name="connsiteX2" fmla="*/ 217257 w 217354"/>
                  <a:gd name="connsiteY2" fmla="*/ 269380 h 269380"/>
                  <a:gd name="connsiteX3" fmla="*/ 217355 w 217354"/>
                  <a:gd name="connsiteY3" fmla="*/ 269372 h 269380"/>
                  <a:gd name="connsiteX4" fmla="*/ 52871 w 217354"/>
                  <a:gd name="connsiteY4" fmla="*/ 208576 h 269380"/>
                  <a:gd name="connsiteX5" fmla="*/ 52826 w 217354"/>
                  <a:gd name="connsiteY5" fmla="*/ 208527 h 269380"/>
                  <a:gd name="connsiteX6" fmla="*/ 52777 w 217354"/>
                  <a:gd name="connsiteY6" fmla="*/ 208482 h 269380"/>
                  <a:gd name="connsiteX7" fmla="*/ 52871 w 217354"/>
                  <a:gd name="connsiteY7" fmla="*/ 208576 h 269380"/>
                  <a:gd name="connsiteX8" fmla="*/ 0 w 217354"/>
                  <a:gd name="connsiteY8" fmla="*/ 137 h 269380"/>
                  <a:gd name="connsiteX9" fmla="*/ 20 w 217354"/>
                  <a:gd name="connsiteY9" fmla="*/ 86 h 269380"/>
                  <a:gd name="connsiteX10" fmla="*/ 43 w 217354"/>
                  <a:gd name="connsiteY10" fmla="*/ 0 h 269380"/>
                  <a:gd name="connsiteX11" fmla="*/ 0 w 217354"/>
                  <a:gd name="connsiteY11" fmla="*/ 137 h 269380"/>
                  <a:gd name="connsiteX12" fmla="*/ 211740 w 217354"/>
                  <a:gd name="connsiteY12" fmla="*/ 164497 h 269380"/>
                  <a:gd name="connsiteX13" fmla="*/ 211656 w 217354"/>
                  <a:gd name="connsiteY13" fmla="*/ 164500 h 269380"/>
                  <a:gd name="connsiteX14" fmla="*/ 211607 w 217354"/>
                  <a:gd name="connsiteY14" fmla="*/ 164509 h 269380"/>
                  <a:gd name="connsiteX15" fmla="*/ 211740 w 217354"/>
                  <a:gd name="connsiteY15" fmla="*/ 164497 h 269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17354" h="269380">
                    <a:moveTo>
                      <a:pt x="217355" y="269372"/>
                    </a:moveTo>
                    <a:cubicBezTo>
                      <a:pt x="217339" y="269372"/>
                      <a:pt x="217321" y="269372"/>
                      <a:pt x="217306" y="269375"/>
                    </a:cubicBezTo>
                    <a:lnTo>
                      <a:pt x="217257" y="269380"/>
                    </a:lnTo>
                    <a:lnTo>
                      <a:pt x="217355" y="269372"/>
                    </a:lnTo>
                    <a:close/>
                    <a:moveTo>
                      <a:pt x="52871" y="208576"/>
                    </a:moveTo>
                    <a:cubicBezTo>
                      <a:pt x="52855" y="208560"/>
                      <a:pt x="52844" y="208542"/>
                      <a:pt x="52826" y="208527"/>
                    </a:cubicBezTo>
                    <a:cubicBezTo>
                      <a:pt x="52810" y="208511"/>
                      <a:pt x="52793" y="208497"/>
                      <a:pt x="52777" y="208482"/>
                    </a:cubicBezTo>
                    <a:lnTo>
                      <a:pt x="52871" y="208576"/>
                    </a:lnTo>
                    <a:close/>
                    <a:moveTo>
                      <a:pt x="0" y="137"/>
                    </a:moveTo>
                    <a:cubicBezTo>
                      <a:pt x="6" y="121"/>
                      <a:pt x="14" y="103"/>
                      <a:pt x="20" y="86"/>
                    </a:cubicBezTo>
                    <a:cubicBezTo>
                      <a:pt x="29" y="58"/>
                      <a:pt x="33" y="28"/>
                      <a:pt x="43" y="0"/>
                    </a:cubicBezTo>
                    <a:lnTo>
                      <a:pt x="0" y="137"/>
                    </a:lnTo>
                    <a:close/>
                    <a:moveTo>
                      <a:pt x="211740" y="164497"/>
                    </a:moveTo>
                    <a:cubicBezTo>
                      <a:pt x="211712" y="164500"/>
                      <a:pt x="211685" y="164497"/>
                      <a:pt x="211656" y="164500"/>
                    </a:cubicBezTo>
                    <a:cubicBezTo>
                      <a:pt x="211638" y="164502"/>
                      <a:pt x="211622" y="164509"/>
                      <a:pt x="211607" y="164509"/>
                    </a:cubicBezTo>
                    <a:lnTo>
                      <a:pt x="211740" y="164497"/>
                    </a:lnTo>
                    <a:close/>
                  </a:path>
                </a:pathLst>
              </a:custGeom>
              <a:grpFill/>
              <a:ln w="6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5229371" y="3710374"/>
                <a:ext cx="574990" cy="574851"/>
              </a:xfrm>
              <a:custGeom>
                <a:avLst/>
                <a:gdLst>
                  <a:gd name="connsiteX0" fmla="*/ 475858 w 574990"/>
                  <a:gd name="connsiteY0" fmla="*/ 198472 h 574851"/>
                  <a:gd name="connsiteX1" fmla="*/ 389122 w 574990"/>
                  <a:gd name="connsiteY1" fmla="*/ 285207 h 574851"/>
                  <a:gd name="connsiteX2" fmla="*/ 260081 w 574990"/>
                  <a:gd name="connsiteY2" fmla="*/ 414247 h 574851"/>
                  <a:gd name="connsiteX3" fmla="*/ 217268 w 574990"/>
                  <a:gd name="connsiteY3" fmla="*/ 434429 h 574851"/>
                  <a:gd name="connsiteX4" fmla="*/ 217133 w 574990"/>
                  <a:gd name="connsiteY4" fmla="*/ 434441 h 574851"/>
                  <a:gd name="connsiteX5" fmla="*/ 210282 w 574990"/>
                  <a:gd name="connsiteY5" fmla="*/ 434774 h 574851"/>
                  <a:gd name="connsiteX6" fmla="*/ 160745 w 574990"/>
                  <a:gd name="connsiteY6" fmla="*/ 414247 h 574851"/>
                  <a:gd name="connsiteX7" fmla="*/ 140218 w 574990"/>
                  <a:gd name="connsiteY7" fmla="*/ 363986 h 574851"/>
                  <a:gd name="connsiteX8" fmla="*/ 143054 w 574990"/>
                  <a:gd name="connsiteY8" fmla="*/ 344728 h 574851"/>
                  <a:gd name="connsiteX9" fmla="*/ 160745 w 574990"/>
                  <a:gd name="connsiteY9" fmla="*/ 314912 h 574851"/>
                  <a:gd name="connsiteX10" fmla="*/ 289785 w 574990"/>
                  <a:gd name="connsiteY10" fmla="*/ 185871 h 574851"/>
                  <a:gd name="connsiteX11" fmla="*/ 376521 w 574990"/>
                  <a:gd name="connsiteY11" fmla="*/ 99133 h 574851"/>
                  <a:gd name="connsiteX12" fmla="*/ 277388 w 574990"/>
                  <a:gd name="connsiteY12" fmla="*/ 0 h 574851"/>
                  <a:gd name="connsiteX13" fmla="*/ 190650 w 574990"/>
                  <a:gd name="connsiteY13" fmla="*/ 86737 h 574851"/>
                  <a:gd name="connsiteX14" fmla="*/ 61611 w 574990"/>
                  <a:gd name="connsiteY14" fmla="*/ 215777 h 574851"/>
                  <a:gd name="connsiteX15" fmla="*/ 8801 w 574990"/>
                  <a:gd name="connsiteY15" fmla="*/ 304932 h 574851"/>
                  <a:gd name="connsiteX16" fmla="*/ 0 w 574990"/>
                  <a:gd name="connsiteY16" fmla="*/ 365141 h 574851"/>
                  <a:gd name="connsiteX17" fmla="*/ 61608 w 574990"/>
                  <a:gd name="connsiteY17" fmla="*/ 513373 h 574851"/>
                  <a:gd name="connsiteX18" fmla="*/ 209722 w 574990"/>
                  <a:gd name="connsiteY18" fmla="*/ 574851 h 574851"/>
                  <a:gd name="connsiteX19" fmla="*/ 226087 w 574990"/>
                  <a:gd name="connsiteY19" fmla="*/ 574220 h 574851"/>
                  <a:gd name="connsiteX20" fmla="*/ 359215 w 574990"/>
                  <a:gd name="connsiteY20" fmla="*/ 513382 h 574851"/>
                  <a:gd name="connsiteX21" fmla="*/ 488255 w 574990"/>
                  <a:gd name="connsiteY21" fmla="*/ 384341 h 574851"/>
                  <a:gd name="connsiteX22" fmla="*/ 574991 w 574990"/>
                  <a:gd name="connsiteY22" fmla="*/ 297603 h 574851"/>
                  <a:gd name="connsiteX23" fmla="*/ 475858 w 574990"/>
                  <a:gd name="connsiteY23" fmla="*/ 198472 h 574851"/>
                  <a:gd name="connsiteX24" fmla="*/ 463461 w 574990"/>
                  <a:gd name="connsiteY24" fmla="*/ 359545 h 574851"/>
                  <a:gd name="connsiteX25" fmla="*/ 334420 w 574990"/>
                  <a:gd name="connsiteY25" fmla="*/ 488585 h 574851"/>
                  <a:gd name="connsiteX26" fmla="*/ 223542 w 574990"/>
                  <a:gd name="connsiteY26" fmla="*/ 539249 h 574851"/>
                  <a:gd name="connsiteX27" fmla="*/ 223435 w 574990"/>
                  <a:gd name="connsiteY27" fmla="*/ 539256 h 574851"/>
                  <a:gd name="connsiteX28" fmla="*/ 209723 w 574990"/>
                  <a:gd name="connsiteY28" fmla="*/ 539787 h 574851"/>
                  <a:gd name="connsiteX29" fmla="*/ 86459 w 574990"/>
                  <a:gd name="connsiteY29" fmla="*/ 488639 h 574851"/>
                  <a:gd name="connsiteX30" fmla="*/ 86385 w 574990"/>
                  <a:gd name="connsiteY30" fmla="*/ 488563 h 574851"/>
                  <a:gd name="connsiteX31" fmla="*/ 86364 w 574990"/>
                  <a:gd name="connsiteY31" fmla="*/ 488543 h 574851"/>
                  <a:gd name="connsiteX32" fmla="*/ 35065 w 574990"/>
                  <a:gd name="connsiteY32" fmla="*/ 365141 h 574851"/>
                  <a:gd name="connsiteX33" fmla="*/ 42415 w 574990"/>
                  <a:gd name="connsiteY33" fmla="*/ 314908 h 574851"/>
                  <a:gd name="connsiteX34" fmla="*/ 42434 w 574990"/>
                  <a:gd name="connsiteY34" fmla="*/ 314843 h 574851"/>
                  <a:gd name="connsiteX35" fmla="*/ 42455 w 574990"/>
                  <a:gd name="connsiteY35" fmla="*/ 314771 h 574851"/>
                  <a:gd name="connsiteX36" fmla="*/ 86406 w 574990"/>
                  <a:gd name="connsiteY36" fmla="*/ 240573 h 574851"/>
                  <a:gd name="connsiteX37" fmla="*/ 215446 w 574990"/>
                  <a:gd name="connsiteY37" fmla="*/ 111530 h 574851"/>
                  <a:gd name="connsiteX38" fmla="*/ 277388 w 574990"/>
                  <a:gd name="connsiteY38" fmla="*/ 49589 h 574851"/>
                  <a:gd name="connsiteX39" fmla="*/ 326930 w 574990"/>
                  <a:gd name="connsiteY39" fmla="*/ 99133 h 574851"/>
                  <a:gd name="connsiteX40" fmla="*/ 264991 w 574990"/>
                  <a:gd name="connsiteY40" fmla="*/ 161074 h 574851"/>
                  <a:gd name="connsiteX41" fmla="*/ 135950 w 574990"/>
                  <a:gd name="connsiteY41" fmla="*/ 290115 h 574851"/>
                  <a:gd name="connsiteX42" fmla="*/ 109499 w 574990"/>
                  <a:gd name="connsiteY42" fmla="*/ 334526 h 574851"/>
                  <a:gd name="connsiteX43" fmla="*/ 109475 w 574990"/>
                  <a:gd name="connsiteY43" fmla="*/ 334610 h 574851"/>
                  <a:gd name="connsiteX44" fmla="*/ 109438 w 574990"/>
                  <a:gd name="connsiteY44" fmla="*/ 334733 h 574851"/>
                  <a:gd name="connsiteX45" fmla="*/ 105153 w 574990"/>
                  <a:gd name="connsiteY45" fmla="*/ 363986 h 574851"/>
                  <a:gd name="connsiteX46" fmla="*/ 135950 w 574990"/>
                  <a:gd name="connsiteY46" fmla="*/ 439043 h 574851"/>
                  <a:gd name="connsiteX47" fmla="*/ 210282 w 574990"/>
                  <a:gd name="connsiteY47" fmla="*/ 469838 h 574851"/>
                  <a:gd name="connsiteX48" fmla="*/ 220438 w 574990"/>
                  <a:gd name="connsiteY48" fmla="*/ 469347 h 574851"/>
                  <a:gd name="connsiteX49" fmla="*/ 284877 w 574990"/>
                  <a:gd name="connsiteY49" fmla="*/ 439043 h 574851"/>
                  <a:gd name="connsiteX50" fmla="*/ 413917 w 574990"/>
                  <a:gd name="connsiteY50" fmla="*/ 310000 h 574851"/>
                  <a:gd name="connsiteX51" fmla="*/ 475858 w 574990"/>
                  <a:gd name="connsiteY51" fmla="*/ 248059 h 574851"/>
                  <a:gd name="connsiteX52" fmla="*/ 525401 w 574990"/>
                  <a:gd name="connsiteY52" fmla="*/ 297603 h 574851"/>
                  <a:gd name="connsiteX53" fmla="*/ 463461 w 574990"/>
                  <a:gd name="connsiteY53" fmla="*/ 359545 h 574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574990" h="574851">
                    <a:moveTo>
                      <a:pt x="475858" y="198472"/>
                    </a:moveTo>
                    <a:lnTo>
                      <a:pt x="389122" y="285207"/>
                    </a:lnTo>
                    <a:lnTo>
                      <a:pt x="260081" y="414247"/>
                    </a:lnTo>
                    <a:cubicBezTo>
                      <a:pt x="247887" y="426409"/>
                      <a:pt x="232958" y="433001"/>
                      <a:pt x="217268" y="434429"/>
                    </a:cubicBezTo>
                    <a:lnTo>
                      <a:pt x="217133" y="434441"/>
                    </a:lnTo>
                    <a:lnTo>
                      <a:pt x="210282" y="434774"/>
                    </a:lnTo>
                    <a:cubicBezTo>
                      <a:pt x="192240" y="434747"/>
                      <a:pt x="174499" y="427980"/>
                      <a:pt x="160745" y="414247"/>
                    </a:cubicBezTo>
                    <a:cubicBezTo>
                      <a:pt x="146975" y="400470"/>
                      <a:pt x="140239" y="382365"/>
                      <a:pt x="140218" y="363986"/>
                    </a:cubicBezTo>
                    <a:cubicBezTo>
                      <a:pt x="140216" y="357591"/>
                      <a:pt x="141192" y="351094"/>
                      <a:pt x="143054" y="344728"/>
                    </a:cubicBezTo>
                    <a:cubicBezTo>
                      <a:pt x="146577" y="333425"/>
                      <a:pt x="152071" y="323618"/>
                      <a:pt x="160745" y="314912"/>
                    </a:cubicBezTo>
                    <a:lnTo>
                      <a:pt x="289785" y="185871"/>
                    </a:lnTo>
                    <a:lnTo>
                      <a:pt x="376521" y="99133"/>
                    </a:lnTo>
                    <a:lnTo>
                      <a:pt x="277388" y="0"/>
                    </a:lnTo>
                    <a:lnTo>
                      <a:pt x="190650" y="86737"/>
                    </a:lnTo>
                    <a:lnTo>
                      <a:pt x="61611" y="215777"/>
                    </a:lnTo>
                    <a:cubicBezTo>
                      <a:pt x="36022" y="241353"/>
                      <a:pt x="18357" y="272060"/>
                      <a:pt x="8801" y="304932"/>
                    </a:cubicBezTo>
                    <a:cubicBezTo>
                      <a:pt x="2962" y="324469"/>
                      <a:pt x="-3" y="344751"/>
                      <a:pt x="0" y="365141"/>
                    </a:cubicBezTo>
                    <a:cubicBezTo>
                      <a:pt x="-20" y="418793"/>
                      <a:pt x="20566" y="472592"/>
                      <a:pt x="61608" y="513373"/>
                    </a:cubicBezTo>
                    <a:cubicBezTo>
                      <a:pt x="102238" y="554340"/>
                      <a:pt x="155942" y="574877"/>
                      <a:pt x="209722" y="574851"/>
                    </a:cubicBezTo>
                    <a:cubicBezTo>
                      <a:pt x="215182" y="574851"/>
                      <a:pt x="220641" y="574639"/>
                      <a:pt x="226087" y="574220"/>
                    </a:cubicBezTo>
                    <a:cubicBezTo>
                      <a:pt x="274283" y="570773"/>
                      <a:pt x="322119" y="550474"/>
                      <a:pt x="359215" y="513382"/>
                    </a:cubicBezTo>
                    <a:lnTo>
                      <a:pt x="488255" y="384341"/>
                    </a:lnTo>
                    <a:lnTo>
                      <a:pt x="574991" y="297603"/>
                    </a:lnTo>
                    <a:lnTo>
                      <a:pt x="475858" y="198472"/>
                    </a:lnTo>
                    <a:close/>
                    <a:moveTo>
                      <a:pt x="463461" y="359545"/>
                    </a:moveTo>
                    <a:lnTo>
                      <a:pt x="334420" y="488585"/>
                    </a:lnTo>
                    <a:cubicBezTo>
                      <a:pt x="303501" y="519506"/>
                      <a:pt x="263694" y="536374"/>
                      <a:pt x="223542" y="539249"/>
                    </a:cubicBezTo>
                    <a:lnTo>
                      <a:pt x="223435" y="539256"/>
                    </a:lnTo>
                    <a:cubicBezTo>
                      <a:pt x="218863" y="539608"/>
                      <a:pt x="214290" y="539786"/>
                      <a:pt x="209723" y="539787"/>
                    </a:cubicBezTo>
                    <a:cubicBezTo>
                      <a:pt x="164743" y="539763"/>
                      <a:pt x="120305" y="522756"/>
                      <a:pt x="86459" y="488639"/>
                    </a:cubicBezTo>
                    <a:lnTo>
                      <a:pt x="86385" y="488563"/>
                    </a:lnTo>
                    <a:lnTo>
                      <a:pt x="86364" y="488543"/>
                    </a:lnTo>
                    <a:cubicBezTo>
                      <a:pt x="52138" y="454534"/>
                      <a:pt x="35086" y="409940"/>
                      <a:pt x="35065" y="365141"/>
                    </a:cubicBezTo>
                    <a:cubicBezTo>
                      <a:pt x="35065" y="348202"/>
                      <a:pt x="37518" y="331259"/>
                      <a:pt x="42415" y="314908"/>
                    </a:cubicBezTo>
                    <a:lnTo>
                      <a:pt x="42434" y="314843"/>
                    </a:lnTo>
                    <a:lnTo>
                      <a:pt x="42455" y="314771"/>
                    </a:lnTo>
                    <a:cubicBezTo>
                      <a:pt x="50436" y="287350"/>
                      <a:pt x="65021" y="261969"/>
                      <a:pt x="86406" y="240573"/>
                    </a:cubicBezTo>
                    <a:lnTo>
                      <a:pt x="215446" y="111530"/>
                    </a:lnTo>
                    <a:lnTo>
                      <a:pt x="277388" y="49589"/>
                    </a:lnTo>
                    <a:lnTo>
                      <a:pt x="326930" y="99133"/>
                    </a:lnTo>
                    <a:lnTo>
                      <a:pt x="264991" y="161074"/>
                    </a:lnTo>
                    <a:lnTo>
                      <a:pt x="135950" y="290115"/>
                    </a:lnTo>
                    <a:cubicBezTo>
                      <a:pt x="122913" y="303118"/>
                      <a:pt x="114394" y="318528"/>
                      <a:pt x="109499" y="334526"/>
                    </a:cubicBezTo>
                    <a:lnTo>
                      <a:pt x="109475" y="334610"/>
                    </a:lnTo>
                    <a:lnTo>
                      <a:pt x="109438" y="334733"/>
                    </a:lnTo>
                    <a:cubicBezTo>
                      <a:pt x="106660" y="344169"/>
                      <a:pt x="105153" y="354015"/>
                      <a:pt x="105153" y="363986"/>
                    </a:cubicBezTo>
                    <a:cubicBezTo>
                      <a:pt x="105130" y="390942"/>
                      <a:pt x="115215" y="418315"/>
                      <a:pt x="135950" y="439043"/>
                    </a:cubicBezTo>
                    <a:cubicBezTo>
                      <a:pt x="156422" y="459534"/>
                      <a:pt x="183399" y="469864"/>
                      <a:pt x="210282" y="469838"/>
                    </a:cubicBezTo>
                    <a:cubicBezTo>
                      <a:pt x="213669" y="469838"/>
                      <a:pt x="217060" y="469671"/>
                      <a:pt x="220438" y="469347"/>
                    </a:cubicBezTo>
                    <a:cubicBezTo>
                      <a:pt x="244002" y="467255"/>
                      <a:pt x="266927" y="457023"/>
                      <a:pt x="284877" y="439043"/>
                    </a:cubicBezTo>
                    <a:lnTo>
                      <a:pt x="413917" y="310000"/>
                    </a:lnTo>
                    <a:lnTo>
                      <a:pt x="475858" y="248059"/>
                    </a:lnTo>
                    <a:lnTo>
                      <a:pt x="525401" y="297603"/>
                    </a:lnTo>
                    <a:lnTo>
                      <a:pt x="463461" y="359545"/>
                    </a:lnTo>
                    <a:close/>
                  </a:path>
                </a:pathLst>
              </a:custGeom>
              <a:grpFill/>
              <a:ln w="6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 userDrawn="1"/>
        </p:nvGrpSpPr>
        <p:grpSpPr>
          <a:xfrm>
            <a:off x="5744203" y="5148568"/>
            <a:ext cx="703592" cy="703590"/>
            <a:chOff x="6232939" y="5300968"/>
            <a:chExt cx="703592" cy="703590"/>
          </a:xfrm>
        </p:grpSpPr>
        <p:sp>
          <p:nvSpPr>
            <p:cNvPr id="15" name="椭圆 14"/>
            <p:cNvSpPr/>
            <p:nvPr/>
          </p:nvSpPr>
          <p:spPr>
            <a:xfrm>
              <a:off x="6232939" y="5300968"/>
              <a:ext cx="703592" cy="703590"/>
            </a:xfrm>
            <a:prstGeom prst="ellipse">
              <a:avLst/>
            </a:prstGeom>
            <a:solidFill>
              <a:srgbClr val="328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6" name="图形 71"/>
            <p:cNvGrpSpPr/>
            <p:nvPr/>
          </p:nvGrpSpPr>
          <p:grpSpPr>
            <a:xfrm>
              <a:off x="6433669" y="5501676"/>
              <a:ext cx="302131" cy="302131"/>
              <a:chOff x="5143500" y="2476500"/>
              <a:chExt cx="1905000" cy="1905000"/>
            </a:xfrm>
            <a:solidFill>
              <a:schemeClr val="bg1"/>
            </a:solidFill>
          </p:grpSpPr>
          <p:sp>
            <p:nvSpPr>
              <p:cNvPr id="17" name="任意多边形: 形状 16"/>
              <p:cNvSpPr/>
              <p:nvPr/>
            </p:nvSpPr>
            <p:spPr>
              <a:xfrm>
                <a:off x="5258729" y="2591842"/>
                <a:ext cx="1674486" cy="1674315"/>
              </a:xfrm>
              <a:custGeom>
                <a:avLst/>
                <a:gdLst>
                  <a:gd name="connsiteX0" fmla="*/ 1652234 w 1674486"/>
                  <a:gd name="connsiteY0" fmla="*/ 1396260 h 1674315"/>
                  <a:gd name="connsiteX1" fmla="*/ 1653915 w 1674486"/>
                  <a:gd name="connsiteY1" fmla="*/ 1393828 h 1674315"/>
                  <a:gd name="connsiteX2" fmla="*/ 1151737 w 1674486"/>
                  <a:gd name="connsiteY2" fmla="*/ 521649 h 1674315"/>
                  <a:gd name="connsiteX3" fmla="*/ 1151737 w 1674486"/>
                  <a:gd name="connsiteY3" fmla="*/ 118723 h 1674315"/>
                  <a:gd name="connsiteX4" fmla="*/ 1186908 w 1674486"/>
                  <a:gd name="connsiteY4" fmla="*/ 118723 h 1674315"/>
                  <a:gd name="connsiteX5" fmla="*/ 1256280 w 1674486"/>
                  <a:gd name="connsiteY5" fmla="*/ 63108 h 1674315"/>
                  <a:gd name="connsiteX6" fmla="*/ 1186902 w 1674486"/>
                  <a:gd name="connsiteY6" fmla="*/ 12 h 1674315"/>
                  <a:gd name="connsiteX7" fmla="*/ 488909 w 1674486"/>
                  <a:gd name="connsiteY7" fmla="*/ 12 h 1674315"/>
                  <a:gd name="connsiteX8" fmla="*/ 419518 w 1674486"/>
                  <a:gd name="connsiteY8" fmla="*/ 63110 h 1674315"/>
                  <a:gd name="connsiteX9" fmla="*/ 488909 w 1674486"/>
                  <a:gd name="connsiteY9" fmla="*/ 118725 h 1674315"/>
                  <a:gd name="connsiteX10" fmla="*/ 524061 w 1674486"/>
                  <a:gd name="connsiteY10" fmla="*/ 118725 h 1674315"/>
                  <a:gd name="connsiteX11" fmla="*/ 524061 w 1674486"/>
                  <a:gd name="connsiteY11" fmla="*/ 522527 h 1674315"/>
                  <a:gd name="connsiteX12" fmla="*/ 30294 w 1674486"/>
                  <a:gd name="connsiteY12" fmla="*/ 1382022 h 1674315"/>
                  <a:gd name="connsiteX13" fmla="*/ 31042 w 1674486"/>
                  <a:gd name="connsiteY13" fmla="*/ 1383706 h 1674315"/>
                  <a:gd name="connsiteX14" fmla="*/ 0 w 1674486"/>
                  <a:gd name="connsiteY14" fmla="*/ 1485041 h 1674315"/>
                  <a:gd name="connsiteX15" fmla="*/ 171504 w 1674486"/>
                  <a:gd name="connsiteY15" fmla="*/ 1674315 h 1674315"/>
                  <a:gd name="connsiteX16" fmla="*/ 1521238 w 1674486"/>
                  <a:gd name="connsiteY16" fmla="*/ 1674315 h 1674315"/>
                  <a:gd name="connsiteX17" fmla="*/ 1674484 w 1674486"/>
                  <a:gd name="connsiteY17" fmla="*/ 1485041 h 1674315"/>
                  <a:gd name="connsiteX18" fmla="*/ 1652226 w 1674486"/>
                  <a:gd name="connsiteY18" fmla="*/ 1396260 h 1674315"/>
                  <a:gd name="connsiteX19" fmla="*/ 633109 w 1674486"/>
                  <a:gd name="connsiteY19" fmla="*/ 574399 h 1674315"/>
                  <a:gd name="connsiteX20" fmla="*/ 647312 w 1674486"/>
                  <a:gd name="connsiteY20" fmla="*/ 522525 h 1674315"/>
                  <a:gd name="connsiteX21" fmla="*/ 647312 w 1674486"/>
                  <a:gd name="connsiteY21" fmla="*/ 118723 h 1674315"/>
                  <a:gd name="connsiteX22" fmla="*/ 1028295 w 1674486"/>
                  <a:gd name="connsiteY22" fmla="*/ 118723 h 1674315"/>
                  <a:gd name="connsiteX23" fmla="*/ 1028295 w 1674486"/>
                  <a:gd name="connsiteY23" fmla="*/ 521775 h 1674315"/>
                  <a:gd name="connsiteX24" fmla="*/ 1042516 w 1674486"/>
                  <a:gd name="connsiteY24" fmla="*/ 573631 h 1674315"/>
                  <a:gd name="connsiteX25" fmla="*/ 1133791 w 1674486"/>
                  <a:gd name="connsiteY25" fmla="*/ 718926 h 1674315"/>
                  <a:gd name="connsiteX26" fmla="*/ 837523 w 1674486"/>
                  <a:gd name="connsiteY26" fmla="*/ 718926 h 1674315"/>
                  <a:gd name="connsiteX27" fmla="*/ 543516 w 1674486"/>
                  <a:gd name="connsiteY27" fmla="*/ 718926 h 1674315"/>
                  <a:gd name="connsiteX28" fmla="*/ 1493449 w 1674486"/>
                  <a:gd name="connsiteY28" fmla="*/ 1556501 h 1674315"/>
                  <a:gd name="connsiteX29" fmla="*/ 188753 w 1674486"/>
                  <a:gd name="connsiteY29" fmla="*/ 1556501 h 1674315"/>
                  <a:gd name="connsiteX30" fmla="*/ 122727 w 1674486"/>
                  <a:gd name="connsiteY30" fmla="*/ 1471872 h 1674315"/>
                  <a:gd name="connsiteX31" fmla="*/ 138630 w 1674486"/>
                  <a:gd name="connsiteY31" fmla="*/ 1424133 h 1674315"/>
                  <a:gd name="connsiteX32" fmla="*/ 147040 w 1674486"/>
                  <a:gd name="connsiteY32" fmla="*/ 1406549 h 1674315"/>
                  <a:gd name="connsiteX33" fmla="*/ 470351 w 1674486"/>
                  <a:gd name="connsiteY33" fmla="*/ 855936 h 1674315"/>
                  <a:gd name="connsiteX34" fmla="*/ 755012 w 1674486"/>
                  <a:gd name="connsiteY34" fmla="*/ 836480 h 1674315"/>
                  <a:gd name="connsiteX35" fmla="*/ 1191538 w 1674486"/>
                  <a:gd name="connsiteY35" fmla="*/ 836480 h 1674315"/>
                  <a:gd name="connsiteX36" fmla="*/ 1531406 w 1674486"/>
                  <a:gd name="connsiteY36" fmla="*/ 1414798 h 1674315"/>
                  <a:gd name="connsiteX37" fmla="*/ 1537199 w 1674486"/>
                  <a:gd name="connsiteY37" fmla="*/ 1429969 h 1674315"/>
                  <a:gd name="connsiteX38" fmla="*/ 1548992 w 1674486"/>
                  <a:gd name="connsiteY38" fmla="*/ 1471891 h 1674315"/>
                  <a:gd name="connsiteX39" fmla="*/ 1493449 w 1674486"/>
                  <a:gd name="connsiteY39" fmla="*/ 1556520 h 1674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674486" h="1674315">
                    <a:moveTo>
                      <a:pt x="1652234" y="1396260"/>
                    </a:moveTo>
                    <a:lnTo>
                      <a:pt x="1653915" y="1393828"/>
                    </a:lnTo>
                    <a:lnTo>
                      <a:pt x="1151737" y="521649"/>
                    </a:lnTo>
                    <a:lnTo>
                      <a:pt x="1151737" y="118723"/>
                    </a:lnTo>
                    <a:lnTo>
                      <a:pt x="1186908" y="118723"/>
                    </a:lnTo>
                    <a:cubicBezTo>
                      <a:pt x="1225426" y="118723"/>
                      <a:pt x="1256280" y="91560"/>
                      <a:pt x="1256280" y="63108"/>
                    </a:cubicBezTo>
                    <a:cubicBezTo>
                      <a:pt x="1256280" y="34655"/>
                      <a:pt x="1225231" y="12"/>
                      <a:pt x="1186902" y="12"/>
                    </a:cubicBezTo>
                    <a:lnTo>
                      <a:pt x="488909" y="12"/>
                    </a:lnTo>
                    <a:cubicBezTo>
                      <a:pt x="450374" y="-736"/>
                      <a:pt x="419518" y="33908"/>
                      <a:pt x="419518" y="63110"/>
                    </a:cubicBezTo>
                    <a:cubicBezTo>
                      <a:pt x="419518" y="91562"/>
                      <a:pt x="450559" y="118725"/>
                      <a:pt x="488909" y="118725"/>
                    </a:cubicBezTo>
                    <a:lnTo>
                      <a:pt x="524061" y="118725"/>
                    </a:lnTo>
                    <a:lnTo>
                      <a:pt x="524061" y="522527"/>
                    </a:lnTo>
                    <a:lnTo>
                      <a:pt x="30294" y="1382022"/>
                    </a:lnTo>
                    <a:lnTo>
                      <a:pt x="31042" y="1383706"/>
                    </a:lnTo>
                    <a:cubicBezTo>
                      <a:pt x="13474" y="1413096"/>
                      <a:pt x="0" y="1447366"/>
                      <a:pt x="0" y="1485041"/>
                    </a:cubicBezTo>
                    <a:cubicBezTo>
                      <a:pt x="748" y="1589686"/>
                      <a:pt x="77053" y="1674315"/>
                      <a:pt x="171504" y="1674315"/>
                    </a:cubicBezTo>
                    <a:lnTo>
                      <a:pt x="1521238" y="1674315"/>
                    </a:lnTo>
                    <a:cubicBezTo>
                      <a:pt x="1606513" y="1664195"/>
                      <a:pt x="1674484" y="1582952"/>
                      <a:pt x="1674484" y="1485041"/>
                    </a:cubicBezTo>
                    <a:cubicBezTo>
                      <a:pt x="1674670" y="1452230"/>
                      <a:pt x="1665494" y="1423028"/>
                      <a:pt x="1652226" y="1396260"/>
                    </a:cubicBezTo>
                    <a:close/>
                    <a:moveTo>
                      <a:pt x="633109" y="574399"/>
                    </a:moveTo>
                    <a:cubicBezTo>
                      <a:pt x="642329" y="558664"/>
                      <a:pt x="647228" y="540768"/>
                      <a:pt x="647312" y="522525"/>
                    </a:cubicBezTo>
                    <a:lnTo>
                      <a:pt x="647312" y="118723"/>
                    </a:lnTo>
                    <a:lnTo>
                      <a:pt x="1028295" y="118723"/>
                    </a:lnTo>
                    <a:lnTo>
                      <a:pt x="1028295" y="521775"/>
                    </a:lnTo>
                    <a:cubicBezTo>
                      <a:pt x="1028375" y="540014"/>
                      <a:pt x="1033281" y="557907"/>
                      <a:pt x="1042516" y="573631"/>
                    </a:cubicBezTo>
                    <a:lnTo>
                      <a:pt x="1133791" y="718926"/>
                    </a:lnTo>
                    <a:cubicBezTo>
                      <a:pt x="1133791" y="718926"/>
                      <a:pt x="990338" y="782003"/>
                      <a:pt x="837523" y="718926"/>
                    </a:cubicBezTo>
                    <a:cubicBezTo>
                      <a:pt x="684709" y="655847"/>
                      <a:pt x="543516" y="718926"/>
                      <a:pt x="543516" y="718926"/>
                    </a:cubicBezTo>
                    <a:close/>
                    <a:moveTo>
                      <a:pt x="1493449" y="1556501"/>
                    </a:moveTo>
                    <a:lnTo>
                      <a:pt x="188753" y="1556501"/>
                    </a:lnTo>
                    <a:cubicBezTo>
                      <a:pt x="152833" y="1556501"/>
                      <a:pt x="122727" y="1517929"/>
                      <a:pt x="122727" y="1471872"/>
                    </a:cubicBezTo>
                    <a:cubicBezTo>
                      <a:pt x="122727" y="1457655"/>
                      <a:pt x="127773" y="1441736"/>
                      <a:pt x="138630" y="1424133"/>
                    </a:cubicBezTo>
                    <a:cubicBezTo>
                      <a:pt x="141732" y="1418418"/>
                      <a:pt x="144540" y="1412551"/>
                      <a:pt x="147040" y="1406549"/>
                    </a:cubicBezTo>
                    <a:lnTo>
                      <a:pt x="470351" y="855936"/>
                    </a:lnTo>
                    <a:cubicBezTo>
                      <a:pt x="470351" y="855936"/>
                      <a:pt x="662842" y="789153"/>
                      <a:pt x="755012" y="836480"/>
                    </a:cubicBezTo>
                    <a:cubicBezTo>
                      <a:pt x="924648" y="923729"/>
                      <a:pt x="1191538" y="836480"/>
                      <a:pt x="1191538" y="836480"/>
                    </a:cubicBezTo>
                    <a:lnTo>
                      <a:pt x="1531406" y="1414798"/>
                    </a:lnTo>
                    <a:cubicBezTo>
                      <a:pt x="1533012" y="1419974"/>
                      <a:pt x="1534947" y="1425041"/>
                      <a:pt x="1537199" y="1429969"/>
                    </a:cubicBezTo>
                    <a:cubicBezTo>
                      <a:pt x="1544674" y="1445870"/>
                      <a:pt x="1548992" y="1459357"/>
                      <a:pt x="1548992" y="1471891"/>
                    </a:cubicBezTo>
                    <a:cubicBezTo>
                      <a:pt x="1549553" y="1517947"/>
                      <a:pt x="1521127" y="1549767"/>
                      <a:pt x="1493449" y="1556520"/>
                    </a:cubicBezTo>
                    <a:close/>
                  </a:path>
                </a:pathLst>
              </a:custGeom>
              <a:grpFill/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5613810" y="3665337"/>
                <a:ext cx="353211" cy="353556"/>
              </a:xfrm>
              <a:custGeom>
                <a:avLst/>
                <a:gdLst>
                  <a:gd name="connsiteX0" fmla="*/ 176606 w 353211"/>
                  <a:gd name="connsiteY0" fmla="*/ 0 h 353556"/>
                  <a:gd name="connsiteX1" fmla="*/ 0 w 353211"/>
                  <a:gd name="connsiteY1" fmla="*/ 176778 h 353556"/>
                  <a:gd name="connsiteX2" fmla="*/ 176606 w 353211"/>
                  <a:gd name="connsiteY2" fmla="*/ 353556 h 353556"/>
                  <a:gd name="connsiteX3" fmla="*/ 353211 w 353211"/>
                  <a:gd name="connsiteY3" fmla="*/ 176778 h 353556"/>
                  <a:gd name="connsiteX4" fmla="*/ 176606 w 353211"/>
                  <a:gd name="connsiteY4" fmla="*/ 0 h 353556"/>
                  <a:gd name="connsiteX5" fmla="*/ 176606 w 353211"/>
                  <a:gd name="connsiteY5" fmla="*/ 233833 h 353556"/>
                  <a:gd name="connsiteX6" fmla="*/ 119606 w 353211"/>
                  <a:gd name="connsiteY6" fmla="*/ 176778 h 353556"/>
                  <a:gd name="connsiteX7" fmla="*/ 176606 w 353211"/>
                  <a:gd name="connsiteY7" fmla="*/ 119723 h 353556"/>
                  <a:gd name="connsiteX8" fmla="*/ 233605 w 353211"/>
                  <a:gd name="connsiteY8" fmla="*/ 176778 h 353556"/>
                  <a:gd name="connsiteX9" fmla="*/ 176606 w 353211"/>
                  <a:gd name="connsiteY9" fmla="*/ 233833 h 353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3211" h="353556">
                    <a:moveTo>
                      <a:pt x="176606" y="0"/>
                    </a:moveTo>
                    <a:cubicBezTo>
                      <a:pt x="79070" y="0"/>
                      <a:pt x="0" y="79147"/>
                      <a:pt x="0" y="176778"/>
                    </a:cubicBezTo>
                    <a:cubicBezTo>
                      <a:pt x="0" y="274409"/>
                      <a:pt x="79070" y="353556"/>
                      <a:pt x="176606" y="353556"/>
                    </a:cubicBezTo>
                    <a:cubicBezTo>
                      <a:pt x="274142" y="353556"/>
                      <a:pt x="353211" y="274409"/>
                      <a:pt x="353211" y="176778"/>
                    </a:cubicBezTo>
                    <a:cubicBezTo>
                      <a:pt x="353107" y="79190"/>
                      <a:pt x="274099" y="104"/>
                      <a:pt x="176606" y="0"/>
                    </a:cubicBezTo>
                    <a:close/>
                    <a:moveTo>
                      <a:pt x="176606" y="233833"/>
                    </a:moveTo>
                    <a:cubicBezTo>
                      <a:pt x="145126" y="233833"/>
                      <a:pt x="119606" y="208289"/>
                      <a:pt x="119606" y="176778"/>
                    </a:cubicBezTo>
                    <a:cubicBezTo>
                      <a:pt x="119606" y="145267"/>
                      <a:pt x="145126" y="119723"/>
                      <a:pt x="176606" y="119723"/>
                    </a:cubicBezTo>
                    <a:cubicBezTo>
                      <a:pt x="208085" y="119723"/>
                      <a:pt x="233605" y="145267"/>
                      <a:pt x="233605" y="176778"/>
                    </a:cubicBezTo>
                    <a:cubicBezTo>
                      <a:pt x="233575" y="208276"/>
                      <a:pt x="208072" y="233802"/>
                      <a:pt x="176606" y="233833"/>
                    </a:cubicBezTo>
                    <a:close/>
                  </a:path>
                </a:pathLst>
              </a:custGeom>
              <a:grpFill/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6137084" y="3549355"/>
                <a:ext cx="142033" cy="142171"/>
              </a:xfrm>
              <a:custGeom>
                <a:avLst/>
                <a:gdLst>
                  <a:gd name="connsiteX0" fmla="*/ 0 w 142033"/>
                  <a:gd name="connsiteY0" fmla="*/ 71086 h 142171"/>
                  <a:gd name="connsiteX1" fmla="*/ 71017 w 142033"/>
                  <a:gd name="connsiteY1" fmla="*/ 142172 h 142171"/>
                  <a:gd name="connsiteX2" fmla="*/ 142033 w 142033"/>
                  <a:gd name="connsiteY2" fmla="*/ 71086 h 142171"/>
                  <a:gd name="connsiteX3" fmla="*/ 71017 w 142033"/>
                  <a:gd name="connsiteY3" fmla="*/ 0 h 142171"/>
                  <a:gd name="connsiteX4" fmla="*/ 0 w 142033"/>
                  <a:gd name="connsiteY4" fmla="*/ 71086 h 14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033" h="142171">
                    <a:moveTo>
                      <a:pt x="0" y="71086"/>
                    </a:moveTo>
                    <a:cubicBezTo>
                      <a:pt x="0" y="110345"/>
                      <a:pt x="31796" y="142172"/>
                      <a:pt x="71017" y="142172"/>
                    </a:cubicBezTo>
                    <a:cubicBezTo>
                      <a:pt x="110237" y="142172"/>
                      <a:pt x="142033" y="110345"/>
                      <a:pt x="142033" y="71086"/>
                    </a:cubicBezTo>
                    <a:cubicBezTo>
                      <a:pt x="142033" y="31827"/>
                      <a:pt x="110237" y="0"/>
                      <a:pt x="71017" y="0"/>
                    </a:cubicBezTo>
                    <a:cubicBezTo>
                      <a:pt x="31796" y="0"/>
                      <a:pt x="0" y="31827"/>
                      <a:pt x="0" y="71086"/>
                    </a:cubicBezTo>
                    <a:close/>
                  </a:path>
                </a:pathLst>
              </a:custGeom>
              <a:grpFill/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>
                <a:off x="6252955" y="3734549"/>
                <a:ext cx="308359" cy="308660"/>
              </a:xfrm>
              <a:custGeom>
                <a:avLst/>
                <a:gdLst>
                  <a:gd name="connsiteX0" fmla="*/ 154179 w 308359"/>
                  <a:gd name="connsiteY0" fmla="*/ 0 h 308660"/>
                  <a:gd name="connsiteX1" fmla="*/ 0 w 308359"/>
                  <a:gd name="connsiteY1" fmla="*/ 154331 h 308660"/>
                  <a:gd name="connsiteX2" fmla="*/ 154179 w 308359"/>
                  <a:gd name="connsiteY2" fmla="*/ 308660 h 308660"/>
                  <a:gd name="connsiteX3" fmla="*/ 308359 w 308359"/>
                  <a:gd name="connsiteY3" fmla="*/ 154331 h 308660"/>
                  <a:gd name="connsiteX4" fmla="*/ 154179 w 308359"/>
                  <a:gd name="connsiteY4" fmla="*/ 0 h 308660"/>
                  <a:gd name="connsiteX5" fmla="*/ 154179 w 308359"/>
                  <a:gd name="connsiteY5" fmla="*/ 188937 h 308660"/>
                  <a:gd name="connsiteX6" fmla="*/ 119604 w 308359"/>
                  <a:gd name="connsiteY6" fmla="*/ 154329 h 308660"/>
                  <a:gd name="connsiteX7" fmla="*/ 154179 w 308359"/>
                  <a:gd name="connsiteY7" fmla="*/ 119723 h 308660"/>
                  <a:gd name="connsiteX8" fmla="*/ 188753 w 308359"/>
                  <a:gd name="connsiteY8" fmla="*/ 154329 h 308660"/>
                  <a:gd name="connsiteX9" fmla="*/ 154179 w 308359"/>
                  <a:gd name="connsiteY9" fmla="*/ 188937 h 308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8359" h="308660">
                    <a:moveTo>
                      <a:pt x="154179" y="0"/>
                    </a:moveTo>
                    <a:cubicBezTo>
                      <a:pt x="69028" y="0"/>
                      <a:pt x="0" y="69095"/>
                      <a:pt x="0" y="154331"/>
                    </a:cubicBezTo>
                    <a:cubicBezTo>
                      <a:pt x="0" y="239565"/>
                      <a:pt x="69028" y="308660"/>
                      <a:pt x="154179" y="308660"/>
                    </a:cubicBezTo>
                    <a:cubicBezTo>
                      <a:pt x="239329" y="308660"/>
                      <a:pt x="308359" y="239565"/>
                      <a:pt x="308359" y="154331"/>
                    </a:cubicBezTo>
                    <a:cubicBezTo>
                      <a:pt x="308266" y="69134"/>
                      <a:pt x="239290" y="93"/>
                      <a:pt x="154179" y="0"/>
                    </a:cubicBezTo>
                    <a:close/>
                    <a:moveTo>
                      <a:pt x="154179" y="188937"/>
                    </a:moveTo>
                    <a:cubicBezTo>
                      <a:pt x="135084" y="188937"/>
                      <a:pt x="119604" y="173442"/>
                      <a:pt x="119604" y="154329"/>
                    </a:cubicBezTo>
                    <a:cubicBezTo>
                      <a:pt x="119604" y="135216"/>
                      <a:pt x="135084" y="119723"/>
                      <a:pt x="154179" y="119723"/>
                    </a:cubicBezTo>
                    <a:cubicBezTo>
                      <a:pt x="173273" y="119723"/>
                      <a:pt x="188753" y="135216"/>
                      <a:pt x="188753" y="154329"/>
                    </a:cubicBezTo>
                    <a:cubicBezTo>
                      <a:pt x="188733" y="173435"/>
                      <a:pt x="173264" y="188917"/>
                      <a:pt x="154179" y="188937"/>
                    </a:cubicBezTo>
                    <a:close/>
                  </a:path>
                </a:pathLst>
              </a:custGeom>
              <a:grpFill/>
              <a:ln w="1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 userDrawn="1"/>
        </p:nvGrpSpPr>
        <p:grpSpPr>
          <a:xfrm>
            <a:off x="9932933" y="5148568"/>
            <a:ext cx="703592" cy="703590"/>
            <a:chOff x="9165345" y="5148568"/>
            <a:chExt cx="703592" cy="703590"/>
          </a:xfrm>
        </p:grpSpPr>
        <p:sp>
          <p:nvSpPr>
            <p:cNvPr id="22" name="椭圆 21"/>
            <p:cNvSpPr/>
            <p:nvPr/>
          </p:nvSpPr>
          <p:spPr>
            <a:xfrm>
              <a:off x="9165345" y="5148568"/>
              <a:ext cx="703592" cy="703590"/>
            </a:xfrm>
            <a:prstGeom prst="ellipse">
              <a:avLst/>
            </a:prstGeom>
            <a:solidFill>
              <a:srgbClr val="328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3" name="图形 87"/>
            <p:cNvGrpSpPr/>
            <p:nvPr/>
          </p:nvGrpSpPr>
          <p:grpSpPr>
            <a:xfrm>
              <a:off x="9351013" y="5315718"/>
              <a:ext cx="369250" cy="369248"/>
              <a:chOff x="5143500" y="2476500"/>
              <a:chExt cx="1905000" cy="1905000"/>
            </a:xfrm>
            <a:solidFill>
              <a:schemeClr val="bg1"/>
            </a:solidFill>
          </p:grpSpPr>
          <p:sp>
            <p:nvSpPr>
              <p:cNvPr id="24" name="任意多边形: 形状 23"/>
              <p:cNvSpPr/>
              <p:nvPr/>
            </p:nvSpPr>
            <p:spPr>
              <a:xfrm>
                <a:off x="5539816" y="2667625"/>
                <a:ext cx="1032037" cy="1032037"/>
              </a:xfrm>
              <a:custGeom>
                <a:avLst/>
                <a:gdLst>
                  <a:gd name="connsiteX0" fmla="*/ 516019 w 1032037"/>
                  <a:gd name="connsiteY0" fmla="*/ 1032037 h 1032037"/>
                  <a:gd name="connsiteX1" fmla="*/ 0 w 1032037"/>
                  <a:gd name="connsiteY1" fmla="*/ 516019 h 1032037"/>
                  <a:gd name="connsiteX2" fmla="*/ 516019 w 1032037"/>
                  <a:gd name="connsiteY2" fmla="*/ 0 h 1032037"/>
                  <a:gd name="connsiteX3" fmla="*/ 1032037 w 1032037"/>
                  <a:gd name="connsiteY3" fmla="*/ 516019 h 1032037"/>
                  <a:gd name="connsiteX4" fmla="*/ 516019 w 1032037"/>
                  <a:gd name="connsiteY4" fmla="*/ 1032037 h 1032037"/>
                  <a:gd name="connsiteX5" fmla="*/ 516019 w 1032037"/>
                  <a:gd name="connsiteY5" fmla="*/ 50970 h 1032037"/>
                  <a:gd name="connsiteX6" fmla="*/ 50970 w 1032037"/>
                  <a:gd name="connsiteY6" fmla="*/ 516019 h 1032037"/>
                  <a:gd name="connsiteX7" fmla="*/ 516019 w 1032037"/>
                  <a:gd name="connsiteY7" fmla="*/ 981068 h 1032037"/>
                  <a:gd name="connsiteX8" fmla="*/ 981068 w 1032037"/>
                  <a:gd name="connsiteY8" fmla="*/ 516019 h 1032037"/>
                  <a:gd name="connsiteX9" fmla="*/ 516019 w 1032037"/>
                  <a:gd name="connsiteY9" fmla="*/ 50970 h 1032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2037" h="1032037">
                    <a:moveTo>
                      <a:pt x="516019" y="1032037"/>
                    </a:moveTo>
                    <a:cubicBezTo>
                      <a:pt x="231480" y="1032037"/>
                      <a:pt x="0" y="800541"/>
                      <a:pt x="0" y="516019"/>
                    </a:cubicBezTo>
                    <a:cubicBezTo>
                      <a:pt x="0" y="231495"/>
                      <a:pt x="231487" y="0"/>
                      <a:pt x="516019" y="0"/>
                    </a:cubicBezTo>
                    <a:cubicBezTo>
                      <a:pt x="800550" y="0"/>
                      <a:pt x="1032037" y="231495"/>
                      <a:pt x="1032037" y="516019"/>
                    </a:cubicBezTo>
                    <a:cubicBezTo>
                      <a:pt x="1032037" y="800541"/>
                      <a:pt x="800558" y="1032037"/>
                      <a:pt x="516019" y="1032037"/>
                    </a:cubicBezTo>
                    <a:close/>
                    <a:moveTo>
                      <a:pt x="516019" y="50970"/>
                    </a:moveTo>
                    <a:cubicBezTo>
                      <a:pt x="259590" y="50970"/>
                      <a:pt x="50970" y="259582"/>
                      <a:pt x="50970" y="516019"/>
                    </a:cubicBezTo>
                    <a:cubicBezTo>
                      <a:pt x="50970" y="772455"/>
                      <a:pt x="259590" y="981068"/>
                      <a:pt x="516019" y="981068"/>
                    </a:cubicBezTo>
                    <a:cubicBezTo>
                      <a:pt x="772448" y="981068"/>
                      <a:pt x="981068" y="772455"/>
                      <a:pt x="981068" y="516019"/>
                    </a:cubicBezTo>
                    <a:cubicBezTo>
                      <a:pt x="981068" y="259582"/>
                      <a:pt x="772448" y="50970"/>
                      <a:pt x="516019" y="50970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5709284" y="2843670"/>
                <a:ext cx="737067" cy="737463"/>
              </a:xfrm>
              <a:custGeom>
                <a:avLst/>
                <a:gdLst>
                  <a:gd name="connsiteX0" fmla="*/ 194507 w 737067"/>
                  <a:gd name="connsiteY0" fmla="*/ 737464 h 737463"/>
                  <a:gd name="connsiteX1" fmla="*/ 0 w 737067"/>
                  <a:gd name="connsiteY1" fmla="*/ 701557 h 737463"/>
                  <a:gd name="connsiteX2" fmla="*/ 12176 w 737067"/>
                  <a:gd name="connsiteY2" fmla="*/ 669829 h 737463"/>
                  <a:gd name="connsiteX3" fmla="*/ 194507 w 737067"/>
                  <a:gd name="connsiteY3" fmla="*/ 703477 h 737463"/>
                  <a:gd name="connsiteX4" fmla="*/ 703090 w 737067"/>
                  <a:gd name="connsiteY4" fmla="*/ 194903 h 737463"/>
                  <a:gd name="connsiteX5" fmla="*/ 669295 w 737067"/>
                  <a:gd name="connsiteY5" fmla="*/ 12215 h 737463"/>
                  <a:gd name="connsiteX6" fmla="*/ 701003 w 737067"/>
                  <a:gd name="connsiteY6" fmla="*/ 0 h 737463"/>
                  <a:gd name="connsiteX7" fmla="*/ 737068 w 737067"/>
                  <a:gd name="connsiteY7" fmla="*/ 194903 h 737463"/>
                  <a:gd name="connsiteX8" fmla="*/ 194507 w 737067"/>
                  <a:gd name="connsiteY8" fmla="*/ 737464 h 737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7067" h="737463">
                    <a:moveTo>
                      <a:pt x="194507" y="737464"/>
                    </a:moveTo>
                    <a:cubicBezTo>
                      <a:pt x="127468" y="737464"/>
                      <a:pt x="62035" y="725385"/>
                      <a:pt x="0" y="701557"/>
                    </a:cubicBezTo>
                    <a:lnTo>
                      <a:pt x="12176" y="669829"/>
                    </a:lnTo>
                    <a:cubicBezTo>
                      <a:pt x="70310" y="692162"/>
                      <a:pt x="131652" y="703477"/>
                      <a:pt x="194507" y="703477"/>
                    </a:cubicBezTo>
                    <a:cubicBezTo>
                      <a:pt x="474938" y="703477"/>
                      <a:pt x="703090" y="475335"/>
                      <a:pt x="703090" y="194903"/>
                    </a:cubicBezTo>
                    <a:cubicBezTo>
                      <a:pt x="703090" y="131918"/>
                      <a:pt x="691722" y="70453"/>
                      <a:pt x="669295" y="12215"/>
                    </a:cubicBezTo>
                    <a:lnTo>
                      <a:pt x="701003" y="0"/>
                    </a:lnTo>
                    <a:cubicBezTo>
                      <a:pt x="724936" y="62156"/>
                      <a:pt x="737068" y="127734"/>
                      <a:pt x="737068" y="194903"/>
                    </a:cubicBezTo>
                    <a:cubicBezTo>
                      <a:pt x="737068" y="494072"/>
                      <a:pt x="493678" y="737464"/>
                      <a:pt x="194507" y="737464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5646862" y="2774662"/>
                <a:ext cx="793492" cy="764256"/>
              </a:xfrm>
              <a:custGeom>
                <a:avLst/>
                <a:gdLst>
                  <a:gd name="connsiteX0" fmla="*/ 47212 w 793492"/>
                  <a:gd name="connsiteY0" fmla="*/ 764257 h 764256"/>
                  <a:gd name="connsiteX1" fmla="*/ 0 w 793492"/>
                  <a:gd name="connsiteY1" fmla="*/ 542568 h 764256"/>
                  <a:gd name="connsiteX2" fmla="*/ 542558 w 793492"/>
                  <a:gd name="connsiteY2" fmla="*/ 0 h 764256"/>
                  <a:gd name="connsiteX3" fmla="*/ 793492 w 793492"/>
                  <a:gd name="connsiteY3" fmla="*/ 61395 h 764256"/>
                  <a:gd name="connsiteX4" fmla="*/ 777765 w 793492"/>
                  <a:gd name="connsiteY4" fmla="*/ 91533 h 764256"/>
                  <a:gd name="connsiteX5" fmla="*/ 542558 w 793492"/>
                  <a:gd name="connsiteY5" fmla="*/ 33987 h 764256"/>
                  <a:gd name="connsiteX6" fmla="*/ 33977 w 793492"/>
                  <a:gd name="connsiteY6" fmla="*/ 542575 h 764256"/>
                  <a:gd name="connsiteX7" fmla="*/ 78226 w 793492"/>
                  <a:gd name="connsiteY7" fmla="*/ 750358 h 764256"/>
                  <a:gd name="connsiteX8" fmla="*/ 47212 w 793492"/>
                  <a:gd name="connsiteY8" fmla="*/ 764257 h 764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3492" h="764256">
                    <a:moveTo>
                      <a:pt x="47212" y="764257"/>
                    </a:moveTo>
                    <a:cubicBezTo>
                      <a:pt x="15887" y="694350"/>
                      <a:pt x="0" y="619782"/>
                      <a:pt x="0" y="542568"/>
                    </a:cubicBezTo>
                    <a:cubicBezTo>
                      <a:pt x="0" y="243392"/>
                      <a:pt x="243390" y="0"/>
                      <a:pt x="542558" y="0"/>
                    </a:cubicBezTo>
                    <a:cubicBezTo>
                      <a:pt x="629839" y="0"/>
                      <a:pt x="716615" y="21238"/>
                      <a:pt x="793492" y="61395"/>
                    </a:cubicBezTo>
                    <a:lnTo>
                      <a:pt x="777765" y="91533"/>
                    </a:lnTo>
                    <a:cubicBezTo>
                      <a:pt x="705719" y="53881"/>
                      <a:pt x="624382" y="33987"/>
                      <a:pt x="542558" y="33987"/>
                    </a:cubicBezTo>
                    <a:cubicBezTo>
                      <a:pt x="262127" y="33987"/>
                      <a:pt x="33977" y="262144"/>
                      <a:pt x="33977" y="542575"/>
                    </a:cubicBezTo>
                    <a:cubicBezTo>
                      <a:pt x="33977" y="614958"/>
                      <a:pt x="48858" y="684864"/>
                      <a:pt x="78226" y="750358"/>
                    </a:cubicBezTo>
                    <a:lnTo>
                      <a:pt x="47212" y="764257"/>
                    </a:ln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5470131" y="2613141"/>
                <a:ext cx="1270344" cy="1255142"/>
              </a:xfrm>
              <a:custGeom>
                <a:avLst/>
                <a:gdLst>
                  <a:gd name="connsiteX0" fmla="*/ 585704 w 1270344"/>
                  <a:gd name="connsiteY0" fmla="*/ 1255143 h 1255142"/>
                  <a:gd name="connsiteX1" fmla="*/ 0 w 1270344"/>
                  <a:gd name="connsiteY1" fmla="*/ 925197 h 1255142"/>
                  <a:gd name="connsiteX2" fmla="*/ 43571 w 1270344"/>
                  <a:gd name="connsiteY2" fmla="*/ 898748 h 1255142"/>
                  <a:gd name="connsiteX3" fmla="*/ 585704 w 1270344"/>
                  <a:gd name="connsiteY3" fmla="*/ 1204166 h 1255142"/>
                  <a:gd name="connsiteX4" fmla="*/ 1219375 w 1270344"/>
                  <a:gd name="connsiteY4" fmla="*/ 570495 h 1255142"/>
                  <a:gd name="connsiteX5" fmla="*/ 936118 w 1270344"/>
                  <a:gd name="connsiteY5" fmla="*/ 42443 h 1255142"/>
                  <a:gd name="connsiteX6" fmla="*/ 964341 w 1270344"/>
                  <a:gd name="connsiteY6" fmla="*/ 0 h 1255142"/>
                  <a:gd name="connsiteX7" fmla="*/ 1270345 w 1270344"/>
                  <a:gd name="connsiteY7" fmla="*/ 570495 h 1255142"/>
                  <a:gd name="connsiteX8" fmla="*/ 585704 w 1270344"/>
                  <a:gd name="connsiteY8" fmla="*/ 1255143 h 1255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344" h="1255142">
                    <a:moveTo>
                      <a:pt x="585704" y="1255143"/>
                    </a:moveTo>
                    <a:cubicBezTo>
                      <a:pt x="344318" y="1255143"/>
                      <a:pt x="125373" y="1131805"/>
                      <a:pt x="0" y="925197"/>
                    </a:cubicBezTo>
                    <a:lnTo>
                      <a:pt x="43571" y="898748"/>
                    </a:lnTo>
                    <a:cubicBezTo>
                      <a:pt x="159624" y="1089988"/>
                      <a:pt x="362285" y="1204166"/>
                      <a:pt x="585704" y="1204166"/>
                    </a:cubicBezTo>
                    <a:cubicBezTo>
                      <a:pt x="935111" y="1204166"/>
                      <a:pt x="1219375" y="919902"/>
                      <a:pt x="1219375" y="570495"/>
                    </a:cubicBezTo>
                    <a:cubicBezTo>
                      <a:pt x="1219375" y="357797"/>
                      <a:pt x="1113487" y="160386"/>
                      <a:pt x="936118" y="42443"/>
                    </a:cubicBezTo>
                    <a:lnTo>
                      <a:pt x="964341" y="0"/>
                    </a:lnTo>
                    <a:cubicBezTo>
                      <a:pt x="1155954" y="127422"/>
                      <a:pt x="1270345" y="340698"/>
                      <a:pt x="1270345" y="570495"/>
                    </a:cubicBezTo>
                    <a:cubicBezTo>
                      <a:pt x="1270352" y="948012"/>
                      <a:pt x="963221" y="1255143"/>
                      <a:pt x="585704" y="1255143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>
                <a:off x="5509641" y="2654571"/>
                <a:ext cx="1078815" cy="1086801"/>
              </a:xfrm>
              <a:custGeom>
                <a:avLst/>
                <a:gdLst>
                  <a:gd name="connsiteX0" fmla="*/ 1042628 w 1078815"/>
                  <a:gd name="connsiteY0" fmla="*/ 0 h 1086801"/>
                  <a:gd name="connsiteX1" fmla="*/ 1078816 w 1078815"/>
                  <a:gd name="connsiteY1" fmla="*/ 35906 h 1086801"/>
                  <a:gd name="connsiteX2" fmla="*/ 36195 w 1078815"/>
                  <a:gd name="connsiteY2" fmla="*/ 1086802 h 1086801"/>
                  <a:gd name="connsiteX3" fmla="*/ 0 w 1078815"/>
                  <a:gd name="connsiteY3" fmla="*/ 1050904 h 1086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8815" h="1086801">
                    <a:moveTo>
                      <a:pt x="1042628" y="0"/>
                    </a:moveTo>
                    <a:lnTo>
                      <a:pt x="1078816" y="35906"/>
                    </a:lnTo>
                    <a:lnTo>
                      <a:pt x="36195" y="1086802"/>
                    </a:lnTo>
                    <a:lnTo>
                      <a:pt x="0" y="1050904"/>
                    </a:ln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5701534" y="2820413"/>
                <a:ext cx="711457" cy="1182638"/>
              </a:xfrm>
              <a:custGeom>
                <a:avLst/>
                <a:gdLst>
                  <a:gd name="connsiteX0" fmla="*/ 24240 w 711457"/>
                  <a:gd name="connsiteY0" fmla="*/ 0 h 1182638"/>
                  <a:gd name="connsiteX1" fmla="*/ 711458 w 711457"/>
                  <a:gd name="connsiteY1" fmla="*/ 699972 h 1182638"/>
                  <a:gd name="connsiteX2" fmla="*/ 687218 w 711457"/>
                  <a:gd name="connsiteY2" fmla="*/ 723770 h 1182638"/>
                  <a:gd name="connsiteX3" fmla="*/ 0 w 711457"/>
                  <a:gd name="connsiteY3" fmla="*/ 23798 h 1182638"/>
                  <a:gd name="connsiteX4" fmla="*/ 430699 w 711457"/>
                  <a:gd name="connsiteY4" fmla="*/ 1182639 h 1182638"/>
                  <a:gd name="connsiteX5" fmla="*/ 281551 w 711457"/>
                  <a:gd name="connsiteY5" fmla="*/ 1182639 h 1182638"/>
                  <a:gd name="connsiteX6" fmla="*/ 281551 w 711457"/>
                  <a:gd name="connsiteY6" fmla="*/ 994920 h 1182638"/>
                  <a:gd name="connsiteX7" fmla="*/ 430699 w 711457"/>
                  <a:gd name="connsiteY7" fmla="*/ 994920 h 1182638"/>
                  <a:gd name="connsiteX8" fmla="*/ 430699 w 711457"/>
                  <a:gd name="connsiteY8" fmla="*/ 1182639 h 1182638"/>
                  <a:gd name="connsiteX9" fmla="*/ 332523 w 711457"/>
                  <a:gd name="connsiteY9" fmla="*/ 1131669 h 1182638"/>
                  <a:gd name="connsiteX10" fmla="*/ 379720 w 711457"/>
                  <a:gd name="connsiteY10" fmla="*/ 1131669 h 1182638"/>
                  <a:gd name="connsiteX11" fmla="*/ 379720 w 711457"/>
                  <a:gd name="connsiteY11" fmla="*/ 1045897 h 1182638"/>
                  <a:gd name="connsiteX12" fmla="*/ 332523 w 711457"/>
                  <a:gd name="connsiteY12" fmla="*/ 1045897 h 1182638"/>
                  <a:gd name="connsiteX13" fmla="*/ 332523 w 711457"/>
                  <a:gd name="connsiteY13" fmla="*/ 1131669 h 11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1457" h="1182638">
                    <a:moveTo>
                      <a:pt x="24240" y="0"/>
                    </a:moveTo>
                    <a:lnTo>
                      <a:pt x="711458" y="699972"/>
                    </a:lnTo>
                    <a:lnTo>
                      <a:pt x="687218" y="723770"/>
                    </a:lnTo>
                    <a:lnTo>
                      <a:pt x="0" y="23798"/>
                    </a:lnTo>
                    <a:close/>
                    <a:moveTo>
                      <a:pt x="430699" y="1182639"/>
                    </a:moveTo>
                    <a:lnTo>
                      <a:pt x="281551" y="1182639"/>
                    </a:lnTo>
                    <a:lnTo>
                      <a:pt x="281551" y="994920"/>
                    </a:lnTo>
                    <a:lnTo>
                      <a:pt x="430699" y="994920"/>
                    </a:lnTo>
                    <a:lnTo>
                      <a:pt x="430699" y="1182639"/>
                    </a:lnTo>
                    <a:close/>
                    <a:moveTo>
                      <a:pt x="332523" y="1131669"/>
                    </a:moveTo>
                    <a:lnTo>
                      <a:pt x="379720" y="1131669"/>
                    </a:lnTo>
                    <a:lnTo>
                      <a:pt x="379720" y="1045897"/>
                    </a:lnTo>
                    <a:lnTo>
                      <a:pt x="332523" y="1045897"/>
                    </a:lnTo>
                    <a:lnTo>
                      <a:pt x="332523" y="1131669"/>
                    </a:ln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5707074" y="3952089"/>
                <a:ext cx="701162" cy="293729"/>
              </a:xfrm>
              <a:custGeom>
                <a:avLst/>
                <a:gdLst>
                  <a:gd name="connsiteX0" fmla="*/ 701163 w 701162"/>
                  <a:gd name="connsiteY0" fmla="*/ 293729 h 293729"/>
                  <a:gd name="connsiteX1" fmla="*/ 0 w 701162"/>
                  <a:gd name="connsiteY1" fmla="*/ 293729 h 293729"/>
                  <a:gd name="connsiteX2" fmla="*/ 0 w 701162"/>
                  <a:gd name="connsiteY2" fmla="*/ 139264 h 293729"/>
                  <a:gd name="connsiteX3" fmla="*/ 7667 w 701162"/>
                  <a:gd name="connsiteY3" fmla="*/ 131765 h 293729"/>
                  <a:gd name="connsiteX4" fmla="*/ 350574 w 701162"/>
                  <a:gd name="connsiteY4" fmla="*/ 0 h 293729"/>
                  <a:gd name="connsiteX5" fmla="*/ 693489 w 701162"/>
                  <a:gd name="connsiteY5" fmla="*/ 131765 h 293729"/>
                  <a:gd name="connsiteX6" fmla="*/ 701155 w 701162"/>
                  <a:gd name="connsiteY6" fmla="*/ 139264 h 293729"/>
                  <a:gd name="connsiteX7" fmla="*/ 701155 w 701162"/>
                  <a:gd name="connsiteY7" fmla="*/ 293729 h 293729"/>
                  <a:gd name="connsiteX8" fmla="*/ 50977 w 701162"/>
                  <a:gd name="connsiteY8" fmla="*/ 242750 h 293729"/>
                  <a:gd name="connsiteX9" fmla="*/ 650193 w 701162"/>
                  <a:gd name="connsiteY9" fmla="*/ 242750 h 293729"/>
                  <a:gd name="connsiteX10" fmla="*/ 650193 w 701162"/>
                  <a:gd name="connsiteY10" fmla="*/ 160928 h 293729"/>
                  <a:gd name="connsiteX11" fmla="*/ 350581 w 701162"/>
                  <a:gd name="connsiteY11" fmla="*/ 50963 h 293729"/>
                  <a:gd name="connsiteX12" fmla="*/ 50977 w 701162"/>
                  <a:gd name="connsiteY12" fmla="*/ 160911 h 293729"/>
                  <a:gd name="connsiteX13" fmla="*/ 50977 w 701162"/>
                  <a:gd name="connsiteY13" fmla="*/ 242750 h 293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1162" h="293729">
                    <a:moveTo>
                      <a:pt x="701163" y="293729"/>
                    </a:moveTo>
                    <a:lnTo>
                      <a:pt x="0" y="293729"/>
                    </a:lnTo>
                    <a:lnTo>
                      <a:pt x="0" y="139264"/>
                    </a:lnTo>
                    <a:lnTo>
                      <a:pt x="7667" y="131765"/>
                    </a:lnTo>
                    <a:cubicBezTo>
                      <a:pt x="93308" y="48021"/>
                      <a:pt x="218290" y="0"/>
                      <a:pt x="350574" y="0"/>
                    </a:cubicBezTo>
                    <a:cubicBezTo>
                      <a:pt x="482856" y="0"/>
                      <a:pt x="607848" y="48021"/>
                      <a:pt x="693489" y="131765"/>
                    </a:cubicBezTo>
                    <a:lnTo>
                      <a:pt x="701155" y="139264"/>
                    </a:lnTo>
                    <a:lnTo>
                      <a:pt x="701155" y="293729"/>
                    </a:lnTo>
                    <a:close/>
                    <a:moveTo>
                      <a:pt x="50977" y="242750"/>
                    </a:moveTo>
                    <a:lnTo>
                      <a:pt x="650193" y="242750"/>
                    </a:lnTo>
                    <a:lnTo>
                      <a:pt x="650193" y="160928"/>
                    </a:lnTo>
                    <a:cubicBezTo>
                      <a:pt x="574252" y="90923"/>
                      <a:pt x="465728" y="50963"/>
                      <a:pt x="350581" y="50963"/>
                    </a:cubicBezTo>
                    <a:cubicBezTo>
                      <a:pt x="235427" y="50963"/>
                      <a:pt x="126911" y="90923"/>
                      <a:pt x="50977" y="160911"/>
                    </a:cubicBezTo>
                    <a:lnTo>
                      <a:pt x="50977" y="242750"/>
                    </a:ln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5732563" y="4096825"/>
                <a:ext cx="640407" cy="33984"/>
              </a:xfrm>
              <a:custGeom>
                <a:avLst/>
                <a:gdLst>
                  <a:gd name="connsiteX0" fmla="*/ 0 w 640407"/>
                  <a:gd name="connsiteY0" fmla="*/ 0 h 33984"/>
                  <a:gd name="connsiteX1" fmla="*/ 640407 w 640407"/>
                  <a:gd name="connsiteY1" fmla="*/ 0 h 33984"/>
                  <a:gd name="connsiteX2" fmla="*/ 640407 w 640407"/>
                  <a:gd name="connsiteY2" fmla="*/ 33985 h 33984"/>
                  <a:gd name="connsiteX3" fmla="*/ 0 w 640407"/>
                  <a:gd name="connsiteY3" fmla="*/ 33985 h 33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0407" h="33984">
                    <a:moveTo>
                      <a:pt x="0" y="0"/>
                    </a:moveTo>
                    <a:lnTo>
                      <a:pt x="640407" y="0"/>
                    </a:lnTo>
                    <a:lnTo>
                      <a:pt x="640407" y="33985"/>
                    </a:lnTo>
                    <a:lnTo>
                      <a:pt x="0" y="33985"/>
                    </a:ln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 userDrawn="1"/>
        </p:nvGrpSpPr>
        <p:grpSpPr>
          <a:xfrm>
            <a:off x="1555475" y="5148568"/>
            <a:ext cx="703592" cy="703590"/>
            <a:chOff x="2323063" y="5300968"/>
            <a:chExt cx="703592" cy="703590"/>
          </a:xfrm>
        </p:grpSpPr>
        <p:sp>
          <p:nvSpPr>
            <p:cNvPr id="33" name="椭圆 32"/>
            <p:cNvSpPr/>
            <p:nvPr/>
          </p:nvSpPr>
          <p:spPr>
            <a:xfrm>
              <a:off x="2323063" y="5300968"/>
              <a:ext cx="703592" cy="703590"/>
            </a:xfrm>
            <a:prstGeom prst="ellipse">
              <a:avLst/>
            </a:prstGeom>
            <a:solidFill>
              <a:srgbClr val="328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图形 99"/>
            <p:cNvSpPr/>
            <p:nvPr/>
          </p:nvSpPr>
          <p:spPr>
            <a:xfrm>
              <a:off x="2522329" y="5509495"/>
              <a:ext cx="316422" cy="263937"/>
            </a:xfrm>
            <a:custGeom>
              <a:avLst/>
              <a:gdLst>
                <a:gd name="connsiteX0" fmla="*/ 1790313 w 1792489"/>
                <a:gd name="connsiteY0" fmla="*/ 181094 h 1495174"/>
                <a:gd name="connsiteX1" fmla="*/ 1585168 w 1792489"/>
                <a:gd name="connsiteY1" fmla="*/ 52421 h 1495174"/>
                <a:gd name="connsiteX2" fmla="*/ 1312893 w 1792489"/>
                <a:gd name="connsiteY2" fmla="*/ 826 h 1495174"/>
                <a:gd name="connsiteX3" fmla="*/ 1085376 w 1792489"/>
                <a:gd name="connsiteY3" fmla="*/ 46825 h 1495174"/>
                <a:gd name="connsiteX4" fmla="*/ 885209 w 1792489"/>
                <a:gd name="connsiteY4" fmla="*/ 174877 h 1495174"/>
                <a:gd name="connsiteX5" fmla="*/ 663907 w 1792489"/>
                <a:gd name="connsiteY5" fmla="*/ 38125 h 1495174"/>
                <a:gd name="connsiteX6" fmla="*/ 410278 w 1792489"/>
                <a:gd name="connsiteY6" fmla="*/ 826 h 1495174"/>
                <a:gd name="connsiteX7" fmla="*/ 175982 w 1792489"/>
                <a:gd name="connsiteY7" fmla="*/ 49298 h 1495174"/>
                <a:gd name="connsiteX8" fmla="*/ 0 w 1792489"/>
                <a:gd name="connsiteY8" fmla="*/ 188553 h 1495174"/>
                <a:gd name="connsiteX9" fmla="*/ 0 w 1792489"/>
                <a:gd name="connsiteY9" fmla="*/ 1452905 h 1495174"/>
                <a:gd name="connsiteX10" fmla="*/ 207005 w 1792489"/>
                <a:gd name="connsiteY10" fmla="*/ 1309314 h 1495174"/>
                <a:gd name="connsiteX11" fmla="*/ 405305 w 1792489"/>
                <a:gd name="connsiteY11" fmla="*/ 1278854 h 1495174"/>
                <a:gd name="connsiteX12" fmla="*/ 636553 w 1792489"/>
                <a:gd name="connsiteY12" fmla="*/ 1331069 h 1495174"/>
                <a:gd name="connsiteX13" fmla="*/ 885209 w 1792489"/>
                <a:gd name="connsiteY13" fmla="*/ 1495174 h 1495174"/>
                <a:gd name="connsiteX14" fmla="*/ 1071700 w 1792489"/>
                <a:gd name="connsiteY14" fmla="*/ 1343502 h 1495174"/>
                <a:gd name="connsiteX15" fmla="*/ 1352074 w 1792489"/>
                <a:gd name="connsiteY15" fmla="*/ 1281342 h 1495174"/>
                <a:gd name="connsiteX16" fmla="*/ 1557198 w 1792489"/>
                <a:gd name="connsiteY16" fmla="*/ 1329828 h 1495174"/>
                <a:gd name="connsiteX17" fmla="*/ 1792490 w 1792489"/>
                <a:gd name="connsiteY17" fmla="*/ 1455393 h 1495174"/>
                <a:gd name="connsiteX18" fmla="*/ 1790313 w 1792489"/>
                <a:gd name="connsiteY18" fmla="*/ 181093 h 1495174"/>
                <a:gd name="connsiteX19" fmla="*/ 841071 w 1792489"/>
                <a:gd name="connsiteY19" fmla="*/ 1355934 h 1495174"/>
                <a:gd name="connsiteX20" fmla="*/ 405305 w 1792489"/>
                <a:gd name="connsiteY20" fmla="*/ 1184371 h 1495174"/>
                <a:gd name="connsiteX21" fmla="*/ 74596 w 1792489"/>
                <a:gd name="connsiteY21" fmla="*/ 1291287 h 1495174"/>
                <a:gd name="connsiteX22" fmla="*/ 73657 w 1792489"/>
                <a:gd name="connsiteY22" fmla="*/ 234496 h 1495174"/>
                <a:gd name="connsiteX23" fmla="*/ 412142 w 1792489"/>
                <a:gd name="connsiteY23" fmla="*/ 84122 h 1495174"/>
                <a:gd name="connsiteX24" fmla="*/ 837341 w 1792489"/>
                <a:gd name="connsiteY24" fmla="*/ 251957 h 1495174"/>
                <a:gd name="connsiteX25" fmla="*/ 841071 w 1792489"/>
                <a:gd name="connsiteY25" fmla="*/ 1355934 h 1495174"/>
                <a:gd name="connsiteX26" fmla="*/ 1708253 w 1792489"/>
                <a:gd name="connsiteY26" fmla="*/ 1314910 h 1495174"/>
                <a:gd name="connsiteX27" fmla="*/ 1314759 w 1792489"/>
                <a:gd name="connsiteY27" fmla="*/ 1180643 h 1495174"/>
                <a:gd name="connsiteX28" fmla="*/ 932752 w 1792489"/>
                <a:gd name="connsiteY28" fmla="*/ 1357802 h 1495174"/>
                <a:gd name="connsiteX29" fmla="*/ 936482 w 1792489"/>
                <a:gd name="connsiteY29" fmla="*/ 253825 h 1495174"/>
                <a:gd name="connsiteX30" fmla="*/ 1361681 w 1792489"/>
                <a:gd name="connsiteY30" fmla="*/ 85990 h 1495174"/>
                <a:gd name="connsiteX31" fmla="*/ 1711176 w 1792489"/>
                <a:gd name="connsiteY31" fmla="*/ 232905 h 1495174"/>
                <a:gd name="connsiteX32" fmla="*/ 1708253 w 1792489"/>
                <a:gd name="connsiteY32" fmla="*/ 1314910 h 149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792489" h="1495174">
                  <a:moveTo>
                    <a:pt x="1790313" y="181094"/>
                  </a:moveTo>
                  <a:cubicBezTo>
                    <a:pt x="1790313" y="181094"/>
                    <a:pt x="1688861" y="96794"/>
                    <a:pt x="1585168" y="52421"/>
                  </a:cubicBezTo>
                  <a:cubicBezTo>
                    <a:pt x="1472342" y="-1659"/>
                    <a:pt x="1312893" y="826"/>
                    <a:pt x="1312893" y="826"/>
                  </a:cubicBezTo>
                  <a:cubicBezTo>
                    <a:pt x="1312893" y="826"/>
                    <a:pt x="1200531" y="-7467"/>
                    <a:pt x="1085376" y="46825"/>
                  </a:cubicBezTo>
                  <a:cubicBezTo>
                    <a:pt x="970220" y="101120"/>
                    <a:pt x="885209" y="174877"/>
                    <a:pt x="885209" y="174877"/>
                  </a:cubicBezTo>
                  <a:cubicBezTo>
                    <a:pt x="885209" y="174877"/>
                    <a:pt x="767734" y="85113"/>
                    <a:pt x="663907" y="38125"/>
                  </a:cubicBezTo>
                  <a:cubicBezTo>
                    <a:pt x="560081" y="-8864"/>
                    <a:pt x="410278" y="826"/>
                    <a:pt x="410278" y="826"/>
                  </a:cubicBezTo>
                  <a:cubicBezTo>
                    <a:pt x="410278" y="826"/>
                    <a:pt x="267712" y="8071"/>
                    <a:pt x="175982" y="49298"/>
                  </a:cubicBezTo>
                  <a:cubicBezTo>
                    <a:pt x="84252" y="90525"/>
                    <a:pt x="0" y="188553"/>
                    <a:pt x="0" y="188553"/>
                  </a:cubicBezTo>
                  <a:lnTo>
                    <a:pt x="0" y="1452905"/>
                  </a:lnTo>
                  <a:cubicBezTo>
                    <a:pt x="0" y="1452905"/>
                    <a:pt x="129678" y="1340828"/>
                    <a:pt x="207005" y="1309314"/>
                  </a:cubicBezTo>
                  <a:cubicBezTo>
                    <a:pt x="284331" y="1277798"/>
                    <a:pt x="405305" y="1278854"/>
                    <a:pt x="405305" y="1278854"/>
                  </a:cubicBezTo>
                  <a:cubicBezTo>
                    <a:pt x="405305" y="1278854"/>
                    <a:pt x="550197" y="1296221"/>
                    <a:pt x="636553" y="1331069"/>
                  </a:cubicBezTo>
                  <a:cubicBezTo>
                    <a:pt x="722912" y="1365921"/>
                    <a:pt x="885209" y="1495174"/>
                    <a:pt x="885209" y="1495174"/>
                  </a:cubicBezTo>
                  <a:cubicBezTo>
                    <a:pt x="885209" y="1495174"/>
                    <a:pt x="988667" y="1384930"/>
                    <a:pt x="1071700" y="1343502"/>
                  </a:cubicBezTo>
                  <a:cubicBezTo>
                    <a:pt x="1212501" y="1270775"/>
                    <a:pt x="1352074" y="1281342"/>
                    <a:pt x="1352074" y="1281342"/>
                  </a:cubicBezTo>
                  <a:cubicBezTo>
                    <a:pt x="1352074" y="1281342"/>
                    <a:pt x="1437843" y="1285072"/>
                    <a:pt x="1557198" y="1329828"/>
                  </a:cubicBezTo>
                  <a:cubicBezTo>
                    <a:pt x="1665711" y="1370520"/>
                    <a:pt x="1792490" y="1455393"/>
                    <a:pt x="1792490" y="1455393"/>
                  </a:cubicBezTo>
                  <a:lnTo>
                    <a:pt x="1790313" y="181093"/>
                  </a:lnTo>
                  <a:close/>
                  <a:moveTo>
                    <a:pt x="841071" y="1355934"/>
                  </a:moveTo>
                  <a:cubicBezTo>
                    <a:pt x="841071" y="1355934"/>
                    <a:pt x="619041" y="1180410"/>
                    <a:pt x="405305" y="1184371"/>
                  </a:cubicBezTo>
                  <a:cubicBezTo>
                    <a:pt x="203896" y="1188101"/>
                    <a:pt x="126813" y="1239073"/>
                    <a:pt x="74596" y="1291287"/>
                  </a:cubicBezTo>
                  <a:cubicBezTo>
                    <a:pt x="76462" y="1229749"/>
                    <a:pt x="73657" y="234496"/>
                    <a:pt x="73657" y="234496"/>
                  </a:cubicBezTo>
                  <a:cubicBezTo>
                    <a:pt x="73657" y="234496"/>
                    <a:pt x="151055" y="95312"/>
                    <a:pt x="412142" y="84122"/>
                  </a:cubicBezTo>
                  <a:cubicBezTo>
                    <a:pt x="634065" y="65474"/>
                    <a:pt x="825531" y="222119"/>
                    <a:pt x="837341" y="251957"/>
                  </a:cubicBezTo>
                  <a:cubicBezTo>
                    <a:pt x="842937" y="291119"/>
                    <a:pt x="841071" y="1355934"/>
                    <a:pt x="841071" y="1355934"/>
                  </a:cubicBezTo>
                  <a:close/>
                  <a:moveTo>
                    <a:pt x="1708253" y="1314910"/>
                  </a:moveTo>
                  <a:cubicBezTo>
                    <a:pt x="1656037" y="1262695"/>
                    <a:pt x="1516168" y="1184373"/>
                    <a:pt x="1314759" y="1180643"/>
                  </a:cubicBezTo>
                  <a:cubicBezTo>
                    <a:pt x="1101021" y="1176684"/>
                    <a:pt x="932752" y="1357802"/>
                    <a:pt x="932752" y="1357802"/>
                  </a:cubicBezTo>
                  <a:cubicBezTo>
                    <a:pt x="932752" y="1357802"/>
                    <a:pt x="930886" y="292985"/>
                    <a:pt x="936482" y="253825"/>
                  </a:cubicBezTo>
                  <a:cubicBezTo>
                    <a:pt x="955132" y="223989"/>
                    <a:pt x="1100595" y="74801"/>
                    <a:pt x="1361681" y="85990"/>
                  </a:cubicBezTo>
                  <a:cubicBezTo>
                    <a:pt x="1587972" y="95840"/>
                    <a:pt x="1711176" y="232905"/>
                    <a:pt x="1711176" y="232905"/>
                  </a:cubicBezTo>
                  <a:cubicBezTo>
                    <a:pt x="1711176" y="232905"/>
                    <a:pt x="1708465" y="1253877"/>
                    <a:pt x="1708253" y="1314910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 userDrawn="1"/>
        </p:nvGrpSpPr>
        <p:grpSpPr>
          <a:xfrm>
            <a:off x="3649839" y="5148568"/>
            <a:ext cx="703592" cy="703590"/>
            <a:chOff x="4278001" y="5300968"/>
            <a:chExt cx="703592" cy="703590"/>
          </a:xfrm>
        </p:grpSpPr>
        <p:sp>
          <p:nvSpPr>
            <p:cNvPr id="36" name="椭圆 35"/>
            <p:cNvSpPr/>
            <p:nvPr/>
          </p:nvSpPr>
          <p:spPr>
            <a:xfrm>
              <a:off x="4278001" y="5300968"/>
              <a:ext cx="703592" cy="703590"/>
            </a:xfrm>
            <a:prstGeom prst="ellipse">
              <a:avLst/>
            </a:prstGeom>
            <a:solidFill>
              <a:srgbClr val="328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520728" y="5564439"/>
              <a:ext cx="233796" cy="170912"/>
            </a:xfrm>
            <a:custGeom>
              <a:avLst/>
              <a:gdLst/>
              <a:ahLst/>
              <a:cxnLst/>
              <a:rect l="l" t="t" r="r" b="b"/>
              <a:pathLst>
                <a:path w="284411" h="207913">
                  <a:moveTo>
                    <a:pt x="235446" y="62806"/>
                  </a:moveTo>
                  <a:cubicBezTo>
                    <a:pt x="251222" y="62806"/>
                    <a:pt x="263327" y="67643"/>
                    <a:pt x="271760" y="77317"/>
                  </a:cubicBezTo>
                  <a:cubicBezTo>
                    <a:pt x="280194" y="86990"/>
                    <a:pt x="284411" y="98227"/>
                    <a:pt x="284411" y="111026"/>
                  </a:cubicBezTo>
                  <a:lnTo>
                    <a:pt x="284411" y="207913"/>
                  </a:lnTo>
                  <a:lnTo>
                    <a:pt x="256431" y="207913"/>
                  </a:lnTo>
                  <a:lnTo>
                    <a:pt x="256431" y="120700"/>
                  </a:lnTo>
                  <a:cubicBezTo>
                    <a:pt x="256431" y="111572"/>
                    <a:pt x="254323" y="104006"/>
                    <a:pt x="250106" y="98004"/>
                  </a:cubicBezTo>
                  <a:cubicBezTo>
                    <a:pt x="245889" y="92001"/>
                    <a:pt x="239167" y="89000"/>
                    <a:pt x="229940" y="89000"/>
                  </a:cubicBezTo>
                  <a:cubicBezTo>
                    <a:pt x="221605" y="89000"/>
                    <a:pt x="214387" y="91554"/>
                    <a:pt x="208285" y="96664"/>
                  </a:cubicBezTo>
                  <a:cubicBezTo>
                    <a:pt x="202183" y="101774"/>
                    <a:pt x="197619" y="108273"/>
                    <a:pt x="194593" y="116161"/>
                  </a:cubicBezTo>
                  <a:cubicBezTo>
                    <a:pt x="191567" y="124049"/>
                    <a:pt x="190054" y="132160"/>
                    <a:pt x="190054" y="140494"/>
                  </a:cubicBezTo>
                  <a:lnTo>
                    <a:pt x="190054" y="207913"/>
                  </a:lnTo>
                  <a:lnTo>
                    <a:pt x="161925" y="207913"/>
                  </a:lnTo>
                  <a:lnTo>
                    <a:pt x="161925" y="66229"/>
                  </a:lnTo>
                  <a:lnTo>
                    <a:pt x="187524" y="66229"/>
                  </a:lnTo>
                  <a:lnTo>
                    <a:pt x="189607" y="89893"/>
                  </a:lnTo>
                  <a:lnTo>
                    <a:pt x="190351" y="89893"/>
                  </a:lnTo>
                  <a:cubicBezTo>
                    <a:pt x="193229" y="85031"/>
                    <a:pt x="196255" y="80764"/>
                    <a:pt x="199430" y="77093"/>
                  </a:cubicBezTo>
                  <a:cubicBezTo>
                    <a:pt x="202605" y="73422"/>
                    <a:pt x="207194" y="70123"/>
                    <a:pt x="213197" y="67196"/>
                  </a:cubicBezTo>
                  <a:cubicBezTo>
                    <a:pt x="219199" y="64269"/>
                    <a:pt x="226616" y="62806"/>
                    <a:pt x="235446" y="62806"/>
                  </a:cubicBezTo>
                  <a:close/>
                  <a:moveTo>
                    <a:pt x="0" y="0"/>
                  </a:moveTo>
                  <a:lnTo>
                    <a:pt x="133797" y="0"/>
                  </a:lnTo>
                  <a:lnTo>
                    <a:pt x="133797" y="27534"/>
                  </a:lnTo>
                  <a:lnTo>
                    <a:pt x="29319" y="27534"/>
                  </a:lnTo>
                  <a:lnTo>
                    <a:pt x="29319" y="85725"/>
                  </a:lnTo>
                  <a:lnTo>
                    <a:pt x="129183" y="85725"/>
                  </a:lnTo>
                  <a:lnTo>
                    <a:pt x="129183" y="111919"/>
                  </a:lnTo>
                  <a:lnTo>
                    <a:pt x="29319" y="111919"/>
                  </a:lnTo>
                  <a:lnTo>
                    <a:pt x="29319" y="180529"/>
                  </a:lnTo>
                  <a:lnTo>
                    <a:pt x="133797" y="180529"/>
                  </a:lnTo>
                  <a:lnTo>
                    <a:pt x="133797" y="207913"/>
                  </a:lnTo>
                  <a:lnTo>
                    <a:pt x="0" y="2079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Abadi" panose="020B0604020104020204" pitchFamily="34" charset="0"/>
                <a:ea typeface="迷你简粗宋" panose="03000509000000000000" pitchFamily="65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38567" y="5148568"/>
            <a:ext cx="703592" cy="703590"/>
            <a:chOff x="7210408" y="5300968"/>
            <a:chExt cx="703592" cy="703590"/>
          </a:xfrm>
        </p:grpSpPr>
        <p:sp>
          <p:nvSpPr>
            <p:cNvPr id="39" name="椭圆 38"/>
            <p:cNvSpPr/>
            <p:nvPr/>
          </p:nvSpPr>
          <p:spPr>
            <a:xfrm>
              <a:off x="7210408" y="5300968"/>
              <a:ext cx="703592" cy="703590"/>
            </a:xfrm>
            <a:prstGeom prst="ellipse">
              <a:avLst/>
            </a:prstGeom>
            <a:solidFill>
              <a:srgbClr val="328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图形 105"/>
            <p:cNvSpPr/>
            <p:nvPr/>
          </p:nvSpPr>
          <p:spPr>
            <a:xfrm>
              <a:off x="7429933" y="5512517"/>
              <a:ext cx="278756" cy="261665"/>
            </a:xfrm>
            <a:custGeom>
              <a:avLst/>
              <a:gdLst>
                <a:gd name="connsiteX0" fmla="*/ 1963344 w 2029513"/>
                <a:gd name="connsiteY0" fmla="*/ 785013 h 1905082"/>
                <a:gd name="connsiteX1" fmla="*/ 2029514 w 2029513"/>
                <a:gd name="connsiteY1" fmla="*/ 718867 h 1905082"/>
                <a:gd name="connsiteX2" fmla="*/ 2029514 w 2029513"/>
                <a:gd name="connsiteY2" fmla="*/ 493971 h 1905082"/>
                <a:gd name="connsiteX3" fmla="*/ 1990687 w 2029513"/>
                <a:gd name="connsiteY3" fmla="*/ 433558 h 1905082"/>
                <a:gd name="connsiteX4" fmla="*/ 1042112 w 2029513"/>
                <a:gd name="connsiteY4" fmla="*/ 5815 h 1905082"/>
                <a:gd name="connsiteX5" fmla="*/ 987844 w 2029513"/>
                <a:gd name="connsiteY5" fmla="*/ 5815 h 1905082"/>
                <a:gd name="connsiteX6" fmla="*/ 38826 w 2029513"/>
                <a:gd name="connsiteY6" fmla="*/ 433558 h 1905082"/>
                <a:gd name="connsiteX7" fmla="*/ 0 w 2029513"/>
                <a:gd name="connsiteY7" fmla="*/ 493971 h 1905082"/>
                <a:gd name="connsiteX8" fmla="*/ 0 w 2029513"/>
                <a:gd name="connsiteY8" fmla="*/ 718867 h 1905082"/>
                <a:gd name="connsiteX9" fmla="*/ 66180 w 2029513"/>
                <a:gd name="connsiteY9" fmla="*/ 785013 h 1905082"/>
                <a:gd name="connsiteX10" fmla="*/ 211776 w 2029513"/>
                <a:gd name="connsiteY10" fmla="*/ 785013 h 1905082"/>
                <a:gd name="connsiteX11" fmla="*/ 211776 w 2029513"/>
                <a:gd name="connsiteY11" fmla="*/ 1455290 h 1905082"/>
                <a:gd name="connsiteX12" fmla="*/ 66180 w 2029513"/>
                <a:gd name="connsiteY12" fmla="*/ 1455290 h 1905082"/>
                <a:gd name="connsiteX13" fmla="*/ 0 w 2029513"/>
                <a:gd name="connsiteY13" fmla="*/ 1521437 h 1905082"/>
                <a:gd name="connsiteX14" fmla="*/ 0 w 2029513"/>
                <a:gd name="connsiteY14" fmla="*/ 1838936 h 1905082"/>
                <a:gd name="connsiteX15" fmla="*/ 66180 w 2029513"/>
                <a:gd name="connsiteY15" fmla="*/ 1905083 h 1905082"/>
                <a:gd name="connsiteX16" fmla="*/ 1963344 w 2029513"/>
                <a:gd name="connsiteY16" fmla="*/ 1905083 h 1905082"/>
                <a:gd name="connsiteX17" fmla="*/ 2029514 w 2029513"/>
                <a:gd name="connsiteY17" fmla="*/ 1838936 h 1905082"/>
                <a:gd name="connsiteX18" fmla="*/ 2029514 w 2029513"/>
                <a:gd name="connsiteY18" fmla="*/ 1521437 h 1905082"/>
                <a:gd name="connsiteX19" fmla="*/ 1963344 w 2029513"/>
                <a:gd name="connsiteY19" fmla="*/ 1455290 h 1905082"/>
                <a:gd name="connsiteX20" fmla="*/ 1817740 w 2029513"/>
                <a:gd name="connsiteY20" fmla="*/ 1455290 h 1905082"/>
                <a:gd name="connsiteX21" fmla="*/ 1817740 w 2029513"/>
                <a:gd name="connsiteY21" fmla="*/ 785013 h 1905082"/>
                <a:gd name="connsiteX22" fmla="*/ 132360 w 2029513"/>
                <a:gd name="connsiteY22" fmla="*/ 536746 h 1905082"/>
                <a:gd name="connsiteX23" fmla="*/ 1014757 w 2029513"/>
                <a:gd name="connsiteY23" fmla="*/ 139871 h 1905082"/>
                <a:gd name="connsiteX24" fmla="*/ 1897156 w 2029513"/>
                <a:gd name="connsiteY24" fmla="*/ 536746 h 1905082"/>
                <a:gd name="connsiteX25" fmla="*/ 1897156 w 2029513"/>
                <a:gd name="connsiteY25" fmla="*/ 652722 h 1905082"/>
                <a:gd name="connsiteX26" fmla="*/ 132360 w 2029513"/>
                <a:gd name="connsiteY26" fmla="*/ 652722 h 1905082"/>
                <a:gd name="connsiteX27" fmla="*/ 1080937 w 2029513"/>
                <a:gd name="connsiteY27" fmla="*/ 1455290 h 1905082"/>
                <a:gd name="connsiteX28" fmla="*/ 1080937 w 2029513"/>
                <a:gd name="connsiteY28" fmla="*/ 785013 h 1905082"/>
                <a:gd name="connsiteX29" fmla="*/ 1319185 w 2029513"/>
                <a:gd name="connsiteY29" fmla="*/ 785013 h 1905082"/>
                <a:gd name="connsiteX30" fmla="*/ 1319185 w 2029513"/>
                <a:gd name="connsiteY30" fmla="*/ 1455290 h 1905082"/>
                <a:gd name="connsiteX31" fmla="*/ 948578 w 2029513"/>
                <a:gd name="connsiteY31" fmla="*/ 785013 h 1905082"/>
                <a:gd name="connsiteX32" fmla="*/ 948578 w 2029513"/>
                <a:gd name="connsiteY32" fmla="*/ 1455290 h 1905082"/>
                <a:gd name="connsiteX33" fmla="*/ 710331 w 2029513"/>
                <a:gd name="connsiteY33" fmla="*/ 1455290 h 1905082"/>
                <a:gd name="connsiteX34" fmla="*/ 710331 w 2029513"/>
                <a:gd name="connsiteY34" fmla="*/ 785013 h 1905082"/>
                <a:gd name="connsiteX35" fmla="*/ 344135 w 2029513"/>
                <a:gd name="connsiteY35" fmla="*/ 785013 h 1905082"/>
                <a:gd name="connsiteX36" fmla="*/ 577971 w 2029513"/>
                <a:gd name="connsiteY36" fmla="*/ 785013 h 1905082"/>
                <a:gd name="connsiteX37" fmla="*/ 577971 w 2029513"/>
                <a:gd name="connsiteY37" fmla="*/ 1455290 h 1905082"/>
                <a:gd name="connsiteX38" fmla="*/ 344135 w 2029513"/>
                <a:gd name="connsiteY38" fmla="*/ 1455290 h 1905082"/>
                <a:gd name="connsiteX39" fmla="*/ 1897156 w 2029513"/>
                <a:gd name="connsiteY39" fmla="*/ 1772791 h 1905082"/>
                <a:gd name="connsiteX40" fmla="*/ 132360 w 2029513"/>
                <a:gd name="connsiteY40" fmla="*/ 1772791 h 1905082"/>
                <a:gd name="connsiteX41" fmla="*/ 132360 w 2029513"/>
                <a:gd name="connsiteY41" fmla="*/ 1587582 h 1905082"/>
                <a:gd name="connsiteX42" fmla="*/ 1897156 w 2029513"/>
                <a:gd name="connsiteY42" fmla="*/ 1587582 h 1905082"/>
                <a:gd name="connsiteX43" fmla="*/ 1685380 w 2029513"/>
                <a:gd name="connsiteY43" fmla="*/ 1455290 h 1905082"/>
                <a:gd name="connsiteX44" fmla="*/ 1451544 w 2029513"/>
                <a:gd name="connsiteY44" fmla="*/ 1455290 h 1905082"/>
                <a:gd name="connsiteX45" fmla="*/ 1451544 w 2029513"/>
                <a:gd name="connsiteY45" fmla="*/ 785013 h 1905082"/>
                <a:gd name="connsiteX46" fmla="*/ 1685380 w 2029513"/>
                <a:gd name="connsiteY46" fmla="*/ 785013 h 190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029513" h="1905082">
                  <a:moveTo>
                    <a:pt x="1963344" y="785013"/>
                  </a:moveTo>
                  <a:cubicBezTo>
                    <a:pt x="1999881" y="785013"/>
                    <a:pt x="2029514" y="755398"/>
                    <a:pt x="2029514" y="718867"/>
                  </a:cubicBezTo>
                  <a:lnTo>
                    <a:pt x="2029514" y="493971"/>
                  </a:lnTo>
                  <a:cubicBezTo>
                    <a:pt x="2029588" y="467955"/>
                    <a:pt x="2014400" y="444312"/>
                    <a:pt x="1990687" y="433558"/>
                  </a:cubicBezTo>
                  <a:lnTo>
                    <a:pt x="1042112" y="5815"/>
                  </a:lnTo>
                  <a:cubicBezTo>
                    <a:pt x="1024854" y="-1938"/>
                    <a:pt x="1005102" y="-1938"/>
                    <a:pt x="987844" y="5815"/>
                  </a:cubicBezTo>
                  <a:lnTo>
                    <a:pt x="38826" y="433558"/>
                  </a:lnTo>
                  <a:cubicBezTo>
                    <a:pt x="15123" y="444312"/>
                    <a:pt x="-71" y="467955"/>
                    <a:pt x="0" y="493971"/>
                  </a:cubicBezTo>
                  <a:lnTo>
                    <a:pt x="0" y="718867"/>
                  </a:lnTo>
                  <a:cubicBezTo>
                    <a:pt x="0" y="755398"/>
                    <a:pt x="29630" y="785013"/>
                    <a:pt x="66180" y="785013"/>
                  </a:cubicBezTo>
                  <a:lnTo>
                    <a:pt x="211776" y="785013"/>
                  </a:lnTo>
                  <a:lnTo>
                    <a:pt x="211776" y="1455290"/>
                  </a:lnTo>
                  <a:lnTo>
                    <a:pt x="66180" y="1455290"/>
                  </a:lnTo>
                  <a:cubicBezTo>
                    <a:pt x="29630" y="1455290"/>
                    <a:pt x="0" y="1484905"/>
                    <a:pt x="0" y="1521437"/>
                  </a:cubicBezTo>
                  <a:lnTo>
                    <a:pt x="0" y="1838936"/>
                  </a:lnTo>
                  <a:cubicBezTo>
                    <a:pt x="0" y="1875466"/>
                    <a:pt x="29630" y="1905083"/>
                    <a:pt x="66180" y="1905083"/>
                  </a:cubicBezTo>
                  <a:lnTo>
                    <a:pt x="1963344" y="1905083"/>
                  </a:lnTo>
                  <a:cubicBezTo>
                    <a:pt x="1999881" y="1905083"/>
                    <a:pt x="2029514" y="1875466"/>
                    <a:pt x="2029514" y="1838936"/>
                  </a:cubicBezTo>
                  <a:lnTo>
                    <a:pt x="2029514" y="1521437"/>
                  </a:lnTo>
                  <a:cubicBezTo>
                    <a:pt x="2029514" y="1484905"/>
                    <a:pt x="1999881" y="1455290"/>
                    <a:pt x="1963344" y="1455290"/>
                  </a:cubicBezTo>
                  <a:lnTo>
                    <a:pt x="1817740" y="1455290"/>
                  </a:lnTo>
                  <a:lnTo>
                    <a:pt x="1817740" y="785013"/>
                  </a:lnTo>
                  <a:close/>
                  <a:moveTo>
                    <a:pt x="132360" y="536746"/>
                  </a:moveTo>
                  <a:lnTo>
                    <a:pt x="1014757" y="139871"/>
                  </a:lnTo>
                  <a:lnTo>
                    <a:pt x="1897156" y="536746"/>
                  </a:lnTo>
                  <a:lnTo>
                    <a:pt x="1897156" y="652722"/>
                  </a:lnTo>
                  <a:lnTo>
                    <a:pt x="132360" y="652722"/>
                  </a:lnTo>
                  <a:close/>
                  <a:moveTo>
                    <a:pt x="1080937" y="1455290"/>
                  </a:moveTo>
                  <a:lnTo>
                    <a:pt x="1080937" y="785013"/>
                  </a:lnTo>
                  <a:lnTo>
                    <a:pt x="1319185" y="785013"/>
                  </a:lnTo>
                  <a:lnTo>
                    <a:pt x="1319185" y="1455290"/>
                  </a:lnTo>
                  <a:close/>
                  <a:moveTo>
                    <a:pt x="948578" y="785013"/>
                  </a:moveTo>
                  <a:lnTo>
                    <a:pt x="948578" y="1455290"/>
                  </a:lnTo>
                  <a:lnTo>
                    <a:pt x="710331" y="1455290"/>
                  </a:lnTo>
                  <a:lnTo>
                    <a:pt x="710331" y="785013"/>
                  </a:lnTo>
                  <a:close/>
                  <a:moveTo>
                    <a:pt x="344135" y="785013"/>
                  </a:moveTo>
                  <a:lnTo>
                    <a:pt x="577971" y="785013"/>
                  </a:lnTo>
                  <a:lnTo>
                    <a:pt x="577971" y="1455290"/>
                  </a:lnTo>
                  <a:lnTo>
                    <a:pt x="344135" y="1455290"/>
                  </a:lnTo>
                  <a:close/>
                  <a:moveTo>
                    <a:pt x="1897156" y="1772791"/>
                  </a:moveTo>
                  <a:lnTo>
                    <a:pt x="132360" y="1772791"/>
                  </a:lnTo>
                  <a:lnTo>
                    <a:pt x="132360" y="1587582"/>
                  </a:lnTo>
                  <a:lnTo>
                    <a:pt x="1897156" y="1587582"/>
                  </a:lnTo>
                  <a:close/>
                  <a:moveTo>
                    <a:pt x="1685380" y="1455290"/>
                  </a:moveTo>
                  <a:lnTo>
                    <a:pt x="1451544" y="1455290"/>
                  </a:lnTo>
                  <a:lnTo>
                    <a:pt x="1451544" y="785013"/>
                  </a:lnTo>
                  <a:lnTo>
                    <a:pt x="1685380" y="785013"/>
                  </a:lnTo>
                  <a:close/>
                </a:path>
              </a:pathLst>
            </a:custGeom>
            <a:solidFill>
              <a:schemeClr val="bg1"/>
            </a:solidFill>
            <a:ln w="1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8885749" y="5148568"/>
            <a:ext cx="703592" cy="703590"/>
            <a:chOff x="8187877" y="5300968"/>
            <a:chExt cx="703592" cy="703590"/>
          </a:xfrm>
        </p:grpSpPr>
        <p:sp>
          <p:nvSpPr>
            <p:cNvPr id="42" name="椭圆 41"/>
            <p:cNvSpPr/>
            <p:nvPr/>
          </p:nvSpPr>
          <p:spPr>
            <a:xfrm>
              <a:off x="8187877" y="5300968"/>
              <a:ext cx="703592" cy="703590"/>
            </a:xfrm>
            <a:prstGeom prst="ellipse">
              <a:avLst/>
            </a:prstGeom>
            <a:solidFill>
              <a:srgbClr val="328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3" name="图形 122"/>
            <p:cNvGrpSpPr/>
            <p:nvPr/>
          </p:nvGrpSpPr>
          <p:grpSpPr>
            <a:xfrm>
              <a:off x="8392274" y="5521530"/>
              <a:ext cx="294797" cy="294797"/>
              <a:chOff x="5143500" y="2476500"/>
              <a:chExt cx="1905000" cy="1905000"/>
            </a:xfrm>
            <a:solidFill>
              <a:schemeClr val="bg1"/>
            </a:solidFill>
          </p:grpSpPr>
          <p:sp>
            <p:nvSpPr>
              <p:cNvPr id="44" name="任意多边形: 形状 43"/>
              <p:cNvSpPr/>
              <p:nvPr/>
            </p:nvSpPr>
            <p:spPr>
              <a:xfrm>
                <a:off x="5417581" y="3146345"/>
                <a:ext cx="1356598" cy="170497"/>
              </a:xfrm>
              <a:custGeom>
                <a:avLst/>
                <a:gdLst>
                  <a:gd name="connsiteX0" fmla="*/ 0 w 1356598"/>
                  <a:gd name="connsiteY0" fmla="*/ 0 h 170497"/>
                  <a:gd name="connsiteX1" fmla="*/ 1356598 w 1356598"/>
                  <a:gd name="connsiteY1" fmla="*/ 0 h 170497"/>
                  <a:gd name="connsiteX2" fmla="*/ 1356598 w 1356598"/>
                  <a:gd name="connsiteY2" fmla="*/ 170498 h 170497"/>
                  <a:gd name="connsiteX3" fmla="*/ 0 w 1356598"/>
                  <a:gd name="connsiteY3" fmla="*/ 170498 h 170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56598" h="170497">
                    <a:moveTo>
                      <a:pt x="0" y="0"/>
                    </a:moveTo>
                    <a:lnTo>
                      <a:pt x="1356598" y="0"/>
                    </a:lnTo>
                    <a:lnTo>
                      <a:pt x="1356598" y="170498"/>
                    </a:lnTo>
                    <a:lnTo>
                      <a:pt x="0" y="170498"/>
                    </a:ln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5243274" y="2478643"/>
                <a:ext cx="1705689" cy="1900717"/>
              </a:xfrm>
              <a:custGeom>
                <a:avLst/>
                <a:gdLst>
                  <a:gd name="connsiteX0" fmla="*/ 1635681 w 1705689"/>
                  <a:gd name="connsiteY0" fmla="*/ 329327 h 1900717"/>
                  <a:gd name="connsiteX1" fmla="*/ 1635681 w 1705689"/>
                  <a:gd name="connsiteY1" fmla="*/ 54769 h 1900717"/>
                  <a:gd name="connsiteX2" fmla="*/ 1580912 w 1705689"/>
                  <a:gd name="connsiteY2" fmla="*/ 0 h 1900717"/>
                  <a:gd name="connsiteX3" fmla="*/ 1540431 w 1705689"/>
                  <a:gd name="connsiteY3" fmla="*/ 0 h 1900717"/>
                  <a:gd name="connsiteX4" fmla="*/ 1485662 w 1705689"/>
                  <a:gd name="connsiteY4" fmla="*/ 54769 h 1900717"/>
                  <a:gd name="connsiteX5" fmla="*/ 1485662 w 1705689"/>
                  <a:gd name="connsiteY5" fmla="*/ 328136 h 1900717"/>
                  <a:gd name="connsiteX6" fmla="*/ 219789 w 1705689"/>
                  <a:gd name="connsiteY6" fmla="*/ 328136 h 1900717"/>
                  <a:gd name="connsiteX7" fmla="*/ 219789 w 1705689"/>
                  <a:gd name="connsiteY7" fmla="*/ 54769 h 1900717"/>
                  <a:gd name="connsiteX8" fmla="*/ 165021 w 1705689"/>
                  <a:gd name="connsiteY8" fmla="*/ 0 h 1900717"/>
                  <a:gd name="connsiteX9" fmla="*/ 124539 w 1705689"/>
                  <a:gd name="connsiteY9" fmla="*/ 0 h 1900717"/>
                  <a:gd name="connsiteX10" fmla="*/ 69771 w 1705689"/>
                  <a:gd name="connsiteY10" fmla="*/ 54769 h 1900717"/>
                  <a:gd name="connsiteX11" fmla="*/ 69771 w 1705689"/>
                  <a:gd name="connsiteY11" fmla="*/ 329327 h 1900717"/>
                  <a:gd name="connsiteX12" fmla="*/ 0 w 1705689"/>
                  <a:gd name="connsiteY12" fmla="*/ 411956 h 1900717"/>
                  <a:gd name="connsiteX13" fmla="*/ 83820 w 1705689"/>
                  <a:gd name="connsiteY13" fmla="*/ 495776 h 1900717"/>
                  <a:gd name="connsiteX14" fmla="*/ 130731 w 1705689"/>
                  <a:gd name="connsiteY14" fmla="*/ 495776 h 1900717"/>
                  <a:gd name="connsiteX15" fmla="*/ 155258 w 1705689"/>
                  <a:gd name="connsiteY15" fmla="*/ 520303 h 1900717"/>
                  <a:gd name="connsiteX16" fmla="*/ 155258 w 1705689"/>
                  <a:gd name="connsiteY16" fmla="*/ 862727 h 1900717"/>
                  <a:gd name="connsiteX17" fmla="*/ 343614 w 1705689"/>
                  <a:gd name="connsiteY17" fmla="*/ 1205151 h 1900717"/>
                  <a:gd name="connsiteX18" fmla="*/ 309086 w 1705689"/>
                  <a:gd name="connsiteY18" fmla="*/ 1856661 h 1900717"/>
                  <a:gd name="connsiteX19" fmla="*/ 320993 w 1705689"/>
                  <a:gd name="connsiteY19" fmla="*/ 1888086 h 1900717"/>
                  <a:gd name="connsiteX20" fmla="*/ 347663 w 1705689"/>
                  <a:gd name="connsiteY20" fmla="*/ 1899043 h 1900717"/>
                  <a:gd name="connsiteX21" fmla="*/ 349568 w 1705689"/>
                  <a:gd name="connsiteY21" fmla="*/ 1899043 h 1900717"/>
                  <a:gd name="connsiteX22" fmla="*/ 446723 w 1705689"/>
                  <a:gd name="connsiteY22" fmla="*/ 1898801 h 1900717"/>
                  <a:gd name="connsiteX23" fmla="*/ 447913 w 1705689"/>
                  <a:gd name="connsiteY23" fmla="*/ 1898801 h 1900717"/>
                  <a:gd name="connsiteX24" fmla="*/ 490538 w 1705689"/>
                  <a:gd name="connsiteY24" fmla="*/ 1857851 h 1900717"/>
                  <a:gd name="connsiteX25" fmla="*/ 579834 w 1705689"/>
                  <a:gd name="connsiteY25" fmla="*/ 1268492 h 1900717"/>
                  <a:gd name="connsiteX26" fmla="*/ 771763 w 1705689"/>
                  <a:gd name="connsiteY26" fmla="*/ 1268492 h 1900717"/>
                  <a:gd name="connsiteX27" fmla="*/ 771763 w 1705689"/>
                  <a:gd name="connsiteY27" fmla="*/ 1845945 h 1900717"/>
                  <a:gd name="connsiteX28" fmla="*/ 826532 w 1705689"/>
                  <a:gd name="connsiteY28" fmla="*/ 1900717 h 1900717"/>
                  <a:gd name="connsiteX29" fmla="*/ 879158 w 1705689"/>
                  <a:gd name="connsiteY29" fmla="*/ 1900717 h 1900717"/>
                  <a:gd name="connsiteX30" fmla="*/ 933926 w 1705689"/>
                  <a:gd name="connsiteY30" fmla="*/ 1845945 h 1900717"/>
                  <a:gd name="connsiteX31" fmla="*/ 933926 w 1705689"/>
                  <a:gd name="connsiteY31" fmla="*/ 1268492 h 1900717"/>
                  <a:gd name="connsiteX32" fmla="*/ 1125855 w 1705689"/>
                  <a:gd name="connsiteY32" fmla="*/ 1268492 h 1900717"/>
                  <a:gd name="connsiteX33" fmla="*/ 1215152 w 1705689"/>
                  <a:gd name="connsiteY33" fmla="*/ 1857851 h 1900717"/>
                  <a:gd name="connsiteX34" fmla="*/ 1257776 w 1705689"/>
                  <a:gd name="connsiteY34" fmla="*/ 1899043 h 1900717"/>
                  <a:gd name="connsiteX35" fmla="*/ 1258967 w 1705689"/>
                  <a:gd name="connsiteY35" fmla="*/ 1899043 h 1900717"/>
                  <a:gd name="connsiteX36" fmla="*/ 1356122 w 1705689"/>
                  <a:gd name="connsiteY36" fmla="*/ 1899285 h 1900717"/>
                  <a:gd name="connsiteX37" fmla="*/ 1358027 w 1705689"/>
                  <a:gd name="connsiteY37" fmla="*/ 1899285 h 1900717"/>
                  <a:gd name="connsiteX38" fmla="*/ 1384697 w 1705689"/>
                  <a:gd name="connsiteY38" fmla="*/ 1888328 h 1900717"/>
                  <a:gd name="connsiteX39" fmla="*/ 1396603 w 1705689"/>
                  <a:gd name="connsiteY39" fmla="*/ 1856899 h 1900717"/>
                  <a:gd name="connsiteX40" fmla="*/ 1362075 w 1705689"/>
                  <a:gd name="connsiteY40" fmla="*/ 1205389 h 1900717"/>
                  <a:gd name="connsiteX41" fmla="*/ 1550432 w 1705689"/>
                  <a:gd name="connsiteY41" fmla="*/ 862965 h 1900717"/>
                  <a:gd name="connsiteX42" fmla="*/ 1550432 w 1705689"/>
                  <a:gd name="connsiteY42" fmla="*/ 520541 h 1900717"/>
                  <a:gd name="connsiteX43" fmla="*/ 1574959 w 1705689"/>
                  <a:gd name="connsiteY43" fmla="*/ 496014 h 1900717"/>
                  <a:gd name="connsiteX44" fmla="*/ 1621869 w 1705689"/>
                  <a:gd name="connsiteY44" fmla="*/ 496014 h 1900717"/>
                  <a:gd name="connsiteX45" fmla="*/ 1705689 w 1705689"/>
                  <a:gd name="connsiteY45" fmla="*/ 412194 h 1900717"/>
                  <a:gd name="connsiteX46" fmla="*/ 1635681 w 1705689"/>
                  <a:gd name="connsiteY46" fmla="*/ 329327 h 1900717"/>
                  <a:gd name="connsiteX47" fmla="*/ 1524000 w 1705689"/>
                  <a:gd name="connsiteY47" fmla="*/ 54769 h 1900717"/>
                  <a:gd name="connsiteX48" fmla="*/ 1540193 w 1705689"/>
                  <a:gd name="connsiteY48" fmla="*/ 38576 h 1900717"/>
                  <a:gd name="connsiteX49" fmla="*/ 1580674 w 1705689"/>
                  <a:gd name="connsiteY49" fmla="*/ 38576 h 1900717"/>
                  <a:gd name="connsiteX50" fmla="*/ 1596866 w 1705689"/>
                  <a:gd name="connsiteY50" fmla="*/ 54769 h 1900717"/>
                  <a:gd name="connsiteX51" fmla="*/ 1596866 w 1705689"/>
                  <a:gd name="connsiteY51" fmla="*/ 328136 h 1900717"/>
                  <a:gd name="connsiteX52" fmla="*/ 1523762 w 1705689"/>
                  <a:gd name="connsiteY52" fmla="*/ 328136 h 1900717"/>
                  <a:gd name="connsiteX53" fmla="*/ 1523762 w 1705689"/>
                  <a:gd name="connsiteY53" fmla="*/ 54769 h 1900717"/>
                  <a:gd name="connsiteX54" fmla="*/ 108347 w 1705689"/>
                  <a:gd name="connsiteY54" fmla="*/ 54769 h 1900717"/>
                  <a:gd name="connsiteX55" fmla="*/ 124539 w 1705689"/>
                  <a:gd name="connsiteY55" fmla="*/ 38576 h 1900717"/>
                  <a:gd name="connsiteX56" fmla="*/ 165021 w 1705689"/>
                  <a:gd name="connsiteY56" fmla="*/ 38576 h 1900717"/>
                  <a:gd name="connsiteX57" fmla="*/ 181213 w 1705689"/>
                  <a:gd name="connsiteY57" fmla="*/ 54769 h 1900717"/>
                  <a:gd name="connsiteX58" fmla="*/ 181213 w 1705689"/>
                  <a:gd name="connsiteY58" fmla="*/ 328136 h 1900717"/>
                  <a:gd name="connsiteX59" fmla="*/ 108347 w 1705689"/>
                  <a:gd name="connsiteY59" fmla="*/ 328136 h 1900717"/>
                  <a:gd name="connsiteX60" fmla="*/ 108347 w 1705689"/>
                  <a:gd name="connsiteY60" fmla="*/ 54769 h 1900717"/>
                  <a:gd name="connsiteX61" fmla="*/ 1511856 w 1705689"/>
                  <a:gd name="connsiteY61" fmla="*/ 812483 h 1900717"/>
                  <a:gd name="connsiteX62" fmla="*/ 193596 w 1705689"/>
                  <a:gd name="connsiteY62" fmla="*/ 812483 h 1900717"/>
                  <a:gd name="connsiteX63" fmla="*/ 193596 w 1705689"/>
                  <a:gd name="connsiteY63" fmla="*/ 611743 h 1900717"/>
                  <a:gd name="connsiteX64" fmla="*/ 1511618 w 1705689"/>
                  <a:gd name="connsiteY64" fmla="*/ 611743 h 1900717"/>
                  <a:gd name="connsiteX65" fmla="*/ 1511618 w 1705689"/>
                  <a:gd name="connsiteY65" fmla="*/ 812483 h 1900717"/>
                  <a:gd name="connsiteX66" fmla="*/ 452199 w 1705689"/>
                  <a:gd name="connsiteY66" fmla="*/ 1852374 h 1900717"/>
                  <a:gd name="connsiteX67" fmla="*/ 445532 w 1705689"/>
                  <a:gd name="connsiteY67" fmla="*/ 1860701 h 1900717"/>
                  <a:gd name="connsiteX68" fmla="*/ 348853 w 1705689"/>
                  <a:gd name="connsiteY68" fmla="*/ 1860943 h 1900717"/>
                  <a:gd name="connsiteX69" fmla="*/ 347901 w 1705689"/>
                  <a:gd name="connsiteY69" fmla="*/ 1860943 h 1900717"/>
                  <a:gd name="connsiteX70" fmla="*/ 347663 w 1705689"/>
                  <a:gd name="connsiteY70" fmla="*/ 1859046 h 1900717"/>
                  <a:gd name="connsiteX71" fmla="*/ 381238 w 1705689"/>
                  <a:gd name="connsiteY71" fmla="*/ 1226582 h 1900717"/>
                  <a:gd name="connsiteX72" fmla="*/ 541020 w 1705689"/>
                  <a:gd name="connsiteY72" fmla="*/ 1268254 h 1900717"/>
                  <a:gd name="connsiteX73" fmla="*/ 452199 w 1705689"/>
                  <a:gd name="connsiteY73" fmla="*/ 1852374 h 1900717"/>
                  <a:gd name="connsiteX74" fmla="*/ 895350 w 1705689"/>
                  <a:gd name="connsiteY74" fmla="*/ 1845945 h 1900717"/>
                  <a:gd name="connsiteX75" fmla="*/ 879158 w 1705689"/>
                  <a:gd name="connsiteY75" fmla="*/ 1862134 h 1900717"/>
                  <a:gd name="connsiteX76" fmla="*/ 826532 w 1705689"/>
                  <a:gd name="connsiteY76" fmla="*/ 1862134 h 1900717"/>
                  <a:gd name="connsiteX77" fmla="*/ 810339 w 1705689"/>
                  <a:gd name="connsiteY77" fmla="*/ 1845945 h 1900717"/>
                  <a:gd name="connsiteX78" fmla="*/ 810339 w 1705689"/>
                  <a:gd name="connsiteY78" fmla="*/ 1268492 h 1900717"/>
                  <a:gd name="connsiteX79" fmla="*/ 895588 w 1705689"/>
                  <a:gd name="connsiteY79" fmla="*/ 1268492 h 1900717"/>
                  <a:gd name="connsiteX80" fmla="*/ 895588 w 1705689"/>
                  <a:gd name="connsiteY80" fmla="*/ 1845945 h 1900717"/>
                  <a:gd name="connsiteX81" fmla="*/ 1358027 w 1705689"/>
                  <a:gd name="connsiteY81" fmla="*/ 1858804 h 1900717"/>
                  <a:gd name="connsiteX82" fmla="*/ 1357789 w 1705689"/>
                  <a:gd name="connsiteY82" fmla="*/ 1860701 h 1900717"/>
                  <a:gd name="connsiteX83" fmla="*/ 1356836 w 1705689"/>
                  <a:gd name="connsiteY83" fmla="*/ 1860701 h 1900717"/>
                  <a:gd name="connsiteX84" fmla="*/ 1260158 w 1705689"/>
                  <a:gd name="connsiteY84" fmla="*/ 1860478 h 1900717"/>
                  <a:gd name="connsiteX85" fmla="*/ 1253490 w 1705689"/>
                  <a:gd name="connsiteY85" fmla="*/ 1852136 h 1900717"/>
                  <a:gd name="connsiteX86" fmla="*/ 1164669 w 1705689"/>
                  <a:gd name="connsiteY86" fmla="*/ 1268016 h 1900717"/>
                  <a:gd name="connsiteX87" fmla="*/ 1324451 w 1705689"/>
                  <a:gd name="connsiteY87" fmla="*/ 1226344 h 1900717"/>
                  <a:gd name="connsiteX88" fmla="*/ 1358027 w 1705689"/>
                  <a:gd name="connsiteY88" fmla="*/ 1858804 h 1900717"/>
                  <a:gd name="connsiteX89" fmla="*/ 1334691 w 1705689"/>
                  <a:gd name="connsiteY89" fmla="*/ 1176814 h 1900717"/>
                  <a:gd name="connsiteX90" fmla="*/ 1329928 w 1705689"/>
                  <a:gd name="connsiteY90" fmla="*/ 1179671 h 1900717"/>
                  <a:gd name="connsiteX91" fmla="*/ 1144429 w 1705689"/>
                  <a:gd name="connsiteY91" fmla="*/ 1230154 h 1900717"/>
                  <a:gd name="connsiteX92" fmla="*/ 561023 w 1705689"/>
                  <a:gd name="connsiteY92" fmla="*/ 1230154 h 1900717"/>
                  <a:gd name="connsiteX93" fmla="*/ 375523 w 1705689"/>
                  <a:gd name="connsiteY93" fmla="*/ 1179671 h 1900717"/>
                  <a:gd name="connsiteX94" fmla="*/ 370761 w 1705689"/>
                  <a:gd name="connsiteY94" fmla="*/ 1176814 h 1900717"/>
                  <a:gd name="connsiteX95" fmla="*/ 193834 w 1705689"/>
                  <a:gd name="connsiteY95" fmla="*/ 862727 h 1900717"/>
                  <a:gd name="connsiteX96" fmla="*/ 193834 w 1705689"/>
                  <a:gd name="connsiteY96" fmla="*/ 850821 h 1900717"/>
                  <a:gd name="connsiteX97" fmla="*/ 1511856 w 1705689"/>
                  <a:gd name="connsiteY97" fmla="*/ 850821 h 1900717"/>
                  <a:gd name="connsiteX98" fmla="*/ 1511856 w 1705689"/>
                  <a:gd name="connsiteY98" fmla="*/ 862727 h 1900717"/>
                  <a:gd name="connsiteX99" fmla="*/ 1334691 w 1705689"/>
                  <a:gd name="connsiteY99" fmla="*/ 1176814 h 1900717"/>
                  <a:gd name="connsiteX100" fmla="*/ 1511856 w 1705689"/>
                  <a:gd name="connsiteY100" fmla="*/ 518398 h 1900717"/>
                  <a:gd name="connsiteX101" fmla="*/ 1511856 w 1705689"/>
                  <a:gd name="connsiteY101" fmla="*/ 573167 h 1900717"/>
                  <a:gd name="connsiteX102" fmla="*/ 193596 w 1705689"/>
                  <a:gd name="connsiteY102" fmla="*/ 573167 h 1900717"/>
                  <a:gd name="connsiteX103" fmla="*/ 193596 w 1705689"/>
                  <a:gd name="connsiteY103" fmla="*/ 520303 h 1900717"/>
                  <a:gd name="connsiteX104" fmla="*/ 193596 w 1705689"/>
                  <a:gd name="connsiteY104" fmla="*/ 518398 h 1900717"/>
                  <a:gd name="connsiteX105" fmla="*/ 188595 w 1705689"/>
                  <a:gd name="connsiteY105" fmla="*/ 495776 h 1900717"/>
                  <a:gd name="connsiteX106" fmla="*/ 1516618 w 1705689"/>
                  <a:gd name="connsiteY106" fmla="*/ 495776 h 1900717"/>
                  <a:gd name="connsiteX107" fmla="*/ 1511856 w 1705689"/>
                  <a:gd name="connsiteY107" fmla="*/ 518398 h 1900717"/>
                  <a:gd name="connsiteX108" fmla="*/ 1621631 w 1705689"/>
                  <a:gd name="connsiteY108" fmla="*/ 457200 h 1900717"/>
                  <a:gd name="connsiteX109" fmla="*/ 83820 w 1705689"/>
                  <a:gd name="connsiteY109" fmla="*/ 457200 h 1900717"/>
                  <a:gd name="connsiteX110" fmla="*/ 38576 w 1705689"/>
                  <a:gd name="connsiteY110" fmla="*/ 411956 h 1900717"/>
                  <a:gd name="connsiteX111" fmla="*/ 83820 w 1705689"/>
                  <a:gd name="connsiteY111" fmla="*/ 366713 h 1900717"/>
                  <a:gd name="connsiteX112" fmla="*/ 1621393 w 1705689"/>
                  <a:gd name="connsiteY112" fmla="*/ 366713 h 1900717"/>
                  <a:gd name="connsiteX113" fmla="*/ 1666637 w 1705689"/>
                  <a:gd name="connsiteY113" fmla="*/ 411956 h 1900717"/>
                  <a:gd name="connsiteX114" fmla="*/ 1621631 w 1705689"/>
                  <a:gd name="connsiteY114" fmla="*/ 457200 h 1900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1705689" h="1900717">
                    <a:moveTo>
                      <a:pt x="1635681" y="329327"/>
                    </a:moveTo>
                    <a:lnTo>
                      <a:pt x="1635681" y="54769"/>
                    </a:lnTo>
                    <a:cubicBezTo>
                      <a:pt x="1635681" y="24527"/>
                      <a:pt x="1611154" y="0"/>
                      <a:pt x="1580912" y="0"/>
                    </a:cubicBezTo>
                    <a:lnTo>
                      <a:pt x="1540431" y="0"/>
                    </a:lnTo>
                    <a:cubicBezTo>
                      <a:pt x="1510189" y="0"/>
                      <a:pt x="1485662" y="24527"/>
                      <a:pt x="1485662" y="54769"/>
                    </a:cubicBezTo>
                    <a:lnTo>
                      <a:pt x="1485662" y="328136"/>
                    </a:lnTo>
                    <a:lnTo>
                      <a:pt x="219789" y="328136"/>
                    </a:lnTo>
                    <a:lnTo>
                      <a:pt x="219789" y="54769"/>
                    </a:lnTo>
                    <a:cubicBezTo>
                      <a:pt x="219789" y="24527"/>
                      <a:pt x="195262" y="0"/>
                      <a:pt x="165021" y="0"/>
                    </a:cubicBezTo>
                    <a:lnTo>
                      <a:pt x="124539" y="0"/>
                    </a:lnTo>
                    <a:cubicBezTo>
                      <a:pt x="94298" y="0"/>
                      <a:pt x="69771" y="24527"/>
                      <a:pt x="69771" y="54769"/>
                    </a:cubicBezTo>
                    <a:lnTo>
                      <a:pt x="69771" y="329327"/>
                    </a:lnTo>
                    <a:cubicBezTo>
                      <a:pt x="30242" y="335994"/>
                      <a:pt x="0" y="370523"/>
                      <a:pt x="0" y="411956"/>
                    </a:cubicBezTo>
                    <a:cubicBezTo>
                      <a:pt x="0" y="458153"/>
                      <a:pt x="37624" y="495776"/>
                      <a:pt x="83820" y="495776"/>
                    </a:cubicBezTo>
                    <a:lnTo>
                      <a:pt x="130731" y="495776"/>
                    </a:lnTo>
                    <a:cubicBezTo>
                      <a:pt x="144304" y="495776"/>
                      <a:pt x="155258" y="506730"/>
                      <a:pt x="155258" y="520303"/>
                    </a:cubicBezTo>
                    <a:lnTo>
                      <a:pt x="155258" y="862727"/>
                    </a:lnTo>
                    <a:cubicBezTo>
                      <a:pt x="155258" y="1006554"/>
                      <a:pt x="230505" y="1132999"/>
                      <a:pt x="343614" y="1205151"/>
                    </a:cubicBezTo>
                    <a:lnTo>
                      <a:pt x="309086" y="1856661"/>
                    </a:lnTo>
                    <a:cubicBezTo>
                      <a:pt x="308372" y="1868571"/>
                      <a:pt x="312896" y="1880235"/>
                      <a:pt x="320993" y="1888086"/>
                    </a:cubicBezTo>
                    <a:cubicBezTo>
                      <a:pt x="328136" y="1895230"/>
                      <a:pt x="337661" y="1899043"/>
                      <a:pt x="347663" y="1899043"/>
                    </a:cubicBezTo>
                    <a:lnTo>
                      <a:pt x="349568" y="1899043"/>
                    </a:lnTo>
                    <a:lnTo>
                      <a:pt x="446723" y="1898801"/>
                    </a:lnTo>
                    <a:lnTo>
                      <a:pt x="447913" y="1898801"/>
                    </a:lnTo>
                    <a:cubicBezTo>
                      <a:pt x="468868" y="1897387"/>
                      <a:pt x="487204" y="1879751"/>
                      <a:pt x="490538" y="1857851"/>
                    </a:cubicBezTo>
                    <a:lnTo>
                      <a:pt x="579834" y="1268492"/>
                    </a:lnTo>
                    <a:lnTo>
                      <a:pt x="771763" y="1268492"/>
                    </a:lnTo>
                    <a:lnTo>
                      <a:pt x="771763" y="1845945"/>
                    </a:lnTo>
                    <a:cubicBezTo>
                      <a:pt x="771763" y="1876179"/>
                      <a:pt x="796290" y="1900717"/>
                      <a:pt x="826532" y="1900717"/>
                    </a:cubicBezTo>
                    <a:lnTo>
                      <a:pt x="879158" y="1900717"/>
                    </a:lnTo>
                    <a:cubicBezTo>
                      <a:pt x="909399" y="1900717"/>
                      <a:pt x="933926" y="1876179"/>
                      <a:pt x="933926" y="1845945"/>
                    </a:cubicBezTo>
                    <a:lnTo>
                      <a:pt x="933926" y="1268492"/>
                    </a:lnTo>
                    <a:lnTo>
                      <a:pt x="1125855" y="1268492"/>
                    </a:lnTo>
                    <a:lnTo>
                      <a:pt x="1215152" y="1857851"/>
                    </a:lnTo>
                    <a:cubicBezTo>
                      <a:pt x="1218486" y="1879993"/>
                      <a:pt x="1236821" y="1897611"/>
                      <a:pt x="1257776" y="1899043"/>
                    </a:cubicBezTo>
                    <a:lnTo>
                      <a:pt x="1258967" y="1899043"/>
                    </a:lnTo>
                    <a:lnTo>
                      <a:pt x="1356122" y="1899285"/>
                    </a:lnTo>
                    <a:lnTo>
                      <a:pt x="1358027" y="1899285"/>
                    </a:lnTo>
                    <a:cubicBezTo>
                      <a:pt x="1368028" y="1899285"/>
                      <a:pt x="1377553" y="1895471"/>
                      <a:pt x="1384697" y="1888328"/>
                    </a:cubicBezTo>
                    <a:cubicBezTo>
                      <a:pt x="1392793" y="1880235"/>
                      <a:pt x="1397079" y="1868813"/>
                      <a:pt x="1396603" y="1856899"/>
                    </a:cubicBezTo>
                    <a:lnTo>
                      <a:pt x="1362075" y="1205389"/>
                    </a:lnTo>
                    <a:cubicBezTo>
                      <a:pt x="1475184" y="1133237"/>
                      <a:pt x="1550432" y="1006793"/>
                      <a:pt x="1550432" y="862965"/>
                    </a:cubicBezTo>
                    <a:lnTo>
                      <a:pt x="1550432" y="520541"/>
                    </a:lnTo>
                    <a:cubicBezTo>
                      <a:pt x="1550432" y="506968"/>
                      <a:pt x="1561386" y="496014"/>
                      <a:pt x="1574959" y="496014"/>
                    </a:cubicBezTo>
                    <a:lnTo>
                      <a:pt x="1621869" y="496014"/>
                    </a:lnTo>
                    <a:cubicBezTo>
                      <a:pt x="1668066" y="496014"/>
                      <a:pt x="1705689" y="458391"/>
                      <a:pt x="1705689" y="412194"/>
                    </a:cubicBezTo>
                    <a:cubicBezTo>
                      <a:pt x="1705451" y="370523"/>
                      <a:pt x="1675209" y="335994"/>
                      <a:pt x="1635681" y="329327"/>
                    </a:cubicBezTo>
                    <a:close/>
                    <a:moveTo>
                      <a:pt x="1524000" y="54769"/>
                    </a:moveTo>
                    <a:cubicBezTo>
                      <a:pt x="1524000" y="45720"/>
                      <a:pt x="1531382" y="38576"/>
                      <a:pt x="1540193" y="38576"/>
                    </a:cubicBezTo>
                    <a:lnTo>
                      <a:pt x="1580674" y="38576"/>
                    </a:lnTo>
                    <a:cubicBezTo>
                      <a:pt x="1589723" y="38576"/>
                      <a:pt x="1596866" y="45958"/>
                      <a:pt x="1596866" y="54769"/>
                    </a:cubicBezTo>
                    <a:lnTo>
                      <a:pt x="1596866" y="328136"/>
                    </a:lnTo>
                    <a:lnTo>
                      <a:pt x="1523762" y="328136"/>
                    </a:lnTo>
                    <a:lnTo>
                      <a:pt x="1523762" y="54769"/>
                    </a:lnTo>
                    <a:close/>
                    <a:moveTo>
                      <a:pt x="108347" y="54769"/>
                    </a:moveTo>
                    <a:cubicBezTo>
                      <a:pt x="108347" y="45720"/>
                      <a:pt x="115729" y="38576"/>
                      <a:pt x="124539" y="38576"/>
                    </a:cubicBezTo>
                    <a:lnTo>
                      <a:pt x="165021" y="38576"/>
                    </a:lnTo>
                    <a:cubicBezTo>
                      <a:pt x="174069" y="38576"/>
                      <a:pt x="181213" y="45958"/>
                      <a:pt x="181213" y="54769"/>
                    </a:cubicBezTo>
                    <a:lnTo>
                      <a:pt x="181213" y="328136"/>
                    </a:lnTo>
                    <a:lnTo>
                      <a:pt x="108347" y="328136"/>
                    </a:lnTo>
                    <a:lnTo>
                      <a:pt x="108347" y="54769"/>
                    </a:lnTo>
                    <a:close/>
                    <a:moveTo>
                      <a:pt x="1511856" y="812483"/>
                    </a:moveTo>
                    <a:lnTo>
                      <a:pt x="193596" y="812483"/>
                    </a:lnTo>
                    <a:lnTo>
                      <a:pt x="193596" y="611743"/>
                    </a:lnTo>
                    <a:lnTo>
                      <a:pt x="1511618" y="611743"/>
                    </a:lnTo>
                    <a:lnTo>
                      <a:pt x="1511618" y="812483"/>
                    </a:lnTo>
                    <a:close/>
                    <a:moveTo>
                      <a:pt x="452199" y="1852374"/>
                    </a:moveTo>
                    <a:cubicBezTo>
                      <a:pt x="451485" y="1856661"/>
                      <a:pt x="447437" y="1860236"/>
                      <a:pt x="445532" y="1860701"/>
                    </a:cubicBezTo>
                    <a:lnTo>
                      <a:pt x="348853" y="1860943"/>
                    </a:lnTo>
                    <a:lnTo>
                      <a:pt x="347901" y="1860943"/>
                    </a:lnTo>
                    <a:cubicBezTo>
                      <a:pt x="347663" y="1860701"/>
                      <a:pt x="347424" y="1859994"/>
                      <a:pt x="347663" y="1859046"/>
                    </a:cubicBezTo>
                    <a:lnTo>
                      <a:pt x="381238" y="1226582"/>
                    </a:lnTo>
                    <a:cubicBezTo>
                      <a:pt x="429816" y="1250633"/>
                      <a:pt x="483870" y="1265396"/>
                      <a:pt x="541020" y="1268254"/>
                    </a:cubicBezTo>
                    <a:lnTo>
                      <a:pt x="452199" y="1852374"/>
                    </a:lnTo>
                    <a:close/>
                    <a:moveTo>
                      <a:pt x="895350" y="1845945"/>
                    </a:moveTo>
                    <a:cubicBezTo>
                      <a:pt x="895350" y="1854994"/>
                      <a:pt x="887968" y="1862134"/>
                      <a:pt x="879158" y="1862134"/>
                    </a:cubicBezTo>
                    <a:lnTo>
                      <a:pt x="826532" y="1862134"/>
                    </a:lnTo>
                    <a:cubicBezTo>
                      <a:pt x="817483" y="1862134"/>
                      <a:pt x="810339" y="1854756"/>
                      <a:pt x="810339" y="1845945"/>
                    </a:cubicBezTo>
                    <a:lnTo>
                      <a:pt x="810339" y="1268492"/>
                    </a:lnTo>
                    <a:lnTo>
                      <a:pt x="895588" y="1268492"/>
                    </a:lnTo>
                    <a:lnTo>
                      <a:pt x="895588" y="1845945"/>
                    </a:lnTo>
                    <a:close/>
                    <a:moveTo>
                      <a:pt x="1358027" y="1858804"/>
                    </a:moveTo>
                    <a:cubicBezTo>
                      <a:pt x="1358027" y="1859753"/>
                      <a:pt x="1357789" y="1860478"/>
                      <a:pt x="1357789" y="1860701"/>
                    </a:cubicBezTo>
                    <a:lnTo>
                      <a:pt x="1356836" y="1860701"/>
                    </a:lnTo>
                    <a:lnTo>
                      <a:pt x="1260158" y="1860478"/>
                    </a:lnTo>
                    <a:cubicBezTo>
                      <a:pt x="1258014" y="1859994"/>
                      <a:pt x="1253966" y="1856661"/>
                      <a:pt x="1253490" y="1852136"/>
                    </a:cubicBezTo>
                    <a:lnTo>
                      <a:pt x="1164669" y="1268016"/>
                    </a:lnTo>
                    <a:cubicBezTo>
                      <a:pt x="1221819" y="1265158"/>
                      <a:pt x="1275874" y="1250633"/>
                      <a:pt x="1324451" y="1226344"/>
                    </a:cubicBezTo>
                    <a:lnTo>
                      <a:pt x="1358027" y="1858804"/>
                    </a:lnTo>
                    <a:close/>
                    <a:moveTo>
                      <a:pt x="1334691" y="1176814"/>
                    </a:moveTo>
                    <a:cubicBezTo>
                      <a:pt x="1333024" y="1177528"/>
                      <a:pt x="1331357" y="1178481"/>
                      <a:pt x="1329928" y="1179671"/>
                    </a:cubicBezTo>
                    <a:cubicBezTo>
                      <a:pt x="1275398" y="1211580"/>
                      <a:pt x="1212056" y="1230154"/>
                      <a:pt x="1144429" y="1230154"/>
                    </a:cubicBezTo>
                    <a:lnTo>
                      <a:pt x="561023" y="1230154"/>
                    </a:lnTo>
                    <a:cubicBezTo>
                      <a:pt x="493395" y="1230154"/>
                      <a:pt x="430054" y="1211818"/>
                      <a:pt x="375523" y="1179671"/>
                    </a:cubicBezTo>
                    <a:cubicBezTo>
                      <a:pt x="374094" y="1178481"/>
                      <a:pt x="372428" y="1177528"/>
                      <a:pt x="370761" y="1176814"/>
                    </a:cubicBezTo>
                    <a:cubicBezTo>
                      <a:pt x="264795" y="1112282"/>
                      <a:pt x="193834" y="995839"/>
                      <a:pt x="193834" y="862727"/>
                    </a:cubicBezTo>
                    <a:lnTo>
                      <a:pt x="193834" y="850821"/>
                    </a:lnTo>
                    <a:lnTo>
                      <a:pt x="1511856" y="850821"/>
                    </a:lnTo>
                    <a:lnTo>
                      <a:pt x="1511856" y="862727"/>
                    </a:lnTo>
                    <a:cubicBezTo>
                      <a:pt x="1511856" y="995839"/>
                      <a:pt x="1440894" y="1112520"/>
                      <a:pt x="1334691" y="1176814"/>
                    </a:cubicBezTo>
                    <a:close/>
                    <a:moveTo>
                      <a:pt x="1511856" y="518398"/>
                    </a:moveTo>
                    <a:lnTo>
                      <a:pt x="1511856" y="573167"/>
                    </a:lnTo>
                    <a:lnTo>
                      <a:pt x="193596" y="573167"/>
                    </a:lnTo>
                    <a:lnTo>
                      <a:pt x="193596" y="520303"/>
                    </a:lnTo>
                    <a:lnTo>
                      <a:pt x="193596" y="518398"/>
                    </a:lnTo>
                    <a:cubicBezTo>
                      <a:pt x="193357" y="510302"/>
                      <a:pt x="191691" y="502682"/>
                      <a:pt x="188595" y="495776"/>
                    </a:cubicBezTo>
                    <a:lnTo>
                      <a:pt x="1516618" y="495776"/>
                    </a:lnTo>
                    <a:cubicBezTo>
                      <a:pt x="1513761" y="502682"/>
                      <a:pt x="1512094" y="510302"/>
                      <a:pt x="1511856" y="518398"/>
                    </a:cubicBezTo>
                    <a:close/>
                    <a:moveTo>
                      <a:pt x="1621631" y="457200"/>
                    </a:moveTo>
                    <a:lnTo>
                      <a:pt x="83820" y="457200"/>
                    </a:lnTo>
                    <a:cubicBezTo>
                      <a:pt x="58817" y="457200"/>
                      <a:pt x="38576" y="436959"/>
                      <a:pt x="38576" y="411956"/>
                    </a:cubicBezTo>
                    <a:cubicBezTo>
                      <a:pt x="38576" y="386953"/>
                      <a:pt x="58817" y="366713"/>
                      <a:pt x="83820" y="366713"/>
                    </a:cubicBezTo>
                    <a:lnTo>
                      <a:pt x="1621393" y="366713"/>
                    </a:lnTo>
                    <a:cubicBezTo>
                      <a:pt x="1646396" y="366713"/>
                      <a:pt x="1666637" y="386953"/>
                      <a:pt x="1666637" y="411956"/>
                    </a:cubicBezTo>
                    <a:cubicBezTo>
                      <a:pt x="1666637" y="436959"/>
                      <a:pt x="1646634" y="457200"/>
                      <a:pt x="1621631" y="457200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6" name="组合 45"/>
          <p:cNvGrpSpPr/>
          <p:nvPr userDrawn="1"/>
        </p:nvGrpSpPr>
        <p:grpSpPr>
          <a:xfrm>
            <a:off x="6791385" y="5148568"/>
            <a:ext cx="703592" cy="703590"/>
            <a:chOff x="7221294" y="5148568"/>
            <a:chExt cx="703592" cy="703590"/>
          </a:xfrm>
        </p:grpSpPr>
        <p:sp>
          <p:nvSpPr>
            <p:cNvPr id="47" name="椭圆 46"/>
            <p:cNvSpPr/>
            <p:nvPr/>
          </p:nvSpPr>
          <p:spPr>
            <a:xfrm>
              <a:off x="7221294" y="5148568"/>
              <a:ext cx="703592" cy="703590"/>
            </a:xfrm>
            <a:prstGeom prst="ellipse">
              <a:avLst/>
            </a:prstGeom>
            <a:solidFill>
              <a:srgbClr val="328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图形 149"/>
            <p:cNvSpPr/>
            <p:nvPr/>
          </p:nvSpPr>
          <p:spPr>
            <a:xfrm rot="1361489">
              <a:off x="7518099" y="5313095"/>
              <a:ext cx="127814" cy="372154"/>
            </a:xfrm>
            <a:custGeom>
              <a:avLst/>
              <a:gdLst>
                <a:gd name="connsiteX0" fmla="*/ 379452 w 606683"/>
                <a:gd name="connsiteY0" fmla="*/ 475317 h 1766460"/>
                <a:gd name="connsiteX1" fmla="*/ 418356 w 606683"/>
                <a:gd name="connsiteY1" fmla="*/ 23118 h 1766460"/>
                <a:gd name="connsiteX2" fmla="*/ 344121 w 606683"/>
                <a:gd name="connsiteY2" fmla="*/ 9425 h 1766460"/>
                <a:gd name="connsiteX3" fmla="*/ 330399 w 606683"/>
                <a:gd name="connsiteY3" fmla="*/ 83631 h 1766460"/>
                <a:gd name="connsiteX4" fmla="*/ 303342 w 606683"/>
                <a:gd name="connsiteY4" fmla="*/ 400159 h 1766460"/>
                <a:gd name="connsiteX5" fmla="*/ 276404 w 606683"/>
                <a:gd name="connsiteY5" fmla="*/ 83453 h 1766460"/>
                <a:gd name="connsiteX6" fmla="*/ 262533 w 606683"/>
                <a:gd name="connsiteY6" fmla="*/ 9425 h 1766460"/>
                <a:gd name="connsiteX7" fmla="*/ 188268 w 606683"/>
                <a:gd name="connsiteY7" fmla="*/ 23118 h 1766460"/>
                <a:gd name="connsiteX8" fmla="*/ 227171 w 606683"/>
                <a:gd name="connsiteY8" fmla="*/ 475317 h 1766460"/>
                <a:gd name="connsiteX9" fmla="*/ 0 w 606683"/>
                <a:gd name="connsiteY9" fmla="*/ 901501 h 1766460"/>
                <a:gd name="connsiteX10" fmla="*/ 227350 w 606683"/>
                <a:gd name="connsiteY10" fmla="*/ 1356975 h 1766460"/>
                <a:gd name="connsiteX11" fmla="*/ 83969 w 606683"/>
                <a:gd name="connsiteY11" fmla="*/ 1727438 h 1766460"/>
                <a:gd name="connsiteX12" fmla="*/ 135106 w 606683"/>
                <a:gd name="connsiteY12" fmla="*/ 1766193 h 1766460"/>
                <a:gd name="connsiteX13" fmla="*/ 149007 w 606683"/>
                <a:gd name="connsiteY13" fmla="*/ 1764347 h 1766460"/>
                <a:gd name="connsiteX14" fmla="*/ 186988 w 606683"/>
                <a:gd name="connsiteY14" fmla="*/ 1699369 h 1766460"/>
                <a:gd name="connsiteX15" fmla="*/ 303342 w 606683"/>
                <a:gd name="connsiteY15" fmla="*/ 1431835 h 1766460"/>
                <a:gd name="connsiteX16" fmla="*/ 419844 w 606683"/>
                <a:gd name="connsiteY16" fmla="*/ 1698744 h 1766460"/>
                <a:gd name="connsiteX17" fmla="*/ 456902 w 606683"/>
                <a:gd name="connsiteY17" fmla="*/ 1764496 h 1766460"/>
                <a:gd name="connsiteX18" fmla="*/ 471309 w 606683"/>
                <a:gd name="connsiteY18" fmla="*/ 1766461 h 1766460"/>
                <a:gd name="connsiteX19" fmla="*/ 522714 w 606683"/>
                <a:gd name="connsiteY19" fmla="*/ 1727408 h 1766460"/>
                <a:gd name="connsiteX20" fmla="*/ 379363 w 606683"/>
                <a:gd name="connsiteY20" fmla="*/ 1356945 h 1766460"/>
                <a:gd name="connsiteX21" fmla="*/ 606683 w 606683"/>
                <a:gd name="connsiteY21" fmla="*/ 901412 h 1766460"/>
                <a:gd name="connsiteX22" fmla="*/ 379452 w 606683"/>
                <a:gd name="connsiteY22" fmla="*/ 475317 h 1766460"/>
                <a:gd name="connsiteX23" fmla="*/ 303282 w 606683"/>
                <a:gd name="connsiteY23" fmla="*/ 550088 h 1766460"/>
                <a:gd name="connsiteX24" fmla="*/ 432167 w 606683"/>
                <a:gd name="connsiteY24" fmla="*/ 698887 h 1766460"/>
                <a:gd name="connsiteX25" fmla="*/ 174397 w 606683"/>
                <a:gd name="connsiteY25" fmla="*/ 698887 h 1766460"/>
                <a:gd name="connsiteX26" fmla="*/ 303282 w 606683"/>
                <a:gd name="connsiteY26" fmla="*/ 550088 h 1766460"/>
                <a:gd name="connsiteX27" fmla="*/ 127903 w 606683"/>
                <a:gd name="connsiteY27" fmla="*/ 788183 h 1766460"/>
                <a:gd name="connsiteX28" fmla="*/ 478602 w 606683"/>
                <a:gd name="connsiteY28" fmla="*/ 788183 h 1766460"/>
                <a:gd name="connsiteX29" fmla="*/ 498366 w 606683"/>
                <a:gd name="connsiteY29" fmla="*/ 872509 h 1766460"/>
                <a:gd name="connsiteX30" fmla="*/ 108168 w 606683"/>
                <a:gd name="connsiteY30" fmla="*/ 872509 h 1766460"/>
                <a:gd name="connsiteX31" fmla="*/ 127903 w 606683"/>
                <a:gd name="connsiteY31" fmla="*/ 788183 h 1766460"/>
                <a:gd name="connsiteX32" fmla="*/ 303282 w 606683"/>
                <a:gd name="connsiteY32" fmla="*/ 1281757 h 1766460"/>
                <a:gd name="connsiteX33" fmla="*/ 186750 w 606683"/>
                <a:gd name="connsiteY33" fmla="*/ 1135429 h 1766460"/>
                <a:gd name="connsiteX34" fmla="*/ 419815 w 606683"/>
                <a:gd name="connsiteY34" fmla="*/ 1135429 h 1766460"/>
                <a:gd name="connsiteX35" fmla="*/ 303282 w 606683"/>
                <a:gd name="connsiteY35" fmla="*/ 1281757 h 1766460"/>
                <a:gd name="connsiteX36" fmla="*/ 467321 w 606683"/>
                <a:gd name="connsiteY36" fmla="*/ 1046132 h 1766460"/>
                <a:gd name="connsiteX37" fmla="*/ 139244 w 606683"/>
                <a:gd name="connsiteY37" fmla="*/ 1046132 h 1766460"/>
                <a:gd name="connsiteX38" fmla="*/ 113318 w 606683"/>
                <a:gd name="connsiteY38" fmla="*/ 961806 h 1766460"/>
                <a:gd name="connsiteX39" fmla="*/ 493246 w 606683"/>
                <a:gd name="connsiteY39" fmla="*/ 961806 h 1766460"/>
                <a:gd name="connsiteX40" fmla="*/ 467321 w 606683"/>
                <a:gd name="connsiteY40" fmla="*/ 1046132 h 1766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6683" h="1766460">
                  <a:moveTo>
                    <a:pt x="379452" y="475317"/>
                  </a:moveTo>
                  <a:cubicBezTo>
                    <a:pt x="534204" y="300503"/>
                    <a:pt x="475357" y="106015"/>
                    <a:pt x="418356" y="23118"/>
                  </a:cubicBezTo>
                  <a:cubicBezTo>
                    <a:pt x="401687" y="-1171"/>
                    <a:pt x="368350" y="-7303"/>
                    <a:pt x="344121" y="9425"/>
                  </a:cubicBezTo>
                  <a:cubicBezTo>
                    <a:pt x="319862" y="26094"/>
                    <a:pt x="313670" y="59372"/>
                    <a:pt x="330399" y="83631"/>
                  </a:cubicBezTo>
                  <a:cubicBezTo>
                    <a:pt x="335131" y="90537"/>
                    <a:pt x="437555" y="243800"/>
                    <a:pt x="303342" y="400159"/>
                  </a:cubicBezTo>
                  <a:cubicBezTo>
                    <a:pt x="170974" y="245229"/>
                    <a:pt x="271492" y="90805"/>
                    <a:pt x="276404" y="83453"/>
                  </a:cubicBezTo>
                  <a:cubicBezTo>
                    <a:pt x="292953" y="59164"/>
                    <a:pt x="286762" y="26035"/>
                    <a:pt x="262533" y="9425"/>
                  </a:cubicBezTo>
                  <a:cubicBezTo>
                    <a:pt x="238274" y="-7303"/>
                    <a:pt x="204996" y="-1141"/>
                    <a:pt x="188268" y="23118"/>
                  </a:cubicBezTo>
                  <a:cubicBezTo>
                    <a:pt x="131326" y="105985"/>
                    <a:pt x="72390" y="300533"/>
                    <a:pt x="227171" y="475317"/>
                  </a:cubicBezTo>
                  <a:cubicBezTo>
                    <a:pt x="110222" y="589349"/>
                    <a:pt x="-149" y="725170"/>
                    <a:pt x="0" y="901501"/>
                  </a:cubicBezTo>
                  <a:cubicBezTo>
                    <a:pt x="89" y="1047025"/>
                    <a:pt x="74771" y="1196717"/>
                    <a:pt x="227350" y="1356975"/>
                  </a:cubicBezTo>
                  <a:cubicBezTo>
                    <a:pt x="34439" y="1538932"/>
                    <a:pt x="81826" y="1719788"/>
                    <a:pt x="83969" y="1727438"/>
                  </a:cubicBezTo>
                  <a:cubicBezTo>
                    <a:pt x="90517" y="1750982"/>
                    <a:pt x="111800" y="1766193"/>
                    <a:pt x="135106" y="1766193"/>
                  </a:cubicBezTo>
                  <a:cubicBezTo>
                    <a:pt x="139690" y="1766193"/>
                    <a:pt x="144334" y="1765597"/>
                    <a:pt x="149007" y="1764347"/>
                  </a:cubicBezTo>
                  <a:cubicBezTo>
                    <a:pt x="177225" y="1756876"/>
                    <a:pt x="194132" y="1727706"/>
                    <a:pt x="186988" y="1699369"/>
                  </a:cubicBezTo>
                  <a:cubicBezTo>
                    <a:pt x="185678" y="1694100"/>
                    <a:pt x="156180" y="1568519"/>
                    <a:pt x="303342" y="1431835"/>
                  </a:cubicBezTo>
                  <a:cubicBezTo>
                    <a:pt x="450533" y="1568549"/>
                    <a:pt x="421005" y="1694071"/>
                    <a:pt x="419844" y="1698744"/>
                  </a:cubicBezTo>
                  <a:cubicBezTo>
                    <a:pt x="411956" y="1727140"/>
                    <a:pt x="428536" y="1756549"/>
                    <a:pt x="456902" y="1764496"/>
                  </a:cubicBezTo>
                  <a:cubicBezTo>
                    <a:pt x="461754" y="1765865"/>
                    <a:pt x="466547" y="1766461"/>
                    <a:pt x="471309" y="1766461"/>
                  </a:cubicBezTo>
                  <a:cubicBezTo>
                    <a:pt x="494645" y="1766461"/>
                    <a:pt x="516106" y="1751012"/>
                    <a:pt x="522714" y="1727408"/>
                  </a:cubicBezTo>
                  <a:cubicBezTo>
                    <a:pt x="524828" y="1719729"/>
                    <a:pt x="572274" y="1538873"/>
                    <a:pt x="379363" y="1356945"/>
                  </a:cubicBezTo>
                  <a:cubicBezTo>
                    <a:pt x="531912" y="1196657"/>
                    <a:pt x="606594" y="1046996"/>
                    <a:pt x="606683" y="901412"/>
                  </a:cubicBezTo>
                  <a:cubicBezTo>
                    <a:pt x="606743" y="725229"/>
                    <a:pt x="496372" y="589349"/>
                    <a:pt x="379452" y="475317"/>
                  </a:cubicBezTo>
                  <a:close/>
                  <a:moveTo>
                    <a:pt x="303282" y="550088"/>
                  </a:moveTo>
                  <a:cubicBezTo>
                    <a:pt x="351592" y="596969"/>
                    <a:pt x="397044" y="646112"/>
                    <a:pt x="432167" y="698887"/>
                  </a:cubicBezTo>
                  <a:lnTo>
                    <a:pt x="174397" y="698887"/>
                  </a:lnTo>
                  <a:cubicBezTo>
                    <a:pt x="209491" y="646112"/>
                    <a:pt x="254973" y="596969"/>
                    <a:pt x="303282" y="550088"/>
                  </a:cubicBezTo>
                  <a:close/>
                  <a:moveTo>
                    <a:pt x="127903" y="788183"/>
                  </a:moveTo>
                  <a:lnTo>
                    <a:pt x="478602" y="788183"/>
                  </a:lnTo>
                  <a:cubicBezTo>
                    <a:pt x="488722" y="815211"/>
                    <a:pt x="495628" y="843280"/>
                    <a:pt x="498366" y="872509"/>
                  </a:cubicBezTo>
                  <a:lnTo>
                    <a:pt x="108168" y="872509"/>
                  </a:lnTo>
                  <a:cubicBezTo>
                    <a:pt x="110907" y="843280"/>
                    <a:pt x="117812" y="815211"/>
                    <a:pt x="127903" y="788183"/>
                  </a:cubicBezTo>
                  <a:close/>
                  <a:moveTo>
                    <a:pt x="303282" y="1281757"/>
                  </a:moveTo>
                  <a:cubicBezTo>
                    <a:pt x="255806" y="1231632"/>
                    <a:pt x="217081" y="1182816"/>
                    <a:pt x="186750" y="1135429"/>
                  </a:cubicBezTo>
                  <a:lnTo>
                    <a:pt x="419815" y="1135429"/>
                  </a:lnTo>
                  <a:cubicBezTo>
                    <a:pt x="389483" y="1182816"/>
                    <a:pt x="350758" y="1231572"/>
                    <a:pt x="303282" y="1281757"/>
                  </a:cubicBezTo>
                  <a:close/>
                  <a:moveTo>
                    <a:pt x="467321" y="1046132"/>
                  </a:moveTo>
                  <a:lnTo>
                    <a:pt x="139244" y="1046132"/>
                  </a:lnTo>
                  <a:cubicBezTo>
                    <a:pt x="127070" y="1017379"/>
                    <a:pt x="118557" y="989310"/>
                    <a:pt x="113318" y="961806"/>
                  </a:cubicBezTo>
                  <a:lnTo>
                    <a:pt x="493246" y="961806"/>
                  </a:lnTo>
                  <a:cubicBezTo>
                    <a:pt x="488008" y="989310"/>
                    <a:pt x="479495" y="1017379"/>
                    <a:pt x="467321" y="1046132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893784-3B7A-4029-966A-CE618428D3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7CF673-71B9-4776-9C92-6FC54B62C2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: 圆角 8"/>
          <p:cNvSpPr/>
          <p:nvPr userDrawn="1"/>
        </p:nvSpPr>
        <p:spPr>
          <a:xfrm>
            <a:off x="11604011" y="6494570"/>
            <a:ext cx="480798" cy="26103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100">
              <a:solidFill>
                <a:prstClr val="white"/>
              </a:solidFill>
            </a:endParaRPr>
          </a:p>
        </p:txBody>
      </p:sp>
      <p:sp>
        <p:nvSpPr>
          <p:cNvPr id="10" name="灯片编号占位符 4"/>
          <p:cNvSpPr txBox="1"/>
          <p:nvPr userDrawn="1"/>
        </p:nvSpPr>
        <p:spPr>
          <a:xfrm>
            <a:off x="11604011" y="6495256"/>
            <a:ext cx="480798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DD48D3E-B07C-4BE8-84F7-DD272BD0532C}" type="slidenum">
              <a:rPr lang="zh-CN" altLang="en-US" sz="1400" smtClean="0">
                <a:solidFill>
                  <a:schemeClr val="bg1">
                    <a:lumMod val="65000"/>
                  </a:schemeClr>
                </a:solidFill>
              </a:rPr>
            </a:fld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774700" y="935990"/>
            <a:ext cx="10988675" cy="4954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讲点儿没见过的题型，前堵后追，查漏补缺。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搜集或创制一些新题型（不超纲、有出处），查漏补缺。每年高考都会有创新题型出现，而平时的模拟题中很少见到。这才是拉开分差的题型。短板从未补，长板反复加，木桶的盛水量不会增加。就算不能准确扣住，但训练处变不惊的心态和随机应变的技巧，也很有必要。另外，高考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复习不能过去考过啥就复习啥，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追永远追不上，堵才有可能逮住。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例如：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）古诗兼考文常、名著。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）默写应用化：文段中引用；生活中应用。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）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古文选文跳出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24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史；不考传记而考散文；或出问答题。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4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）关注教材后的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表达交流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梳理探究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名著导读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的信息。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 2017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年高考突然考逻辑推断（第四册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梳理探究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中第一章就是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逻辑和语文学习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）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864235" y="1487170"/>
            <a:ext cx="10899140" cy="572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sym typeface="+mn-ea"/>
              </a:rPr>
              <a:t>答案：</a:t>
            </a:r>
            <a:endParaRPr lang="zh-CN" altLang="en-US" sz="32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ym typeface="+mn-ea"/>
              </a:rPr>
              <a:t>林黛玉  薛宝钗  （顺序不能变）；</a:t>
            </a:r>
            <a:endParaRPr lang="zh-CN" altLang="en-US" sz="3200"/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sym typeface="+mn-ea"/>
              </a:rPr>
              <a:t>贾元春 、 贾迎春 、 贾探春 、  贾惜春</a:t>
            </a:r>
            <a:r>
              <a:rPr lang="zh-CN" altLang="en-US" sz="3200">
                <a:sym typeface="+mn-ea"/>
              </a:rPr>
              <a:t>、 </a:t>
            </a:r>
            <a:r>
              <a:rPr lang="zh-CN" altLang="en-US" sz="3200">
                <a:solidFill>
                  <a:srgbClr val="0070C0"/>
                </a:solidFill>
                <a:sym typeface="+mn-ea"/>
              </a:rPr>
              <a:t>王熙凤、李纨（荣国府长孙贾珠之妻）、秦可卿（</a:t>
            </a:r>
            <a:r>
              <a:rPr lang="en-US" altLang="zh-CN" sz="3200">
                <a:solidFill>
                  <a:srgbClr val="0070C0"/>
                </a:solidFill>
                <a:sym typeface="+mn-ea"/>
              </a:rPr>
              <a:t>13</a:t>
            </a:r>
            <a:r>
              <a:rPr lang="zh-CN" altLang="en-US" sz="3200">
                <a:solidFill>
                  <a:srgbClr val="0070C0"/>
                </a:solidFill>
                <a:sym typeface="+mn-ea"/>
              </a:rPr>
              <a:t>回秦可卿淫丧天香楼</a:t>
            </a:r>
            <a:r>
              <a:rPr lang="zh-CN" altLang="en-US" sz="3200">
                <a:solidFill>
                  <a:srgbClr val="0070C0"/>
                </a:solidFill>
                <a:sym typeface="+mn-ea"/>
              </a:rPr>
              <a:t>）</a:t>
            </a:r>
            <a:r>
              <a:rPr lang="zh-CN" altLang="en-US" sz="3200">
                <a:sym typeface="+mn-ea"/>
              </a:rPr>
              <a:t>、</a:t>
            </a:r>
            <a:r>
              <a:rPr lang="zh-CN" altLang="en-US" sz="320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sym typeface="+mn-ea"/>
              </a:rPr>
              <a:t>史湘云（贾母的内侄孙女）、妙玉</a:t>
            </a:r>
            <a:r>
              <a:rPr lang="zh-CN" altLang="en-US" sz="3200">
                <a:sym typeface="+mn-ea"/>
              </a:rPr>
              <a:t>、巧姐。（顺序可变）</a:t>
            </a:r>
            <a:endParaRPr lang="zh-CN" altLang="en-US" sz="3200"/>
          </a:p>
          <a:p>
            <a:pPr>
              <a:lnSpc>
                <a:spcPct val="150000"/>
              </a:lnSpc>
            </a:pPr>
            <a:endParaRPr lang="zh-CN" altLang="en-US" sz="32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52"/>
          <p:cNvSpPr txBox="1"/>
          <p:nvPr/>
        </p:nvSpPr>
        <p:spPr>
          <a:xfrm>
            <a:off x="5948020" y="298162"/>
            <a:ext cx="309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3200" b="1" dirty="0">
              <a:gradFill>
                <a:gsLst>
                  <a:gs pos="0">
                    <a:srgbClr val="0D6FBE"/>
                  </a:gs>
                  <a:gs pos="100000">
                    <a:srgbClr val="0A5694"/>
                  </a:gs>
                </a:gsLst>
                <a:lin ang="36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78205" y="936625"/>
            <a:ext cx="10885170" cy="470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ym typeface="+mn-ea"/>
              </a:rPr>
              <a:t>诗句与节气：</a:t>
            </a:r>
            <a:endParaRPr lang="zh-CN" altLang="en-US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下面诗句都写到了秋天的露水，分析一下各自写的是秋天的哪个节气，并按顺序排列。</a:t>
            </a:r>
            <a:endParaRPr lang="zh-CN" altLang="en-US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ym typeface="+mn-ea"/>
              </a:rPr>
              <a:t>1.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露重</a:t>
            </a:r>
            <a:r>
              <a:rPr lang="zh-CN" altLang="en-US" sz="2400">
                <a:sym typeface="+mn-ea"/>
              </a:rPr>
              <a:t>怜今夕，秋深试薄寒。溪声乱篱落，月色动柴关。（  ）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>
                <a:sym typeface="+mn-ea"/>
              </a:rPr>
              <a:t>2.</a:t>
            </a:r>
            <a:r>
              <a:rPr lang="zh-CN" altLang="en-US" sz="2400">
                <a:sym typeface="+mn-ea"/>
              </a:rPr>
              <a:t>岩间寒事早，众山木已黄。北风何萧萧，兹夕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露为霜</a:t>
            </a:r>
            <a:r>
              <a:rPr lang="zh-CN" altLang="en-US" sz="2400">
                <a:sym typeface="+mn-ea"/>
              </a:rPr>
              <a:t>。（  ）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>
                <a:sym typeface="+mn-ea"/>
              </a:rPr>
              <a:t>3.</a:t>
            </a:r>
            <a:r>
              <a:rPr lang="zh-CN" altLang="en-US" sz="2400">
                <a:sym typeface="+mn-ea"/>
              </a:rPr>
              <a:t>戍鼓断人行，秋边一雁声。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露从今夜白</a:t>
            </a:r>
            <a:r>
              <a:rPr lang="zh-CN" altLang="en-US" sz="2400">
                <a:sym typeface="+mn-ea"/>
              </a:rPr>
              <a:t>，月是故乡明。（  ）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>
                <a:sym typeface="+mn-ea"/>
              </a:rPr>
              <a:t>4.</a:t>
            </a:r>
            <a:r>
              <a:rPr lang="zh-CN" altLang="en-US" sz="2400">
                <a:sym typeface="+mn-ea"/>
              </a:rPr>
              <a:t>一分秋意一分凉，野外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繁露</a:t>
            </a:r>
            <a:r>
              <a:rPr lang="zh-CN" altLang="en-US" sz="2400">
                <a:sym typeface="+mn-ea"/>
              </a:rPr>
              <a:t>披衣裳。八九菊黄蟹儿肥，风和气爽丹桂香。（ ）</a:t>
            </a:r>
            <a:endParaRPr lang="zh-CN" altLang="en-US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这四个节气依次排列顺序是：（                      ）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52"/>
          <p:cNvSpPr txBox="1"/>
          <p:nvPr/>
        </p:nvSpPr>
        <p:spPr>
          <a:xfrm>
            <a:off x="5948020" y="298162"/>
            <a:ext cx="309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3200" b="1" dirty="0">
              <a:gradFill>
                <a:gsLst>
                  <a:gs pos="0">
                    <a:srgbClr val="0D6FBE"/>
                  </a:gs>
                  <a:gs pos="100000">
                    <a:srgbClr val="0A5694"/>
                  </a:gs>
                </a:gsLst>
                <a:lin ang="36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64515" y="936625"/>
            <a:ext cx="11198860" cy="5539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ym typeface="+mn-ea"/>
              </a:rPr>
              <a:t>诗句与节气：</a:t>
            </a:r>
            <a:endParaRPr lang="zh-CN" altLang="en-US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下面诗句都写到了秋天的露水，分析一下各自写的是秋天的哪个节气并按顺序排列。</a:t>
            </a:r>
            <a:endParaRPr lang="zh-CN" altLang="en-US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ym typeface="+mn-ea"/>
              </a:rPr>
              <a:t>1.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露重</a:t>
            </a:r>
            <a:r>
              <a:rPr lang="zh-CN" altLang="en-US" sz="2400">
                <a:sym typeface="+mn-ea"/>
              </a:rPr>
              <a:t>怜今夕，秋深试薄寒。溪声乱篱落，月色动柴关。（寒露）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>
                <a:sym typeface="+mn-ea"/>
              </a:rPr>
              <a:t>2.</a:t>
            </a:r>
            <a:r>
              <a:rPr lang="zh-CN" altLang="en-US" sz="2400">
                <a:sym typeface="+mn-ea"/>
              </a:rPr>
              <a:t>岩间寒事早，众山木已黄。北风何萧萧，兹夕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露为霜</a:t>
            </a:r>
            <a:r>
              <a:rPr lang="zh-CN" altLang="en-US" sz="2400">
                <a:sym typeface="+mn-ea"/>
              </a:rPr>
              <a:t>。（霜降）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>
                <a:sym typeface="+mn-ea"/>
              </a:rPr>
              <a:t>3.</a:t>
            </a:r>
            <a:r>
              <a:rPr lang="zh-CN" altLang="en-US" sz="2400">
                <a:sym typeface="+mn-ea"/>
              </a:rPr>
              <a:t>戍鼓断人行，秋边一雁声。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露从今夜白</a:t>
            </a:r>
            <a:r>
              <a:rPr lang="zh-CN" altLang="en-US" sz="2400">
                <a:sym typeface="+mn-ea"/>
              </a:rPr>
              <a:t>，月是故乡明。（白露）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>
                <a:sym typeface="+mn-ea"/>
              </a:rPr>
              <a:t>4.</a:t>
            </a:r>
            <a:r>
              <a:rPr lang="zh-CN" altLang="en-US" sz="2400">
                <a:sym typeface="+mn-ea"/>
              </a:rPr>
              <a:t>一分秋意一分凉，野外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繁露</a:t>
            </a:r>
            <a:r>
              <a:rPr lang="zh-CN" altLang="en-US" sz="2400">
                <a:sym typeface="+mn-ea"/>
              </a:rPr>
              <a:t>披衣裳。八九菊黄蟹儿肥，风和气爽丹桂香（秋分）</a:t>
            </a:r>
            <a:endParaRPr lang="zh-CN" altLang="en-US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这四个节气依次排列顺序是：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（ 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3  4  1  2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  ）</a:t>
            </a:r>
            <a:endParaRPr lang="zh-CN" altLang="en-US" sz="240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445375" y="1603375"/>
            <a:ext cx="384937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ym typeface="+mn-ea"/>
              </a:rPr>
              <a:t>二十四节气歌</a:t>
            </a:r>
            <a:endParaRPr lang="zh-CN" altLang="en-US" sz="32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春雨惊春清谷天，</a:t>
            </a:r>
            <a:endParaRPr lang="zh-CN" altLang="en-US" sz="32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夏满芒夏暑相连。</a:t>
            </a:r>
            <a:endParaRPr lang="zh-CN" altLang="en-US" sz="32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秋处露秋寒霜降，</a:t>
            </a:r>
            <a:endParaRPr lang="zh-CN" altLang="en-US" sz="32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冬雪雪冬小大寒。</a:t>
            </a:r>
            <a:endParaRPr lang="zh-CN" altLang="en-US" sz="32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395" y="2341880"/>
            <a:ext cx="633793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立春、春雨、惊蛰、春分、清明、谷雨、立夏、小满、芒种、夏至、小暑、大暑、立秋、处暑、白露、秋分、寒露、霜降、立冬、小雪、大雪、冬至、小寒、大寒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417830" y="4682490"/>
            <a:ext cx="105092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立秋</a:t>
            </a:r>
            <a:r>
              <a:rPr lang="zh-CN" altLang="en-US" sz="28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：秋季的开始；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处暑</a:t>
            </a:r>
            <a:r>
              <a:rPr lang="zh-CN" altLang="en-US" sz="28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：处是终止、躲藏的意思，处暑是表示炎热的暑天结束；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白露</a:t>
            </a:r>
            <a:r>
              <a:rPr lang="zh-CN" altLang="en-US" sz="28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：天气转凉,露凝而白；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秋分</a:t>
            </a:r>
            <a:r>
              <a:rPr lang="zh-CN" altLang="en-US" sz="28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：昼夜平分；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寒露</a:t>
            </a:r>
            <a:r>
              <a:rPr lang="zh-CN" altLang="en-US" sz="28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：露水以寒,将要结冰；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霜降</a:t>
            </a:r>
            <a:r>
              <a:rPr lang="zh-CN" altLang="en-US" sz="28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：天气渐冷,开始有霜。</a:t>
            </a:r>
            <a:endParaRPr lang="zh-CN" altLang="en-US" sz="2800" b="1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52"/>
          <p:cNvSpPr txBox="1"/>
          <p:nvPr/>
        </p:nvSpPr>
        <p:spPr>
          <a:xfrm>
            <a:off x="5948020" y="298162"/>
            <a:ext cx="309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3200" b="1" dirty="0">
              <a:gradFill>
                <a:gsLst>
                  <a:gs pos="0">
                    <a:srgbClr val="0D6FBE"/>
                  </a:gs>
                  <a:gs pos="100000">
                    <a:srgbClr val="0A5694"/>
                  </a:gs>
                </a:gsLst>
                <a:lin ang="36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05180" y="935990"/>
            <a:ext cx="10958195" cy="5815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ym typeface="+mn-ea"/>
              </a:rPr>
              <a:t>对联与书法：</a:t>
            </a:r>
            <a:endParaRPr lang="zh-CN" altLang="en-US" sz="20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ym typeface="+mn-ea"/>
              </a:rPr>
              <a:t>对联书写常与书法艺术结合，下面的对联属于汉字书法的什么书体，正确的一项是（3分）</a:t>
            </a:r>
            <a:br>
              <a:rPr lang="zh-CN" altLang="en-US" sz="2000">
                <a:sym typeface="+mn-ea"/>
              </a:rPr>
            </a:br>
            <a:r>
              <a:rPr lang="zh-CN" altLang="en-US" sz="2000">
                <a:sym typeface="+mn-ea"/>
              </a:rPr>
              <a:t>A.楷      B.行    C.隶    D.篆</a:t>
            </a:r>
            <a:endParaRPr lang="zh-CN" altLang="en-US" sz="2000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/>
          </a:p>
          <a:p>
            <a:pPr>
              <a:lnSpc>
                <a:spcPct val="150000"/>
              </a:lnSpc>
            </a:pPr>
            <a:endParaRPr lang="en-US" altLang="zh-CN" sz="20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7282" name="内容占位符 -2147482622" descr="IMG_256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3300" y="2649220"/>
            <a:ext cx="2057400" cy="393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955155" y="3281045"/>
            <a:ext cx="25165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/>
              <a:t>蚕头燕尾</a:t>
            </a:r>
            <a:endParaRPr lang="zh-CN" altLang="en-US" sz="4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3435" y="360045"/>
            <a:ext cx="10565130" cy="30524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13435" y="4237990"/>
            <a:ext cx="109874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汉字独有的七种结体方式:</a:t>
            </a:r>
            <a:r>
              <a:rPr lang="zh-CN" altLang="en-US" sz="3200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甲骨文，金文（钟鼎文），篆书（大篆和小篆），隶书（汉代），草书，楷书和行书。</a:t>
            </a:r>
            <a:endParaRPr lang="zh-CN" altLang="en-US" sz="3200">
              <a:solidFill>
                <a:srgbClr val="FF0000"/>
              </a:solidFill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775335" y="935355"/>
            <a:ext cx="10988040" cy="5862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对联与时事：</a:t>
            </a:r>
            <a:endParaRPr lang="zh-CN" altLang="en-US" sz="20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武汉新冠疫情爆发，有人撰写一联：</a:t>
            </a:r>
            <a:endParaRPr lang="zh-CN" altLang="en-US" sz="200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钟南山火神山雷神山三山抗毒</a:t>
            </a:r>
            <a:endParaRPr lang="zh-CN" altLang="en-US" sz="24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医者心仁者心中国心万众抗疫</a:t>
            </a:r>
            <a:endParaRPr lang="zh-CN" altLang="en-US" sz="24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从对联的要求看，请指出此联有哪些不足并做修改。</a:t>
            </a:r>
            <a:endParaRPr lang="en-US" altLang="zh-CN" sz="20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ym typeface="+mn-ea"/>
              </a:rPr>
              <a:t>不足：①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音律不合</a:t>
            </a:r>
            <a:r>
              <a:rPr lang="zh-CN" altLang="en-US" sz="2000">
                <a:sym typeface="+mn-ea"/>
              </a:rPr>
              <a:t>。不合对联音律要求</a:t>
            </a:r>
            <a:r>
              <a:rPr lang="en-US" altLang="zh-CN" sz="2000">
                <a:sym typeface="+mn-ea"/>
              </a:rPr>
              <a:t>,</a:t>
            </a:r>
            <a:r>
              <a:rPr lang="zh-CN" altLang="en-US" sz="2000">
                <a:sym typeface="+mn-ea"/>
              </a:rPr>
              <a:t>应仄起平收。②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同字</a:t>
            </a:r>
            <a:r>
              <a:rPr lang="zh-CN" altLang="en-US" sz="2000">
                <a:sym typeface="+mn-ea"/>
              </a:rPr>
              <a:t>。上下联相同位置重复使用“抗”字。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>
                <a:sym typeface="+mn-ea"/>
              </a:rPr>
              <a:t>③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对仗不工</a:t>
            </a:r>
            <a:r>
              <a:rPr lang="zh-CN" altLang="en-US" sz="2000">
                <a:sym typeface="+mn-ea"/>
              </a:rPr>
              <a:t>。上联“三山”总括三个“山”字；下联“万众”没有总括三个“心”字。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ym typeface="+mn-ea"/>
              </a:rPr>
              <a:t>修改：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sym typeface="+mn-ea"/>
              </a:rPr>
              <a:t>上联：钟南山火神山雷神山三山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抗疫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（镇瘟疫）</a:t>
            </a:r>
            <a:endParaRPr lang="zh-CN" altLang="en-US" sz="28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sym typeface="+mn-ea"/>
              </a:rPr>
              <a:t>下联：党初心医者心游子心齐心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灭瘟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（抗病毒） </a:t>
            </a:r>
            <a:r>
              <a:rPr lang="zh-CN" altLang="en-US" sz="2000">
                <a:solidFill>
                  <a:schemeClr val="tx1"/>
                </a:solidFill>
                <a:sym typeface="+mn-ea"/>
              </a:rPr>
              <a:t>  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 </a:t>
            </a:r>
            <a:endParaRPr lang="zh-CN" altLang="en-US" sz="240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2570" y="812800"/>
            <a:ext cx="1105852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0000"/>
                </a:solidFill>
              </a:rPr>
              <a:t>对联要求：</a:t>
            </a:r>
            <a:endParaRPr lang="zh-CN" altLang="en-US" sz="6000" b="1"/>
          </a:p>
          <a:p>
            <a:r>
              <a:rPr lang="en-US" altLang="zh-CN" sz="6000" b="1"/>
              <a:t>1.</a:t>
            </a:r>
            <a:r>
              <a:rPr lang="zh-CN" altLang="en-US" sz="6000" b="1"/>
              <a:t>对仗工整</a:t>
            </a:r>
            <a:endParaRPr lang="zh-CN" altLang="en-US" sz="6000" b="1"/>
          </a:p>
          <a:p>
            <a:r>
              <a:rPr lang="en-US" altLang="zh-CN" sz="6000" b="1"/>
              <a:t>2.</a:t>
            </a:r>
            <a:r>
              <a:rPr lang="zh-CN" altLang="en-US" sz="6000" b="1"/>
              <a:t>平仄协调：</a:t>
            </a:r>
            <a:r>
              <a:rPr lang="zh-CN" altLang="en-US" sz="6000" b="1">
                <a:solidFill>
                  <a:srgbClr val="FF0000"/>
                </a:solidFill>
              </a:rPr>
              <a:t>仄起平收</a:t>
            </a:r>
            <a:r>
              <a:rPr lang="zh-CN" altLang="en-US" sz="6000" b="1"/>
              <a:t>，阴平、阳平为平；上声、去声为仄</a:t>
            </a:r>
            <a:endParaRPr lang="zh-CN" altLang="en-US" sz="6000" b="1"/>
          </a:p>
          <a:p>
            <a:r>
              <a:rPr lang="en-US" altLang="zh-CN" sz="6000" b="1"/>
              <a:t>3.</a:t>
            </a:r>
            <a:r>
              <a:rPr lang="zh-CN" altLang="en-US" sz="6000" b="1"/>
              <a:t>上联在右，竖行书写</a:t>
            </a:r>
            <a:endParaRPr lang="zh-CN" altLang="en-US" sz="6000" b="1"/>
          </a:p>
        </p:txBody>
      </p: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52"/>
          <p:cNvSpPr txBox="1"/>
          <p:nvPr/>
        </p:nvSpPr>
        <p:spPr>
          <a:xfrm>
            <a:off x="5948020" y="298162"/>
            <a:ext cx="309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3200" b="1" dirty="0">
              <a:gradFill>
                <a:gsLst>
                  <a:gs pos="0">
                    <a:srgbClr val="0D6FBE"/>
                  </a:gs>
                  <a:gs pos="100000">
                    <a:srgbClr val="0A5694"/>
                  </a:gs>
                </a:gsLst>
                <a:lin ang="36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53415" y="298450"/>
            <a:ext cx="10899140" cy="6367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en-US" sz="3200">
                <a:solidFill>
                  <a:srgbClr val="FF0000"/>
                </a:solidFill>
                <a:sym typeface="+mn-ea"/>
              </a:rPr>
              <a:t>经典与对联结合</a:t>
            </a:r>
            <a:r>
              <a:rPr lang="zh-CN" altLang="en-US" sz="3200">
                <a:sym typeface="+mn-ea"/>
              </a:rPr>
              <a:t>：</a:t>
            </a:r>
            <a:endParaRPr lang="en-US" altLang="zh-CN" sz="3200">
              <a:sym typeface="+mn-ea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zh-CN" sz="3200">
                <a:sym typeface="+mn-ea"/>
              </a:rPr>
              <a:t>《</a:t>
            </a:r>
            <a:r>
              <a:rPr lang="zh-CN" altLang="en-US" sz="3200" dirty="0">
                <a:sym typeface="+mn-ea"/>
              </a:rPr>
              <a:t>子路、曾皙、冉有、公西华侍坐</a:t>
            </a:r>
            <a:r>
              <a:rPr lang="en-US" altLang="zh-CN" sz="3200">
                <a:sym typeface="+mn-ea"/>
              </a:rPr>
              <a:t>》</a:t>
            </a:r>
            <a:r>
              <a:rPr lang="zh-CN" altLang="en-US" sz="3200" dirty="0">
                <a:sym typeface="+mn-ea"/>
              </a:rPr>
              <a:t>中，曾皙描绘出这样的春游情景：“莫春者，春服既成，冠者五六人，童子六七人，浴乎沂，风（</a:t>
            </a:r>
            <a:r>
              <a:rPr lang="zh-CN" alt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号也、歌也。</a:t>
            </a:r>
            <a:r>
              <a:rPr lang="zh-CN" altLang="en-US" sz="3200" dirty="0">
                <a:sym typeface="+mn-ea"/>
              </a:rPr>
              <a:t>）乎舞雩（</a:t>
            </a:r>
            <a:r>
              <a:rPr lang="zh-CN" alt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雩祭，是中国历史上最古老的祭祀求雨活动，古代先民通过所跳带有羽毛装饰的舞蹈和呼号吁嗟来敬神、娱神、媚神、崇神，实现普降甘露、解除旱情的目的。</a:t>
            </a:r>
            <a:r>
              <a:rPr lang="zh-CN" altLang="en-US" sz="3200" dirty="0">
                <a:sym typeface="+mn-ea"/>
              </a:rPr>
              <a:t>），咏而归。”请为下面的两幅对联分别拟写下联和上联，</a:t>
            </a:r>
            <a:r>
              <a:rPr lang="zh-CN" altLang="en-US" sz="3200" u="sng" dirty="0">
                <a:sym typeface="+mn-ea"/>
              </a:rPr>
              <a:t>概述这一春游情景。</a:t>
            </a:r>
            <a:endParaRPr kumimoji="0" lang="zh-CN" altLang="en-US" sz="3200" b="0" i="0" u="sng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en-US" sz="3200" dirty="0">
                <a:sym typeface="+mn-ea"/>
              </a:rPr>
              <a:t>第一副上联：呼朋引伴踏春去</a:t>
            </a:r>
            <a:endParaRPr kumimoji="0" lang="zh-CN" altLang="en-US" sz="3200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en-US" sz="3200" dirty="0">
                <a:sym typeface="+mn-ea"/>
              </a:rPr>
              <a:t>      下联：                        　　</a:t>
            </a:r>
            <a:endParaRPr kumimoji="0" lang="zh-CN" altLang="en-US" sz="3200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en-US" sz="3200" dirty="0">
                <a:sym typeface="+mn-ea"/>
              </a:rPr>
              <a:t>第二副上联 ：</a:t>
            </a:r>
            <a:endParaRPr kumimoji="0" lang="en-US" altLang="zh-CN" sz="32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en-US" sz="3200" dirty="0">
                <a:sym typeface="+mn-ea"/>
              </a:rPr>
              <a:t>      下联：童子六七沂水濯衣衣犹香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52"/>
          <p:cNvSpPr txBox="1"/>
          <p:nvPr/>
        </p:nvSpPr>
        <p:spPr>
          <a:xfrm>
            <a:off x="5948020" y="298162"/>
            <a:ext cx="309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3200" b="1" dirty="0">
              <a:gradFill>
                <a:gsLst>
                  <a:gs pos="0">
                    <a:srgbClr val="0D6FBE"/>
                  </a:gs>
                  <a:gs pos="100000">
                    <a:srgbClr val="0A5694"/>
                  </a:gs>
                </a:gsLst>
                <a:lin ang="36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64235" y="1487170"/>
            <a:ext cx="10899140" cy="673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ym typeface="+mn-ea"/>
              </a:rPr>
              <a:t>第一副上联：呼朋引伴踏春去</a:t>
            </a:r>
            <a:endParaRPr lang="zh-CN" altLang="en-US" sz="3200" dirty="0"/>
          </a:p>
          <a:p>
            <a:pPr>
              <a:lnSpc>
                <a:spcPct val="150000"/>
              </a:lnSpc>
            </a:pPr>
            <a:r>
              <a:rPr lang="zh-CN" altLang="en-US" sz="3200" dirty="0">
                <a:sym typeface="+mn-ea"/>
              </a:rPr>
              <a:t>      下联：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戏水沐风咏歌回 </a:t>
            </a:r>
            <a:r>
              <a:rPr lang="zh-CN" altLang="en-US" sz="3200" dirty="0">
                <a:sym typeface="+mn-ea"/>
              </a:rPr>
              <a:t>　　</a:t>
            </a:r>
            <a:endParaRPr lang="zh-CN" altLang="en-US" sz="3200" dirty="0"/>
          </a:p>
          <a:p>
            <a:pPr>
              <a:lnSpc>
                <a:spcPct val="150000"/>
              </a:lnSpc>
            </a:pPr>
            <a:r>
              <a:rPr lang="zh-CN" altLang="en-US" sz="3200" dirty="0">
                <a:sym typeface="+mn-ea"/>
              </a:rPr>
              <a:t>第二副上联：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冠者五六舞雩当风风正暖 </a:t>
            </a:r>
            <a:endParaRPr lang="zh-CN" altLang="en-US" sz="32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ym typeface="+mn-ea"/>
              </a:rPr>
              <a:t>      下联：童子六七沂水濯衣衣犹香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894080" y="1071880"/>
            <a:ext cx="10869295" cy="474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sym typeface="+mn-ea"/>
              </a:rPr>
              <a:t>（</a:t>
            </a:r>
            <a:r>
              <a:rPr lang="en-US" altLang="zh-CN" sz="2800">
                <a:solidFill>
                  <a:schemeClr val="tx1"/>
                </a:solidFill>
                <a:sym typeface="+mn-ea"/>
              </a:rPr>
              <a:t>5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）语用题求新求变。</a:t>
            </a:r>
            <a:r>
              <a:rPr lang="en-US" altLang="zh-CN" sz="2800">
                <a:solidFill>
                  <a:schemeClr val="tx1"/>
                </a:solidFill>
                <a:sym typeface="+mn-ea"/>
              </a:rPr>
              <a:t>20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题、</a:t>
            </a:r>
            <a:r>
              <a:rPr lang="en-US" altLang="zh-CN" sz="2800">
                <a:solidFill>
                  <a:schemeClr val="tx1"/>
                </a:solidFill>
                <a:sym typeface="+mn-ea"/>
              </a:rPr>
              <a:t>21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题，这几年考的是</a:t>
            </a:r>
            <a:r>
              <a:rPr lang="zh-CN" altLang="en-US" sz="2800" u="sng">
                <a:solidFill>
                  <a:schemeClr val="tx1"/>
                </a:solidFill>
                <a:sym typeface="+mn-ea"/>
              </a:rPr>
              <a:t>得体、逻辑、压缩、图文转换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。本着</a:t>
            </a:r>
            <a:r>
              <a:rPr lang="zh-CN" altLang="en-US" sz="2800" u="sng">
                <a:solidFill>
                  <a:schemeClr val="tx1"/>
                </a:solidFill>
                <a:sym typeface="+mn-ea"/>
              </a:rPr>
              <a:t>追热点、</a:t>
            </a:r>
            <a:r>
              <a:rPr lang="zh-CN" altLang="en-US" sz="2800" u="sng">
                <a:sym typeface="+mn-ea"/>
              </a:rPr>
              <a:t>不超纲、有出处</a:t>
            </a:r>
            <a:r>
              <a:rPr lang="zh-CN" altLang="en-US" sz="2800">
                <a:sym typeface="+mn-ea"/>
              </a:rPr>
              <a:t>的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新题预测：</a:t>
            </a:r>
            <a:endParaRPr lang="zh-CN" altLang="en-US" sz="2800">
              <a:solidFill>
                <a:schemeClr val="tx1"/>
              </a:solidFill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sym typeface="+mn-ea"/>
              </a:rPr>
              <a:t>①传统文化：对联、谜语、汉字、书法、节日、节气、习俗等（第一册</a:t>
            </a:r>
            <a:r>
              <a:rPr lang="en-US" altLang="zh-CN" sz="2800">
                <a:solidFill>
                  <a:schemeClr val="tx1"/>
                </a:solidFill>
                <a:sym typeface="+mn-ea"/>
              </a:rPr>
              <a:t>“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梳理探究</a:t>
            </a:r>
            <a:r>
              <a:rPr lang="en-US" altLang="zh-CN" sz="2800">
                <a:solidFill>
                  <a:schemeClr val="tx1"/>
                </a:solidFill>
                <a:sym typeface="+mn-ea"/>
              </a:rPr>
              <a:t>”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中有</a:t>
            </a:r>
            <a:r>
              <a:rPr lang="en-US" altLang="zh-CN" sz="2800">
                <a:solidFill>
                  <a:schemeClr val="tx1"/>
                </a:solidFill>
                <a:sym typeface="+mn-ea"/>
              </a:rPr>
              <a:t>“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优美的汉字</a:t>
            </a:r>
            <a:r>
              <a:rPr lang="en-US" altLang="zh-CN" sz="2800">
                <a:solidFill>
                  <a:schemeClr val="tx1"/>
                </a:solidFill>
                <a:sym typeface="+mn-ea"/>
              </a:rPr>
              <a:t>”“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奇妙的对联</a:t>
            </a:r>
            <a:r>
              <a:rPr lang="en-US" altLang="zh-CN" sz="2800">
                <a:solidFill>
                  <a:schemeClr val="tx1"/>
                </a:solidFill>
                <a:sym typeface="+mn-ea"/>
              </a:rPr>
              <a:t>”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两章）</a:t>
            </a:r>
            <a:endParaRPr kumimoji="0" lang="zh-CN" altLang="en-US" sz="28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sym typeface="+mn-ea"/>
              </a:rPr>
              <a:t>②整本书阅读（推荐名著中）：内容情节记忆；手法或形象评析。（每册书后都有</a:t>
            </a:r>
            <a:r>
              <a:rPr lang="en-US" altLang="zh-CN" sz="2800">
                <a:solidFill>
                  <a:schemeClr val="tx1"/>
                </a:solidFill>
                <a:sym typeface="+mn-ea"/>
              </a:rPr>
              <a:t>“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名著导读</a:t>
            </a:r>
            <a:r>
              <a:rPr lang="en-US" altLang="zh-CN" sz="2800">
                <a:solidFill>
                  <a:schemeClr val="tx1"/>
                </a:solidFill>
                <a:sym typeface="+mn-ea"/>
              </a:rPr>
              <a:t>”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；</a:t>
            </a:r>
            <a:r>
              <a:rPr lang="zh-CN" altLang="en-US" sz="2800">
                <a:sym typeface="+mn-ea"/>
              </a:rPr>
              <a:t>第三册</a:t>
            </a:r>
            <a:r>
              <a:rPr lang="en-US" altLang="zh-CN" sz="2800">
                <a:sym typeface="+mn-ea"/>
              </a:rPr>
              <a:t>“</a:t>
            </a:r>
            <a:r>
              <a:rPr lang="zh-CN" altLang="en-US" sz="2800">
                <a:sym typeface="+mn-ea"/>
              </a:rPr>
              <a:t>梳理探究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中有</a:t>
            </a:r>
            <a:r>
              <a:rPr lang="en-US" altLang="zh-CN" sz="2800">
                <a:sym typeface="+mn-ea"/>
              </a:rPr>
              <a:t>“</a:t>
            </a:r>
            <a:r>
              <a:rPr lang="zh-CN" altLang="en-US" sz="2800">
                <a:sym typeface="+mn-ea"/>
              </a:rPr>
              <a:t>文学作品的个性化解读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一章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）</a:t>
            </a:r>
            <a:endParaRPr kumimoji="0" lang="zh-CN" altLang="en-US" sz="28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sym typeface="+mn-ea"/>
              </a:rPr>
              <a:t>③短评论：时评、画评等微作文。（北京卷考题）</a:t>
            </a:r>
            <a:endParaRPr lang="zh-CN" altLang="en-US" sz="2800">
              <a:solidFill>
                <a:schemeClr val="tx1"/>
              </a:solidFill>
              <a:sym typeface="+mn-ea"/>
            </a:endParaRPr>
          </a:p>
          <a:p>
            <a:pPr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作文：关注驳论或辩论。（第四册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表达与交流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中有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学习反驳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”“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辩论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两章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，但从没考过，有创新。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52"/>
          <p:cNvSpPr txBox="1"/>
          <p:nvPr/>
        </p:nvSpPr>
        <p:spPr>
          <a:xfrm>
            <a:off x="5948020" y="298162"/>
            <a:ext cx="309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3200" b="1" dirty="0">
              <a:gradFill>
                <a:gsLst>
                  <a:gs pos="0">
                    <a:srgbClr val="0D6FBE"/>
                  </a:gs>
                  <a:gs pos="100000">
                    <a:srgbClr val="0A5694"/>
                  </a:gs>
                </a:gsLst>
                <a:lin ang="36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75335" y="1086485"/>
            <a:ext cx="10988040" cy="5815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名著与对联结合：</a:t>
            </a:r>
            <a:endParaRPr lang="en-US" altLang="zh-CN" sz="20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他是我的本家，比我长一辈，应该称之曰“四叔”，是一个讲理学的老监生。他比先前并没有什么大改变，单是老了些，但也还末留胡子，一见面是寒暄，寒暄之后说我“胖了”，说我 “胖了”之后即大骂其新党。但我知道，这并非借题在骂我：因为他所骂的还是康有为。但是，谈话是总不投机的了，于是不多久，我便一个人剩在书房里。</a:t>
            </a:r>
            <a:r>
              <a:rPr lang="en-US" altLang="zh-CN" sz="2000"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2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我回到四叔的书房里时，瓦楞上已经雪白，房里也映得较光明，极分明的显出壁上挂着的朱拓的大“寿”字，陈抟老祖写的，一边的对联已经脱落，松松的卷了放在长桌上，一边的还在，道是“</a:t>
            </a:r>
            <a:r>
              <a:rPr lang="zh-CN" altLang="en-US" sz="2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事理通达心气和平”</a:t>
            </a:r>
            <a:r>
              <a:rPr lang="zh-CN" altLang="en-US" sz="2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。</a:t>
            </a:r>
            <a:endParaRPr lang="zh-CN" altLang="en-US" sz="20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                                                     </a:t>
            </a:r>
            <a:r>
              <a:rPr lang="en-US" altLang="zh-CN" sz="2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——</a:t>
            </a:r>
            <a:r>
              <a:rPr lang="zh-CN" altLang="en-US" sz="2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鲁迅《祝福》</a:t>
            </a:r>
            <a:endParaRPr lang="zh-CN" altLang="en-US" sz="200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ym typeface="宋体" panose="02010600030101010101" pitchFamily="2" charset="-122"/>
              </a:rPr>
              <a:t>①按照对联的有关知识，书房墙上挂着的这一联应是上联还是下联？它应挂在</a:t>
            </a:r>
            <a:r>
              <a:rPr lang="en-US" altLang="zh-CN" sz="2000">
                <a:sym typeface="宋体" panose="02010600030101010101" pitchFamily="2" charset="-122"/>
              </a:rPr>
              <a:t>“</a:t>
            </a:r>
            <a:r>
              <a:rPr lang="zh-CN" altLang="en-US" sz="2000">
                <a:sym typeface="宋体" panose="02010600030101010101" pitchFamily="2" charset="-122"/>
              </a:rPr>
              <a:t>寿</a:t>
            </a:r>
            <a:r>
              <a:rPr lang="en-US" altLang="zh-CN" sz="2000">
                <a:sym typeface="宋体" panose="02010600030101010101" pitchFamily="2" charset="-122"/>
              </a:rPr>
              <a:t>”</a:t>
            </a:r>
            <a:r>
              <a:rPr lang="zh-CN" altLang="en-US" sz="2000">
                <a:sym typeface="宋体" panose="02010600030101010101" pitchFamily="2" charset="-122"/>
              </a:rPr>
              <a:t>字的左边还是右边？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>
                <a:sym typeface="宋体" panose="02010600030101010101" pitchFamily="2" charset="-122"/>
              </a:rPr>
              <a:t>②请根据《祝福》中鲁四老爷的形象特点，对出脱落的那一联。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52"/>
          <p:cNvSpPr txBox="1"/>
          <p:nvPr/>
        </p:nvSpPr>
        <p:spPr>
          <a:xfrm>
            <a:off x="5948020" y="298162"/>
            <a:ext cx="309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3200" b="1" dirty="0">
              <a:gradFill>
                <a:gsLst>
                  <a:gs pos="0">
                    <a:srgbClr val="0D6FBE"/>
                  </a:gs>
                  <a:gs pos="100000">
                    <a:srgbClr val="0A5694"/>
                  </a:gs>
                </a:gsLst>
                <a:lin ang="36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61365" y="936625"/>
            <a:ext cx="11002010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ym typeface="+mn-ea"/>
              </a:rPr>
              <a:t>①按照对联的有关知识，书房墙上挂着的这一联应是上联还是下联？它应挂在</a:t>
            </a:r>
            <a:r>
              <a:rPr lang="en-US" altLang="zh-CN" sz="2800">
                <a:sym typeface="+mn-ea"/>
              </a:rPr>
              <a:t>“</a:t>
            </a:r>
            <a:r>
              <a:rPr lang="zh-CN" altLang="en-US" sz="2800">
                <a:sym typeface="+mn-ea"/>
              </a:rPr>
              <a:t>寿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字的左边还是右边？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答：下联；左边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>
                <a:sym typeface="+mn-ea"/>
              </a:rPr>
              <a:t>②请根据</a:t>
            </a:r>
            <a:r>
              <a:rPr lang="zh-CN" altLang="en-US" sz="2800">
                <a:sym typeface="宋体" panose="02010600030101010101" pitchFamily="2" charset="-122"/>
              </a:rPr>
              <a:t>《祝福》中</a:t>
            </a:r>
            <a:r>
              <a:rPr lang="zh-CN" altLang="en-US" sz="2800">
                <a:sym typeface="+mn-ea"/>
              </a:rPr>
              <a:t>鲁四老爷的形象特点，对出脱落的那一联。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答：纲常谨严礼法周密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</a:t>
            </a:r>
            <a:r>
              <a:rPr lang="zh-CN" altLang="en-US" sz="2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事理通达心气和平</a:t>
            </a:r>
            <a:endParaRPr lang="zh-CN" altLang="en-US" sz="28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ym typeface="+mn-ea"/>
              </a:rPr>
              <a:t>原联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：品节详明德行坚定</a:t>
            </a:r>
            <a:endParaRPr lang="en-US" altLang="zh-CN" sz="28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     </a:t>
            </a:r>
            <a:r>
              <a:rPr lang="zh-CN" altLang="en-US" sz="2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事理通达心气和平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52"/>
          <p:cNvSpPr txBox="1"/>
          <p:nvPr/>
        </p:nvSpPr>
        <p:spPr>
          <a:xfrm>
            <a:off x="5948020" y="298162"/>
            <a:ext cx="309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3200" b="1" dirty="0">
              <a:gradFill>
                <a:gsLst>
                  <a:gs pos="0">
                    <a:srgbClr val="0D6FBE"/>
                  </a:gs>
                  <a:gs pos="100000">
                    <a:srgbClr val="0A5694"/>
                  </a:gs>
                </a:gsLst>
                <a:lin ang="36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02005" y="935355"/>
            <a:ext cx="10961370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ym typeface="宋体" panose="02010600030101010101" pitchFamily="2" charset="-122"/>
              </a:rPr>
              <a:t>请看以下图文材料，根据要求答题。</a:t>
            </a:r>
            <a:endParaRPr lang="zh-CN" altLang="en-US" sz="32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32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194" name="图片 1" descr="学科网(www.zxxk.com)--教育资源门户，提供试卷、教案、课件、论文、素材及各类教学资源下载，还有大量而丰富的教学相关资讯！"/>
          <p:cNvPicPr>
            <a:picLocks noGrp="1"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02005" y="1746250"/>
            <a:ext cx="9757410" cy="44284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52"/>
          <p:cNvSpPr txBox="1"/>
          <p:nvPr/>
        </p:nvSpPr>
        <p:spPr>
          <a:xfrm>
            <a:off x="5948020" y="298162"/>
            <a:ext cx="309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3200" b="1" dirty="0">
              <a:gradFill>
                <a:gsLst>
                  <a:gs pos="0">
                    <a:srgbClr val="0D6FBE"/>
                  </a:gs>
                  <a:gs pos="100000">
                    <a:srgbClr val="0A5694"/>
                  </a:gs>
                </a:gsLst>
                <a:lin ang="36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64235" y="1487170"/>
            <a:ext cx="1089914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ym typeface="+mn-ea"/>
              </a:rPr>
              <a:t>图中小象旁边的文字是：</a:t>
            </a:r>
            <a:endParaRPr lang="en-US" altLang="zh-CN" sz="3200"/>
          </a:p>
          <a:p>
            <a:pPr>
              <a:lnSpc>
                <a:spcPct val="150000"/>
              </a:lnSpc>
            </a:pPr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妈妈，我长牙了！</a:t>
            </a:r>
            <a:r>
              <a:rPr lang="en-US" altLang="zh-CN" sz="3200">
                <a:sym typeface="+mn-ea"/>
              </a:rPr>
              <a:t>”</a:t>
            </a:r>
            <a:endParaRPr lang="en-US" altLang="zh-CN" sz="3200"/>
          </a:p>
          <a:p>
            <a:pPr>
              <a:lnSpc>
                <a:spcPct val="150000"/>
              </a:lnSpc>
            </a:pPr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妈妈，我长牙了耶</a:t>
            </a:r>
            <a:r>
              <a:rPr lang="en-US" altLang="zh-CN" sz="3200">
                <a:sym typeface="+mn-ea"/>
              </a:rPr>
              <a:t>!”</a:t>
            </a:r>
            <a:endParaRPr lang="en-US" altLang="zh-CN" sz="3200"/>
          </a:p>
          <a:p>
            <a:pPr>
              <a:lnSpc>
                <a:spcPct val="150000"/>
              </a:lnSpc>
            </a:pPr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妈妈！我长牙了！</a:t>
            </a:r>
            <a:r>
              <a:rPr lang="en-US" altLang="zh-CN" sz="3200">
                <a:sym typeface="+mn-ea"/>
              </a:rPr>
              <a:t>”</a:t>
            </a:r>
            <a:endParaRPr lang="en-US" altLang="zh-CN" sz="3200"/>
          </a:p>
          <a:p>
            <a:pPr>
              <a:lnSpc>
                <a:spcPct val="150000"/>
              </a:lnSpc>
            </a:pPr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妈妈</a:t>
            </a:r>
            <a:r>
              <a:rPr lang="en-US" altLang="zh-CN" sz="3200">
                <a:sym typeface="+mn-ea"/>
              </a:rPr>
              <a:t>——”</a:t>
            </a:r>
            <a:endParaRPr lang="en-US" altLang="zh-CN" sz="3200"/>
          </a:p>
          <a:p>
            <a:pPr>
              <a:lnSpc>
                <a:spcPct val="150000"/>
              </a:lnSpc>
            </a:pPr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妈妈，你不为我高兴吗？</a:t>
            </a:r>
            <a:r>
              <a:rPr lang="en-US" altLang="zh-CN" sz="3200">
                <a:sym typeface="+mn-ea"/>
              </a:rPr>
              <a:t>”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52"/>
          <p:cNvSpPr txBox="1"/>
          <p:nvPr/>
        </p:nvSpPr>
        <p:spPr>
          <a:xfrm>
            <a:off x="5948020" y="298162"/>
            <a:ext cx="309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3200" b="1" dirty="0">
              <a:gradFill>
                <a:gsLst>
                  <a:gs pos="0">
                    <a:srgbClr val="0D6FBE"/>
                  </a:gs>
                  <a:gs pos="100000">
                    <a:srgbClr val="0A5694"/>
                  </a:gs>
                </a:gsLst>
                <a:lin ang="36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64235" y="1487170"/>
            <a:ext cx="10899140" cy="1043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ym typeface="宋体" panose="02010600030101010101" pitchFamily="2" charset="-122"/>
              </a:rPr>
              <a:t>由于人类不必要的装饰需要，全球象牙贸易恣意蔓延，100多万只大象因此失去了生命。</a:t>
            </a:r>
            <a:endParaRPr lang="zh-CN" altLang="en-US" sz="3200"/>
          </a:p>
          <a:p>
            <a:pPr>
              <a:lnSpc>
                <a:spcPct val="150000"/>
              </a:lnSpc>
            </a:pPr>
            <a:r>
              <a:rPr lang="zh-CN" altLang="en-US" sz="3200">
                <a:sym typeface="宋体" panose="02010600030101010101" pitchFamily="2" charset="-122"/>
              </a:rPr>
              <a:t>（1）根据所提供的材料，设计一句放在画面上方的广告宣传语，形成一则完整的公益广告。要求：鲜明地表达广告主旨，有号召力；不超过15字。</a:t>
            </a:r>
            <a:endParaRPr lang="zh-CN" altLang="en-US" sz="3200"/>
          </a:p>
          <a:p>
            <a:pPr>
              <a:lnSpc>
                <a:spcPct val="150000"/>
              </a:lnSpc>
            </a:pPr>
            <a:r>
              <a:rPr lang="zh-CN" altLang="en-US" sz="3200">
                <a:sym typeface="宋体" panose="02010600030101010101" pitchFamily="2" charset="-122"/>
              </a:rPr>
              <a:t>（2）从这则公益广告的</a:t>
            </a:r>
            <a:r>
              <a:rPr lang="zh-CN" altLang="en-US" sz="3200">
                <a:solidFill>
                  <a:schemeClr val="tx1"/>
                </a:solidFill>
                <a:sym typeface="宋体" panose="02010600030101010101" pitchFamily="2" charset="-122"/>
              </a:rPr>
              <a:t>图文</a:t>
            </a:r>
            <a:r>
              <a:rPr lang="zh-CN" altLang="en-US" sz="3200">
                <a:sym typeface="宋体" panose="02010600030101010101" pitchFamily="2" charset="-122"/>
              </a:rPr>
              <a:t>特点出发，简要</a:t>
            </a:r>
            <a:r>
              <a:rPr lang="zh-CN" altLang="en-US" sz="3200">
                <a:solidFill>
                  <a:srgbClr val="FF0000"/>
                </a:solidFill>
                <a:sym typeface="宋体" panose="02010600030101010101" pitchFamily="2" charset="-122"/>
              </a:rPr>
              <a:t>评价它的创意</a:t>
            </a:r>
            <a:r>
              <a:rPr lang="zh-CN" altLang="en-US" sz="3200">
                <a:sym typeface="宋体" panose="02010600030101010101" pitchFamily="2" charset="-122"/>
              </a:rPr>
              <a:t>。</a:t>
            </a:r>
            <a:endParaRPr lang="zh-CN" altLang="en-US" sz="3200"/>
          </a:p>
          <a:p>
            <a:pPr>
              <a:lnSpc>
                <a:spcPct val="150000"/>
              </a:lnSpc>
            </a:pPr>
            <a:endParaRPr lang="zh-CN" altLang="en-US" sz="32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32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52"/>
          <p:cNvSpPr txBox="1"/>
          <p:nvPr/>
        </p:nvSpPr>
        <p:spPr>
          <a:xfrm>
            <a:off x="5948020" y="298162"/>
            <a:ext cx="309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3200" b="1" dirty="0">
              <a:gradFill>
                <a:gsLst>
                  <a:gs pos="0">
                    <a:srgbClr val="0D6FBE"/>
                  </a:gs>
                  <a:gs pos="100000">
                    <a:srgbClr val="0A5694"/>
                  </a:gs>
                </a:gsLst>
                <a:lin ang="36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08685" y="935355"/>
            <a:ext cx="10854690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【答案】</a:t>
            </a:r>
            <a:endParaRPr lang="zh-CN" altLang="en-US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（1）购买就等于杀戮，对象牙制品说“不”！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（一根象牙一条命，莫用残忍装饰美！）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（用牙齿装饰的只能是残忍！）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（牙齿装饰野蛮，拒绝彰显美丽！）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（2）①文字上：人格化的表现方式使整个公益广告打动人心，小象的话以孩子的口吻说出，不仅能引起人们的同情，还能促使人类反思自己的行为；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②构图上：以大象母子的背影为画面，构图简洁，图片与文字搭配巧妙，能激发人们的联想——他们的未来通向何方？ 它们会与我们渐行渐远吗？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864235" y="1487170"/>
            <a:ext cx="10899140" cy="4246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sym typeface="+mn-ea"/>
              </a:rPr>
              <a:t>应用型默写</a:t>
            </a:r>
            <a:endParaRPr lang="zh-CN" altLang="en-US" sz="32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ym typeface="+mn-ea"/>
              </a:rPr>
              <a:t>昆明滇池边西山景区半山腰，绿树掩映中有亭翼然，背倚西山，俯瞰滇池，景色绝佳。亭上有一副集句联极是工整应景。其下联是《滕王阁序》中的两句话：</a:t>
            </a:r>
            <a:r>
              <a:rPr lang="zh-CN" altLang="en-US" sz="3200" u="sng">
                <a:solidFill>
                  <a:srgbClr val="FF0000"/>
                </a:solidFill>
                <a:sym typeface="+mn-ea"/>
              </a:rPr>
              <a:t>层峦耸翠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，</a:t>
            </a:r>
            <a:r>
              <a:rPr lang="zh-CN" altLang="en-US" sz="3200" u="sng">
                <a:solidFill>
                  <a:srgbClr val="FF0000"/>
                </a:solidFill>
                <a:sym typeface="+mn-ea"/>
              </a:rPr>
              <a:t>飞阁流丹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；</a:t>
            </a:r>
            <a:r>
              <a:rPr lang="zh-CN" altLang="en-US" sz="3200">
                <a:solidFill>
                  <a:schemeClr val="tx1"/>
                </a:solidFill>
                <a:sym typeface="+mn-ea"/>
              </a:rPr>
              <a:t>其上联是《岳阳楼记》中的两句话：</a:t>
            </a:r>
            <a:r>
              <a:rPr lang="zh-CN" altLang="en-US" sz="3200" u="sng">
                <a:solidFill>
                  <a:schemeClr val="tx1"/>
                </a:solidFill>
                <a:sym typeface="+mn-ea"/>
              </a:rPr>
              <a:t>       </a:t>
            </a:r>
            <a:r>
              <a:rPr lang="zh-CN" altLang="en-US" sz="3200">
                <a:solidFill>
                  <a:schemeClr val="tx1"/>
                </a:solidFill>
                <a:sym typeface="+mn-ea"/>
              </a:rPr>
              <a:t>，</a:t>
            </a:r>
            <a:r>
              <a:rPr lang="zh-CN" altLang="en-US" sz="3200" u="sng">
                <a:solidFill>
                  <a:schemeClr val="tx1"/>
                </a:solidFill>
                <a:sym typeface="+mn-ea"/>
              </a:rPr>
              <a:t>         </a:t>
            </a:r>
            <a:r>
              <a:rPr lang="zh-CN" altLang="en-US" sz="3200">
                <a:solidFill>
                  <a:schemeClr val="tx1"/>
                </a:solidFill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0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0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000" b="1" u="sng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52"/>
          <p:cNvSpPr txBox="1"/>
          <p:nvPr/>
        </p:nvSpPr>
        <p:spPr>
          <a:xfrm>
            <a:off x="5948020" y="298162"/>
            <a:ext cx="309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3200" b="1" dirty="0">
              <a:gradFill>
                <a:gsLst>
                  <a:gs pos="0">
                    <a:srgbClr val="0D6FBE"/>
                  </a:gs>
                  <a:gs pos="100000">
                    <a:srgbClr val="0A5694"/>
                  </a:gs>
                </a:gsLst>
                <a:lin ang="36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64235" y="1487170"/>
            <a:ext cx="10899140" cy="8216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sym typeface="+mn-ea"/>
              </a:rPr>
              <a:t>答案：</a:t>
            </a:r>
            <a:endParaRPr lang="zh-CN" altLang="en-US" sz="32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sym typeface="+mn-ea"/>
              </a:rPr>
              <a:t>上联：浮光耀金   静影沉碧</a:t>
            </a:r>
            <a:endParaRPr lang="zh-CN" altLang="en-US" sz="320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翻译：浮动在水面上的月光好像闪耀着的金光，静静的月影像沉在水底的碧玉</a:t>
            </a:r>
            <a:endParaRPr lang="zh-CN" altLang="en-US" sz="3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32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52"/>
          <p:cNvSpPr txBox="1"/>
          <p:nvPr/>
        </p:nvSpPr>
        <p:spPr>
          <a:xfrm>
            <a:off x="5948020" y="298162"/>
            <a:ext cx="309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3200" b="1" dirty="0">
              <a:gradFill>
                <a:gsLst>
                  <a:gs pos="0">
                    <a:srgbClr val="0D6FBE"/>
                  </a:gs>
                  <a:gs pos="100000">
                    <a:srgbClr val="0A5694"/>
                  </a:gs>
                </a:gsLst>
                <a:lin ang="36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79475" y="911225"/>
            <a:ext cx="10883900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>
                <a:sym typeface="+mn-ea"/>
              </a:rPr>
              <a:t>补出下列文段中空缺的名句。</a:t>
            </a:r>
            <a:r>
              <a:rPr lang="en-US" altLang="zh-CN" sz="2800" dirty="0">
                <a:sym typeface="+mn-ea"/>
              </a:rPr>
              <a:t> </a:t>
            </a:r>
            <a:endParaRPr lang="en-US" altLang="zh-CN" sz="2800" dirty="0"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>
                <a:sym typeface="+mn-ea"/>
              </a:rPr>
              <a:t>     古典诗词、散文是中华文化的瑰宝，许多诗文中的名句都被后人赋予了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新的涵义，常用常新</a:t>
            </a:r>
            <a:r>
              <a:rPr lang="zh-CN" altLang="en-US" sz="2800" dirty="0">
                <a:sym typeface="+mn-ea"/>
              </a:rPr>
              <a:t>。比如人们常用陶渊明</a:t>
            </a:r>
            <a:r>
              <a:rPr lang="en-US" altLang="zh-CN" sz="2800">
                <a:sym typeface="+mn-ea"/>
              </a:rPr>
              <a:t>《</a:t>
            </a:r>
            <a:r>
              <a:rPr lang="zh-CN" altLang="en-US" sz="2800" dirty="0">
                <a:sym typeface="+mn-ea"/>
              </a:rPr>
              <a:t>桃花源记</a:t>
            </a:r>
            <a:r>
              <a:rPr lang="en-US" altLang="zh-CN" sz="2800">
                <a:sym typeface="+mn-ea"/>
              </a:rPr>
              <a:t>》</a:t>
            </a:r>
            <a:r>
              <a:rPr lang="zh-CN" altLang="en-US" sz="2800" dirty="0">
                <a:sym typeface="+mn-ea"/>
              </a:rPr>
              <a:t>中“</a:t>
            </a:r>
            <a:r>
              <a:rPr lang="zh-CN" altLang="en-US" sz="2800" u="sng" dirty="0">
                <a:sym typeface="+mn-ea"/>
              </a:rPr>
              <a:t>        </a:t>
            </a:r>
            <a:r>
              <a:rPr lang="zh-CN" altLang="en-US" sz="2800" dirty="0">
                <a:sym typeface="+mn-ea"/>
              </a:rPr>
              <a:t> ，</a:t>
            </a:r>
            <a:r>
              <a:rPr lang="zh-CN" altLang="en-US" sz="2800" u="sng" dirty="0">
                <a:sym typeface="+mn-ea"/>
              </a:rPr>
              <a:t>       </a:t>
            </a:r>
            <a:r>
              <a:rPr lang="zh-CN" altLang="en-US" sz="2800" dirty="0">
                <a:sym typeface="+mn-ea"/>
              </a:rPr>
              <a:t>”两句来表示一个人闭塞守旧，完全不了解人世的变化；用陶渊明</a:t>
            </a:r>
            <a:r>
              <a:rPr lang="en-US" altLang="zh-CN" sz="2800">
                <a:sym typeface="+mn-ea"/>
              </a:rPr>
              <a:t>《</a:t>
            </a:r>
            <a:r>
              <a:rPr lang="zh-CN" altLang="en-US" sz="2800" dirty="0">
                <a:sym typeface="+mn-ea"/>
              </a:rPr>
              <a:t>饮酒</a:t>
            </a:r>
            <a:r>
              <a:rPr lang="en-US" altLang="zh-CN" sz="2800">
                <a:sym typeface="+mn-ea"/>
              </a:rPr>
              <a:t>》</a:t>
            </a:r>
            <a:r>
              <a:rPr lang="zh-CN" altLang="en-US" sz="2800" dirty="0">
                <a:sym typeface="+mn-ea"/>
              </a:rPr>
              <a:t>中的“</a:t>
            </a:r>
            <a:r>
              <a:rPr lang="zh-CN" altLang="en-US" sz="2800" u="sng" dirty="0">
                <a:sym typeface="+mn-ea"/>
              </a:rPr>
              <a:t>        </a:t>
            </a:r>
            <a:r>
              <a:rPr lang="zh-CN" altLang="en-US" sz="2800" dirty="0">
                <a:sym typeface="+mn-ea"/>
              </a:rPr>
              <a:t>，</a:t>
            </a:r>
            <a:r>
              <a:rPr lang="zh-CN" altLang="en-US" sz="2800" u="sng" dirty="0">
                <a:sym typeface="+mn-ea"/>
              </a:rPr>
              <a:t>       </a:t>
            </a:r>
            <a:r>
              <a:rPr lang="zh-CN" altLang="en-US" sz="2800" dirty="0">
                <a:sym typeface="+mn-ea"/>
              </a:rPr>
              <a:t> ”两句来表现自得于心却无法用语言来形容的境界；用白居易</a:t>
            </a:r>
            <a:r>
              <a:rPr lang="en-US" altLang="zh-CN" sz="2800">
                <a:sym typeface="+mn-ea"/>
              </a:rPr>
              <a:t>《</a:t>
            </a:r>
            <a:r>
              <a:rPr lang="zh-CN" altLang="en-US" sz="2800" dirty="0">
                <a:sym typeface="+mn-ea"/>
              </a:rPr>
              <a:t>琵琶行</a:t>
            </a:r>
            <a:r>
              <a:rPr lang="en-US" altLang="zh-CN" sz="2800">
                <a:sym typeface="+mn-ea"/>
              </a:rPr>
              <a:t>》</a:t>
            </a:r>
            <a:r>
              <a:rPr lang="zh-CN" altLang="en-US" sz="2800" dirty="0">
                <a:sym typeface="+mn-ea"/>
              </a:rPr>
              <a:t>中的“</a:t>
            </a:r>
            <a:r>
              <a:rPr lang="zh-CN" altLang="en-US" sz="2800" u="sng" dirty="0">
                <a:sym typeface="+mn-ea"/>
              </a:rPr>
              <a:t>       </a:t>
            </a:r>
            <a:r>
              <a:rPr lang="zh-CN" altLang="en-US" sz="2800" dirty="0">
                <a:sym typeface="+mn-ea"/>
              </a:rPr>
              <a:t>，</a:t>
            </a:r>
            <a:r>
              <a:rPr lang="zh-CN" altLang="en-US" sz="2800" u="sng" dirty="0">
                <a:sym typeface="+mn-ea"/>
              </a:rPr>
              <a:t>       </a:t>
            </a:r>
            <a:r>
              <a:rPr lang="zh-CN" altLang="en-US" sz="2800" dirty="0">
                <a:sym typeface="+mn-ea"/>
              </a:rPr>
              <a:t>”两句来形容事情还未开始，就已经有了先兆。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864235" y="1487170"/>
            <a:ext cx="10899140" cy="8955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>
                <a:sym typeface="+mn-ea"/>
              </a:rPr>
              <a:t>答案：</a:t>
            </a:r>
            <a:endParaRPr lang="zh-CN" altLang="en-US" sz="3200" dirty="0"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>
                <a:sym typeface="+mn-ea"/>
              </a:rPr>
              <a:t>乃不知有汉，无论魏晋</a:t>
            </a:r>
            <a:endParaRPr lang="zh-CN" altLang="en-US" sz="3200" dirty="0"/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>
                <a:sym typeface="+mn-ea"/>
              </a:rPr>
              <a:t>此中有真意，欲辨已忘言</a:t>
            </a:r>
            <a:endParaRPr lang="zh-CN" altLang="en-US" sz="3200" dirty="0"/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>
                <a:sym typeface="+mn-ea"/>
              </a:rPr>
              <a:t>转轴拨弦三两声，未成曲调先有情</a:t>
            </a:r>
            <a:endParaRPr lang="zh-CN" altLang="en-US" sz="3200" dirty="0"/>
          </a:p>
          <a:p>
            <a:pPr>
              <a:lnSpc>
                <a:spcPct val="150000"/>
              </a:lnSpc>
            </a:pPr>
            <a:endParaRPr lang="zh-CN" altLang="en-US" sz="32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32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879475" y="936625"/>
            <a:ext cx="10883900" cy="540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dirty="0">
                <a:sym typeface="+mn-ea"/>
              </a:rPr>
              <a:t>补出下列文段中空缺的名句。</a:t>
            </a:r>
            <a:endParaRPr lang="zh-CN" altLang="en-US" sz="3200" dirty="0"/>
          </a:p>
          <a:p>
            <a:pPr>
              <a:lnSpc>
                <a:spcPct val="90000"/>
              </a:lnSpc>
            </a:pPr>
            <a:r>
              <a:rPr lang="zh-CN" altLang="en-US" sz="3200" dirty="0">
                <a:sym typeface="+mn-ea"/>
              </a:rPr>
              <a:t>    起名自古以来都是一件大事，中国人对于起名的研究已有上千年的历史，有很多关于起名的民俗习惯，其中化用经典诗文名句起名，既文雅大气，又寄意深远。</a:t>
            </a:r>
            <a:r>
              <a:rPr lang="en-US" altLang="zh-CN" sz="3200">
                <a:sym typeface="+mn-ea"/>
              </a:rPr>
              <a:t>《</a:t>
            </a:r>
            <a:r>
              <a:rPr lang="zh-CN" altLang="en-US" sz="3200" dirty="0">
                <a:sym typeface="+mn-ea"/>
              </a:rPr>
              <a:t>诗经</a:t>
            </a:r>
            <a:r>
              <a:rPr lang="en-US" altLang="zh-CN" sz="3200">
                <a:sym typeface="+mn-ea"/>
              </a:rPr>
              <a:t>》《</a:t>
            </a:r>
            <a:r>
              <a:rPr lang="zh-CN" altLang="en-US" sz="3200" dirty="0">
                <a:sym typeface="+mn-ea"/>
              </a:rPr>
              <a:t>离骚</a:t>
            </a:r>
            <a:r>
              <a:rPr lang="en-US" altLang="zh-CN" sz="3200">
                <a:sym typeface="+mn-ea"/>
              </a:rPr>
              <a:t>》《</a:t>
            </a:r>
            <a:r>
              <a:rPr lang="zh-CN" altLang="en-US" sz="3200" dirty="0">
                <a:sym typeface="+mn-ea"/>
              </a:rPr>
              <a:t>论语</a:t>
            </a:r>
            <a:r>
              <a:rPr lang="en-US" altLang="zh-CN" sz="3200">
                <a:sym typeface="+mn-ea"/>
              </a:rPr>
              <a:t>》</a:t>
            </a:r>
            <a:r>
              <a:rPr lang="zh-CN" altLang="en-US" sz="3200" dirty="0">
                <a:sym typeface="+mn-ea"/>
              </a:rPr>
              <a:t>等经典都是经常被用到的。比如科学家屠呦呦、小说家琼瑶、红军将领关雎洲将军的名字分别源于</a:t>
            </a:r>
            <a:r>
              <a:rPr lang="en-US" altLang="zh-CN" sz="3200">
                <a:sym typeface="+mn-ea"/>
              </a:rPr>
              <a:t>《</a:t>
            </a:r>
            <a:r>
              <a:rPr lang="zh-CN" altLang="en-US" sz="3200" dirty="0">
                <a:sym typeface="+mn-ea"/>
              </a:rPr>
              <a:t>诗经</a:t>
            </a:r>
            <a:r>
              <a:rPr lang="en-US" altLang="zh-CN" sz="3200">
                <a:sym typeface="+mn-ea"/>
              </a:rPr>
              <a:t>》 “</a:t>
            </a:r>
            <a:r>
              <a:rPr lang="zh-CN" altLang="en-US" sz="3200" dirty="0">
                <a:sym typeface="+mn-ea"/>
              </a:rPr>
              <a:t>呦呦鹿鸣，食野之蒿”、“投我以木桃，报之以琼瑶”和“①</a:t>
            </a:r>
            <a:r>
              <a:rPr lang="zh-CN" altLang="en-US" sz="3200" u="sng" dirty="0">
                <a:sym typeface="+mn-ea"/>
              </a:rPr>
              <a:t>      </a:t>
            </a:r>
            <a:r>
              <a:rPr lang="zh-CN" altLang="en-US" sz="3200" dirty="0">
                <a:sym typeface="+mn-ea"/>
              </a:rPr>
              <a:t>，</a:t>
            </a:r>
            <a:r>
              <a:rPr lang="zh-CN" altLang="en-US" sz="3200" u="sng" dirty="0">
                <a:sym typeface="+mn-ea"/>
              </a:rPr>
              <a:t>     </a:t>
            </a:r>
            <a:r>
              <a:rPr lang="zh-CN" altLang="en-US" sz="3200" dirty="0">
                <a:sym typeface="+mn-ea"/>
              </a:rPr>
              <a:t>”；著名京剧表演艺术家周信芳的名字源于</a:t>
            </a:r>
            <a:r>
              <a:rPr lang="en-US" altLang="zh-CN" sz="3200">
                <a:sym typeface="+mn-ea"/>
              </a:rPr>
              <a:t>《</a:t>
            </a:r>
            <a:r>
              <a:rPr lang="zh-CN" altLang="en-US" sz="3200" dirty="0">
                <a:sym typeface="+mn-ea"/>
              </a:rPr>
              <a:t>离骚</a:t>
            </a:r>
            <a:r>
              <a:rPr lang="en-US" altLang="zh-CN" sz="3200">
                <a:sym typeface="+mn-ea"/>
              </a:rPr>
              <a:t>》</a:t>
            </a:r>
            <a:r>
              <a:rPr lang="zh-CN" altLang="en-US" sz="3200" dirty="0">
                <a:sym typeface="+mn-ea"/>
              </a:rPr>
              <a:t>中的“②</a:t>
            </a:r>
            <a:r>
              <a:rPr lang="zh-CN" altLang="en-US" sz="3200" u="sng" dirty="0">
                <a:sym typeface="+mn-ea"/>
              </a:rPr>
              <a:t>       </a:t>
            </a:r>
            <a:r>
              <a:rPr lang="zh-CN" altLang="en-US" sz="3200" dirty="0">
                <a:sym typeface="+mn-ea"/>
              </a:rPr>
              <a:t>”；著名数学家陈省身、张学良的弟弟张学思、老一辈革命家王任重、台湾歌星任贤齐的名字分别来源于</a:t>
            </a:r>
            <a:r>
              <a:rPr lang="en-US" altLang="zh-CN" sz="3200">
                <a:sym typeface="+mn-ea"/>
              </a:rPr>
              <a:t>《</a:t>
            </a:r>
            <a:r>
              <a:rPr lang="zh-CN" altLang="en-US" sz="3200" dirty="0">
                <a:sym typeface="+mn-ea"/>
              </a:rPr>
              <a:t>论语</a:t>
            </a:r>
            <a:r>
              <a:rPr lang="en-US" altLang="zh-CN" sz="3200">
                <a:sym typeface="+mn-ea"/>
              </a:rPr>
              <a:t>》</a:t>
            </a:r>
            <a:r>
              <a:rPr lang="zh-CN" altLang="en-US" sz="3200" dirty="0">
                <a:sym typeface="+mn-ea"/>
              </a:rPr>
              <a:t>中的 “③</a:t>
            </a:r>
            <a:r>
              <a:rPr lang="zh-CN" altLang="en-US" sz="3200" u="sng" dirty="0">
                <a:sym typeface="+mn-ea"/>
              </a:rPr>
              <a:t>     </a:t>
            </a:r>
            <a:r>
              <a:rPr lang="zh-CN" altLang="en-US" sz="3200" dirty="0">
                <a:sym typeface="+mn-ea"/>
              </a:rPr>
              <a:t>”、 “④</a:t>
            </a:r>
            <a:r>
              <a:rPr lang="zh-CN" altLang="en-US" sz="3200" u="sng" dirty="0">
                <a:sym typeface="+mn-ea"/>
              </a:rPr>
              <a:t>   </a:t>
            </a:r>
            <a:r>
              <a:rPr lang="zh-CN" altLang="en-US" sz="3200" dirty="0">
                <a:sym typeface="+mn-ea"/>
              </a:rPr>
              <a:t>”、 “⑤</a:t>
            </a:r>
            <a:r>
              <a:rPr lang="zh-CN" altLang="en-US" sz="3200" u="sng" dirty="0">
                <a:sym typeface="+mn-ea"/>
              </a:rPr>
              <a:t>      </a:t>
            </a:r>
            <a:r>
              <a:rPr lang="zh-CN" altLang="en-US" sz="3200" dirty="0">
                <a:sym typeface="+mn-ea"/>
              </a:rPr>
              <a:t>” 、“⑥</a:t>
            </a:r>
            <a:r>
              <a:rPr lang="zh-CN" altLang="en-US" sz="3200" u="sng" dirty="0">
                <a:sym typeface="+mn-ea"/>
              </a:rPr>
              <a:t>      </a:t>
            </a:r>
            <a:r>
              <a:rPr lang="zh-CN" altLang="en-US" sz="3200" dirty="0">
                <a:sym typeface="+mn-ea"/>
              </a:rPr>
              <a:t>”。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864235" y="1487170"/>
            <a:ext cx="10899140" cy="1043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ym typeface="+mn-ea"/>
              </a:rPr>
              <a:t>①</a:t>
            </a:r>
            <a:r>
              <a:rPr lang="zh-CN" altLang="en-US" sz="3200" dirty="0">
                <a:sym typeface="+mn-ea"/>
              </a:rPr>
              <a:t>关关雎鸠，在河之洲</a:t>
            </a:r>
            <a:endParaRPr lang="zh-CN" altLang="en-US" sz="3200" dirty="0"/>
          </a:p>
          <a:p>
            <a:pPr>
              <a:lnSpc>
                <a:spcPct val="150000"/>
              </a:lnSpc>
            </a:pPr>
            <a:r>
              <a:rPr lang="zh-CN" altLang="en-US" sz="3200" dirty="0">
                <a:sym typeface="+mn-ea"/>
              </a:rPr>
              <a:t>②苟余情其信芳</a:t>
            </a:r>
            <a:endParaRPr lang="zh-CN" altLang="en-US" sz="3200" dirty="0"/>
          </a:p>
          <a:p>
            <a:pPr>
              <a:lnSpc>
                <a:spcPct val="150000"/>
              </a:lnSpc>
            </a:pPr>
            <a:r>
              <a:rPr lang="zh-CN" altLang="en-US" sz="3200" dirty="0">
                <a:sym typeface="+mn-ea"/>
              </a:rPr>
              <a:t>③吾日三省吾身</a:t>
            </a:r>
            <a:endParaRPr lang="zh-CN" altLang="en-US" sz="3200" dirty="0"/>
          </a:p>
          <a:p>
            <a:pPr>
              <a:lnSpc>
                <a:spcPct val="150000"/>
              </a:lnSpc>
            </a:pPr>
            <a:r>
              <a:rPr lang="zh-CN" altLang="en-US" sz="3200" dirty="0">
                <a:sym typeface="+mn-ea"/>
              </a:rPr>
              <a:t>④学而不思则罔</a:t>
            </a:r>
            <a:endParaRPr lang="zh-CN" altLang="en-US" sz="3200" dirty="0"/>
          </a:p>
          <a:p>
            <a:pPr>
              <a:lnSpc>
                <a:spcPct val="150000"/>
              </a:lnSpc>
            </a:pPr>
            <a:r>
              <a:rPr lang="zh-CN" altLang="en-US" sz="3200" dirty="0">
                <a:sym typeface="+mn-ea"/>
              </a:rPr>
              <a:t>⑤任重而道远</a:t>
            </a:r>
            <a:endParaRPr lang="zh-CN" altLang="en-US" sz="3200" dirty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ym typeface="+mn-ea"/>
              </a:rPr>
              <a:t>⑥见贤思齐焉</a:t>
            </a:r>
            <a:endParaRPr lang="zh-CN" altLang="en-US" sz="3200" dirty="0"/>
          </a:p>
          <a:p>
            <a:pPr>
              <a:lnSpc>
                <a:spcPct val="150000"/>
              </a:lnSpc>
            </a:pPr>
            <a:endParaRPr lang="zh-CN" altLang="en-US" sz="32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32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908685" y="1040765"/>
            <a:ext cx="10854690" cy="550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ym typeface="+mn-ea"/>
              </a:rPr>
              <a:t>诗歌鉴赏兼考名著：</a:t>
            </a:r>
            <a:endParaRPr lang="zh-CN" altLang="en-US" sz="20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ym typeface="+mn-ea"/>
              </a:rPr>
              <a:t>阅读下面这两首词，回答问题。</a:t>
            </a:r>
            <a:endParaRPr lang="zh-CN" altLang="en-US" sz="2000"/>
          </a:p>
          <a:p>
            <a:pPr algn="ctr"/>
            <a:r>
              <a:rPr lang="zh-CN" altLang="en-US" sz="2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唐多令</a:t>
            </a:r>
            <a:endParaRPr lang="zh-CN" altLang="en-US" sz="200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粉堕百花洲，香残燕子楼。一团团、逐对成毬。漂泊一如人命薄：空缱绻，说风流！         草木也知愁，韶华竟白头。叹今生、谁拾谁收！嫁与东风春不管：凭尔去，忍淹留。</a:t>
            </a:r>
            <a:endParaRPr lang="zh-CN" altLang="en-US" sz="2000">
              <a:latin typeface="楷体_GB2312" panose="02010609030101010101" charset="-122"/>
              <a:ea typeface="楷体_GB2312" panose="02010609030101010101" charset="-122"/>
            </a:endParaRPr>
          </a:p>
          <a:p>
            <a:pPr algn="ctr"/>
            <a:r>
              <a:rPr lang="zh-CN" altLang="en-US" sz="2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临江仙</a:t>
            </a:r>
            <a:endParaRPr lang="zh-CN" altLang="en-US" sz="200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白玉堂前春解舞，东风卷得均匀。蜂围蝶阵乱纷纷：几曾随逝水？岂必委芳尘？        </a:t>
            </a:r>
            <a:endParaRPr lang="zh-CN" altLang="en-US" sz="20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万缕千丝终不改，认他随聚随分。韶华休笑本无根：好风凭借力，送我上青云。</a:t>
            </a:r>
            <a:endParaRPr lang="zh-CN" altLang="en-US" sz="200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ym typeface="+mn-ea"/>
              </a:rPr>
              <a:t>1.</a:t>
            </a:r>
            <a:r>
              <a:rPr lang="zh-CN" altLang="en-US" sz="2000">
                <a:sym typeface="+mn-ea"/>
              </a:rPr>
              <a:t>这两首柳絮词分别出自《红楼梦》“金陵十二钗”正册中的两位女性之手，根据两首词的风格和自己对红楼人物的理解判断，《唐多令》的作者应是</a:t>
            </a:r>
            <a:r>
              <a:rPr lang="zh-CN" altLang="en-US" sz="2000" u="sng">
                <a:sym typeface="+mn-ea"/>
              </a:rPr>
              <a:t>      </a:t>
            </a:r>
            <a:r>
              <a:rPr lang="zh-CN" altLang="en-US" sz="2000">
                <a:sym typeface="+mn-ea"/>
              </a:rPr>
              <a:t>，《临江仙》的作者应是</a:t>
            </a:r>
            <a:r>
              <a:rPr lang="zh-CN" altLang="en-US" sz="2000" u="sng">
                <a:sym typeface="+mn-ea"/>
              </a:rPr>
              <a:t>       </a:t>
            </a:r>
            <a:r>
              <a:rPr lang="zh-CN" altLang="en-US" sz="2000">
                <a:sym typeface="+mn-ea"/>
              </a:rPr>
              <a:t>；另外十个女子的全名分别是：（                            ） （</a:t>
            </a:r>
            <a:r>
              <a:rPr lang="en-US" altLang="zh-CN" sz="2000">
                <a:sym typeface="+mn-ea"/>
              </a:rPr>
              <a:t>5</a:t>
            </a:r>
            <a:r>
              <a:rPr lang="zh-CN" altLang="en-US" sz="2000">
                <a:sym typeface="+mn-ea"/>
              </a:rPr>
              <a:t>分）</a:t>
            </a:r>
            <a:endParaRPr lang="zh-CN" altLang="en-US" sz="20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结合诗句，比较赏析这两首柳絮词中的柳絮形象有何不同？</a:t>
            </a:r>
            <a:r>
              <a:rPr lang="zh-CN" altLang="en-US" sz="2000">
                <a:sym typeface="+mn-ea"/>
              </a:rPr>
              <a:t>（6分）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500" y="911250"/>
            <a:ext cx="50165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5560955" y="889562"/>
            <a:ext cx="1070090" cy="46074"/>
          </a:xfrm>
          <a:prstGeom prst="roundRect">
            <a:avLst>
              <a:gd name="adj" fmla="val 50000"/>
            </a:avLst>
          </a:prstGeom>
          <a:solidFill>
            <a:srgbClr val="0C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UNIT_PLACING_PICTURE_USER_VIEWPORT" val="{&quot;height&quot;:6120,&quot;width&quot;:8550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4079</Words>
  <Application>WPS 演示</Application>
  <PresentationFormat>宽屏</PresentationFormat>
  <Paragraphs>228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Abadi</vt:lpstr>
      <vt:lpstr>迷你简粗宋</vt:lpstr>
      <vt:lpstr>楷体_GB2312</vt:lpstr>
      <vt:lpstr>新宋体</vt:lpstr>
      <vt:lpstr>等线</vt:lpstr>
      <vt:lpstr>Arial Unicode MS</vt:lpstr>
      <vt:lpstr>Segoe Print</vt:lpstr>
      <vt:lpstr>Calibri</vt:lpstr>
      <vt:lpstr>华文楷体</vt:lpstr>
      <vt:lpstr>楷体</vt:lpstr>
      <vt:lpstr>方正苏新诗柳楷简体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建国</cp:lastModifiedBy>
  <cp:revision>295</cp:revision>
  <dcterms:created xsi:type="dcterms:W3CDTF">2020-04-20T13:59:00Z</dcterms:created>
  <dcterms:modified xsi:type="dcterms:W3CDTF">2020-04-22T00:19:32Z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