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56" r:id="rId2"/>
    <p:sldId id="286" r:id="rId3"/>
    <p:sldId id="287" r:id="rId4"/>
    <p:sldId id="288" r:id="rId5"/>
    <p:sldId id="291" r:id="rId6"/>
    <p:sldId id="293" r:id="rId7"/>
    <p:sldId id="292" r:id="rId8"/>
    <p:sldId id="279" r:id="rId9"/>
    <p:sldId id="278" r:id="rId10"/>
    <p:sldId id="304" r:id="rId11"/>
    <p:sldId id="280" r:id="rId12"/>
    <p:sldId id="294" r:id="rId13"/>
    <p:sldId id="295" r:id="rId14"/>
    <p:sldId id="305" r:id="rId15"/>
    <p:sldId id="296" r:id="rId16"/>
    <p:sldId id="297" r:id="rId17"/>
    <p:sldId id="299" r:id="rId18"/>
    <p:sldId id="298" r:id="rId19"/>
    <p:sldId id="282" r:id="rId20"/>
    <p:sldId id="281" r:id="rId21"/>
    <p:sldId id="301" r:id="rId22"/>
    <p:sldId id="302" r:id="rId23"/>
    <p:sldId id="303" r:id="rId24"/>
    <p:sldId id="259" r:id="rId25"/>
  </p:sldIdLst>
  <p:sldSz cx="9144000" cy="6858000" type="screen4x3"/>
  <p:notesSz cx="6858000" cy="9144000"/>
  <p:embeddedFontLst>
    <p:embeddedFont>
      <p:font typeface="方正硬笔楷书简体" pitchFamily="65" charset="-122"/>
      <p:regular r:id="rId27"/>
    </p:embeddedFont>
    <p:embeddedFont>
      <p:font typeface="经典趣体简" charset="-122"/>
      <p:regular r:id="rId28"/>
    </p:embeddedFont>
    <p:embeddedFont>
      <p:font typeface="方正启体简体" pitchFamily="65" charset="-122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华文行楷" charset="-122"/>
      <p:regular r:id="rId3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51736" autoAdjust="0"/>
  </p:normalViewPr>
  <p:slideViewPr>
    <p:cSldViewPr>
      <p:cViewPr varScale="1">
        <p:scale>
          <a:sx n="89" d="100"/>
          <a:sy n="89" d="100"/>
        </p:scale>
        <p:origin x="-4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C8CA40D-B334-4115-8712-126902423DA3}" type="datetimeFigureOut">
              <a:rPr lang="zh-CN" altLang="en-US"/>
              <a:pPr>
                <a:defRPr/>
              </a:pPr>
              <a:t>2015/11/11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079B01F-CEEA-46C3-A15E-7835E566D9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ADABB4-1BD7-4A97-85C2-DCAEEA5F574C}" type="slidenum">
              <a:rPr lang="zh-CN" altLang="en-US" smtClean="0">
                <a:latin typeface="Arial" charset="0"/>
              </a:rPr>
              <a:pPr/>
              <a:t>1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43909EF-A5A8-4DD7-8CBB-B06870B504FE}" type="datetimeFigureOut">
              <a:rPr lang="zh-CN" altLang="en-US"/>
              <a:pPr>
                <a:defRPr/>
              </a:pPr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7659EDC-19CE-47CD-853F-69F1A934E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117EE8-FCB2-4C5A-8AE8-2A46057DC37F}" type="datetimeFigureOut">
              <a:rPr lang="zh-CN" altLang="en-US"/>
              <a:pPr>
                <a:defRPr/>
              </a:pPr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5B0CAC1-4BC0-4DAB-9948-BF8212D6BB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2304B-0C17-4459-B3DA-13F0B08ACBF9}" type="datetime1">
              <a:rPr lang="zh-CN" altLang="en-US"/>
              <a:pPr>
                <a:defRPr/>
              </a:pPr>
              <a:t>2015/11/11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0C674-A612-4350-973A-51AB9DD260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D111E7A-7301-490A-8528-1DD6A54536CB}" type="datetimeFigureOut">
              <a:rPr lang="zh-CN" altLang="en-US"/>
              <a:pPr>
                <a:defRPr/>
              </a:pPr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1C02C6D-9B56-4B35-9680-2B2B830629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7CF9E4-6772-4B6B-849D-B3BE717EB970}" type="datetimeFigureOut">
              <a:rPr lang="zh-CN" altLang="en-US"/>
              <a:pPr>
                <a:defRPr/>
              </a:pPr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AB84CC-A562-4544-B1CB-783DE897A1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DB3EAF0-5F1E-45EF-8272-2787091E2BF5}" type="datetimeFigureOut">
              <a:rPr lang="zh-CN" altLang="en-US"/>
              <a:pPr>
                <a:defRPr/>
              </a:pPr>
              <a:t>2015/11/11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456D33-C4EF-4684-A1DC-DC5A4D51EA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D49E0A9-C50B-4A93-A057-6447E230D7EE}" type="datetimeFigureOut">
              <a:rPr lang="zh-CN" altLang="en-US"/>
              <a:pPr>
                <a:defRPr/>
              </a:pPr>
              <a:t>2015/11/11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415DE2-410E-4A9B-9A6E-9CBC54C69B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B71B77-5041-434E-9F16-3C88F51361AC}" type="datetimeFigureOut">
              <a:rPr lang="zh-CN" altLang="en-US"/>
              <a:pPr>
                <a:defRPr/>
              </a:pPr>
              <a:t>2015/11/11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505AA99-CE2F-40C3-9C31-32E4653944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45FC434-B152-495B-ADBE-A67DF08AAC21}" type="datetimeFigureOut">
              <a:rPr lang="zh-CN" altLang="en-US"/>
              <a:pPr>
                <a:defRPr/>
              </a:pPr>
              <a:t>2015/11/11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26A8BF2-FF46-4542-83B4-265A70D767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8751F6E-9953-4A23-B15B-D9D7AE3CA768}" type="datetimeFigureOut">
              <a:rPr lang="zh-CN" altLang="en-US"/>
              <a:pPr>
                <a:defRPr/>
              </a:pPr>
              <a:t>2015/11/11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05EFEBF-2114-48F2-924C-F678DD7B7C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64120CE-8310-4BB6-AFFF-7C4697DC7264}" type="datetimeFigureOut">
              <a:rPr lang="zh-CN" altLang="en-US"/>
              <a:pPr>
                <a:defRPr/>
              </a:pPr>
              <a:t>2015/11/11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7C5B120-B48E-43B7-B122-B0EC757E90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11.png"/>
          <p:cNvPicPr>
            <a:picLocks noChangeAspect="1"/>
          </p:cNvPicPr>
          <p:nvPr userDrawn="1"/>
        </p:nvPicPr>
        <p:blipFill>
          <a:blip r:embed="rId14" cstate="print"/>
          <a:srcRect b="80000"/>
          <a:stretch>
            <a:fillRect/>
          </a:stretch>
        </p:blipFill>
        <p:spPr bwMode="auto">
          <a:xfrm>
            <a:off x="0" y="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8" descr="13.png"/>
          <p:cNvPicPr>
            <a:picLocks noChangeAspect="1"/>
          </p:cNvPicPr>
          <p:nvPr userDrawn="1"/>
        </p:nvPicPr>
        <p:blipFill>
          <a:blip r:embed="rId15" cstate="print"/>
          <a:srcRect l="53149"/>
          <a:stretch>
            <a:fillRect/>
          </a:stretch>
        </p:blipFill>
        <p:spPr bwMode="auto">
          <a:xfrm>
            <a:off x="4895851" y="26670"/>
            <a:ext cx="42846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D:\13&#32423;&#35821;&#25991;&#19977;\11&#35946;&#25918;&#23113;&#32422;&#24635;&#30456;&#23452;\&#21709;&#23476;&#29255;&#27573;.mp3" TargetMode="Externa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.png"/>
          <p:cNvPicPr>
            <a:picLocks noChangeAspect="1"/>
          </p:cNvPicPr>
          <p:nvPr/>
        </p:nvPicPr>
        <p:blipFill>
          <a:blip r:embed="rId3" cstate="print"/>
          <a:srcRect l="-3908"/>
          <a:stretch>
            <a:fillRect/>
          </a:stretch>
        </p:blipFill>
        <p:spPr bwMode="auto">
          <a:xfrm>
            <a:off x="1160464" y="1095376"/>
            <a:ext cx="7983537" cy="5762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10.png"/>
          <p:cNvPicPr>
            <a:picLocks noChangeAspect="1"/>
          </p:cNvPicPr>
          <p:nvPr/>
        </p:nvPicPr>
        <p:blipFill>
          <a:blip r:embed="rId4" cstate="print"/>
          <a:srcRect r="50204" b="52245"/>
          <a:stretch>
            <a:fillRect/>
          </a:stretch>
        </p:blipFill>
        <p:spPr bwMode="auto">
          <a:xfrm>
            <a:off x="7939" y="3583306"/>
            <a:ext cx="4554537" cy="327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5.png"/>
          <p:cNvPicPr>
            <a:picLocks noChangeAspect="1"/>
          </p:cNvPicPr>
          <p:nvPr/>
        </p:nvPicPr>
        <p:blipFill>
          <a:blip r:embed="rId5" cstate="print"/>
          <a:srcRect l="82813" t="26250" r="9375" b="62500"/>
          <a:stretch>
            <a:fillRect/>
          </a:stretch>
        </p:blipFill>
        <p:spPr bwMode="auto">
          <a:xfrm>
            <a:off x="9001126" y="2916556"/>
            <a:ext cx="714375" cy="771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3.png"/>
          <p:cNvPicPr>
            <a:picLocks noChangeAspect="1"/>
          </p:cNvPicPr>
          <p:nvPr/>
        </p:nvPicPr>
        <p:blipFill>
          <a:blip r:embed="rId6" cstate="print"/>
          <a:srcRect l="14063" t="46249" r="75000" b="35001"/>
          <a:stretch>
            <a:fillRect/>
          </a:stretch>
        </p:blipFill>
        <p:spPr bwMode="auto">
          <a:xfrm>
            <a:off x="9467851" y="1874520"/>
            <a:ext cx="1000125" cy="1285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683568" y="1556792"/>
            <a:ext cx="6376222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 dirty="0" smtClean="0">
                <a:ln w="11430"/>
                <a:solidFill>
                  <a:srgbClr val="00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  <a:cs typeface="经典趣体简" pitchFamily="49" charset="-122"/>
              </a:rPr>
              <a:t>念奴娇</a:t>
            </a:r>
            <a:r>
              <a:rPr lang="en-US" altLang="zh-CN" sz="5400" b="1" dirty="0" smtClean="0">
                <a:ln w="11430"/>
                <a:solidFill>
                  <a:srgbClr val="00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  <a:cs typeface="经典趣体简" pitchFamily="49" charset="-122"/>
              </a:rPr>
              <a:t>·</a:t>
            </a:r>
            <a:r>
              <a:rPr lang="zh-CN" altLang="en-US" sz="5400" b="1" dirty="0" smtClean="0">
                <a:ln w="11430"/>
                <a:solidFill>
                  <a:srgbClr val="00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  <a:cs typeface="经典趣体简" pitchFamily="49" charset="-122"/>
              </a:rPr>
              <a:t>赤壁怀古</a:t>
            </a:r>
            <a:endParaRPr lang="zh-CN" altLang="en-US" sz="5400" b="1" dirty="0">
              <a:ln w="11430"/>
              <a:solidFill>
                <a:srgbClr val="0000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硬笔楷书简体" pitchFamily="65" charset="-122"/>
              <a:ea typeface="方正硬笔楷书简体" pitchFamily="65" charset="-122"/>
              <a:cs typeface="经典趣体简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3312" y="3857629"/>
            <a:ext cx="158569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3600" b="1" dirty="0" smtClean="0">
                <a:ln w="11430"/>
                <a:solidFill>
                  <a:srgbClr val="00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苏    轼</a:t>
            </a:r>
            <a:endParaRPr lang="zh-CN" altLang="en-US" sz="3600" b="1" dirty="0">
              <a:ln w="11430"/>
              <a:solidFill>
                <a:srgbClr val="0000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硬笔楷书简体" pitchFamily="65" charset="-122"/>
              <a:ea typeface="方正硬笔楷书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1844824"/>
            <a:ext cx="61206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     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大江东去，浪淘尽，千古风流人物。 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故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垒西边，人道是、三国周郎赤壁。 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乱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石穿空，惊涛拍岸，卷起千堆雪。 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江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山如画，一时多少豪杰。</a:t>
            </a:r>
            <a:endParaRPr lang="en-US" altLang="zh-CN" sz="3200" b="1" dirty="0" smtClean="0">
              <a:solidFill>
                <a:schemeClr val="tx2"/>
              </a:solidFill>
              <a:latin typeface="方正硬笔楷书简体" pitchFamily="65" charset="-122"/>
              <a:ea typeface="方正硬笔楷书简体" pitchFamily="65" charset="-122"/>
            </a:endParaRPr>
          </a:p>
          <a:p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1340768"/>
            <a:ext cx="648072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念奴娇</a:t>
            </a:r>
            <a:r>
              <a:rPr lang="en-US" altLang="zh-CN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赤壁怀古</a:t>
            </a:r>
          </a:p>
          <a:p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5013176"/>
            <a:ext cx="6264696" cy="123110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zh-CN" altLang="zh-CN" sz="2800" b="1" dirty="0" smtClean="0">
                <a:latin typeface="方正硬笔楷书简体" pitchFamily="65" charset="-122"/>
                <a:ea typeface="方正硬笔楷书简体" pitchFamily="65" charset="-122"/>
              </a:rPr>
              <a:t>这是豪放词派的代表作，哪句话让你感受到了“豪放”的特点？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412776"/>
            <a:ext cx="648072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念奴娇</a:t>
            </a:r>
            <a:r>
              <a:rPr lang="en-US" altLang="zh-CN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赤壁怀古</a:t>
            </a:r>
          </a:p>
          <a:p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475656" y="1052736"/>
            <a:ext cx="6767832" cy="584775"/>
          </a:xfrm>
          <a:prstGeom prst="rect">
            <a:avLst/>
          </a:prstGeom>
          <a:ln/>
          <a:effectLst>
            <a:glow rad="2286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大江东去，浪淘尽，千古风流人物。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2420888"/>
            <a:ext cx="4608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风流人物</a:t>
            </a:r>
            <a:r>
              <a:rPr lang="en-US" altLang="zh-CN" sz="32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英雄人物</a:t>
            </a:r>
            <a:endParaRPr lang="en-US" altLang="zh-CN" sz="32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endParaRPr lang="en-US" altLang="zh-CN" sz="32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可替换吗？</a:t>
            </a:r>
            <a:endParaRPr lang="zh-CN" altLang="en-US" sz="32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412776"/>
            <a:ext cx="648072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念奴娇</a:t>
            </a:r>
            <a:r>
              <a:rPr lang="en-US" altLang="zh-CN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赤壁怀古</a:t>
            </a:r>
          </a:p>
          <a:p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475656" y="1052736"/>
            <a:ext cx="6767832" cy="584775"/>
          </a:xfrm>
          <a:prstGeom prst="rect">
            <a:avLst/>
          </a:prstGeom>
          <a:ln/>
          <a:effectLst>
            <a:glow rad="2286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乱石穿空，惊涛拍岸，卷起千堆雪。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331640" y="2636912"/>
            <a:ext cx="64807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穿——</a:t>
            </a:r>
            <a:r>
              <a:rPr lang="zh-CN" altLang="en-US" sz="2800" dirty="0" smtClean="0">
                <a:latin typeface="方正硬笔楷书简体" pitchFamily="65" charset="-122"/>
                <a:ea typeface="方正硬笔楷书简体" pitchFamily="65" charset="-122"/>
              </a:rPr>
              <a:t>怪石险峻</a:t>
            </a:r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高度 ——仰视</a:t>
            </a:r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  </a:t>
            </a:r>
            <a:endParaRPr lang="zh-CN" altLang="zh-CN" sz="28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拍——</a:t>
            </a:r>
            <a:r>
              <a:rPr lang="zh-CN" altLang="en-US" sz="2800" dirty="0" smtClean="0">
                <a:latin typeface="方正硬笔楷书简体" pitchFamily="65" charset="-122"/>
                <a:ea typeface="方正硬笔楷书简体" pitchFamily="65" charset="-122"/>
              </a:rPr>
              <a:t>大浪凶猛</a:t>
            </a:r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力度 ——俯视 </a:t>
            </a:r>
          </a:p>
          <a:p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卷——</a:t>
            </a:r>
            <a:r>
              <a:rPr lang="zh-CN" altLang="en-US" sz="2800" dirty="0" smtClean="0">
                <a:latin typeface="方正硬笔楷书简体" pitchFamily="65" charset="-122"/>
                <a:ea typeface="方正硬笔楷书简体" pitchFamily="65" charset="-122"/>
              </a:rPr>
              <a:t>浪花激荡</a:t>
            </a:r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广度 </a:t>
            </a:r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2800" dirty="0" smtClean="0">
                <a:latin typeface="方正硬笔楷书简体" pitchFamily="65" charset="-122"/>
                <a:ea typeface="方正硬笔楷书简体" pitchFamily="65" charset="-122"/>
              </a:rPr>
              <a:t>平</a:t>
            </a:r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视</a:t>
            </a:r>
            <a:endParaRPr lang="zh-CN" altLang="zh-CN" sz="28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endParaRPr lang="zh-CN" altLang="en-US" sz="32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4437112"/>
            <a:ext cx="51125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赤壁古战场</a:t>
            </a:r>
            <a:r>
              <a:rPr lang="en-US" altLang="zh-CN" sz="32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雄伟、壮丽、波澜壮阔</a:t>
            </a:r>
            <a:endParaRPr lang="zh-CN" altLang="en-US" sz="32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412776"/>
            <a:ext cx="648072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念奴娇</a:t>
            </a:r>
            <a:r>
              <a:rPr lang="en-US" altLang="zh-CN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赤壁怀古</a:t>
            </a:r>
          </a:p>
          <a:p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475656" y="1052736"/>
            <a:ext cx="5184576" cy="584775"/>
          </a:xfrm>
          <a:prstGeom prst="rect">
            <a:avLst/>
          </a:prstGeom>
          <a:ln/>
          <a:effectLst>
            <a:glow rad="2286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江山如画，一时多少豪杰。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259632" y="2132856"/>
            <a:ext cx="63367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硬笔楷书简体" pitchFamily="65" charset="-122"/>
                <a:ea typeface="方正硬笔楷书简体" pitchFamily="65" charset="-122"/>
              </a:rPr>
              <a:t>张飞</a:t>
            </a:r>
            <a:r>
              <a:rPr lang="en-US" altLang="zh-CN" sz="24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2400" dirty="0" smtClean="0">
                <a:latin typeface="方正硬笔楷书简体" pitchFamily="65" charset="-122"/>
                <a:ea typeface="方正硬笔楷书简体" pitchFamily="65" charset="-122"/>
              </a:rPr>
              <a:t>长坂坡前一声吼，喝退敌人百万兵</a:t>
            </a:r>
            <a:endParaRPr lang="en-US" altLang="zh-CN" sz="24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2400" dirty="0" smtClean="0">
                <a:latin typeface="方正硬笔楷书简体" pitchFamily="65" charset="-122"/>
                <a:ea typeface="方正硬笔楷书简体" pitchFamily="65" charset="-122"/>
              </a:rPr>
              <a:t>关羽</a:t>
            </a:r>
            <a:r>
              <a:rPr lang="en-US" altLang="zh-CN" sz="24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2400" dirty="0" smtClean="0">
                <a:latin typeface="方正硬笔楷书简体" pitchFamily="65" charset="-122"/>
                <a:ea typeface="方正硬笔楷书简体" pitchFamily="65" charset="-122"/>
              </a:rPr>
              <a:t>过五关斩六将，斩颜良 捉文丑  </a:t>
            </a:r>
            <a:endParaRPr lang="en-US" altLang="zh-CN" sz="24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2400" dirty="0" smtClean="0">
                <a:latin typeface="方正硬笔楷书简体" pitchFamily="65" charset="-122"/>
                <a:ea typeface="方正硬笔楷书简体" pitchFamily="65" charset="-122"/>
              </a:rPr>
              <a:t>赵云</a:t>
            </a:r>
            <a:r>
              <a:rPr lang="en-US" altLang="zh-CN" sz="24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2400" dirty="0" smtClean="0">
                <a:latin typeface="方正硬笔楷书简体" pitchFamily="65" charset="-122"/>
                <a:ea typeface="方正硬笔楷书简体" pitchFamily="65" charset="-122"/>
              </a:rPr>
              <a:t>百万军中取上将人头如探囊取物</a:t>
            </a:r>
            <a:endParaRPr lang="en-US" altLang="zh-CN" sz="24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     </a:t>
            </a:r>
          </a:p>
          <a:p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    </a:t>
            </a:r>
          </a:p>
          <a:p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    </a:t>
            </a:r>
            <a:r>
              <a:rPr lang="zh-CN" altLang="en-US" sz="2800" dirty="0" smtClean="0">
                <a:latin typeface="方正硬笔楷书简体" pitchFamily="65" charset="-122"/>
                <a:ea typeface="方正硬笔楷书简体" pitchFamily="65" charset="-122"/>
              </a:rPr>
              <a:t>刘备  曹操  孙权</a:t>
            </a:r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 ……</a:t>
            </a:r>
            <a:r>
              <a:rPr lang="zh-CN" altLang="en-US" sz="2800" dirty="0" smtClean="0">
                <a:latin typeface="方正硬笔楷书简体" pitchFamily="65" charset="-122"/>
                <a:ea typeface="方正硬笔楷书简体" pitchFamily="65" charset="-122"/>
              </a:rPr>
              <a:t>众多的英雄豪杰，苏轼为何只写周郎？</a:t>
            </a:r>
            <a:endParaRPr lang="en-US" altLang="zh-CN" sz="28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                            </a:t>
            </a:r>
            <a:endParaRPr lang="zh-CN" altLang="en-US" sz="28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1916832"/>
            <a:ext cx="61206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     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大江东去，浪淘尽，千古风流人物。 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故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垒西边，人道是、三国周郎赤壁。 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乱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石穿空，惊涛拍岸，卷起千堆雪。 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江</a:t>
            </a:r>
            <a:r>
              <a:rPr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山如画，一时多少豪杰。</a:t>
            </a:r>
            <a:endParaRPr lang="en-US" altLang="zh-CN" sz="3200" b="1" dirty="0" smtClean="0">
              <a:solidFill>
                <a:schemeClr val="tx2"/>
              </a:solidFill>
              <a:latin typeface="方正硬笔楷书简体" pitchFamily="65" charset="-122"/>
              <a:ea typeface="方正硬笔楷书简体" pitchFamily="65" charset="-122"/>
            </a:endParaRPr>
          </a:p>
          <a:p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1340768"/>
            <a:ext cx="648072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念奴娇</a:t>
            </a:r>
            <a:r>
              <a:rPr lang="en-US" altLang="zh-CN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赤壁怀古</a:t>
            </a:r>
          </a:p>
          <a:p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1628800"/>
            <a:ext cx="633670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     </a:t>
            </a:r>
            <a:endParaRPr lang="en-US" altLang="zh-CN" sz="2800" b="1" dirty="0" smtClean="0">
              <a:solidFill>
                <a:schemeClr val="tx2"/>
              </a:solidFill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kumimoji="1"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     遥想公瑾当年，小乔初嫁了，雄姿英发。羽扇纶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+mn-ea"/>
                <a:ea typeface="+mn-ea"/>
              </a:rPr>
              <a:t>（</a:t>
            </a:r>
            <a:r>
              <a:rPr kumimoji="1" lang="en-US" altLang="zh-CN" sz="3200" b="1" dirty="0" err="1" smtClean="0">
                <a:solidFill>
                  <a:schemeClr val="tx2"/>
                </a:solidFill>
                <a:latin typeface="+mn-ea"/>
                <a:ea typeface="+mn-ea"/>
              </a:rPr>
              <a:t>guān</a:t>
            </a:r>
            <a:r>
              <a:rPr kumimoji="1" lang="en-US" altLang="zh-CN" sz="3200" b="1" dirty="0" smtClean="0">
                <a:solidFill>
                  <a:schemeClr val="tx2"/>
                </a:solidFill>
                <a:latin typeface="+mn-ea"/>
                <a:ea typeface="+mn-ea"/>
              </a:rPr>
              <a:t>)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巾，谈笑间，樯橹</a:t>
            </a:r>
            <a:r>
              <a:rPr kumimoji="1" lang="en-US" altLang="zh-CN" sz="3200" b="1" dirty="0" smtClean="0">
                <a:solidFill>
                  <a:schemeClr val="tx2"/>
                </a:solidFill>
                <a:latin typeface="+mn-ea"/>
                <a:ea typeface="+mn-ea"/>
              </a:rPr>
              <a:t>(</a:t>
            </a:r>
            <a:r>
              <a:rPr kumimoji="1" lang="en-US" altLang="zh-CN" sz="3200" b="1" dirty="0" err="1" smtClean="0">
                <a:solidFill>
                  <a:schemeClr val="tx2"/>
                </a:solidFill>
                <a:latin typeface="+mn-ea"/>
                <a:ea typeface="+mn-ea"/>
              </a:rPr>
              <a:t>qiáng</a:t>
            </a:r>
            <a:r>
              <a:rPr kumimoji="1" lang="en-US" altLang="zh-CN" sz="3200" b="1" dirty="0" smtClean="0">
                <a:solidFill>
                  <a:schemeClr val="tx2"/>
                </a:solidFill>
                <a:latin typeface="+mn-ea"/>
                <a:ea typeface="+mn-ea"/>
              </a:rPr>
              <a:t> </a:t>
            </a:r>
            <a:r>
              <a:rPr kumimoji="1" lang="en-US" altLang="zh-CN" sz="3200" b="1" dirty="0" err="1" smtClean="0">
                <a:solidFill>
                  <a:schemeClr val="tx2"/>
                </a:solidFill>
                <a:latin typeface="+mn-ea"/>
                <a:ea typeface="+mn-ea"/>
              </a:rPr>
              <a:t>lǔ</a:t>
            </a:r>
            <a:r>
              <a:rPr kumimoji="1" lang="en-US" altLang="zh-CN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)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灰飞烟灭。故国神游，多情应笑我，早生华</a:t>
            </a:r>
            <a:r>
              <a:rPr kumimoji="1" lang="en-US" altLang="zh-CN" sz="3200" b="1" dirty="0" smtClean="0">
                <a:solidFill>
                  <a:schemeClr val="tx2"/>
                </a:solidFill>
                <a:latin typeface="+mn-ea"/>
                <a:ea typeface="+mn-ea"/>
              </a:rPr>
              <a:t>(</a:t>
            </a:r>
            <a:r>
              <a:rPr kumimoji="1" lang="en-US" altLang="zh-CN" sz="3200" b="1" dirty="0" err="1" smtClean="0">
                <a:solidFill>
                  <a:schemeClr val="tx2"/>
                </a:solidFill>
                <a:latin typeface="+mn-ea"/>
                <a:ea typeface="+mn-ea"/>
              </a:rPr>
              <a:t>huá</a:t>
            </a:r>
            <a:r>
              <a:rPr kumimoji="1" lang="en-US" altLang="zh-CN" sz="3200" b="1" dirty="0" smtClean="0">
                <a:solidFill>
                  <a:schemeClr val="tx2"/>
                </a:solidFill>
                <a:latin typeface="+mn-ea"/>
                <a:ea typeface="+mn-ea"/>
              </a:rPr>
              <a:t>)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发。 人生如梦，一尊还酹</a:t>
            </a:r>
            <a:r>
              <a:rPr kumimoji="1" lang="en-US" altLang="zh-CN" sz="3200" b="1" dirty="0" smtClean="0">
                <a:solidFill>
                  <a:schemeClr val="tx2"/>
                </a:solidFill>
                <a:latin typeface="+mn-ea"/>
                <a:ea typeface="+mn-ea"/>
              </a:rPr>
              <a:t>(</a:t>
            </a:r>
            <a:r>
              <a:rPr kumimoji="1" lang="en-US" altLang="zh-CN" sz="3200" b="1" dirty="0" err="1" smtClean="0">
                <a:solidFill>
                  <a:schemeClr val="tx2"/>
                </a:solidFill>
                <a:latin typeface="+mn-ea"/>
                <a:ea typeface="+mn-ea"/>
              </a:rPr>
              <a:t>lèi</a:t>
            </a:r>
            <a:r>
              <a:rPr kumimoji="1" lang="en-US" altLang="zh-CN" sz="3200" b="1" dirty="0" smtClean="0">
                <a:solidFill>
                  <a:schemeClr val="tx2"/>
                </a:solidFill>
                <a:latin typeface="+mn-ea"/>
                <a:ea typeface="+mn-ea"/>
              </a:rPr>
              <a:t>)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江月。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64288" y="1124744"/>
            <a:ext cx="1368152" cy="707886"/>
          </a:xfrm>
          <a:prstGeom prst="rect">
            <a:avLst/>
          </a:prstGeom>
          <a:ln>
            <a:noFill/>
          </a:ln>
          <a:effectLst>
            <a:glow rad="101600">
              <a:schemeClr val="tx1">
                <a:lumMod val="65000"/>
                <a:lumOff val="3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方正硬笔楷书简体" pitchFamily="65" charset="-122"/>
                <a:ea typeface="方正硬笔楷书简体" pitchFamily="65" charset="-122"/>
              </a:rPr>
              <a:t>下阕</a:t>
            </a:r>
            <a:endParaRPr lang="zh-CN" altLang="en-US" sz="4000" b="1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340768"/>
            <a:ext cx="648072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念奴娇</a:t>
            </a:r>
            <a:r>
              <a:rPr lang="en-US" altLang="zh-CN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赤壁怀古</a:t>
            </a:r>
          </a:p>
          <a:p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332656"/>
            <a:ext cx="1008112" cy="584775"/>
          </a:xfrm>
          <a:prstGeom prst="rect">
            <a:avLst/>
          </a:prstGeom>
          <a:ln>
            <a:noFill/>
          </a:ln>
          <a:effectLst>
            <a:glow rad="101600">
              <a:schemeClr val="tx1">
                <a:lumMod val="65000"/>
                <a:lumOff val="3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方正硬笔楷书简体" pitchFamily="65" charset="-122"/>
                <a:ea typeface="方正硬笔楷书简体" pitchFamily="65" charset="-122"/>
              </a:rPr>
              <a:t>下阕</a:t>
            </a:r>
            <a:endParaRPr lang="zh-CN" altLang="en-US" sz="3200" b="1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340768"/>
            <a:ext cx="648072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念奴娇</a:t>
            </a:r>
            <a:r>
              <a:rPr lang="en-US" altLang="zh-CN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赤壁怀古</a:t>
            </a:r>
          </a:p>
          <a:p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2276872"/>
            <a:ext cx="53285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公瑾</a:t>
            </a:r>
            <a:r>
              <a:rPr lang="en-US" altLang="zh-CN" sz="32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周瑜   可替换吗？为什么？</a:t>
            </a:r>
            <a:endParaRPr lang="en-US" altLang="zh-CN" sz="32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pPr>
              <a:buFont typeface="Arial" pitchFamily="34" charset="0"/>
              <a:buChar char="•"/>
            </a:pPr>
            <a:endParaRPr lang="en-US" altLang="zh-CN" sz="32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pPr>
              <a:buFont typeface="Arial" pitchFamily="34" charset="0"/>
              <a:buChar char="•"/>
            </a:pP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初嫁</a:t>
            </a:r>
            <a:r>
              <a:rPr lang="en-US" altLang="zh-CN" sz="32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出嫁    区别在哪里？</a:t>
            </a:r>
            <a:endParaRPr lang="zh-CN" altLang="en-US" sz="32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5656" y="1052736"/>
            <a:ext cx="6767832" cy="523220"/>
          </a:xfrm>
          <a:prstGeom prst="rect">
            <a:avLst/>
          </a:prstGeom>
          <a:ln/>
          <a:effectLst>
            <a:glow rad="2286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遥想公瑾当年，小乔初嫁了，雄姿英发。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332656"/>
            <a:ext cx="1008112" cy="584775"/>
          </a:xfrm>
          <a:prstGeom prst="rect">
            <a:avLst/>
          </a:prstGeom>
          <a:ln>
            <a:noFill/>
          </a:ln>
          <a:effectLst>
            <a:glow rad="101600">
              <a:schemeClr val="tx1">
                <a:lumMod val="65000"/>
                <a:lumOff val="3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方正硬笔楷书简体" pitchFamily="65" charset="-122"/>
                <a:ea typeface="方正硬笔楷书简体" pitchFamily="65" charset="-122"/>
              </a:rPr>
              <a:t>下阕</a:t>
            </a:r>
            <a:endParaRPr lang="zh-CN" altLang="en-US" sz="3200" b="1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340768"/>
            <a:ext cx="648072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念奴娇</a:t>
            </a:r>
            <a:r>
              <a:rPr lang="en-US" altLang="zh-CN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赤壁怀古</a:t>
            </a:r>
          </a:p>
          <a:p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475656" y="1052736"/>
            <a:ext cx="6767832" cy="584775"/>
          </a:xfrm>
          <a:prstGeom prst="rect">
            <a:avLst/>
          </a:prstGeom>
          <a:ln/>
          <a:effectLst>
            <a:glow rad="2286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羽扇纶巾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，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谈笑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间，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樯橹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灰飞烟灭。</a:t>
            </a:r>
            <a:endParaRPr lang="zh-CN" altLang="en-US" sz="3200" dirty="0"/>
          </a:p>
        </p:txBody>
      </p:sp>
      <p:pic>
        <p:nvPicPr>
          <p:cNvPr id="10" name="图片 9" descr="羽扇纶巾_副本_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0083" y="3140968"/>
            <a:ext cx="2593918" cy="352839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75656" y="2420888"/>
            <a:ext cx="59766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羽扇纶巾</a:t>
            </a:r>
            <a:r>
              <a:rPr lang="en-US" altLang="zh-CN" sz="32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儒将</a:t>
            </a:r>
            <a:endParaRPr lang="en-US" altLang="zh-CN" sz="32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pPr>
              <a:buFont typeface="Arial" pitchFamily="34" charset="0"/>
              <a:buChar char="•"/>
            </a:pP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谈笑间</a:t>
            </a:r>
            <a:r>
              <a:rPr lang="en-US" altLang="zh-CN" sz="32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指挥若定  淡定从容</a:t>
            </a:r>
            <a:endParaRPr lang="en-US" altLang="zh-CN" sz="32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pPr>
              <a:buFont typeface="Arial" pitchFamily="34" charset="0"/>
              <a:buChar char="•"/>
            </a:pPr>
            <a:endParaRPr lang="en-US" altLang="zh-CN" sz="32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pPr>
              <a:buFont typeface="Arial" pitchFamily="34" charset="0"/>
              <a:buChar char="•"/>
            </a:pP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樯橹</a:t>
            </a:r>
            <a:r>
              <a:rPr lang="en-US" altLang="zh-CN" sz="32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强虏   你认为哪个更好？</a:t>
            </a:r>
            <a:endParaRPr lang="zh-CN" altLang="en-US" sz="32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羽扇纶巾_副本_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2790990"/>
            <a:ext cx="2843808" cy="40670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91680" y="1412776"/>
            <a:ext cx="63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 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遥想公瑾当年，小乔初嫁了，雄姿英发。羽扇纶巾，谈笑间，樯橹灰飞烟灭。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04664"/>
            <a:ext cx="1080120" cy="584775"/>
          </a:xfrm>
          <a:prstGeom prst="rect">
            <a:avLst/>
          </a:prstGeom>
          <a:ln>
            <a:noFill/>
          </a:ln>
          <a:effectLst>
            <a:glow rad="101600">
              <a:schemeClr val="tx1">
                <a:lumMod val="65000"/>
                <a:lumOff val="3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方正硬笔楷书简体" pitchFamily="65" charset="-122"/>
                <a:ea typeface="方正硬笔楷书简体" pitchFamily="65" charset="-122"/>
              </a:rPr>
              <a:t>下阕</a:t>
            </a:r>
            <a:endParaRPr lang="zh-CN" altLang="en-US" sz="3200" b="1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340768"/>
            <a:ext cx="648072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念奴娇</a:t>
            </a:r>
            <a:r>
              <a:rPr lang="en-US" altLang="zh-CN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赤壁怀古</a:t>
            </a:r>
          </a:p>
          <a:p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475656" y="2996952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风流人物</a:t>
            </a:r>
            <a:r>
              <a:rPr lang="en-US" altLang="zh-CN" sz="32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？找出对应的句子</a:t>
            </a:r>
            <a:endParaRPr lang="zh-CN" altLang="en-US" sz="32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4437112"/>
            <a:ext cx="58326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英俊潇洒   风流倜傥   </a:t>
            </a:r>
            <a:endParaRPr lang="en-US" altLang="zh-CN" sz="32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儒雅淡定</a:t>
            </a:r>
            <a:r>
              <a:rPr lang="en-US" altLang="zh-CN" sz="3200" dirty="0" smtClean="0">
                <a:latin typeface="方正硬笔楷书简体" pitchFamily="65" charset="-122"/>
                <a:ea typeface="方正硬笔楷书简体" pitchFamily="65" charset="-122"/>
              </a:rPr>
              <a:t>   </a:t>
            </a: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文武双全     </a:t>
            </a:r>
            <a:endParaRPr lang="zh-CN" altLang="en-US" sz="32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83568" y="2420888"/>
          <a:ext cx="7128792" cy="282586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1188132"/>
                <a:gridCol w="1188132"/>
                <a:gridCol w="1188132"/>
                <a:gridCol w="1188132"/>
                <a:gridCol w="1188132"/>
                <a:gridCol w="1188132"/>
              </a:tblGrid>
              <a:tr h="93610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年龄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外貌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婚姻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职位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/>
                        <a:t>际遇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00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34</a:t>
                      </a:r>
                      <a:r>
                        <a:rPr lang="zh-CN" altLang="en-US" sz="2800" dirty="0" smtClean="0"/>
                        <a:t>岁</a:t>
                      </a:r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英俊潇洒</a:t>
                      </a:r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幸福美满</a:t>
                      </a:r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水陆都督</a:t>
                      </a:r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功成名就</a:t>
                      </a:r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00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47</a:t>
                      </a:r>
                      <a:r>
                        <a:rPr lang="zh-CN" altLang="en-US" sz="2800" dirty="0" smtClean="0"/>
                        <a:t>岁</a:t>
                      </a:r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早生华发</a:t>
                      </a:r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屡遭不幸</a:t>
                      </a:r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团练副使</a:t>
                      </a:r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功业未成</a:t>
                      </a:r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7" descr="图片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56992"/>
            <a:ext cx="1080120" cy="10232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221088"/>
            <a:ext cx="1224136" cy="11713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矩形 4"/>
          <p:cNvSpPr/>
          <p:nvPr/>
        </p:nvSpPr>
        <p:spPr>
          <a:xfrm>
            <a:off x="755576" y="1268760"/>
            <a:ext cx="7109639" cy="6463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方正硬笔楷书简体" pitchFamily="65" charset="-122"/>
                <a:ea typeface="方正硬笔楷书简体" pitchFamily="65" charset="-122"/>
              </a:rPr>
              <a:t>苏轼眼中的自己与周瑜形象的对比</a:t>
            </a:r>
            <a:endParaRPr lang="zh-CN" altLang="en-US" sz="36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7" name="Picture 2" descr="墨山水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43912" b="45135"/>
          <a:stretch>
            <a:fillRect/>
          </a:stretch>
        </p:blipFill>
        <p:spPr bwMode="auto">
          <a:xfrm rot="10800000">
            <a:off x="0" y="5733256"/>
            <a:ext cx="3756025" cy="1554163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99592" y="1556792"/>
            <a:ext cx="6984800" cy="440120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2800" b="1" dirty="0" smtClean="0">
                <a:latin typeface="方正硬笔楷书简体" pitchFamily="65" charset="-122"/>
                <a:ea typeface="方正硬笔楷书简体" pitchFamily="65" charset="-122"/>
              </a:rPr>
              <a:t>1</a:t>
            </a:r>
            <a:r>
              <a:rPr lang="zh-CN" altLang="zh-CN" sz="2800" b="1" dirty="0" smtClean="0">
                <a:latin typeface="方正硬笔楷书简体" pitchFamily="65" charset="-122"/>
                <a:ea typeface="方正硬笔楷书简体" pitchFamily="65" charset="-122"/>
              </a:rPr>
              <a:t>．他是一位千古奇才，一生却多次被贬。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800" b="1" dirty="0" smtClean="0">
                <a:solidFill>
                  <a:srgbClr val="00B0F0"/>
                </a:solidFill>
                <a:latin typeface="方正硬笔楷书简体" pitchFamily="65" charset="-122"/>
                <a:ea typeface="方正硬笔楷书简体" pitchFamily="65" charset="-122"/>
              </a:rPr>
              <a:t>2.</a:t>
            </a:r>
            <a:r>
              <a:rPr lang="zh-CN" altLang="zh-CN" sz="2800" b="1" dirty="0" smtClean="0">
                <a:solidFill>
                  <a:srgbClr val="00B0F0"/>
                </a:solidFill>
                <a:latin typeface="方正硬笔楷书简体" pitchFamily="65" charset="-122"/>
                <a:ea typeface="方正硬笔楷书简体" pitchFamily="65" charset="-122"/>
              </a:rPr>
              <a:t>他在诗、词、散文、书法、绘画上都有很深的造诣。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800" b="1" dirty="0" smtClean="0">
                <a:latin typeface="方正硬笔楷书简体" pitchFamily="65" charset="-122"/>
                <a:ea typeface="方正硬笔楷书简体" pitchFamily="65" charset="-122"/>
              </a:rPr>
              <a:t>3.</a:t>
            </a:r>
            <a:r>
              <a:rPr lang="zh-CN" altLang="zh-CN" sz="2800" b="1" dirty="0" smtClean="0">
                <a:latin typeface="方正硬笔楷书简体" pitchFamily="65" charset="-122"/>
                <a:ea typeface="方正硬笔楷书简体" pitchFamily="65" charset="-122"/>
              </a:rPr>
              <a:t>他对词体进行了全面的改革，最终突破了词为“艳科”的传统格局，提高了词的文学地位。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800" b="1" dirty="0" smtClean="0">
                <a:solidFill>
                  <a:srgbClr val="00B0F0"/>
                </a:solidFill>
                <a:latin typeface="方正硬笔楷书简体" pitchFamily="65" charset="-122"/>
                <a:ea typeface="方正硬笔楷书简体" pitchFamily="65" charset="-122"/>
              </a:rPr>
              <a:t>4.</a:t>
            </a:r>
            <a:r>
              <a:rPr lang="zh-CN" altLang="zh-CN" sz="2800" b="1" dirty="0" smtClean="0">
                <a:solidFill>
                  <a:srgbClr val="00B0F0"/>
                </a:solidFill>
                <a:latin typeface="方正硬笔楷书简体" pitchFamily="65" charset="-122"/>
                <a:ea typeface="方正硬笔楷书简体" pitchFamily="65" charset="-122"/>
              </a:rPr>
              <a:t>他追求壮美的风格和阔大的意境，开创了豪放词派。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800" b="1" dirty="0" smtClean="0">
                <a:latin typeface="方正硬笔楷书简体" pitchFamily="65" charset="-122"/>
                <a:ea typeface="方正硬笔楷书简体" pitchFamily="65" charset="-122"/>
              </a:rPr>
              <a:t>5.</a:t>
            </a:r>
            <a:r>
              <a:rPr lang="zh-CN" altLang="zh-CN" sz="2800" b="1" dirty="0" smtClean="0">
                <a:latin typeface="方正硬笔楷书简体" pitchFamily="65" charset="-122"/>
                <a:ea typeface="方正硬笔楷书简体" pitchFamily="65" charset="-122"/>
              </a:rPr>
              <a:t>他是</a:t>
            </a:r>
            <a:r>
              <a:rPr lang="zh-CN" altLang="en-US" sz="2800" b="1" dirty="0" smtClean="0">
                <a:latin typeface="方正硬笔楷书简体" pitchFamily="65" charset="-122"/>
                <a:ea typeface="方正硬笔楷书简体" pitchFamily="65" charset="-122"/>
              </a:rPr>
              <a:t>北宋人，</a:t>
            </a:r>
            <a:r>
              <a:rPr lang="zh-CN" altLang="zh-CN" sz="2800" b="1" dirty="0" smtClean="0">
                <a:latin typeface="方正硬笔楷书简体" pitchFamily="65" charset="-122"/>
                <a:ea typeface="方正硬笔楷书简体" pitchFamily="65" charset="-122"/>
              </a:rPr>
              <a:t>唐宋八大家之一。</a:t>
            </a:r>
          </a:p>
          <a:p>
            <a:endParaRPr lang="zh-CN" altLang="en-US" sz="2800" b="1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4" y="548680"/>
            <a:ext cx="3282856" cy="646331"/>
          </a:xfrm>
          <a:prstGeom prst="rect">
            <a:avLst/>
          </a:prstGeom>
          <a:effectLst>
            <a:glow rad="228600">
              <a:schemeClr val="tx1">
                <a:lumMod val="65000"/>
                <a:lumOff val="3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9E0000"/>
                </a:solidFill>
                <a:latin typeface="方正启体简体" pitchFamily="65" charset="-122"/>
                <a:ea typeface="方正启体简体" pitchFamily="65" charset="-122"/>
              </a:rPr>
              <a:t>猜猜他是谁？</a:t>
            </a:r>
            <a:endParaRPr lang="zh-CN" altLang="en-US" sz="3600" b="1" dirty="0">
              <a:solidFill>
                <a:srgbClr val="9E00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图片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872"/>
            <a:ext cx="1616202" cy="15310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1584176" cy="15158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331640" y="1124744"/>
            <a:ext cx="6624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硬笔楷书简体" pitchFamily="65" charset="-122"/>
                <a:ea typeface="方正硬笔楷书简体" pitchFamily="65" charset="-122"/>
              </a:rPr>
              <a:t>苏轼晚年在</a:t>
            </a:r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《</a:t>
            </a:r>
            <a:r>
              <a:rPr lang="zh-CN" altLang="en-US" sz="2800" dirty="0" smtClean="0">
                <a:latin typeface="方正硬笔楷书简体" pitchFamily="65" charset="-122"/>
                <a:ea typeface="方正硬笔楷书简体" pitchFamily="65" charset="-122"/>
              </a:rPr>
              <a:t>自题金山画像</a:t>
            </a:r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》</a:t>
            </a:r>
            <a:r>
              <a:rPr lang="zh-CN" altLang="en-US" sz="2800" dirty="0" smtClean="0">
                <a:latin typeface="方正硬笔楷书简体" pitchFamily="65" charset="-122"/>
                <a:ea typeface="方正硬笔楷书简体" pitchFamily="65" charset="-122"/>
              </a:rPr>
              <a:t>中写道：“心似已灰之木，身如不系之舟。问汝平生功业，黄州惠州儋</a:t>
            </a:r>
            <a:r>
              <a:rPr lang="en-US" altLang="zh-CN" sz="2800" dirty="0" err="1" smtClean="0">
                <a:latin typeface="+mn-ea"/>
                <a:ea typeface="+mn-ea"/>
              </a:rPr>
              <a:t>dān</a:t>
            </a:r>
            <a:r>
              <a:rPr lang="zh-CN" altLang="en-US" sz="2800" dirty="0" smtClean="0">
                <a:latin typeface="方正硬笔楷书简体" pitchFamily="65" charset="-122"/>
                <a:ea typeface="方正硬笔楷书简体" pitchFamily="65" charset="-122"/>
              </a:rPr>
              <a:t>州。”</a:t>
            </a:r>
            <a:endParaRPr lang="zh-CN" altLang="en-US" sz="28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696" y="3645024"/>
            <a:ext cx="576064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情场 官场 战场   场场得意</a:t>
            </a:r>
            <a:endParaRPr lang="en-US" altLang="zh-CN" sz="32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黄州 惠州 儋州   州州</a:t>
            </a:r>
            <a:r>
              <a:rPr lang="zh-CN" altLang="en-US" sz="3200" u="sng" dirty="0" smtClean="0">
                <a:latin typeface="方正硬笔楷书简体" pitchFamily="65" charset="-122"/>
                <a:ea typeface="方正硬笔楷书简体" pitchFamily="65" charset="-122"/>
              </a:rPr>
              <a:t>（      ）</a:t>
            </a:r>
            <a:endParaRPr lang="en-US" altLang="zh-CN" sz="32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68144" y="4077072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失意</a:t>
            </a:r>
            <a:endParaRPr lang="zh-CN" altLang="en-US" sz="3600" b="1" dirty="0">
              <a:solidFill>
                <a:srgbClr val="FF0000"/>
              </a:solidFill>
              <a:latin typeface="方正硬笔楷书简体" pitchFamily="65" charset="-122"/>
              <a:ea typeface="方正硬笔楷书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332656"/>
            <a:ext cx="1008112" cy="584775"/>
          </a:xfrm>
          <a:prstGeom prst="rect">
            <a:avLst/>
          </a:prstGeom>
          <a:ln>
            <a:noFill/>
          </a:ln>
          <a:effectLst>
            <a:glow rad="101600">
              <a:schemeClr val="tx1">
                <a:lumMod val="65000"/>
                <a:lumOff val="3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方正硬笔楷书简体" pitchFamily="65" charset="-122"/>
                <a:ea typeface="方正硬笔楷书简体" pitchFamily="65" charset="-122"/>
              </a:rPr>
              <a:t>下阕</a:t>
            </a:r>
            <a:endParaRPr lang="zh-CN" altLang="en-US" sz="3200" b="1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340768"/>
            <a:ext cx="648072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念奴娇</a:t>
            </a:r>
            <a:r>
              <a:rPr lang="en-US" altLang="zh-CN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赤壁怀古</a:t>
            </a:r>
          </a:p>
          <a:p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475656" y="1052736"/>
            <a:ext cx="6767832" cy="954107"/>
          </a:xfrm>
          <a:prstGeom prst="rect">
            <a:avLst/>
          </a:prstGeom>
          <a:ln/>
          <a:effectLst>
            <a:glow rad="2286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故国神游，多情应笑我，早生华发。 人生如梦，一尊还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酹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江月。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35696" y="2564904"/>
            <a:ext cx="56166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方正硬笔楷书简体" pitchFamily="65" charset="-122"/>
                <a:ea typeface="方正硬笔楷书简体" pitchFamily="65" charset="-122"/>
              </a:rPr>
              <a:t>结尾的部分，哪一句是作者在抒怀？抒发了怎样的情怀？</a:t>
            </a:r>
            <a:endParaRPr lang="zh-CN" altLang="en-US" sz="36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4509120"/>
            <a:ext cx="554461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乐观</a:t>
            </a:r>
            <a:r>
              <a:rPr lang="zh-CN" altLang="en-US" sz="32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 </a:t>
            </a:r>
            <a:r>
              <a:rPr lang="zh-CN" altLang="zh-CN" sz="32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豁</a:t>
            </a:r>
            <a:r>
              <a:rPr lang="zh-CN" altLang="zh-CN" sz="32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达</a:t>
            </a:r>
            <a:r>
              <a:rPr lang="zh-CN" altLang="en-US" sz="32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？</a:t>
            </a:r>
            <a:r>
              <a:rPr lang="zh-CN" altLang="zh-CN" sz="32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消</a:t>
            </a:r>
            <a:r>
              <a:rPr lang="zh-CN" altLang="zh-CN" sz="32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极</a:t>
            </a:r>
            <a:r>
              <a:rPr lang="en-US" altLang="zh-CN" sz="32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 </a:t>
            </a:r>
            <a:r>
              <a:rPr lang="zh-CN" altLang="zh-CN" sz="32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低</a:t>
            </a:r>
            <a:r>
              <a:rPr lang="zh-CN" altLang="zh-CN" sz="32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沉？抑或兼而有之？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3648" y="1484784"/>
            <a:ext cx="63367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     </a:t>
            </a:r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《</a:t>
            </a:r>
            <a:r>
              <a:rPr lang="en-US" altLang="zh-CN" sz="2800" dirty="0" err="1" smtClean="0">
                <a:latin typeface="方正硬笔楷书简体" pitchFamily="65" charset="-122"/>
                <a:ea typeface="方正硬笔楷书简体" pitchFamily="65" charset="-122"/>
              </a:rPr>
              <a:t>念奴娇</a:t>
            </a:r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·</a:t>
            </a:r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赤壁怀古》是</a:t>
            </a:r>
            <a:r>
              <a:rPr lang="en-US" altLang="zh-CN" sz="2800" dirty="0" err="1" smtClean="0">
                <a:latin typeface="方正硬笔楷书简体" pitchFamily="65" charset="-122"/>
                <a:ea typeface="方正硬笔楷书简体" pitchFamily="65" charset="-122"/>
              </a:rPr>
              <a:t>苏轼豪放词</a:t>
            </a:r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的</a:t>
            </a:r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代表作之一。此词通过长江边壮美景色的描绘，借对古代战场的凭吊和对风流人物才略、气度、功业的追念，</a:t>
            </a:r>
            <a:r>
              <a:rPr lang="zh-CN" altLang="zh-CN" sz="2800" u="sng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曲折地表达了作者怀才不遇、功业未就忧愤之情，同时表现了作者在人生失意时的旷达之情。</a:t>
            </a:r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全词借古抒怀，雄浑苍凉，大气磅礴，笔力遒劲，境界宏阔，将写景、咏史、抒情融为一体，给人以撼魂荡魄的艺术力量，被誉为“古今绝唱”。</a:t>
            </a:r>
            <a:endParaRPr lang="zh-CN" altLang="en-US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60648"/>
            <a:ext cx="1368152" cy="707886"/>
          </a:xfrm>
          <a:prstGeom prst="rect">
            <a:avLst/>
          </a:prstGeom>
          <a:ln>
            <a:noFill/>
          </a:ln>
          <a:effectLst>
            <a:glow rad="101600">
              <a:schemeClr val="tx1">
                <a:lumMod val="65000"/>
                <a:lumOff val="3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方正硬笔楷书简体" pitchFamily="65" charset="-122"/>
                <a:ea typeface="方正硬笔楷书简体" pitchFamily="65" charset="-122"/>
              </a:rPr>
              <a:t>小结</a:t>
            </a:r>
            <a:endParaRPr lang="zh-CN" altLang="en-US" sz="4000" b="1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340768"/>
            <a:ext cx="648072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念奴娇</a:t>
            </a:r>
            <a:r>
              <a:rPr lang="en-US" altLang="zh-CN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赤壁怀古</a:t>
            </a:r>
          </a:p>
          <a:p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2204864"/>
            <a:ext cx="63367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     </a:t>
            </a:r>
            <a:endParaRPr lang="en-US" altLang="zh-CN" sz="2800" b="1" dirty="0" smtClean="0">
              <a:solidFill>
                <a:schemeClr val="tx2"/>
              </a:solidFill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1.</a:t>
            </a:r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背诵并默写《念奴娇·赤壁怀古》</a:t>
            </a:r>
          </a:p>
          <a:p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2.</a:t>
            </a:r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课外阅读方方的散文《喜欢苏东坡》，余秋雨散文《苏东坡突围》</a:t>
            </a:r>
          </a:p>
          <a:p>
            <a:r>
              <a:rPr lang="en-US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3.</a:t>
            </a:r>
            <a:r>
              <a:rPr lang="zh-CN" altLang="zh-CN" sz="2800" dirty="0" smtClean="0">
                <a:latin typeface="方正硬笔楷书简体" pitchFamily="65" charset="-122"/>
                <a:ea typeface="方正硬笔楷书简体" pitchFamily="65" charset="-122"/>
              </a:rPr>
              <a:t>有兴趣的同学可以阅读林语堂的《苏东坡传》</a:t>
            </a:r>
            <a:endParaRPr lang="zh-CN" altLang="en-US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1340768"/>
            <a:ext cx="1368152" cy="707886"/>
          </a:xfrm>
          <a:prstGeom prst="rect">
            <a:avLst/>
          </a:prstGeom>
          <a:ln>
            <a:noFill/>
          </a:ln>
          <a:effectLst>
            <a:glow rad="101600">
              <a:schemeClr val="tx1">
                <a:lumMod val="65000"/>
                <a:lumOff val="3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方正硬笔楷书简体" pitchFamily="65" charset="-122"/>
                <a:ea typeface="方正硬笔楷书简体" pitchFamily="65" charset="-122"/>
              </a:rPr>
              <a:t>作业</a:t>
            </a:r>
            <a:endParaRPr lang="zh-CN" altLang="en-US" sz="4000" b="1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340768"/>
            <a:ext cx="648072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念奴娇</a:t>
            </a:r>
            <a:r>
              <a:rPr lang="en-US" altLang="zh-CN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赤壁怀古</a:t>
            </a:r>
          </a:p>
          <a:p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.png"/>
          <p:cNvPicPr>
            <a:picLocks noChangeAspect="1"/>
          </p:cNvPicPr>
          <p:nvPr/>
        </p:nvPicPr>
        <p:blipFill>
          <a:blip r:embed="rId3" cstate="print"/>
          <a:srcRect l="-3908"/>
          <a:stretch>
            <a:fillRect/>
          </a:stretch>
        </p:blipFill>
        <p:spPr bwMode="auto">
          <a:xfrm>
            <a:off x="1160464" y="1095376"/>
            <a:ext cx="7983537" cy="5762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10.png"/>
          <p:cNvPicPr>
            <a:picLocks noChangeAspect="1"/>
          </p:cNvPicPr>
          <p:nvPr/>
        </p:nvPicPr>
        <p:blipFill>
          <a:blip r:embed="rId4" cstate="print"/>
          <a:srcRect r="50204" b="52245"/>
          <a:stretch>
            <a:fillRect/>
          </a:stretch>
        </p:blipFill>
        <p:spPr bwMode="auto">
          <a:xfrm>
            <a:off x="-22225" y="3583306"/>
            <a:ext cx="4552950" cy="327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2.png"/>
          <p:cNvPicPr>
            <a:picLocks noChangeAspect="1"/>
          </p:cNvPicPr>
          <p:nvPr/>
        </p:nvPicPr>
        <p:blipFill>
          <a:blip r:embed="rId5" cstate="print"/>
          <a:srcRect l="73438" t="55000" r="14063" b="25000"/>
          <a:stretch>
            <a:fillRect/>
          </a:stretch>
        </p:blipFill>
        <p:spPr bwMode="auto">
          <a:xfrm>
            <a:off x="8786813" y="4543426"/>
            <a:ext cx="1143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5.png"/>
          <p:cNvPicPr>
            <a:picLocks noChangeAspect="1"/>
          </p:cNvPicPr>
          <p:nvPr/>
        </p:nvPicPr>
        <p:blipFill>
          <a:blip r:embed="rId6" cstate="print"/>
          <a:srcRect l="82813" t="26250" r="9375" b="62500"/>
          <a:stretch>
            <a:fillRect/>
          </a:stretch>
        </p:blipFill>
        <p:spPr bwMode="auto">
          <a:xfrm>
            <a:off x="9001126" y="2743200"/>
            <a:ext cx="714375" cy="771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3.png"/>
          <p:cNvPicPr>
            <a:picLocks noChangeAspect="1"/>
          </p:cNvPicPr>
          <p:nvPr/>
        </p:nvPicPr>
        <p:blipFill>
          <a:blip r:embed="rId7" cstate="print"/>
          <a:srcRect l="14063" t="46249" r="75000" b="35001"/>
          <a:stretch>
            <a:fillRect/>
          </a:stretch>
        </p:blipFill>
        <p:spPr bwMode="auto">
          <a:xfrm>
            <a:off x="9467851" y="1874520"/>
            <a:ext cx="1000125" cy="1285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1857375" y="2228850"/>
            <a:ext cx="32019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latin typeface="华文行楷" pitchFamily="2" charset="-122"/>
                <a:ea typeface="华文行楷" pitchFamily="2" charset="-122"/>
              </a:rPr>
              <a:t>再见！</a:t>
            </a:r>
          </a:p>
        </p:txBody>
      </p:sp>
      <p:pic>
        <p:nvPicPr>
          <p:cNvPr id="39944" name="Picture 12" descr="D:\教学\中专课件\课件素材\精美小图标\动态蝴蝶\2010121210575337[1]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47813" y="923926"/>
            <a:ext cx="533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538 -3.84658E-6 C -0.02188 -0.01139 -0.07535 -0.05725 -0.10382 -0.06753 C -0.13229 -0.07782 -0.16094 -0.06336 -0.17587 -0.06225 " pathEditMode="relative" rAng="0" ptsTypes="aaa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-3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5E-6 -4.64703E-6 C -0.01302 -0.005 -0.05226 -0.02612 -0.07795 -0.02946 C -0.10365 -0.03279 -0.13854 -0.02251 -0.15452 -0.02084 " pathEditMode="relative" rAng="0" ptsTypes="a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" y="-1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.00452 1.58421E-6 C -0.02812 1.58421E-6 -0.13645 0.00639 -0.19166 0.00028 C -0.24687 -0.00584 -0.29878 -0.02946 -0.32691 -0.03724 " pathEditMode="relative" rAng="0" ptsTypes="aaa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" y="-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2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4759" r="49260" b="42163"/>
          <a:stretch>
            <a:fillRect/>
          </a:stretch>
        </p:blipFill>
        <p:spPr bwMode="auto">
          <a:xfrm>
            <a:off x="0" y="5915025"/>
            <a:ext cx="3071813" cy="89693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3851920" y="1340768"/>
            <a:ext cx="4457700" cy="4401205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苏轼（</a:t>
            </a:r>
            <a:r>
              <a:rPr lang="en-US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1037-1101</a:t>
            </a: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）</a:t>
            </a:r>
            <a:r>
              <a:rPr lang="en-US" altLang="zh-CN" sz="3600" u="sng" dirty="0" smtClean="0">
                <a:latin typeface="方正硬笔楷书简体" pitchFamily="65" charset="-122"/>
                <a:ea typeface="方正硬笔楷书简体" pitchFamily="65" charset="-122"/>
              </a:rPr>
              <a:t>    </a:t>
            </a:r>
            <a:r>
              <a:rPr lang="zh-CN" altLang="en-US" sz="3600" dirty="0" smtClean="0">
                <a:latin typeface="方正硬笔楷书简体" pitchFamily="65" charset="-122"/>
                <a:ea typeface="方正硬笔楷书简体" pitchFamily="65" charset="-122"/>
              </a:rPr>
              <a:t>是</a:t>
            </a:r>
            <a:r>
              <a:rPr lang="zh-CN" altLang="en-US" sz="3600" u="sng" dirty="0" smtClean="0">
                <a:latin typeface="方正硬笔楷书简体" pitchFamily="65" charset="-122"/>
                <a:ea typeface="方正硬笔楷书简体" pitchFamily="65" charset="-122"/>
              </a:rPr>
              <a:t>         </a:t>
            </a: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著名</a:t>
            </a:r>
            <a:r>
              <a:rPr lang="en-US" altLang="zh-CN" sz="3600" u="sng" dirty="0" smtClean="0">
                <a:latin typeface="方正硬笔楷书简体" pitchFamily="65" charset="-122"/>
                <a:ea typeface="方正硬笔楷书简体" pitchFamily="65" charset="-122"/>
              </a:rPr>
              <a:t>          </a:t>
            </a: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。字</a:t>
            </a:r>
            <a:r>
              <a:rPr lang="en-US" altLang="zh-CN" sz="3600" u="sng" dirty="0" smtClean="0">
                <a:latin typeface="方正硬笔楷书简体" pitchFamily="65" charset="-122"/>
                <a:ea typeface="方正硬笔楷书简体" pitchFamily="65" charset="-122"/>
              </a:rPr>
              <a:t>       </a:t>
            </a: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，号</a:t>
            </a:r>
            <a:r>
              <a:rPr lang="en-US" altLang="zh-CN" sz="3600" u="sng" dirty="0" smtClean="0">
                <a:latin typeface="方正硬笔楷书简体" pitchFamily="65" charset="-122"/>
                <a:ea typeface="方正硬笔楷书简体" pitchFamily="65" charset="-122"/>
              </a:rPr>
              <a:t>           </a:t>
            </a:r>
            <a:r>
              <a:rPr lang="zh-CN" altLang="zh-CN" sz="3600" u="sng" dirty="0" smtClean="0">
                <a:latin typeface="方正硬笔楷书简体" pitchFamily="65" charset="-122"/>
                <a:ea typeface="方正硬笔楷书简体" pitchFamily="65" charset="-122"/>
              </a:rPr>
              <a:t>，“</a:t>
            </a:r>
            <a:r>
              <a:rPr lang="en-US" altLang="zh-CN" sz="3600" u="sng" dirty="0" smtClean="0">
                <a:latin typeface="方正硬笔楷书简体" pitchFamily="65" charset="-122"/>
                <a:ea typeface="方正硬笔楷书简体" pitchFamily="65" charset="-122"/>
              </a:rPr>
              <a:t>            </a:t>
            </a:r>
            <a:r>
              <a:rPr lang="zh-CN" altLang="zh-CN" sz="3600" u="sng" dirty="0" smtClean="0">
                <a:latin typeface="方正硬笔楷书简体" pitchFamily="65" charset="-122"/>
                <a:ea typeface="方正硬笔楷书简体" pitchFamily="65" charset="-122"/>
              </a:rPr>
              <a:t>”</a:t>
            </a: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之一，开创了</a:t>
            </a:r>
            <a:r>
              <a:rPr lang="en-US" altLang="zh-CN" sz="3600" u="sng" dirty="0" smtClean="0">
                <a:latin typeface="方正硬笔楷书简体" pitchFamily="65" charset="-122"/>
                <a:ea typeface="方正硬笔楷书简体" pitchFamily="65" charset="-122"/>
              </a:rPr>
              <a:t>         </a:t>
            </a: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词派。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zh-CN" altLang="en-US" sz="3600" dirty="0" smtClean="0">
                <a:latin typeface="方正硬笔楷书简体" pitchFamily="65" charset="-122"/>
                <a:ea typeface="方正硬笔楷书简体" pitchFamily="65" charset="-122"/>
              </a:rPr>
              <a:t>著</a:t>
            </a:r>
            <a:r>
              <a:rPr lang="zh-CN" altLang="en-US" sz="3600" dirty="0">
                <a:latin typeface="方正硬笔楷书简体" pitchFamily="65" charset="-122"/>
                <a:ea typeface="方正硬笔楷书简体" pitchFamily="65" charset="-122"/>
              </a:rPr>
              <a:t>有</a:t>
            </a:r>
            <a:r>
              <a:rPr lang="en-US" altLang="zh-CN" sz="3600" dirty="0">
                <a:latin typeface="方正硬笔楷书简体" pitchFamily="65" charset="-122"/>
                <a:ea typeface="方正硬笔楷书简体" pitchFamily="65" charset="-122"/>
              </a:rPr>
              <a:t>《</a:t>
            </a:r>
            <a:r>
              <a:rPr lang="zh-CN" altLang="en-US" sz="3600" dirty="0">
                <a:latin typeface="方正硬笔楷书简体" pitchFamily="65" charset="-122"/>
                <a:ea typeface="方正硬笔楷书简体" pitchFamily="65" charset="-122"/>
              </a:rPr>
              <a:t>东坡全集</a:t>
            </a:r>
            <a:r>
              <a:rPr lang="en-US" altLang="zh-CN" sz="3600" dirty="0">
                <a:latin typeface="方正硬笔楷书简体" pitchFamily="65" charset="-122"/>
                <a:ea typeface="方正硬笔楷书简体" pitchFamily="65" charset="-122"/>
              </a:rPr>
              <a:t>》</a:t>
            </a:r>
            <a:r>
              <a:rPr lang="zh-CN" altLang="en-US" sz="3600" dirty="0">
                <a:latin typeface="方正硬笔楷书简体" pitchFamily="65" charset="-122"/>
                <a:ea typeface="方正硬笔楷书简体" pitchFamily="65" charset="-122"/>
              </a:rPr>
              <a:t>、</a:t>
            </a:r>
            <a:r>
              <a:rPr lang="en-US" altLang="zh-CN" sz="3600" dirty="0">
                <a:latin typeface="方正硬笔楷书简体" pitchFamily="65" charset="-122"/>
                <a:ea typeface="方正硬笔楷书简体" pitchFamily="65" charset="-122"/>
              </a:rPr>
              <a:t>《</a:t>
            </a:r>
            <a:r>
              <a:rPr lang="zh-CN" altLang="en-US" sz="3600" dirty="0">
                <a:latin typeface="方正硬笔楷书简体" pitchFamily="65" charset="-122"/>
                <a:ea typeface="方正硬笔楷书简体" pitchFamily="65" charset="-122"/>
              </a:rPr>
              <a:t>东坡乐府</a:t>
            </a:r>
            <a:r>
              <a:rPr lang="en-US" altLang="zh-CN" sz="3600" dirty="0">
                <a:latin typeface="方正硬笔楷书简体" pitchFamily="65" charset="-122"/>
                <a:ea typeface="方正硬笔楷书简体" pitchFamily="65" charset="-122"/>
              </a:rPr>
              <a:t>》</a:t>
            </a:r>
            <a:r>
              <a:rPr lang="zh-CN" altLang="en-US" sz="3600" dirty="0" smtClean="0">
                <a:latin typeface="方正硬笔楷书简体" pitchFamily="65" charset="-122"/>
                <a:ea typeface="方正硬笔楷书简体" pitchFamily="65" charset="-122"/>
              </a:rPr>
              <a:t>。</a:t>
            </a:r>
            <a:endParaRPr lang="en-US" altLang="zh-CN" sz="36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pPr marL="457200" indent="-457200">
              <a:buFont typeface="Arial" pitchFamily="34" charset="0"/>
              <a:buChar char="•"/>
            </a:pPr>
            <a:endParaRPr lang="en-US" altLang="zh-CN" sz="28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20" name="Picture 5" descr="yy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196752"/>
            <a:ext cx="2574991" cy="46812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3995936" y="1052736"/>
            <a:ext cx="4457700" cy="4955203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苏轼（</a:t>
            </a:r>
            <a:r>
              <a:rPr lang="en-US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1037-1101</a:t>
            </a: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）</a:t>
            </a:r>
            <a:r>
              <a:rPr lang="zh-CN" altLang="en-US" sz="3600" dirty="0" smtClean="0">
                <a:latin typeface="方正硬笔楷书简体" pitchFamily="65" charset="-122"/>
                <a:ea typeface="方正硬笔楷书简体" pitchFamily="65" charset="-122"/>
              </a:rPr>
              <a:t>是</a:t>
            </a:r>
            <a:r>
              <a:rPr lang="en-US" altLang="zh-CN" sz="3600" u="sng" dirty="0" err="1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北宋</a:t>
            </a: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著名</a:t>
            </a:r>
            <a:r>
              <a:rPr lang="en-US" altLang="zh-CN" sz="3600" u="sng" dirty="0" err="1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文学家</a:t>
            </a: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。字</a:t>
            </a:r>
            <a:r>
              <a:rPr lang="zh-CN" altLang="zh-CN" sz="3600" u="sng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子瞻</a:t>
            </a: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，号</a:t>
            </a:r>
            <a:r>
              <a:rPr lang="zh-CN" altLang="zh-CN" sz="3600" u="sng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东坡居士</a:t>
            </a: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，“</a:t>
            </a:r>
            <a:r>
              <a:rPr lang="zh-CN" altLang="zh-CN" sz="3600" u="sng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唐宋八大家</a:t>
            </a: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”之一，开创了</a:t>
            </a:r>
            <a:r>
              <a:rPr lang="zh-CN" altLang="zh-CN" sz="3600" u="sng" dirty="0" smtClean="0">
                <a:solidFill>
                  <a:srgbClr val="FF0000"/>
                </a:solidFill>
                <a:latin typeface="方正硬笔楷书简体" pitchFamily="65" charset="-122"/>
                <a:ea typeface="方正硬笔楷书简体" pitchFamily="65" charset="-122"/>
              </a:rPr>
              <a:t>豪放</a:t>
            </a:r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词派。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zh-CN" altLang="en-US" sz="3600" dirty="0" smtClean="0">
                <a:latin typeface="方正硬笔楷书简体" pitchFamily="65" charset="-122"/>
                <a:ea typeface="方正硬笔楷书简体" pitchFamily="65" charset="-122"/>
              </a:rPr>
              <a:t>著</a:t>
            </a:r>
            <a:r>
              <a:rPr lang="zh-CN" altLang="en-US" sz="3600" dirty="0">
                <a:latin typeface="方正硬笔楷书简体" pitchFamily="65" charset="-122"/>
                <a:ea typeface="方正硬笔楷书简体" pitchFamily="65" charset="-122"/>
              </a:rPr>
              <a:t>有</a:t>
            </a:r>
            <a:r>
              <a:rPr lang="en-US" altLang="zh-CN" sz="3600" dirty="0">
                <a:latin typeface="方正硬笔楷书简体" pitchFamily="65" charset="-122"/>
                <a:ea typeface="方正硬笔楷书简体" pitchFamily="65" charset="-122"/>
              </a:rPr>
              <a:t>《</a:t>
            </a:r>
            <a:r>
              <a:rPr lang="zh-CN" altLang="en-US" sz="3600" dirty="0">
                <a:latin typeface="方正硬笔楷书简体" pitchFamily="65" charset="-122"/>
                <a:ea typeface="方正硬笔楷书简体" pitchFamily="65" charset="-122"/>
              </a:rPr>
              <a:t>东坡全集</a:t>
            </a:r>
            <a:r>
              <a:rPr lang="en-US" altLang="zh-CN" sz="3600" dirty="0">
                <a:latin typeface="方正硬笔楷书简体" pitchFamily="65" charset="-122"/>
                <a:ea typeface="方正硬笔楷书简体" pitchFamily="65" charset="-122"/>
              </a:rPr>
              <a:t>》</a:t>
            </a:r>
            <a:r>
              <a:rPr lang="zh-CN" altLang="en-US" sz="3600" dirty="0">
                <a:latin typeface="方正硬笔楷书简体" pitchFamily="65" charset="-122"/>
                <a:ea typeface="方正硬笔楷书简体" pitchFamily="65" charset="-122"/>
              </a:rPr>
              <a:t>、</a:t>
            </a:r>
            <a:r>
              <a:rPr lang="en-US" altLang="zh-CN" sz="3600" dirty="0">
                <a:latin typeface="方正硬笔楷书简体" pitchFamily="65" charset="-122"/>
                <a:ea typeface="方正硬笔楷书简体" pitchFamily="65" charset="-122"/>
              </a:rPr>
              <a:t>《</a:t>
            </a:r>
            <a:r>
              <a:rPr lang="zh-CN" altLang="en-US" sz="3600" dirty="0">
                <a:latin typeface="方正硬笔楷书简体" pitchFamily="65" charset="-122"/>
                <a:ea typeface="方正硬笔楷书简体" pitchFamily="65" charset="-122"/>
              </a:rPr>
              <a:t>东坡乐府</a:t>
            </a:r>
            <a:r>
              <a:rPr lang="en-US" altLang="zh-CN" sz="3600" dirty="0">
                <a:latin typeface="方正硬笔楷书简体" pitchFamily="65" charset="-122"/>
                <a:ea typeface="方正硬笔楷书简体" pitchFamily="65" charset="-122"/>
              </a:rPr>
              <a:t>》</a:t>
            </a:r>
            <a:r>
              <a:rPr lang="zh-CN" altLang="en-US" sz="3600" dirty="0" smtClean="0">
                <a:latin typeface="方正硬笔楷书简体" pitchFamily="65" charset="-122"/>
                <a:ea typeface="方正硬笔楷书简体" pitchFamily="65" charset="-122"/>
              </a:rPr>
              <a:t>。</a:t>
            </a:r>
            <a:endParaRPr lang="en-US" altLang="zh-CN" sz="36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pPr marL="457200" indent="-457200">
              <a:buFont typeface="Arial" pitchFamily="34" charset="0"/>
              <a:buChar char="•"/>
            </a:pPr>
            <a:endParaRPr lang="en-US" altLang="zh-CN" sz="28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20" name="Picture 5" descr="yy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68760"/>
            <a:ext cx="2376944" cy="432116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7" name="Picture 2" descr="墨山水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43912" b="45135"/>
          <a:stretch>
            <a:fillRect/>
          </a:stretch>
        </p:blipFill>
        <p:spPr bwMode="auto">
          <a:xfrm rot="10800000">
            <a:off x="0" y="5733256"/>
            <a:ext cx="3756025" cy="1554163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花瓣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68" t="89255" r="34865"/>
          <a:stretch>
            <a:fillRect/>
          </a:stretch>
        </p:blipFill>
        <p:spPr bwMode="auto">
          <a:xfrm>
            <a:off x="2752725" y="6410325"/>
            <a:ext cx="1162050" cy="44767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pic>
        <p:nvPicPr>
          <p:cNvPr id="3" name="Picture 5" descr="花瓣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997" t="30974" r="35876" b="41475"/>
          <a:stretch>
            <a:fillRect/>
          </a:stretch>
        </p:blipFill>
        <p:spPr bwMode="auto">
          <a:xfrm>
            <a:off x="5508625" y="2784475"/>
            <a:ext cx="812800" cy="9334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pic>
        <p:nvPicPr>
          <p:cNvPr id="5" name="Picture 14" descr="花瓣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2296" r="50000"/>
          <a:stretch>
            <a:fillRect/>
          </a:stretch>
        </p:blipFill>
        <p:spPr bwMode="auto">
          <a:xfrm>
            <a:off x="0" y="5345113"/>
            <a:ext cx="917575" cy="1512887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pic>
        <p:nvPicPr>
          <p:cNvPr id="6" name="Picture 4" descr="花瓣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302" t="38004" r="45332" b="44005"/>
          <a:stretch>
            <a:fillRect/>
          </a:stretch>
        </p:blipFill>
        <p:spPr bwMode="auto">
          <a:xfrm>
            <a:off x="682625" y="2335213"/>
            <a:ext cx="933450" cy="111442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pic>
        <p:nvPicPr>
          <p:cNvPr id="7" name="Picture 2" descr="C:\D盘\教学\课件\PPT模板素材\素材\20120202181305-2047302397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-6191" y="1"/>
            <a:ext cx="9150191" cy="6968062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99592" y="1340768"/>
            <a:ext cx="73342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/>
              <a:t/>
            </a:r>
            <a:br>
              <a:rPr lang="zh-CN" altLang="en-US" sz="2800" dirty="0"/>
            </a:br>
            <a:r>
              <a:rPr lang="zh-CN" altLang="en-US" sz="2800" dirty="0"/>
              <a:t>　　 </a:t>
            </a:r>
            <a:r>
              <a:rPr lang="zh-CN" altLang="en-US" sz="3200" b="1" dirty="0">
                <a:latin typeface="方正硬笔楷书简体" pitchFamily="65" charset="-122"/>
                <a:ea typeface="方正硬笔楷书简体" pitchFamily="65" charset="-122"/>
              </a:rPr>
              <a:t>花褪残红青杏小，燕子飞时，绿水人家绕。枝上柳绵吹又少，天涯何处无芳草。</a:t>
            </a:r>
            <a:endParaRPr lang="en-US" altLang="zh-CN" sz="3200" b="1" dirty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3200" b="1" dirty="0">
                <a:latin typeface="方正硬笔楷书简体" pitchFamily="65" charset="-122"/>
                <a:ea typeface="方正硬笔楷书简体" pitchFamily="65" charset="-122"/>
              </a:rPr>
              <a:t>       墙里秋千墙外道，墙外行人，墙里佳人笑</a:t>
            </a:r>
            <a:r>
              <a:rPr lang="en-US" altLang="zh-CN" sz="3200" b="1" dirty="0">
                <a:latin typeface="方正硬笔楷书简体" pitchFamily="65" charset="-122"/>
                <a:ea typeface="方正硬笔楷书简体" pitchFamily="65" charset="-122"/>
              </a:rPr>
              <a:t>,</a:t>
            </a:r>
            <a:r>
              <a:rPr lang="zh-CN" altLang="en-US" sz="3200" b="1" dirty="0">
                <a:latin typeface="方正硬笔楷书简体" pitchFamily="65" charset="-122"/>
                <a:ea typeface="方正硬笔楷书简体" pitchFamily="65" charset="-122"/>
              </a:rPr>
              <a:t> 笑渐不闻声渐悄，多情却被无情恼。</a:t>
            </a:r>
            <a:r>
              <a:rPr lang="en-US" altLang="zh-CN" sz="3600" b="1" dirty="0">
                <a:latin typeface="方正硬笔楷书简体" pitchFamily="65" charset="-122"/>
                <a:ea typeface="方正硬笔楷书简体" pitchFamily="65" charset="-122"/>
              </a:rPr>
              <a:t/>
            </a:r>
            <a:br>
              <a:rPr lang="en-US" altLang="zh-CN" sz="3600" b="1" dirty="0">
                <a:latin typeface="方正硬笔楷书简体" pitchFamily="65" charset="-122"/>
                <a:ea typeface="方正硬笔楷书简体" pitchFamily="65" charset="-122"/>
              </a:rPr>
            </a:br>
            <a:endParaRPr lang="zh-CN" altLang="en-US" sz="3600" b="1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9672" y="4797152"/>
            <a:ext cx="6048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婉约词：多写儿女之情，离别之绪。语言清丽细腻。表情婉媚轻柔，情致缠绵。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059832" y="980728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蝶恋花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盘\教学\课件\PPT模板素材\素材\20120202181305-2047302397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-61100" y="0"/>
            <a:ext cx="9205100" cy="6858000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lumMod val="50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1043608" y="1772816"/>
            <a:ext cx="64865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itchFamily="65" charset="-122"/>
                <a:ea typeface="方正硬笔楷书简体" pitchFamily="65" charset="-122"/>
              </a:rPr>
              <a:t>老夫聊发少年狂，左牵黄，右擎苍，锦帽貂裘，千骑卷平冈。为报倾城随太守，亲射虎，看孙郎。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itchFamily="65" charset="-122"/>
              <a:ea typeface="方正硬笔楷书简体" pitchFamily="65" charset="-122"/>
            </a:endParaRP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itchFamily="65" charset="-122"/>
                <a:ea typeface="方正硬笔楷书简体" pitchFamily="65" charset="-122"/>
              </a:rPr>
              <a:t>酒酣胸胆尚开张。鬓微霜，又何妨！持节云中，何日遣冯唐？会挽雕弓如满月，西北望，射天狼。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1720" y="1052736"/>
            <a:ext cx="4257675" cy="646113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sz="3600" b="1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江城子</a:t>
            </a:r>
            <a:r>
              <a:rPr lang="en-US" altLang="zh-CN" sz="2400" b="1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·</a:t>
            </a:r>
            <a:r>
              <a:rPr lang="zh-CN" altLang="en-US" sz="3600" b="1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密州出猎</a:t>
            </a:r>
          </a:p>
        </p:txBody>
      </p:sp>
      <p:pic>
        <p:nvPicPr>
          <p:cNvPr id="4" name="响宴片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9775" y="300038"/>
            <a:ext cx="487363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259632" y="5229200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豪放词的特点：视野广阔，境界宏大，气势恢弘，粗放豪迈。</a:t>
            </a:r>
            <a:endParaRPr lang="zh-CN" altLang="en-US" sz="24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15616" y="836712"/>
            <a:ext cx="6408712" cy="120032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600" dirty="0" smtClean="0">
                <a:latin typeface="方正硬笔楷书简体" pitchFamily="65" charset="-122"/>
                <a:ea typeface="方正硬笔楷书简体" pitchFamily="65" charset="-122"/>
              </a:rPr>
              <a:t>释题——念奴娇·赤壁怀古</a:t>
            </a:r>
          </a:p>
          <a:p>
            <a:endParaRPr lang="zh-CN" altLang="en-US" sz="36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2636912"/>
            <a:ext cx="64087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念奴娇</a:t>
            </a:r>
            <a:r>
              <a:rPr lang="en-US" altLang="zh-CN" sz="32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词牌，就是词的格式的名称。</a:t>
            </a:r>
            <a:endParaRPr lang="en-US" altLang="zh-CN" sz="32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zh-CN" sz="32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赤壁怀古</a:t>
            </a:r>
            <a:r>
              <a:rPr lang="en-US" altLang="zh-CN" sz="32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题目，对应词的内容。</a:t>
            </a:r>
            <a:endParaRPr lang="en-US" altLang="zh-CN" sz="32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32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怀古</a:t>
            </a:r>
            <a:r>
              <a:rPr lang="en-US" altLang="zh-CN" sz="3200" dirty="0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zh-CN" sz="3200" dirty="0" smtClean="0">
                <a:latin typeface="方正硬笔楷书简体" pitchFamily="65" charset="-122"/>
                <a:ea typeface="方正硬笔楷书简体" pitchFamily="65" charset="-122"/>
              </a:rPr>
              <a:t>观眼前之景，思历史人事</a:t>
            </a:r>
            <a:r>
              <a:rPr lang="zh-CN" altLang="en-US" sz="3200" dirty="0" smtClean="0">
                <a:latin typeface="方正硬笔楷书简体" pitchFamily="65" charset="-122"/>
                <a:ea typeface="方正硬笔楷书简体" pitchFamily="65" charset="-122"/>
              </a:rPr>
              <a:t>。</a:t>
            </a:r>
            <a:endParaRPr lang="zh-CN" altLang="zh-CN" sz="3200" dirty="0" smtClean="0">
              <a:latin typeface="方正硬笔楷书简体" pitchFamily="65" charset="-122"/>
              <a:ea typeface="方正硬笔楷书简体" pitchFamily="65" charset="-122"/>
            </a:endParaRPr>
          </a:p>
          <a:p>
            <a:endParaRPr lang="zh-CN" altLang="en-US" sz="32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12" name="Picture 2" descr="墨山水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43912" b="45135"/>
          <a:stretch>
            <a:fillRect/>
          </a:stretch>
        </p:blipFill>
        <p:spPr bwMode="auto">
          <a:xfrm rot="10800000">
            <a:off x="0" y="5733256"/>
            <a:ext cx="3756025" cy="1554163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492896"/>
            <a:ext cx="6768752" cy="255454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      宋神宗元丰三年，苏轼因“乌台诗案”被贬黄州充团练副使。元丰五年，</a:t>
            </a:r>
            <a:r>
              <a:rPr kumimoji="1" lang="en-US" altLang="zh-CN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47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岁的苏轼在游黄州赤壁时， 吊古抒怀，写下了名篇</a:t>
            </a:r>
            <a:r>
              <a:rPr kumimoji="1" lang="en-US" altLang="zh-CN" sz="3200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《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念奴娇</a:t>
            </a:r>
            <a:r>
              <a:rPr kumimoji="1" lang="en-US" altLang="zh-CN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·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赤壁怀古</a:t>
            </a:r>
            <a:r>
              <a:rPr kumimoji="1" lang="en-US" altLang="zh-CN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》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。</a:t>
            </a:r>
            <a:endParaRPr lang="zh-CN" altLang="en-US" sz="3200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 rot="21437527">
            <a:off x="323528" y="1124744"/>
            <a:ext cx="2232248" cy="707886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方正启体简体" pitchFamily="65" charset="-122"/>
                <a:ea typeface="方正启体简体" pitchFamily="65" charset="-122"/>
              </a:rPr>
              <a:t>背景简介</a:t>
            </a:r>
            <a:endParaRPr lang="zh-CN" altLang="en-US" sz="4000" dirty="0"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4" name="Picture 2" descr="墨山水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43912" b="45135"/>
          <a:stretch>
            <a:fillRect/>
          </a:stretch>
        </p:blipFill>
        <p:spPr bwMode="auto">
          <a:xfrm rot="10800000">
            <a:off x="0" y="6021288"/>
            <a:ext cx="2555776" cy="105752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1124744"/>
            <a:ext cx="655272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     大江东去，浪淘尽，千古风流人物。 </a:t>
            </a:r>
            <a:b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</a:br>
            <a: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故垒西边，人道是、三国周郎赤壁。 </a:t>
            </a:r>
            <a:b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</a:br>
            <a: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乱石穿空，惊涛拍岸，卷起千堆雪。 </a:t>
            </a:r>
            <a:b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</a:br>
            <a: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江山如画，一时多少豪杰</a:t>
            </a:r>
            <a:r>
              <a:rPr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。</a:t>
            </a:r>
            <a:endParaRPr lang="en-US" altLang="zh-CN" sz="2800" b="1" dirty="0" smtClean="0">
              <a:solidFill>
                <a:schemeClr val="tx2"/>
              </a:solidFill>
              <a:latin typeface="方正硬笔楷书简体" pitchFamily="65" charset="-122"/>
              <a:ea typeface="方正硬笔楷书简体" pitchFamily="65" charset="-122"/>
            </a:endParaRPr>
          </a:p>
          <a:p>
            <a:endParaRPr lang="en-US" altLang="zh-CN" sz="2800" b="1" dirty="0" smtClean="0">
              <a:solidFill>
                <a:schemeClr val="tx2"/>
              </a:solidFill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kumimoji="1"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     遥想公瑾当年，小乔初嫁了，雄姿英发。羽扇纶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+mn-ea"/>
                <a:ea typeface="+mn-ea"/>
              </a:rPr>
              <a:t>（</a:t>
            </a:r>
            <a:r>
              <a:rPr kumimoji="1" lang="en-US" altLang="zh-CN" sz="2800" b="1" dirty="0" err="1" smtClean="0">
                <a:solidFill>
                  <a:schemeClr val="tx2"/>
                </a:solidFill>
                <a:latin typeface="+mn-ea"/>
                <a:ea typeface="+mn-ea"/>
              </a:rPr>
              <a:t>guān</a:t>
            </a:r>
            <a:r>
              <a:rPr kumimoji="1" lang="en-US" altLang="zh-CN" sz="2800" b="1" dirty="0" smtClean="0">
                <a:solidFill>
                  <a:schemeClr val="tx2"/>
                </a:solidFill>
                <a:latin typeface="+mn-ea"/>
                <a:ea typeface="+mn-ea"/>
              </a:rPr>
              <a:t>)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巾，谈笑间，樯橹</a:t>
            </a:r>
            <a:r>
              <a:rPr kumimoji="1" lang="en-US" altLang="zh-CN" sz="2800" b="1" dirty="0" smtClean="0">
                <a:solidFill>
                  <a:schemeClr val="tx2"/>
                </a:solidFill>
                <a:latin typeface="+mn-ea"/>
                <a:ea typeface="+mn-ea"/>
              </a:rPr>
              <a:t>(</a:t>
            </a:r>
            <a:r>
              <a:rPr kumimoji="1" lang="en-US" altLang="zh-CN" sz="2800" b="1" dirty="0" err="1" smtClean="0">
                <a:solidFill>
                  <a:schemeClr val="tx2"/>
                </a:solidFill>
                <a:latin typeface="+mn-ea"/>
                <a:ea typeface="+mn-ea"/>
              </a:rPr>
              <a:t>qiánglǔ</a:t>
            </a:r>
            <a:r>
              <a:rPr kumimoji="1" lang="en-US" altLang="zh-CN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)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灰飞烟灭。故国神游，多情应笑我，早生华</a:t>
            </a:r>
            <a:r>
              <a:rPr kumimoji="1" lang="en-US" altLang="zh-CN" sz="2800" b="1" dirty="0" smtClean="0">
                <a:solidFill>
                  <a:schemeClr val="tx2"/>
                </a:solidFill>
                <a:latin typeface="+mn-ea"/>
                <a:ea typeface="+mn-ea"/>
              </a:rPr>
              <a:t>(</a:t>
            </a:r>
            <a:r>
              <a:rPr kumimoji="1" lang="en-US" altLang="zh-CN" sz="2800" b="1" dirty="0" err="1" smtClean="0">
                <a:solidFill>
                  <a:schemeClr val="tx2"/>
                </a:solidFill>
                <a:latin typeface="+mn-ea"/>
                <a:ea typeface="+mn-ea"/>
              </a:rPr>
              <a:t>huá</a:t>
            </a:r>
            <a:r>
              <a:rPr kumimoji="1" lang="en-US" altLang="zh-CN" sz="2800" b="1" dirty="0" smtClean="0">
                <a:solidFill>
                  <a:schemeClr val="tx2"/>
                </a:solidFill>
                <a:latin typeface="+mn-ea"/>
                <a:ea typeface="+mn-ea"/>
              </a:rPr>
              <a:t>)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发。 人生如梦，一尊还酹</a:t>
            </a:r>
            <a:r>
              <a:rPr kumimoji="1" lang="en-US" altLang="zh-CN" sz="2800" b="1" dirty="0" smtClean="0">
                <a:solidFill>
                  <a:schemeClr val="tx2"/>
                </a:solidFill>
                <a:latin typeface="+mn-ea"/>
                <a:ea typeface="+mn-ea"/>
              </a:rPr>
              <a:t>(</a:t>
            </a:r>
            <a:r>
              <a:rPr kumimoji="1" lang="en-US" altLang="zh-CN" sz="2800" b="1" dirty="0" err="1" smtClean="0">
                <a:solidFill>
                  <a:schemeClr val="tx2"/>
                </a:solidFill>
                <a:latin typeface="+mn-ea"/>
                <a:ea typeface="+mn-ea"/>
              </a:rPr>
              <a:t>lèi</a:t>
            </a:r>
            <a:r>
              <a:rPr kumimoji="1" lang="en-US" altLang="zh-CN" sz="2800" b="1" dirty="0" smtClean="0">
                <a:solidFill>
                  <a:schemeClr val="tx2"/>
                </a:solidFill>
                <a:latin typeface="+mn-ea"/>
                <a:ea typeface="+mn-ea"/>
              </a:rPr>
              <a:t>)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方正硬笔楷书简体" pitchFamily="65" charset="-122"/>
                <a:ea typeface="方正硬笔楷书简体" pitchFamily="65" charset="-122"/>
              </a:rPr>
              <a:t>江月。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732240" y="188640"/>
            <a:ext cx="2232248" cy="707886"/>
          </a:xfrm>
          <a:prstGeom prst="rect">
            <a:avLst/>
          </a:prstGeom>
          <a:ln>
            <a:noFill/>
          </a:ln>
          <a:effectLst>
            <a:glow rad="101600">
              <a:schemeClr val="tx1">
                <a:lumMod val="65000"/>
                <a:lumOff val="3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方正硬笔楷书简体" pitchFamily="65" charset="-122"/>
                <a:ea typeface="方正硬笔楷书简体" pitchFamily="65" charset="-122"/>
              </a:rPr>
              <a:t>正音范读</a:t>
            </a:r>
            <a:endParaRPr lang="zh-CN" altLang="en-US" sz="4000" b="1" dirty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340768"/>
            <a:ext cx="648072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念奴娇</a:t>
            </a:r>
            <a:r>
              <a:rPr lang="en-US" altLang="zh-CN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3300"/>
                </a:solidFill>
                <a:latin typeface="方正启体简体" pitchFamily="65" charset="-122"/>
                <a:ea typeface="方正启体简体" pitchFamily="65" charset="-122"/>
              </a:rPr>
              <a:t>赤壁怀古</a:t>
            </a:r>
          </a:p>
          <a:p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</TotalTime>
  <Words>1671</Words>
  <Application>Microsoft Office PowerPoint</Application>
  <PresentationFormat>全屏显示(4:3)</PresentationFormat>
  <Paragraphs>116</Paragraphs>
  <Slides>24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方正硬笔楷书简体</vt:lpstr>
      <vt:lpstr>经典趣体简</vt:lpstr>
      <vt:lpstr>方正启体简体</vt:lpstr>
      <vt:lpstr>隶书</vt:lpstr>
      <vt:lpstr>Calibri</vt:lpstr>
      <vt:lpstr>华文行楷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岁寒三友PPT模板</dc:title>
  <dc:creator>锐得PPT</dc:creator>
  <dc:description>http://bbs.ruideppt.com</dc:description>
  <cp:lastModifiedBy>Administrator</cp:lastModifiedBy>
  <cp:revision>113</cp:revision>
  <dcterms:created xsi:type="dcterms:W3CDTF">2011-03-27T09:39:30Z</dcterms:created>
  <dcterms:modified xsi:type="dcterms:W3CDTF">2015-11-11T14:10:41Z</dcterms:modified>
</cp:coreProperties>
</file>