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459" r:id="rId2"/>
    <p:sldId id="488" r:id="rId3"/>
    <p:sldId id="460" r:id="rId4"/>
    <p:sldId id="489" r:id="rId5"/>
    <p:sldId id="490" r:id="rId6"/>
    <p:sldId id="491" r:id="rId7"/>
    <p:sldId id="492" r:id="rId8"/>
    <p:sldId id="493" r:id="rId9"/>
    <p:sldId id="494" r:id="rId10"/>
    <p:sldId id="498" r:id="rId11"/>
    <p:sldId id="499" r:id="rId12"/>
    <p:sldId id="500" r:id="rId13"/>
    <p:sldId id="501" r:id="rId14"/>
    <p:sldId id="502" r:id="rId15"/>
    <p:sldId id="503" r:id="rId16"/>
    <p:sldId id="504" r:id="rId17"/>
    <p:sldId id="505" r:id="rId18"/>
    <p:sldId id="506" r:id="rId19"/>
    <p:sldId id="507" r:id="rId20"/>
    <p:sldId id="508" r:id="rId21"/>
    <p:sldId id="509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0"/>
          <p:cNvGrpSpPr/>
          <p:nvPr/>
        </p:nvGrpSpPr>
        <p:grpSpPr>
          <a:xfrm>
            <a:off x="-3175" y="-34925"/>
            <a:ext cx="12195175" cy="6899275"/>
            <a:chOff x="27436" y="1047926"/>
            <a:chExt cx="12195184" cy="68986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7436" y="1047926"/>
              <a:ext cx="12192000" cy="6898694"/>
            </a:xfrm>
            <a:prstGeom prst="rect">
              <a:avLst/>
            </a:prstGeom>
          </p:spPr>
        </p:pic>
        <p:grpSp>
          <p:nvGrpSpPr>
            <p:cNvPr id="4" name="组合 12"/>
            <p:cNvGrpSpPr/>
            <p:nvPr/>
          </p:nvGrpSpPr>
          <p:grpSpPr>
            <a:xfrm>
              <a:off x="30620" y="1068273"/>
              <a:ext cx="12192000" cy="6857999"/>
              <a:chExt cx="12192000" cy="6857999"/>
            </a:xfrm>
          </p:grpSpPr>
          <p:pic>
            <p:nvPicPr>
              <p:cNvPr id="5" name="图片 1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1237595" cy="123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1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flipH="1">
                <a:off x="10954405" y="0"/>
                <a:ext cx="1237595" cy="123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图片 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237067" y="154776"/>
                <a:ext cx="9717866" cy="115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组合 16"/>
              <p:cNvGrpSpPr/>
              <p:nvPr/>
            </p:nvGrpSpPr>
            <p:grpSpPr>
              <a:xfrm flipV="1">
                <a:off x="0" y="5620404"/>
                <a:ext cx="12192000" cy="1237595"/>
                <a:chOff x="0" y="3701143"/>
                <a:chExt cx="12192000" cy="1237595"/>
              </a:xfrm>
            </p:grpSpPr>
            <p:pic>
              <p:nvPicPr>
                <p:cNvPr id="12" name="图片 20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0" y="3701143"/>
                  <a:ext cx="1237595" cy="123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" name="图片 2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 flipH="1">
                  <a:off x="10954405" y="3701143"/>
                  <a:ext cx="1237595" cy="123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9" name="图片 1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67549" y="1237298"/>
                <a:ext cx="115834" cy="4383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图片 1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237067" y="6596121"/>
                <a:ext cx="9717866" cy="115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图片 1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96712" y="1237298"/>
                <a:ext cx="115834" cy="4383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607479" y="1299516"/>
            <a:ext cx="1477104" cy="4019360"/>
            <a:chOff x="3267481" y="729422"/>
            <a:chExt cx="3759135" cy="5364480"/>
          </a:xfrm>
        </p:grpSpPr>
        <p:pic>
          <p:nvPicPr>
            <p:cNvPr id="15" name="Picture7" descr="5"/>
            <p:cNvPicPr>
              <a:picLocks noChangeAspect="1"/>
            </p:cNvPicPr>
            <p:nvPr/>
          </p:nvPicPr>
          <p:blipFill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679216" y="729422"/>
              <a:ext cx="2871470" cy="5364480"/>
            </a:xfrm>
            <a:prstGeom prst="rect">
              <a:avLst/>
            </a:prstGeom>
          </p:spPr>
        </p:pic>
        <p:pic>
          <p:nvPicPr>
            <p:cNvPr id="16" name="Picture10" descr="3"/>
            <p:cNvPicPr>
              <a:picLocks noChangeAspect="1"/>
            </p:cNvPicPr>
            <p:nvPr/>
          </p:nvPicPr>
          <p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632156" y="4988008"/>
              <a:ext cx="1394460" cy="370205"/>
            </a:xfrm>
            <a:prstGeom prst="rect">
              <a:avLst/>
            </a:prstGeom>
          </p:spPr>
        </p:pic>
        <p:pic>
          <p:nvPicPr>
            <p:cNvPr id="17" name="Picture3" descr="4"/>
            <p:cNvPicPr>
              <a:picLocks noChangeAspect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267481" y="1260095"/>
              <a:ext cx="1235710" cy="327025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838200" y="1539875"/>
            <a:ext cx="1016000" cy="3976688"/>
            <a:chOff x="2024268" y="1423254"/>
            <a:chExt cx="1089829" cy="4267678"/>
          </a:xfrm>
        </p:grpSpPr>
        <p:sp>
          <p:nvSpPr>
            <p:cNvPr id="19" name="文本框 18"/>
            <p:cNvSpPr txBox="1"/>
            <p:nvPr/>
          </p:nvSpPr>
          <p:spPr>
            <a:xfrm>
              <a:off x="2024268" y="1423254"/>
              <a:ext cx="1089829" cy="1071605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/>
              <a:r>
                <a:rPr lang="zh-CN" altLang="en-US" sz="5400" spc="600" noProof="1">
                  <a:solidFill>
                    <a:schemeClr val="bg2">
                      <a:lumMod val="25000"/>
                    </a:schemeClr>
                  </a:solidFill>
                  <a:latin typeface="汉仪孙万民草书W" panose="00020600040101010101" pitchFamily="18" charset="-122"/>
                  <a:ea typeface="汉仪孙万民草书W" panose="00020600040101010101" pitchFamily="18" charset="-122"/>
                  <a:cs typeface="yuweij Medium" charset="-122"/>
                </a:rPr>
                <a:t>肆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39594" y="2494859"/>
              <a:ext cx="991063" cy="3196073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/>
              <a:r>
                <a:rPr lang="zh-CN" altLang="en-US" sz="4800" b="1" spc="300" noProof="1">
                  <a:solidFill>
                    <a:schemeClr val="bg2">
                      <a:lumMod val="25000"/>
                    </a:schemeClr>
                  </a:solidFill>
                  <a:cs typeface="华文楷体" panose="02010600040101010101" charset="-122"/>
                </a:rPr>
                <a:t>经典语句</a:t>
              </a:r>
            </a:p>
          </p:txBody>
        </p:sp>
      </p:grpSp>
      <p:sp>
        <p:nvSpPr>
          <p:cNvPr id="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B3838"/>
                </a:solidFill>
              </a:defRPr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0"/>
          <p:cNvGrpSpPr/>
          <p:nvPr/>
        </p:nvGrpSpPr>
        <p:grpSpPr>
          <a:xfrm>
            <a:off x="-3175" y="-34925"/>
            <a:ext cx="12195175" cy="6899275"/>
            <a:chOff x="27436" y="1047926"/>
            <a:chExt cx="12195184" cy="68986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7436" y="1047926"/>
              <a:ext cx="12192000" cy="6898694"/>
            </a:xfrm>
            <a:prstGeom prst="rect">
              <a:avLst/>
            </a:prstGeom>
          </p:spPr>
        </p:pic>
        <p:grpSp>
          <p:nvGrpSpPr>
            <p:cNvPr id="4" name="组合 12"/>
            <p:cNvGrpSpPr/>
            <p:nvPr/>
          </p:nvGrpSpPr>
          <p:grpSpPr>
            <a:xfrm>
              <a:off x="30620" y="1068273"/>
              <a:ext cx="12192000" cy="6857999"/>
              <a:chExt cx="12192000" cy="6857999"/>
            </a:xfrm>
          </p:grpSpPr>
          <p:pic>
            <p:nvPicPr>
              <p:cNvPr id="5" name="图片 1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1237595" cy="123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1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flipH="1">
                <a:off x="10954405" y="0"/>
                <a:ext cx="1237595" cy="123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图片 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237067" y="154776"/>
                <a:ext cx="9717866" cy="115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组合 16"/>
              <p:cNvGrpSpPr/>
              <p:nvPr/>
            </p:nvGrpSpPr>
            <p:grpSpPr>
              <a:xfrm flipV="1">
                <a:off x="0" y="5620404"/>
                <a:ext cx="12192000" cy="1237595"/>
                <a:chOff x="0" y="3701143"/>
                <a:chExt cx="12192000" cy="1237595"/>
              </a:xfrm>
            </p:grpSpPr>
            <p:pic>
              <p:nvPicPr>
                <p:cNvPr id="12" name="图片 20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0" y="3701143"/>
                  <a:ext cx="1237595" cy="123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" name="图片 2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 flipH="1">
                  <a:off x="10954405" y="3701143"/>
                  <a:ext cx="1237595" cy="123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9" name="图片 1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67549" y="1237298"/>
                <a:ext cx="115834" cy="4383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图片 1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237067" y="6596121"/>
                <a:ext cx="9717866" cy="115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图片 1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96712" y="1237298"/>
                <a:ext cx="115834" cy="4383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22"/>
          <p:cNvGrpSpPr/>
          <p:nvPr/>
        </p:nvGrpSpPr>
        <p:grpSpPr>
          <a:xfrm>
            <a:off x="252413" y="3300413"/>
            <a:ext cx="11325225" cy="3797300"/>
            <a:chOff x="251959" y="3300527"/>
            <a:chExt cx="11326426" cy="3796658"/>
          </a:xfrm>
        </p:grpSpPr>
        <p:grpSp>
          <p:nvGrpSpPr>
            <p:cNvPr id="15" name="组合 23"/>
            <p:cNvGrpSpPr/>
            <p:nvPr/>
          </p:nvGrpSpPr>
          <p:grpSpPr>
            <a:xfrm>
              <a:off x="251959" y="3300527"/>
              <a:ext cx="11326426" cy="3796658"/>
              <a:chOff x="251959" y="3300527"/>
              <a:chExt cx="11326426" cy="3796658"/>
            </a:xfrm>
          </p:grpSpPr>
          <p:pic>
            <p:nvPicPr>
              <p:cNvPr id="17" name="图片 2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58276" y="3300527"/>
                <a:ext cx="9520109" cy="3796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图片 2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51959" y="4787480"/>
                <a:ext cx="4572396" cy="2017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6" name="图片 2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72378" y="4004275"/>
              <a:ext cx="4572396" cy="201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10379075" y="1547813"/>
            <a:ext cx="1016000" cy="3976687"/>
            <a:chOff x="2024268" y="1423254"/>
            <a:chExt cx="1089829" cy="4267678"/>
          </a:xfrm>
        </p:grpSpPr>
        <p:sp>
          <p:nvSpPr>
            <p:cNvPr id="20" name="文本框 19"/>
            <p:cNvSpPr txBox="1"/>
            <p:nvPr/>
          </p:nvSpPr>
          <p:spPr>
            <a:xfrm>
              <a:off x="2024268" y="1423254"/>
              <a:ext cx="1089829" cy="1071604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/>
              <a:r>
                <a:rPr lang="zh-CN" altLang="en-US" sz="5400" spc="600" noProof="1">
                  <a:solidFill>
                    <a:schemeClr val="bg2">
                      <a:lumMod val="25000"/>
                    </a:schemeClr>
                  </a:solidFill>
                  <a:latin typeface="汉仪孙万民草书W" panose="00020600040101010101" pitchFamily="18" charset="-122"/>
                  <a:ea typeface="汉仪孙万民草书W" panose="00020600040101010101" pitchFamily="18" charset="-122"/>
                  <a:cs typeface="yuweij Medium" charset="-122"/>
                </a:rPr>
                <a:t>壹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39594" y="2494858"/>
              <a:ext cx="991063" cy="3196074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/>
              <a:r>
                <a:rPr lang="zh-CN" altLang="en-US" sz="4800" b="1" spc="300" noProof="1">
                  <a:solidFill>
                    <a:schemeClr val="bg2">
                      <a:lumMod val="25000"/>
                    </a:schemeClr>
                  </a:solidFill>
                  <a:cs typeface="华文楷体" panose="02010600040101010101" charset="-122"/>
                </a:rPr>
                <a:t>孔子生平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102873" y="1290725"/>
            <a:ext cx="1477104" cy="4019360"/>
            <a:chOff x="3267481" y="729422"/>
            <a:chExt cx="3759135" cy="5364480"/>
          </a:xfrm>
        </p:grpSpPr>
        <p:pic>
          <p:nvPicPr>
            <p:cNvPr id="23" name="Picture7" descr="5"/>
            <p:cNvPicPr>
              <a:picLocks noChangeAspect="1"/>
            </p:cNvPicPr>
            <p:nvPr/>
          </p:nvPicPr>
          <p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679216" y="729422"/>
              <a:ext cx="2871470" cy="5364480"/>
            </a:xfrm>
            <a:prstGeom prst="rect">
              <a:avLst/>
            </a:prstGeom>
          </p:spPr>
        </p:pic>
        <p:pic>
          <p:nvPicPr>
            <p:cNvPr id="24" name="Picture10" descr="3"/>
            <p:cNvPicPr>
              <a:picLocks noChangeAspect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632156" y="4988008"/>
              <a:ext cx="1394460" cy="370205"/>
            </a:xfrm>
            <a:prstGeom prst="rect">
              <a:avLst/>
            </a:prstGeom>
          </p:spPr>
        </p:pic>
        <p:pic>
          <p:nvPicPr>
            <p:cNvPr id="25" name="Picture3" descr="4"/>
            <p:cNvPicPr>
              <a:picLocks noChangeAspect="1"/>
            </p:cNvPicPr>
            <p:nvPr/>
          </p:nvPicPr>
          <p:blipFill>
            <a:blip r:embed="rId8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267481" y="1260095"/>
              <a:ext cx="1235710" cy="327025"/>
            </a:xfrm>
            <a:prstGeom prst="rect">
              <a:avLst/>
            </a:prstGeom>
          </p:spPr>
        </p:pic>
      </p:grpSp>
      <p:sp>
        <p:nvSpPr>
          <p:cNvPr id="2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2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B3838"/>
                </a:solidFill>
              </a:defRPr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4"/>
          <p:cNvGrpSpPr/>
          <p:nvPr/>
        </p:nvGrpSpPr>
        <p:grpSpPr>
          <a:xfrm>
            <a:off x="-3175" y="-34925"/>
            <a:ext cx="12195175" cy="6899275"/>
            <a:chOff x="27436" y="1047926"/>
            <a:chExt cx="12195184" cy="68986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7436" y="1047926"/>
              <a:ext cx="12192000" cy="6898694"/>
            </a:xfrm>
            <a:prstGeom prst="rect">
              <a:avLst/>
            </a:prstGeom>
          </p:spPr>
        </p:pic>
        <p:grpSp>
          <p:nvGrpSpPr>
            <p:cNvPr id="4" name="组合 16"/>
            <p:cNvGrpSpPr/>
            <p:nvPr/>
          </p:nvGrpSpPr>
          <p:grpSpPr>
            <a:xfrm>
              <a:off x="30620" y="1068273"/>
              <a:ext cx="12192000" cy="6857999"/>
              <a:chExt cx="12192000" cy="6857999"/>
            </a:xfrm>
          </p:grpSpPr>
          <p:pic>
            <p:nvPicPr>
              <p:cNvPr id="5" name="图片 17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1237595" cy="123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1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flipH="1">
                <a:off x="10954405" y="0"/>
                <a:ext cx="1237595" cy="123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图片 1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237067" y="154776"/>
                <a:ext cx="9717866" cy="115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组合 20"/>
              <p:cNvGrpSpPr/>
              <p:nvPr/>
            </p:nvGrpSpPr>
            <p:grpSpPr>
              <a:xfrm flipV="1">
                <a:off x="0" y="5620404"/>
                <a:ext cx="12192000" cy="1237595"/>
                <a:chOff x="0" y="3701143"/>
                <a:chExt cx="12192000" cy="1237595"/>
              </a:xfrm>
            </p:grpSpPr>
            <p:pic>
              <p:nvPicPr>
                <p:cNvPr id="12" name="图片 24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0" y="3701143"/>
                  <a:ext cx="1237595" cy="123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" name="图片 25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 flipH="1">
                  <a:off x="10954405" y="3701143"/>
                  <a:ext cx="1237595" cy="123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9" name="图片 2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67549" y="1237298"/>
                <a:ext cx="115834" cy="4383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图片 2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237067" y="6596121"/>
                <a:ext cx="9717866" cy="115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图片 2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96712" y="1237298"/>
                <a:ext cx="115834" cy="4383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26"/>
          <p:cNvGrpSpPr/>
          <p:nvPr/>
        </p:nvGrpSpPr>
        <p:grpSpPr>
          <a:xfrm>
            <a:off x="252413" y="3300413"/>
            <a:ext cx="11325225" cy="3797300"/>
            <a:chOff x="251959" y="3300527"/>
            <a:chExt cx="11326426" cy="3796658"/>
          </a:xfrm>
        </p:grpSpPr>
        <p:grpSp>
          <p:nvGrpSpPr>
            <p:cNvPr id="15" name="组合 27"/>
            <p:cNvGrpSpPr/>
            <p:nvPr/>
          </p:nvGrpSpPr>
          <p:grpSpPr>
            <a:xfrm>
              <a:off x="251959" y="3300527"/>
              <a:ext cx="11326426" cy="3796658"/>
              <a:chOff x="251959" y="3300527"/>
              <a:chExt cx="11326426" cy="3796658"/>
            </a:xfrm>
          </p:grpSpPr>
          <p:pic>
            <p:nvPicPr>
              <p:cNvPr id="17" name="图片 2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58276" y="3300527"/>
                <a:ext cx="9520109" cy="3796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图片 30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51959" y="4787480"/>
                <a:ext cx="4572396" cy="2017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6" name="图片 2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72378" y="4004275"/>
              <a:ext cx="4572396" cy="201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838200" y="1539875"/>
            <a:ext cx="1016000" cy="3976688"/>
            <a:chOff x="2024268" y="1423254"/>
            <a:chExt cx="1089829" cy="4267678"/>
          </a:xfrm>
        </p:grpSpPr>
        <p:sp>
          <p:nvSpPr>
            <p:cNvPr id="20" name="文本框 19"/>
            <p:cNvSpPr txBox="1"/>
            <p:nvPr/>
          </p:nvSpPr>
          <p:spPr>
            <a:xfrm>
              <a:off x="2024268" y="1423254"/>
              <a:ext cx="1089829" cy="1071605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/>
              <a:r>
                <a:rPr lang="zh-CN" altLang="en-US" sz="5400" spc="600" noProof="1">
                  <a:solidFill>
                    <a:schemeClr val="bg2">
                      <a:lumMod val="25000"/>
                    </a:schemeClr>
                  </a:solidFill>
                  <a:latin typeface="汉仪孙万民草书W" panose="00020600040101010101" pitchFamily="18" charset="-122"/>
                  <a:ea typeface="汉仪孙万民草书W" panose="00020600040101010101" pitchFamily="18" charset="-122"/>
                  <a:cs typeface="yuweij Medium" charset="-122"/>
                </a:rPr>
                <a:t>贰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39594" y="2494859"/>
              <a:ext cx="991063" cy="3196073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/>
              <a:r>
                <a:rPr lang="zh-CN" altLang="en-US" sz="4800" b="1" spc="300" noProof="1">
                  <a:solidFill>
                    <a:schemeClr val="bg2">
                      <a:lumMod val="25000"/>
                    </a:schemeClr>
                  </a:solidFill>
                  <a:cs typeface="华文楷体" panose="02010600040101010101" charset="-122"/>
                </a:rPr>
                <a:t>孔子思想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7479" y="1299516"/>
            <a:ext cx="1477104" cy="4019360"/>
            <a:chOff x="3267481" y="729422"/>
            <a:chExt cx="3759135" cy="5364480"/>
          </a:xfrm>
        </p:grpSpPr>
        <p:pic>
          <p:nvPicPr>
            <p:cNvPr id="23" name="Picture7" descr="5"/>
            <p:cNvPicPr>
              <a:picLocks noChangeAspect="1"/>
            </p:cNvPicPr>
            <p:nvPr/>
          </p:nvPicPr>
          <p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679216" y="729422"/>
              <a:ext cx="2871470" cy="5364480"/>
            </a:xfrm>
            <a:prstGeom prst="rect">
              <a:avLst/>
            </a:prstGeom>
          </p:spPr>
        </p:pic>
        <p:pic>
          <p:nvPicPr>
            <p:cNvPr id="24" name="Picture10" descr="3"/>
            <p:cNvPicPr>
              <a:picLocks noChangeAspect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632156" y="4988008"/>
              <a:ext cx="1394460" cy="370205"/>
            </a:xfrm>
            <a:prstGeom prst="rect">
              <a:avLst/>
            </a:prstGeom>
          </p:spPr>
        </p:pic>
        <p:pic>
          <p:nvPicPr>
            <p:cNvPr id="25" name="Picture3" descr="4"/>
            <p:cNvPicPr>
              <a:picLocks noChangeAspect="1"/>
            </p:cNvPicPr>
            <p:nvPr/>
          </p:nvPicPr>
          <p:blipFill>
            <a:blip r:embed="rId8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267481" y="1260095"/>
              <a:ext cx="1235710" cy="327025"/>
            </a:xfrm>
            <a:prstGeom prst="rect">
              <a:avLst/>
            </a:prstGeom>
          </p:spPr>
        </p:pic>
      </p:grpSp>
      <p:sp>
        <p:nvSpPr>
          <p:cNvPr id="2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2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B3838"/>
                </a:solidFill>
              </a:defRPr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0"/>
          <p:cNvGrpSpPr/>
          <p:nvPr/>
        </p:nvGrpSpPr>
        <p:grpSpPr>
          <a:xfrm>
            <a:off x="-3175" y="-34925"/>
            <a:ext cx="12195175" cy="6899275"/>
            <a:chOff x="27436" y="1047926"/>
            <a:chExt cx="12195184" cy="68986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7436" y="1047926"/>
              <a:ext cx="12192000" cy="6898694"/>
            </a:xfrm>
            <a:prstGeom prst="rect">
              <a:avLst/>
            </a:prstGeom>
          </p:spPr>
        </p:pic>
        <p:grpSp>
          <p:nvGrpSpPr>
            <p:cNvPr id="4" name="组合 13"/>
            <p:cNvGrpSpPr/>
            <p:nvPr/>
          </p:nvGrpSpPr>
          <p:grpSpPr>
            <a:xfrm>
              <a:off x="30620" y="1068273"/>
              <a:ext cx="12192000" cy="6857999"/>
              <a:chExt cx="12192000" cy="6857999"/>
            </a:xfrm>
          </p:grpSpPr>
          <p:pic>
            <p:nvPicPr>
              <p:cNvPr id="5" name="图片 1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1237595" cy="123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1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flipH="1">
                <a:off x="10954405" y="0"/>
                <a:ext cx="1237595" cy="1237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图片 1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237067" y="154776"/>
                <a:ext cx="9717866" cy="115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组合 17"/>
              <p:cNvGrpSpPr/>
              <p:nvPr/>
            </p:nvGrpSpPr>
            <p:grpSpPr>
              <a:xfrm flipV="1">
                <a:off x="0" y="5620404"/>
                <a:ext cx="12192000" cy="1237595"/>
                <a:chOff x="0" y="3701143"/>
                <a:chExt cx="12192000" cy="1237595"/>
              </a:xfrm>
            </p:grpSpPr>
            <p:pic>
              <p:nvPicPr>
                <p:cNvPr id="12" name="图片 2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0" y="3701143"/>
                  <a:ext cx="1237595" cy="123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" name="图片 2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 flipH="1">
                  <a:off x="10954405" y="3701143"/>
                  <a:ext cx="1237595" cy="12375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9" name="图片 1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67549" y="1237298"/>
                <a:ext cx="115834" cy="4383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图片 1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237067" y="6596121"/>
                <a:ext cx="9717866" cy="115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图片 20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1896712" y="1237298"/>
                <a:ext cx="115834" cy="4383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10148910" y="1332834"/>
            <a:ext cx="1477104" cy="4019360"/>
            <a:chOff x="3267481" y="729422"/>
            <a:chExt cx="3759135" cy="5364480"/>
          </a:xfrm>
        </p:grpSpPr>
        <p:pic>
          <p:nvPicPr>
            <p:cNvPr id="15" name="Picture7" descr="5"/>
            <p:cNvPicPr>
              <a:picLocks noChangeAspect="1"/>
            </p:cNvPicPr>
            <p:nvPr/>
          </p:nvPicPr>
          <p:blipFill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679216" y="729422"/>
              <a:ext cx="2871470" cy="5364480"/>
            </a:xfrm>
            <a:prstGeom prst="rect">
              <a:avLst/>
            </a:prstGeom>
          </p:spPr>
        </p:pic>
        <p:pic>
          <p:nvPicPr>
            <p:cNvPr id="16" name="Picture10" descr="3"/>
            <p:cNvPicPr>
              <a:picLocks noChangeAspect="1"/>
            </p:cNvPicPr>
            <p:nvPr/>
          </p:nvPicPr>
          <p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632156" y="4988008"/>
              <a:ext cx="1394460" cy="370205"/>
            </a:xfrm>
            <a:prstGeom prst="rect">
              <a:avLst/>
            </a:prstGeom>
          </p:spPr>
        </p:pic>
        <p:pic>
          <p:nvPicPr>
            <p:cNvPr id="17" name="Picture3" descr="4"/>
            <p:cNvPicPr>
              <a:picLocks noChangeAspect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267481" y="1260095"/>
              <a:ext cx="1235710" cy="327025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0379075" y="1547813"/>
            <a:ext cx="1016000" cy="3976687"/>
            <a:chOff x="2024268" y="1423254"/>
            <a:chExt cx="1089829" cy="4267678"/>
          </a:xfrm>
        </p:grpSpPr>
        <p:sp>
          <p:nvSpPr>
            <p:cNvPr id="19" name="文本框 18"/>
            <p:cNvSpPr txBox="1"/>
            <p:nvPr/>
          </p:nvSpPr>
          <p:spPr>
            <a:xfrm>
              <a:off x="2024268" y="1423254"/>
              <a:ext cx="1089829" cy="1071604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/>
              <a:r>
                <a:rPr lang="zh-CN" altLang="en-US" sz="5400" spc="600" noProof="1">
                  <a:solidFill>
                    <a:schemeClr val="bg2">
                      <a:lumMod val="25000"/>
                    </a:schemeClr>
                  </a:solidFill>
                  <a:latin typeface="汉仪孙万民草书W" panose="00020600040101010101" pitchFamily="18" charset="-122"/>
                  <a:ea typeface="汉仪孙万民草书W" panose="00020600040101010101" pitchFamily="18" charset="-122"/>
                  <a:cs typeface="yuweij Medium" charset="-122"/>
                </a:rPr>
                <a:t>叁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39594" y="2494858"/>
              <a:ext cx="991063" cy="3196074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fontAlgn="auto"/>
              <a:r>
                <a:rPr lang="zh-CN" altLang="en-US" sz="4800" b="1" spc="300" noProof="1">
                  <a:solidFill>
                    <a:schemeClr val="bg2">
                      <a:lumMod val="25000"/>
                    </a:schemeClr>
                  </a:solidFill>
                  <a:cs typeface="华文楷体" panose="02010600040101010101" charset="-122"/>
                </a:rPr>
                <a:t>思想影响</a:t>
              </a:r>
            </a:p>
          </p:txBody>
        </p:sp>
      </p:grpSp>
      <p:sp>
        <p:nvSpPr>
          <p:cNvPr id="2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2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B3838"/>
                </a:solidFill>
              </a:defRPr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F5FD9703-8D39-4C19-97C3-FD9A4E4F868A}" type="datetimeFigureOut">
              <a:rPr lang="zh-CN" altLang="en-US" smtClean="0"/>
              <a:t>2021/5/17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ECF3874-DDCB-40FC-88FE-93B4173420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iming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隶书" panose="02010509060101010101" pitchFamily="49" charset="-122"/>
          <a:ea typeface="隶书" panose="02010509060101010101" pitchFamily="49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pic>
        <p:nvPicPr>
          <p:cNvPr id="13" name="图片 12" descr="马克思演说"/>
          <p:cNvPicPr>
            <a:picLocks noChangeAspect="1"/>
          </p:cNvPicPr>
          <p:nvPr/>
        </p:nvPicPr>
        <p:blipFill>
          <a:blip r:embed="rId3"/>
          <a:srcRect l="2492" r="3160"/>
          <a:stretch>
            <a:fillRect/>
          </a:stretch>
        </p:blipFill>
        <p:spPr>
          <a:xfrm>
            <a:off x="1574800" y="1691005"/>
            <a:ext cx="4444365" cy="3383280"/>
          </a:xfrm>
          <a:prstGeom prst="rect">
            <a:avLst/>
          </a:prstGeom>
        </p:spPr>
      </p:pic>
      <p:pic>
        <p:nvPicPr>
          <p:cNvPr id="14" name="图片 13" descr="在马克思墓前"/>
          <p:cNvPicPr>
            <a:picLocks noChangeAspect="1"/>
          </p:cNvPicPr>
          <p:nvPr/>
        </p:nvPicPr>
        <p:blipFill>
          <a:blip r:embed="rId4"/>
          <a:srcRect t="-163" r="3127" b="0"/>
          <a:stretch>
            <a:fillRect/>
          </a:stretch>
        </p:blipFill>
        <p:spPr>
          <a:xfrm>
            <a:off x="6683375" y="1475740"/>
            <a:ext cx="5095875" cy="39522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8975" y="471170"/>
            <a:ext cx="613410" cy="5915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在《人民报》创刊纪念会上的演说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7160" y="4528820"/>
            <a:ext cx="551815" cy="11118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/>
              <a:t>马克思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文本探究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755" y="958850"/>
            <a:ext cx="119113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对比阅读《马克思墓前悼词（草稿）》与《在马克思墓前的讲话》，探究改动之处及目的效果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7820" y="1911985"/>
            <a:ext cx="116713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示例：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</a:rPr>
              <a:t>第一段开篇增加对马克思逝世时间、地点、情景等情况的介绍</a:t>
            </a:r>
            <a:r>
              <a:rPr 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【加】准确记录时间，“停止思想”“睡着了”等措辞注意避讳；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郑重严肃、显示身份。</a:t>
            </a:r>
          </a:p>
          <a:p>
            <a:pPr fontAlgn="auto">
              <a:lnSpc>
                <a:spcPct val="150000"/>
              </a:lnSpc>
            </a:pPr>
            <a:r>
              <a:rPr 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【删】回顾这块基地里安息着马克思妻子。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暗含钦佩崇敬之情和惋惜遗憾之意。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文本探究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755" y="958850"/>
            <a:ext cx="119113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对比阅读《马克思墓前悼词（草稿）》与《在马克思墓前的讲话》，探究改动之处及目的效果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7820" y="1911985"/>
            <a:ext cx="116713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</a:rPr>
              <a:t>第二部分介绍生平事迹时增加了一段总体概述</a:t>
            </a:r>
            <a:r>
              <a:rPr 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【加】从实践与理论两方面总结马克思的贡献、“不可估”“空白”等词极言贡献突出；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过渡自然</a:t>
            </a:r>
          </a:p>
          <a:p>
            <a:pPr fontAlgn="auto">
              <a:lnSpc>
                <a:spcPct val="150000"/>
              </a:lnSpc>
            </a:pPr>
            <a:r>
              <a:rPr 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【删】评述中一些充满柔情与惋惜的表达。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突显内容，言简意赅。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文本探究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755" y="958850"/>
            <a:ext cx="119113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对比阅读《马克思墓前悼词（草稿）》与《在马克思墓前的讲话》，探究改动之处及目的效果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7820" y="1911985"/>
            <a:ext cx="116713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</a:rPr>
              <a:t>最后简化表达对马克思的悼念之情</a:t>
            </a:r>
            <a:r>
              <a:rPr 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【删】“永别了，马克思！你的事业和你的英名将永垂不朽”呼告式的表达。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正式大气。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65125"/>
            <a:ext cx="10515600" cy="5562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文本探究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9545" y="785495"/>
            <a:ext cx="118535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</a:rPr>
              <a:t>对比阅读《马克思墓前悼词（草稿）》与《在马克思墓前的讲话》，探究改动之处及目的效果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填写表格。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215" y="1644015"/>
          <a:ext cx="11680825" cy="506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4015"/>
                <a:gridCol w="3265170"/>
                <a:gridCol w="3140075"/>
                <a:gridCol w="3631565"/>
              </a:tblGrid>
              <a:tr h="7099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《悼词（草稿）》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《讲话》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文本分析举例</a:t>
                      </a:r>
                    </a:p>
                  </a:txBody>
                  <a:tcPr anchor="ctr"/>
                </a:tc>
              </a:tr>
              <a:tr h="1567021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身份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334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关系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2740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庄重程度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0"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深刻程度</a:t>
                      </a:r>
                    </a:p>
                  </a:txBody>
                  <a:tcPr anchor="ctr"/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804545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991995" y="2334260"/>
            <a:ext cx="29864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代表个人，表达个人的哀思和寄托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276215" y="2334260"/>
            <a:ext cx="3138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不仅代表个人，更代表革命进步人士，准确全面评价马克思一生的成就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414385" y="2334260"/>
            <a:ext cx="32346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第三段长句的分析：首先必须①,然后才能②;所以③,④,因而必须⑤,而不是⑥.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91995" y="4086860"/>
            <a:ext cx="32346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亲密无间的战友，充满丰富而直接的情感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75580" y="3902710"/>
            <a:ext cx="31388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志同道合的同志，最了解马克思的革命思想和经历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14385" y="3902710"/>
            <a:ext cx="33121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演讲中反映出恩格斯的品质：钦敬、羡慕而又谦虚、深情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991995" y="5101590"/>
            <a:ext cx="3110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突显友情（面对马克思）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358130" y="5199380"/>
            <a:ext cx="2974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更要面对全世界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400415" y="5101590"/>
            <a:ext cx="3603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第八段正反两方面的对比分析：生动体现大公无私的人格魅力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102485" y="5989320"/>
            <a:ext cx="2889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全面介绍马克思的一生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276215" y="6106160"/>
            <a:ext cx="2889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更加深刻、含蓄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400415" y="5931535"/>
            <a:ext cx="36912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评述实践和理论的顺序问题：严谨的递进关系、因果关系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6" grpId="0"/>
      <p:bldP spid="7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演讲技巧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755" y="958850"/>
            <a:ext cx="119113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1.在《在&lt;人民报&gt;创刊纪念会上的演说》中，马克思的语言风趣幽默，但是非常具有锋芒和战斗力，试结合文本分析马克思运用了哪些手法来进行演讲的？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0350" y="2207260"/>
            <a:ext cx="1167130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</a:rPr>
              <a:t>（1）</a:t>
            </a:r>
            <a:r>
              <a:rPr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比喻、对比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把无产阶级解放运动喻为“一片汪洋大海”，一旦它汹涌动荡起来，就能把“由坚硬岩石构成的大陆撞得粉碎”。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将革命形象比喻为“欧洲社会干硬外壳上的一些细小的裂口和缝隙”，到对革命“暴露出了外壳下面的一个无底深渊。在看来似乎坚硬的外表下面，现出了一片汪洋大海”。把“细小的裂口和缝隙”与“无底深渊”“汪洋大海”进行对比，写出了1848年革命的重要意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演讲技巧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755" y="958850"/>
            <a:ext cx="119113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1.在《在&lt;人民报&gt;创刊纪念会上的演说》中，马克思的语言风趣幽默，但是非常具有锋芒和战斗力，试结合文本分析马克思运用了哪些手法来进行演讲的？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0350" y="2207260"/>
            <a:ext cx="11671300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sz="32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（2）语言灵活，妙用典故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“我们的勇敢的朋友、好人儿罗宾，这个会迅速刨土的老田鼠、光荣的工兵——革命”，“历史本身就是审判官，而无产阶级就是执行者”，语言幽默精彩；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那个经常在这一切矛盾中出现的“狡狯的精灵”“菲墨法庭”的判决等典故，使整个演讲始终处在一种鲜活的语境和生动的文化氛围中。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演讲技巧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755" y="958850"/>
            <a:ext cx="119113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2.《在马克思墓前的讲话》综合运用了叙述、议论和抒情等多种表达方式，以及比喻、对比等修辞手法，使表达更加准确生动。请结合文本对这一特点加以分析。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0350" y="2207260"/>
            <a:ext cx="116713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叙述：恩格斯简述了马克思在其他众多领域的研究情况，将“两个发现”和“他所研究的每一个领域”形成点和面、详和略的叙述关系，进一步赞扬了马克思卓越的研究能力、广泛的研究兴趣和深入的研究精神，全面丰富的展现了马克思的个人风采。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议论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用“首先”“真正使命”等词语，强调了革命对于马克思一生的重要意义。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抒情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如开头用讳饰的手法委婉地说明了马克思逝世的时间、地点及当时的情景，体现作者无限的遗憾、不舍与悲痛之情。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演讲技巧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755" y="958850"/>
            <a:ext cx="119113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2.《在马克思墓前的讲话》综合运用了叙述、议论和抒情等多种表达方式，以及比喻、对比等修辞手法，使表达更加准确生动。请结合文本对这一特点加以分析。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0350" y="2207260"/>
            <a:ext cx="116713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对比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:</a:t>
            </a: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无产阶级与其敌人对待马克思的截然不同的态度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敌人对马克思的忌恨、污蔑与马克思的毫无在意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既体现了马克思顽强的革命意志、宽广的领袖气度与胸怀，又表达了人们对他的敬仰与爱戴；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比喻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:</a:t>
            </a: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恩格斯将剩余价值规律发现之前的一切相关研究比喻为“都只是在黑暗中摸索” ，表达了马克思的发现所具有的划时代意义。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演讲技巧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755" y="958850"/>
            <a:ext cx="119113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《在&lt;人民报&gt;创刊纪念会上的演说》和《在马克思墓前的讲话》在形式和内容上有什么异同？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0350" y="1965960"/>
            <a:ext cx="116713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相同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形式：两者都综合运用比喻、对比等修辞手法，注意整散句、长短句的变化使用。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内容：针对性强，逻辑严密，感情真挚。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不同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形式：《在&lt;人民报&gt;创刊纪念会上的演说》自我发挥空间大，切入点自由，而《在马克思墓前的讲话》形式固定，但发挥自如，凝练生动。</a:t>
            </a:r>
          </a:p>
          <a:p>
            <a:pPr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内容上：《在&lt;人民报&gt;创刊纪念会上的演说》注重听众感受，辩证思维，以理动人；而《在马克思墓前的讲话》注重身份关系，准确完整，情理结合。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演讲技巧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755" y="958850"/>
            <a:ext cx="11911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造成以上差异的主要原因是什么？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0350" y="1763395"/>
            <a:ext cx="116713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针对性。演讲词为了以思想、感情、事例和理论来晓喻听众，打动听众，“征服”听众，必须要有现实的针对性。这里所说的针对性，主要体现在选材上。作者提出的问题需要是听众所关心的问题，评论和论辩要有雄辩的逻辑力量，这样，才能起到应有的效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56832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演讲词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92530" y="1691005"/>
            <a:ext cx="980694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演讲辞（演讲词）：俗称演说辞、演讲稿、讲话稿，旨在表达感情，发表建议和主张，提出号召和倡议。通过它，讲话的人可以把自己的主张、观点、见解以及思想感情传达给与会者，从而产生一定的作用和影响，达到宣传和教育的作用。演讲辞属于议论文的范畴，但它一般不讲求说理的严密性和思维的逻辑性，而总是以某一种精神鼓舞人，以真切的感情打动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5623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演讲词的基本特征</a:t>
            </a:r>
          </a:p>
        </p:txBody>
      </p:sp>
      <p:pic>
        <p:nvPicPr>
          <p:cNvPr id="4" name="图片 -2147482618" descr="4161562af0aa204d598f596e2a4640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180" y="1520825"/>
            <a:ext cx="8835390" cy="4370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470" y="591820"/>
            <a:ext cx="10515600" cy="1325563"/>
          </a:xfrm>
        </p:spPr>
        <p:txBody>
          <a:bodyPr/>
          <a:lstStyle/>
          <a:p>
            <a:pPr algn="ctr"/>
            <a:r>
              <a:rPr lang="zh-CN" altLang="zh-CN">
                <a:solidFill>
                  <a:srgbClr val="FF0000"/>
                </a:solidFill>
              </a:rPr>
              <a:t>课后作业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6390" y="2385060"/>
            <a:ext cx="11541125" cy="3657600"/>
          </a:xfrm>
        </p:spPr>
        <p:txBody>
          <a:bodyPr/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以“我的时代我的使命”为主题，写一篇演讲词。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要求：题目自拟，800字左右。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07800" y="120015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31445"/>
            <a:ext cx="10515600" cy="786130"/>
          </a:xfrm>
        </p:spPr>
        <p:txBody>
          <a:bodyPr/>
          <a:lstStyle/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1848年欧洲革命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52650" y="788035"/>
            <a:ext cx="995172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1848年革命，也称民族之春（英语：Spring of Nations）或人民之春（英语：Springtime of the Peoples），是在1848年欧洲各国爆发的一系列武装革命。这一系列革命波及范围之广，影响国家之大，可以说是欧洲历史上最大规模的革命运动。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第一场革命于1848年1月在意大利西西里爆发。随后的法国二月革命更是将革命浪潮波及到几乎全欧洲。但是这一系列革命大多都迅速以失败告终。尽管如此，1848年革命还是造成了各国君主与贵族体制动荡，并间接导致了德国统一及意大利统一运动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1848年欧洲革命，是平民与贵族间的抗争，主要是欧洲平民与自由主义学者对抗君权独裁的武装革命。这次战争的重大意义是打击了欧洲各国的封建专制制度。</a:t>
            </a:r>
          </a:p>
        </p:txBody>
      </p:sp>
      <p:pic>
        <p:nvPicPr>
          <p:cNvPr id="6" name="图片 5" descr="1848革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2718435"/>
            <a:ext cx="2533015" cy="187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452120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梳理演讲思路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0530" y="1142365"/>
            <a:ext cx="11659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阅读《在&lt;人民报&gt;创刊纪念会上的演说》，梳理行文思路，完成表格。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37590" y="1917065"/>
          <a:ext cx="9758680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1470"/>
                <a:gridCol w="6887210"/>
              </a:tblGrid>
              <a:tr h="6959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演讲场合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59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切入点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59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当前社会问题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59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问题本质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59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解决问题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003165" y="2029460"/>
            <a:ext cx="432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《人民报》创刊4周年宴会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85690" y="2726055"/>
            <a:ext cx="4536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1848年革命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03165" y="3427095"/>
            <a:ext cx="4536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工业和科学带来衰退的征兆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03165" y="4142740"/>
            <a:ext cx="4536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生产力和社会关系的矛盾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03165" y="4839335"/>
            <a:ext cx="4536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无产阶级革命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452120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梳理演讲思路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0530" y="1142365"/>
            <a:ext cx="11659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阅读《在马克思墓前的讲话》，梳理行文思路。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9155" y="2318385"/>
            <a:ext cx="103968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     开头：述己哀——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悼念</a:t>
            </a: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——悲痛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（2-7）    主体：赞其功——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评说</a:t>
            </a: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——敬仰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（8-9）    结尾：颂其德——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悼念</a:t>
            </a:r>
            <a:r>
              <a:rPr lang="zh-CN" altLang="en-US" sz="3200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——盛赞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6512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了解文意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0530" y="1094105"/>
            <a:ext cx="11659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结合相关背景及两篇演讲词，完成下面表格：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69545" y="1858010"/>
          <a:ext cx="11677015" cy="4843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9020"/>
                <a:gridCol w="4732020"/>
                <a:gridCol w="4625975"/>
              </a:tblGrid>
              <a:tr h="75057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/>
                        <a:t>作品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/>
                        <a:t>《在＜人民报＞创刊纪念会上的演说》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《在马克思墓前的讲话》</a:t>
                      </a:r>
                    </a:p>
                  </a:txBody>
                  <a:tcPr anchor="ctr"/>
                </a:tc>
              </a:tr>
              <a:tr h="76962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/>
                        <a:t>演讲对象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5162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/>
                        <a:t>目的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67627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/>
                        <a:t>主题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  <a:tr h="21310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/>
                        <a:t>主要内容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550795" y="2724785"/>
            <a:ext cx="4478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英国伦敦，现场听众是《人民报》报社人员、《人民报》邀请的朋友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299325" y="2791460"/>
            <a:ext cx="4478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出席马克思葬礼的亲友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664460" y="3521075"/>
            <a:ext cx="4478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鼓舞革命同道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15505" y="3431540"/>
            <a:ext cx="4478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致敬亲密战友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50795" y="4025900"/>
            <a:ext cx="4478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无产阶级必将迎来自身的解放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15505" y="4025900"/>
            <a:ext cx="4478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马克思是当代最伟大的思想家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550160" y="4606925"/>
            <a:ext cx="46653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1848年的欧洲革命宣告了无产阶级的解放</a:t>
            </a:r>
          </a:p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1848年欧洲革命是工业和科学发展推动的结果</a:t>
            </a:r>
          </a:p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工业和科学的发展催生了现代无产阶级</a:t>
            </a:r>
          </a:p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工人阶级要通过革命争取自己的解放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15505" y="4761230"/>
            <a:ext cx="466534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马克思的逝世是不可估量的损失</a:t>
            </a:r>
          </a:p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马克思发现了人类历史的发展规律</a:t>
            </a:r>
          </a:p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马克思提出了剩余价值理论</a:t>
            </a:r>
          </a:p>
          <a:p>
            <a:pPr algn="l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马克思首先是一个革命家，斗争是他的生命要素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452120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文本探究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57275" y="1142365"/>
            <a:ext cx="11033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马克思是从什么角度切入的？为什么？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5135" y="2281555"/>
            <a:ext cx="74612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切入点：</a:t>
            </a:r>
            <a:r>
              <a:rPr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宪章派办报的背景</a:t>
            </a:r>
            <a:r>
              <a:rPr 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1848 年革命。</a:t>
            </a:r>
          </a:p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原因</a:t>
            </a:r>
            <a:r>
              <a:rPr lang="en-US" altLang="zh-CN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;</a:t>
            </a:r>
            <a:r>
              <a:rPr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《人民报》办报目的是希望团结和组织无产阶级，为无产阶级正义事业继续战斗，从1848 年革命说起，符合创刊纪念会这一特殊演说场合。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4860" y="2001520"/>
            <a:ext cx="3047365" cy="30473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6512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文本探究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8120" y="1062355"/>
            <a:ext cx="11033125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结合唯物辩证法、异化劳动及生产力与生产关系的相关理论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</a:rPr>
              <a:t>思考：怎么从第二段的“两万磅重的压力”谈到了“伟大事实”、“不敢否认的事实”？如何理解马克思对这一“事实”的阐释？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89890" y="2618740"/>
          <a:ext cx="10965180" cy="405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4410"/>
                <a:gridCol w="3877310"/>
                <a:gridCol w="4823460"/>
              </a:tblGrid>
              <a:tr h="83439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/>
                        <a:t>理论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337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/>
                        <a:t>唯物辩证法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一切事物内部无不包含矛盾。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880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/>
                        <a:t>异化劳动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劳动产品与劳动者本身的对立，和带有强制性、被迫性的劳动本身与劳动者的对立。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40271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000"/>
                        <a:t>生产力与生产关系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rgbClr val="FF0000"/>
                          </a:solidFill>
                        </a:rPr>
                        <a:t>社会的物质生产力发展到一定阶段，便同它们一直在其中活动的现存生产关系或财产关系发生矛盾。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340100" y="2714625"/>
            <a:ext cx="2374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具体内涵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743190" y="2714625"/>
            <a:ext cx="2374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文本体现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844030" y="3651885"/>
            <a:ext cx="4309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资本主义社会的发展亦是如此。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20180" y="4377055"/>
            <a:ext cx="48202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现代工业和科学和现代贫困衰额的对抗、生产力与社会关系的对抗。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34785" y="5324475"/>
            <a:ext cx="4820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现在的社会在工业和科学力量的带动下，生产力取得巨大进步，然而生产关系却严重衰颓滞后。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7364" t="1207" b="88313"/>
          <a:stretch>
            <a:fillRect/>
          </a:stretch>
        </p:blipFill>
        <p:spPr>
          <a:xfrm>
            <a:off x="-18415" y="-46990"/>
            <a:ext cx="12218670" cy="41211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838200" y="365125"/>
            <a:ext cx="10515600" cy="7861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9pPr>
          </a:lstStyle>
          <a:p>
            <a:pPr algn="ctr"/>
            <a:r>
              <a:rPr lang="zh-CN" altLang="en-US" sz="4800">
                <a:solidFill>
                  <a:srgbClr val="FF0000"/>
                </a:solidFill>
                <a:sym typeface="+mn-ea"/>
              </a:rPr>
              <a:t>文本探究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6855" y="920750"/>
            <a:ext cx="118535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面对这一“事实”，不同党派的态度分别是怎么样的？这些“党派”都是什么群体？工人阶级应该有怎么样的态度？马克思是怎么来表述的？思考以上问题，填写表格。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215" y="1894840"/>
          <a:ext cx="11478260" cy="4380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7070"/>
                <a:gridCol w="2212975"/>
                <a:gridCol w="2609215"/>
                <a:gridCol w="3429000"/>
              </a:tblGrid>
              <a:tr h="116268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党派态度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群体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工人阶级态度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马克思的相关表述</a:t>
                      </a:r>
                    </a:p>
                  </a:txBody>
                  <a:tcPr anchor="ctr"/>
                </a:tc>
              </a:tr>
              <a:tr h="8921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rowSpan="3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rowSpan="3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6268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116268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23215" y="3264535"/>
            <a:ext cx="3272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悲观主义－－痛哭流涕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92525" y="3264535"/>
            <a:ext cx="1970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资产阶级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2430" y="3980180"/>
            <a:ext cx="32035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取消主义（鸵鸟思维）－－</a:t>
            </a:r>
          </a:p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抛弃现代技术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76320" y="4231005"/>
            <a:ext cx="220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贵族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9900" y="5323840"/>
            <a:ext cx="27622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开历史倒车－－妥协倒退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518535" y="5323840"/>
            <a:ext cx="2259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可怜的倒退预言家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66460" y="3855085"/>
            <a:ext cx="22879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工人阶级要进行无产阶级革命，进而实现全世界的解放。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442325" y="3228975"/>
            <a:ext cx="335915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马克思采用了莎士比亚作品和欧洲历史的一些典故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狡狯的精灵、好人儿罗宾，会迅速刨土的老田鼠、光荣</a:t>
            </a:r>
          </a:p>
          <a:p>
            <a:pPr algn="l"/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的工兵，菲墨法庭，形象地说明了这种革命思想。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子路曾皙冉有公西华侍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13afkdf">
      <a:majorFont>
        <a:latin typeface="隶书"/>
        <a:ea typeface="隶书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128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1">
      <vt:lpstr>Arial</vt:lpstr>
      <vt:lpstr>隶书</vt:lpstr>
      <vt:lpstr>汉仪孙万民草书W</vt:lpstr>
      <vt:lpstr>yuweij Medium</vt:lpstr>
      <vt:lpstr>华文楷体</vt:lpstr>
      <vt:lpstr>黑体</vt:lpstr>
      <vt:lpstr>宋体</vt:lpstr>
      <vt:lpstr>仿宋</vt:lpstr>
      <vt:lpstr>楷体</vt:lpstr>
      <vt:lpstr>子路曾皙冉有公西华侍坐</vt:lpstr>
      <vt:lpstr>PowerPoint Presentation</vt:lpstr>
      <vt:lpstr>PowerPoint Presentation</vt:lpstr>
      <vt:lpstr>1848年欧洲革命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课后作业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2021-05-17T09:49:12.574</cp:lastPrinted>
  <dcterms:created xsi:type="dcterms:W3CDTF">2021-05-17T09:49:12Z</dcterms:created>
  <dcterms:modified xsi:type="dcterms:W3CDTF">2021-05-17T01:49:13Z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