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sldIdLst>
    <p:sldId id="302" r:id="rId6"/>
    <p:sldId id="256" r:id="rId7"/>
    <p:sldId id="257" r:id="rId8"/>
    <p:sldId id="258" r:id="rId9"/>
    <p:sldId id="259" r:id="rId10"/>
    <p:sldId id="262" r:id="rId11"/>
    <p:sldId id="263" r:id="rId12"/>
    <p:sldId id="265" r:id="rId13"/>
    <p:sldId id="266" r:id="rId14"/>
    <p:sldId id="281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6" r:id="rId24"/>
    <p:sldId id="277" r:id="rId25"/>
    <p:sldId id="278" r:id="rId26"/>
    <p:sldId id="282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4437063"/>
            <a:ext cx="7772400" cy="966787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5445125"/>
            <a:ext cx="6400800" cy="600075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774ABA-E3ED-44E9-A19E-67B9E5BA11D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1ACB0-980A-470E-92A5-882F0D532A8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12395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5429C-8753-4D6C-8CBC-4EAEF342876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C2822-EFDA-41AB-8624-373AAA81D53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71327-05C3-49F5-AB9D-2973CEBBA3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7F315-355F-4EE5-A47F-9D135B53C67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3C5798-4C29-4A8F-856C-1A8DCFB9813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45D55-9797-41D8-80AE-ED8AA5D0A6C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6F5E7-648B-4743-AB11-B5F11D292AB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1950" y="117475"/>
            <a:ext cx="20574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117475"/>
            <a:ext cx="6019800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D83710-37ED-4E30-BCB4-34CA66D745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39750" y="117475"/>
            <a:ext cx="8229600" cy="5534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8EB77A7-C28F-42E7-B077-F37B58B2973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62585" indent="0" algn="ctr">
              <a:buNone/>
              <a:defRPr/>
            </a:lvl2pPr>
            <a:lvl3pPr marL="725805" indent="0" algn="ctr">
              <a:buNone/>
              <a:defRPr/>
            </a:lvl3pPr>
            <a:lvl4pPr marL="1088390" indent="0" algn="ctr">
              <a:buNone/>
              <a:defRPr/>
            </a:lvl4pPr>
            <a:lvl5pPr marL="1451610" indent="0" algn="ctr">
              <a:buNone/>
              <a:defRPr/>
            </a:lvl5pPr>
            <a:lvl6pPr marL="1814195" indent="0" algn="ctr">
              <a:buNone/>
              <a:defRPr/>
            </a:lvl6pPr>
            <a:lvl7pPr marL="2176780" indent="0" algn="ctr">
              <a:buNone/>
              <a:defRPr/>
            </a:lvl7pPr>
            <a:lvl8pPr marL="2540000" indent="0" algn="ctr">
              <a:buNone/>
              <a:defRPr/>
            </a:lvl8pPr>
            <a:lvl9pPr marL="2902585" indent="0" algn="ctr">
              <a:buNone/>
              <a:defRPr/>
            </a:lvl9pPr>
          </a:lstStyle>
          <a:p>
            <a:pPr fontAlgn="base"/>
            <a:r>
              <a:rPr lang="zh-CN" altLang="en-US" sz="25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175" b="1" cap="all"/>
            </a:lvl1pPr>
          </a:lstStyle>
          <a:p>
            <a:pPr fontAlgn="base"/>
            <a:r>
              <a:rPr lang="zh-CN" altLang="en-US" sz="31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85"/>
            </a:lvl1pPr>
            <a:lvl2pPr marL="362585" indent="0">
              <a:buNone/>
              <a:defRPr sz="1430"/>
            </a:lvl2pPr>
            <a:lvl3pPr marL="725805" indent="0">
              <a:buNone/>
              <a:defRPr sz="1270"/>
            </a:lvl3pPr>
            <a:lvl4pPr marL="1088390" indent="0">
              <a:buNone/>
              <a:defRPr sz="1110"/>
            </a:lvl4pPr>
            <a:lvl5pPr marL="1451610" indent="0">
              <a:buNone/>
              <a:defRPr sz="1110"/>
            </a:lvl5pPr>
            <a:lvl6pPr marL="1814195" indent="0">
              <a:buNone/>
              <a:defRPr sz="1110"/>
            </a:lvl6pPr>
            <a:lvl7pPr marL="2176780" indent="0">
              <a:buNone/>
              <a:defRPr sz="1110"/>
            </a:lvl7pPr>
            <a:lvl8pPr marL="2540000" indent="0">
              <a:buNone/>
              <a:defRPr sz="1110"/>
            </a:lvl8pPr>
            <a:lvl9pPr marL="2902585" indent="0">
              <a:buNone/>
              <a:defRPr sz="1110"/>
            </a:lvl9pPr>
          </a:lstStyle>
          <a:p>
            <a:pPr lvl="0" fontAlgn="base"/>
            <a:r>
              <a:rPr lang="zh-CN" altLang="en-US" sz="158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0"/>
            <a:ext cx="5111750" cy="5853113"/>
          </a:xfrm>
        </p:spPr>
        <p:txBody>
          <a:bodyPr/>
          <a:lstStyle>
            <a:lvl1pPr>
              <a:defRPr sz="2540"/>
            </a:lvl1pPr>
            <a:lvl2pPr>
              <a:defRPr sz="2220"/>
            </a:lvl2pPr>
            <a:lvl3pPr>
              <a:defRPr sz="1905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91063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540"/>
            </a:lvl1pPr>
            <a:lvl2pPr marL="362585" indent="0">
              <a:buNone/>
              <a:defRPr sz="2220"/>
            </a:lvl2pPr>
            <a:lvl3pPr marL="725805" indent="0">
              <a:buNone/>
              <a:defRPr sz="1905"/>
            </a:lvl3pPr>
            <a:lvl4pPr marL="1088390" indent="0">
              <a:buNone/>
              <a:defRPr sz="1585"/>
            </a:lvl4pPr>
            <a:lvl5pPr marL="1451610" indent="0">
              <a:buNone/>
              <a:defRPr sz="1585"/>
            </a:lvl5pPr>
            <a:lvl6pPr marL="1814195" indent="0">
              <a:buNone/>
              <a:defRPr sz="1585"/>
            </a:lvl6pPr>
            <a:lvl7pPr marL="2176780" indent="0">
              <a:buNone/>
              <a:defRPr sz="1585"/>
            </a:lvl7pPr>
            <a:lvl8pPr marL="2540000" indent="0">
              <a:buNone/>
              <a:defRPr sz="1585"/>
            </a:lvl8pPr>
            <a:lvl9pPr marL="2902585" indent="0">
              <a:buNone/>
              <a:defRPr sz="158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117475"/>
            <a:ext cx="8075612" cy="72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123950"/>
            <a:ext cx="8229600" cy="4527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858CDFBA-802B-4C1A-9A4E-EE7E629626E8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fontAlgn="base"/>
            <a:r>
              <a:rPr lang="es-ES" altLang="zh-CN" sz="3490" strike="noStrike" noProof="1" dirty="0"/>
              <a:t>Haga clic para cambiar el estilo de título	</a:t>
            </a:r>
            <a:endParaRPr lang="es-ES" altLang="zh-CN" strike="noStrike" noProof="1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 fontAlgn="base"/>
            <a:r>
              <a:rPr lang="es-ES" altLang="zh-CN" sz="2540" strike="noStrike" noProof="1" dirty="0"/>
              <a:t>Haga clic para modificar el estilo de texto del patrón</a:t>
            </a:r>
            <a:endParaRPr lang="es-ES" altLang="zh-CN" strike="noStrike" noProof="1" dirty="0"/>
          </a:p>
          <a:p>
            <a:pPr lvl="1" indent="-285750" fontAlgn="base"/>
            <a:r>
              <a:rPr lang="es-ES" altLang="zh-CN" sz="2220" strike="noStrike" noProof="1" dirty="0"/>
              <a:t>Segundo nivel</a:t>
            </a:r>
            <a:endParaRPr lang="es-ES" altLang="zh-CN" strike="noStrike" noProof="1" dirty="0"/>
          </a:p>
          <a:p>
            <a:pPr lvl="2" indent="-228600" fontAlgn="base"/>
            <a:r>
              <a:rPr lang="es-ES" altLang="zh-CN" sz="1905" strike="noStrike" noProof="1" dirty="0"/>
              <a:t>Tercer nivel</a:t>
            </a:r>
            <a:endParaRPr lang="es-ES" altLang="zh-CN" strike="noStrike" noProof="1" dirty="0"/>
          </a:p>
          <a:p>
            <a:pPr lvl="3" indent="-228600" fontAlgn="base"/>
            <a:r>
              <a:rPr lang="es-ES" altLang="zh-CN" sz="1585" strike="noStrike" noProof="1" dirty="0"/>
              <a:t>Cuarto nivel</a:t>
            </a:r>
            <a:endParaRPr lang="es-ES" altLang="zh-CN" strike="noStrike" noProof="1" dirty="0"/>
          </a:p>
          <a:p>
            <a:pPr lvl="4" indent="-228600" fontAlgn="base"/>
            <a:r>
              <a:rPr lang="es-ES" altLang="zh-CN" sz="1585" strike="noStrike" noProof="1" dirty="0"/>
              <a:t>Quinto nivel</a:t>
            </a:r>
            <a:endParaRPr lang="es-ES" altLang="zh-CN" strike="noStrike" noProof="1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11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9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72415" indent="-272415" algn="l" rtl="0" eaLnBrk="0" fontAlgn="base" hangingPunct="0">
        <a:spcBef>
          <a:spcPts val="75"/>
        </a:spcBef>
        <a:spcAft>
          <a:spcPct val="0"/>
        </a:spcAft>
        <a:buChar char="•"/>
        <a:defRPr sz="2540">
          <a:solidFill>
            <a:schemeClr val="tx1"/>
          </a:solidFill>
          <a:latin typeface="+mn-lt"/>
          <a:ea typeface="+mn-ea"/>
          <a:cs typeface="+mn-cs"/>
        </a:defRPr>
      </a:lvl1pPr>
      <a:lvl2pPr marL="589915" indent="-226695" algn="l" rtl="0" eaLnBrk="0" fontAlgn="base" hangingPunct="0">
        <a:spcBef>
          <a:spcPts val="75"/>
        </a:spcBef>
        <a:spcAft>
          <a:spcPct val="0"/>
        </a:spcAft>
        <a:buChar char="–"/>
        <a:defRPr sz="2220">
          <a:solidFill>
            <a:schemeClr val="tx1"/>
          </a:solidFill>
          <a:latin typeface="+mn-lt"/>
          <a:cs typeface="+mn-cs"/>
        </a:defRPr>
      </a:lvl2pPr>
      <a:lvl3pPr marL="906780" indent="-181610" algn="l" rtl="0" eaLnBrk="0" fontAlgn="base" hangingPunct="0">
        <a:spcBef>
          <a:spcPts val="75"/>
        </a:spcBef>
        <a:spcAft>
          <a:spcPct val="0"/>
        </a:spcAft>
        <a:buChar char="•"/>
        <a:defRPr sz="1905">
          <a:solidFill>
            <a:schemeClr val="tx1"/>
          </a:solidFill>
          <a:latin typeface="+mn-lt"/>
          <a:cs typeface="+mn-cs"/>
        </a:defRPr>
      </a:lvl3pPr>
      <a:lvl4pPr marL="1270000" indent="-181610" algn="l" rtl="0" eaLnBrk="0" fontAlgn="base" hangingPunct="0">
        <a:spcBef>
          <a:spcPts val="75"/>
        </a:spcBef>
        <a:spcAft>
          <a:spcPct val="0"/>
        </a:spcAft>
        <a:buChar char="–"/>
        <a:defRPr sz="1585">
          <a:solidFill>
            <a:schemeClr val="tx1"/>
          </a:solidFill>
          <a:latin typeface="+mn-lt"/>
          <a:cs typeface="+mn-cs"/>
        </a:defRPr>
      </a:lvl4pPr>
      <a:lvl5pPr marL="1632585" indent="-181610" algn="l" rtl="0" eaLnBrk="0" fontAlgn="base" hangingPunct="0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5pPr>
      <a:lvl6pPr marL="199580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6pPr>
      <a:lvl7pPr marL="2358390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7pPr>
      <a:lvl8pPr marL="272097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8pPr>
      <a:lvl9pPr marL="308419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1pPr>
      <a:lvl2pPr marL="36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2pPr>
      <a:lvl3pPr marL="72580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45161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81419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17678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54000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290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12.png"/><Relationship Id="rId3" Type="http://schemas.microsoft.com/office/2007/relationships/media" Target="file:///D:\&#38472;&#38271;&#29577;2\17&#31179;\&#35838;&#20214;&#23450;&#31295;\&#12298;&#40718;&#23574;&#25945;&#26696;&#12299;&#35821;&#25991;&#20843;&#24180;&#32423;&#19978;&#65288;&#20154;&#25945;&#29256;&#65289;\&#31532;&#22235;&#21333;&#20803;\13%20%20&#32972;&#24433;\&#31532;&#20108;&#35838;&#26102;\&#29238;&#20146;(&#21407;&#21809;&#29256;)-&#23828;&#20140;&#28009;.mp3" TargetMode="External"/><Relationship Id="rId2" Type="http://schemas.openxmlformats.org/officeDocument/2006/relationships/audio" Target="file:///D:\&#38472;&#38271;&#29577;2\17&#31179;\&#35838;&#20214;&#23450;&#31295;\&#12298;&#40718;&#23574;&#25945;&#26696;&#12299;&#35821;&#25991;&#20843;&#24180;&#32423;&#19978;&#65288;&#20154;&#25945;&#29256;&#65289;\&#31532;&#22235;&#21333;&#20803;\13%20%20&#32972;&#24433;\&#31532;&#20108;&#35838;&#26102;\&#29238;&#20146;(&#21407;&#21809;&#29256;)-&#23828;&#20140;&#28009;.mp3" TargetMode="Externa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/>
          <p:cNvSpPr txBox="1"/>
          <p:nvPr/>
        </p:nvSpPr>
        <p:spPr>
          <a:xfrm>
            <a:off x="-103187" y="1323975"/>
            <a:ext cx="8991600" cy="4038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defTabSz="685800">
              <a:lnSpc>
                <a:spcPct val="90000"/>
              </a:lnSpc>
            </a:pPr>
            <a:endParaRPr lang="en-US" altLang="zh-CN" sz="4750" b="1" noProof="1" dirty="0">
              <a:latin typeface="Arial" panose="020B0604020202020204" pitchFamily="34" charset="0"/>
            </a:endParaRPr>
          </a:p>
          <a:p>
            <a:pPr algn="ctr" defTabSz="685800">
              <a:lnSpc>
                <a:spcPct val="90000"/>
              </a:lnSpc>
            </a:pPr>
            <a:r>
              <a:rPr lang="zh-CN" altLang="en-US" sz="47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第四单元</a:t>
            </a:r>
            <a:endParaRPr lang="en-US" altLang="zh-CN" sz="47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800">
              <a:lnSpc>
                <a:spcPct val="90000"/>
              </a:lnSpc>
            </a:pPr>
            <a:endParaRPr lang="en-US" altLang="zh-CN" sz="47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en-US" altLang="zh-CN" sz="47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   </a:t>
            </a: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背影</a:t>
            </a:r>
            <a:endParaRPr lang="en-US" altLang="zh-CN" sz="47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en-US" altLang="zh-CN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endParaRPr lang="en-US" altLang="zh-CN" sz="475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defTabSz="685800">
              <a:lnSpc>
                <a:spcPct val="90000"/>
              </a:lnSpc>
            </a:pPr>
            <a:r>
              <a:rPr lang="en-US" altLang="zh-CN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第二课时</a:t>
            </a:r>
            <a:endParaRPr lang="zh-CN" altLang="en-US" sz="1905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/>
          <p:cNvSpPr>
            <a:spLocks noChangeArrowheads="1"/>
          </p:cNvSpPr>
          <p:nvPr/>
        </p:nvSpPr>
        <p:spPr bwMode="auto">
          <a:xfrm>
            <a:off x="1907704" y="2060848"/>
            <a:ext cx="5040560" cy="165618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619672" y="2132286"/>
            <a:ext cx="5616624" cy="144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品味语言</a:t>
            </a:r>
            <a:endParaRPr lang="zh-CN" sz="88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836712"/>
            <a:ext cx="72866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父亲对儿子的关怀，除了为儿子做了那么多烦琐细小的小事以外，还用什么方式表达这种关爱？</a:t>
            </a:r>
            <a:endParaRPr lang="zh-CN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2843808" y="3501008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语言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64704"/>
            <a:ext cx="8286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/>
              <a:t>本文的语言是十分朴实的，特别是父亲的话，虽然不多，却含义丰富。</a:t>
            </a:r>
            <a:endParaRPr lang="en-US" altLang="zh-CN" sz="4800" b="1" dirty="0" smtClean="0"/>
          </a:p>
          <a:p>
            <a:r>
              <a:rPr lang="zh-CN" altLang="en-US" sz="4800" b="1" dirty="0" smtClean="0">
                <a:solidFill>
                  <a:srgbClr val="FF0000"/>
                </a:solidFill>
              </a:rPr>
              <a:t>请问：父亲一共说了几句话？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692696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1.</a:t>
            </a:r>
            <a:r>
              <a:rPr lang="zh-CN" altLang="en-US" sz="4000" b="1" dirty="0" smtClean="0"/>
              <a:t>“事已如此，不必难过，好在天无绝人之路！” </a:t>
            </a:r>
            <a:endParaRPr lang="zh-CN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395536" y="2924944"/>
            <a:ext cx="41044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父亲表面上想得比较开，这是为了宽慰儿子，实际上他把悲痛压在了心底，不让儿子看见。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Administrator\桌面\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041" y="3143248"/>
            <a:ext cx="4211960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1071546"/>
            <a:ext cx="68707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/>
              <a:t>2.</a:t>
            </a:r>
            <a:r>
              <a:rPr lang="zh-CN" altLang="en-US" sz="4000" b="1" dirty="0" smtClean="0"/>
              <a:t>“不要紧，他们去不好！” </a:t>
            </a:r>
            <a:endParaRPr lang="zh-CN" altLang="en-US" sz="4000" b="1" dirty="0"/>
          </a:p>
        </p:txBody>
      </p:sp>
      <p:sp>
        <p:nvSpPr>
          <p:cNvPr id="3" name="矩形 2"/>
          <p:cNvSpPr/>
          <p:nvPr/>
        </p:nvSpPr>
        <p:spPr>
          <a:xfrm>
            <a:off x="357158" y="3286124"/>
            <a:ext cx="43577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父亲担心茶房照顾不周，还是自己去放心。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Documents and Settings\Administrator\桌面\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52997" y="2928930"/>
            <a:ext cx="4191003" cy="39290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1571612"/>
            <a:ext cx="78581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3.</a:t>
            </a:r>
            <a:r>
              <a:rPr lang="zh-CN" altLang="en-US" sz="4000" b="1" dirty="0" smtClean="0"/>
              <a:t>“我买几个橘子去。你就在此地，不要走动。”</a:t>
            </a:r>
            <a:endParaRPr lang="zh-CN" altLang="en-US" sz="4000" b="1" dirty="0"/>
          </a:p>
        </p:txBody>
      </p:sp>
      <p:sp>
        <p:nvSpPr>
          <p:cNvPr id="3" name="矩形 2"/>
          <p:cNvSpPr/>
          <p:nvPr/>
        </p:nvSpPr>
        <p:spPr>
          <a:xfrm>
            <a:off x="1619672" y="3429000"/>
            <a:ext cx="56166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担心儿子路上口渴， 父亲对儿子体贴入微。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5852" y="1571612"/>
            <a:ext cx="68707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/>
              <a:t>4.</a:t>
            </a:r>
            <a:r>
              <a:rPr lang="zh-CN" altLang="en-US" sz="4000" b="1" dirty="0" smtClean="0"/>
              <a:t>“我走了，到那边来信！” </a:t>
            </a:r>
            <a:endParaRPr lang="zh-CN" altLang="en-US" sz="4000" b="1" dirty="0"/>
          </a:p>
        </p:txBody>
      </p:sp>
      <p:sp>
        <p:nvSpPr>
          <p:cNvPr id="3" name="矩形 2"/>
          <p:cNvSpPr/>
          <p:nvPr/>
        </p:nvSpPr>
        <p:spPr>
          <a:xfrm>
            <a:off x="4139952" y="3140968"/>
            <a:ext cx="46434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说明父亲担心儿子是否能顺利到达北京。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4" name="图片 2"/>
          <p:cNvPicPr>
            <a:picLocks noChangeAspect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603"/>
          <a:stretch>
            <a:fillRect/>
          </a:stretch>
        </p:blipFill>
        <p:spPr bwMode="auto">
          <a:xfrm>
            <a:off x="0" y="2428868"/>
            <a:ext cx="4071934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1357298"/>
            <a:ext cx="6356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/>
              <a:t>5.</a:t>
            </a:r>
            <a:r>
              <a:rPr lang="zh-CN" altLang="en-US" sz="4000" b="1" dirty="0" smtClean="0"/>
              <a:t>“进去吧，里边没人。” </a:t>
            </a:r>
            <a:endParaRPr lang="zh-CN" altLang="en-US" sz="4000" b="1" dirty="0"/>
          </a:p>
        </p:txBody>
      </p:sp>
      <p:sp>
        <p:nvSpPr>
          <p:cNvPr id="3" name="矩形 2"/>
          <p:cNvSpPr/>
          <p:nvPr/>
        </p:nvSpPr>
        <p:spPr>
          <a:xfrm>
            <a:off x="4572000" y="2852936"/>
            <a:ext cx="407196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父亲以怕丢东西为由，催促儿子早点进车坐好，自己好放心离开。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4" name="Picture 4" descr="C:\Documents and Settings\Administrator\桌面\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286100"/>
            <a:ext cx="3827036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20688"/>
            <a:ext cx="85725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这五句话没有华丽的辞藻，语言朴实，但一言一语中都充满了父亲对儿子的关心体贴之情，谁说父爱不细腻，谁说父爱不伟大，这就是伟大的父爱！</a:t>
            </a:r>
            <a:endParaRPr lang="zh-CN" altLang="en-US" sz="5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683568" y="1600200"/>
            <a:ext cx="7546032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sz="28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儿</a:t>
            </a:r>
            <a:r>
              <a:rPr lang="zh-CN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子理解了父亲的深情吗？为什么？谈谈你的看法。</a:t>
            </a:r>
            <a:endParaRPr lang="zh-CN" sz="28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1066800" y="2590800"/>
            <a:ext cx="5029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FF3300"/>
                </a:solidFill>
                <a:ea typeface="华文楷体" panose="02010600040101010101" pitchFamily="2" charset="-122"/>
              </a:rPr>
              <a:t>理解。三次流泪，两次自责：</a:t>
            </a:r>
            <a:endParaRPr lang="zh-CN" sz="2800" b="1">
              <a:solidFill>
                <a:srgbClr val="FF3300"/>
              </a:solidFill>
              <a:ea typeface="华文楷体" panose="02010600040101010101" pitchFamily="2" charset="-122"/>
            </a:endParaRP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911225" y="3108325"/>
            <a:ext cx="70135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</a:t>
            </a:r>
            <a:r>
              <a:rPr 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．望父买橘，艰难背影</a:t>
            </a:r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——</a:t>
            </a:r>
            <a:r>
              <a:rPr 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感动之泪；    </a:t>
            </a:r>
            <a:endParaRPr 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911225" y="3641725"/>
            <a:ext cx="70897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</a:t>
            </a:r>
            <a:r>
              <a:rPr 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．父子离别，惜别背影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——</a:t>
            </a:r>
            <a:r>
              <a:rPr 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惆怅之泪；</a:t>
            </a:r>
            <a:endParaRPr lang="zh-CN" sz="2800" b="1">
              <a:solidFill>
                <a:srgbClr val="FF33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911225" y="4098925"/>
            <a:ext cx="79486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</a:t>
            </a:r>
            <a:r>
              <a:rPr 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．含泪读信，再现背影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——</a:t>
            </a:r>
            <a:r>
              <a:rPr 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思念之泪；</a:t>
            </a:r>
            <a:endParaRPr lang="zh-CN" sz="2800" b="1">
              <a:solidFill>
                <a:srgbClr val="FF33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911225" y="4556125"/>
            <a:ext cx="79486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D</a:t>
            </a:r>
            <a:r>
              <a:rPr 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．太聪明</a:t>
            </a:r>
            <a:r>
              <a:rPr lang="zh-CN" sz="28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了</a:t>
            </a:r>
            <a:r>
              <a:rPr lang="zh-CN" altLang="en-US" sz="28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zh-CN" sz="28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聪</a:t>
            </a:r>
            <a:r>
              <a:rPr 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明过分</a:t>
            </a:r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——</a:t>
            </a:r>
            <a:r>
              <a:rPr 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后悔自责。</a:t>
            </a:r>
            <a:endParaRPr 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914400" y="5105400"/>
            <a:ext cx="7356475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2800" b="1" dirty="0" smtClean="0">
                <a:solidFill>
                  <a:srgbClr val="660066"/>
                </a:solidFill>
                <a:ea typeface="华文楷体" panose="02010600040101010101" pitchFamily="2" charset="-122"/>
              </a:rPr>
              <a:t>儿</a:t>
            </a:r>
            <a:r>
              <a:rPr lang="zh-CN" sz="2800" b="1" dirty="0">
                <a:solidFill>
                  <a:srgbClr val="660066"/>
                </a:solidFill>
                <a:ea typeface="华文楷体" panose="02010600040101010101" pitchFamily="2" charset="-122"/>
              </a:rPr>
              <a:t>子对父</a:t>
            </a:r>
            <a:r>
              <a:rPr lang="zh-CN" sz="2800" b="1" dirty="0" smtClean="0">
                <a:solidFill>
                  <a:srgbClr val="660066"/>
                </a:solidFill>
                <a:ea typeface="华文楷体" panose="02010600040101010101" pitchFamily="2" charset="-122"/>
              </a:rPr>
              <a:t>亲从</a:t>
            </a:r>
            <a:r>
              <a:rPr lang="zh-CN" sz="2800" b="1" dirty="0">
                <a:solidFill>
                  <a:srgbClr val="660066"/>
                </a:solidFill>
                <a:ea typeface="华文楷体" panose="02010600040101010101" pitchFamily="2" charset="-122"/>
              </a:rPr>
              <a:t>不理解到理解、体谅、感动、思念。人非草木，孰能无情。</a:t>
            </a:r>
            <a:endParaRPr lang="zh-CN" sz="2800" b="1" dirty="0">
              <a:solidFill>
                <a:srgbClr val="660066"/>
              </a:solidFill>
              <a:ea typeface="华文楷体" panose="02010600040101010101" pitchFamily="2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250825" y="260350"/>
            <a:ext cx="3200400" cy="990600"/>
            <a:chOff x="-1714" y="-76"/>
            <a:chExt cx="2016" cy="624"/>
          </a:xfrm>
        </p:grpSpPr>
        <p:sp>
          <p:nvSpPr>
            <p:cNvPr id="54283" name="AutoShape 11"/>
            <p:cNvSpPr>
              <a:spLocks noChangeArrowheads="1"/>
            </p:cNvSpPr>
            <p:nvPr/>
          </p:nvSpPr>
          <p:spPr bwMode="auto">
            <a:xfrm>
              <a:off x="-1668" y="-76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54284" name="Text Box 12"/>
            <p:cNvSpPr txBox="1">
              <a:spLocks noChangeArrowheads="1"/>
            </p:cNvSpPr>
            <p:nvPr/>
          </p:nvSpPr>
          <p:spPr bwMode="auto">
            <a:xfrm>
              <a:off x="-1714" y="15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sz="44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讨论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utoUpdateAnimBg="0"/>
      <p:bldP spid="54275" grpId="0" autoUpdateAnimBg="0"/>
      <p:bldP spid="54276" grpId="0" autoUpdateAnimBg="0"/>
      <p:bldP spid="54277" grpId="0" autoUpdateAnimBg="0"/>
      <p:bldP spid="54278" grpId="0" autoUpdateAnimBg="0"/>
      <p:bldP spid="54279" grpId="0" autoUpdateAnimBg="0"/>
      <p:bldP spid="5428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1763688" y="1844824"/>
            <a:ext cx="5256584" cy="28734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619672" y="1844824"/>
            <a:ext cx="5534052" cy="28007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复习旧课导入新课</a:t>
            </a:r>
            <a:endParaRPr lang="zh-CN" sz="88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971600" y="1981200"/>
            <a:ext cx="6934200" cy="487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sz="28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世</a:t>
            </a:r>
            <a:r>
              <a:rPr lang="zh-CN" sz="28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间的爱千万种，</a:t>
            </a:r>
            <a:endParaRPr lang="zh-CN" sz="28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sz="28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唯有父母之爱最无私。</a:t>
            </a:r>
            <a:endParaRPr lang="zh-CN" sz="28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sz="28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时间的长河可以带走一切，</a:t>
            </a:r>
            <a:endParaRPr lang="zh-CN" sz="28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sz="28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但带不走父母的爱。</a:t>
            </a:r>
            <a:endParaRPr lang="zh-CN" sz="28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sz="28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它已深入我们的骨髓，</a:t>
            </a:r>
            <a:endParaRPr lang="zh-CN" sz="28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sz="28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溶入我们的血液。</a:t>
            </a:r>
            <a:endParaRPr lang="zh-CN" sz="28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sz="28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这爱留在我们的心中，</a:t>
            </a:r>
            <a:endParaRPr lang="zh-CN" sz="28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sz="28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时刻温暖我们的生命历程。</a:t>
            </a:r>
            <a:endParaRPr lang="zh-CN" sz="28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8371" name="Picture 3" descr="illusticon279371s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0"/>
            <a:ext cx="1504950" cy="1504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" name="Group 4"/>
          <p:cNvGrpSpPr/>
          <p:nvPr/>
        </p:nvGrpSpPr>
        <p:grpSpPr bwMode="auto">
          <a:xfrm>
            <a:off x="539750" y="333375"/>
            <a:ext cx="3200400" cy="719361"/>
            <a:chOff x="-1532" y="-30"/>
            <a:chExt cx="2016" cy="624"/>
          </a:xfrm>
        </p:grpSpPr>
        <p:sp>
          <p:nvSpPr>
            <p:cNvPr id="58373" name="AutoShape 5"/>
            <p:cNvSpPr>
              <a:spLocks noChangeArrowheads="1"/>
            </p:cNvSpPr>
            <p:nvPr/>
          </p:nvSpPr>
          <p:spPr bwMode="auto">
            <a:xfrm>
              <a:off x="-1441" y="-3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58374" name="Text Box 6"/>
            <p:cNvSpPr txBox="1">
              <a:spLocks noChangeArrowheads="1"/>
            </p:cNvSpPr>
            <p:nvPr/>
          </p:nvSpPr>
          <p:spPr bwMode="auto">
            <a:xfrm>
              <a:off x="-1532" y="32"/>
              <a:ext cx="2016" cy="4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拓展迁移</a:t>
              </a:r>
              <a:endParaRPr lang="zh-CN" sz="40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99592" y="126876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齐读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8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58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58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251520" y="1752600"/>
            <a:ext cx="8359080" cy="3168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    </a:t>
            </a:r>
            <a:r>
              <a:rPr lang="zh-CN" sz="28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请</a:t>
            </a:r>
            <a:r>
              <a:rPr 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同学们回到家里，用你自己独特的方式，向你的父母、亲人表示你对他</a:t>
            </a:r>
            <a:r>
              <a:rPr lang="zh-CN" sz="28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们</a:t>
            </a:r>
            <a:r>
              <a:rPr lang="zh-CN" alt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的</a:t>
            </a:r>
            <a:r>
              <a:rPr lang="zh-CN" sz="28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理</a:t>
            </a:r>
            <a:r>
              <a:rPr 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解，对他们给予你的无微不至的关怀表示感激。给父母夹一次菜，给他们写一张纸条，为他们倒一杯水，向他们道一声辛苦</a:t>
            </a:r>
            <a:r>
              <a:rPr lang="zh-CN" altLang="zh-CN" sz="28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……</a:t>
            </a:r>
            <a:endParaRPr lang="en-US" altLang="zh-CN" sz="2800" b="1" dirty="0" smtClean="0">
              <a:solidFill>
                <a:srgbClr val="0000CC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     </a:t>
            </a:r>
            <a:r>
              <a:rPr lang="zh-CN" sz="28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用</a:t>
            </a:r>
            <a:r>
              <a:rPr 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心观察他们的反应，用笔记下你们的感受。</a:t>
            </a:r>
            <a:endParaRPr lang="zh-CN" sz="2800" b="1" dirty="0">
              <a:solidFill>
                <a:srgbClr val="0000CC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pic>
        <p:nvPicPr>
          <p:cNvPr id="66563" name="Picture 3" descr="illusticon309355s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AFCFF"/>
              </a:clrFrom>
              <a:clrTo>
                <a:srgbClr val="FA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0"/>
            <a:ext cx="1504950" cy="1504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" name="Group 4"/>
          <p:cNvGrpSpPr/>
          <p:nvPr/>
        </p:nvGrpSpPr>
        <p:grpSpPr bwMode="auto">
          <a:xfrm>
            <a:off x="179512" y="260648"/>
            <a:ext cx="3200400" cy="792088"/>
            <a:chOff x="0" y="0"/>
            <a:chExt cx="2016" cy="624"/>
          </a:xfrm>
        </p:grpSpPr>
        <p:sp>
          <p:nvSpPr>
            <p:cNvPr id="66565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66566" name="Text Box 6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sz="4000" b="1" dirty="0">
                  <a:solidFill>
                    <a:srgbClr val="CC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sz="40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7" name="父亲(原唱版)-崔京浩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11560" y="5373216"/>
            <a:ext cx="785818" cy="785818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291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656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908720"/>
            <a:ext cx="7715304" cy="45089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谢谢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23528" y="332656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字词检测</a:t>
            </a:r>
            <a:endParaRPr lang="zh-CN" altLang="en-US" sz="4000" b="1" dirty="0"/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258888" y="1628775"/>
            <a:ext cx="788511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交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卸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）奔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丧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 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狼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藉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簌簌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 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典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质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闲（      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颓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唐（     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琐屑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 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妥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帖（     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蹒跚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en-US" altLang="zh-CN" sz="3200" b="1" dirty="0"/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2843808" y="1620089"/>
            <a:ext cx="72008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3366FF"/>
                </a:solidFill>
                <a:latin typeface="PinYinok" pitchFamily="34" charset="0"/>
              </a:rPr>
              <a:t> </a:t>
            </a: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xi-   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867400" y="1628775"/>
            <a:ext cx="1080864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3366FF"/>
                </a:solidFill>
              </a:rPr>
              <a:t> </a:t>
            </a:r>
            <a:r>
              <a:rPr lang="en-US" altLang="zh-CN" sz="3200" b="1" dirty="0" err="1" smtClean="0">
                <a:solidFill>
                  <a:srgbClr val="3366FF"/>
                </a:solidFill>
                <a:latin typeface="PinYinok" pitchFamily="34" charset="0"/>
              </a:rPr>
              <a:t>s`ng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3059832" y="2420888"/>
            <a:ext cx="43338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j!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6084889" y="2420938"/>
            <a:ext cx="503336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s&amp;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2915816" y="3281611"/>
            <a:ext cx="576089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 smtClean="0">
                <a:solidFill>
                  <a:srgbClr val="3366FF"/>
                </a:solidFill>
                <a:latin typeface="PinYinok" pitchFamily="34" charset="0"/>
              </a:rPr>
              <a:t>zh</a:t>
            </a: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#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6155879" y="3348281"/>
            <a:ext cx="648369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3366FF"/>
                </a:solidFill>
              </a:rPr>
              <a:t> </a:t>
            </a: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f&amp;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24" name="Text Box 19"/>
          <p:cNvSpPr txBox="1">
            <a:spLocks noChangeArrowheads="1"/>
          </p:cNvSpPr>
          <p:nvPr/>
        </p:nvSpPr>
        <p:spPr bwMode="auto">
          <a:xfrm>
            <a:off x="2915816" y="4077072"/>
            <a:ext cx="61266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 err="1" smtClean="0">
                <a:solidFill>
                  <a:srgbClr val="3366FF"/>
                </a:solidFill>
                <a:latin typeface="PinYinok" pitchFamily="34" charset="0"/>
              </a:rPr>
              <a:t>tu</a:t>
            </a: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!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5858454" y="4077072"/>
            <a:ext cx="1377842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su6 xi-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2915816" y="4869160"/>
            <a:ext cx="77897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tu6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5644140" y="4797152"/>
            <a:ext cx="1736172" cy="625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500" b="1" dirty="0" smtClean="0">
                <a:solidFill>
                  <a:srgbClr val="3366FF"/>
                </a:solidFill>
                <a:latin typeface="PinYinok" pitchFamily="34" charset="0"/>
              </a:rPr>
              <a:t>p1n </a:t>
            </a:r>
            <a:r>
              <a:rPr lang="en-US" altLang="zh-CN" sz="3500" b="1" dirty="0" err="1" smtClean="0">
                <a:solidFill>
                  <a:srgbClr val="3366FF"/>
                </a:solidFill>
                <a:latin typeface="PinYinok" pitchFamily="34" charset="0"/>
              </a:rPr>
              <a:t>sh`n</a:t>
            </a:r>
            <a:endParaRPr lang="en-US" altLang="zh-CN" sz="3500" b="1" dirty="0">
              <a:solidFill>
                <a:srgbClr val="3366FF"/>
              </a:solidFill>
              <a:latin typeface="PinYino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7158" y="1285860"/>
            <a:ext cx="8334404" cy="3929090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zh-CN" b="1" dirty="0">
                <a:latin typeface="Times New Roman" panose="02020603050405020304" pitchFamily="18" charset="0"/>
              </a:rPr>
              <a:t>            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朱自</a:t>
            </a:r>
            <a:r>
              <a:rPr 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清</a:t>
            </a:r>
            <a:r>
              <a:rPr lang="zh-CN" altLang="en-US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，</a:t>
            </a:r>
            <a:r>
              <a:rPr 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字</a:t>
            </a:r>
            <a:r>
              <a:rPr lang="en-US" altLang="zh-CN" b="1" u="sng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          </a:t>
            </a:r>
            <a:r>
              <a:rPr 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，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江苏扬州人，原籍浙江绍兴。现代</a:t>
            </a:r>
            <a:r>
              <a:rPr 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著名</a:t>
            </a:r>
            <a:r>
              <a:rPr lang="en-US" altLang="zh-CN" b="1" u="sng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            </a:t>
            </a:r>
            <a:r>
              <a:rPr 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、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诗人、学者、民主战士。</a:t>
            </a:r>
            <a:endParaRPr lang="zh-CN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             主要作品有诗文</a:t>
            </a:r>
            <a:r>
              <a:rPr 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集</a:t>
            </a:r>
            <a:r>
              <a:rPr lang="en-US" altLang="zh-CN" b="1" u="sng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            </a:t>
            </a:r>
            <a:r>
              <a:rPr 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，散文集</a:t>
            </a:r>
            <a:r>
              <a:rPr lang="en-US" altLang="zh-CN" b="1" u="sng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             </a:t>
            </a:r>
            <a:r>
              <a:rPr lang="zh-CN" altLang="en-US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。</a:t>
            </a:r>
            <a:r>
              <a:rPr 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散文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代表作</a:t>
            </a:r>
            <a:r>
              <a:rPr 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有</a:t>
            </a:r>
            <a:r>
              <a:rPr lang="en-US" alt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b="1" u="sng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           </a:t>
            </a:r>
            <a:r>
              <a:rPr lang="zh-CN" altLang="en-US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、</a:t>
            </a:r>
            <a:r>
              <a:rPr lang="zh-CN" altLang="en-US" b="1" u="sng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          </a:t>
            </a:r>
            <a:r>
              <a:rPr lang="zh-CN" altLang="en-US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、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zh-CN" alt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altLang="en-US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绿</a:t>
            </a:r>
            <a:r>
              <a:rPr lang="zh-CN" alt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》 </a:t>
            </a:r>
            <a:r>
              <a:rPr lang="zh-CN" altLang="en-US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、</a:t>
            </a:r>
            <a:r>
              <a:rPr lang="zh-CN" altLang="en-US" b="1" u="sng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                     </a:t>
            </a:r>
            <a:r>
              <a:rPr lang="zh-CN" altLang="en-US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、</a:t>
            </a:r>
            <a:r>
              <a:rPr lang="zh-CN" alt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匆匆</a:t>
            </a:r>
            <a:r>
              <a:rPr lang="zh-CN" alt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桨声灯影里的秦淮河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等</a:t>
            </a:r>
            <a:r>
              <a:rPr lang="zh-CN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。</a:t>
            </a:r>
            <a:endParaRPr lang="zh-CN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6182" y="128586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佩弦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29124" y="1785926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散文家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786314" y="271462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踪迹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5984" y="371475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荷塘月色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14942" y="321468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背影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072330" y="3214686"/>
            <a:ext cx="1214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春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71538" y="321468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背影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332656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作家作品</a:t>
            </a:r>
            <a:endParaRPr lang="zh-CN" altLang="en-US" sz="4000" b="1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2143108" y="2000240"/>
            <a:ext cx="5286412" cy="207170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357422" y="2285992"/>
            <a:ext cx="4929222" cy="144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重点赏析</a:t>
            </a:r>
            <a:endParaRPr lang="zh-CN" sz="88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1643050"/>
            <a:ext cx="4286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chemeClr val="accent3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阅读第</a:t>
            </a:r>
            <a:r>
              <a:rPr lang="en-US" altLang="zh-CN" sz="4800" b="1" dirty="0" smtClean="0">
                <a:solidFill>
                  <a:schemeClr val="accent3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lang="zh-CN" altLang="en-US" sz="4800" b="1" dirty="0" smtClean="0">
                <a:solidFill>
                  <a:schemeClr val="accent3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自然段，思考：</a:t>
            </a:r>
            <a:endParaRPr lang="zh-CN" altLang="en-US" sz="4800" b="1" dirty="0">
              <a:solidFill>
                <a:schemeClr val="accent3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3717032"/>
            <a:ext cx="3857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作者是怎样刻画父亲买橘子的背影的？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Picture 3" descr="C:\Documents and Settings\Administrator\桌面\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86314" y="1142984"/>
            <a:ext cx="4357686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0298" y="1214422"/>
            <a:ext cx="36433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戴着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黑</a:t>
            </a:r>
            <a:r>
              <a:rPr lang="zh-CN" altLang="en-US" sz="3600" b="1" dirty="0" smtClean="0">
                <a:latin typeface="+mn-ea"/>
              </a:rPr>
              <a:t>布小帽，穿着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黑</a:t>
            </a:r>
            <a:r>
              <a:rPr lang="zh-CN" altLang="en-US" sz="3600" b="1" dirty="0" smtClean="0">
                <a:latin typeface="+mn-ea"/>
              </a:rPr>
              <a:t>布大马褂，深青布棉袍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857224" y="142873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accent2">
                    <a:lumMod val="75000"/>
                  </a:schemeClr>
                </a:solidFill>
              </a:rPr>
              <a:t>衣着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3861048"/>
            <a:ext cx="36631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沉重的背影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43636" y="908720"/>
            <a:ext cx="278608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2924944"/>
            <a:ext cx="35501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蹒跚</a:t>
            </a:r>
            <a:r>
              <a:rPr lang="zh-CN" altLang="en-US" sz="4000" b="1" dirty="0" smtClean="0">
                <a:latin typeface="+mn-ea"/>
              </a:rPr>
              <a:t>地走到铁道边，慢慢探身下去。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827584" y="1556792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accent2">
                    <a:lumMod val="75000"/>
                  </a:schemeClr>
                </a:solidFill>
              </a:rPr>
              <a:t>走路姿势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29190" y="642918"/>
            <a:ext cx="36471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蹒跚的背影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dministrator\桌面\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82972" y="2224070"/>
            <a:ext cx="4461028" cy="4633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28662" y="642918"/>
            <a:ext cx="35719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两手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攀</a:t>
            </a:r>
            <a:r>
              <a:rPr lang="zh-CN" altLang="en-US" sz="4000" b="1" dirty="0" smtClean="0">
                <a:latin typeface="+mn-ea"/>
              </a:rPr>
              <a:t>着上面，两脚再向上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缩</a:t>
            </a:r>
            <a:r>
              <a:rPr lang="zh-CN" altLang="en-US" sz="4000" b="1" dirty="0" smtClean="0">
                <a:latin typeface="+mn-ea"/>
              </a:rPr>
              <a:t>；他肥胖的身子向左微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倾。</a:t>
            </a:r>
            <a:endParaRPr lang="zh-CN" altLang="en-US" sz="40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72132" y="1571612"/>
            <a:ext cx="2757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accent2">
                    <a:lumMod val="75000"/>
                  </a:schemeClr>
                </a:solidFill>
              </a:rPr>
              <a:t>父亲爬月台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58" y="3929066"/>
            <a:ext cx="32861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艰难努力的背影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pic>
        <p:nvPicPr>
          <p:cNvPr id="14" name="Picture 2" descr="C:\Documents and Settings\Administrator\桌面\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71934" y="3000372"/>
            <a:ext cx="4913271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立体地图">
  <a:themeElements>
    <a:clrScheme name="立体地图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AEDEF"/>
      </a:accent5>
      <a:accent6>
        <a:srgbClr val="326998"/>
      </a:accent6>
      <a:hlink>
        <a:srgbClr val="009999"/>
      </a:hlink>
      <a:folHlink>
        <a:srgbClr val="99CC00"/>
      </a:folHlink>
    </a:clrScheme>
    <a:fontScheme name="立体地图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立体地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立体地图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立体地图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立体地图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立体地图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立体地图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立体地图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立体地图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立体地图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立体地图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立体地图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立体地图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立体地图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326498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立体地图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326998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1280</Words>
  <Application>WPS 演示</Application>
  <PresentationFormat>全屏显示(4:3)</PresentationFormat>
  <Paragraphs>146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Calibri</vt:lpstr>
      <vt:lpstr>幼圆</vt:lpstr>
      <vt:lpstr>华文仿宋</vt:lpstr>
      <vt:lpstr>Times New Roman</vt:lpstr>
      <vt:lpstr>方正姚体</vt:lpstr>
      <vt:lpstr>楷体_GB2312</vt:lpstr>
      <vt:lpstr>PinYinok</vt:lpstr>
      <vt:lpstr>华文中宋</vt:lpstr>
      <vt:lpstr>华文新魏</vt:lpstr>
      <vt:lpstr>Arial Unicode MS</vt:lpstr>
      <vt:lpstr>华文楷体</vt:lpstr>
      <vt:lpstr>华文隶书</vt:lpstr>
      <vt:lpstr>新宋体</vt:lpstr>
      <vt:lpstr>Segoe Print</vt:lpstr>
      <vt:lpstr>Office 主题</vt:lpstr>
      <vt:lpstr>1_Office 主题</vt:lpstr>
      <vt:lpstr>立体地图</vt:lpstr>
      <vt:lpstr>2_Diseño predeterminado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52</cp:revision>
  <dcterms:created xsi:type="dcterms:W3CDTF">2017-10-01T13:06:36Z</dcterms:created>
  <dcterms:modified xsi:type="dcterms:W3CDTF">2017-10-01T13:07:53Z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