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54" r:id="rId3"/>
    <p:sldId id="260" r:id="rId4"/>
    <p:sldId id="314" r:id="rId5"/>
    <p:sldId id="262" r:id="rId6"/>
    <p:sldId id="263" r:id="rId7"/>
    <p:sldId id="356" r:id="rId8"/>
    <p:sldId id="264" r:id="rId9"/>
    <p:sldId id="316" r:id="rId10"/>
    <p:sldId id="317" r:id="rId11"/>
    <p:sldId id="358" r:id="rId12"/>
    <p:sldId id="267" r:id="rId13"/>
    <p:sldId id="268" r:id="rId14"/>
    <p:sldId id="386" r:id="rId15"/>
    <p:sldId id="376" r:id="rId16"/>
    <p:sldId id="377" r:id="rId17"/>
    <p:sldId id="378" r:id="rId18"/>
    <p:sldId id="379" r:id="rId19"/>
    <p:sldId id="390" r:id="rId20"/>
    <p:sldId id="361" r:id="rId21"/>
    <p:sldId id="392" r:id="rId22"/>
    <p:sldId id="367" r:id="rId23"/>
    <p:sldId id="370" r:id="rId24"/>
    <p:sldId id="372" r:id="rId25"/>
    <p:sldId id="371" r:id="rId26"/>
    <p:sldId id="373" r:id="rId27"/>
    <p:sldId id="374" r:id="rId28"/>
    <p:sldId id="391" r:id="rId29"/>
    <p:sldId id="385" r:id="rId30"/>
    <p:sldId id="380" r:id="rId31"/>
    <p:sldId id="381" r:id="rId32"/>
    <p:sldId id="353" r:id="rId33"/>
    <p:sldId id="384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3333FF"/>
    <a:srgbClr val="0000FF"/>
    <a:srgbClr val="CC0000"/>
    <a:srgbClr val="CC0066"/>
    <a:srgbClr val="D60093"/>
    <a:srgbClr val="336699"/>
    <a:srgbClr val="99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58" autoAdjust="0"/>
    <p:restoredTop sz="94660"/>
  </p:normalViewPr>
  <p:slideViewPr>
    <p:cSldViewPr>
      <p:cViewPr varScale="1">
        <p:scale>
          <a:sx n="65" d="100"/>
          <a:sy n="65" d="100"/>
        </p:scale>
        <p:origin x="-1602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2.xml"/><Relationship Id="rId1" Type="http://schemas.openxmlformats.org/officeDocument/2006/relationships/slide" Target="slides/slide3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 bwMode="auto">
          <a:xfrm>
            <a:off x="19050" y="1109663"/>
            <a:ext cx="9156700" cy="757237"/>
            <a:chOff x="0" y="0"/>
            <a:chExt cx="5768" cy="477"/>
          </a:xfrm>
        </p:grpSpPr>
        <p:sp>
          <p:nvSpPr>
            <p:cNvPr id="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7" name="Group 25"/>
          <p:cNvGrpSpPr/>
          <p:nvPr/>
        </p:nvGrpSpPr>
        <p:grpSpPr bwMode="auto">
          <a:xfrm>
            <a:off x="20638" y="6161088"/>
            <a:ext cx="9169400" cy="138112"/>
            <a:chOff x="0" y="4032"/>
            <a:chExt cx="5776" cy="87"/>
          </a:xfrm>
        </p:grpSpPr>
        <p:sp>
          <p:nvSpPr>
            <p:cNvPr id="2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65565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68488"/>
            <a:ext cx="7772400" cy="1600200"/>
          </a:xfrm>
        </p:spPr>
        <p:txBody>
          <a:bodyPr anchorCtr="1"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5566" name="Rectangle 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273175" y="3729038"/>
            <a:ext cx="6400800" cy="1371600"/>
          </a:xfrm>
        </p:spPr>
        <p:txBody>
          <a:bodyPr anchorCtr="1"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1" name="Rectangle 31"/>
          <p:cNvSpPr>
            <a:spLocks noGrp="1" noChangeArrowheads="1"/>
          </p:cNvSpPr>
          <p:nvPr>
            <p:ph type="dt" sz="quarter" idx="10"/>
          </p:nvPr>
        </p:nvSpPr>
        <p:spPr>
          <a:xfrm>
            <a:off x="6858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2" name="Rectangle 32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484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3" name="Rectangle 33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484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70E5B-4BE7-425B-A59A-4D9BF2088F4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CE529-E2DC-4685-ACE4-526BCB292F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768350"/>
            <a:ext cx="1943100" cy="53276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768350"/>
            <a:ext cx="5676900" cy="53276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86FDB-31B3-4197-B289-618B2A7E46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CF62C1-758C-4E73-98A9-5141CF756EB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EC6CD-BF08-4F6D-AED6-5CCF6AAA31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59122B-BC62-42FF-8754-704A410E593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CEEF9-9748-4DAF-831C-69F92F1F445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E0A8E7-B093-4A19-AE48-107DE5F1D4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86660-69EA-442C-8E24-26086F4DF07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7EDA8-95EC-486B-844A-9012F5EA249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BA226-03C2-492B-A1C6-534BDAF1336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31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3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3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AFF687-2EED-4796-8150-80B2067549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6.png"/><Relationship Id="rId17" Type="http://schemas.openxmlformats.org/officeDocument/2006/relationships/image" Target="../media/image5.png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 bwMode="auto">
          <a:xfrm>
            <a:off x="0" y="0"/>
            <a:ext cx="9156700" cy="757238"/>
            <a:chOff x="0" y="0"/>
            <a:chExt cx="5768" cy="477"/>
          </a:xfrm>
        </p:grpSpPr>
        <p:sp>
          <p:nvSpPr>
            <p:cNvPr id="64515" name="Freeform 3"/>
            <p:cNvSpPr/>
            <p:nvPr userDrawn="1"/>
          </p:nvSpPr>
          <p:spPr bwMode="auto">
            <a:xfrm>
              <a:off x="5" y="0"/>
              <a:ext cx="5763" cy="477"/>
            </a:xfrm>
            <a:custGeom>
              <a:avLst/>
              <a:gdLst/>
              <a:ahLst/>
              <a:cxnLst>
                <a:cxn ang="0">
                  <a:pos x="0" y="450"/>
                </a:cxn>
                <a:cxn ang="0">
                  <a:pos x="3" y="0"/>
                </a:cxn>
                <a:cxn ang="0">
                  <a:pos x="5763" y="0"/>
                </a:cxn>
                <a:cxn ang="0">
                  <a:pos x="5763" y="465"/>
                </a:cxn>
                <a:cxn ang="0">
                  <a:pos x="4821" y="477"/>
                </a:cxn>
                <a:cxn ang="0">
                  <a:pos x="4326" y="447"/>
                </a:cxn>
                <a:cxn ang="0">
                  <a:pos x="3783" y="465"/>
                </a:cxn>
                <a:cxn ang="0">
                  <a:pos x="3417" y="456"/>
                </a:cxn>
                <a:cxn ang="0">
                  <a:pos x="2973" y="459"/>
                </a:cxn>
                <a:cxn ang="0">
                  <a:pos x="2451" y="453"/>
                </a:cxn>
                <a:cxn ang="0">
                  <a:pos x="2289" y="441"/>
                </a:cxn>
                <a:cxn ang="0">
                  <a:pos x="2010" y="453"/>
                </a:cxn>
                <a:cxn ang="0">
                  <a:pos x="1827" y="450"/>
                </a:cxn>
                <a:cxn ang="0">
                  <a:pos x="1215" y="465"/>
                </a:cxn>
                <a:cxn ang="0">
                  <a:pos x="660" y="456"/>
                </a:cxn>
                <a:cxn ang="0">
                  <a:pos x="0" y="450"/>
                </a:cxn>
              </a:cxnLst>
              <a:rect l="0" t="0" r="r" b="b"/>
              <a:pathLst>
                <a:path w="5763" h="477">
                  <a:moveTo>
                    <a:pt x="0" y="450"/>
                  </a:moveTo>
                  <a:lnTo>
                    <a:pt x="3" y="0"/>
                  </a:lnTo>
                  <a:lnTo>
                    <a:pt x="5763" y="0"/>
                  </a:lnTo>
                  <a:lnTo>
                    <a:pt x="5763" y="465"/>
                  </a:lnTo>
                  <a:lnTo>
                    <a:pt x="4821" y="477"/>
                  </a:lnTo>
                  <a:lnTo>
                    <a:pt x="4326" y="447"/>
                  </a:lnTo>
                  <a:lnTo>
                    <a:pt x="3783" y="465"/>
                  </a:lnTo>
                  <a:lnTo>
                    <a:pt x="3417" y="456"/>
                  </a:lnTo>
                  <a:lnTo>
                    <a:pt x="2973" y="459"/>
                  </a:lnTo>
                  <a:lnTo>
                    <a:pt x="2451" y="453"/>
                  </a:lnTo>
                  <a:lnTo>
                    <a:pt x="2289" y="441"/>
                  </a:lnTo>
                  <a:lnTo>
                    <a:pt x="2010" y="453"/>
                  </a:lnTo>
                  <a:lnTo>
                    <a:pt x="1827" y="450"/>
                  </a:lnTo>
                  <a:lnTo>
                    <a:pt x="1215" y="465"/>
                  </a:lnTo>
                  <a:lnTo>
                    <a:pt x="660" y="456"/>
                  </a:lnTo>
                  <a:lnTo>
                    <a:pt x="0" y="450"/>
                  </a:lnTo>
                  <a:close/>
                </a:path>
              </a:pathLst>
            </a:custGeom>
            <a:solidFill>
              <a:schemeClr val="accent2">
                <a:alpha val="50000"/>
              </a:schemeClr>
            </a:solidFill>
            <a:ln w="9525" cap="flat" cmpd="sng">
              <a:noFill/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6" name="Freeform 4"/>
            <p:cNvSpPr/>
            <p:nvPr userDrawn="1"/>
          </p:nvSpPr>
          <p:spPr bwMode="auto">
            <a:xfrm>
              <a:off x="0" y="98"/>
              <a:ext cx="256" cy="253"/>
            </a:xfrm>
            <a:custGeom>
              <a:avLst/>
              <a:gdLst/>
              <a:ahLst/>
              <a:cxnLst>
                <a:cxn ang="0">
                  <a:pos x="8" y="190"/>
                </a:cxn>
                <a:cxn ang="0">
                  <a:pos x="71" y="115"/>
                </a:cxn>
                <a:cxn ang="0">
                  <a:pos x="203" y="16"/>
                </a:cxn>
                <a:cxn ang="0">
                  <a:pos x="251" y="19"/>
                </a:cxn>
                <a:cxn ang="0">
                  <a:pos x="236" y="46"/>
                </a:cxn>
                <a:cxn ang="0">
                  <a:pos x="176" y="82"/>
                </a:cxn>
                <a:cxn ang="0">
                  <a:pos x="92" y="154"/>
                </a:cxn>
                <a:cxn ang="0">
                  <a:pos x="23" y="247"/>
                </a:cxn>
                <a:cxn ang="0">
                  <a:pos x="8" y="190"/>
                </a:cxn>
              </a:cxnLst>
              <a:rect l="0" t="0" r="r" b="b"/>
              <a:pathLst>
                <a:path w="256" h="253">
                  <a:moveTo>
                    <a:pt x="8" y="190"/>
                  </a:moveTo>
                  <a:cubicBezTo>
                    <a:pt x="16" y="168"/>
                    <a:pt x="38" y="144"/>
                    <a:pt x="71" y="115"/>
                  </a:cubicBezTo>
                  <a:cubicBezTo>
                    <a:pt x="104" y="86"/>
                    <a:pt x="173" y="32"/>
                    <a:pt x="203" y="16"/>
                  </a:cubicBezTo>
                  <a:cubicBezTo>
                    <a:pt x="233" y="0"/>
                    <a:pt x="246" y="14"/>
                    <a:pt x="251" y="19"/>
                  </a:cubicBezTo>
                  <a:cubicBezTo>
                    <a:pt x="256" y="24"/>
                    <a:pt x="249" y="35"/>
                    <a:pt x="236" y="46"/>
                  </a:cubicBezTo>
                  <a:cubicBezTo>
                    <a:pt x="223" y="57"/>
                    <a:pt x="200" y="64"/>
                    <a:pt x="176" y="82"/>
                  </a:cubicBezTo>
                  <a:cubicBezTo>
                    <a:pt x="152" y="100"/>
                    <a:pt x="118" y="126"/>
                    <a:pt x="92" y="154"/>
                  </a:cubicBezTo>
                  <a:cubicBezTo>
                    <a:pt x="66" y="182"/>
                    <a:pt x="36" y="241"/>
                    <a:pt x="23" y="247"/>
                  </a:cubicBezTo>
                  <a:cubicBezTo>
                    <a:pt x="10" y="253"/>
                    <a:pt x="0" y="212"/>
                    <a:pt x="8" y="19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7" name="Freeform 5"/>
            <p:cNvSpPr/>
            <p:nvPr userDrawn="1"/>
          </p:nvSpPr>
          <p:spPr bwMode="auto">
            <a:xfrm>
              <a:off x="56" y="0"/>
              <a:ext cx="708" cy="459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453"/>
                </a:cxn>
                <a:cxn ang="0">
                  <a:pos x="72" y="324"/>
                </a:cxn>
                <a:cxn ang="0">
                  <a:pos x="198" y="201"/>
                </a:cxn>
                <a:cxn ang="0">
                  <a:pos x="366" y="102"/>
                </a:cxn>
                <a:cxn ang="0">
                  <a:pos x="531" y="36"/>
                </a:cxn>
                <a:cxn ang="0">
                  <a:pos x="609" y="0"/>
                </a:cxn>
                <a:cxn ang="0">
                  <a:pos x="708" y="3"/>
                </a:cxn>
                <a:cxn ang="0">
                  <a:pos x="591" y="66"/>
                </a:cxn>
                <a:cxn ang="0">
                  <a:pos x="417" y="126"/>
                </a:cxn>
                <a:cxn ang="0">
                  <a:pos x="237" y="231"/>
                </a:cxn>
                <a:cxn ang="0">
                  <a:pos x="117" y="345"/>
                </a:cxn>
                <a:cxn ang="0">
                  <a:pos x="51" y="459"/>
                </a:cxn>
                <a:cxn ang="0">
                  <a:pos x="0" y="453"/>
                </a:cxn>
              </a:cxnLst>
              <a:rect l="0" t="0" r="r" b="b"/>
              <a:pathLst>
                <a:path w="708" h="459">
                  <a:moveTo>
                    <a:pt x="0" y="432"/>
                  </a:moveTo>
                  <a:lnTo>
                    <a:pt x="0" y="453"/>
                  </a:lnTo>
                  <a:cubicBezTo>
                    <a:pt x="12" y="435"/>
                    <a:pt x="39" y="366"/>
                    <a:pt x="72" y="324"/>
                  </a:cubicBezTo>
                  <a:cubicBezTo>
                    <a:pt x="105" y="282"/>
                    <a:pt x="149" y="238"/>
                    <a:pt x="198" y="201"/>
                  </a:cubicBezTo>
                  <a:cubicBezTo>
                    <a:pt x="247" y="164"/>
                    <a:pt x="311" y="129"/>
                    <a:pt x="366" y="102"/>
                  </a:cubicBezTo>
                  <a:cubicBezTo>
                    <a:pt x="421" y="75"/>
                    <a:pt x="490" y="53"/>
                    <a:pt x="531" y="36"/>
                  </a:cubicBezTo>
                  <a:cubicBezTo>
                    <a:pt x="572" y="19"/>
                    <a:pt x="580" y="5"/>
                    <a:pt x="609" y="0"/>
                  </a:cubicBezTo>
                  <a:lnTo>
                    <a:pt x="708" y="3"/>
                  </a:lnTo>
                  <a:cubicBezTo>
                    <a:pt x="705" y="14"/>
                    <a:pt x="640" y="45"/>
                    <a:pt x="591" y="66"/>
                  </a:cubicBezTo>
                  <a:cubicBezTo>
                    <a:pt x="542" y="87"/>
                    <a:pt x="476" y="98"/>
                    <a:pt x="417" y="126"/>
                  </a:cubicBezTo>
                  <a:cubicBezTo>
                    <a:pt x="358" y="154"/>
                    <a:pt x="287" y="195"/>
                    <a:pt x="237" y="231"/>
                  </a:cubicBezTo>
                  <a:cubicBezTo>
                    <a:pt x="187" y="267"/>
                    <a:pt x="148" y="307"/>
                    <a:pt x="117" y="345"/>
                  </a:cubicBezTo>
                  <a:cubicBezTo>
                    <a:pt x="86" y="383"/>
                    <a:pt x="70" y="441"/>
                    <a:pt x="51" y="459"/>
                  </a:cubicBezTo>
                  <a:lnTo>
                    <a:pt x="0" y="453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8" name="Freeform 6"/>
            <p:cNvSpPr/>
            <p:nvPr userDrawn="1"/>
          </p:nvSpPr>
          <p:spPr bwMode="auto">
            <a:xfrm>
              <a:off x="131" y="269"/>
              <a:ext cx="251" cy="194"/>
            </a:xfrm>
            <a:custGeom>
              <a:avLst/>
              <a:gdLst/>
              <a:ahLst/>
              <a:cxnLst>
                <a:cxn ang="0">
                  <a:pos x="21" y="163"/>
                </a:cxn>
                <a:cxn ang="0">
                  <a:pos x="9" y="184"/>
                </a:cxn>
                <a:cxn ang="0">
                  <a:pos x="75" y="103"/>
                </a:cxn>
                <a:cxn ang="0">
                  <a:pos x="165" y="28"/>
                </a:cxn>
                <a:cxn ang="0">
                  <a:pos x="207" y="7"/>
                </a:cxn>
                <a:cxn ang="0">
                  <a:pos x="246" y="4"/>
                </a:cxn>
                <a:cxn ang="0">
                  <a:pos x="237" y="34"/>
                </a:cxn>
                <a:cxn ang="0">
                  <a:pos x="183" y="61"/>
                </a:cxn>
                <a:cxn ang="0">
                  <a:pos x="108" y="124"/>
                </a:cxn>
                <a:cxn ang="0">
                  <a:pos x="54" y="190"/>
                </a:cxn>
                <a:cxn ang="0">
                  <a:pos x="6" y="184"/>
                </a:cxn>
              </a:cxnLst>
              <a:rect l="0" t="0" r="r" b="b"/>
              <a:pathLst>
                <a:path w="251" h="194">
                  <a:moveTo>
                    <a:pt x="21" y="163"/>
                  </a:moveTo>
                  <a:cubicBezTo>
                    <a:pt x="10" y="178"/>
                    <a:pt x="0" y="194"/>
                    <a:pt x="9" y="184"/>
                  </a:cubicBezTo>
                  <a:cubicBezTo>
                    <a:pt x="18" y="174"/>
                    <a:pt x="49" y="129"/>
                    <a:pt x="75" y="103"/>
                  </a:cubicBezTo>
                  <a:cubicBezTo>
                    <a:pt x="101" y="77"/>
                    <a:pt x="143" y="44"/>
                    <a:pt x="165" y="28"/>
                  </a:cubicBezTo>
                  <a:cubicBezTo>
                    <a:pt x="187" y="12"/>
                    <a:pt x="194" y="11"/>
                    <a:pt x="207" y="7"/>
                  </a:cubicBezTo>
                  <a:cubicBezTo>
                    <a:pt x="220" y="3"/>
                    <a:pt x="241" y="0"/>
                    <a:pt x="246" y="4"/>
                  </a:cubicBezTo>
                  <a:cubicBezTo>
                    <a:pt x="251" y="8"/>
                    <a:pt x="247" y="25"/>
                    <a:pt x="237" y="34"/>
                  </a:cubicBezTo>
                  <a:cubicBezTo>
                    <a:pt x="227" y="43"/>
                    <a:pt x="204" y="46"/>
                    <a:pt x="183" y="61"/>
                  </a:cubicBezTo>
                  <a:cubicBezTo>
                    <a:pt x="162" y="76"/>
                    <a:pt x="129" y="103"/>
                    <a:pt x="108" y="124"/>
                  </a:cubicBezTo>
                  <a:cubicBezTo>
                    <a:pt x="87" y="145"/>
                    <a:pt x="71" y="180"/>
                    <a:pt x="54" y="190"/>
                  </a:cubicBezTo>
                  <a:lnTo>
                    <a:pt x="6" y="18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19" name="Freeform 7"/>
            <p:cNvSpPr/>
            <p:nvPr userDrawn="1"/>
          </p:nvSpPr>
          <p:spPr bwMode="auto">
            <a:xfrm>
              <a:off x="341" y="0"/>
              <a:ext cx="159" cy="72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5" y="36"/>
                </a:cxn>
                <a:cxn ang="0">
                  <a:pos x="6" y="60"/>
                </a:cxn>
                <a:cxn ang="0">
                  <a:pos x="36" y="69"/>
                </a:cxn>
                <a:cxn ang="0">
                  <a:pos x="87" y="42"/>
                </a:cxn>
                <a:cxn ang="0">
                  <a:pos x="159" y="0"/>
                </a:cxn>
                <a:cxn ang="0">
                  <a:pos x="99" y="0"/>
                </a:cxn>
              </a:cxnLst>
              <a:rect l="0" t="0" r="r" b="b"/>
              <a:pathLst>
                <a:path w="159" h="72">
                  <a:moveTo>
                    <a:pt x="99" y="0"/>
                  </a:moveTo>
                  <a:cubicBezTo>
                    <a:pt x="75" y="6"/>
                    <a:pt x="30" y="26"/>
                    <a:pt x="15" y="36"/>
                  </a:cubicBezTo>
                  <a:cubicBezTo>
                    <a:pt x="0" y="46"/>
                    <a:pt x="3" y="55"/>
                    <a:pt x="6" y="60"/>
                  </a:cubicBezTo>
                  <a:cubicBezTo>
                    <a:pt x="9" y="65"/>
                    <a:pt x="23" y="72"/>
                    <a:pt x="36" y="69"/>
                  </a:cubicBezTo>
                  <a:cubicBezTo>
                    <a:pt x="49" y="66"/>
                    <a:pt x="67" y="53"/>
                    <a:pt x="87" y="42"/>
                  </a:cubicBezTo>
                  <a:cubicBezTo>
                    <a:pt x="107" y="31"/>
                    <a:pt x="158" y="6"/>
                    <a:pt x="159" y="0"/>
                  </a:cubicBezTo>
                  <a:lnTo>
                    <a:pt x="9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0" name="Freeform 8"/>
            <p:cNvSpPr/>
            <p:nvPr userDrawn="1"/>
          </p:nvSpPr>
          <p:spPr bwMode="auto">
            <a:xfrm>
              <a:off x="488" y="0"/>
              <a:ext cx="455" cy="216"/>
            </a:xfrm>
            <a:custGeom>
              <a:avLst/>
              <a:gdLst/>
              <a:ahLst/>
              <a:cxnLst>
                <a:cxn ang="0">
                  <a:pos x="395" y="0"/>
                </a:cxn>
                <a:cxn ang="0">
                  <a:pos x="338" y="48"/>
                </a:cxn>
                <a:cxn ang="0">
                  <a:pos x="242" y="102"/>
                </a:cxn>
                <a:cxn ang="0">
                  <a:pos x="104" y="147"/>
                </a:cxn>
                <a:cxn ang="0">
                  <a:pos x="35" y="168"/>
                </a:cxn>
                <a:cxn ang="0">
                  <a:pos x="8" y="192"/>
                </a:cxn>
                <a:cxn ang="0">
                  <a:pos x="8" y="213"/>
                </a:cxn>
                <a:cxn ang="0">
                  <a:pos x="59" y="213"/>
                </a:cxn>
                <a:cxn ang="0">
                  <a:pos x="86" y="192"/>
                </a:cxn>
                <a:cxn ang="0">
                  <a:pos x="173" y="159"/>
                </a:cxn>
                <a:cxn ang="0">
                  <a:pos x="299" y="126"/>
                </a:cxn>
                <a:cxn ang="0">
                  <a:pos x="392" y="72"/>
                </a:cxn>
                <a:cxn ang="0">
                  <a:pos x="455" y="0"/>
                </a:cxn>
                <a:cxn ang="0">
                  <a:pos x="395" y="0"/>
                </a:cxn>
              </a:cxnLst>
              <a:rect l="0" t="0" r="r" b="b"/>
              <a:pathLst>
                <a:path w="455" h="216">
                  <a:moveTo>
                    <a:pt x="395" y="0"/>
                  </a:moveTo>
                  <a:cubicBezTo>
                    <a:pt x="376" y="8"/>
                    <a:pt x="364" y="31"/>
                    <a:pt x="338" y="48"/>
                  </a:cubicBezTo>
                  <a:cubicBezTo>
                    <a:pt x="312" y="65"/>
                    <a:pt x="281" y="86"/>
                    <a:pt x="242" y="102"/>
                  </a:cubicBezTo>
                  <a:cubicBezTo>
                    <a:pt x="203" y="118"/>
                    <a:pt x="138" y="136"/>
                    <a:pt x="104" y="147"/>
                  </a:cubicBezTo>
                  <a:cubicBezTo>
                    <a:pt x="70" y="158"/>
                    <a:pt x="51" y="161"/>
                    <a:pt x="35" y="168"/>
                  </a:cubicBezTo>
                  <a:cubicBezTo>
                    <a:pt x="19" y="175"/>
                    <a:pt x="12" y="185"/>
                    <a:pt x="8" y="192"/>
                  </a:cubicBezTo>
                  <a:cubicBezTo>
                    <a:pt x="4" y="199"/>
                    <a:pt x="0" y="210"/>
                    <a:pt x="8" y="213"/>
                  </a:cubicBezTo>
                  <a:cubicBezTo>
                    <a:pt x="16" y="216"/>
                    <a:pt x="46" y="216"/>
                    <a:pt x="59" y="213"/>
                  </a:cubicBezTo>
                  <a:cubicBezTo>
                    <a:pt x="72" y="210"/>
                    <a:pt x="67" y="201"/>
                    <a:pt x="86" y="192"/>
                  </a:cubicBezTo>
                  <a:cubicBezTo>
                    <a:pt x="105" y="183"/>
                    <a:pt x="138" y="170"/>
                    <a:pt x="173" y="159"/>
                  </a:cubicBezTo>
                  <a:cubicBezTo>
                    <a:pt x="208" y="148"/>
                    <a:pt x="263" y="140"/>
                    <a:pt x="299" y="126"/>
                  </a:cubicBezTo>
                  <a:cubicBezTo>
                    <a:pt x="335" y="112"/>
                    <a:pt x="366" y="93"/>
                    <a:pt x="392" y="72"/>
                  </a:cubicBezTo>
                  <a:cubicBezTo>
                    <a:pt x="418" y="51"/>
                    <a:pt x="454" y="12"/>
                    <a:pt x="455" y="0"/>
                  </a:cubicBezTo>
                  <a:lnTo>
                    <a:pt x="39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1" name="Freeform 9"/>
            <p:cNvSpPr/>
            <p:nvPr userDrawn="1"/>
          </p:nvSpPr>
          <p:spPr bwMode="auto">
            <a:xfrm>
              <a:off x="1448" y="37"/>
              <a:ext cx="414" cy="10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24" y="11"/>
                </a:cxn>
                <a:cxn ang="0">
                  <a:pos x="156" y="2"/>
                </a:cxn>
                <a:cxn ang="0">
                  <a:pos x="288" y="23"/>
                </a:cxn>
                <a:cxn ang="0">
                  <a:pos x="384" y="53"/>
                </a:cxn>
                <a:cxn ang="0">
                  <a:pos x="411" y="74"/>
                </a:cxn>
                <a:cxn ang="0">
                  <a:pos x="405" y="104"/>
                </a:cxn>
                <a:cxn ang="0">
                  <a:pos x="363" y="101"/>
                </a:cxn>
                <a:cxn ang="0">
                  <a:pos x="294" y="77"/>
                </a:cxn>
                <a:cxn ang="0">
                  <a:pos x="174" y="50"/>
                </a:cxn>
                <a:cxn ang="0">
                  <a:pos x="72" y="62"/>
                </a:cxn>
                <a:cxn ang="0">
                  <a:pos x="36" y="59"/>
                </a:cxn>
                <a:cxn ang="0">
                  <a:pos x="0" y="11"/>
                </a:cxn>
              </a:cxnLst>
              <a:rect l="0" t="0" r="r" b="b"/>
              <a:pathLst>
                <a:path w="414" h="108">
                  <a:moveTo>
                    <a:pt x="0" y="11"/>
                  </a:moveTo>
                  <a:lnTo>
                    <a:pt x="24" y="11"/>
                  </a:lnTo>
                  <a:cubicBezTo>
                    <a:pt x="50" y="9"/>
                    <a:pt x="112" y="0"/>
                    <a:pt x="156" y="2"/>
                  </a:cubicBezTo>
                  <a:cubicBezTo>
                    <a:pt x="200" y="4"/>
                    <a:pt x="250" y="15"/>
                    <a:pt x="288" y="23"/>
                  </a:cubicBezTo>
                  <a:cubicBezTo>
                    <a:pt x="326" y="31"/>
                    <a:pt x="363" y="44"/>
                    <a:pt x="384" y="53"/>
                  </a:cubicBezTo>
                  <a:cubicBezTo>
                    <a:pt x="405" y="62"/>
                    <a:pt x="408" y="66"/>
                    <a:pt x="411" y="74"/>
                  </a:cubicBezTo>
                  <a:cubicBezTo>
                    <a:pt x="414" y="82"/>
                    <a:pt x="413" y="100"/>
                    <a:pt x="405" y="104"/>
                  </a:cubicBezTo>
                  <a:cubicBezTo>
                    <a:pt x="397" y="108"/>
                    <a:pt x="381" y="105"/>
                    <a:pt x="363" y="101"/>
                  </a:cubicBezTo>
                  <a:cubicBezTo>
                    <a:pt x="345" y="97"/>
                    <a:pt x="325" y="85"/>
                    <a:pt x="294" y="77"/>
                  </a:cubicBezTo>
                  <a:cubicBezTo>
                    <a:pt x="263" y="69"/>
                    <a:pt x="211" y="53"/>
                    <a:pt x="174" y="50"/>
                  </a:cubicBezTo>
                  <a:cubicBezTo>
                    <a:pt x="137" y="47"/>
                    <a:pt x="95" y="61"/>
                    <a:pt x="72" y="62"/>
                  </a:cubicBezTo>
                  <a:cubicBezTo>
                    <a:pt x="49" y="63"/>
                    <a:pt x="48" y="66"/>
                    <a:pt x="36" y="59"/>
                  </a:cubicBezTo>
                  <a:cubicBezTo>
                    <a:pt x="24" y="52"/>
                    <a:pt x="13" y="36"/>
                    <a:pt x="0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2" name="Freeform 10"/>
            <p:cNvSpPr/>
            <p:nvPr userDrawn="1"/>
          </p:nvSpPr>
          <p:spPr bwMode="auto">
            <a:xfrm>
              <a:off x="1790" y="0"/>
              <a:ext cx="520" cy="225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12" y="24"/>
                </a:cxn>
                <a:cxn ang="0">
                  <a:pos x="114" y="54"/>
                </a:cxn>
                <a:cxn ang="0">
                  <a:pos x="240" y="117"/>
                </a:cxn>
                <a:cxn ang="0">
                  <a:pos x="333" y="153"/>
                </a:cxn>
                <a:cxn ang="0">
                  <a:pos x="438" y="219"/>
                </a:cxn>
                <a:cxn ang="0">
                  <a:pos x="426" y="192"/>
                </a:cxn>
                <a:cxn ang="0">
                  <a:pos x="441" y="180"/>
                </a:cxn>
                <a:cxn ang="0">
                  <a:pos x="519" y="216"/>
                </a:cxn>
                <a:cxn ang="0">
                  <a:pos x="450" y="162"/>
                </a:cxn>
                <a:cxn ang="0">
                  <a:pos x="381" y="135"/>
                </a:cxn>
                <a:cxn ang="0">
                  <a:pos x="285" y="84"/>
                </a:cxn>
                <a:cxn ang="0">
                  <a:pos x="186" y="18"/>
                </a:cxn>
                <a:cxn ang="0">
                  <a:pos x="123" y="0"/>
                </a:cxn>
                <a:cxn ang="0">
                  <a:pos x="42" y="0"/>
                </a:cxn>
              </a:cxnLst>
              <a:rect l="0" t="0" r="r" b="b"/>
              <a:pathLst>
                <a:path w="520" h="225">
                  <a:moveTo>
                    <a:pt x="42" y="0"/>
                  </a:moveTo>
                  <a:cubicBezTo>
                    <a:pt x="24" y="4"/>
                    <a:pt x="0" y="15"/>
                    <a:pt x="12" y="24"/>
                  </a:cubicBezTo>
                  <a:cubicBezTo>
                    <a:pt x="24" y="33"/>
                    <a:pt x="76" y="39"/>
                    <a:pt x="114" y="54"/>
                  </a:cubicBezTo>
                  <a:cubicBezTo>
                    <a:pt x="152" y="69"/>
                    <a:pt x="203" y="100"/>
                    <a:pt x="240" y="117"/>
                  </a:cubicBezTo>
                  <a:cubicBezTo>
                    <a:pt x="277" y="134"/>
                    <a:pt x="300" y="136"/>
                    <a:pt x="333" y="153"/>
                  </a:cubicBezTo>
                  <a:cubicBezTo>
                    <a:pt x="366" y="170"/>
                    <a:pt x="423" y="213"/>
                    <a:pt x="438" y="219"/>
                  </a:cubicBezTo>
                  <a:cubicBezTo>
                    <a:pt x="453" y="225"/>
                    <a:pt x="426" y="198"/>
                    <a:pt x="426" y="192"/>
                  </a:cubicBezTo>
                  <a:cubicBezTo>
                    <a:pt x="426" y="186"/>
                    <a:pt x="426" y="176"/>
                    <a:pt x="441" y="180"/>
                  </a:cubicBezTo>
                  <a:cubicBezTo>
                    <a:pt x="456" y="184"/>
                    <a:pt x="518" y="219"/>
                    <a:pt x="519" y="216"/>
                  </a:cubicBezTo>
                  <a:cubicBezTo>
                    <a:pt x="520" y="213"/>
                    <a:pt x="473" y="176"/>
                    <a:pt x="450" y="162"/>
                  </a:cubicBezTo>
                  <a:cubicBezTo>
                    <a:pt x="427" y="148"/>
                    <a:pt x="408" y="148"/>
                    <a:pt x="381" y="135"/>
                  </a:cubicBezTo>
                  <a:cubicBezTo>
                    <a:pt x="354" y="122"/>
                    <a:pt x="318" y="104"/>
                    <a:pt x="285" y="84"/>
                  </a:cubicBezTo>
                  <a:cubicBezTo>
                    <a:pt x="252" y="64"/>
                    <a:pt x="213" y="32"/>
                    <a:pt x="186" y="18"/>
                  </a:cubicBezTo>
                  <a:cubicBezTo>
                    <a:pt x="159" y="4"/>
                    <a:pt x="147" y="2"/>
                    <a:pt x="123" y="0"/>
                  </a:cubicBezTo>
                  <a:lnTo>
                    <a:pt x="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3" name="Freeform 11"/>
            <p:cNvSpPr/>
            <p:nvPr userDrawn="1"/>
          </p:nvSpPr>
          <p:spPr bwMode="auto">
            <a:xfrm>
              <a:off x="1943" y="154"/>
              <a:ext cx="431" cy="233"/>
            </a:xfrm>
            <a:custGeom>
              <a:avLst/>
              <a:gdLst/>
              <a:ahLst/>
              <a:cxnLst>
                <a:cxn ang="0">
                  <a:pos x="6" y="38"/>
                </a:cxn>
                <a:cxn ang="0">
                  <a:pos x="9" y="20"/>
                </a:cxn>
                <a:cxn ang="0">
                  <a:pos x="42" y="2"/>
                </a:cxn>
                <a:cxn ang="0">
                  <a:pos x="90" y="35"/>
                </a:cxn>
                <a:cxn ang="0">
                  <a:pos x="189" y="89"/>
                </a:cxn>
                <a:cxn ang="0">
                  <a:pos x="288" y="140"/>
                </a:cxn>
                <a:cxn ang="0">
                  <a:pos x="375" y="176"/>
                </a:cxn>
                <a:cxn ang="0">
                  <a:pos x="396" y="176"/>
                </a:cxn>
                <a:cxn ang="0">
                  <a:pos x="429" y="212"/>
                </a:cxn>
                <a:cxn ang="0">
                  <a:pos x="408" y="233"/>
                </a:cxn>
                <a:cxn ang="0">
                  <a:pos x="333" y="212"/>
                </a:cxn>
                <a:cxn ang="0">
                  <a:pos x="186" y="143"/>
                </a:cxn>
                <a:cxn ang="0">
                  <a:pos x="48" y="68"/>
                </a:cxn>
                <a:cxn ang="0">
                  <a:pos x="6" y="38"/>
                </a:cxn>
              </a:cxnLst>
              <a:rect l="0" t="0" r="r" b="b"/>
              <a:pathLst>
                <a:path w="431" h="233">
                  <a:moveTo>
                    <a:pt x="6" y="38"/>
                  </a:moveTo>
                  <a:cubicBezTo>
                    <a:pt x="0" y="26"/>
                    <a:pt x="3" y="26"/>
                    <a:pt x="9" y="20"/>
                  </a:cubicBezTo>
                  <a:cubicBezTo>
                    <a:pt x="15" y="14"/>
                    <a:pt x="29" y="0"/>
                    <a:pt x="42" y="2"/>
                  </a:cubicBezTo>
                  <a:cubicBezTo>
                    <a:pt x="55" y="4"/>
                    <a:pt x="66" y="21"/>
                    <a:pt x="90" y="35"/>
                  </a:cubicBezTo>
                  <a:cubicBezTo>
                    <a:pt x="114" y="49"/>
                    <a:pt x="156" y="72"/>
                    <a:pt x="189" y="89"/>
                  </a:cubicBezTo>
                  <a:cubicBezTo>
                    <a:pt x="222" y="106"/>
                    <a:pt x="257" y="126"/>
                    <a:pt x="288" y="140"/>
                  </a:cubicBezTo>
                  <a:cubicBezTo>
                    <a:pt x="319" y="154"/>
                    <a:pt x="357" y="170"/>
                    <a:pt x="375" y="176"/>
                  </a:cubicBezTo>
                  <a:cubicBezTo>
                    <a:pt x="393" y="182"/>
                    <a:pt x="387" y="170"/>
                    <a:pt x="396" y="176"/>
                  </a:cubicBezTo>
                  <a:cubicBezTo>
                    <a:pt x="405" y="182"/>
                    <a:pt x="427" y="203"/>
                    <a:pt x="429" y="212"/>
                  </a:cubicBezTo>
                  <a:cubicBezTo>
                    <a:pt x="431" y="221"/>
                    <a:pt x="424" y="233"/>
                    <a:pt x="408" y="233"/>
                  </a:cubicBezTo>
                  <a:cubicBezTo>
                    <a:pt x="392" y="233"/>
                    <a:pt x="370" y="227"/>
                    <a:pt x="333" y="212"/>
                  </a:cubicBezTo>
                  <a:cubicBezTo>
                    <a:pt x="296" y="197"/>
                    <a:pt x="234" y="167"/>
                    <a:pt x="186" y="143"/>
                  </a:cubicBezTo>
                  <a:cubicBezTo>
                    <a:pt x="138" y="119"/>
                    <a:pt x="78" y="86"/>
                    <a:pt x="48" y="68"/>
                  </a:cubicBezTo>
                  <a:cubicBezTo>
                    <a:pt x="18" y="50"/>
                    <a:pt x="12" y="50"/>
                    <a:pt x="6" y="3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4" name="Freeform 12"/>
            <p:cNvSpPr/>
            <p:nvPr userDrawn="1"/>
          </p:nvSpPr>
          <p:spPr bwMode="auto">
            <a:xfrm>
              <a:off x="2262" y="87"/>
              <a:ext cx="396" cy="22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53" y="66"/>
                </a:cxn>
                <a:cxn ang="0">
                  <a:pos x="176" y="132"/>
                </a:cxn>
                <a:cxn ang="0">
                  <a:pos x="293" y="189"/>
                </a:cxn>
                <a:cxn ang="0">
                  <a:pos x="341" y="222"/>
                </a:cxn>
                <a:cxn ang="0">
                  <a:pos x="377" y="219"/>
                </a:cxn>
                <a:cxn ang="0">
                  <a:pos x="377" y="180"/>
                </a:cxn>
                <a:cxn ang="0">
                  <a:pos x="260" y="126"/>
                </a:cxn>
                <a:cxn ang="0">
                  <a:pos x="113" y="51"/>
                </a:cxn>
                <a:cxn ang="0">
                  <a:pos x="41" y="9"/>
                </a:cxn>
                <a:cxn ang="0">
                  <a:pos x="2" y="9"/>
                </a:cxn>
              </a:cxnLst>
              <a:rect l="0" t="0" r="r" b="b"/>
              <a:pathLst>
                <a:path w="396" h="227">
                  <a:moveTo>
                    <a:pt x="2" y="9"/>
                  </a:moveTo>
                  <a:cubicBezTo>
                    <a:pt x="4" y="18"/>
                    <a:pt x="24" y="45"/>
                    <a:pt x="53" y="66"/>
                  </a:cubicBezTo>
                  <a:cubicBezTo>
                    <a:pt x="82" y="87"/>
                    <a:pt x="136" y="111"/>
                    <a:pt x="176" y="132"/>
                  </a:cubicBezTo>
                  <a:cubicBezTo>
                    <a:pt x="216" y="153"/>
                    <a:pt x="266" y="174"/>
                    <a:pt x="293" y="189"/>
                  </a:cubicBezTo>
                  <a:cubicBezTo>
                    <a:pt x="320" y="204"/>
                    <a:pt x="327" y="217"/>
                    <a:pt x="341" y="222"/>
                  </a:cubicBezTo>
                  <a:cubicBezTo>
                    <a:pt x="355" y="227"/>
                    <a:pt x="371" y="226"/>
                    <a:pt x="377" y="219"/>
                  </a:cubicBezTo>
                  <a:cubicBezTo>
                    <a:pt x="383" y="212"/>
                    <a:pt x="396" y="195"/>
                    <a:pt x="377" y="180"/>
                  </a:cubicBezTo>
                  <a:cubicBezTo>
                    <a:pt x="358" y="165"/>
                    <a:pt x="304" y="147"/>
                    <a:pt x="260" y="126"/>
                  </a:cubicBezTo>
                  <a:cubicBezTo>
                    <a:pt x="216" y="105"/>
                    <a:pt x="149" y="70"/>
                    <a:pt x="113" y="51"/>
                  </a:cubicBezTo>
                  <a:cubicBezTo>
                    <a:pt x="77" y="32"/>
                    <a:pt x="60" y="17"/>
                    <a:pt x="41" y="9"/>
                  </a:cubicBezTo>
                  <a:cubicBezTo>
                    <a:pt x="22" y="1"/>
                    <a:pt x="0" y="0"/>
                    <a:pt x="2" y="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5" name="Freeform 13"/>
            <p:cNvSpPr/>
            <p:nvPr userDrawn="1"/>
          </p:nvSpPr>
          <p:spPr bwMode="auto">
            <a:xfrm>
              <a:off x="2264" y="240"/>
              <a:ext cx="516" cy="223"/>
            </a:xfrm>
            <a:custGeom>
              <a:avLst/>
              <a:gdLst/>
              <a:ahLst/>
              <a:cxnLst>
                <a:cxn ang="0">
                  <a:pos x="3" y="10"/>
                </a:cxn>
                <a:cxn ang="0">
                  <a:pos x="105" y="97"/>
                </a:cxn>
                <a:cxn ang="0">
                  <a:pos x="243" y="178"/>
                </a:cxn>
                <a:cxn ang="0">
                  <a:pos x="357" y="217"/>
                </a:cxn>
                <a:cxn ang="0">
                  <a:pos x="498" y="214"/>
                </a:cxn>
                <a:cxn ang="0">
                  <a:pos x="468" y="187"/>
                </a:cxn>
                <a:cxn ang="0">
                  <a:pos x="309" y="136"/>
                </a:cxn>
                <a:cxn ang="0">
                  <a:pos x="123" y="34"/>
                </a:cxn>
                <a:cxn ang="0">
                  <a:pos x="3" y="10"/>
                </a:cxn>
              </a:cxnLst>
              <a:rect l="0" t="0" r="r" b="b"/>
              <a:pathLst>
                <a:path w="516" h="223">
                  <a:moveTo>
                    <a:pt x="3" y="10"/>
                  </a:moveTo>
                  <a:cubicBezTo>
                    <a:pt x="0" y="20"/>
                    <a:pt x="65" y="69"/>
                    <a:pt x="105" y="97"/>
                  </a:cubicBezTo>
                  <a:cubicBezTo>
                    <a:pt x="145" y="125"/>
                    <a:pt x="201" y="158"/>
                    <a:pt x="243" y="178"/>
                  </a:cubicBezTo>
                  <a:cubicBezTo>
                    <a:pt x="285" y="198"/>
                    <a:pt x="315" y="211"/>
                    <a:pt x="357" y="217"/>
                  </a:cubicBezTo>
                  <a:cubicBezTo>
                    <a:pt x="399" y="223"/>
                    <a:pt x="480" y="219"/>
                    <a:pt x="498" y="214"/>
                  </a:cubicBezTo>
                  <a:cubicBezTo>
                    <a:pt x="516" y="209"/>
                    <a:pt x="499" y="200"/>
                    <a:pt x="468" y="187"/>
                  </a:cubicBezTo>
                  <a:cubicBezTo>
                    <a:pt x="437" y="174"/>
                    <a:pt x="366" y="161"/>
                    <a:pt x="309" y="136"/>
                  </a:cubicBezTo>
                  <a:cubicBezTo>
                    <a:pt x="252" y="111"/>
                    <a:pt x="172" y="54"/>
                    <a:pt x="123" y="34"/>
                  </a:cubicBezTo>
                  <a:cubicBezTo>
                    <a:pt x="74" y="14"/>
                    <a:pt x="6" y="0"/>
                    <a:pt x="3" y="1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6" name="Freeform 14"/>
            <p:cNvSpPr/>
            <p:nvPr userDrawn="1"/>
          </p:nvSpPr>
          <p:spPr bwMode="auto">
            <a:xfrm>
              <a:off x="2723" y="324"/>
              <a:ext cx="414" cy="100"/>
            </a:xfrm>
            <a:custGeom>
              <a:avLst/>
              <a:gdLst/>
              <a:ahLst/>
              <a:cxnLst>
                <a:cxn ang="0">
                  <a:pos x="69" y="60"/>
                </a:cxn>
                <a:cxn ang="0">
                  <a:pos x="12" y="42"/>
                </a:cxn>
                <a:cxn ang="0">
                  <a:pos x="3" y="15"/>
                </a:cxn>
                <a:cxn ang="0">
                  <a:pos x="30" y="0"/>
                </a:cxn>
                <a:cxn ang="0">
                  <a:pos x="117" y="18"/>
                </a:cxn>
                <a:cxn ang="0">
                  <a:pos x="243" y="48"/>
                </a:cxn>
                <a:cxn ang="0">
                  <a:pos x="387" y="48"/>
                </a:cxn>
                <a:cxn ang="0">
                  <a:pos x="408" y="54"/>
                </a:cxn>
                <a:cxn ang="0">
                  <a:pos x="381" y="87"/>
                </a:cxn>
                <a:cxn ang="0">
                  <a:pos x="318" y="99"/>
                </a:cxn>
                <a:cxn ang="0">
                  <a:pos x="195" y="93"/>
                </a:cxn>
                <a:cxn ang="0">
                  <a:pos x="69" y="60"/>
                </a:cxn>
              </a:cxnLst>
              <a:rect l="0" t="0" r="r" b="b"/>
              <a:pathLst>
                <a:path w="414" h="100">
                  <a:moveTo>
                    <a:pt x="69" y="60"/>
                  </a:moveTo>
                  <a:cubicBezTo>
                    <a:pt x="39" y="52"/>
                    <a:pt x="23" y="49"/>
                    <a:pt x="12" y="42"/>
                  </a:cubicBezTo>
                  <a:cubicBezTo>
                    <a:pt x="1" y="35"/>
                    <a:pt x="0" y="22"/>
                    <a:pt x="3" y="15"/>
                  </a:cubicBezTo>
                  <a:cubicBezTo>
                    <a:pt x="6" y="8"/>
                    <a:pt x="11" y="0"/>
                    <a:pt x="30" y="0"/>
                  </a:cubicBezTo>
                  <a:cubicBezTo>
                    <a:pt x="49" y="0"/>
                    <a:pt x="82" y="10"/>
                    <a:pt x="117" y="18"/>
                  </a:cubicBezTo>
                  <a:cubicBezTo>
                    <a:pt x="152" y="26"/>
                    <a:pt x="198" y="43"/>
                    <a:pt x="243" y="48"/>
                  </a:cubicBezTo>
                  <a:cubicBezTo>
                    <a:pt x="288" y="53"/>
                    <a:pt x="360" y="47"/>
                    <a:pt x="387" y="48"/>
                  </a:cubicBezTo>
                  <a:cubicBezTo>
                    <a:pt x="414" y="49"/>
                    <a:pt x="409" y="48"/>
                    <a:pt x="408" y="54"/>
                  </a:cubicBezTo>
                  <a:cubicBezTo>
                    <a:pt x="407" y="60"/>
                    <a:pt x="396" y="80"/>
                    <a:pt x="381" y="87"/>
                  </a:cubicBezTo>
                  <a:cubicBezTo>
                    <a:pt x="366" y="94"/>
                    <a:pt x="349" y="98"/>
                    <a:pt x="318" y="99"/>
                  </a:cubicBezTo>
                  <a:cubicBezTo>
                    <a:pt x="287" y="100"/>
                    <a:pt x="237" y="99"/>
                    <a:pt x="195" y="93"/>
                  </a:cubicBezTo>
                  <a:cubicBezTo>
                    <a:pt x="153" y="87"/>
                    <a:pt x="99" y="68"/>
                    <a:pt x="69" y="6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7" name="Freeform 15"/>
            <p:cNvSpPr/>
            <p:nvPr userDrawn="1"/>
          </p:nvSpPr>
          <p:spPr bwMode="auto">
            <a:xfrm>
              <a:off x="3165" y="375"/>
              <a:ext cx="150" cy="72"/>
            </a:xfrm>
            <a:custGeom>
              <a:avLst/>
              <a:gdLst/>
              <a:ahLst/>
              <a:cxnLst>
                <a:cxn ang="0">
                  <a:pos x="3" y="67"/>
                </a:cxn>
                <a:cxn ang="0">
                  <a:pos x="84" y="19"/>
                </a:cxn>
                <a:cxn ang="0">
                  <a:pos x="123" y="1"/>
                </a:cxn>
                <a:cxn ang="0">
                  <a:pos x="150" y="22"/>
                </a:cxn>
                <a:cxn ang="0">
                  <a:pos x="123" y="55"/>
                </a:cxn>
                <a:cxn ang="0">
                  <a:pos x="90" y="70"/>
                </a:cxn>
                <a:cxn ang="0">
                  <a:pos x="0" y="67"/>
                </a:cxn>
              </a:cxnLst>
              <a:rect l="0" t="0" r="r" b="b"/>
              <a:pathLst>
                <a:path w="150" h="72">
                  <a:moveTo>
                    <a:pt x="3" y="67"/>
                  </a:moveTo>
                  <a:cubicBezTo>
                    <a:pt x="16" y="59"/>
                    <a:pt x="64" y="30"/>
                    <a:pt x="84" y="19"/>
                  </a:cubicBezTo>
                  <a:cubicBezTo>
                    <a:pt x="104" y="8"/>
                    <a:pt x="112" y="0"/>
                    <a:pt x="123" y="1"/>
                  </a:cubicBezTo>
                  <a:cubicBezTo>
                    <a:pt x="134" y="2"/>
                    <a:pt x="150" y="13"/>
                    <a:pt x="150" y="22"/>
                  </a:cubicBezTo>
                  <a:cubicBezTo>
                    <a:pt x="150" y="31"/>
                    <a:pt x="133" y="47"/>
                    <a:pt x="123" y="55"/>
                  </a:cubicBezTo>
                  <a:cubicBezTo>
                    <a:pt x="113" y="63"/>
                    <a:pt x="110" y="68"/>
                    <a:pt x="90" y="70"/>
                  </a:cubicBezTo>
                  <a:cubicBezTo>
                    <a:pt x="70" y="72"/>
                    <a:pt x="35" y="69"/>
                    <a:pt x="0" y="67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8" name="Freeform 16"/>
            <p:cNvSpPr/>
            <p:nvPr userDrawn="1"/>
          </p:nvSpPr>
          <p:spPr bwMode="auto">
            <a:xfrm>
              <a:off x="3463" y="267"/>
              <a:ext cx="148" cy="91"/>
            </a:xfrm>
            <a:custGeom>
              <a:avLst/>
              <a:gdLst/>
              <a:ahLst/>
              <a:cxnLst>
                <a:cxn ang="0">
                  <a:pos x="1" y="69"/>
                </a:cxn>
                <a:cxn ang="0">
                  <a:pos x="25" y="51"/>
                </a:cxn>
                <a:cxn ang="0">
                  <a:pos x="100" y="9"/>
                </a:cxn>
                <a:cxn ang="0">
                  <a:pos x="133" y="3"/>
                </a:cxn>
                <a:cxn ang="0">
                  <a:pos x="136" y="27"/>
                </a:cxn>
                <a:cxn ang="0">
                  <a:pos x="61" y="75"/>
                </a:cxn>
                <a:cxn ang="0">
                  <a:pos x="19" y="90"/>
                </a:cxn>
                <a:cxn ang="0">
                  <a:pos x="1" y="69"/>
                </a:cxn>
              </a:cxnLst>
              <a:rect l="0" t="0" r="r" b="b"/>
              <a:pathLst>
                <a:path w="148" h="91">
                  <a:moveTo>
                    <a:pt x="1" y="69"/>
                  </a:moveTo>
                  <a:cubicBezTo>
                    <a:pt x="2" y="63"/>
                    <a:pt x="9" y="61"/>
                    <a:pt x="25" y="51"/>
                  </a:cubicBezTo>
                  <a:cubicBezTo>
                    <a:pt x="41" y="41"/>
                    <a:pt x="82" y="17"/>
                    <a:pt x="100" y="9"/>
                  </a:cubicBezTo>
                  <a:cubicBezTo>
                    <a:pt x="118" y="1"/>
                    <a:pt x="127" y="0"/>
                    <a:pt x="133" y="3"/>
                  </a:cubicBezTo>
                  <a:cubicBezTo>
                    <a:pt x="139" y="6"/>
                    <a:pt x="148" y="15"/>
                    <a:pt x="136" y="27"/>
                  </a:cubicBezTo>
                  <a:cubicBezTo>
                    <a:pt x="124" y="39"/>
                    <a:pt x="80" y="65"/>
                    <a:pt x="61" y="75"/>
                  </a:cubicBezTo>
                  <a:cubicBezTo>
                    <a:pt x="42" y="85"/>
                    <a:pt x="29" y="91"/>
                    <a:pt x="19" y="90"/>
                  </a:cubicBezTo>
                  <a:cubicBezTo>
                    <a:pt x="9" y="89"/>
                    <a:pt x="0" y="75"/>
                    <a:pt x="1" y="6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29" name="Freeform 17"/>
            <p:cNvSpPr/>
            <p:nvPr userDrawn="1"/>
          </p:nvSpPr>
          <p:spPr bwMode="auto">
            <a:xfrm>
              <a:off x="3580" y="58"/>
              <a:ext cx="938" cy="158"/>
            </a:xfrm>
            <a:custGeom>
              <a:avLst/>
              <a:gdLst/>
              <a:ahLst/>
              <a:cxnLst>
                <a:cxn ang="0">
                  <a:pos x="172" y="86"/>
                </a:cxn>
                <a:cxn ang="0">
                  <a:pos x="61" y="137"/>
                </a:cxn>
                <a:cxn ang="0">
                  <a:pos x="16" y="155"/>
                </a:cxn>
                <a:cxn ang="0">
                  <a:pos x="7" y="122"/>
                </a:cxn>
                <a:cxn ang="0">
                  <a:pos x="58" y="80"/>
                </a:cxn>
                <a:cxn ang="0">
                  <a:pos x="172" y="38"/>
                </a:cxn>
                <a:cxn ang="0">
                  <a:pos x="304" y="11"/>
                </a:cxn>
                <a:cxn ang="0">
                  <a:pos x="463" y="2"/>
                </a:cxn>
                <a:cxn ang="0">
                  <a:pos x="631" y="23"/>
                </a:cxn>
                <a:cxn ang="0">
                  <a:pos x="796" y="53"/>
                </a:cxn>
                <a:cxn ang="0">
                  <a:pos x="841" y="47"/>
                </a:cxn>
                <a:cxn ang="0">
                  <a:pos x="907" y="71"/>
                </a:cxn>
                <a:cxn ang="0">
                  <a:pos x="919" y="101"/>
                </a:cxn>
                <a:cxn ang="0">
                  <a:pos x="793" y="98"/>
                </a:cxn>
                <a:cxn ang="0">
                  <a:pos x="634" y="62"/>
                </a:cxn>
                <a:cxn ang="0">
                  <a:pos x="439" y="38"/>
                </a:cxn>
                <a:cxn ang="0">
                  <a:pos x="238" y="59"/>
                </a:cxn>
                <a:cxn ang="0">
                  <a:pos x="172" y="86"/>
                </a:cxn>
              </a:cxnLst>
              <a:rect l="0" t="0" r="r" b="b"/>
              <a:pathLst>
                <a:path w="938" h="158">
                  <a:moveTo>
                    <a:pt x="172" y="86"/>
                  </a:moveTo>
                  <a:cubicBezTo>
                    <a:pt x="142" y="99"/>
                    <a:pt x="87" y="126"/>
                    <a:pt x="61" y="137"/>
                  </a:cubicBezTo>
                  <a:cubicBezTo>
                    <a:pt x="35" y="148"/>
                    <a:pt x="25" y="158"/>
                    <a:pt x="16" y="155"/>
                  </a:cubicBezTo>
                  <a:cubicBezTo>
                    <a:pt x="7" y="152"/>
                    <a:pt x="0" y="134"/>
                    <a:pt x="7" y="122"/>
                  </a:cubicBezTo>
                  <a:cubicBezTo>
                    <a:pt x="14" y="110"/>
                    <a:pt x="31" y="94"/>
                    <a:pt x="58" y="80"/>
                  </a:cubicBezTo>
                  <a:cubicBezTo>
                    <a:pt x="85" y="66"/>
                    <a:pt x="131" y="49"/>
                    <a:pt x="172" y="38"/>
                  </a:cubicBezTo>
                  <a:cubicBezTo>
                    <a:pt x="213" y="27"/>
                    <a:pt x="256" y="17"/>
                    <a:pt x="304" y="11"/>
                  </a:cubicBezTo>
                  <a:cubicBezTo>
                    <a:pt x="352" y="5"/>
                    <a:pt x="409" y="0"/>
                    <a:pt x="463" y="2"/>
                  </a:cubicBezTo>
                  <a:cubicBezTo>
                    <a:pt x="517" y="4"/>
                    <a:pt x="576" y="15"/>
                    <a:pt x="631" y="23"/>
                  </a:cubicBezTo>
                  <a:cubicBezTo>
                    <a:pt x="686" y="31"/>
                    <a:pt x="761" y="49"/>
                    <a:pt x="796" y="53"/>
                  </a:cubicBezTo>
                  <a:cubicBezTo>
                    <a:pt x="831" y="57"/>
                    <a:pt x="823" y="44"/>
                    <a:pt x="841" y="47"/>
                  </a:cubicBezTo>
                  <a:cubicBezTo>
                    <a:pt x="859" y="50"/>
                    <a:pt x="894" y="62"/>
                    <a:pt x="907" y="71"/>
                  </a:cubicBezTo>
                  <a:cubicBezTo>
                    <a:pt x="920" y="80"/>
                    <a:pt x="938" y="97"/>
                    <a:pt x="919" y="101"/>
                  </a:cubicBezTo>
                  <a:cubicBezTo>
                    <a:pt x="900" y="105"/>
                    <a:pt x="840" y="104"/>
                    <a:pt x="793" y="98"/>
                  </a:cubicBezTo>
                  <a:cubicBezTo>
                    <a:pt x="746" y="92"/>
                    <a:pt x="693" y="72"/>
                    <a:pt x="634" y="62"/>
                  </a:cubicBezTo>
                  <a:cubicBezTo>
                    <a:pt x="575" y="52"/>
                    <a:pt x="505" y="38"/>
                    <a:pt x="439" y="38"/>
                  </a:cubicBezTo>
                  <a:cubicBezTo>
                    <a:pt x="373" y="38"/>
                    <a:pt x="284" y="51"/>
                    <a:pt x="238" y="59"/>
                  </a:cubicBezTo>
                  <a:cubicBezTo>
                    <a:pt x="192" y="67"/>
                    <a:pt x="202" y="73"/>
                    <a:pt x="172" y="8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0" name="Freeform 18"/>
            <p:cNvSpPr/>
            <p:nvPr userDrawn="1"/>
          </p:nvSpPr>
          <p:spPr bwMode="auto">
            <a:xfrm>
              <a:off x="3686" y="145"/>
              <a:ext cx="372" cy="98"/>
            </a:xfrm>
            <a:custGeom>
              <a:avLst/>
              <a:gdLst/>
              <a:ahLst/>
              <a:cxnLst>
                <a:cxn ang="0">
                  <a:pos x="18" y="47"/>
                </a:cxn>
                <a:cxn ang="0">
                  <a:pos x="141" y="17"/>
                </a:cxn>
                <a:cxn ang="0">
                  <a:pos x="246" y="2"/>
                </a:cxn>
                <a:cxn ang="0">
                  <a:pos x="351" y="5"/>
                </a:cxn>
                <a:cxn ang="0">
                  <a:pos x="372" y="23"/>
                </a:cxn>
                <a:cxn ang="0">
                  <a:pos x="354" y="44"/>
                </a:cxn>
                <a:cxn ang="0">
                  <a:pos x="264" y="50"/>
                </a:cxn>
                <a:cxn ang="0">
                  <a:pos x="168" y="53"/>
                </a:cxn>
                <a:cxn ang="0">
                  <a:pos x="72" y="77"/>
                </a:cxn>
                <a:cxn ang="0">
                  <a:pos x="15" y="95"/>
                </a:cxn>
                <a:cxn ang="0">
                  <a:pos x="0" y="56"/>
                </a:cxn>
              </a:cxnLst>
              <a:rect l="0" t="0" r="r" b="b"/>
              <a:pathLst>
                <a:path w="372" h="98">
                  <a:moveTo>
                    <a:pt x="18" y="47"/>
                  </a:moveTo>
                  <a:cubicBezTo>
                    <a:pt x="60" y="36"/>
                    <a:pt x="103" y="25"/>
                    <a:pt x="141" y="17"/>
                  </a:cubicBezTo>
                  <a:cubicBezTo>
                    <a:pt x="179" y="9"/>
                    <a:pt x="211" y="4"/>
                    <a:pt x="246" y="2"/>
                  </a:cubicBezTo>
                  <a:cubicBezTo>
                    <a:pt x="281" y="0"/>
                    <a:pt x="330" y="1"/>
                    <a:pt x="351" y="5"/>
                  </a:cubicBezTo>
                  <a:cubicBezTo>
                    <a:pt x="372" y="9"/>
                    <a:pt x="372" y="17"/>
                    <a:pt x="372" y="23"/>
                  </a:cubicBezTo>
                  <a:cubicBezTo>
                    <a:pt x="372" y="29"/>
                    <a:pt x="372" y="40"/>
                    <a:pt x="354" y="44"/>
                  </a:cubicBezTo>
                  <a:cubicBezTo>
                    <a:pt x="336" y="48"/>
                    <a:pt x="295" y="49"/>
                    <a:pt x="264" y="50"/>
                  </a:cubicBezTo>
                  <a:cubicBezTo>
                    <a:pt x="233" y="51"/>
                    <a:pt x="200" y="49"/>
                    <a:pt x="168" y="53"/>
                  </a:cubicBezTo>
                  <a:cubicBezTo>
                    <a:pt x="136" y="57"/>
                    <a:pt x="98" y="70"/>
                    <a:pt x="72" y="77"/>
                  </a:cubicBezTo>
                  <a:cubicBezTo>
                    <a:pt x="46" y="84"/>
                    <a:pt x="27" y="98"/>
                    <a:pt x="15" y="95"/>
                  </a:cubicBezTo>
                  <a:cubicBezTo>
                    <a:pt x="3" y="92"/>
                    <a:pt x="1" y="74"/>
                    <a:pt x="0" y="56"/>
                  </a:cubicBezTo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1" name="Freeform 19"/>
            <p:cNvSpPr/>
            <p:nvPr userDrawn="1"/>
          </p:nvSpPr>
          <p:spPr bwMode="auto">
            <a:xfrm>
              <a:off x="3618" y="308"/>
              <a:ext cx="318" cy="158"/>
            </a:xfrm>
            <a:custGeom>
              <a:avLst/>
              <a:gdLst/>
              <a:ahLst/>
              <a:cxnLst>
                <a:cxn ang="0">
                  <a:pos x="0" y="158"/>
                </a:cxn>
                <a:cxn ang="0">
                  <a:pos x="12" y="137"/>
                </a:cxn>
                <a:cxn ang="0">
                  <a:pos x="162" y="71"/>
                </a:cxn>
                <a:cxn ang="0">
                  <a:pos x="249" y="20"/>
                </a:cxn>
                <a:cxn ang="0">
                  <a:pos x="285" y="2"/>
                </a:cxn>
                <a:cxn ang="0">
                  <a:pos x="309" y="11"/>
                </a:cxn>
                <a:cxn ang="0">
                  <a:pos x="303" y="47"/>
                </a:cxn>
                <a:cxn ang="0">
                  <a:pos x="219" y="89"/>
                </a:cxn>
                <a:cxn ang="0">
                  <a:pos x="108" y="140"/>
                </a:cxn>
                <a:cxn ang="0">
                  <a:pos x="57" y="152"/>
                </a:cxn>
                <a:cxn ang="0">
                  <a:pos x="0" y="158"/>
                </a:cxn>
              </a:cxnLst>
              <a:rect l="0" t="0" r="r" b="b"/>
              <a:pathLst>
                <a:path w="318" h="158">
                  <a:moveTo>
                    <a:pt x="0" y="158"/>
                  </a:moveTo>
                  <a:lnTo>
                    <a:pt x="12" y="137"/>
                  </a:lnTo>
                  <a:cubicBezTo>
                    <a:pt x="39" y="123"/>
                    <a:pt x="122" y="90"/>
                    <a:pt x="162" y="71"/>
                  </a:cubicBezTo>
                  <a:cubicBezTo>
                    <a:pt x="202" y="52"/>
                    <a:pt x="229" y="31"/>
                    <a:pt x="249" y="20"/>
                  </a:cubicBezTo>
                  <a:cubicBezTo>
                    <a:pt x="269" y="9"/>
                    <a:pt x="275" y="4"/>
                    <a:pt x="285" y="2"/>
                  </a:cubicBezTo>
                  <a:cubicBezTo>
                    <a:pt x="295" y="0"/>
                    <a:pt x="306" y="4"/>
                    <a:pt x="309" y="11"/>
                  </a:cubicBezTo>
                  <a:cubicBezTo>
                    <a:pt x="312" y="18"/>
                    <a:pt x="318" y="34"/>
                    <a:pt x="303" y="47"/>
                  </a:cubicBezTo>
                  <a:cubicBezTo>
                    <a:pt x="288" y="60"/>
                    <a:pt x="252" y="74"/>
                    <a:pt x="219" y="89"/>
                  </a:cubicBezTo>
                  <a:cubicBezTo>
                    <a:pt x="186" y="104"/>
                    <a:pt x="135" y="130"/>
                    <a:pt x="108" y="140"/>
                  </a:cubicBezTo>
                  <a:cubicBezTo>
                    <a:pt x="81" y="150"/>
                    <a:pt x="74" y="150"/>
                    <a:pt x="57" y="152"/>
                  </a:cubicBezTo>
                  <a:cubicBezTo>
                    <a:pt x="40" y="154"/>
                    <a:pt x="23" y="154"/>
                    <a:pt x="0" y="158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27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2" name="Freeform 20"/>
            <p:cNvSpPr/>
            <p:nvPr userDrawn="1"/>
          </p:nvSpPr>
          <p:spPr bwMode="auto">
            <a:xfrm>
              <a:off x="3413" y="291"/>
              <a:ext cx="380" cy="174"/>
            </a:xfrm>
            <a:custGeom>
              <a:avLst/>
              <a:gdLst/>
              <a:ahLst/>
              <a:cxnLst>
                <a:cxn ang="0">
                  <a:pos x="3" y="165"/>
                </a:cxn>
                <a:cxn ang="0">
                  <a:pos x="129" y="93"/>
                </a:cxn>
                <a:cxn ang="0">
                  <a:pos x="261" y="30"/>
                </a:cxn>
                <a:cxn ang="0">
                  <a:pos x="351" y="0"/>
                </a:cxn>
                <a:cxn ang="0">
                  <a:pos x="378" y="27"/>
                </a:cxn>
                <a:cxn ang="0">
                  <a:pos x="336" y="51"/>
                </a:cxn>
                <a:cxn ang="0">
                  <a:pos x="291" y="60"/>
                </a:cxn>
                <a:cxn ang="0">
                  <a:pos x="240" y="75"/>
                </a:cxn>
                <a:cxn ang="0">
                  <a:pos x="189" y="120"/>
                </a:cxn>
                <a:cxn ang="0">
                  <a:pos x="102" y="174"/>
                </a:cxn>
                <a:cxn ang="0">
                  <a:pos x="0" y="162"/>
                </a:cxn>
              </a:cxnLst>
              <a:rect l="0" t="0" r="r" b="b"/>
              <a:pathLst>
                <a:path w="380" h="174">
                  <a:moveTo>
                    <a:pt x="3" y="165"/>
                  </a:moveTo>
                  <a:cubicBezTo>
                    <a:pt x="24" y="153"/>
                    <a:pt x="86" y="115"/>
                    <a:pt x="129" y="93"/>
                  </a:cubicBezTo>
                  <a:cubicBezTo>
                    <a:pt x="172" y="71"/>
                    <a:pt x="224" y="45"/>
                    <a:pt x="261" y="30"/>
                  </a:cubicBezTo>
                  <a:cubicBezTo>
                    <a:pt x="298" y="15"/>
                    <a:pt x="332" y="0"/>
                    <a:pt x="351" y="0"/>
                  </a:cubicBezTo>
                  <a:cubicBezTo>
                    <a:pt x="370" y="0"/>
                    <a:pt x="380" y="19"/>
                    <a:pt x="378" y="27"/>
                  </a:cubicBezTo>
                  <a:cubicBezTo>
                    <a:pt x="376" y="35"/>
                    <a:pt x="350" y="46"/>
                    <a:pt x="336" y="51"/>
                  </a:cubicBezTo>
                  <a:cubicBezTo>
                    <a:pt x="322" y="56"/>
                    <a:pt x="307" y="56"/>
                    <a:pt x="291" y="60"/>
                  </a:cubicBezTo>
                  <a:cubicBezTo>
                    <a:pt x="275" y="64"/>
                    <a:pt x="257" y="65"/>
                    <a:pt x="240" y="75"/>
                  </a:cubicBezTo>
                  <a:cubicBezTo>
                    <a:pt x="223" y="85"/>
                    <a:pt x="212" y="104"/>
                    <a:pt x="189" y="120"/>
                  </a:cubicBezTo>
                  <a:cubicBezTo>
                    <a:pt x="166" y="136"/>
                    <a:pt x="133" y="167"/>
                    <a:pt x="102" y="174"/>
                  </a:cubicBezTo>
                  <a:lnTo>
                    <a:pt x="0" y="162"/>
                  </a:lnTo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3" name="Freeform 21"/>
            <p:cNvSpPr/>
            <p:nvPr userDrawn="1"/>
          </p:nvSpPr>
          <p:spPr bwMode="auto">
            <a:xfrm>
              <a:off x="4178" y="187"/>
              <a:ext cx="523" cy="69"/>
            </a:xfrm>
            <a:custGeom>
              <a:avLst/>
              <a:gdLst/>
              <a:ahLst/>
              <a:cxnLst>
                <a:cxn ang="0">
                  <a:pos x="84" y="11"/>
                </a:cxn>
                <a:cxn ang="0">
                  <a:pos x="27" y="5"/>
                </a:cxn>
                <a:cxn ang="0">
                  <a:pos x="9" y="35"/>
                </a:cxn>
                <a:cxn ang="0">
                  <a:pos x="81" y="56"/>
                </a:cxn>
                <a:cxn ang="0">
                  <a:pos x="255" y="68"/>
                </a:cxn>
                <a:cxn ang="0">
                  <a:pos x="432" y="50"/>
                </a:cxn>
                <a:cxn ang="0">
                  <a:pos x="513" y="5"/>
                </a:cxn>
                <a:cxn ang="0">
                  <a:pos x="372" y="20"/>
                </a:cxn>
                <a:cxn ang="0">
                  <a:pos x="141" y="14"/>
                </a:cxn>
                <a:cxn ang="0">
                  <a:pos x="84" y="11"/>
                </a:cxn>
              </a:cxnLst>
              <a:rect l="0" t="0" r="r" b="b"/>
              <a:pathLst>
                <a:path w="523" h="69">
                  <a:moveTo>
                    <a:pt x="84" y="11"/>
                  </a:moveTo>
                  <a:cubicBezTo>
                    <a:pt x="65" y="9"/>
                    <a:pt x="40" y="1"/>
                    <a:pt x="27" y="5"/>
                  </a:cubicBezTo>
                  <a:cubicBezTo>
                    <a:pt x="14" y="9"/>
                    <a:pt x="0" y="27"/>
                    <a:pt x="9" y="35"/>
                  </a:cubicBezTo>
                  <a:cubicBezTo>
                    <a:pt x="18" y="43"/>
                    <a:pt x="40" y="51"/>
                    <a:pt x="81" y="56"/>
                  </a:cubicBezTo>
                  <a:cubicBezTo>
                    <a:pt x="122" y="61"/>
                    <a:pt x="197" y="69"/>
                    <a:pt x="255" y="68"/>
                  </a:cubicBezTo>
                  <a:cubicBezTo>
                    <a:pt x="313" y="67"/>
                    <a:pt x="389" y="60"/>
                    <a:pt x="432" y="50"/>
                  </a:cubicBezTo>
                  <a:cubicBezTo>
                    <a:pt x="475" y="40"/>
                    <a:pt x="523" y="10"/>
                    <a:pt x="513" y="5"/>
                  </a:cubicBezTo>
                  <a:cubicBezTo>
                    <a:pt x="503" y="0"/>
                    <a:pt x="434" y="19"/>
                    <a:pt x="372" y="20"/>
                  </a:cubicBezTo>
                  <a:cubicBezTo>
                    <a:pt x="310" y="21"/>
                    <a:pt x="189" y="15"/>
                    <a:pt x="141" y="14"/>
                  </a:cubicBezTo>
                  <a:cubicBezTo>
                    <a:pt x="93" y="13"/>
                    <a:pt x="103" y="13"/>
                    <a:pt x="84" y="11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189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4" name="Freeform 22"/>
            <p:cNvSpPr/>
            <p:nvPr userDrawn="1"/>
          </p:nvSpPr>
          <p:spPr bwMode="auto">
            <a:xfrm>
              <a:off x="4689" y="186"/>
              <a:ext cx="537" cy="120"/>
            </a:xfrm>
            <a:custGeom>
              <a:avLst/>
              <a:gdLst/>
              <a:ahLst/>
              <a:cxnLst>
                <a:cxn ang="0">
                  <a:pos x="23" y="6"/>
                </a:cxn>
                <a:cxn ang="0">
                  <a:pos x="188" y="3"/>
                </a:cxn>
                <a:cxn ang="0">
                  <a:pos x="323" y="27"/>
                </a:cxn>
                <a:cxn ang="0">
                  <a:pos x="464" y="69"/>
                </a:cxn>
                <a:cxn ang="0">
                  <a:pos x="521" y="90"/>
                </a:cxn>
                <a:cxn ang="0">
                  <a:pos x="533" y="105"/>
                </a:cxn>
                <a:cxn ang="0">
                  <a:pos x="497" y="120"/>
                </a:cxn>
                <a:cxn ang="0">
                  <a:pos x="452" y="108"/>
                </a:cxn>
                <a:cxn ang="0">
                  <a:pos x="350" y="72"/>
                </a:cxn>
                <a:cxn ang="0">
                  <a:pos x="158" y="39"/>
                </a:cxn>
                <a:cxn ang="0">
                  <a:pos x="50" y="39"/>
                </a:cxn>
                <a:cxn ang="0">
                  <a:pos x="23" y="6"/>
                </a:cxn>
              </a:cxnLst>
              <a:rect l="0" t="0" r="r" b="b"/>
              <a:pathLst>
                <a:path w="537" h="120">
                  <a:moveTo>
                    <a:pt x="23" y="6"/>
                  </a:moveTo>
                  <a:cubicBezTo>
                    <a:pt x="46" y="0"/>
                    <a:pt x="138" y="0"/>
                    <a:pt x="188" y="3"/>
                  </a:cubicBezTo>
                  <a:cubicBezTo>
                    <a:pt x="238" y="6"/>
                    <a:pt x="277" y="16"/>
                    <a:pt x="323" y="27"/>
                  </a:cubicBezTo>
                  <a:cubicBezTo>
                    <a:pt x="369" y="38"/>
                    <a:pt x="431" y="59"/>
                    <a:pt x="464" y="69"/>
                  </a:cubicBezTo>
                  <a:cubicBezTo>
                    <a:pt x="497" y="79"/>
                    <a:pt x="509" y="84"/>
                    <a:pt x="521" y="90"/>
                  </a:cubicBezTo>
                  <a:cubicBezTo>
                    <a:pt x="533" y="96"/>
                    <a:pt x="537" y="100"/>
                    <a:pt x="533" y="105"/>
                  </a:cubicBezTo>
                  <a:cubicBezTo>
                    <a:pt x="529" y="110"/>
                    <a:pt x="510" y="120"/>
                    <a:pt x="497" y="120"/>
                  </a:cubicBezTo>
                  <a:cubicBezTo>
                    <a:pt x="484" y="120"/>
                    <a:pt x="476" y="116"/>
                    <a:pt x="452" y="108"/>
                  </a:cubicBezTo>
                  <a:cubicBezTo>
                    <a:pt x="428" y="100"/>
                    <a:pt x="399" y="84"/>
                    <a:pt x="350" y="72"/>
                  </a:cubicBezTo>
                  <a:cubicBezTo>
                    <a:pt x="301" y="60"/>
                    <a:pt x="208" y="45"/>
                    <a:pt x="158" y="39"/>
                  </a:cubicBezTo>
                  <a:cubicBezTo>
                    <a:pt x="108" y="33"/>
                    <a:pt x="72" y="43"/>
                    <a:pt x="50" y="39"/>
                  </a:cubicBezTo>
                  <a:cubicBezTo>
                    <a:pt x="28" y="35"/>
                    <a:pt x="0" y="12"/>
                    <a:pt x="23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5" name="Freeform 23"/>
            <p:cNvSpPr/>
            <p:nvPr userDrawn="1"/>
          </p:nvSpPr>
          <p:spPr bwMode="auto">
            <a:xfrm>
              <a:off x="4968" y="312"/>
              <a:ext cx="800" cy="143"/>
            </a:xfrm>
            <a:custGeom>
              <a:avLst/>
              <a:gdLst/>
              <a:ahLst/>
              <a:cxnLst>
                <a:cxn ang="0">
                  <a:pos x="800" y="24"/>
                </a:cxn>
                <a:cxn ang="0">
                  <a:pos x="782" y="15"/>
                </a:cxn>
                <a:cxn ang="0">
                  <a:pos x="659" y="63"/>
                </a:cxn>
                <a:cxn ang="0">
                  <a:pos x="500" y="84"/>
                </a:cxn>
                <a:cxn ang="0">
                  <a:pos x="326" y="69"/>
                </a:cxn>
                <a:cxn ang="0">
                  <a:pos x="98" y="21"/>
                </a:cxn>
                <a:cxn ang="0">
                  <a:pos x="11" y="6"/>
                </a:cxn>
                <a:cxn ang="0">
                  <a:pos x="32" y="60"/>
                </a:cxn>
                <a:cxn ang="0">
                  <a:pos x="155" y="96"/>
                </a:cxn>
                <a:cxn ang="0">
                  <a:pos x="410" y="138"/>
                </a:cxn>
                <a:cxn ang="0">
                  <a:pos x="596" y="129"/>
                </a:cxn>
                <a:cxn ang="0">
                  <a:pos x="737" y="90"/>
                </a:cxn>
                <a:cxn ang="0">
                  <a:pos x="788" y="69"/>
                </a:cxn>
                <a:cxn ang="0">
                  <a:pos x="800" y="24"/>
                </a:cxn>
              </a:cxnLst>
              <a:rect l="0" t="0" r="r" b="b"/>
              <a:pathLst>
                <a:path w="800" h="143">
                  <a:moveTo>
                    <a:pt x="800" y="24"/>
                  </a:moveTo>
                  <a:lnTo>
                    <a:pt x="782" y="15"/>
                  </a:lnTo>
                  <a:cubicBezTo>
                    <a:pt x="759" y="21"/>
                    <a:pt x="706" y="51"/>
                    <a:pt x="659" y="63"/>
                  </a:cubicBezTo>
                  <a:cubicBezTo>
                    <a:pt x="612" y="75"/>
                    <a:pt x="555" y="83"/>
                    <a:pt x="500" y="84"/>
                  </a:cubicBezTo>
                  <a:cubicBezTo>
                    <a:pt x="445" y="85"/>
                    <a:pt x="393" y="79"/>
                    <a:pt x="326" y="69"/>
                  </a:cubicBezTo>
                  <a:cubicBezTo>
                    <a:pt x="259" y="59"/>
                    <a:pt x="150" y="31"/>
                    <a:pt x="98" y="21"/>
                  </a:cubicBezTo>
                  <a:cubicBezTo>
                    <a:pt x="46" y="11"/>
                    <a:pt x="22" y="0"/>
                    <a:pt x="11" y="6"/>
                  </a:cubicBezTo>
                  <a:cubicBezTo>
                    <a:pt x="0" y="12"/>
                    <a:pt x="8" y="45"/>
                    <a:pt x="32" y="60"/>
                  </a:cubicBezTo>
                  <a:cubicBezTo>
                    <a:pt x="56" y="75"/>
                    <a:pt x="92" y="83"/>
                    <a:pt x="155" y="96"/>
                  </a:cubicBezTo>
                  <a:cubicBezTo>
                    <a:pt x="218" y="109"/>
                    <a:pt x="337" y="133"/>
                    <a:pt x="410" y="138"/>
                  </a:cubicBezTo>
                  <a:cubicBezTo>
                    <a:pt x="483" y="143"/>
                    <a:pt x="542" y="137"/>
                    <a:pt x="596" y="129"/>
                  </a:cubicBezTo>
                  <a:cubicBezTo>
                    <a:pt x="650" y="121"/>
                    <a:pt x="705" y="100"/>
                    <a:pt x="737" y="90"/>
                  </a:cubicBezTo>
                  <a:cubicBezTo>
                    <a:pt x="769" y="80"/>
                    <a:pt x="780" y="80"/>
                    <a:pt x="788" y="69"/>
                  </a:cubicBezTo>
                  <a:cubicBezTo>
                    <a:pt x="796" y="58"/>
                    <a:pt x="792" y="39"/>
                    <a:pt x="800" y="2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6" name="Freeform 24"/>
            <p:cNvSpPr/>
            <p:nvPr userDrawn="1"/>
          </p:nvSpPr>
          <p:spPr bwMode="auto">
            <a:xfrm>
              <a:off x="5318" y="240"/>
              <a:ext cx="402" cy="115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384" y="12"/>
                </a:cxn>
                <a:cxn ang="0">
                  <a:pos x="276" y="51"/>
                </a:cxn>
                <a:cxn ang="0">
                  <a:pos x="165" y="66"/>
                </a:cxn>
                <a:cxn ang="0">
                  <a:pos x="51" y="57"/>
                </a:cxn>
                <a:cxn ang="0">
                  <a:pos x="15" y="54"/>
                </a:cxn>
                <a:cxn ang="0">
                  <a:pos x="3" y="69"/>
                </a:cxn>
                <a:cxn ang="0">
                  <a:pos x="9" y="93"/>
                </a:cxn>
                <a:cxn ang="0">
                  <a:pos x="54" y="102"/>
                </a:cxn>
                <a:cxn ang="0">
                  <a:pos x="198" y="111"/>
                </a:cxn>
                <a:cxn ang="0">
                  <a:pos x="336" y="75"/>
                </a:cxn>
                <a:cxn ang="0">
                  <a:pos x="375" y="54"/>
                </a:cxn>
                <a:cxn ang="0">
                  <a:pos x="402" y="0"/>
                </a:cxn>
              </a:cxnLst>
              <a:rect l="0" t="0" r="r" b="b"/>
              <a:pathLst>
                <a:path w="402" h="115">
                  <a:moveTo>
                    <a:pt x="402" y="0"/>
                  </a:moveTo>
                  <a:lnTo>
                    <a:pt x="384" y="12"/>
                  </a:lnTo>
                  <a:cubicBezTo>
                    <a:pt x="363" y="20"/>
                    <a:pt x="312" y="42"/>
                    <a:pt x="276" y="51"/>
                  </a:cubicBezTo>
                  <a:cubicBezTo>
                    <a:pt x="240" y="60"/>
                    <a:pt x="202" y="65"/>
                    <a:pt x="165" y="66"/>
                  </a:cubicBezTo>
                  <a:cubicBezTo>
                    <a:pt x="128" y="67"/>
                    <a:pt x="76" y="59"/>
                    <a:pt x="51" y="57"/>
                  </a:cubicBezTo>
                  <a:cubicBezTo>
                    <a:pt x="26" y="55"/>
                    <a:pt x="23" y="52"/>
                    <a:pt x="15" y="54"/>
                  </a:cubicBezTo>
                  <a:cubicBezTo>
                    <a:pt x="7" y="56"/>
                    <a:pt x="4" y="63"/>
                    <a:pt x="3" y="69"/>
                  </a:cubicBezTo>
                  <a:cubicBezTo>
                    <a:pt x="2" y="75"/>
                    <a:pt x="0" y="88"/>
                    <a:pt x="9" y="93"/>
                  </a:cubicBezTo>
                  <a:cubicBezTo>
                    <a:pt x="18" y="98"/>
                    <a:pt x="22" y="99"/>
                    <a:pt x="54" y="102"/>
                  </a:cubicBezTo>
                  <a:cubicBezTo>
                    <a:pt x="86" y="105"/>
                    <a:pt x="151" y="115"/>
                    <a:pt x="198" y="111"/>
                  </a:cubicBezTo>
                  <a:cubicBezTo>
                    <a:pt x="245" y="107"/>
                    <a:pt x="307" y="84"/>
                    <a:pt x="336" y="75"/>
                  </a:cubicBezTo>
                  <a:cubicBezTo>
                    <a:pt x="365" y="66"/>
                    <a:pt x="365" y="65"/>
                    <a:pt x="375" y="54"/>
                  </a:cubicBezTo>
                  <a:cubicBezTo>
                    <a:pt x="385" y="43"/>
                    <a:pt x="392" y="26"/>
                    <a:pt x="402" y="0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2051" name="Group 25"/>
          <p:cNvGrpSpPr/>
          <p:nvPr/>
        </p:nvGrpSpPr>
        <p:grpSpPr bwMode="auto">
          <a:xfrm>
            <a:off x="0" y="6180138"/>
            <a:ext cx="9169400" cy="138112"/>
            <a:chOff x="0" y="4032"/>
            <a:chExt cx="5776" cy="87"/>
          </a:xfrm>
        </p:grpSpPr>
        <p:sp>
          <p:nvSpPr>
            <p:cNvPr id="64538" name="Freeform 26"/>
            <p:cNvSpPr/>
            <p:nvPr userDrawn="1"/>
          </p:nvSpPr>
          <p:spPr bwMode="auto">
            <a:xfrm>
              <a:off x="4041" y="4047"/>
              <a:ext cx="1735" cy="72"/>
            </a:xfrm>
            <a:custGeom>
              <a:avLst/>
              <a:gdLst/>
              <a:ahLst/>
              <a:cxnLst>
                <a:cxn ang="0">
                  <a:pos x="165" y="6"/>
                </a:cxn>
                <a:cxn ang="0">
                  <a:pos x="450" y="3"/>
                </a:cxn>
                <a:cxn ang="0">
                  <a:pos x="714" y="12"/>
                </a:cxn>
                <a:cxn ang="0">
                  <a:pos x="957" y="24"/>
                </a:cxn>
                <a:cxn ang="0">
                  <a:pos x="1173" y="24"/>
                </a:cxn>
                <a:cxn ang="0">
                  <a:pos x="1473" y="15"/>
                </a:cxn>
                <a:cxn ang="0">
                  <a:pos x="1617" y="0"/>
                </a:cxn>
                <a:cxn ang="0">
                  <a:pos x="1719" y="15"/>
                </a:cxn>
                <a:cxn ang="0">
                  <a:pos x="1716" y="66"/>
                </a:cxn>
                <a:cxn ang="0">
                  <a:pos x="1632" y="51"/>
                </a:cxn>
                <a:cxn ang="0">
                  <a:pos x="1407" y="51"/>
                </a:cxn>
                <a:cxn ang="0">
                  <a:pos x="1191" y="48"/>
                </a:cxn>
                <a:cxn ang="0">
                  <a:pos x="870" y="60"/>
                </a:cxn>
                <a:cxn ang="0">
                  <a:pos x="492" y="48"/>
                </a:cxn>
                <a:cxn ang="0">
                  <a:pos x="291" y="27"/>
                </a:cxn>
                <a:cxn ang="0">
                  <a:pos x="21" y="36"/>
                </a:cxn>
                <a:cxn ang="0">
                  <a:pos x="165" y="6"/>
                </a:cxn>
              </a:cxnLst>
              <a:rect l="0" t="0" r="r" b="b"/>
              <a:pathLst>
                <a:path w="1735" h="72">
                  <a:moveTo>
                    <a:pt x="165" y="6"/>
                  </a:moveTo>
                  <a:cubicBezTo>
                    <a:pt x="236" y="1"/>
                    <a:pt x="359" y="2"/>
                    <a:pt x="450" y="3"/>
                  </a:cubicBezTo>
                  <a:cubicBezTo>
                    <a:pt x="541" y="4"/>
                    <a:pt x="630" y="9"/>
                    <a:pt x="714" y="12"/>
                  </a:cubicBezTo>
                  <a:cubicBezTo>
                    <a:pt x="798" y="15"/>
                    <a:pt x="881" y="22"/>
                    <a:pt x="957" y="24"/>
                  </a:cubicBezTo>
                  <a:cubicBezTo>
                    <a:pt x="1033" y="26"/>
                    <a:pt x="1087" y="25"/>
                    <a:pt x="1173" y="24"/>
                  </a:cubicBezTo>
                  <a:cubicBezTo>
                    <a:pt x="1259" y="23"/>
                    <a:pt x="1399" y="19"/>
                    <a:pt x="1473" y="15"/>
                  </a:cubicBezTo>
                  <a:cubicBezTo>
                    <a:pt x="1547" y="11"/>
                    <a:pt x="1576" y="0"/>
                    <a:pt x="1617" y="0"/>
                  </a:cubicBezTo>
                  <a:cubicBezTo>
                    <a:pt x="1658" y="0"/>
                    <a:pt x="1703" y="4"/>
                    <a:pt x="1719" y="15"/>
                  </a:cubicBezTo>
                  <a:cubicBezTo>
                    <a:pt x="1735" y="26"/>
                    <a:pt x="1730" y="60"/>
                    <a:pt x="1716" y="66"/>
                  </a:cubicBezTo>
                  <a:cubicBezTo>
                    <a:pt x="1702" y="72"/>
                    <a:pt x="1683" y="53"/>
                    <a:pt x="1632" y="51"/>
                  </a:cubicBezTo>
                  <a:cubicBezTo>
                    <a:pt x="1581" y="49"/>
                    <a:pt x="1480" y="51"/>
                    <a:pt x="1407" y="51"/>
                  </a:cubicBezTo>
                  <a:cubicBezTo>
                    <a:pt x="1334" y="51"/>
                    <a:pt x="1280" y="47"/>
                    <a:pt x="1191" y="48"/>
                  </a:cubicBezTo>
                  <a:cubicBezTo>
                    <a:pt x="1102" y="49"/>
                    <a:pt x="986" y="60"/>
                    <a:pt x="870" y="60"/>
                  </a:cubicBezTo>
                  <a:cubicBezTo>
                    <a:pt x="754" y="60"/>
                    <a:pt x="588" y="53"/>
                    <a:pt x="492" y="48"/>
                  </a:cubicBezTo>
                  <a:cubicBezTo>
                    <a:pt x="396" y="43"/>
                    <a:pt x="369" y="29"/>
                    <a:pt x="291" y="27"/>
                  </a:cubicBezTo>
                  <a:cubicBezTo>
                    <a:pt x="213" y="25"/>
                    <a:pt x="42" y="39"/>
                    <a:pt x="21" y="36"/>
                  </a:cubicBezTo>
                  <a:cubicBezTo>
                    <a:pt x="0" y="33"/>
                    <a:pt x="94" y="11"/>
                    <a:pt x="165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39" name="Freeform 27"/>
            <p:cNvSpPr/>
            <p:nvPr userDrawn="1"/>
          </p:nvSpPr>
          <p:spPr bwMode="auto">
            <a:xfrm>
              <a:off x="1727" y="4038"/>
              <a:ext cx="2655" cy="60"/>
            </a:xfrm>
            <a:custGeom>
              <a:avLst/>
              <a:gdLst/>
              <a:ahLst/>
              <a:cxnLst>
                <a:cxn ang="0">
                  <a:pos x="2641" y="6"/>
                </a:cxn>
                <a:cxn ang="0">
                  <a:pos x="2620" y="30"/>
                </a:cxn>
                <a:cxn ang="0">
                  <a:pos x="2368" y="45"/>
                </a:cxn>
                <a:cxn ang="0">
                  <a:pos x="2023" y="60"/>
                </a:cxn>
                <a:cxn ang="0">
                  <a:pos x="1786" y="48"/>
                </a:cxn>
                <a:cxn ang="0">
                  <a:pos x="1525" y="36"/>
                </a:cxn>
                <a:cxn ang="0">
                  <a:pos x="1195" y="45"/>
                </a:cxn>
                <a:cxn ang="0">
                  <a:pos x="817" y="39"/>
                </a:cxn>
                <a:cxn ang="0">
                  <a:pos x="499" y="27"/>
                </a:cxn>
                <a:cxn ang="0">
                  <a:pos x="136" y="39"/>
                </a:cxn>
                <a:cxn ang="0">
                  <a:pos x="10" y="33"/>
                </a:cxn>
                <a:cxn ang="0">
                  <a:pos x="76" y="24"/>
                </a:cxn>
                <a:cxn ang="0">
                  <a:pos x="310" y="18"/>
                </a:cxn>
                <a:cxn ang="0">
                  <a:pos x="544" y="0"/>
                </a:cxn>
                <a:cxn ang="0">
                  <a:pos x="853" y="21"/>
                </a:cxn>
                <a:cxn ang="0">
                  <a:pos x="1114" y="21"/>
                </a:cxn>
                <a:cxn ang="0">
                  <a:pos x="1399" y="3"/>
                </a:cxn>
                <a:cxn ang="0">
                  <a:pos x="1588" y="9"/>
                </a:cxn>
                <a:cxn ang="0">
                  <a:pos x="1807" y="21"/>
                </a:cxn>
                <a:cxn ang="0">
                  <a:pos x="2035" y="12"/>
                </a:cxn>
                <a:cxn ang="0">
                  <a:pos x="2290" y="18"/>
                </a:cxn>
                <a:cxn ang="0">
                  <a:pos x="2596" y="3"/>
                </a:cxn>
                <a:cxn ang="0">
                  <a:pos x="2641" y="6"/>
                </a:cxn>
              </a:cxnLst>
              <a:rect l="0" t="0" r="r" b="b"/>
              <a:pathLst>
                <a:path w="2655" h="60">
                  <a:moveTo>
                    <a:pt x="2641" y="6"/>
                  </a:moveTo>
                  <a:lnTo>
                    <a:pt x="2620" y="30"/>
                  </a:lnTo>
                  <a:cubicBezTo>
                    <a:pt x="2575" y="36"/>
                    <a:pt x="2467" y="40"/>
                    <a:pt x="2368" y="45"/>
                  </a:cubicBezTo>
                  <a:cubicBezTo>
                    <a:pt x="2269" y="50"/>
                    <a:pt x="2120" y="60"/>
                    <a:pt x="2023" y="60"/>
                  </a:cubicBezTo>
                  <a:cubicBezTo>
                    <a:pt x="1926" y="60"/>
                    <a:pt x="1869" y="52"/>
                    <a:pt x="1786" y="48"/>
                  </a:cubicBezTo>
                  <a:cubicBezTo>
                    <a:pt x="1703" y="44"/>
                    <a:pt x="1623" y="36"/>
                    <a:pt x="1525" y="36"/>
                  </a:cubicBezTo>
                  <a:cubicBezTo>
                    <a:pt x="1427" y="36"/>
                    <a:pt x="1313" y="44"/>
                    <a:pt x="1195" y="45"/>
                  </a:cubicBezTo>
                  <a:cubicBezTo>
                    <a:pt x="1077" y="46"/>
                    <a:pt x="933" y="42"/>
                    <a:pt x="817" y="39"/>
                  </a:cubicBezTo>
                  <a:cubicBezTo>
                    <a:pt x="701" y="36"/>
                    <a:pt x="612" y="27"/>
                    <a:pt x="499" y="27"/>
                  </a:cubicBezTo>
                  <a:cubicBezTo>
                    <a:pt x="386" y="27"/>
                    <a:pt x="217" y="38"/>
                    <a:pt x="136" y="39"/>
                  </a:cubicBezTo>
                  <a:cubicBezTo>
                    <a:pt x="55" y="40"/>
                    <a:pt x="20" y="36"/>
                    <a:pt x="10" y="33"/>
                  </a:cubicBezTo>
                  <a:cubicBezTo>
                    <a:pt x="0" y="30"/>
                    <a:pt x="26" y="27"/>
                    <a:pt x="76" y="24"/>
                  </a:cubicBezTo>
                  <a:cubicBezTo>
                    <a:pt x="126" y="21"/>
                    <a:pt x="232" y="22"/>
                    <a:pt x="310" y="18"/>
                  </a:cubicBezTo>
                  <a:cubicBezTo>
                    <a:pt x="388" y="14"/>
                    <a:pt x="454" y="0"/>
                    <a:pt x="544" y="0"/>
                  </a:cubicBezTo>
                  <a:cubicBezTo>
                    <a:pt x="634" y="0"/>
                    <a:pt x="758" y="18"/>
                    <a:pt x="853" y="21"/>
                  </a:cubicBezTo>
                  <a:cubicBezTo>
                    <a:pt x="948" y="24"/>
                    <a:pt x="1023" y="24"/>
                    <a:pt x="1114" y="21"/>
                  </a:cubicBezTo>
                  <a:cubicBezTo>
                    <a:pt x="1205" y="18"/>
                    <a:pt x="1320" y="5"/>
                    <a:pt x="1399" y="3"/>
                  </a:cubicBezTo>
                  <a:cubicBezTo>
                    <a:pt x="1478" y="1"/>
                    <a:pt x="1520" y="6"/>
                    <a:pt x="1588" y="9"/>
                  </a:cubicBezTo>
                  <a:cubicBezTo>
                    <a:pt x="1656" y="12"/>
                    <a:pt x="1733" y="21"/>
                    <a:pt x="1807" y="21"/>
                  </a:cubicBezTo>
                  <a:cubicBezTo>
                    <a:pt x="1881" y="21"/>
                    <a:pt x="1955" y="12"/>
                    <a:pt x="2035" y="12"/>
                  </a:cubicBezTo>
                  <a:cubicBezTo>
                    <a:pt x="2115" y="12"/>
                    <a:pt x="2197" y="19"/>
                    <a:pt x="2290" y="18"/>
                  </a:cubicBezTo>
                  <a:cubicBezTo>
                    <a:pt x="2383" y="17"/>
                    <a:pt x="2537" y="5"/>
                    <a:pt x="2596" y="3"/>
                  </a:cubicBezTo>
                  <a:cubicBezTo>
                    <a:pt x="2655" y="1"/>
                    <a:pt x="2651" y="3"/>
                    <a:pt x="2641" y="6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540" name="Freeform 28"/>
            <p:cNvSpPr/>
            <p:nvPr userDrawn="1"/>
          </p:nvSpPr>
          <p:spPr bwMode="auto">
            <a:xfrm>
              <a:off x="0" y="4032"/>
              <a:ext cx="2041" cy="62"/>
            </a:xfrm>
            <a:custGeom>
              <a:avLst/>
              <a:gdLst/>
              <a:ahLst/>
              <a:cxnLst>
                <a:cxn ang="0">
                  <a:pos x="1893" y="39"/>
                </a:cxn>
                <a:cxn ang="0">
                  <a:pos x="1578" y="45"/>
                </a:cxn>
                <a:cxn ang="0">
                  <a:pos x="1011" y="60"/>
                </a:cxn>
                <a:cxn ang="0">
                  <a:pos x="438" y="57"/>
                </a:cxn>
                <a:cxn ang="0">
                  <a:pos x="0" y="36"/>
                </a:cxn>
                <a:cxn ang="0">
                  <a:pos x="0" y="3"/>
                </a:cxn>
                <a:cxn ang="0">
                  <a:pos x="210" y="18"/>
                </a:cxn>
                <a:cxn ang="0">
                  <a:pos x="474" y="21"/>
                </a:cxn>
                <a:cxn ang="0">
                  <a:pos x="678" y="9"/>
                </a:cxn>
                <a:cxn ang="0">
                  <a:pos x="897" y="9"/>
                </a:cxn>
                <a:cxn ang="0">
                  <a:pos x="1167" y="30"/>
                </a:cxn>
                <a:cxn ang="0">
                  <a:pos x="1500" y="24"/>
                </a:cxn>
                <a:cxn ang="0">
                  <a:pos x="1758" y="3"/>
                </a:cxn>
                <a:cxn ang="0">
                  <a:pos x="1938" y="18"/>
                </a:cxn>
                <a:cxn ang="0">
                  <a:pos x="2034" y="33"/>
                </a:cxn>
                <a:cxn ang="0">
                  <a:pos x="1893" y="39"/>
                </a:cxn>
              </a:cxnLst>
              <a:rect l="0" t="0" r="r" b="b"/>
              <a:pathLst>
                <a:path w="2041" h="62">
                  <a:moveTo>
                    <a:pt x="1893" y="39"/>
                  </a:moveTo>
                  <a:cubicBezTo>
                    <a:pt x="1817" y="41"/>
                    <a:pt x="1725" y="42"/>
                    <a:pt x="1578" y="45"/>
                  </a:cubicBezTo>
                  <a:cubicBezTo>
                    <a:pt x="1431" y="48"/>
                    <a:pt x="1201" y="58"/>
                    <a:pt x="1011" y="60"/>
                  </a:cubicBezTo>
                  <a:cubicBezTo>
                    <a:pt x="821" y="62"/>
                    <a:pt x="606" y="61"/>
                    <a:pt x="438" y="57"/>
                  </a:cubicBezTo>
                  <a:cubicBezTo>
                    <a:pt x="270" y="53"/>
                    <a:pt x="73" y="45"/>
                    <a:pt x="0" y="36"/>
                  </a:cubicBezTo>
                  <a:lnTo>
                    <a:pt x="0" y="3"/>
                  </a:lnTo>
                  <a:cubicBezTo>
                    <a:pt x="35" y="0"/>
                    <a:pt x="131" y="15"/>
                    <a:pt x="210" y="18"/>
                  </a:cubicBezTo>
                  <a:cubicBezTo>
                    <a:pt x="289" y="21"/>
                    <a:pt x="396" y="22"/>
                    <a:pt x="474" y="21"/>
                  </a:cubicBezTo>
                  <a:cubicBezTo>
                    <a:pt x="552" y="20"/>
                    <a:pt x="608" y="11"/>
                    <a:pt x="678" y="9"/>
                  </a:cubicBezTo>
                  <a:cubicBezTo>
                    <a:pt x="748" y="7"/>
                    <a:pt x="816" y="6"/>
                    <a:pt x="897" y="9"/>
                  </a:cubicBezTo>
                  <a:cubicBezTo>
                    <a:pt x="978" y="12"/>
                    <a:pt x="1067" y="28"/>
                    <a:pt x="1167" y="30"/>
                  </a:cubicBezTo>
                  <a:cubicBezTo>
                    <a:pt x="1267" y="32"/>
                    <a:pt x="1402" y="28"/>
                    <a:pt x="1500" y="24"/>
                  </a:cubicBezTo>
                  <a:cubicBezTo>
                    <a:pt x="1598" y="20"/>
                    <a:pt x="1685" y="4"/>
                    <a:pt x="1758" y="3"/>
                  </a:cubicBezTo>
                  <a:cubicBezTo>
                    <a:pt x="1831" y="2"/>
                    <a:pt x="1892" y="13"/>
                    <a:pt x="1938" y="18"/>
                  </a:cubicBezTo>
                  <a:cubicBezTo>
                    <a:pt x="1984" y="23"/>
                    <a:pt x="2041" y="30"/>
                    <a:pt x="2034" y="33"/>
                  </a:cubicBezTo>
                  <a:cubicBezTo>
                    <a:pt x="2027" y="36"/>
                    <a:pt x="1969" y="37"/>
                    <a:pt x="1893" y="39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2052" name="Rectangle 2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8350"/>
            <a:ext cx="77724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3" name="Rectangle 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4543" name="Rectangle 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51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4" name="Rectangle 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03563" y="6367463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ctr">
              <a:defRPr kumimoji="0"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4545" name="Rectangle 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32563" y="6367463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kumimoji="0" sz="1400"/>
            </a:lvl1pPr>
          </a:lstStyle>
          <a:p>
            <a:pPr>
              <a:defRPr/>
            </a:pPr>
            <a:fld id="{CE8058E7-2ABD-48F7-A592-1542A31E92AB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ahoma" panose="020B060403050404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14"/>
        </a:buBlip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6"/>
        </a:buBlip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7"/>
        </a:buBlip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70000"/>
        <a:buBlip>
          <a:blip r:embed="rId18"/>
        </a:buBlip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slide" Target="slide5.xml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slide" Target="slide19.xml"/><Relationship Id="rId2" Type="http://schemas.openxmlformats.org/officeDocument/2006/relationships/slide" Target="slide1.xml"/><Relationship Id="rId1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4.wav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2.wav"/><Relationship Id="rId1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jpeg"/><Relationship Id="rId2" Type="http://schemas.openxmlformats.org/officeDocument/2006/relationships/hyperlink" Target="http://www.0-100.com/200503/ca649127.htm" TargetMode="Externa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audio5.wav"/><Relationship Id="rId1" Type="http://schemas.openxmlformats.org/officeDocument/2006/relationships/image" Target="../media/image29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hyperlink" Target="http://www.hahawang.com/pic/html/zmbz/sjqg/20050606115054(82).htm" TargetMode="External"/><Relationship Id="rId1" Type="http://schemas.openxmlformats.org/officeDocument/2006/relationships/hyperlink" Target="http://www.hahawang.com/pic/html/zmbz/sjqg/20040713155221(2).ht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e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ctrTitle" sz="quarter"/>
          </p:nvPr>
        </p:nvSpPr>
        <p:spPr>
          <a:xfrm>
            <a:off x="609600" y="1295400"/>
            <a:ext cx="8001000" cy="3694113"/>
          </a:xfrm>
        </p:spPr>
        <p:txBody>
          <a:bodyPr/>
          <a:lstStyle/>
          <a:p>
            <a:pPr algn="l" eaLnBrk="1" hangingPunct="1"/>
            <a:r>
              <a:rPr lang="zh-CN" altLang="en-US" sz="3600" b="1" smtClean="0">
                <a:solidFill>
                  <a:srgbClr val="FF0000"/>
                </a:solidFill>
              </a:rPr>
              <a:t>        </a:t>
            </a:r>
            <a:r>
              <a:rPr lang="zh-CN" altLang="en-US" b="1" smtClean="0">
                <a:solidFill>
                  <a:srgbClr val="FF0000"/>
                </a:solidFill>
              </a:rPr>
              <a:t>如果有一天，你突然穿越到一个陌生的时空，你不知道自己身处何时何地，你将如何判断季节呢</a:t>
            </a:r>
            <a:r>
              <a:rPr lang="zh-CN" altLang="en-US" smtClean="0">
                <a:solidFill>
                  <a:srgbClr val="FF0000"/>
                </a:solidFill>
              </a:rPr>
              <a:t>？</a:t>
            </a:r>
            <a:endParaRPr lang="zh-CN" altLang="en-US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R_032"/>
          <p:cNvPicPr>
            <a:picLocks noChangeAspect="1" noChangeArrowheads="1"/>
          </p:cNvPicPr>
          <p:nvPr/>
        </p:nvPicPr>
        <p:blipFill>
          <a:blip r:embed="rId1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3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7772400" cy="1143000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zh-CN" altLang="en-US" sz="5400" smtClean="0">
                <a:solidFill>
                  <a:srgbClr val="FF3300"/>
                </a:solidFill>
                <a:ea typeface="华文行楷" panose="02010800040101010101" pitchFamily="2" charset="-122"/>
              </a:rPr>
              <a:t>作者简介</a:t>
            </a:r>
            <a:endParaRPr lang="zh-CN" altLang="en-US" sz="5400" smtClean="0">
              <a:solidFill>
                <a:srgbClr val="FF3300"/>
              </a:solidFill>
              <a:ea typeface="华文行楷" panose="02010800040101010101" pitchFamily="2" charset="-122"/>
            </a:endParaRPr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143000"/>
            <a:ext cx="4724400" cy="4953000"/>
          </a:xfrm>
          <a:solidFill>
            <a:srgbClr val="99CC00"/>
          </a:solidFill>
          <a:ln>
            <a:solidFill>
              <a:srgbClr val="FFFF00"/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400" smtClean="0"/>
              <a:t>　　</a:t>
            </a:r>
            <a:r>
              <a:rPr lang="zh-CN" altLang="en-US" smtClean="0"/>
              <a:t>　</a:t>
            </a:r>
            <a:r>
              <a:rPr lang="zh-CN" altLang="en-US" smtClean="0">
                <a:solidFill>
                  <a:srgbClr val="FFFF00"/>
                </a:solidFill>
              </a:rPr>
              <a:t>竺可桢</a:t>
            </a:r>
            <a:r>
              <a:rPr lang="zh-CN" altLang="en-US" smtClean="0">
                <a:solidFill>
                  <a:schemeClr val="accent2"/>
                </a:solidFill>
              </a:rPr>
              <a:t>，</a:t>
            </a:r>
            <a:r>
              <a:rPr lang="zh-CN" altLang="en-US" smtClean="0">
                <a:solidFill>
                  <a:srgbClr val="FF3300"/>
                </a:solidFill>
              </a:rPr>
              <a:t>气象学家</a:t>
            </a:r>
            <a:r>
              <a:rPr lang="zh-CN" altLang="en-US" smtClean="0">
                <a:solidFill>
                  <a:schemeClr val="accent2"/>
                </a:solidFill>
              </a:rPr>
              <a:t>、</a:t>
            </a:r>
            <a:r>
              <a:rPr lang="zh-CN" altLang="en-US" smtClean="0">
                <a:solidFill>
                  <a:srgbClr val="FF3300"/>
                </a:solidFill>
              </a:rPr>
              <a:t>地理学家</a:t>
            </a:r>
            <a:r>
              <a:rPr lang="zh-CN" altLang="en-US" smtClean="0">
                <a:solidFill>
                  <a:schemeClr val="accent2"/>
                </a:solidFill>
              </a:rPr>
              <a:t>。</a:t>
            </a:r>
            <a:r>
              <a:rPr lang="zh-CN" altLang="en-US" smtClean="0">
                <a:solidFill>
                  <a:srgbClr val="FFFF00"/>
                </a:solidFill>
              </a:rPr>
              <a:t>中国近代地理学和气象学的奠基者。在台风、季风、气候变迁、农业气候、物候、自然区划等方面有开拓性的研究。主编了</a:t>
            </a:r>
            <a:r>
              <a:rPr lang="en-US" altLang="zh-CN" smtClean="0">
                <a:solidFill>
                  <a:srgbClr val="FF3300"/>
                </a:solidFill>
              </a:rPr>
              <a:t>《</a:t>
            </a:r>
            <a:r>
              <a:rPr lang="zh-CN" altLang="en-US" smtClean="0">
                <a:solidFill>
                  <a:srgbClr val="FF3300"/>
                </a:solidFill>
              </a:rPr>
              <a:t>中国自然区划</a:t>
            </a:r>
            <a:r>
              <a:rPr lang="en-US" altLang="zh-CN" smtClean="0">
                <a:solidFill>
                  <a:srgbClr val="FF3300"/>
                </a:solidFill>
              </a:rPr>
              <a:t>》《</a:t>
            </a:r>
            <a:r>
              <a:rPr lang="zh-CN" altLang="en-US" smtClean="0">
                <a:solidFill>
                  <a:srgbClr val="FF3300"/>
                </a:solidFill>
              </a:rPr>
              <a:t>中国自然地理</a:t>
            </a:r>
            <a:r>
              <a:rPr lang="en-US" altLang="zh-CN" smtClean="0">
                <a:solidFill>
                  <a:srgbClr val="FF3300"/>
                </a:solidFill>
              </a:rPr>
              <a:t>》</a:t>
            </a:r>
            <a:r>
              <a:rPr lang="zh-CN" altLang="en-US" smtClean="0">
                <a:solidFill>
                  <a:srgbClr val="FFFF00"/>
                </a:solidFill>
              </a:rPr>
              <a:t>等丛书，是我国地理学和气象学界的一代宗师。</a:t>
            </a:r>
            <a:endParaRPr lang="zh-CN" altLang="en-US" smtClean="0">
              <a:solidFill>
                <a:srgbClr val="FFFF00"/>
              </a:solidFill>
            </a:endParaRPr>
          </a:p>
        </p:txBody>
      </p:sp>
      <p:pic>
        <p:nvPicPr>
          <p:cNvPr id="16389" name="Picture 5" descr="竺可桢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0" y="1143000"/>
            <a:ext cx="3627438" cy="4876800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447800" y="2362200"/>
            <a:ext cx="6545263" cy="3540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4C1FDD"/>
                </a:solidFill>
                <a:ea typeface="华文中宋" panose="02010600040101010101" pitchFamily="2" charset="-122"/>
              </a:rPr>
              <a:t>1</a:t>
            </a:r>
            <a:r>
              <a:rPr lang="zh-CN" altLang="en-US" sz="3200" b="1">
                <a:solidFill>
                  <a:srgbClr val="4C1FDD"/>
                </a:solidFill>
                <a:ea typeface="华文中宋" panose="02010600040101010101" pitchFamily="2" charset="-122"/>
              </a:rPr>
              <a:t>、什么叫物候？什么是物候学？</a:t>
            </a:r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anose="02010600040101010101" pitchFamily="2" charset="-122"/>
              </a:rPr>
              <a:t>2</a:t>
            </a:r>
            <a:r>
              <a:rPr lang="zh-CN" altLang="en-US" sz="3200" b="1">
                <a:solidFill>
                  <a:srgbClr val="4C1FDD"/>
                </a:solidFill>
                <a:ea typeface="华文中宋" panose="02010600040101010101" pitchFamily="2" charset="-122"/>
              </a:rPr>
              <a:t>、物候观测对农业有什么重要性？</a:t>
            </a:r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anose="02010600040101010101" pitchFamily="2" charset="-122"/>
              </a:rPr>
              <a:t>3</a:t>
            </a:r>
            <a:r>
              <a:rPr lang="zh-CN" altLang="en-US" sz="3200" b="1">
                <a:solidFill>
                  <a:srgbClr val="4C1FDD"/>
                </a:solidFill>
                <a:ea typeface="华文中宋" panose="02010600040101010101" pitchFamily="2" charset="-122"/>
              </a:rPr>
              <a:t>、决定物候观测的因素有哪些？</a:t>
            </a:r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  <a:p>
            <a:r>
              <a:rPr lang="en-US" altLang="zh-CN" sz="3200" b="1">
                <a:solidFill>
                  <a:srgbClr val="4C1FDD"/>
                </a:solidFill>
                <a:ea typeface="华文中宋" panose="02010600040101010101" pitchFamily="2" charset="-122"/>
              </a:rPr>
              <a:t>4</a:t>
            </a:r>
            <a:r>
              <a:rPr lang="zh-CN" altLang="en-US" sz="3200" b="1">
                <a:solidFill>
                  <a:srgbClr val="4C1FDD"/>
                </a:solidFill>
                <a:ea typeface="华文中宋" panose="02010600040101010101" pitchFamily="2" charset="-122"/>
              </a:rPr>
              <a:t>、研究物候学有什么意义？</a:t>
            </a:r>
            <a:endParaRPr lang="zh-CN" altLang="en-US" sz="3200" b="1">
              <a:solidFill>
                <a:srgbClr val="4C1FDD"/>
              </a:solidFill>
              <a:ea typeface="华文中宋" panose="02010600040101010101" pitchFamily="2" charset="-122"/>
            </a:endParaRPr>
          </a:p>
        </p:txBody>
      </p:sp>
      <p:pic>
        <p:nvPicPr>
          <p:cNvPr id="19459" name="Picture 3">
            <a:hlinkClick r:id="rId1" action="ppaction://hlinksldjump"/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91400" y="4267200"/>
            <a:ext cx="15430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600" y="4114800"/>
            <a:ext cx="100171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228600" y="838200"/>
            <a:ext cx="8305800" cy="11906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003399"/>
                </a:solidFill>
                <a:ea typeface="华文行楷" panose="02010800040101010101" pitchFamily="2" charset="-122"/>
              </a:rPr>
              <a:t> </a:t>
            </a:r>
            <a:r>
              <a:rPr lang="zh-CN" altLang="en-US" sz="3600" b="1">
                <a:solidFill>
                  <a:srgbClr val="003399"/>
                </a:solidFill>
                <a:ea typeface="华文行楷" panose="02010800040101010101" pitchFamily="2" charset="-122"/>
              </a:rPr>
              <a:t>比比哪组快：</a:t>
            </a:r>
            <a:r>
              <a:rPr lang="zh-CN" altLang="en-US" sz="3600" b="1">
                <a:solidFill>
                  <a:srgbClr val="CC9900"/>
                </a:solidFill>
                <a:ea typeface="华文行楷" panose="02010800040101010101" pitchFamily="2" charset="-122"/>
              </a:rPr>
              <a:t>快速阅读课文，准确地筛选出所需要的信息：</a:t>
            </a:r>
            <a:endParaRPr lang="zh-CN" altLang="en-US" sz="3600" b="1">
              <a:solidFill>
                <a:srgbClr val="CC99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152400" y="457200"/>
            <a:ext cx="49434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1</a:t>
            </a:r>
            <a:r>
              <a:rPr kumimoji="0"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、什么叫物候和物候学？</a:t>
            </a:r>
            <a:endParaRPr kumimoji="0" lang="zh-CN" altLang="en-US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6803" name="Rectangle 3"/>
          <p:cNvSpPr>
            <a:spLocks noChangeArrowheads="1"/>
          </p:cNvSpPr>
          <p:nvPr/>
        </p:nvSpPr>
        <p:spPr bwMode="auto">
          <a:xfrm>
            <a:off x="755650" y="854075"/>
            <a:ext cx="6684963" cy="2652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endParaRPr kumimoji="0"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 </a:t>
            </a:r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草木荣枯、候鸟去来等自然现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象，古代劳动人民称之为物候；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       利用物候来研究农业生产的科学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叫物候学。 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28600" y="3733800"/>
            <a:ext cx="7415213" cy="584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200" b="1">
                <a:solidFill>
                  <a:srgbClr val="0000FF"/>
                </a:solidFill>
                <a:latin typeface="Arial" panose="020B0604020202020204" pitchFamily="34" charset="0"/>
              </a:rPr>
              <a:t>2</a:t>
            </a:r>
            <a:r>
              <a:rPr kumimoji="0" lang="zh-CN" altLang="en-US" sz="3200" b="1">
                <a:solidFill>
                  <a:srgbClr val="0000FF"/>
                </a:solidFill>
                <a:latin typeface="Arial" panose="020B0604020202020204" pitchFamily="34" charset="0"/>
              </a:rPr>
              <a:t>、物候观测对农业生产有什么重要性？</a:t>
            </a:r>
            <a:endParaRPr kumimoji="0" lang="zh-CN" altLang="en-US" sz="3200" b="1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838200" y="4525963"/>
            <a:ext cx="7162800" cy="16779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物候反映气候条件对生物的影响，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比较简便，容易掌握，可以广泛应用</a:t>
            </a:r>
            <a:endParaRPr kumimoji="0" lang="zh-CN" altLang="en-US" sz="3200" b="1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zh-CN" altLang="en-US" sz="3200" b="1">
                <a:solidFill>
                  <a:srgbClr val="1B1B2F"/>
                </a:solidFill>
                <a:latin typeface="Arial" panose="020B0604020202020204" pitchFamily="34" charset="0"/>
              </a:rPr>
              <a:t>在农业生产上。</a:t>
            </a:r>
            <a:r>
              <a:rPr kumimoji="0" lang="zh-CN" altLang="en-US" sz="3600" b="1">
                <a:solidFill>
                  <a:srgbClr val="1B1B2F"/>
                </a:solidFill>
                <a:latin typeface="Arial" panose="020B0604020202020204" pitchFamily="34" charset="0"/>
              </a:rPr>
              <a:t> </a:t>
            </a:r>
            <a:endParaRPr kumimoji="0" lang="zh-CN" altLang="en-US" sz="3600" b="1">
              <a:solidFill>
                <a:srgbClr val="1B1B2F"/>
              </a:solidFill>
              <a:latin typeface="Arial" panose="020B0604020202020204" pitchFamily="34" charset="0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5334000" y="457200"/>
            <a:ext cx="1876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1~3</a:t>
            </a:r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kumimoji="0" lang="zh-CN" altLang="en-US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6807" name="Rectangle 7"/>
          <p:cNvSpPr>
            <a:spLocks noChangeArrowheads="1"/>
          </p:cNvSpPr>
          <p:nvPr/>
        </p:nvSpPr>
        <p:spPr bwMode="auto">
          <a:xfrm>
            <a:off x="7239000" y="3733800"/>
            <a:ext cx="17526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>
                <a:solidFill>
                  <a:srgbClr val="FF0000"/>
                </a:solidFill>
                <a:latin typeface="Arial" panose="020B0604020202020204" pitchFamily="34" charset="0"/>
              </a:rPr>
              <a:t>4~5)</a:t>
            </a:r>
            <a:endParaRPr kumimoji="0" lang="en-US" altLang="zh-CN" sz="36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68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autoUpdateAnimBg="0"/>
      <p:bldP spid="76805" grpId="0" autoUpdateAnimBg="0"/>
      <p:bldP spid="76806" grpId="0" autoUpdateAnimBg="0"/>
      <p:bldP spid="7680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468313" y="476250"/>
            <a:ext cx="6840537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838200" y="609600"/>
            <a:ext cx="8064500" cy="1247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CC"/>
                </a:solidFill>
                <a:latin typeface="黑体" panose="02010609060101010101" pitchFamily="49" charset="-122"/>
                <a:hlinkClick r:id="rId1" action="ppaction://hlinksldjump"/>
              </a:rPr>
              <a:t>3</a:t>
            </a:r>
            <a:r>
              <a:rPr lang="zh-CN" sz="3600" b="1">
                <a:solidFill>
                  <a:srgbClr val="0000CC"/>
                </a:solidFill>
                <a:latin typeface="黑体" panose="02010609060101010101" pitchFamily="49" charset="-122"/>
              </a:rPr>
              <a:t>、决定物候现象来临的因素有哪些？</a:t>
            </a:r>
            <a:endParaRPr lang="zh-CN" sz="3600" b="1">
              <a:solidFill>
                <a:srgbClr val="0000CC"/>
              </a:solidFill>
              <a:latin typeface="黑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lang="zh-CN" altLang="zh-CN" sz="3600" b="1">
              <a:solidFill>
                <a:srgbClr val="0000CC"/>
              </a:solidFill>
              <a:latin typeface="黑体" panose="02010609060101010101" pitchFamily="49" charset="-122"/>
            </a:endParaRPr>
          </a:p>
        </p:txBody>
      </p:sp>
      <p:sp>
        <p:nvSpPr>
          <p:cNvPr id="8196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762000" y="4191000"/>
            <a:ext cx="4419600" cy="533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80000"/>
              </a:lnSpc>
              <a:spcBef>
                <a:spcPct val="50000"/>
              </a:spcBef>
            </a:pPr>
            <a:r>
              <a:rPr lang="zh-CN" altLang="zh-CN" sz="3600" b="1">
                <a:solidFill>
                  <a:srgbClr val="000066"/>
                </a:solidFill>
                <a:latin typeface="Times New Roman" panose="02020603050405020304" pitchFamily="18" charset="0"/>
              </a:rPr>
              <a:t>4</a:t>
            </a:r>
            <a:r>
              <a:rPr lang="zh-CN" sz="3600" b="1">
                <a:solidFill>
                  <a:srgbClr val="000066"/>
                </a:solidFill>
                <a:latin typeface="Times New Roman" panose="02020603050405020304" pitchFamily="18" charset="0"/>
              </a:rPr>
              <a:t>、古今的差异。</a:t>
            </a:r>
            <a:endParaRPr 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7" name="Rectangl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762000" y="1905000"/>
            <a:ext cx="2265363" cy="6397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1</a:t>
            </a:r>
            <a:r>
              <a:rPr lang="zh-CN" sz="3600" b="1">
                <a:solidFill>
                  <a:srgbClr val="000066"/>
                </a:solidFill>
              </a:rPr>
              <a:t>、纬度；</a:t>
            </a:r>
            <a:endParaRPr lang="zh-CN" sz="3600" b="1">
              <a:solidFill>
                <a:srgbClr val="000066"/>
              </a:solidFill>
            </a:endParaRPr>
          </a:p>
        </p:txBody>
      </p:sp>
      <p:sp>
        <p:nvSpPr>
          <p:cNvPr id="8198" name="Rectangl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38200" y="2667000"/>
            <a:ext cx="36385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</a:rPr>
              <a:t>2、经度的差异；</a:t>
            </a:r>
            <a:endParaRPr lang="zh-CN" altLang="en-US" sz="3600" b="1">
              <a:solidFill>
                <a:srgbClr val="000066"/>
              </a:solidFill>
            </a:endParaRPr>
          </a:p>
        </p:txBody>
      </p:sp>
      <p:sp>
        <p:nvSpPr>
          <p:cNvPr id="8199" name="Rectangl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62000" y="3505200"/>
            <a:ext cx="3649663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000066"/>
                </a:solidFill>
              </a:rPr>
              <a:t>3</a:t>
            </a:r>
            <a:r>
              <a:rPr lang="zh-CN" sz="3600" b="1">
                <a:solidFill>
                  <a:srgbClr val="000066"/>
                </a:solidFill>
              </a:rPr>
              <a:t>、高下的差异；</a:t>
            </a:r>
            <a:endParaRPr lang="zh-CN" sz="3600" b="1">
              <a:solidFill>
                <a:srgbClr val="000066"/>
              </a:solidFill>
            </a:endParaRPr>
          </a:p>
        </p:txBody>
      </p:sp>
      <p:sp>
        <p:nvSpPr>
          <p:cNvPr id="8200" name="AutoShape 8"/>
          <p:cNvSpPr/>
          <p:nvPr/>
        </p:nvSpPr>
        <p:spPr bwMode="auto">
          <a:xfrm>
            <a:off x="4267200" y="2057400"/>
            <a:ext cx="76200" cy="2133600"/>
          </a:xfrm>
          <a:prstGeom prst="rightBrace">
            <a:avLst>
              <a:gd name="adj1" fmla="val 2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1" name="Text Box 9"/>
          <p:cNvSpPr txBox="1">
            <a:spLocks noChangeArrowheads="1"/>
          </p:cNvSpPr>
          <p:nvPr/>
        </p:nvSpPr>
        <p:spPr bwMode="auto">
          <a:xfrm>
            <a:off x="4343400" y="2362200"/>
            <a:ext cx="609600" cy="1660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solidFill>
                  <a:srgbClr val="CC00FF"/>
                </a:solidFill>
                <a:sym typeface="Arial" panose="020B0604020202020204" pitchFamily="34" charset="0"/>
              </a:rPr>
              <a:t>空间顺序</a:t>
            </a:r>
            <a:endParaRPr lang="zh-CN" altLang="en-US" sz="2800">
              <a:solidFill>
                <a:srgbClr val="CC00FF"/>
              </a:solidFill>
              <a:sym typeface="Arial" panose="020B0604020202020204" pitchFamily="34" charset="0"/>
            </a:endParaRPr>
          </a:p>
        </p:txBody>
      </p:sp>
      <p:sp>
        <p:nvSpPr>
          <p:cNvPr id="8202" name="AutoShape 10"/>
          <p:cNvSpPr/>
          <p:nvPr/>
        </p:nvSpPr>
        <p:spPr bwMode="auto">
          <a:xfrm>
            <a:off x="4267200" y="4343400"/>
            <a:ext cx="76200" cy="304800"/>
          </a:xfrm>
          <a:prstGeom prst="rightBrace">
            <a:avLst>
              <a:gd name="adj1" fmla="val 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4268788" y="4294188"/>
            <a:ext cx="487362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2000">
                <a:solidFill>
                  <a:srgbClr val="CC00FF"/>
                </a:solidFill>
              </a:rPr>
              <a:t>时间顺序</a:t>
            </a:r>
            <a:endParaRPr lang="zh-CN" altLang="en-US" sz="2000">
              <a:solidFill>
                <a:srgbClr val="CC00FF"/>
              </a:solidFill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6248400" y="1981200"/>
            <a:ext cx="8937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主要</a:t>
            </a:r>
            <a:endParaRPr lang="zh-CN" altLang="en-US" sz="2800">
              <a:solidFill>
                <a:srgbClr val="9933FF"/>
              </a:solidFill>
            </a:endParaRPr>
          </a:p>
        </p:txBody>
      </p:sp>
      <p:sp>
        <p:nvSpPr>
          <p:cNvPr id="8205" name="箭头 226"/>
          <p:cNvSpPr>
            <a:spLocks noChangeShapeType="1"/>
          </p:cNvSpPr>
          <p:nvPr/>
        </p:nvSpPr>
        <p:spPr bwMode="auto">
          <a:xfrm>
            <a:off x="6629400" y="2514600"/>
            <a:ext cx="0" cy="2133600"/>
          </a:xfrm>
          <a:prstGeom prst="line">
            <a:avLst/>
          </a:prstGeom>
          <a:noFill/>
          <a:ln w="38100" cap="flat" cmpd="sng">
            <a:solidFill>
              <a:schemeClr val="tx1"/>
            </a:solidFill>
            <a:rou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6248400" y="4724400"/>
            <a:ext cx="8937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33FF"/>
                </a:solidFill>
              </a:rPr>
              <a:t>次要</a:t>
            </a:r>
            <a:endParaRPr lang="zh-CN" altLang="en-US" sz="2800">
              <a:solidFill>
                <a:srgbClr val="9933FF"/>
              </a:solidFill>
            </a:endParaRPr>
          </a:p>
        </p:txBody>
      </p:sp>
      <p:sp>
        <p:nvSpPr>
          <p:cNvPr id="8207" name="AutoShape 15"/>
          <p:cNvSpPr/>
          <p:nvPr/>
        </p:nvSpPr>
        <p:spPr bwMode="auto">
          <a:xfrm flipH="1">
            <a:off x="609600" y="2057400"/>
            <a:ext cx="152400" cy="2667000"/>
          </a:xfrm>
          <a:prstGeom prst="rightBrace">
            <a:avLst>
              <a:gd name="adj1" fmla="val 1458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-76200" y="2513013"/>
            <a:ext cx="450850" cy="219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endParaRPr lang="zh-CN" altLang="zh-CN"/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0" y="2286000"/>
            <a:ext cx="669925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rgbClr val="FF3300"/>
                </a:solidFill>
              </a:rPr>
              <a:t>不能调换位置</a:t>
            </a:r>
            <a:endParaRPr lang="zh-CN" altLang="en-US" sz="3200">
              <a:solidFill>
                <a:srgbClr val="FF3300"/>
              </a:solidFill>
            </a:endParaRPr>
          </a:p>
        </p:txBody>
      </p:sp>
      <p:sp>
        <p:nvSpPr>
          <p:cNvPr id="8210" name="AutoShape 18"/>
          <p:cNvSpPr/>
          <p:nvPr/>
        </p:nvSpPr>
        <p:spPr bwMode="auto">
          <a:xfrm>
            <a:off x="4953000" y="2209800"/>
            <a:ext cx="76200" cy="3048000"/>
          </a:xfrm>
          <a:prstGeom prst="rightBrace">
            <a:avLst>
              <a:gd name="adj1" fmla="val 333333"/>
              <a:gd name="adj2" fmla="val 50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 anchor="ctr"/>
          <a:lstStyle/>
          <a:p>
            <a:endParaRPr lang="zh-CN" altLang="en-US"/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5181600" y="2895600"/>
            <a:ext cx="669925" cy="171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r>
              <a:rPr lang="zh-CN" altLang="en-US" sz="3200">
                <a:solidFill>
                  <a:schemeClr val="folHlink"/>
                </a:solidFill>
              </a:rPr>
              <a:t>逻辑顺序</a:t>
            </a:r>
            <a:endParaRPr lang="zh-CN" altLang="en-US" sz="3200">
              <a:solidFill>
                <a:schemeClr val="fol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nimBg="1"/>
      <p:bldP spid="8201" grpId="0" bldLvl="0" autoUpdateAnimBg="0"/>
      <p:bldP spid="8202" grpId="0" animBg="1"/>
      <p:bldP spid="8203" grpId="0" bldLvl="0" autoUpdateAnimBg="0"/>
      <p:bldP spid="8205" grpId="0" animBg="1"/>
      <p:bldP spid="8207" grpId="0" animBg="1"/>
      <p:bldP spid="8210" grpId="0" animBg="1"/>
      <p:bldP spid="8211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3" descr="纬度北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66800" y="1371600"/>
            <a:ext cx="32004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381000" y="5791200"/>
            <a:ext cx="42862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三月的内蒙古草原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2532" name="Picture 5" descr="纬度南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371600"/>
            <a:ext cx="33528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6"/>
          <p:cNvSpPr txBox="1">
            <a:spLocks noChangeArrowheads="1"/>
          </p:cNvSpPr>
          <p:nvPr/>
        </p:nvSpPr>
        <p:spPr bwMode="auto">
          <a:xfrm>
            <a:off x="5219700" y="5805488"/>
            <a:ext cx="2732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三月的海南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4" name="Text Box 7"/>
          <p:cNvSpPr txBox="1">
            <a:spLocks noChangeArrowheads="1"/>
          </p:cNvSpPr>
          <p:nvPr/>
        </p:nvSpPr>
        <p:spPr bwMode="auto">
          <a:xfrm>
            <a:off x="1835150" y="549275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纬度对物候的影响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2535" name="AutoShape 9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0" y="685800"/>
            <a:ext cx="42862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经度对物候的影响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3555" name="Picture 3" descr="经度内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90600" y="1676400"/>
            <a:ext cx="3124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经度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76400"/>
            <a:ext cx="32004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323850" y="5661025"/>
            <a:ext cx="42608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四月的内蒙古草原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003800" y="5661025"/>
            <a:ext cx="273208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bg2"/>
                </a:solidFill>
                <a:latin typeface="楷体_GB2312" pitchFamily="49" charset="-122"/>
                <a:ea typeface="楷体_GB2312" pitchFamily="49" charset="-122"/>
              </a:rPr>
              <a:t>四月的大连</a:t>
            </a:r>
            <a:endParaRPr lang="zh-CN" altLang="en-US" sz="4000" b="1">
              <a:solidFill>
                <a:schemeClr val="bg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355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763000" y="6324600"/>
            <a:ext cx="381000" cy="533400"/>
          </a:xfrm>
          <a:prstGeom prst="actionButtonForwardNex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60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6400800"/>
            <a:ext cx="6096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1600200" y="762000"/>
            <a:ext cx="5824538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高下的差异对物候的影响</a:t>
            </a:r>
            <a:endParaRPr lang="zh-CN" altLang="en-US" sz="40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4579" name="Picture 3" descr="高下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14400" y="1828800"/>
            <a:ext cx="35814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4" descr="高下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828800"/>
            <a:ext cx="32766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1744663" y="5607050"/>
            <a:ext cx="5280025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chemeClr val="folHlink"/>
                </a:solidFill>
                <a:latin typeface="楷体_GB2312" pitchFamily="49" charset="-122"/>
                <a:ea typeface="楷体_GB2312" pitchFamily="49" charset="-122"/>
              </a:rPr>
              <a:t>天山山顶和山腰的差异</a:t>
            </a:r>
            <a:endParaRPr lang="zh-CN" altLang="en-US" sz="4000" b="1">
              <a:solidFill>
                <a:schemeClr val="fol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582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10600" y="6400800"/>
            <a:ext cx="5334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chemeClr val="hlink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889125" y="801688"/>
            <a:ext cx="5280025" cy="701675"/>
          </a:xfrm>
          <a:prstGeom prst="rect">
            <a:avLst/>
          </a:prstGeom>
          <a:solidFill>
            <a:srgbClr val="62D46D"/>
          </a:solidFill>
          <a:ln w="9525">
            <a:noFill/>
            <a:miter lim="800000"/>
          </a:ln>
          <a:effectLst>
            <a:outerShdw dist="99190" dir="13811666" algn="ctr" rotWithShape="0">
              <a:srgbClr val="858585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古今差异对物候的影响</a:t>
            </a:r>
            <a:endParaRPr lang="zh-CN" altLang="en-US" sz="4000" b="1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5603" name="Picture 3" descr="长城古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24400" y="1752600"/>
            <a:ext cx="35052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4" descr="长城今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828800"/>
            <a:ext cx="35814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762000" y="5851525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古代三月的长城</a:t>
            </a:r>
            <a:endParaRPr lang="zh-CN" altLang="en-US" sz="4000" b="1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6" name="Text Box 7"/>
          <p:cNvSpPr txBox="1">
            <a:spLocks noChangeArrowheads="1"/>
          </p:cNvSpPr>
          <p:nvPr/>
        </p:nvSpPr>
        <p:spPr bwMode="auto">
          <a:xfrm>
            <a:off x="4724400" y="5867400"/>
            <a:ext cx="37512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现代三月的长城</a:t>
            </a:r>
            <a:endParaRPr lang="zh-CN" altLang="en-US" sz="4000" b="1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5607" name="AutoShape 8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86800" y="6400800"/>
            <a:ext cx="457200" cy="457200"/>
          </a:xfrm>
          <a:prstGeom prst="actionButtonBackPrevious">
            <a:avLst/>
          </a:prstGeom>
          <a:solidFill>
            <a:srgbClr val="FFFFFF"/>
          </a:solidFill>
          <a:ln w="9525">
            <a:solidFill>
              <a:srgbClr val="FF00FF"/>
            </a:solidFill>
            <a:miter lim="800000"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228600" y="990600"/>
            <a:ext cx="5943600" cy="6413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en-US" altLang="zh-CN" sz="3600" b="1" dirty="0">
                <a:solidFill>
                  <a:srgbClr val="0000FF"/>
                </a:solidFill>
                <a:latin typeface="Arial" panose="020B0604020202020204" pitchFamily="34" charset="0"/>
              </a:rPr>
              <a:t>4</a:t>
            </a:r>
            <a:r>
              <a:rPr kumimoji="0" lang="zh-CN" altLang="en-US" sz="3600" b="1" dirty="0">
                <a:solidFill>
                  <a:srgbClr val="0000FF"/>
                </a:solidFill>
                <a:latin typeface="Arial" panose="020B0604020202020204" pitchFamily="34" charset="0"/>
              </a:rPr>
              <a:t>、研究物候学有什么意义？</a:t>
            </a:r>
            <a:endParaRPr kumimoji="0" lang="zh-CN" altLang="en-US" sz="36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57200" y="2057400"/>
            <a:ext cx="8001000" cy="301625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1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、预报农时，安排播种日期；</a:t>
            </a:r>
            <a:endParaRPr kumimoji="0" lang="zh-CN" altLang="en-US" sz="3200" b="1" dirty="0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2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、安排农作物区划，确定造林和采集种子                        的日期；</a:t>
            </a:r>
            <a:endParaRPr kumimoji="0" lang="zh-CN" altLang="en-US" sz="3200" b="1" dirty="0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3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、引种植物到气候条件相同的地区；</a:t>
            </a:r>
            <a:endParaRPr kumimoji="0" lang="zh-CN" altLang="en-US" sz="3200" b="1" dirty="0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4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、避免或减轻害虫的侵害；</a:t>
            </a:r>
            <a:endParaRPr kumimoji="0" lang="zh-CN" altLang="en-US" sz="3200" b="1" dirty="0">
              <a:solidFill>
                <a:srgbClr val="1B1B2F"/>
              </a:solidFill>
              <a:latin typeface="Arial" panose="020B0604020202020204" pitchFamily="34" charset="0"/>
            </a:endParaRPr>
          </a:p>
          <a:p>
            <a:r>
              <a:rPr kumimoji="0" lang="en-US" altLang="zh-CN" sz="3200" b="1" dirty="0">
                <a:solidFill>
                  <a:srgbClr val="1B1B2F"/>
                </a:solidFill>
                <a:latin typeface="Arial" panose="020B0604020202020204" pitchFamily="34" charset="0"/>
              </a:rPr>
              <a:t>5</a:t>
            </a:r>
            <a:r>
              <a:rPr kumimoji="0" lang="zh-CN" altLang="en-US" sz="3200" b="1" dirty="0">
                <a:solidFill>
                  <a:srgbClr val="1B1B2F"/>
                </a:solidFill>
                <a:latin typeface="Arial" panose="020B0604020202020204" pitchFamily="34" charset="0"/>
              </a:rPr>
              <a:t>、便利山区的农业发展。 </a:t>
            </a:r>
            <a:endParaRPr kumimoji="0" lang="zh-CN" altLang="en-US" sz="3200" b="1" dirty="0">
              <a:solidFill>
                <a:srgbClr val="1B1B2F"/>
              </a:solidFill>
              <a:latin typeface="Arial" panose="020B0604020202020204" pitchFamily="34" charset="0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6096000" y="1143000"/>
            <a:ext cx="23844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（</a:t>
            </a:r>
            <a:r>
              <a:rPr kumimoji="0"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11~12</a:t>
            </a:r>
            <a:r>
              <a:rPr kumimoji="0"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）</a:t>
            </a:r>
            <a:endParaRPr kumimoji="0"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1752600" y="1676400"/>
            <a:ext cx="4114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提出说明对象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1828800" y="5486400"/>
            <a:ext cx="4191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/>
              <a:t>研究的意义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1752600" y="2971800"/>
            <a:ext cx="4114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说明它的重要性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1" name="Text Box 5"/>
          <p:cNvSpPr txBox="1">
            <a:spLocks noChangeArrowheads="1"/>
          </p:cNvSpPr>
          <p:nvPr/>
        </p:nvSpPr>
        <p:spPr bwMode="auto">
          <a:xfrm>
            <a:off x="1752600" y="4267200"/>
            <a:ext cx="40386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/>
              <a:t>它取决于什么因素</a:t>
            </a:r>
            <a:endParaRPr kumimoji="0" lang="zh-CN" altLang="en-US" sz="3200" b="1" dirty="0">
              <a:solidFill>
                <a:srgbClr val="1B1B2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0902" name="AutoShape 6"/>
          <p:cNvSpPr>
            <a:spLocks noChangeArrowheads="1"/>
          </p:cNvSpPr>
          <p:nvPr/>
        </p:nvSpPr>
        <p:spPr bwMode="auto">
          <a:xfrm>
            <a:off x="2895600" y="24384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3" name="AutoShape 7"/>
          <p:cNvSpPr>
            <a:spLocks noChangeArrowheads="1"/>
          </p:cNvSpPr>
          <p:nvPr/>
        </p:nvSpPr>
        <p:spPr bwMode="auto">
          <a:xfrm>
            <a:off x="2895600" y="36576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2895600" y="4953000"/>
            <a:ext cx="609600" cy="3810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WordArt 9"/>
          <p:cNvSpPr>
            <a:spLocks noChangeArrowheads="1" noChangeShapeType="1" noTextEdit="1"/>
          </p:cNvSpPr>
          <p:nvPr/>
        </p:nvSpPr>
        <p:spPr bwMode="auto">
          <a:xfrm rot="5400000">
            <a:off x="5791200" y="1600200"/>
            <a:ext cx="914400" cy="7620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 dirty="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现象</a:t>
            </a:r>
            <a:endParaRPr lang="zh-CN" altLang="en-US" sz="3600" b="1" kern="10" dirty="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6" name="WordArt 10"/>
          <p:cNvSpPr>
            <a:spLocks noChangeArrowheads="1" noChangeShapeType="1" noTextEdit="1"/>
          </p:cNvSpPr>
          <p:nvPr/>
        </p:nvSpPr>
        <p:spPr bwMode="auto">
          <a:xfrm rot="5400000">
            <a:off x="5829300" y="5524500"/>
            <a:ext cx="914400" cy="6858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800000"/>
                  </a:solidFill>
                  <a:round/>
                </a:ln>
                <a:solidFill>
                  <a:srgbClr val="80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本质</a:t>
            </a:r>
            <a:endParaRPr lang="zh-CN" altLang="en-US" sz="3600" b="1" kern="10">
              <a:ln w="9525">
                <a:solidFill>
                  <a:srgbClr val="800000"/>
                </a:solidFill>
                <a:round/>
              </a:ln>
              <a:solidFill>
                <a:srgbClr val="80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907" name="Line 11"/>
          <p:cNvSpPr>
            <a:spLocks noChangeShapeType="1"/>
          </p:cNvSpPr>
          <p:nvPr/>
        </p:nvSpPr>
        <p:spPr bwMode="auto">
          <a:xfrm flipH="1">
            <a:off x="6324600" y="2590800"/>
            <a:ext cx="1588" cy="274161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 rot="5400000">
            <a:off x="6094413" y="3582987"/>
            <a:ext cx="3124200" cy="68262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3600" b="1" kern="10">
                <a:ln w="9525">
                  <a:solidFill>
                    <a:srgbClr val="FF0000"/>
                  </a:solidFill>
                  <a:rou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逻辑顺序</a:t>
            </a:r>
            <a:endParaRPr lang="zh-CN" altLang="en-US" sz="3600" b="1" kern="10">
              <a:ln w="9525">
                <a:solidFill>
                  <a:srgbClr val="FF0000"/>
                </a:solidFill>
                <a:round/>
              </a:ln>
              <a:solidFill>
                <a:srgbClr val="FF0000"/>
              </a:solidFill>
              <a:effectLst>
                <a:outerShdw dist="35921" dir="2700000" algn="ctr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5" name="WordArt 13"/>
          <p:cNvSpPr>
            <a:spLocks noChangeArrowheads="1" noChangeShapeType="1" noTextEdit="1"/>
          </p:cNvSpPr>
          <p:nvPr/>
        </p:nvSpPr>
        <p:spPr bwMode="auto">
          <a:xfrm>
            <a:off x="2895600" y="457200"/>
            <a:ext cx="3352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>
                  <a:solidFill>
                    <a:srgbClr val="99CCFF"/>
                  </a:solidFill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大自然的语言</a:t>
            </a:r>
            <a:endParaRPr lang="zh-CN" altLang="en-US" sz="3600" b="1" kern="10">
              <a:ln w="19050">
                <a:solidFill>
                  <a:srgbClr val="99CCFF"/>
                </a:solidFill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0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autoUpdateAnimBg="0"/>
      <p:bldP spid="80899" grpId="0" autoUpdateAnimBg="0"/>
      <p:bldP spid="80900" grpId="0" autoUpdateAnimBg="0"/>
      <p:bldP spid="80901" grpId="0" autoUpdateAnimBg="0"/>
      <p:bldP spid="80902" grpId="0" animBg="1"/>
      <p:bldP spid="80903" grpId="0" animBg="1"/>
      <p:bldP spid="80904" grpId="0" animBg="1"/>
      <p:bldP spid="80905" grpId="0" animBg="1"/>
      <p:bldP spid="80906" grpId="0" animBg="1"/>
      <p:bldP spid="80907" grpId="0" animBg="1"/>
      <p:bldP spid="8090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 descr="1128712545_2b9c70c6e3d472231c6c4a59c0b47ab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019800" y="1143000"/>
            <a:ext cx="2057400" cy="923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春  天</a:t>
            </a:r>
            <a:endParaRPr lang="zh-CN" altLang="en-US" sz="54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600200"/>
            <a:ext cx="8964612" cy="492442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1</a:t>
            </a:r>
            <a:r>
              <a:rPr lang="zh-CN" sz="2800" b="1"/>
              <a:t>、到了近代，利用物候知识来研究农业生产，已经发展为一门科学，就是物候学。</a:t>
            </a:r>
            <a:endParaRPr 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2</a:t>
            </a:r>
            <a:r>
              <a:rPr lang="zh-CN" sz="2800" b="1"/>
              <a:t>、北京的物候记录，</a:t>
            </a:r>
            <a:r>
              <a:rPr lang="zh-CN" altLang="zh-CN" sz="2800" b="1"/>
              <a:t>1962</a:t>
            </a:r>
            <a:r>
              <a:rPr lang="zh-CN" sz="2800" b="1"/>
              <a:t>年的山桃、杏花、苹果、榆叶梅、西府海棠、丁香、刺槐的花期比</a:t>
            </a:r>
            <a:r>
              <a:rPr lang="zh-CN" altLang="zh-CN" sz="2800" b="1"/>
              <a:t>1961</a:t>
            </a:r>
            <a:r>
              <a:rPr lang="zh-CN" sz="2800" b="1"/>
              <a:t>年迟十天左右，比</a:t>
            </a:r>
            <a:r>
              <a:rPr lang="zh-CN" altLang="zh-CN" sz="2800" b="1"/>
              <a:t>1960</a:t>
            </a:r>
            <a:r>
              <a:rPr lang="zh-CN" sz="2800" b="1"/>
              <a:t>年迟五六天。</a:t>
            </a:r>
            <a:endParaRPr 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3</a:t>
            </a:r>
            <a:r>
              <a:rPr lang="zh-CN" sz="2800" b="1"/>
              <a:t>、第</a:t>
            </a:r>
            <a:r>
              <a:rPr lang="zh-CN" altLang="zh-CN" sz="2800" b="1"/>
              <a:t>6</a:t>
            </a:r>
            <a:r>
              <a:rPr lang="zh-CN" sz="2800" b="1"/>
              <a:t>－</a:t>
            </a:r>
            <a:r>
              <a:rPr lang="zh-CN" altLang="zh-CN" sz="2800" b="1"/>
              <a:t>9</a:t>
            </a:r>
            <a:r>
              <a:rPr lang="zh-CN" sz="2800" b="1"/>
              <a:t>段总体上来看，运用了什么说明方法？</a:t>
            </a:r>
            <a:endParaRPr 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endParaRPr lang="zh-CN" sz="2800" b="1"/>
          </a:p>
          <a:p>
            <a:pPr>
              <a:lnSpc>
                <a:spcPct val="90000"/>
              </a:lnSpc>
              <a:spcBef>
                <a:spcPct val="50000"/>
              </a:spcBef>
              <a:buFontTx/>
              <a:buNone/>
            </a:pPr>
            <a:r>
              <a:rPr lang="zh-CN" altLang="zh-CN" sz="2800" b="1"/>
              <a:t>4</a:t>
            </a:r>
            <a:r>
              <a:rPr lang="zh-CN" sz="2800" b="1"/>
              <a:t>、在春天，早春也跟晚春不相同。如在早春三四月间，南京桃花要比北京早开</a:t>
            </a:r>
            <a:r>
              <a:rPr lang="zh-CN" altLang="zh-CN" sz="2800" b="1"/>
              <a:t>20</a:t>
            </a:r>
            <a:r>
              <a:rPr lang="zh-CN" sz="2800" b="1"/>
              <a:t>天，但是到晚春五月初，南京刺槐开花只比北京早</a:t>
            </a:r>
            <a:r>
              <a:rPr lang="zh-CN" altLang="zh-CN" sz="2800" b="1"/>
              <a:t>10</a:t>
            </a:r>
            <a:r>
              <a:rPr lang="zh-CN" sz="2800" b="1"/>
              <a:t>天。</a:t>
            </a:r>
            <a:endParaRPr lang="zh-CN" sz="2800" b="1"/>
          </a:p>
          <a:p>
            <a:pPr>
              <a:lnSpc>
                <a:spcPct val="90000"/>
              </a:lnSpc>
            </a:pPr>
            <a:endParaRPr lang="zh-CN" altLang="zh-CN" sz="2800" b="1"/>
          </a:p>
        </p:txBody>
      </p:sp>
      <p:sp>
        <p:nvSpPr>
          <p:cNvPr id="20483" name="Text Box 3"/>
          <p:cNvSpPr txBox="1">
            <a:spLocks noGrp="1" noChangeArrowheads="1"/>
          </p:cNvSpPr>
          <p:nvPr>
            <p:ph type="title"/>
          </p:nvPr>
        </p:nvSpPr>
        <p:spPr>
          <a:xfrm>
            <a:off x="228600" y="381000"/>
            <a:ext cx="7772400" cy="1143000"/>
          </a:xfrm>
          <a:noFill/>
        </p:spPr>
        <p:txBody>
          <a:bodyPr/>
          <a:lstStyle/>
          <a:p>
            <a:pPr algn="l"/>
            <a:r>
              <a:rPr lang="zh-CN" alt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sz="4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判断说明方法</a:t>
            </a:r>
            <a:endParaRPr lang="zh-CN" sz="4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003800" y="6338887"/>
            <a:ext cx="414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F62E7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举例子、列数字、作比较</a:t>
            </a:r>
            <a:endParaRPr lang="zh-CN" sz="2800" b="1" dirty="0">
              <a:solidFill>
                <a:srgbClr val="F62E7A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859338" y="1989138"/>
            <a:ext cx="205740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下定义</a:t>
            </a:r>
            <a:endParaRPr lang="zh-CN" sz="3200" b="1">
              <a:solidFill>
                <a:srgbClr val="F62E7A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716463" y="3357563"/>
            <a:ext cx="59436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F62E7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举例子、列数字、作比较</a:t>
            </a:r>
            <a:endParaRPr lang="zh-CN" sz="2800" b="1">
              <a:solidFill>
                <a:srgbClr val="F62E7A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5148263" y="4365625"/>
            <a:ext cx="175260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F62E7A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分类别</a:t>
            </a:r>
            <a:endParaRPr lang="zh-CN" sz="3200" b="1">
              <a:solidFill>
                <a:srgbClr val="F62E7A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5" grpId="0" autoUpdateAnimBg="0"/>
      <p:bldP spid="20486" grpId="0" autoUpdateAnimBg="0"/>
      <p:bldP spid="2048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754063"/>
            <a:ext cx="8062913" cy="28194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如在早春三四月间，南京桃花要比北京早开</a:t>
            </a:r>
            <a:r>
              <a:rPr lang="en-US" altLang="zh-CN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20</a:t>
            </a: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天，但是到晚春五月初，南京刺槐开花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比北京早</a:t>
            </a:r>
            <a:r>
              <a:rPr lang="en-US" altLang="zh-CN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10</a:t>
            </a: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天。所以在华北常感觉到春季短促，冬天结束，夏天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</a:rPr>
              <a:t>就</a:t>
            </a: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到了。 </a:t>
            </a:r>
            <a:b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</a:br>
            <a:r>
              <a:rPr lang="zh-CN" altLang="en-US" sz="2800" b="1" smtClean="0">
                <a:solidFill>
                  <a:srgbClr val="3333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smtClean="0">
                <a:latin typeface="Times New Roman" panose="02020603050405020304" pitchFamily="18" charset="0"/>
              </a:rPr>
              <a:t>“</a:t>
            </a:r>
            <a:r>
              <a:rPr lang="zh-CN" altLang="en-US" sz="2800" b="1" smtClean="0"/>
              <a:t>只</a:t>
            </a:r>
            <a:r>
              <a:rPr lang="zh-CN" altLang="en-US" sz="2800" b="1" smtClean="0">
                <a:latin typeface="Times New Roman" panose="02020603050405020304" pitchFamily="18" charset="0"/>
              </a:rPr>
              <a:t>”“</a:t>
            </a:r>
            <a:r>
              <a:rPr lang="zh-CN" altLang="en-US" sz="2800" b="1" smtClean="0"/>
              <a:t>就</a:t>
            </a:r>
            <a:r>
              <a:rPr lang="zh-CN" altLang="en-US" sz="2800" b="1" smtClean="0">
                <a:latin typeface="Times New Roman" panose="02020603050405020304" pitchFamily="18" charset="0"/>
              </a:rPr>
              <a:t>”</a:t>
            </a:r>
            <a:r>
              <a:rPr lang="zh-CN" altLang="en-US" sz="2800" b="1" smtClean="0"/>
              <a:t>二字可删除吗？</a:t>
            </a:r>
            <a:endParaRPr lang="zh-CN" altLang="en-US" sz="2800" b="1" smtClean="0"/>
          </a:p>
        </p:txBody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3276600"/>
            <a:ext cx="7558088" cy="29305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zh-CN" altLang="en-US" sz="2800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只</a:t>
            </a:r>
            <a:r>
              <a:rPr lang="zh-CN" altLang="en-US" sz="2800" b="1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”突出</a:t>
            </a:r>
            <a:r>
              <a:rPr lang="zh-CN" altLang="en-US" sz="2800" b="1" smtClean="0">
                <a:solidFill>
                  <a:srgbClr val="CC0000"/>
                </a:solidFill>
                <a:ea typeface="楷体_GB2312" pitchFamily="49" charset="-122"/>
              </a:rPr>
              <a:t>相差较少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，不可删除。</a:t>
            </a:r>
            <a:endParaRPr lang="zh-CN" altLang="en-US" sz="2800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z="2800" b="1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就</a:t>
            </a:r>
            <a:r>
              <a:rPr lang="zh-CN" altLang="en-US" sz="2800" b="1" smtClean="0">
                <a:solidFill>
                  <a:srgbClr val="3333FF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表示</a:t>
            </a:r>
            <a:r>
              <a:rPr lang="zh-CN" altLang="en-US" sz="2800" b="1" smtClean="0">
                <a:solidFill>
                  <a:srgbClr val="CC0000"/>
                </a:solidFill>
                <a:ea typeface="楷体_GB2312" pitchFamily="49" charset="-122"/>
              </a:rPr>
              <a:t>春天短促</a:t>
            </a:r>
            <a:r>
              <a:rPr lang="zh-CN" altLang="en-US" sz="2800" b="1" smtClean="0">
                <a:solidFill>
                  <a:srgbClr val="3333FF"/>
                </a:solidFill>
                <a:ea typeface="楷体_GB2312" pitchFamily="49" charset="-122"/>
              </a:rPr>
              <a:t>，也不可删除。</a:t>
            </a:r>
            <a:endParaRPr lang="en-US" altLang="zh-CN" sz="2800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4800" b="1" smtClean="0">
                <a:solidFill>
                  <a:srgbClr val="FF0000"/>
                </a:solidFill>
                <a:ea typeface="楷体_GB2312" pitchFamily="49" charset="-122"/>
              </a:rPr>
              <a:t>语言特点：准确严密</a:t>
            </a:r>
            <a:endParaRPr lang="en-US" altLang="zh-CN" sz="4800" b="1" smtClean="0">
              <a:solidFill>
                <a:srgbClr val="FF0000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z="2800" b="1" smtClean="0">
              <a:solidFill>
                <a:srgbClr val="3333FF"/>
              </a:solidFill>
              <a:ea typeface="楷体_GB2312" pitchFamily="49" charset="-122"/>
            </a:endParaRPr>
          </a:p>
        </p:txBody>
      </p:sp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304800" y="152400"/>
            <a:ext cx="75438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再读课文，品味语言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9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19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98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autoUpdateAnimBg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468313" y="1268413"/>
            <a:ext cx="7389812" cy="3378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过后，大地渐渐从沉睡中    过来。冰雪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，草木    ，各种花    开放。再过两个月，燕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子    归来。不久，布谷鸟也来了。于是转入    的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夏季，这是植物孕育果实的时期。到了秋天，果实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，植物的叶子渐渐变黄，在秋风中    地落下来。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北雁南飞，活跃在田间草际的昆虫也都        。到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处呈现出一片        的景象，准备迎接        的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寒冬。在地球上温带和亚热带区域里，        ，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</a:rPr>
              <a:t>      。</a:t>
            </a: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1747" name="AutoShape 3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153400" y="6324600"/>
            <a:ext cx="509588" cy="533400"/>
          </a:xfrm>
          <a:prstGeom prst="actionButtonBackPrevious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48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24600"/>
            <a:ext cx="533400" cy="5334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749" name="Group 5"/>
          <p:cNvGrpSpPr/>
          <p:nvPr/>
        </p:nvGrpSpPr>
        <p:grpSpPr bwMode="auto">
          <a:xfrm>
            <a:off x="468313" y="1268413"/>
            <a:ext cx="7194550" cy="3429000"/>
            <a:chOff x="240" y="912"/>
            <a:chExt cx="4532" cy="2160"/>
          </a:xfrm>
        </p:grpSpPr>
        <p:sp>
          <p:nvSpPr>
            <p:cNvPr id="31750" name="Rectangle 6"/>
            <p:cNvSpPr>
              <a:spLocks noChangeArrowheads="1"/>
            </p:cNvSpPr>
            <p:nvPr/>
          </p:nvSpPr>
          <p:spPr bwMode="auto">
            <a:xfrm>
              <a:off x="768" y="96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立春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1" name="Rectangle 7"/>
            <p:cNvSpPr>
              <a:spLocks noChangeArrowheads="1"/>
            </p:cNvSpPr>
            <p:nvPr/>
          </p:nvSpPr>
          <p:spPr bwMode="auto">
            <a:xfrm>
              <a:off x="3312" y="91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苏醒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2" name="Rectangle 8"/>
            <p:cNvSpPr>
              <a:spLocks noChangeArrowheads="1"/>
            </p:cNvSpPr>
            <p:nvPr/>
          </p:nvSpPr>
          <p:spPr bwMode="auto">
            <a:xfrm>
              <a:off x="240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融化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3" name="Rectangle 9"/>
            <p:cNvSpPr>
              <a:spLocks noChangeArrowheads="1"/>
            </p:cNvSpPr>
            <p:nvPr/>
          </p:nvSpPr>
          <p:spPr bwMode="auto">
            <a:xfrm>
              <a:off x="1248" y="120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萌发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4" name="Rectangle 10"/>
            <p:cNvSpPr>
              <a:spLocks noChangeArrowheads="1"/>
            </p:cNvSpPr>
            <p:nvPr/>
          </p:nvSpPr>
          <p:spPr bwMode="auto">
            <a:xfrm>
              <a:off x="2352" y="115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次第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5" name="Rectangle 11"/>
            <p:cNvSpPr>
              <a:spLocks noChangeArrowheads="1"/>
            </p:cNvSpPr>
            <p:nvPr/>
          </p:nvSpPr>
          <p:spPr bwMode="auto">
            <a:xfrm>
              <a:off x="4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翩然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6" name="Rectangle 12"/>
            <p:cNvSpPr>
              <a:spLocks noChangeArrowheads="1"/>
            </p:cNvSpPr>
            <p:nvPr/>
          </p:nvSpPr>
          <p:spPr bwMode="auto">
            <a:xfrm>
              <a:off x="4032" y="139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炎热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7" name="Rectangle 13"/>
            <p:cNvSpPr>
              <a:spLocks noChangeArrowheads="1"/>
            </p:cNvSpPr>
            <p:nvPr/>
          </p:nvSpPr>
          <p:spPr bwMode="auto">
            <a:xfrm>
              <a:off x="4464" y="163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成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8" name="Rectangle 14"/>
            <p:cNvSpPr>
              <a:spLocks noChangeArrowheads="1"/>
            </p:cNvSpPr>
            <p:nvPr/>
          </p:nvSpPr>
          <p:spPr bwMode="auto">
            <a:xfrm>
              <a:off x="288" y="1872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熟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59" name="Rectangle 15"/>
            <p:cNvSpPr>
              <a:spLocks noChangeArrowheads="1"/>
            </p:cNvSpPr>
            <p:nvPr/>
          </p:nvSpPr>
          <p:spPr bwMode="auto">
            <a:xfrm>
              <a:off x="3408" y="1872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簌簌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0" name="Rectangle 16"/>
            <p:cNvSpPr>
              <a:spLocks noChangeArrowheads="1"/>
            </p:cNvSpPr>
            <p:nvPr/>
          </p:nvSpPr>
          <p:spPr bwMode="auto">
            <a:xfrm>
              <a:off x="3504" y="211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销声匿迹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1" name="Rectangle 17"/>
            <p:cNvSpPr>
              <a:spLocks noChangeArrowheads="1"/>
            </p:cNvSpPr>
            <p:nvPr/>
          </p:nvSpPr>
          <p:spPr bwMode="auto">
            <a:xfrm>
              <a:off x="1392" y="2352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衰草连天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2" name="Rectangle 18"/>
            <p:cNvSpPr>
              <a:spLocks noChangeArrowheads="1"/>
            </p:cNvSpPr>
            <p:nvPr/>
          </p:nvSpPr>
          <p:spPr bwMode="auto">
            <a:xfrm>
              <a:off x="3696" y="230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风雪载途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3" name="Rectangle 19"/>
            <p:cNvSpPr>
              <a:spLocks noChangeArrowheads="1"/>
            </p:cNvSpPr>
            <p:nvPr/>
          </p:nvSpPr>
          <p:spPr bwMode="auto">
            <a:xfrm>
              <a:off x="3456" y="2544"/>
              <a:ext cx="88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年年如是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4" name="Rectangle 20"/>
            <p:cNvSpPr>
              <a:spLocks noChangeArrowheads="1"/>
            </p:cNvSpPr>
            <p:nvPr/>
          </p:nvSpPr>
          <p:spPr bwMode="auto">
            <a:xfrm>
              <a:off x="4416" y="254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周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1765" name="Rectangle 21"/>
            <p:cNvSpPr>
              <a:spLocks noChangeArrowheads="1"/>
            </p:cNvSpPr>
            <p:nvPr/>
          </p:nvSpPr>
          <p:spPr bwMode="auto">
            <a:xfrm>
              <a:off x="240" y="2784"/>
              <a:ext cx="695" cy="2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b="1">
                  <a:solidFill>
                    <a:srgbClr val="FF3300"/>
                  </a:solidFill>
                  <a:latin typeface="宋体" panose="02010600030101010101" pitchFamily="2" charset="-122"/>
                </a:rPr>
                <a:t>而复始</a:t>
              </a:r>
              <a:endParaRPr lang="zh-CN" altLang="en-US" b="1">
                <a:solidFill>
                  <a:srgbClr val="FF33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BJ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990600" y="1038225"/>
            <a:ext cx="3856038" cy="2955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CC0000"/>
                </a:solidFill>
                <a:ea typeface="隶书" panose="02010509060101010101" pitchFamily="49" charset="-122"/>
              </a:rPr>
              <a:t>描写一年四季的词语</a:t>
            </a:r>
            <a:endParaRPr lang="zh-CN" altLang="en-US" sz="3200" b="1">
              <a:solidFill>
                <a:srgbClr val="CC0000"/>
              </a:solidFill>
              <a:ea typeface="隶书" panose="02010509060101010101" pitchFamily="49" charset="-122"/>
            </a:endParaRPr>
          </a:p>
          <a:p>
            <a:endParaRPr lang="zh-CN" altLang="en-US" sz="2800" b="1"/>
          </a:p>
          <a:p>
            <a:r>
              <a:rPr lang="zh-CN" altLang="en-US" sz="3200" b="1">
                <a:solidFill>
                  <a:srgbClr val="488B33"/>
                </a:solidFill>
                <a:ea typeface="华文隶书" panose="02010800040101010101" pitchFamily="2" charset="-122"/>
              </a:rPr>
              <a:t>春</a:t>
            </a:r>
            <a:endParaRPr lang="zh-CN" altLang="en-US" sz="3200" b="1">
              <a:solidFill>
                <a:srgbClr val="488B33"/>
              </a:solidFill>
              <a:ea typeface="华文隶书" panose="02010800040101010101" pitchFamily="2" charset="-122"/>
            </a:endParaRPr>
          </a:p>
          <a:p>
            <a:r>
              <a:rPr lang="zh-CN" altLang="en-US" sz="3200" b="1">
                <a:solidFill>
                  <a:srgbClr val="E64457"/>
                </a:solidFill>
                <a:ea typeface="华文隶书" panose="02010800040101010101" pitchFamily="2" charset="-122"/>
              </a:rPr>
              <a:t>夏</a:t>
            </a:r>
            <a:endParaRPr lang="zh-CN" altLang="en-US" sz="3200" b="1">
              <a:solidFill>
                <a:srgbClr val="E64457"/>
              </a:solidFill>
              <a:ea typeface="华文隶书" panose="02010800040101010101" pitchFamily="2" charset="-122"/>
            </a:endParaRPr>
          </a:p>
          <a:p>
            <a:r>
              <a:rPr lang="zh-CN" altLang="en-US" sz="3200" b="1">
                <a:solidFill>
                  <a:srgbClr val="FF9900"/>
                </a:solidFill>
                <a:ea typeface="华文隶书" panose="02010800040101010101" pitchFamily="2" charset="-122"/>
              </a:rPr>
              <a:t>秋</a:t>
            </a:r>
            <a:endParaRPr lang="zh-CN" altLang="en-US" sz="3200" b="1">
              <a:solidFill>
                <a:srgbClr val="FF9900"/>
              </a:solidFill>
              <a:ea typeface="华文隶书" panose="02010800040101010101" pitchFamily="2" charset="-122"/>
            </a:endParaRPr>
          </a:p>
          <a:p>
            <a:r>
              <a:rPr lang="zh-CN" altLang="en-US" sz="3200" b="1">
                <a:solidFill>
                  <a:srgbClr val="4C1FDD"/>
                </a:solidFill>
                <a:ea typeface="华文隶书" panose="02010800040101010101" pitchFamily="2" charset="-122"/>
              </a:rPr>
              <a:t>冬</a:t>
            </a:r>
            <a:endParaRPr lang="zh-CN" altLang="en-US" sz="3200" b="1">
              <a:solidFill>
                <a:srgbClr val="4C1FDD"/>
              </a:solidFill>
              <a:ea typeface="华文隶书" panose="02010800040101010101" pitchFamily="2" charset="-122"/>
            </a:endParaRP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286000" y="1981200"/>
            <a:ext cx="66119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D60093"/>
                </a:solidFill>
              </a:rPr>
              <a:t>苏醒      冰雪融化     草木萌发     各种花次第开放</a:t>
            </a:r>
            <a:endParaRPr lang="zh-CN" altLang="en-US" b="1">
              <a:solidFill>
                <a:srgbClr val="D60093"/>
              </a:solidFill>
            </a:endParaRP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2209800" y="2514600"/>
            <a:ext cx="35052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488B33"/>
                </a:solidFill>
              </a:rPr>
              <a:t>炎热       孕育果实</a:t>
            </a:r>
            <a:endParaRPr lang="zh-CN" altLang="en-US" b="1">
              <a:solidFill>
                <a:srgbClr val="488B33"/>
              </a:solidFill>
            </a:endParaRP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2209800" y="3048000"/>
            <a:ext cx="5715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B6E63"/>
                </a:solidFill>
              </a:rPr>
              <a:t>果实成熟      叶子渐渐变黄     簌簌的落下</a:t>
            </a:r>
            <a:endParaRPr lang="zh-CN" altLang="en-US" b="1">
              <a:solidFill>
                <a:srgbClr val="FB6E63"/>
              </a:solidFill>
            </a:endParaRPr>
          </a:p>
        </p:txBody>
      </p:sp>
      <p:sp>
        <p:nvSpPr>
          <p:cNvPr id="93190" name="Text Box 6"/>
          <p:cNvSpPr txBox="1">
            <a:spLocks noChangeArrowheads="1"/>
          </p:cNvSpPr>
          <p:nvPr/>
        </p:nvSpPr>
        <p:spPr bwMode="auto">
          <a:xfrm>
            <a:off x="2362200" y="3581400"/>
            <a:ext cx="533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3399FF"/>
                </a:solidFill>
              </a:rPr>
              <a:t>销声匿迹      衰草连天     风雪载途</a:t>
            </a:r>
            <a:endParaRPr lang="zh-CN" altLang="en-US" b="1">
              <a:solidFill>
                <a:srgbClr val="3399FF"/>
              </a:solidFill>
            </a:endParaRP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2590800" y="4572000"/>
            <a:ext cx="57912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3333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说明文中穿插描写的好处：使文章生动形象，如一幅四季风光画</a:t>
            </a:r>
            <a:endParaRPr lang="zh-CN" altLang="en-US" sz="3200">
              <a:solidFill>
                <a:srgbClr val="3333FF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3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 autoUpdateAnimBg="0"/>
      <p:bldP spid="93187" grpId="0" autoUpdateAnimBg="0"/>
      <p:bldP spid="93188" grpId="0" autoUpdateAnimBg="0"/>
      <p:bldP spid="93189" grpId="0" autoUpdateAnimBg="0"/>
      <p:bldP spid="93190" grpId="0" autoUpdateAnimBg="0"/>
      <p:bldP spid="93191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14425"/>
            <a:ext cx="7772400" cy="2514600"/>
          </a:xfrm>
          <a:noFill/>
        </p:spPr>
        <p:txBody>
          <a:bodyPr anchor="ctr"/>
          <a:lstStyle/>
          <a:p>
            <a:pPr algn="l" eaLnBrk="1" hangingPunct="1"/>
            <a:r>
              <a:rPr lang="en-US" altLang="zh-CN" sz="2800" smtClean="0">
                <a:solidFill>
                  <a:srgbClr val="0000FF"/>
                </a:solidFill>
              </a:rPr>
              <a:t>     </a:t>
            </a:r>
            <a:r>
              <a:rPr lang="zh-CN" altLang="en-US" sz="2800" b="1" smtClean="0">
                <a:solidFill>
                  <a:srgbClr val="0000FF"/>
                </a:solidFill>
              </a:rPr>
              <a:t>杏花开了，就好像大自然在</a:t>
            </a:r>
            <a:r>
              <a:rPr lang="zh-CN" altLang="en-US" sz="2800" b="1" smtClean="0">
                <a:solidFill>
                  <a:srgbClr val="CC0000"/>
                </a:solidFill>
              </a:rPr>
              <a:t>传语</a:t>
            </a:r>
            <a:r>
              <a:rPr lang="zh-CN" altLang="en-US" sz="2800" b="1" smtClean="0">
                <a:solidFill>
                  <a:srgbClr val="0000FF"/>
                </a:solidFill>
              </a:rPr>
              <a:t>要赶快耕地；桃花开了，又好像在</a:t>
            </a:r>
            <a:r>
              <a:rPr lang="zh-CN" altLang="en-US" sz="2800" b="1" smtClean="0">
                <a:solidFill>
                  <a:srgbClr val="CC0000"/>
                </a:solidFill>
              </a:rPr>
              <a:t>暗示</a:t>
            </a:r>
            <a:r>
              <a:rPr lang="zh-CN" altLang="en-US" sz="2800" b="1" smtClean="0">
                <a:solidFill>
                  <a:srgbClr val="0000FF"/>
                </a:solidFill>
              </a:rPr>
              <a:t>要赶快种谷子。布谷鸟开始</a:t>
            </a:r>
            <a:r>
              <a:rPr lang="zh-CN" altLang="en-US" sz="2800" b="1" smtClean="0">
                <a:solidFill>
                  <a:srgbClr val="CC0000"/>
                </a:solidFill>
              </a:rPr>
              <a:t>唱歌</a:t>
            </a:r>
            <a:r>
              <a:rPr lang="zh-CN" altLang="en-US" sz="2800" b="1" smtClean="0">
                <a:solidFill>
                  <a:srgbClr val="0000FF"/>
                </a:solidFill>
              </a:rPr>
              <a:t>，劳动人民懂得它在唱什么：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b="1" smtClean="0">
                <a:solidFill>
                  <a:srgbClr val="0000FF"/>
                </a:solidFill>
              </a:rPr>
              <a:t>阿公阿婆，割麦插禾。</a:t>
            </a:r>
            <a:r>
              <a:rPr lang="zh-CN" altLang="en-US" sz="2800" b="1" smtClean="0">
                <a:solidFill>
                  <a:srgbClr val="0000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smtClean="0">
                <a:solidFill>
                  <a:srgbClr val="0000FF"/>
                </a:solidFill>
              </a:rPr>
              <a:t> </a:t>
            </a:r>
            <a:br>
              <a:rPr lang="zh-CN" altLang="en-US" sz="2800" smtClean="0">
                <a:solidFill>
                  <a:srgbClr val="0000FF"/>
                </a:solidFill>
              </a:rPr>
            </a:br>
            <a:r>
              <a:rPr lang="zh-CN" altLang="en-US" sz="2800" smtClean="0"/>
              <a:t>加红色的词语好在哪里？</a:t>
            </a:r>
            <a:endParaRPr lang="zh-CN" altLang="en-US" sz="2800" smtClean="0"/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084638"/>
            <a:ext cx="7772400" cy="18510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smtClean="0">
                <a:solidFill>
                  <a:srgbClr val="0000FF"/>
                </a:solidFill>
                <a:ea typeface="楷体_GB2312" pitchFamily="49" charset="-122"/>
              </a:rPr>
              <a:t>都是</a:t>
            </a:r>
            <a:r>
              <a:rPr lang="zh-CN" altLang="en-US" sz="2800" smtClean="0">
                <a:solidFill>
                  <a:srgbClr val="CC0000"/>
                </a:solidFill>
                <a:ea typeface="楷体_GB2312" pitchFamily="49" charset="-122"/>
              </a:rPr>
              <a:t>拟人</a:t>
            </a:r>
            <a:r>
              <a:rPr lang="zh-CN" altLang="en-US" sz="2800" smtClean="0">
                <a:solidFill>
                  <a:srgbClr val="0000FF"/>
                </a:solidFill>
                <a:ea typeface="楷体_GB2312" pitchFamily="49" charset="-122"/>
              </a:rPr>
              <a:t>手法，好像这几种动植物都有人的思想感情，在为农民操心，惟恐他们误农事，因而大大增强了文章的生动性和可读性。 </a:t>
            </a:r>
            <a:endParaRPr lang="zh-CN" altLang="en-US" sz="2800" smtClean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5" grpId="0" autoUpdateAnimBg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1"/>
          <p:cNvSpPr>
            <a:spLocks noGrp="1"/>
          </p:cNvSpPr>
          <p:nvPr>
            <p:ph type="title"/>
          </p:nvPr>
        </p:nvSpPr>
        <p:spPr>
          <a:xfrm>
            <a:off x="0" y="533400"/>
            <a:ext cx="8839200" cy="1295400"/>
          </a:xfrm>
        </p:spPr>
        <p:txBody>
          <a:bodyPr/>
          <a:lstStyle/>
          <a:p>
            <a:pPr algn="l" eaLnBrk="1" hangingPunct="1"/>
            <a:r>
              <a:rPr lang="zh-CN" altLang="en-US" smtClean="0"/>
              <a:t>比较阅读：</a:t>
            </a:r>
            <a:r>
              <a:rPr lang="zh-CN" altLang="en-US" sz="3600" b="1" smtClean="0">
                <a:solidFill>
                  <a:srgbClr val="3333FF"/>
                </a:solidFill>
              </a:rPr>
              <a:t>以下内容与课文相比，语言的运用哪个更好</a:t>
            </a:r>
            <a:r>
              <a:rPr lang="zh-CN" altLang="en-US" sz="3600" smtClean="0">
                <a:solidFill>
                  <a:srgbClr val="3333FF"/>
                </a:solidFill>
              </a:rPr>
              <a:t>？</a:t>
            </a:r>
            <a:endParaRPr lang="zh-CN" altLang="en-US" sz="3600" smtClean="0">
              <a:solidFill>
                <a:srgbClr val="3333FF"/>
              </a:solidFill>
            </a:endParaRPr>
          </a:p>
        </p:txBody>
      </p:sp>
      <p:sp>
        <p:nvSpPr>
          <p:cNvPr id="34819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latinLnBrk="1" hangingPunct="1">
              <a:buFontTx/>
              <a:buNone/>
            </a:pPr>
            <a:r>
              <a:rPr lang="en-US" altLang="zh-CN" smtClean="0"/>
              <a:t>                   </a:t>
            </a:r>
            <a:r>
              <a:rPr lang="zh-CN" altLang="en-US" b="1" smtClean="0"/>
              <a:t>简单物候学</a:t>
            </a:r>
            <a:endParaRPr lang="en-US" altLang="zh-CN" b="1" smtClean="0"/>
          </a:p>
          <a:p>
            <a:pPr eaLnBrk="1" latinLnBrk="1" hangingPunct="1">
              <a:buFontTx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、一年有四季</a:t>
            </a:r>
            <a:r>
              <a:rPr lang="en-US" altLang="zh-CN" b="1" smtClean="0"/>
              <a:t>,</a:t>
            </a:r>
            <a:r>
              <a:rPr lang="zh-CN" altLang="en-US" b="1" smtClean="0"/>
              <a:t>春夏秋冬</a:t>
            </a:r>
            <a:r>
              <a:rPr lang="en-US" altLang="zh-CN" b="1" smtClean="0"/>
              <a:t>,</a:t>
            </a:r>
            <a:r>
              <a:rPr lang="zh-CN" altLang="en-US" b="1" smtClean="0"/>
              <a:t>周而复始。每个季节都有独特的自然景观。</a:t>
            </a:r>
            <a:endParaRPr lang="zh-CN" altLang="en-US" b="1" smtClean="0"/>
          </a:p>
          <a:p>
            <a:pPr eaLnBrk="1" latinLnBrk="1" hangingPunct="1">
              <a:buFontTx/>
              <a:buNone/>
            </a:pPr>
            <a:r>
              <a:rPr lang="en-US" altLang="zh-CN" b="1" smtClean="0"/>
              <a:t>2</a:t>
            </a:r>
            <a:r>
              <a:rPr lang="zh-CN" altLang="en-US" b="1" smtClean="0"/>
              <a:t>、几千年来</a:t>
            </a:r>
            <a:r>
              <a:rPr lang="en-US" altLang="zh-CN" b="1" smtClean="0"/>
              <a:t>,</a:t>
            </a:r>
            <a:r>
              <a:rPr lang="zh-CN" altLang="en-US" b="1" smtClean="0"/>
              <a:t>劳动人民注意了自然现象同气候的关系</a:t>
            </a:r>
            <a:r>
              <a:rPr lang="en-US" altLang="zh-CN" b="1" smtClean="0"/>
              <a:t>,</a:t>
            </a:r>
            <a:r>
              <a:rPr lang="zh-CN" altLang="en-US" b="1" smtClean="0"/>
              <a:t>据以安排农事。</a:t>
            </a:r>
            <a:endParaRPr lang="zh-CN" altLang="en-US" b="1" smtClean="0"/>
          </a:p>
          <a:p>
            <a:pPr eaLnBrk="1" hangingPunct="1"/>
            <a:endParaRPr lang="zh-CN" altLang="en-US" smtClean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8200" y="4876800"/>
            <a:ext cx="73152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改文：简洁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直白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缺乏吸引力。</a:t>
            </a:r>
            <a:endParaRPr kumimoji="0" lang="en-US" altLang="zh-CN" sz="3600" b="1">
              <a:solidFill>
                <a:srgbClr val="C00000"/>
              </a:solidFill>
              <a:latin typeface="Calibri" panose="020F0502020204030204" charset="0"/>
            </a:endParaRPr>
          </a:p>
          <a:p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原文：用语形象生动</a:t>
            </a:r>
            <a:r>
              <a:rPr kumimoji="0" lang="en-US" altLang="zh-CN" sz="3600" b="1">
                <a:solidFill>
                  <a:srgbClr val="C00000"/>
                </a:solidFill>
                <a:latin typeface="Calibri" panose="020F0502020204030204" charset="0"/>
              </a:rPr>
              <a:t>,</a:t>
            </a:r>
            <a:r>
              <a:rPr kumimoji="0" lang="zh-CN" altLang="en-US" sz="3600" b="1">
                <a:solidFill>
                  <a:srgbClr val="C00000"/>
                </a:solidFill>
                <a:latin typeface="Calibri" panose="020F0502020204030204" charset="0"/>
              </a:rPr>
              <a:t>富有表现力。</a:t>
            </a:r>
            <a:endParaRPr kumimoji="0" lang="zh-CN" altLang="en-US" sz="3600" b="1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533400"/>
            <a:ext cx="8229600" cy="1714500"/>
          </a:xfrm>
        </p:spPr>
        <p:txBody>
          <a:bodyPr/>
          <a:lstStyle/>
          <a:p>
            <a:pPr eaLnBrk="1" hangingPunct="1"/>
            <a:br>
              <a:rPr lang="zh-CN" altLang="en-US" sz="3200" b="1" smtClean="0"/>
            </a:br>
            <a:r>
              <a:rPr lang="zh-CN" altLang="en-US" sz="3200" b="1" smtClean="0">
                <a:latin typeface="Times New Roman" panose="02020603050405020304" pitchFamily="18" charset="0"/>
              </a:rPr>
              <a:t>“</a:t>
            </a:r>
            <a:r>
              <a:rPr lang="zh-CN" altLang="en-US" sz="3200" b="1" smtClean="0"/>
              <a:t>大自然的语言</a:t>
            </a:r>
            <a:r>
              <a:rPr lang="zh-CN" altLang="en-US" sz="3200" b="1" smtClean="0">
                <a:latin typeface="Times New Roman" panose="02020603050405020304" pitchFamily="18" charset="0"/>
              </a:rPr>
              <a:t>”</a:t>
            </a:r>
            <a:r>
              <a:rPr lang="zh-CN" altLang="en-US" sz="3200" b="1" smtClean="0"/>
              <a:t>指的是什么？</a:t>
            </a:r>
            <a:endParaRPr lang="zh-CN" altLang="en-US" sz="3200" b="1" smtClean="0"/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2590800"/>
            <a:ext cx="6921500" cy="2416175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大自然的语言</a:t>
            </a:r>
            <a:r>
              <a:rPr lang="zh-CN" altLang="en-US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 指的是</a:t>
            </a:r>
            <a:r>
              <a:rPr lang="zh-CN" altLang="en-US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物候现象</a:t>
            </a:r>
            <a:r>
              <a:rPr lang="zh-CN" altLang="en-US" b="1" smtClean="0">
                <a:solidFill>
                  <a:srgbClr val="CC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b="1" smtClean="0">
                <a:solidFill>
                  <a:srgbClr val="CC0000"/>
                </a:solidFill>
                <a:ea typeface="楷体_GB2312" pitchFamily="49" charset="-122"/>
              </a:rPr>
              <a:t> 。</a:t>
            </a:r>
            <a:endParaRPr lang="zh-CN" altLang="en-US" b="1" smtClean="0">
              <a:solidFill>
                <a:srgbClr val="CC0000"/>
              </a:solidFill>
              <a:ea typeface="楷体_GB2312" pitchFamily="49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ea typeface="楷体_GB2312" pitchFamily="49" charset="-122"/>
              </a:rPr>
              <a:t>这是比喻的说法，也把大自然拟人化了，显得新颖而有情趣，引起读者的好奇心和阅读兴趣。</a:t>
            </a:r>
            <a:endParaRPr lang="zh-CN" altLang="en-US" b="1" smtClean="0">
              <a:solidFill>
                <a:srgbClr val="0000FF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random/>
    <p:sndAc>
      <p:stSnd>
        <p:snd r:embed="rId1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5" grpId="0" autoUpdateAnimBg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6"/>
          <p:cNvSpPr>
            <a:spLocks noChangeArrowheads="1"/>
          </p:cNvSpPr>
          <p:nvPr/>
        </p:nvSpPr>
        <p:spPr bwMode="auto">
          <a:xfrm>
            <a:off x="0" y="333375"/>
            <a:ext cx="2916238" cy="1223963"/>
          </a:xfrm>
          <a:prstGeom prst="ellipse">
            <a:avLst/>
          </a:prstGeom>
          <a:solidFill>
            <a:schemeClr val="folHlink"/>
          </a:solidFill>
          <a:ln w="9525">
            <a:noFill/>
            <a:rou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6627" name="Oval 7"/>
          <p:cNvSpPr>
            <a:spLocks noChangeArrowheads="1"/>
          </p:cNvSpPr>
          <p:nvPr/>
        </p:nvSpPr>
        <p:spPr bwMode="auto">
          <a:xfrm>
            <a:off x="250825" y="188913"/>
            <a:ext cx="2449513" cy="1346200"/>
          </a:xfrm>
          <a:prstGeom prst="ellipse">
            <a:avLst/>
          </a:prstGeom>
          <a:noFill/>
          <a:ln w="9525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 smtClean="0">
                <a:solidFill>
                  <a:schemeClr val="accent4">
                    <a:lumMod val="75000"/>
                  </a:schemeClr>
                </a:solidFill>
              </a:rPr>
              <a:t>你能用物候知识解释它吗？</a:t>
            </a:r>
            <a:endParaRPr lang="zh-CN" altLang="en-US" sz="3200" b="1" dirty="0" smtClean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1981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黑体" panose="02010609060101010101" pitchFamily="49" charset="-122"/>
              </a:rPr>
              <a:t>                  大林寺桃花</a:t>
            </a:r>
            <a:b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</a:br>
            <a:r>
              <a:rPr lang="zh-CN" altLang="en-US" b="1" smtClean="0">
                <a:solidFill>
                  <a:srgbClr val="3333FF"/>
                </a:solidFill>
              </a:rPr>
              <a:t>                                   </a:t>
            </a:r>
            <a:r>
              <a:rPr lang="zh-CN" altLang="en-US" sz="2400" b="1" smtClean="0">
                <a:solidFill>
                  <a:srgbClr val="3333FF"/>
                </a:solidFill>
              </a:rPr>
              <a:t>白居易</a:t>
            </a:r>
            <a:endParaRPr lang="en-US" altLang="zh-CN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  <a:t>   人间四月芳菲尽，山寺桃花始盛开。</a:t>
            </a:r>
            <a:endParaRPr lang="zh-CN" altLang="en-US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b="1" smtClean="0">
                <a:solidFill>
                  <a:srgbClr val="3333FF"/>
                </a:solidFill>
                <a:ea typeface="楷体_GB2312" pitchFamily="49" charset="-122"/>
              </a:rPr>
              <a:t>   长恨春归无觅处，不知转入此中来。</a:t>
            </a:r>
            <a:endParaRPr lang="zh-CN" altLang="en-US" b="1" smtClean="0">
              <a:solidFill>
                <a:srgbClr val="3333FF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</a:pPr>
            <a:endParaRPr lang="zh-CN" altLang="en-US" smtClean="0">
              <a:solidFill>
                <a:schemeClr val="hlink"/>
              </a:solidFill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zh-CN" altLang="en-US" smtClean="0"/>
              <a:t>     </a:t>
            </a:r>
            <a:endParaRPr lang="zh-CN" altLang="en-US" smtClean="0"/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0" y="476250"/>
            <a:ext cx="3025775" cy="7699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学以致用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26631" name="Oval 5"/>
          <p:cNvSpPr>
            <a:spLocks noChangeArrowheads="1"/>
          </p:cNvSpPr>
          <p:nvPr/>
        </p:nvSpPr>
        <p:spPr bwMode="auto">
          <a:xfrm>
            <a:off x="250825" y="260350"/>
            <a:ext cx="2665413" cy="1081088"/>
          </a:xfrm>
          <a:prstGeom prst="ellipse">
            <a:avLst/>
          </a:prstGeom>
          <a:noFill/>
          <a:ln w="9525">
            <a:noFill/>
            <a:round/>
          </a:ln>
        </p:spPr>
        <p:txBody>
          <a:bodyPr anchor="ctr">
            <a:spAutoFit/>
          </a:bodyPr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62000" y="3810000"/>
            <a:ext cx="7848600" cy="19383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诗人在初夏时节游览大林寺，四月，平地已是春归芳菲尽，但是诗人却意外发现这高山古寺中竟有刚盛开的桃花。这首诗正好说明了课文中影响物候的第三个因素</a:t>
            </a:r>
            <a:r>
              <a:rPr lang="en-US" altLang="zh-CN" b="1"/>
              <a:t>——</a:t>
            </a:r>
            <a:r>
              <a:rPr lang="zh-CN" altLang="en-US" b="1"/>
              <a:t>高下的差异：“植物的抽青 ，开花等物候现象在春夏两季越往高处越迟。” </a:t>
            </a:r>
            <a:endParaRPr lang="zh-CN" alt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3400" y="1447800"/>
            <a:ext cx="7620000" cy="36576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zh-CN" altLang="en-US" sz="6600" b="1" dirty="0" smtClean="0">
                <a:solidFill>
                  <a:srgbClr val="FF0000"/>
                </a:solidFill>
              </a:rPr>
              <a:t>仿 写 练 习</a:t>
            </a:r>
            <a:endParaRPr lang="en-US" altLang="zh-CN" sz="6600" b="1" dirty="0" smtClean="0">
              <a:solidFill>
                <a:srgbClr val="FF0000"/>
              </a:solidFill>
            </a:endParaRPr>
          </a:p>
          <a:p>
            <a:pPr>
              <a:buFontTx/>
              <a:buNone/>
              <a:defRPr/>
            </a:pPr>
            <a:r>
              <a:rPr lang="zh-CN" altLang="en-US" sz="4800" b="1" dirty="0" smtClean="0">
                <a:solidFill>
                  <a:schemeClr val="tx1">
                    <a:lumMod val="75000"/>
                  </a:schemeClr>
                </a:solidFill>
              </a:rPr>
              <a:t>仿照第一幅图上语句，为第二幅图配上适合的语言</a:t>
            </a:r>
            <a:endParaRPr lang="en-US" altLang="zh-CN" sz="4800" b="1" dirty="0" smtClean="0">
              <a:solidFill>
                <a:schemeClr val="tx1">
                  <a:lumMod val="75000"/>
                </a:schemeClr>
              </a:solidFill>
            </a:endParaRPr>
          </a:p>
          <a:p>
            <a:pPr>
              <a:defRPr/>
            </a:pPr>
            <a:endParaRPr lang="zh-CN" altLang="en-US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9"/>
          <p:cNvGrpSpPr/>
          <p:nvPr/>
        </p:nvGrpSpPr>
        <p:grpSpPr bwMode="auto">
          <a:xfrm>
            <a:off x="-152400" y="0"/>
            <a:ext cx="5105400" cy="6858000"/>
            <a:chOff x="0" y="0"/>
            <a:chExt cx="5760" cy="4320"/>
          </a:xfrm>
        </p:grpSpPr>
        <p:pic>
          <p:nvPicPr>
            <p:cNvPr id="36870" name="Picture 7" descr="pic_22763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5760" cy="2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1" name="Picture 8" descr="pic_227630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2112"/>
              <a:ext cx="5760" cy="2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6867" name="WordArt 12"/>
          <p:cNvSpPr>
            <a:spLocks noChangeArrowheads="1" noChangeShapeType="1" noTextEdit="1"/>
          </p:cNvSpPr>
          <p:nvPr/>
        </p:nvSpPr>
        <p:spPr bwMode="auto">
          <a:xfrm>
            <a:off x="4343400" y="1066800"/>
            <a:ext cx="41148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细黑" panose="02010600040101010101" charset="-122"/>
              </a:rPr>
              <a:t>你看那水中的蝌蚪，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细黑" panose="02010600040101010101" charset="-122"/>
            </a:endParaRPr>
          </a:p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细黑" panose="02010600040101010101" charset="-122"/>
              </a:rPr>
              <a:t>不就像游动的逗点？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细黑" panose="02010600040101010101" charset="-122"/>
            </a:endParaRPr>
          </a:p>
        </p:txBody>
      </p:sp>
      <p:sp>
        <p:nvSpPr>
          <p:cNvPr id="36868" name="WordArt 13"/>
          <p:cNvSpPr>
            <a:spLocks noChangeArrowheads="1" noChangeShapeType="1" noTextEdit="1"/>
          </p:cNvSpPr>
          <p:nvPr/>
        </p:nvSpPr>
        <p:spPr bwMode="auto">
          <a:xfrm>
            <a:off x="4343400" y="2286000"/>
            <a:ext cx="4572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细黑" panose="02010600040101010101" charset="-122"/>
              </a:rPr>
              <a:t>大自然在水面上写着：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细黑" panose="02010600040101010101" charset="-122"/>
            </a:endParaRPr>
          </a:p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华文细黑" panose="02010600040101010101" charset="-122"/>
              </a:rPr>
              <a:t>春天已到人间。</a:t>
            </a:r>
            <a:endParaRPr lang="zh-CN" altLang="en-US" sz="3600" kern="1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latin typeface="华文细黑" panose="02010600040101010101" charset="-122"/>
            </a:endParaRPr>
          </a:p>
        </p:txBody>
      </p:sp>
      <p:pic>
        <p:nvPicPr>
          <p:cNvPr id="36869" name="Picture 15" descr="pic_227630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3657600"/>
            <a:ext cx="35814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图片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0" y="304800"/>
            <a:ext cx="2895600" cy="1016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6000" b="1">
                <a:solidFill>
                  <a:srgbClr val="FF0000"/>
                </a:solidFill>
              </a:rPr>
              <a:t>夏   天</a:t>
            </a:r>
            <a:endParaRPr lang="zh-CN" altLang="en-US" sz="6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11" descr="12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FR_08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 业 一</a:t>
            </a:r>
            <a:endParaRPr lang="zh-CN" altLang="en-US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9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en-US" altLang="zh-CN" sz="3600" b="1" smtClean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4400" b="1" smtClean="0">
                <a:solidFill>
                  <a:srgbClr val="33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本文使用了哪些说明方法，请举例说明。（至少写三种）</a:t>
            </a:r>
            <a:endParaRPr lang="zh-CN" altLang="en-US" sz="4400" b="1" smtClean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4" descr="FR_08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>
          <a:xfrm>
            <a:off x="4191000" y="1066800"/>
            <a:ext cx="3657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 业 二</a:t>
            </a:r>
            <a:endParaRPr lang="zh-CN" altLang="en-US" b="1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895600" y="1828800"/>
            <a:ext cx="5638800" cy="3886200"/>
          </a:xfrm>
        </p:spPr>
        <p:txBody>
          <a:bodyPr/>
          <a:lstStyle/>
          <a:p>
            <a:pPr eaLnBrk="1" hangingPunct="1"/>
            <a:endParaRPr lang="en-US" altLang="zh-CN" sz="2400" smtClean="0"/>
          </a:p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rgbClr val="336600"/>
                </a:solidFill>
              </a:rPr>
              <a:t>        </a:t>
            </a:r>
            <a:r>
              <a:rPr lang="zh-CN" altLang="en-US" sz="4000" b="1" smtClean="0">
                <a:solidFill>
                  <a:srgbClr val="336600"/>
                </a:solidFill>
              </a:rPr>
              <a:t>收集一些有关物候的农谚供同学们欣赏。</a:t>
            </a:r>
            <a:endParaRPr lang="zh-CN" altLang="en-US" sz="4000" b="1" smtClean="0">
              <a:solidFill>
                <a:srgbClr val="336600"/>
              </a:solidFill>
            </a:endParaRPr>
          </a:p>
          <a:p>
            <a:pPr eaLnBrk="1" hangingPunct="1">
              <a:buFontTx/>
              <a:buNone/>
            </a:pPr>
            <a:r>
              <a:rPr lang="zh-CN" altLang="en-US" sz="4000" b="1" smtClean="0">
                <a:solidFill>
                  <a:srgbClr val="336600"/>
                </a:solidFill>
              </a:rPr>
              <a:t>        谈谈你对本课学习的感受。</a:t>
            </a:r>
            <a:endParaRPr lang="en-US" altLang="zh-CN" sz="4000" b="1" smtClean="0">
              <a:solidFill>
                <a:srgbClr val="336600"/>
              </a:solidFill>
            </a:endParaRPr>
          </a:p>
          <a:p>
            <a:pPr eaLnBrk="1" hangingPunct="1">
              <a:buFontTx/>
              <a:buNone/>
            </a:pPr>
            <a:endParaRPr lang="zh-CN" altLang="en-US" sz="3600" b="1" smtClean="0">
              <a:solidFill>
                <a:srgbClr val="33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split orient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3" descr="2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19" name="AutoShape 5" descr="2">
            <a:hlinkClick r:id="rId1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0" name="AutoShape 7" descr="ml008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21" name="AutoShape 9" descr="ml0082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222" name="Picture 11" descr="20050911220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000" y="1295400"/>
            <a:ext cx="26670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秋  天</a:t>
            </a:r>
            <a:endParaRPr lang="zh-CN" altLang="en-US" sz="7200" b="1">
              <a:solidFill>
                <a:srgbClr val="00B05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00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3400" y="838200"/>
            <a:ext cx="2514600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7200" b="1">
                <a:solidFill>
                  <a:srgbClr val="FF0000"/>
                </a:solidFill>
              </a:rPr>
              <a:t>冬 天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内容占位符 2"/>
          <p:cNvSpPr>
            <a:spLocks noGrp="1"/>
          </p:cNvSpPr>
          <p:nvPr>
            <p:ph idx="1"/>
          </p:nvPr>
        </p:nvSpPr>
        <p:spPr>
          <a:xfrm>
            <a:off x="685800" y="685800"/>
            <a:ext cx="7772400" cy="5410200"/>
          </a:xfrm>
        </p:spPr>
        <p:txBody>
          <a:bodyPr/>
          <a:lstStyle/>
          <a:p>
            <a:pPr eaLnBrk="1" latinLnBrk="1" hangingPunct="1">
              <a:buFontTx/>
              <a:buNone/>
            </a:pPr>
            <a:endParaRPr lang="zh-CN" altLang="en-US" smtClean="0"/>
          </a:p>
          <a:p>
            <a:pPr eaLnBrk="1" hangingPunct="1"/>
            <a:endParaRPr lang="en-US" altLang="zh-CN" smtClean="0"/>
          </a:p>
          <a:p>
            <a:pPr eaLnBrk="1" hangingPunct="1"/>
            <a:r>
              <a:rPr lang="zh-CN" altLang="en-US" b="1" smtClean="0"/>
              <a:t>这些都是大自然告诉我们的。</a:t>
            </a:r>
            <a:endParaRPr lang="en-US" altLang="zh-CN" b="1" smtClean="0"/>
          </a:p>
          <a:p>
            <a:pPr eaLnBrk="1" hangingPunct="1"/>
            <a:endParaRPr lang="en-US" altLang="zh-CN" b="1" smtClean="0"/>
          </a:p>
          <a:p>
            <a:pPr eaLnBrk="1" hangingPunct="1">
              <a:buFontTx/>
              <a:buNone/>
            </a:pPr>
            <a:r>
              <a:rPr lang="en-US" altLang="zh-CN" b="1" smtClean="0"/>
              <a:t>   </a:t>
            </a:r>
            <a:r>
              <a:rPr lang="zh-CN" altLang="en-US" b="1" smtClean="0"/>
              <a:t>一年四季，春夏秋冬各具神韵，大自然以它独特的语言向我们展示了它丰富多彩的内涵。今天就让我们一起来学习一篇关于物候学知识的说明文。</a:t>
            </a:r>
            <a:endParaRPr lang="en-US" altLang="zh-CN" b="1" smtClean="0"/>
          </a:p>
          <a:p>
            <a:pPr eaLnBrk="1" hangingPunct="1">
              <a:buFontTx/>
              <a:buNone/>
            </a:pPr>
            <a:r>
              <a:rPr lang="en-US" altLang="zh-CN" b="1" smtClean="0"/>
              <a:t>   </a:t>
            </a:r>
            <a:r>
              <a:rPr lang="zh-CN" altLang="en-US" b="1" smtClean="0"/>
              <a:t>它就是</a:t>
            </a:r>
            <a:r>
              <a:rPr lang="en-US" altLang="zh-CN" b="1" smtClean="0"/>
              <a:t>——</a:t>
            </a:r>
            <a:endParaRPr lang="zh-CN" altLang="en-US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3" descr="japan213"/>
          <p:cNvPicPr>
            <a:picLocks noChangeAspect="1" noChangeArrowheads="1"/>
          </p:cNvPicPr>
          <p:nvPr/>
        </p:nvPicPr>
        <p:blipFill>
          <a:blip r:embed="rId1" cstate="print">
            <a:lum bright="4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4"/>
          <p:cNvSpPr txBox="1">
            <a:spLocks noChangeArrowheads="1"/>
          </p:cNvSpPr>
          <p:nvPr/>
        </p:nvSpPr>
        <p:spPr bwMode="auto">
          <a:xfrm>
            <a:off x="1371600" y="1905000"/>
            <a:ext cx="6477000" cy="1189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solidFill>
                  <a:srgbClr val="990000"/>
                </a:solidFill>
                <a:ea typeface="华文行楷" panose="02010800040101010101" pitchFamily="2" charset="-122"/>
              </a:rPr>
              <a:t>大自然的语言</a:t>
            </a:r>
            <a:endParaRPr lang="zh-CN" altLang="en-US" sz="7200" b="1">
              <a:solidFill>
                <a:srgbClr val="990000"/>
              </a:solidFill>
              <a:ea typeface="华文行楷" panose="02010800040101010101" pitchFamily="2" charset="-122"/>
            </a:endParaRPr>
          </a:p>
        </p:txBody>
      </p:sp>
      <p:sp>
        <p:nvSpPr>
          <p:cNvPr id="12292" name="Text Box 5"/>
          <p:cNvSpPr txBox="1">
            <a:spLocks noChangeArrowheads="1"/>
          </p:cNvSpPr>
          <p:nvPr/>
        </p:nvSpPr>
        <p:spPr bwMode="auto">
          <a:xfrm>
            <a:off x="6248400" y="3352800"/>
            <a:ext cx="190500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990000"/>
                </a:solidFill>
                <a:ea typeface="华文行楷" panose="02010800040101010101" pitchFamily="2" charset="-122"/>
              </a:rPr>
              <a:t>竺可桢</a:t>
            </a:r>
            <a:endParaRPr lang="zh-CN" altLang="en-US" sz="4400" b="1">
              <a:solidFill>
                <a:srgbClr val="99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2" descr="ws_B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33475" y="998538"/>
            <a:ext cx="2516188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2011363" y="2489200"/>
            <a:ext cx="423862" cy="411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yùn</a:t>
            </a: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3621088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翩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889625" y="2562225"/>
            <a:ext cx="282575" cy="280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匿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084388" y="3284538"/>
            <a:ext cx="249237" cy="40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sù</a:t>
            </a: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3913188" y="3365500"/>
            <a:ext cx="282575" cy="279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谚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6035675" y="3236913"/>
            <a:ext cx="344488" cy="409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250"/>
              </a:lnSpc>
            </a:pPr>
            <a:r>
              <a:rPr kumimoji="0" lang="en-US" altLang="zh-CN" sz="2200">
                <a:solidFill>
                  <a:srgbClr val="FF0000"/>
                </a:solidFill>
              </a:rPr>
              <a:t>z</a:t>
            </a:r>
            <a:r>
              <a:rPr kumimoji="0" lang="en-US" altLang="zh-CN" sz="2200">
                <a:solidFill>
                  <a:srgbClr val="FF0000"/>
                </a:solidFill>
                <a:latin typeface="宋体" panose="02010600030101010101" pitchFamily="2" charset="-122"/>
              </a:rPr>
              <a:t>à</a:t>
            </a:r>
            <a:r>
              <a:rPr kumimoji="0" lang="en-US" altLang="zh-CN" sz="2200">
                <a:solidFill>
                  <a:srgbClr val="FF0000"/>
                </a:solidFill>
              </a:rPr>
              <a:t>i</a:t>
            </a: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1034" name="Text Box 9"/>
          <p:cNvSpPr txBox="1">
            <a:spLocks noChangeArrowheads="1"/>
          </p:cNvSpPr>
          <p:nvPr/>
        </p:nvSpPr>
        <p:spPr bwMode="auto">
          <a:xfrm>
            <a:off x="1262063" y="1981200"/>
            <a:ext cx="1536700" cy="303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90"/>
              </a:lnSpc>
            </a:pPr>
            <a:r>
              <a:rPr kumimoji="0" lang="en-US" altLang="zh-CN" sz="2200"/>
              <a:t>1</a:t>
            </a:r>
            <a:r>
              <a:rPr kumimoji="0" lang="zh-CN" altLang="en-US" sz="2200"/>
              <a:t>．</a:t>
            </a:r>
            <a:r>
              <a:rPr kumimoji="0" lang="zh-CN" altLang="en-US" sz="2200">
                <a:ea typeface="黑体" panose="02010609060101010101" pitchFamily="49" charset="-122"/>
              </a:rPr>
              <a:t>字</a:t>
            </a:r>
            <a:r>
              <a:rPr kumimoji="0" lang="zh-CN" altLang="en-US" sz="2200">
                <a:latin typeface="Constantia" panose="02030602050306030303" pitchFamily="18" charset="0"/>
                <a:ea typeface="黑体" panose="02010609060101010101" pitchFamily="49" charset="-122"/>
              </a:rPr>
              <a:t>音字形</a:t>
            </a:r>
            <a:endParaRPr kumimoji="0" lang="zh-CN" altLang="en-US" sz="2200">
              <a:latin typeface="Constantia" panose="02030602050306030303" pitchFamily="18" charset="0"/>
              <a:ea typeface="黑体" panose="02010609060101010101" pitchFamily="49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1262063" y="4148138"/>
            <a:ext cx="1550987" cy="307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90"/>
              </a:lnSpc>
            </a:pPr>
            <a:r>
              <a:rPr kumimoji="0" lang="en-US" altLang="zh-CN" sz="2200"/>
              <a:t>2</a:t>
            </a:r>
            <a:r>
              <a:rPr kumimoji="0" lang="zh-CN" altLang="en-US" sz="2200"/>
              <a:t>．</a:t>
            </a:r>
            <a:r>
              <a:rPr kumimoji="0" lang="zh-CN" altLang="en-US" sz="2200">
                <a:ea typeface="黑体" panose="02010609060101010101" pitchFamily="49" charset="-122"/>
              </a:rPr>
              <a:t>词</a:t>
            </a:r>
            <a:r>
              <a:rPr kumimoji="0" lang="zh-CN" altLang="en-US" sz="2200">
                <a:latin typeface="Constantia" panose="02030602050306030303" pitchFamily="18" charset="0"/>
                <a:ea typeface="黑体" panose="02010609060101010101" pitchFamily="49" charset="-122"/>
              </a:rPr>
              <a:t>语积累</a:t>
            </a:r>
            <a:endParaRPr kumimoji="0" lang="zh-CN" altLang="en-US" sz="2200">
              <a:latin typeface="Constantia" panose="02030602050306030303" pitchFamily="18" charset="0"/>
              <a:ea typeface="黑体" panose="02010609060101010101" pitchFamily="49" charset="-122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1262063" y="4692650"/>
            <a:ext cx="3959225" cy="854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400"/>
              </a:lnSpc>
            </a:pPr>
            <a:r>
              <a:rPr kumimoji="0" lang="en-US" altLang="zh-CN" sz="2200"/>
              <a:t>(1)________</a:t>
            </a:r>
            <a:r>
              <a:rPr kumimoji="0" lang="zh-CN" altLang="en-US" sz="2200"/>
              <a:t>：</a:t>
            </a:r>
            <a:r>
              <a:rPr kumimoji="0" lang="zh-CN" altLang="en-US" sz="2200" b="1"/>
              <a:t>种子或孢子发芽。</a:t>
            </a:r>
            <a:endParaRPr kumimoji="0" lang="zh-CN" altLang="en-US" sz="2200" b="1"/>
          </a:p>
          <a:p>
            <a:pPr>
              <a:lnSpc>
                <a:spcPts val="1015"/>
              </a:lnSpc>
            </a:pPr>
            <a:endParaRPr kumimoji="0" lang="zh-CN" altLang="en-US" sz="2200" b="1"/>
          </a:p>
          <a:p>
            <a:pPr>
              <a:lnSpc>
                <a:spcPts val="3315"/>
              </a:lnSpc>
            </a:pPr>
            <a:r>
              <a:rPr kumimoji="0" lang="en-US" altLang="zh-CN" sz="2200" b="1"/>
              <a:t>(2)________</a:t>
            </a:r>
            <a:r>
              <a:rPr kumimoji="0" lang="zh-CN" altLang="en-US" sz="2200" b="1"/>
              <a:t>：动作轻快的样子。</a:t>
            </a:r>
            <a:endParaRPr kumimoji="0" lang="zh-CN" altLang="en-US" sz="2200" b="1"/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1865313" y="4681538"/>
            <a:ext cx="563562" cy="411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萌发</a:t>
            </a:r>
            <a:endParaRPr kumimoji="0" lang="zh-CN" altLang="en-US" sz="2200">
              <a:solidFill>
                <a:srgbClr val="FF0000"/>
              </a:solidFill>
            </a:endParaRPr>
          </a:p>
          <a:p>
            <a:pPr>
              <a:lnSpc>
                <a:spcPts val="1015"/>
              </a:lnSpc>
            </a:pP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1262063" y="5783263"/>
            <a:ext cx="5635625" cy="30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90"/>
              </a:lnSpc>
            </a:pPr>
            <a:r>
              <a:rPr kumimoji="0" lang="en-US" altLang="zh-CN" sz="2200"/>
              <a:t>(3)</a:t>
            </a:r>
            <a:r>
              <a:rPr kumimoji="0" lang="zh-CN" altLang="en-US" sz="2200" b="1"/>
              <a:t>孕育：怀胎生育，用来比喻酝酿着新事物。</a:t>
            </a:r>
            <a:endParaRPr kumimoji="0" lang="zh-CN" altLang="en-US" sz="2200" b="1"/>
          </a:p>
        </p:txBody>
      </p:sp>
      <p:graphicFrame>
        <p:nvGraphicFramePr>
          <p:cNvPr id="1026" name="Object 14"/>
          <p:cNvGraphicFramePr>
            <a:graphicFrameLocks noChangeAspect="1"/>
          </p:cNvGraphicFramePr>
          <p:nvPr/>
        </p:nvGraphicFramePr>
        <p:xfrm>
          <a:off x="695325" y="2417763"/>
          <a:ext cx="7751763" cy="159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7630795" imgH="1593850" progId="Word.Document.8">
                  <p:embed/>
                </p:oleObj>
              </mc:Choice>
              <mc:Fallback>
                <p:oleObj name="" r:id="rId2" imgW="7630795" imgH="1593850" progId="Word.Document.8">
                  <p:embed/>
                  <p:pic>
                    <p:nvPicPr>
                      <p:cNvPr id="0" name="Object 14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95325" y="2417763"/>
                        <a:ext cx="7751763" cy="15938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1865313" y="5089525"/>
            <a:ext cx="563562" cy="422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5"/>
              </a:lnSpc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5"/>
              </a:lnSpc>
            </a:pPr>
            <a:r>
              <a:rPr kumimoji="0" lang="zh-CN" altLang="en-US" sz="2200">
                <a:solidFill>
                  <a:srgbClr val="FF0000"/>
                </a:solidFill>
              </a:rPr>
              <a:t>翩然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5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Line 2"/>
          <p:cNvSpPr>
            <a:spLocks noChangeShapeType="1"/>
          </p:cNvSpPr>
          <p:nvPr/>
        </p:nvSpPr>
        <p:spPr bwMode="auto">
          <a:xfrm>
            <a:off x="2960688" y="2130425"/>
            <a:ext cx="35861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3" name="Line 3"/>
          <p:cNvSpPr>
            <a:spLocks noChangeShapeType="1"/>
          </p:cNvSpPr>
          <p:nvPr/>
        </p:nvSpPr>
        <p:spPr bwMode="auto">
          <a:xfrm>
            <a:off x="3011488" y="2674938"/>
            <a:ext cx="22733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4" name="Line 4"/>
          <p:cNvSpPr>
            <a:spLocks noChangeShapeType="1"/>
          </p:cNvSpPr>
          <p:nvPr/>
        </p:nvSpPr>
        <p:spPr bwMode="auto">
          <a:xfrm>
            <a:off x="2682875" y="3221038"/>
            <a:ext cx="2268538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</a:ln>
        </p:spPr>
        <p:txBody>
          <a:bodyPr wrap="none" lIns="92382" tIns="46191" rIns="92382" bIns="46191" anchor="ctr"/>
          <a:lstStyle/>
          <a:p>
            <a:endParaRPr lang="zh-CN" altLang="en-US"/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1262063" y="763588"/>
            <a:ext cx="7032625" cy="303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390"/>
              </a:lnSpc>
            </a:pPr>
            <a:r>
              <a:rPr kumimoji="0" lang="en-US" altLang="zh-CN" sz="2200"/>
              <a:t>(4)________</a:t>
            </a:r>
            <a:r>
              <a:rPr kumimoji="0" lang="zh-CN" altLang="en-US" sz="2200"/>
              <a:t>：</a:t>
            </a:r>
            <a:r>
              <a:rPr kumimoji="0" lang="zh-CN" altLang="en-US" sz="2200" b="1"/>
              <a:t>原意是不公开讲话，不公开露面。文中指昆</a:t>
            </a:r>
            <a:endParaRPr kumimoji="0" lang="zh-CN" altLang="en-US" sz="2200" b="1"/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695325" y="1308100"/>
            <a:ext cx="3632200" cy="1933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563245" algn="l"/>
              </a:tabLst>
            </a:pPr>
            <a:r>
              <a:rPr kumimoji="0" lang="zh-CN" altLang="en-US" sz="2200" b="1"/>
              <a:t>虫都无声无息、无影无踪了。</a:t>
            </a:r>
            <a:endParaRPr kumimoji="0" lang="zh-CN" altLang="en-US" sz="2200" b="1"/>
          </a:p>
          <a:p>
            <a:pPr>
              <a:lnSpc>
                <a:spcPts val="1015"/>
              </a:lnSpc>
              <a:tabLst>
                <a:tab pos="563245" algn="l"/>
              </a:tabLst>
            </a:pPr>
            <a:endParaRPr kumimoji="0" lang="zh-CN" altLang="en-US" sz="2200" b="1"/>
          </a:p>
          <a:p>
            <a:pPr>
              <a:lnSpc>
                <a:spcPts val="1015"/>
              </a:lnSpc>
              <a:tabLst>
                <a:tab pos="563245" algn="l"/>
              </a:tabLst>
            </a:pPr>
            <a:endParaRPr kumimoji="0" lang="zh-CN" altLang="en-US" sz="2200" b="1"/>
          </a:p>
          <a:p>
            <a:pPr>
              <a:lnSpc>
                <a:spcPts val="2475"/>
              </a:lnSpc>
              <a:tabLst>
                <a:tab pos="563245" algn="l"/>
              </a:tabLst>
            </a:pPr>
            <a:r>
              <a:rPr kumimoji="0" lang="zh-CN" altLang="en-US" sz="2200" b="1"/>
              <a:t>	</a:t>
            </a:r>
            <a:r>
              <a:rPr kumimoji="0" lang="en-US" altLang="zh-CN" sz="2200" b="1"/>
              <a:t>(5)</a:t>
            </a:r>
            <a:r>
              <a:rPr kumimoji="0" lang="zh-CN" altLang="en-US" sz="2200" b="1"/>
              <a:t>风雪载途：</a:t>
            </a:r>
            <a:endParaRPr kumimoji="0" lang="zh-CN" altLang="en-US" sz="2200" b="1"/>
          </a:p>
          <a:p>
            <a:pPr>
              <a:lnSpc>
                <a:spcPts val="1015"/>
              </a:lnSpc>
              <a:tabLst>
                <a:tab pos="563245" algn="l"/>
              </a:tabLst>
            </a:pPr>
            <a:endParaRPr kumimoji="0" lang="zh-CN" altLang="en-US" sz="2200" b="1"/>
          </a:p>
          <a:p>
            <a:pPr>
              <a:lnSpc>
                <a:spcPts val="3325"/>
              </a:lnSpc>
              <a:tabLst>
                <a:tab pos="563245" algn="l"/>
              </a:tabLst>
            </a:pPr>
            <a:r>
              <a:rPr kumimoji="0" lang="zh-CN" altLang="en-US" sz="2200" b="1"/>
              <a:t>	</a:t>
            </a:r>
            <a:r>
              <a:rPr kumimoji="0" lang="en-US" altLang="zh-CN" sz="2200" b="1"/>
              <a:t>(6)</a:t>
            </a:r>
            <a:r>
              <a:rPr kumimoji="0" lang="zh-CN" altLang="en-US" sz="2200" b="1"/>
              <a:t>周而复始：</a:t>
            </a:r>
            <a:endParaRPr kumimoji="0" lang="zh-CN" altLang="en-US" sz="2200" b="1"/>
          </a:p>
          <a:p>
            <a:pPr>
              <a:lnSpc>
                <a:spcPts val="1015"/>
              </a:lnSpc>
              <a:tabLst>
                <a:tab pos="563245" algn="l"/>
              </a:tabLst>
            </a:pPr>
            <a:endParaRPr kumimoji="0" lang="zh-CN" altLang="en-US" sz="2200" b="1"/>
          </a:p>
          <a:p>
            <a:pPr>
              <a:lnSpc>
                <a:spcPts val="3150"/>
              </a:lnSpc>
              <a:tabLst>
                <a:tab pos="563245" algn="l"/>
              </a:tabLst>
            </a:pPr>
            <a:r>
              <a:rPr kumimoji="0" lang="zh-CN" altLang="en-US" sz="2200" b="1"/>
              <a:t>	 </a:t>
            </a:r>
            <a:r>
              <a:rPr kumimoji="0" lang="en-US" altLang="zh-CN" sz="2200" b="1"/>
              <a:t>(7)</a:t>
            </a:r>
            <a:r>
              <a:rPr kumimoji="0" lang="zh-CN" altLang="en-US" sz="2200" b="1"/>
              <a:t>草长莺飞：</a:t>
            </a:r>
            <a:endParaRPr kumimoji="0" lang="zh-CN" altLang="en-US" sz="2200" b="1"/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1644650" y="757238"/>
            <a:ext cx="1136650" cy="2809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245" algn="l"/>
                <a:tab pos="614045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销声匿迹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  <p:sp>
        <p:nvSpPr>
          <p:cNvPr id="7180" name="Text Box 12"/>
          <p:cNvSpPr txBox="1">
            <a:spLocks noChangeArrowheads="1"/>
          </p:cNvSpPr>
          <p:nvPr/>
        </p:nvSpPr>
        <p:spPr bwMode="auto">
          <a:xfrm>
            <a:off x="3108325" y="1528763"/>
            <a:ext cx="3386138" cy="714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5"/>
              </a:lnSpc>
              <a:tabLst>
                <a:tab pos="422275" algn="l"/>
                <a:tab pos="563245" algn="l"/>
                <a:tab pos="614045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1015"/>
              </a:lnSpc>
              <a:tabLst>
                <a:tab pos="422275" algn="l"/>
                <a:tab pos="563245" algn="l"/>
                <a:tab pos="614045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5"/>
              </a:lnSpc>
              <a:tabLst>
                <a:tab pos="422275" algn="l"/>
                <a:tab pos="563245" algn="l"/>
                <a:tab pos="614045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风雪遍地，形容气候恶劣。</a:t>
            </a:r>
            <a:endParaRPr kumimoji="0" lang="zh-CN" altLang="en-US" sz="2200">
              <a:solidFill>
                <a:srgbClr val="FF0000"/>
              </a:solidFill>
            </a:endParaRPr>
          </a:p>
          <a:p>
            <a:pPr>
              <a:lnSpc>
                <a:spcPts val="1015"/>
              </a:lnSpc>
              <a:tabLst>
                <a:tab pos="422275" algn="l"/>
                <a:tab pos="563245" algn="l"/>
                <a:tab pos="614045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</p:txBody>
      </p:sp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3035300" y="2346325"/>
            <a:ext cx="2538413" cy="282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2225"/>
              </a:lnSpc>
              <a:tabLst>
                <a:tab pos="422275" algn="l"/>
                <a:tab pos="563245" algn="l"/>
                <a:tab pos="614045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一次又一次地循环。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2962275" y="2779713"/>
            <a:ext cx="2820988" cy="423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1015"/>
              </a:lnSpc>
              <a:tabLst>
                <a:tab pos="422275" algn="l"/>
                <a:tab pos="563245" algn="l"/>
                <a:tab pos="614045" algn="l"/>
              </a:tabLst>
            </a:pPr>
            <a:endParaRPr kumimoji="0" lang="en-US" altLang="zh-CN" sz="2200">
              <a:solidFill>
                <a:srgbClr val="FF0000"/>
              </a:solidFill>
            </a:endParaRPr>
          </a:p>
          <a:p>
            <a:pPr>
              <a:lnSpc>
                <a:spcPts val="2315"/>
              </a:lnSpc>
              <a:tabLst>
                <a:tab pos="422275" algn="l"/>
                <a:tab pos="563245" algn="l"/>
                <a:tab pos="614045" algn="l"/>
              </a:tabLst>
            </a:pPr>
            <a:r>
              <a:rPr kumimoji="0" lang="zh-CN" altLang="en-US" sz="2200">
                <a:solidFill>
                  <a:srgbClr val="FF0000"/>
                </a:solidFill>
              </a:rPr>
              <a:t>形容江南暮春的景色。</a:t>
            </a:r>
            <a:endParaRPr kumimoji="0" lang="zh-CN" altLang="en-US" sz="2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autoUpdateAnimBg="0"/>
      <p:bldP spid="7180" grpId="0" autoUpdateAnimBg="0"/>
      <p:bldP spid="7181" grpId="0" autoUpdateAnimBg="0"/>
      <p:bldP spid="7182" grpId="0" autoUpdateAnimBg="0"/>
    </p:bldLst>
  </p:timing>
</p:sld>
</file>

<file path=ppt/theme/theme1.xml><?xml version="1.0" encoding="utf-8"?>
<a:theme xmlns:a="http://schemas.openxmlformats.org/drawingml/2006/main" name="Sumi Painting">
  <a:themeElements>
    <a:clrScheme name="Sumi Painting 1">
      <a:dk1>
        <a:srgbClr val="545472"/>
      </a:dk1>
      <a:lt1>
        <a:srgbClr val="FFFFFF"/>
      </a:lt1>
      <a:dk2>
        <a:srgbClr val="660066"/>
      </a:dk2>
      <a:lt2>
        <a:srgbClr val="9797B7"/>
      </a:lt2>
      <a:accent1>
        <a:srgbClr val="A7CCD9"/>
      </a:accent1>
      <a:accent2>
        <a:srgbClr val="C7C7DF"/>
      </a:accent2>
      <a:accent3>
        <a:srgbClr val="FFFFFF"/>
      </a:accent3>
      <a:accent4>
        <a:srgbClr val="464660"/>
      </a:accent4>
      <a:accent5>
        <a:srgbClr val="D0E2E9"/>
      </a:accent5>
      <a:accent6>
        <a:srgbClr val="B4B4CA"/>
      </a:accent6>
      <a:hlink>
        <a:srgbClr val="9595FF"/>
      </a:hlink>
      <a:folHlink>
        <a:srgbClr val="8888AE"/>
      </a:folHlink>
    </a:clrScheme>
    <a:fontScheme name="Sumi Painting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Sumi Painting 1">
        <a:dk1>
          <a:srgbClr val="545472"/>
        </a:dk1>
        <a:lt1>
          <a:srgbClr val="FFFFFF"/>
        </a:lt1>
        <a:dk2>
          <a:srgbClr val="660066"/>
        </a:dk2>
        <a:lt2>
          <a:srgbClr val="9797B7"/>
        </a:lt2>
        <a:accent1>
          <a:srgbClr val="A7CCD9"/>
        </a:accent1>
        <a:accent2>
          <a:srgbClr val="C7C7DF"/>
        </a:accent2>
        <a:accent3>
          <a:srgbClr val="FFFFFF"/>
        </a:accent3>
        <a:accent4>
          <a:srgbClr val="464660"/>
        </a:accent4>
        <a:accent5>
          <a:srgbClr val="D0E2E9"/>
        </a:accent5>
        <a:accent6>
          <a:srgbClr val="B4B4CA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2">
        <a:dk1>
          <a:srgbClr val="545472"/>
        </a:dk1>
        <a:lt1>
          <a:srgbClr val="FFFFFF"/>
        </a:lt1>
        <a:dk2>
          <a:srgbClr val="892D5B"/>
        </a:dk2>
        <a:lt2>
          <a:srgbClr val="68A7BE"/>
        </a:lt2>
        <a:accent1>
          <a:srgbClr val="CAACCC"/>
        </a:accent1>
        <a:accent2>
          <a:srgbClr val="A7CCD9"/>
        </a:accent2>
        <a:accent3>
          <a:srgbClr val="FFFFFF"/>
        </a:accent3>
        <a:accent4>
          <a:srgbClr val="464660"/>
        </a:accent4>
        <a:accent5>
          <a:srgbClr val="E1D2E2"/>
        </a:accent5>
        <a:accent6>
          <a:srgbClr val="97B9C4"/>
        </a:accent6>
        <a:hlink>
          <a:srgbClr val="9595FF"/>
        </a:hlink>
        <a:folHlink>
          <a:srgbClr val="8888A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4D4D4D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4">
        <a:dk1>
          <a:srgbClr val="545472"/>
        </a:dk1>
        <a:lt1>
          <a:srgbClr val="FFFFFF"/>
        </a:lt1>
        <a:dk2>
          <a:srgbClr val="892D5B"/>
        </a:dk2>
        <a:lt2>
          <a:srgbClr val="AC3872"/>
        </a:lt2>
        <a:accent1>
          <a:srgbClr val="660066"/>
        </a:accent1>
        <a:accent2>
          <a:srgbClr val="E2A6C4"/>
        </a:accent2>
        <a:accent3>
          <a:srgbClr val="FFFFFF"/>
        </a:accent3>
        <a:accent4>
          <a:srgbClr val="464660"/>
        </a:accent4>
        <a:accent5>
          <a:srgbClr val="B8AAB8"/>
        </a:accent5>
        <a:accent6>
          <a:srgbClr val="CD96B1"/>
        </a:accent6>
        <a:hlink>
          <a:srgbClr val="8585FF"/>
        </a:hlink>
        <a:folHlink>
          <a:srgbClr val="563EE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5">
        <a:dk1>
          <a:srgbClr val="545472"/>
        </a:dk1>
        <a:lt1>
          <a:srgbClr val="FFFFFF"/>
        </a:lt1>
        <a:dk2>
          <a:srgbClr val="892D5B"/>
        </a:dk2>
        <a:lt2>
          <a:srgbClr val="515BA7"/>
        </a:lt2>
        <a:accent1>
          <a:srgbClr val="8BD8E7"/>
        </a:accent1>
        <a:accent2>
          <a:srgbClr val="A5AAD3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959ABF"/>
        </a:accent6>
        <a:hlink>
          <a:srgbClr val="B78AFA"/>
        </a:hlink>
        <a:folHlink>
          <a:srgbClr val="A0A5D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6">
        <a:dk1>
          <a:srgbClr val="545472"/>
        </a:dk1>
        <a:lt1>
          <a:srgbClr val="FFFFFF"/>
        </a:lt1>
        <a:dk2>
          <a:srgbClr val="37467F"/>
        </a:dk2>
        <a:lt2>
          <a:srgbClr val="547A3C"/>
        </a:lt2>
        <a:accent1>
          <a:srgbClr val="8BD8E7"/>
        </a:accent1>
        <a:accent2>
          <a:srgbClr val="B7D3A5"/>
        </a:accent2>
        <a:accent3>
          <a:srgbClr val="FFFFFF"/>
        </a:accent3>
        <a:accent4>
          <a:srgbClr val="464660"/>
        </a:accent4>
        <a:accent5>
          <a:srgbClr val="C4E9F1"/>
        </a:accent5>
        <a:accent6>
          <a:srgbClr val="A6BF95"/>
        </a:accent6>
        <a:hlink>
          <a:srgbClr val="619147"/>
        </a:hlink>
        <a:folHlink>
          <a:srgbClr val="94BE7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mi Painting 7">
        <a:dk1>
          <a:srgbClr val="545472"/>
        </a:dk1>
        <a:lt1>
          <a:srgbClr val="FFFFFF"/>
        </a:lt1>
        <a:dk2>
          <a:srgbClr val="655851"/>
        </a:dk2>
        <a:lt2>
          <a:srgbClr val="B49234"/>
        </a:lt2>
        <a:accent1>
          <a:srgbClr val="F8C684"/>
        </a:accent1>
        <a:accent2>
          <a:srgbClr val="E1CE97"/>
        </a:accent2>
        <a:accent3>
          <a:srgbClr val="FFFFFF"/>
        </a:accent3>
        <a:accent4>
          <a:srgbClr val="464660"/>
        </a:accent4>
        <a:accent5>
          <a:srgbClr val="FBDFC2"/>
        </a:accent5>
        <a:accent6>
          <a:srgbClr val="CCBA88"/>
        </a:accent6>
        <a:hlink>
          <a:srgbClr val="7C6148"/>
        </a:hlink>
        <a:folHlink>
          <a:srgbClr val="8E856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Designs\Sumi Painting.pot</Template>
  <TotalTime>0</TotalTime>
  <Words>2551</Words>
  <Application>WPS 演示</Application>
  <PresentationFormat>全屏显示(4:3)</PresentationFormat>
  <Paragraphs>307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3" baseType="lpstr">
      <vt:lpstr>Arial</vt:lpstr>
      <vt:lpstr>宋体</vt:lpstr>
      <vt:lpstr>Wingdings</vt:lpstr>
      <vt:lpstr>Times New Roman</vt:lpstr>
      <vt:lpstr>Tahoma</vt:lpstr>
      <vt:lpstr>华文新魏</vt:lpstr>
      <vt:lpstr>华文行楷</vt:lpstr>
      <vt:lpstr>黑体</vt:lpstr>
      <vt:lpstr>Constantia</vt:lpstr>
      <vt:lpstr>微软雅黑</vt:lpstr>
      <vt:lpstr>Arial Unicode MS</vt:lpstr>
      <vt:lpstr>Calibri</vt:lpstr>
      <vt:lpstr>华文中宋</vt:lpstr>
      <vt:lpstr>楷体_GB2312</vt:lpstr>
      <vt:lpstr>隶书</vt:lpstr>
      <vt:lpstr>华文隶书</vt:lpstr>
      <vt:lpstr>华文琥珀</vt:lpstr>
      <vt:lpstr>华文细黑</vt:lpstr>
      <vt:lpstr>新宋体</vt:lpstr>
      <vt:lpstr>Sumi Painting</vt:lpstr>
      <vt:lpstr>Word.Document.8</vt:lpstr>
      <vt:lpstr>        如果有一天，你突然穿越到一个陌生的时空，你不知道自己身处何时何地，你将如何判断季节呢？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作者简介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 判断说明方法</vt:lpstr>
      <vt:lpstr>    如在早春三四月间，南京桃花要比北京早开20天，但是到晚春五月初，南京刺槐开花只比北京早10天。所以在华北常感觉到春季短促，冬天结束，夏天就到了。      “只”“就”二字可删除吗？</vt:lpstr>
      <vt:lpstr>PowerPoint 演示文稿</vt:lpstr>
      <vt:lpstr>PowerPoint 演示文稿</vt:lpstr>
      <vt:lpstr>     杏花开了，就好像大自然在传语要赶快耕地；桃花开了，又好像在暗示要赶快种谷子。布谷鸟开始唱歌，劳动人民懂得它在唱什么：“阿公阿婆，割麦插禾。”  加红色的词语好在哪里？</vt:lpstr>
      <vt:lpstr>比较阅读：以下内容与课文相比，语言的运用哪个更好？</vt:lpstr>
      <vt:lpstr> “大自然的语言”指的是什么？</vt:lpstr>
      <vt:lpstr>你能用物候知识解释它吗？</vt:lpstr>
      <vt:lpstr>PowerPoint 演示文稿</vt:lpstr>
      <vt:lpstr>PowerPoint 演示文稿</vt:lpstr>
      <vt:lpstr>PowerPoint 演示文稿</vt:lpstr>
      <vt:lpstr>作 业 一</vt:lpstr>
      <vt:lpstr>作 业 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ayy</cp:lastModifiedBy>
  <cp:revision>37</cp:revision>
  <cp:lastPrinted>2113-01-01T00:00:00Z</cp:lastPrinted>
  <dcterms:created xsi:type="dcterms:W3CDTF">2113-01-01T00:00:00Z</dcterms:created>
  <dcterms:modified xsi:type="dcterms:W3CDTF">2018-03-20T03:09:55Z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2052-10.1.0.7224</vt:lpwstr>
  </property>
</Properties>
</file>