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440" r:id="rId2"/>
    <p:sldId id="361" r:id="rId3"/>
    <p:sldId id="353" r:id="rId4"/>
    <p:sldId id="447" r:id="rId5"/>
    <p:sldId id="448" r:id="rId6"/>
    <p:sldId id="449" r:id="rId7"/>
    <p:sldId id="458" r:id="rId8"/>
    <p:sldId id="459" r:id="rId9"/>
    <p:sldId id="460" r:id="rId10"/>
    <p:sldId id="461" r:id="rId11"/>
    <p:sldId id="462" r:id="rId12"/>
    <p:sldId id="463" r:id="rId13"/>
    <p:sldId id="464" r:id="rId14"/>
    <p:sldId id="465" r:id="rId15"/>
    <p:sldId id="466" r:id="rId16"/>
    <p:sldId id="467" r:id="rId17"/>
    <p:sldId id="468" r:id="rId18"/>
    <p:sldId id="469" r:id="rId19"/>
    <p:sldId id="470" r:id="rId20"/>
    <p:sldId id="471" r:id="rId21"/>
    <p:sldId id="472" r:id="rId22"/>
    <p:sldId id="457" r:id="rId23"/>
    <p:sldId id="451" r:id="rId24"/>
    <p:sldId id="452" r:id="rId25"/>
    <p:sldId id="454" r:id="rId26"/>
    <p:sldId id="455" r:id="rId27"/>
    <p:sldId id="453" r:id="rId28"/>
    <p:sldId id="422" r:id="rId29"/>
    <p:sldId id="433" r:id="rId30"/>
    <p:sldId id="456" r:id="rId31"/>
    <p:sldId id="424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73" userDrawn="1">
          <p15:clr>
            <a:srgbClr val="A4A3A4"/>
          </p15:clr>
        </p15:guide>
        <p15:guide id="2" pos="36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AACC"/>
    <a:srgbClr val="767171"/>
    <a:srgbClr val="242829"/>
    <a:srgbClr val="1783C3"/>
    <a:srgbClr val="ED6C66"/>
    <a:srgbClr val="7FBB00"/>
    <a:srgbClr val="3399FF"/>
    <a:srgbClr val="299AB9"/>
    <a:srgbClr val="54BCD9"/>
    <a:srgbClr val="FAD8D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7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-60" y="-105"/>
      </p:cViewPr>
      <p:guideLst>
        <p:guide orient="horz" pos="2273"/>
        <p:guide pos="36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3455E6-91B2-483F-8758-71266CE95275}" type="doc">
      <dgm:prSet loTypeId="urn:microsoft.com/office/officeart/2005/8/layout/arrow2" loCatId="process" qsTypeId="urn:microsoft.com/office/officeart/2005/8/quickstyle/simple1" qsCatId="simple" csTypeId="urn:microsoft.com/office/officeart/2005/8/colors/accent2_3" csCatId="accent2" phldr="1"/>
      <dgm:spPr/>
    </dgm:pt>
    <dgm:pt modelId="{52682482-B47B-4D85-B7FA-FCD25FD6CEF0}">
      <dgm:prSet phldrT="[文本]" custT="1"/>
      <dgm:spPr/>
      <dgm:t>
        <a:bodyPr/>
        <a:lstStyle/>
        <a:p>
          <a:r>
            <a:rPr lang="zh-CN" altLang="en-US" sz="2800" b="1" kern="1200" dirty="0">
              <a:solidFill>
                <a:schemeClr val="accent5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rPr>
            <a:t>努力学习</a:t>
          </a:r>
        </a:p>
      </dgm:t>
    </dgm:pt>
    <dgm:pt modelId="{D7F7E1AA-36CD-4DBF-B4A9-4BBEE6A94E3A}" type="parTrans" cxnId="{350077D3-6B2F-41B9-9661-48FD2B07CD9D}">
      <dgm:prSet/>
      <dgm:spPr/>
      <dgm:t>
        <a:bodyPr/>
        <a:lstStyle/>
        <a:p>
          <a:endParaRPr lang="zh-CN" altLang="en-US" sz="1100" b="1">
            <a:solidFill>
              <a:schemeClr val="accent5">
                <a:lumMod val="50000"/>
              </a:schemeClr>
            </a:solidFill>
            <a:latin typeface="迷你简漫步" panose="02010604000101010101" pitchFamily="2" charset="-122"/>
            <a:ea typeface="迷你简漫步" panose="02010604000101010101" pitchFamily="2" charset="-122"/>
          </a:endParaRPr>
        </a:p>
      </dgm:t>
    </dgm:pt>
    <dgm:pt modelId="{BB319925-0E61-49F9-B96D-5C262E8064AF}" type="sibTrans" cxnId="{350077D3-6B2F-41B9-9661-48FD2B07CD9D}">
      <dgm:prSet/>
      <dgm:spPr/>
      <dgm:t>
        <a:bodyPr/>
        <a:lstStyle/>
        <a:p>
          <a:endParaRPr lang="zh-CN" altLang="en-US" sz="1100" b="1">
            <a:solidFill>
              <a:schemeClr val="accent5">
                <a:lumMod val="50000"/>
              </a:schemeClr>
            </a:solidFill>
            <a:latin typeface="迷你简漫步" panose="02010604000101010101" pitchFamily="2" charset="-122"/>
            <a:ea typeface="迷你简漫步" panose="02010604000101010101" pitchFamily="2" charset="-122"/>
          </a:endParaRPr>
        </a:p>
      </dgm:t>
    </dgm:pt>
    <dgm:pt modelId="{7A9AF7FF-3F28-44C3-9F96-B6398664FEFF}">
      <dgm:prSet phldrT="[文本]" custT="1"/>
      <dgm:spPr/>
      <dgm:t>
        <a:bodyPr/>
        <a:lstStyle/>
        <a:p>
          <a:r>
            <a:rPr lang="zh-CN" altLang="en-US" sz="2800" b="1" kern="1200" dirty="0">
              <a:solidFill>
                <a:schemeClr val="accent5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rPr>
            <a:t>提升自己</a:t>
          </a:r>
        </a:p>
      </dgm:t>
    </dgm:pt>
    <dgm:pt modelId="{3CDA13F0-7198-47E7-9C02-47D2AC7F6F1F}" type="parTrans" cxnId="{CDF6000A-CEB7-4591-80EE-9940664950E6}">
      <dgm:prSet/>
      <dgm:spPr/>
      <dgm:t>
        <a:bodyPr/>
        <a:lstStyle/>
        <a:p>
          <a:endParaRPr lang="zh-CN" altLang="en-US" sz="1100" b="1">
            <a:solidFill>
              <a:schemeClr val="accent5">
                <a:lumMod val="50000"/>
              </a:schemeClr>
            </a:solidFill>
            <a:latin typeface="迷你简漫步" panose="02010604000101010101" pitchFamily="2" charset="-122"/>
            <a:ea typeface="迷你简漫步" panose="02010604000101010101" pitchFamily="2" charset="-122"/>
          </a:endParaRPr>
        </a:p>
      </dgm:t>
    </dgm:pt>
    <dgm:pt modelId="{810635A3-7C77-4D5F-9C2C-978F9B7E13C0}" type="sibTrans" cxnId="{CDF6000A-CEB7-4591-80EE-9940664950E6}">
      <dgm:prSet/>
      <dgm:spPr/>
      <dgm:t>
        <a:bodyPr/>
        <a:lstStyle/>
        <a:p>
          <a:endParaRPr lang="zh-CN" altLang="en-US" sz="1100" b="1">
            <a:solidFill>
              <a:schemeClr val="accent5">
                <a:lumMod val="50000"/>
              </a:schemeClr>
            </a:solidFill>
            <a:latin typeface="迷你简漫步" panose="02010604000101010101" pitchFamily="2" charset="-122"/>
            <a:ea typeface="迷你简漫步" panose="02010604000101010101" pitchFamily="2" charset="-122"/>
          </a:endParaRPr>
        </a:p>
      </dgm:t>
    </dgm:pt>
    <dgm:pt modelId="{A42B5D54-4F0A-4C86-9118-031DBF69E4EB}">
      <dgm:prSet phldrT="[文本]" custT="1"/>
      <dgm:spPr/>
      <dgm:t>
        <a:bodyPr/>
        <a:lstStyle/>
        <a:p>
          <a:r>
            <a:rPr lang="zh-CN" altLang="en-US" sz="2800" b="1" kern="1200" dirty="0">
              <a:solidFill>
                <a:schemeClr val="accent5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rPr>
            <a:t>赢得尊严</a:t>
          </a:r>
        </a:p>
      </dgm:t>
    </dgm:pt>
    <dgm:pt modelId="{71581F75-35BD-492E-8FCE-2B244B2A6E92}" type="parTrans" cxnId="{694E4DF5-95DB-4C6F-B299-FFC1AA9784B7}">
      <dgm:prSet/>
      <dgm:spPr/>
      <dgm:t>
        <a:bodyPr/>
        <a:lstStyle/>
        <a:p>
          <a:endParaRPr lang="zh-CN" altLang="en-US" sz="1100" b="1">
            <a:solidFill>
              <a:schemeClr val="accent5">
                <a:lumMod val="50000"/>
              </a:schemeClr>
            </a:solidFill>
            <a:latin typeface="迷你简漫步" panose="02010604000101010101" pitchFamily="2" charset="-122"/>
            <a:ea typeface="迷你简漫步" panose="02010604000101010101" pitchFamily="2" charset="-122"/>
          </a:endParaRPr>
        </a:p>
      </dgm:t>
    </dgm:pt>
    <dgm:pt modelId="{452AF43B-4FC7-4EE1-AA1C-41D3F0BF5FFD}" type="sibTrans" cxnId="{694E4DF5-95DB-4C6F-B299-FFC1AA9784B7}">
      <dgm:prSet/>
      <dgm:spPr/>
      <dgm:t>
        <a:bodyPr/>
        <a:lstStyle/>
        <a:p>
          <a:endParaRPr lang="zh-CN" altLang="en-US" sz="1100" b="1">
            <a:solidFill>
              <a:schemeClr val="accent5">
                <a:lumMod val="50000"/>
              </a:schemeClr>
            </a:solidFill>
            <a:latin typeface="迷你简漫步" panose="02010604000101010101" pitchFamily="2" charset="-122"/>
            <a:ea typeface="迷你简漫步" panose="02010604000101010101" pitchFamily="2" charset="-122"/>
          </a:endParaRPr>
        </a:p>
      </dgm:t>
    </dgm:pt>
    <dgm:pt modelId="{DB613223-FA92-4113-905A-A14243783A06}">
      <dgm:prSet phldrT="[文本]" custT="1"/>
      <dgm:spPr/>
      <dgm:t>
        <a:bodyPr/>
        <a:lstStyle/>
        <a:p>
          <a:r>
            <a:rPr lang="zh-CN" altLang="en-US" sz="2800" b="1" kern="1200" dirty="0">
              <a:solidFill>
                <a:schemeClr val="accent5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rPr>
            <a:t>具有思想力</a:t>
          </a:r>
        </a:p>
      </dgm:t>
    </dgm:pt>
    <dgm:pt modelId="{E640BE84-2848-428B-9481-F0595B0E241F}" type="parTrans" cxnId="{AB49FD3B-5AA9-4E4F-9816-5CC46B161989}">
      <dgm:prSet/>
      <dgm:spPr/>
      <dgm:t>
        <a:bodyPr/>
        <a:lstStyle/>
        <a:p>
          <a:endParaRPr lang="zh-CN" altLang="en-US"/>
        </a:p>
      </dgm:t>
    </dgm:pt>
    <dgm:pt modelId="{B6677F9F-D704-4A88-8F1E-F073D50D38AD}" type="sibTrans" cxnId="{AB49FD3B-5AA9-4E4F-9816-5CC46B161989}">
      <dgm:prSet/>
      <dgm:spPr/>
      <dgm:t>
        <a:bodyPr/>
        <a:lstStyle/>
        <a:p>
          <a:endParaRPr lang="zh-CN" altLang="en-US"/>
        </a:p>
      </dgm:t>
    </dgm:pt>
    <dgm:pt modelId="{F39955C3-0FE8-4E4A-BF5F-41BDFCCD32EB}" type="pres">
      <dgm:prSet presAssocID="{113455E6-91B2-483F-8758-71266CE95275}" presName="arrowDiagram" presStyleCnt="0">
        <dgm:presLayoutVars>
          <dgm:chMax val="5"/>
          <dgm:dir/>
          <dgm:resizeHandles val="exact"/>
        </dgm:presLayoutVars>
      </dgm:prSet>
      <dgm:spPr/>
    </dgm:pt>
    <dgm:pt modelId="{CC526E0F-75BA-4E90-BAC4-8A57995F695D}" type="pres">
      <dgm:prSet presAssocID="{113455E6-91B2-483F-8758-71266CE95275}" presName="arrow" presStyleLbl="bgShp" presStyleIdx="0" presStyleCnt="1"/>
      <dgm:spPr/>
    </dgm:pt>
    <dgm:pt modelId="{AD5F9BDE-D888-4C49-BE9D-1C1AAED14349}" type="pres">
      <dgm:prSet presAssocID="{113455E6-91B2-483F-8758-71266CE95275}" presName="arrowDiagram4" presStyleCnt="0"/>
      <dgm:spPr/>
    </dgm:pt>
    <dgm:pt modelId="{C3F99044-8602-4C85-9BC7-0D0FAF35DC6B}" type="pres">
      <dgm:prSet presAssocID="{52682482-B47B-4D85-B7FA-FCD25FD6CEF0}" presName="bullet4a" presStyleLbl="node1" presStyleIdx="0" presStyleCnt="4"/>
      <dgm:spPr/>
    </dgm:pt>
    <dgm:pt modelId="{9EE64EF7-6686-4D3A-AA45-05F039D4B571}" type="pres">
      <dgm:prSet presAssocID="{52682482-B47B-4D85-B7FA-FCD25FD6CEF0}" presName="textBox4a" presStyleLbl="revTx" presStyleIdx="0" presStyleCnt="4" custScaleX="11966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F3437F-9349-4EB4-8CBC-0F6087DCFAB6}" type="pres">
      <dgm:prSet presAssocID="{7A9AF7FF-3F28-44C3-9F96-B6398664FEFF}" presName="bullet4b" presStyleLbl="node1" presStyleIdx="1" presStyleCnt="4"/>
      <dgm:spPr/>
    </dgm:pt>
    <dgm:pt modelId="{E0C88FE7-58A7-4C78-8736-AE3B6166046D}" type="pres">
      <dgm:prSet presAssocID="{7A9AF7FF-3F28-44C3-9F96-B6398664FEFF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F5A4FC-434B-4B23-8F46-F89E4680F435}" type="pres">
      <dgm:prSet presAssocID="{DB613223-FA92-4113-905A-A14243783A06}" presName="bullet4c" presStyleLbl="node1" presStyleIdx="2" presStyleCnt="4"/>
      <dgm:spPr/>
    </dgm:pt>
    <dgm:pt modelId="{699F5C32-A23A-46A4-85B8-14417872FA0C}" type="pres">
      <dgm:prSet presAssocID="{DB613223-FA92-4113-905A-A14243783A06}" presName="textBox4c" presStyleLbl="revTx" presStyleIdx="2" presStyleCnt="4" custScaleX="1984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126EB7-8051-4AAD-A50F-992411254964}" type="pres">
      <dgm:prSet presAssocID="{A42B5D54-4F0A-4C86-9118-031DBF69E4EB}" presName="bullet4d" presStyleLbl="node1" presStyleIdx="3" presStyleCnt="4"/>
      <dgm:spPr/>
    </dgm:pt>
    <dgm:pt modelId="{24D1B428-A950-42C2-A75C-2310CE9E77F5}" type="pres">
      <dgm:prSet presAssocID="{A42B5D54-4F0A-4C86-9118-031DBF69E4EB}" presName="textBox4d" presStyleLbl="revTx" presStyleIdx="3" presStyleCnt="4" custScaleX="1937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0A4BCE-08AB-40F5-9A2F-C573028FD721}" type="presOf" srcId="{DB613223-FA92-4113-905A-A14243783A06}" destId="{699F5C32-A23A-46A4-85B8-14417872FA0C}" srcOrd="0" destOrd="0" presId="urn:microsoft.com/office/officeart/2005/8/layout/arrow2"/>
    <dgm:cxn modelId="{5515F745-BDA3-486C-AAFD-CED422CB2E47}" type="presOf" srcId="{113455E6-91B2-483F-8758-71266CE95275}" destId="{F39955C3-0FE8-4E4A-BF5F-41BDFCCD32EB}" srcOrd="0" destOrd="0" presId="urn:microsoft.com/office/officeart/2005/8/layout/arrow2"/>
    <dgm:cxn modelId="{CDF6000A-CEB7-4591-80EE-9940664950E6}" srcId="{113455E6-91B2-483F-8758-71266CE95275}" destId="{7A9AF7FF-3F28-44C3-9F96-B6398664FEFF}" srcOrd="1" destOrd="0" parTransId="{3CDA13F0-7198-47E7-9C02-47D2AC7F6F1F}" sibTransId="{810635A3-7C77-4D5F-9C2C-978F9B7E13C0}"/>
    <dgm:cxn modelId="{9C39F4E9-C8B5-4E74-9744-7634C3C5E0ED}" type="presOf" srcId="{7A9AF7FF-3F28-44C3-9F96-B6398664FEFF}" destId="{E0C88FE7-58A7-4C78-8736-AE3B6166046D}" srcOrd="0" destOrd="0" presId="urn:microsoft.com/office/officeart/2005/8/layout/arrow2"/>
    <dgm:cxn modelId="{694E4DF5-95DB-4C6F-B299-FFC1AA9784B7}" srcId="{113455E6-91B2-483F-8758-71266CE95275}" destId="{A42B5D54-4F0A-4C86-9118-031DBF69E4EB}" srcOrd="3" destOrd="0" parTransId="{71581F75-35BD-492E-8FCE-2B244B2A6E92}" sibTransId="{452AF43B-4FC7-4EE1-AA1C-41D3F0BF5FFD}"/>
    <dgm:cxn modelId="{AB49FD3B-5AA9-4E4F-9816-5CC46B161989}" srcId="{113455E6-91B2-483F-8758-71266CE95275}" destId="{DB613223-FA92-4113-905A-A14243783A06}" srcOrd="2" destOrd="0" parTransId="{E640BE84-2848-428B-9481-F0595B0E241F}" sibTransId="{B6677F9F-D704-4A88-8F1E-F073D50D38AD}"/>
    <dgm:cxn modelId="{427D03E9-A863-4BC1-BDB2-235E3A559F3D}" type="presOf" srcId="{A42B5D54-4F0A-4C86-9118-031DBF69E4EB}" destId="{24D1B428-A950-42C2-A75C-2310CE9E77F5}" srcOrd="0" destOrd="0" presId="urn:microsoft.com/office/officeart/2005/8/layout/arrow2"/>
    <dgm:cxn modelId="{350077D3-6B2F-41B9-9661-48FD2B07CD9D}" srcId="{113455E6-91B2-483F-8758-71266CE95275}" destId="{52682482-B47B-4D85-B7FA-FCD25FD6CEF0}" srcOrd="0" destOrd="0" parTransId="{D7F7E1AA-36CD-4DBF-B4A9-4BBEE6A94E3A}" sibTransId="{BB319925-0E61-49F9-B96D-5C262E8064AF}"/>
    <dgm:cxn modelId="{658D0804-C6DF-4252-A60C-12122FFEC98D}" type="presOf" srcId="{52682482-B47B-4D85-B7FA-FCD25FD6CEF0}" destId="{9EE64EF7-6686-4D3A-AA45-05F039D4B571}" srcOrd="0" destOrd="0" presId="urn:microsoft.com/office/officeart/2005/8/layout/arrow2"/>
    <dgm:cxn modelId="{2670CA3D-968D-4386-9911-96B9F09B12C1}" type="presParOf" srcId="{F39955C3-0FE8-4E4A-BF5F-41BDFCCD32EB}" destId="{CC526E0F-75BA-4E90-BAC4-8A57995F695D}" srcOrd="0" destOrd="0" presId="urn:microsoft.com/office/officeart/2005/8/layout/arrow2"/>
    <dgm:cxn modelId="{8818AD88-63E7-4C54-B15E-E628E4E7B1B1}" type="presParOf" srcId="{F39955C3-0FE8-4E4A-BF5F-41BDFCCD32EB}" destId="{AD5F9BDE-D888-4C49-BE9D-1C1AAED14349}" srcOrd="1" destOrd="0" presId="urn:microsoft.com/office/officeart/2005/8/layout/arrow2"/>
    <dgm:cxn modelId="{1CC1EA5E-91B4-4D42-A87E-3B573CDD478F}" type="presParOf" srcId="{AD5F9BDE-D888-4C49-BE9D-1C1AAED14349}" destId="{C3F99044-8602-4C85-9BC7-0D0FAF35DC6B}" srcOrd="0" destOrd="0" presId="urn:microsoft.com/office/officeart/2005/8/layout/arrow2"/>
    <dgm:cxn modelId="{6AB38E97-E840-4DC0-9423-BEFFE6912209}" type="presParOf" srcId="{AD5F9BDE-D888-4C49-BE9D-1C1AAED14349}" destId="{9EE64EF7-6686-4D3A-AA45-05F039D4B571}" srcOrd="1" destOrd="0" presId="urn:microsoft.com/office/officeart/2005/8/layout/arrow2"/>
    <dgm:cxn modelId="{C868D23A-698A-45F8-802E-6C610A9CD8B2}" type="presParOf" srcId="{AD5F9BDE-D888-4C49-BE9D-1C1AAED14349}" destId="{69F3437F-9349-4EB4-8CBC-0F6087DCFAB6}" srcOrd="2" destOrd="0" presId="urn:microsoft.com/office/officeart/2005/8/layout/arrow2"/>
    <dgm:cxn modelId="{13087B8D-7AC0-467C-B197-B1A67028FC30}" type="presParOf" srcId="{AD5F9BDE-D888-4C49-BE9D-1C1AAED14349}" destId="{E0C88FE7-58A7-4C78-8736-AE3B6166046D}" srcOrd="3" destOrd="0" presId="urn:microsoft.com/office/officeart/2005/8/layout/arrow2"/>
    <dgm:cxn modelId="{8DFEA208-630D-425A-9218-F48EF930632A}" type="presParOf" srcId="{AD5F9BDE-D888-4C49-BE9D-1C1AAED14349}" destId="{6EF5A4FC-434B-4B23-8F46-F89E4680F435}" srcOrd="4" destOrd="0" presId="urn:microsoft.com/office/officeart/2005/8/layout/arrow2"/>
    <dgm:cxn modelId="{D052487F-4EA0-49A3-A9C4-71863043800C}" type="presParOf" srcId="{AD5F9BDE-D888-4C49-BE9D-1C1AAED14349}" destId="{699F5C32-A23A-46A4-85B8-14417872FA0C}" srcOrd="5" destOrd="0" presId="urn:microsoft.com/office/officeart/2005/8/layout/arrow2"/>
    <dgm:cxn modelId="{20AE25BA-A670-46A9-A069-FDCF78F1ABA3}" type="presParOf" srcId="{AD5F9BDE-D888-4C49-BE9D-1C1AAED14349}" destId="{93126EB7-8051-4AAD-A50F-992411254964}" srcOrd="6" destOrd="0" presId="urn:microsoft.com/office/officeart/2005/8/layout/arrow2"/>
    <dgm:cxn modelId="{8C251ECE-8107-4356-AF44-285975DA71C9}" type="presParOf" srcId="{AD5F9BDE-D888-4C49-BE9D-1C1AAED14349}" destId="{24D1B428-A950-42C2-A75C-2310CE9E77F5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526E0F-75BA-4E90-BAC4-8A57995F695D}">
      <dsp:nvSpPr>
        <dsp:cNvPr id="0" name=""/>
        <dsp:cNvSpPr/>
      </dsp:nvSpPr>
      <dsp:spPr>
        <a:xfrm>
          <a:off x="-156103" y="169333"/>
          <a:ext cx="8128000" cy="507999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F99044-8602-4C85-9BC7-0D0FAF35DC6B}">
      <dsp:nvSpPr>
        <dsp:cNvPr id="0" name=""/>
        <dsp:cNvSpPr/>
      </dsp:nvSpPr>
      <dsp:spPr>
        <a:xfrm>
          <a:off x="644504" y="3946821"/>
          <a:ext cx="186944" cy="186944"/>
        </a:xfrm>
        <a:prstGeom prst="ellips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E64EF7-6686-4D3A-AA45-05F039D4B571}">
      <dsp:nvSpPr>
        <dsp:cNvPr id="0" name=""/>
        <dsp:cNvSpPr/>
      </dsp:nvSpPr>
      <dsp:spPr>
        <a:xfrm>
          <a:off x="601350" y="4040293"/>
          <a:ext cx="1663139" cy="1209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58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chemeClr val="accent5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rPr>
            <a:t>努力学习</a:t>
          </a:r>
        </a:p>
      </dsp:txBody>
      <dsp:txXfrm>
        <a:off x="601350" y="4040293"/>
        <a:ext cx="1663139" cy="1209040"/>
      </dsp:txXfrm>
    </dsp:sp>
    <dsp:sp modelId="{69F3437F-9349-4EB4-8CBC-0F6087DCFAB6}">
      <dsp:nvSpPr>
        <dsp:cNvPr id="0" name=""/>
        <dsp:cNvSpPr/>
      </dsp:nvSpPr>
      <dsp:spPr>
        <a:xfrm>
          <a:off x="1965304" y="2765213"/>
          <a:ext cx="325120" cy="325120"/>
        </a:xfrm>
        <a:prstGeom prst="ellipse">
          <a:avLst/>
        </a:prstGeom>
        <a:solidFill>
          <a:schemeClr val="accent2">
            <a:shade val="80000"/>
            <a:hueOff val="-160472"/>
            <a:satOff val="3389"/>
            <a:lumOff val="90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C88FE7-58A7-4C78-8736-AE3B6166046D}">
      <dsp:nvSpPr>
        <dsp:cNvPr id="0" name=""/>
        <dsp:cNvSpPr/>
      </dsp:nvSpPr>
      <dsp:spPr>
        <a:xfrm>
          <a:off x="2127864" y="2927773"/>
          <a:ext cx="1706880" cy="23215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2274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chemeClr val="accent5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rPr>
            <a:t>提升自己</a:t>
          </a:r>
        </a:p>
      </dsp:txBody>
      <dsp:txXfrm>
        <a:off x="2127864" y="2927773"/>
        <a:ext cx="1706880" cy="2321559"/>
      </dsp:txXfrm>
    </dsp:sp>
    <dsp:sp modelId="{6EF5A4FC-434B-4B23-8F46-F89E4680F435}">
      <dsp:nvSpPr>
        <dsp:cNvPr id="0" name=""/>
        <dsp:cNvSpPr/>
      </dsp:nvSpPr>
      <dsp:spPr>
        <a:xfrm>
          <a:off x="3651864" y="1894501"/>
          <a:ext cx="430784" cy="430784"/>
        </a:xfrm>
        <a:prstGeom prst="ellipse">
          <a:avLst/>
        </a:prstGeom>
        <a:solidFill>
          <a:schemeClr val="accent2">
            <a:shade val="80000"/>
            <a:hueOff val="-320943"/>
            <a:satOff val="6777"/>
            <a:lumOff val="180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F5C32-A23A-46A4-85B8-14417872FA0C}">
      <dsp:nvSpPr>
        <dsp:cNvPr id="0" name=""/>
        <dsp:cNvSpPr/>
      </dsp:nvSpPr>
      <dsp:spPr>
        <a:xfrm>
          <a:off x="3026934" y="2109893"/>
          <a:ext cx="3387525" cy="3139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264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chemeClr val="accent5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rPr>
            <a:t>具有思想力</a:t>
          </a:r>
        </a:p>
      </dsp:txBody>
      <dsp:txXfrm>
        <a:off x="3026934" y="2109893"/>
        <a:ext cx="3387525" cy="3139440"/>
      </dsp:txXfrm>
    </dsp:sp>
    <dsp:sp modelId="{93126EB7-8051-4AAD-A50F-992411254964}">
      <dsp:nvSpPr>
        <dsp:cNvPr id="0" name=""/>
        <dsp:cNvSpPr/>
      </dsp:nvSpPr>
      <dsp:spPr>
        <a:xfrm>
          <a:off x="5488792" y="1318429"/>
          <a:ext cx="577088" cy="577088"/>
        </a:xfrm>
        <a:prstGeom prst="ellipse">
          <a:avLst/>
        </a:prstGeom>
        <a:solidFill>
          <a:schemeClr val="accent2">
            <a:shade val="80000"/>
            <a:hueOff val="-481415"/>
            <a:satOff val="10166"/>
            <a:lumOff val="270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D1B428-A950-42C2-A75C-2310CE9E77F5}">
      <dsp:nvSpPr>
        <dsp:cNvPr id="0" name=""/>
        <dsp:cNvSpPr/>
      </dsp:nvSpPr>
      <dsp:spPr>
        <a:xfrm>
          <a:off x="4977450" y="1606973"/>
          <a:ext cx="3306653" cy="3642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5787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chemeClr val="accent5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rPr>
            <a:t>赢得尊严</a:t>
          </a:r>
        </a:p>
      </dsp:txBody>
      <dsp:txXfrm>
        <a:off x="4977450" y="1606973"/>
        <a:ext cx="3306653" cy="3642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FA3F6D-C433-4D49-812A-DED3FAA7F04A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0B4B85-28A9-4B87-B2C3-0DD908F056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5570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0B4B85-28A9-4B87-B2C3-0DD908F0561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45157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47D6F-BE57-4671-9059-ADA01CD19A3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6236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我思故我在</a:t>
            </a:r>
            <a:endParaRPr lang="en-US" altLang="zh-CN" dirty="0"/>
          </a:p>
          <a:p>
            <a:r>
              <a:rPr lang="zh-CN" altLang="en-US" dirty="0"/>
              <a:t>尊严的意思</a:t>
            </a:r>
            <a:endParaRPr lang="en-US" altLang="zh-CN" dirty="0"/>
          </a:p>
          <a:p>
            <a:r>
              <a:rPr lang="zh-CN" altLang="en-US" dirty="0"/>
              <a:t>奇葩说里的一句话</a:t>
            </a:r>
          </a:p>
          <a:p>
            <a:endParaRPr lang="en-US" altLang="zh-CN" dirty="0"/>
          </a:p>
          <a:p>
            <a:r>
              <a:rPr lang="zh-CN" altLang="en-US" dirty="0"/>
              <a:t>第一不思考枉为人</a:t>
            </a:r>
            <a:endParaRPr lang="en-US" altLang="zh-CN" dirty="0"/>
          </a:p>
          <a:p>
            <a:r>
              <a:rPr lang="zh-CN" altLang="en-US" dirty="0"/>
              <a:t>第二思考以道德为标准，美德即知识，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0B4B85-28A9-4B87-B2C3-0DD908F0561C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9126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我思故我在</a:t>
            </a:r>
            <a:endParaRPr lang="en-US" altLang="zh-CN"/>
          </a:p>
          <a:p>
            <a:pPr>
              <a:spcBef>
                <a:spcPct val="0"/>
              </a:spcBef>
            </a:pPr>
            <a:r>
              <a:rPr lang="zh-CN" altLang="en-US"/>
              <a:t>尊严的意思</a:t>
            </a:r>
            <a:endParaRPr lang="en-US" altLang="zh-CN"/>
          </a:p>
          <a:p>
            <a:pPr>
              <a:spcBef>
                <a:spcPct val="0"/>
              </a:spcBef>
            </a:pPr>
            <a:r>
              <a:rPr lang="zh-CN" altLang="en-US"/>
              <a:t>奇葩说里的一句话</a:t>
            </a:r>
          </a:p>
          <a:p>
            <a:pPr>
              <a:spcBef>
                <a:spcPct val="0"/>
              </a:spcBef>
            </a:pPr>
            <a:endParaRPr lang="en-US" altLang="zh-CN"/>
          </a:p>
          <a:p>
            <a:pPr>
              <a:spcBef>
                <a:spcPct val="0"/>
              </a:spcBef>
            </a:pPr>
            <a:r>
              <a:rPr lang="zh-CN" altLang="en-US"/>
              <a:t>第一不思考枉为人</a:t>
            </a:r>
            <a:endParaRPr lang="en-US" altLang="zh-CN"/>
          </a:p>
          <a:p>
            <a:pPr>
              <a:spcBef>
                <a:spcPct val="0"/>
              </a:spcBef>
            </a:pPr>
            <a:r>
              <a:rPr lang="zh-CN" altLang="en-US"/>
              <a:t>第二思考以道德为标准，美德即知识，</a:t>
            </a:r>
          </a:p>
        </p:txBody>
      </p:sp>
      <p:sp>
        <p:nvSpPr>
          <p:cNvPr id="3584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r"/>
            <a:fld id="{289E64EE-BF05-4A85-9056-AB66E633D5F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/>
              <a:t>27</a:t>
            </a:fld>
            <a:endParaRPr lang="en-US" altLang="zh-CN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99562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0B4B85-28A9-4B87-B2C3-0DD908F0561C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2148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47D6F-BE57-4671-9059-ADA01CD19A3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4743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47D6F-BE57-4671-9059-ADA01CD19A3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9217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47D6F-BE57-4671-9059-ADA01CD19A3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6368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47D6F-BE57-4671-9059-ADA01CD19A3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3759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47D6F-BE57-4671-9059-ADA01CD19A3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7075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47D6F-BE57-4671-9059-ADA01CD19A3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3177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47D6F-BE57-4671-9059-ADA01CD19A3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49263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47D6F-BE57-4671-9059-ADA01CD19A3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3544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版权归李元晟所有，请勿商用</a:t>
            </a:r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602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6A7E-B3C8-4DAF-A4CE-D4318E89CF66}" type="datetime1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6123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版权归李元晟所有，请勿商用</a:t>
            </a:r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9333003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28F03-C127-4857-AA82-C3CE6EFEC8B0}" type="datetime1">
              <a:rPr lang="zh-CN" altLang="en-US" smtClean="0"/>
              <a:pPr/>
              <a:t>2016/10/31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2654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77A3-B891-4D58-B518-D7530945140B}" type="datetime1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0642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C1A73-357A-4253-8964-E47E80032767}" type="datetime1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8925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17CF9-CB0F-43A0-8D01-5E8041A8E6A7}" type="datetime1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9868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0466-7122-4A40-B711-236C2FDFBFBE}" type="datetime1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686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E24E-4103-46F3-A523-0C8CEC228A53}" type="datetime1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9694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527-B744-43FD-B5EE-823AE718F822}" type="datetime1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1949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EF0F-6A2F-4B99-B688-0239CC64A9DB}" type="datetime1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0258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版权归李元晟所有，请勿商用</a:t>
            </a:r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99626-A7FC-4EA6-8C73-396CBD8F5C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46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24517;&#20462;&#22235;\&#20154;&#26159;&#19968;&#26681;&#33021;&#24605;&#24819;&#30340;&#33479;&#33609;\&#21270;&#23398;&#20043;&#27527;&#65292;&#20154;&#24615;&#20043;&#24694;.mp4" TargetMode="Externa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4517;&#20462;&#22235;\&#20154;&#26159;&#19968;&#26681;&#33021;&#24605;&#24819;&#30340;&#33479;&#33609;\&#26391;&#35829;&#37197;&#20048;.mp3" TargetMode="External"/><Relationship Id="rId5" Type="http://schemas.openxmlformats.org/officeDocument/2006/relationships/image" Target="../media/image4.png"/><Relationship Id="rId4" Type="http://schemas.microsoft.com/office/2007/relationships/media" Target="file:///E:\&#20154;&#26159;&#19968;&#26681;&#33021;&#24605;&#24819;&#30340;&#33479;&#33609;\&#26391;&#35829;&#37197;&#20048;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4517;&#20462;&#22235;\&#20154;&#26159;&#19968;&#26681;&#33021;&#24605;&#24819;&#30340;&#33479;&#33609;\&#25968;&#23383;&#25925;&#20107;&#37197;&#20048;.mp3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13" y="66261"/>
            <a:ext cx="12192000" cy="6894022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15400" y="1333868"/>
            <a:ext cx="671311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1783C3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人是</a:t>
            </a:r>
            <a:endParaRPr lang="en-US" altLang="zh-CN" sz="4800" dirty="0">
              <a:solidFill>
                <a:srgbClr val="1783C3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r>
              <a:rPr lang="zh-CN" altLang="en-US" sz="4800" dirty="0">
                <a:solidFill>
                  <a:srgbClr val="1783C3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一根能思想的苇草</a:t>
            </a:r>
            <a:endParaRPr lang="en-US" altLang="zh-CN" sz="4000" dirty="0">
              <a:solidFill>
                <a:srgbClr val="1783C3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/>
            <a:r>
              <a:rPr lang="zh-CN" altLang="en-US" sz="2000" dirty="0">
                <a:solidFill>
                  <a:srgbClr val="1783C3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           （法）帕斯卡尔</a:t>
            </a:r>
          </a:p>
        </p:txBody>
      </p:sp>
      <p:sp>
        <p:nvSpPr>
          <p:cNvPr id="2" name="矩形 1"/>
          <p:cNvSpPr/>
          <p:nvPr/>
        </p:nvSpPr>
        <p:spPr>
          <a:xfrm>
            <a:off x="6658428" y="3664520"/>
            <a:ext cx="3904343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b="1" dirty="0">
                <a:solidFill>
                  <a:srgbClr val="303030"/>
                </a:solidFill>
                <a:ea typeface="华文仿宋" panose="02010600040101010101" pitchFamily="2" charset="-122"/>
              </a:rPr>
              <a:t>　　　</a:t>
            </a:r>
            <a:r>
              <a:rPr lang="zh-CN" altLang="en-US" sz="3200" b="1" dirty="0">
                <a:solidFill>
                  <a:srgbClr val="30303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授课人：冀永峰</a:t>
            </a:r>
          </a:p>
          <a:p>
            <a:pPr algn="r">
              <a:spcBef>
                <a:spcPct val="50000"/>
              </a:spcBef>
            </a:pPr>
            <a:r>
              <a:rPr lang="zh-CN" altLang="en-US" b="1" dirty="0">
                <a:solidFill>
                  <a:srgbClr val="30303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　宁夏回族自治区银川市第二中学</a:t>
            </a:r>
            <a:endParaRPr lang="en-US" altLang="zh-CN" b="1" dirty="0">
              <a:solidFill>
                <a:srgbClr val="30303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4824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5260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16200000">
            <a:off x="11486136" y="5141959"/>
            <a:ext cx="196948" cy="165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98164" y="5739124"/>
            <a:ext cx="74584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我与父亲辗转来到了巴黎，从此开启了我新的人生路</a:t>
            </a:r>
          </a:p>
        </p:txBody>
      </p:sp>
      <p:sp>
        <p:nvSpPr>
          <p:cNvPr id="9" name="矩形 8"/>
          <p:cNvSpPr/>
          <p:nvPr/>
        </p:nvSpPr>
        <p:spPr>
          <a:xfrm>
            <a:off x="2049105" y="5739124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1631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1211683" y="5393959"/>
            <a:ext cx="196948" cy="1152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9585350"/>
      </p:ext>
    </p:extLst>
  </p:cSld>
  <p:clrMapOvr>
    <a:masterClrMapping/>
  </p:clrMapOvr>
  <p:transition spd="slow" advClick="0" advTm="9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11486136" y="5141959"/>
            <a:ext cx="196948" cy="165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73077" y="5369791"/>
            <a:ext cx="74584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大家都说我是一个天才</a:t>
            </a:r>
            <a:r>
              <a:rPr lang="zh-CN" altLang="en-US" sz="2400" dirty="0"/>
              <a:t>。</a:t>
            </a:r>
            <a:r>
              <a:rPr lang="zh-CN" altLang="zh-CN" sz="2400" dirty="0"/>
              <a:t>不，我只是在</a:t>
            </a:r>
            <a:r>
              <a:rPr lang="en-US" altLang="zh-CN" sz="2400" dirty="0"/>
              <a:t>12</a:t>
            </a:r>
            <a:r>
              <a:rPr lang="zh-CN" altLang="zh-CN" sz="2400" dirty="0"/>
              <a:t>岁的时候独自发现了</a:t>
            </a:r>
            <a:r>
              <a:rPr lang="en-US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三角形的内角和等于</a:t>
            </a:r>
            <a:r>
              <a:rPr lang="en-US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r>
              <a:rPr lang="zh-CN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</a:t>
            </a:r>
            <a:r>
              <a:rPr lang="en-US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/>
              <a:t>罢了。大家把这</a:t>
            </a:r>
            <a:r>
              <a:rPr lang="zh-CN" altLang="en-US" sz="2400" dirty="0"/>
              <a:t>种方法</a:t>
            </a:r>
            <a:r>
              <a:rPr lang="zh-CN" altLang="zh-CN" sz="2400" dirty="0"/>
              <a:t>叫做</a:t>
            </a:r>
            <a:r>
              <a:rPr lang="zh-CN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“帕斯卡三角形”</a:t>
            </a:r>
            <a:r>
              <a:rPr lang="zh-CN" altLang="zh-CN" sz="2400" dirty="0"/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1824017" y="5739124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1635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1211683" y="5393959"/>
            <a:ext cx="196948" cy="1152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4157" y="357110"/>
            <a:ext cx="3600450" cy="4762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4050" y="0"/>
            <a:ext cx="5242560" cy="483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7508595"/>
      </p:ext>
    </p:extLst>
  </p:cSld>
  <p:clrMapOvr>
    <a:masterClrMapping/>
  </p:clrMapOvr>
  <p:transition spd="slow" advClick="0" advTm="20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53207"/>
            <a:ext cx="12192000" cy="541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16200000">
            <a:off x="11512062" y="5318153"/>
            <a:ext cx="196948" cy="130360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72517" y="5739124"/>
            <a:ext cx="83358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岁那年，我参加了巴黎数学家和物理学家小组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增长见识</a:t>
            </a:r>
            <a:endParaRPr lang="zh-CN" altLang="zh-CN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23457" y="5739124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1639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1148983" y="5393957"/>
            <a:ext cx="196948" cy="1152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7457" y="-167312"/>
            <a:ext cx="4325837" cy="538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9296172"/>
      </p:ext>
    </p:extLst>
  </p:cSld>
  <p:clrMapOvr>
    <a:masterClrMapping/>
  </p:clrMapOvr>
  <p:transition spd="slow" advClick="0" advTm="9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11486136" y="5141959"/>
            <a:ext cx="196948" cy="165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71553" y="5302077"/>
            <a:ext cx="74584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那年，我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发表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zh-CN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圆锥截线论</a:t>
            </a:r>
            <a:r>
              <a:rPr lang="zh-CN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别人说这可是水平很高的一篇论文。是不是呢？我不知道。我只知道从此世界上出现了 </a:t>
            </a:r>
            <a:r>
              <a:rPr lang="en-US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帕斯卡定理</a:t>
            </a:r>
            <a:r>
              <a:rPr lang="en-US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据说中国</a:t>
            </a: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岁的孩子还为我的这一发现而感到苦恼呢。</a:t>
            </a:r>
          </a:p>
        </p:txBody>
      </p:sp>
      <p:sp>
        <p:nvSpPr>
          <p:cNvPr id="9" name="矩形 8"/>
          <p:cNvSpPr/>
          <p:nvPr/>
        </p:nvSpPr>
        <p:spPr>
          <a:xfrm>
            <a:off x="1967631" y="5739124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1640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1211683" y="5393959"/>
            <a:ext cx="196948" cy="1152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8023713" cy="49888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0472" y="579893"/>
            <a:ext cx="3324225" cy="3829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011670678"/>
      </p:ext>
    </p:extLst>
  </p:cSld>
  <p:clrMapOvr>
    <a:masterClrMapping/>
  </p:clrMapOvr>
  <p:transition spd="slow" advClick="0" advTm="25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538743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16200000">
            <a:off x="10420951" y="4186571"/>
            <a:ext cx="196946" cy="356677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4677" y="573912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我们一家人搬到了鲁昂。</a:t>
            </a:r>
          </a:p>
        </p:txBody>
      </p:sp>
      <p:sp>
        <p:nvSpPr>
          <p:cNvPr id="9" name="矩形 8"/>
          <p:cNvSpPr/>
          <p:nvPr/>
        </p:nvSpPr>
        <p:spPr>
          <a:xfrm>
            <a:off x="2994466" y="5739124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1641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1831715" y="5195959"/>
            <a:ext cx="196948" cy="154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7754709"/>
      </p:ext>
    </p:extLst>
  </p:cSld>
  <p:clrMapOvr>
    <a:masterClrMapping/>
  </p:clrMapOvr>
  <p:transition spd="slow" advClick="0" advTm="7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11778485" y="5544104"/>
            <a:ext cx="196945" cy="85170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19003" y="5589127"/>
            <a:ext cx="94321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帮助父亲做税务计算时，我顺便发明了</a:t>
            </a:r>
            <a:r>
              <a:rPr lang="zh-CN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加法器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，居然是世界上</a:t>
            </a:r>
            <a:r>
              <a:rPr lang="zh-CN" altLang="zh-CN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最早的计算器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这一年我</a:t>
            </a: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岁。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1060517" y="5195957"/>
            <a:ext cx="196948" cy="154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2991"/>
            <a:ext cx="12192000" cy="541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9412952"/>
      </p:ext>
    </p:extLst>
  </p:cSld>
  <p:clrMapOvr>
    <a:masterClrMapping/>
  </p:clrMapOvr>
  <p:transition spd="slow" advClick="0" advTm="1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6612" y="75206"/>
            <a:ext cx="8958775" cy="52945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16200000">
            <a:off x="11778485" y="5544104"/>
            <a:ext cx="196945" cy="85170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54215" y="5589127"/>
            <a:ext cx="84968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当我</a:t>
            </a: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岁的时候，我发现了</a:t>
            </a:r>
            <a:r>
              <a:rPr lang="zh-CN" altLang="en-US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大气压强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的规律。我的名字帕斯卡居然成为了压强单位！简称“帕”。</a:t>
            </a:r>
          </a:p>
        </p:txBody>
      </p:sp>
      <p:sp>
        <p:nvSpPr>
          <p:cNvPr id="9" name="矩形 8"/>
          <p:cNvSpPr/>
          <p:nvPr/>
        </p:nvSpPr>
        <p:spPr>
          <a:xfrm>
            <a:off x="1889331" y="5739124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1648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1060517" y="5195957"/>
            <a:ext cx="196948" cy="154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8362240"/>
      </p:ext>
    </p:extLst>
  </p:cSld>
  <p:clrMapOvr>
    <a:masterClrMapping/>
  </p:clrMapOvr>
  <p:transition spd="slow" advClick="0" advTm="1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11778485" y="5544104"/>
            <a:ext cx="196945" cy="85170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19003" y="5589127"/>
            <a:ext cx="94321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身边的人都在摇色子，可是老是输光自己的财产，在我经过钻研学习之后，我发现了概率论，奠定了近代</a:t>
            </a:r>
            <a:r>
              <a:rPr lang="zh-CN" altLang="en-US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概率论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的基础。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1060517" y="5195957"/>
            <a:ext cx="196948" cy="154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304"/>
            <a:ext cx="12192000" cy="537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028817"/>
      </p:ext>
    </p:extLst>
  </p:cSld>
  <p:clrMapOvr>
    <a:masterClrMapping/>
  </p:clrMapOvr>
  <p:transition spd="slow" advClick="0" advTm="15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11778485" y="5544104"/>
            <a:ext cx="196945" cy="85170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9603" y="5589127"/>
            <a:ext cx="96481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在发现与发明的同时，我还写写散文。我的</a:t>
            </a: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思想录</a:t>
            </a: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与蒙田的</a:t>
            </a: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随笔集</a:t>
            </a: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培根</a:t>
            </a: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人生论</a:t>
            </a: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一起被后人誉为</a:t>
            </a:r>
            <a:r>
              <a:rPr lang="zh-CN" altLang="en-US" sz="2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欧洲近代哲理散文三大经典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1060517" y="5195957"/>
            <a:ext cx="196948" cy="154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842" y="-4304"/>
            <a:ext cx="12231842" cy="537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2604416"/>
      </p:ext>
    </p:extLst>
  </p:cSld>
  <p:clrMapOvr>
    <a:masterClrMapping/>
  </p:clrMapOvr>
  <p:transition spd="slow" advClick="0" advTm="17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11778483" y="5544103"/>
            <a:ext cx="196947" cy="85170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16925" y="5739123"/>
            <a:ext cx="79341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我为期</a:t>
            </a: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</a:t>
            </a:r>
            <a:r>
              <a:rPr lang="zh-CN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年的生命走到了尽头。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“人生一世，草木一秋”。</a:t>
            </a:r>
            <a:endParaRPr lang="zh-CN" altLang="zh-CN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16200000">
            <a:off x="1060517" y="5195957"/>
            <a:ext cx="196948" cy="154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842" y="1"/>
            <a:ext cx="12231842" cy="5332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89331" y="5739124"/>
            <a:ext cx="1556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1662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年秋</a:t>
            </a:r>
          </a:p>
        </p:txBody>
      </p:sp>
    </p:spTree>
    <p:extLst>
      <p:ext uri="{BB962C8B-B14F-4D97-AF65-F5344CB8AC3E}">
        <p14:creationId xmlns:p14="http://schemas.microsoft.com/office/powerpoint/2010/main" xmlns="" val="957405835"/>
      </p:ext>
    </p:extLst>
  </p:cSld>
  <p:clrMapOvr>
    <a:masterClrMapping/>
  </p:clrMapOvr>
  <p:transition spd="slow" advClick="0" advTm="1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12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b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b="1" smtClean="0"/>
              <a:pPr/>
              <a:t>2</a:t>
            </a:fld>
            <a:endParaRPr lang="zh-CN" altLang="en-US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90624"/>
            <a:ext cx="12192000" cy="81153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95462" y="1575642"/>
            <a:ext cx="5772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人是什么？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89465" y="2586504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人从哪儿来？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96000" y="3501576"/>
            <a:ext cx="34257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人要到哪儿去？</a:t>
            </a:r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3687187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11630774" y="5396393"/>
            <a:ext cx="196946" cy="114712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7003" y="5739123"/>
            <a:ext cx="9521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不要为我的离去难过，纵然我是一棵苇草，我也是一棵有思想的苇草！</a:t>
            </a:r>
            <a:endParaRPr lang="zh-CN" altLang="zh-CN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16200000">
            <a:off x="801706" y="5195957"/>
            <a:ext cx="196948" cy="154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842" y="0"/>
            <a:ext cx="12231842" cy="538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8588968"/>
      </p:ext>
    </p:extLst>
  </p:cSld>
  <p:clrMapOvr>
    <a:masterClrMapping/>
  </p:clrMapOvr>
  <p:transition spd="slow" advClick="0" advTm="1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10200813" y="5104230"/>
            <a:ext cx="184617" cy="171912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9123" y="5739123"/>
            <a:ext cx="9521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生命是脆弱的，所以更体现出思想的伟大！</a:t>
            </a:r>
            <a:endParaRPr lang="zh-CN" altLang="zh-CN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16200000">
            <a:off x="1922866" y="5183626"/>
            <a:ext cx="196948" cy="154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842" y="1"/>
            <a:ext cx="12231842" cy="537509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0718712" y="5507459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864526"/>
      </p:ext>
    </p:extLst>
  </p:cSld>
  <p:clrMapOvr>
    <a:masterClrMapping/>
  </p:clrMapOvr>
  <p:transition spd="slow" advClick="0" advTm="1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4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8" grpId="1"/>
      <p:bldP spid="12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33414" y="623360"/>
            <a:ext cx="2075327" cy="415498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文本解读</a:t>
            </a:r>
          </a:p>
        </p:txBody>
      </p:sp>
      <p:sp>
        <p:nvSpPr>
          <p:cNvPr id="6" name="矩形 5"/>
          <p:cNvSpPr/>
          <p:nvPr/>
        </p:nvSpPr>
        <p:spPr>
          <a:xfrm>
            <a:off x="642201" y="622120"/>
            <a:ext cx="201282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466780" y="622120"/>
            <a:ext cx="116531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373600" y="622120"/>
            <a:ext cx="34289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843483" y="1871889"/>
            <a:ext cx="10545762" cy="5632311"/>
          </a:xfrm>
          <a:prstGeom prst="rect">
            <a:avLst/>
          </a:prstGeom>
          <a:extLst/>
        </p:spPr>
        <p:txBody>
          <a:bodyPr vert="horz" lIns="91440" tIns="45720" rIns="91440" bIns="45720" rtlCol="0">
            <a:normAutofit/>
          </a:bodyPr>
          <a:lstStyle>
            <a:lvl1pPr indent="0" defTabSz="914377" fontAlgn="auto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 sz="280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defRPr>
            </a:lvl1pPr>
            <a:lvl2pPr marL="357179" indent="-357179" defTabSz="914377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2133"/>
            </a:lvl2pPr>
            <a:lvl3pPr marL="1142971" indent="-228594" defTabSz="914377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50000"/>
                  </a:schemeClr>
                </a:solidFill>
              </a:defRPr>
            </a:lvl3pPr>
            <a:lvl4pPr marL="1600160" indent="-228594" defTabSz="914377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2057349" indent="-228594" defTabSz="914377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50000"/>
                  </a:schemeClr>
                </a:solidFill>
              </a:defRPr>
            </a:lvl5pPr>
            <a:lvl6pPr marL="2514537" indent="-228594" defTabSz="914377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726" indent="-228594" defTabSz="914377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914" indent="-228594" defTabSz="914377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103" indent="-228594" defTabSz="914377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　　　　因而，我们的全部尊严就在于思想。正是由于它而不是由于我们所无法填充的空间和时间，我们才必须提高自己。因此我们要努力好好地思想。这就是道德的原则。</a:t>
            </a:r>
          </a:p>
          <a:p>
            <a:pPr algn="ctr"/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</a:rPr>
              <a:t>根据你的理解，你觉得作者得出的结论是哪句？</a:t>
            </a:r>
            <a:endParaRPr lang="en-US" altLang="zh-CN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altLang="zh-CN" dirty="0"/>
              <a:t>       </a:t>
            </a:r>
            <a:endParaRPr lang="zh-CN" altLang="en-US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81318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1727200" y="1100009"/>
            <a:ext cx="104648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3200" dirty="0">
                <a:ea typeface="宋体" panose="02010600030101010101" pitchFamily="2" charset="-122"/>
              </a:rPr>
              <a:t>　</a:t>
            </a:r>
            <a:r>
              <a:rPr lang="zh-CN" altLang="en-US" sz="32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因为：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　　　    我们全部的</a:t>
            </a:r>
            <a:r>
              <a:rPr lang="zh-CN" altLang="en-US" sz="3200" dirty="0">
                <a:solidFill>
                  <a:schemeClr val="accent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尊严</a:t>
            </a:r>
            <a:r>
              <a:rPr lang="zh-CN" altLang="en-US" sz="32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在于思想。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　　　　  我们无法填充空间和时间。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　　       我们必须提高自己。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　　       这是</a:t>
            </a:r>
            <a:r>
              <a:rPr lang="zh-CN" altLang="en-US" sz="3200" dirty="0">
                <a:solidFill>
                  <a:schemeClr val="accent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道德</a:t>
            </a:r>
            <a:r>
              <a:rPr lang="zh-CN" altLang="en-US" sz="32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的原则。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           所以，我们要努力好好地思想。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结论： </a:t>
            </a: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我们要努力好好地思想就是道德的原则。</a:t>
            </a: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”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3414" y="623360"/>
            <a:ext cx="2075327" cy="415498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文本解读</a:t>
            </a:r>
          </a:p>
        </p:txBody>
      </p:sp>
      <p:sp>
        <p:nvSpPr>
          <p:cNvPr id="4" name="矩形 3"/>
          <p:cNvSpPr/>
          <p:nvPr/>
        </p:nvSpPr>
        <p:spPr>
          <a:xfrm>
            <a:off x="642201" y="622120"/>
            <a:ext cx="201282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466780" y="622120"/>
            <a:ext cx="116531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373600" y="622120"/>
            <a:ext cx="34289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232318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64397" y="2252209"/>
            <a:ext cx="11139487" cy="236988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03030"/>
                </a:solidFill>
                <a:ea typeface="华文仿宋" panose="02010600040101010101" pitchFamily="2" charset="-122"/>
              </a:rPr>
              <a:t>令人深思的实例</a:t>
            </a:r>
            <a:r>
              <a:rPr lang="zh-CN" altLang="en-US" sz="3200" dirty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：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303030"/>
                </a:solidFill>
                <a:ea typeface="华文仿宋" panose="02010600040101010101" pitchFamily="2" charset="-122"/>
              </a:rPr>
              <a:t>当今社会时不时爆出这样的新闻：地沟油上餐桌、人造的鸡蛋、        勾兑白 酒，天才少年合成冰毒、复旦投毒案</a:t>
            </a:r>
            <a:r>
              <a:rPr lang="en-US" altLang="zh-CN" sz="2800" dirty="0">
                <a:solidFill>
                  <a:srgbClr val="303030"/>
                </a:solidFill>
                <a:ea typeface="华文仿宋" panose="02010600040101010101" pitchFamily="2" charset="-122"/>
              </a:rPr>
              <a:t>……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303030"/>
                </a:solidFill>
                <a:ea typeface="华文仿宋" panose="02010600040101010101" pitchFamily="2" charset="-122"/>
              </a:rPr>
              <a:t>　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33414" y="623360"/>
            <a:ext cx="2075327" cy="415498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文本解读</a:t>
            </a:r>
          </a:p>
        </p:txBody>
      </p:sp>
      <p:sp>
        <p:nvSpPr>
          <p:cNvPr id="5" name="矩形 4"/>
          <p:cNvSpPr/>
          <p:nvPr/>
        </p:nvSpPr>
        <p:spPr>
          <a:xfrm>
            <a:off x="642201" y="622120"/>
            <a:ext cx="201282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466780" y="622120"/>
            <a:ext cx="116531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373600" y="622120"/>
            <a:ext cx="34289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1414534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1045040" y="690355"/>
            <a:ext cx="1015663" cy="51001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化学之殇还是人性之恶？</a:t>
            </a:r>
            <a:endParaRPr lang="en-US" altLang="zh-CN" sz="3600" b="1" dirty="0">
              <a:solidFill>
                <a:schemeClr val="bg2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endParaRPr lang="zh-CN" altLang="en-US" b="1" dirty="0"/>
          </a:p>
        </p:txBody>
      </p:sp>
      <p:pic>
        <p:nvPicPr>
          <p:cNvPr id="4" name="化学之殇，人性之恶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84012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6713" y="452438"/>
            <a:ext cx="11139487" cy="581697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303030"/>
                </a:solidFill>
                <a:ea typeface="华文仿宋" panose="02010600040101010101" pitchFamily="2" charset="-122"/>
              </a:rPr>
              <a:t>令人深思的实例</a:t>
            </a:r>
            <a:r>
              <a:rPr lang="zh-CN" altLang="en-US" sz="2800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：</a:t>
            </a:r>
          </a:p>
          <a:p>
            <a:pPr indent="457200"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303030"/>
                </a:solidFill>
                <a:ea typeface="华文仿宋" panose="02010600040101010101" pitchFamily="2" charset="-122"/>
              </a:rPr>
              <a:t>当今</a:t>
            </a:r>
            <a:r>
              <a:rPr lang="zh-CN" altLang="en-US" sz="2800" dirty="0">
                <a:solidFill>
                  <a:srgbClr val="303030"/>
                </a:solidFill>
                <a:ea typeface="华文仿宋" panose="02010600040101010101" pitchFamily="2" charset="-122"/>
              </a:rPr>
              <a:t>社会时不时爆出这样的新闻：地沟油上餐桌、人造的鸡蛋、        勾兑白 酒，天才少年合成冰毒、复旦投毒案</a:t>
            </a:r>
            <a:r>
              <a:rPr lang="en-US" altLang="zh-CN" sz="2800" dirty="0">
                <a:solidFill>
                  <a:srgbClr val="303030"/>
                </a:solidFill>
                <a:ea typeface="华文仿宋" panose="02010600040101010101" pitchFamily="2" charset="-122"/>
              </a:rPr>
              <a:t>……</a:t>
            </a:r>
          </a:p>
          <a:p>
            <a:pPr indent="457200">
              <a:spcBef>
                <a:spcPct val="50000"/>
              </a:spcBef>
            </a:pPr>
            <a:endParaRPr lang="en-US" altLang="zh-CN" sz="2800" dirty="0">
              <a:solidFill>
                <a:srgbClr val="303030"/>
              </a:solidFill>
              <a:ea typeface="华文仿宋" panose="02010600040101010101" pitchFamily="2" charset="-122"/>
            </a:endParaRPr>
          </a:p>
          <a:p>
            <a:pPr indent="457200">
              <a:spcBef>
                <a:spcPct val="50000"/>
              </a:spcBef>
            </a:pPr>
            <a:r>
              <a:rPr lang="zh-CN" altLang="en-US" sz="2800" dirty="0">
                <a:solidFill>
                  <a:srgbClr val="303030"/>
                </a:solidFill>
                <a:ea typeface="华文仿宋" panose="02010600040101010101" pitchFamily="2" charset="-122"/>
              </a:rPr>
              <a:t>“二战时期，德国、日本所犯下的滔天罪行，中国“文化大革命”的混乱与疯狂</a:t>
            </a:r>
            <a:r>
              <a:rPr lang="en-US" altLang="zh-CN" sz="2800" dirty="0">
                <a:solidFill>
                  <a:srgbClr val="303030"/>
                </a:solidFill>
                <a:ea typeface="华文仿宋" panose="02010600040101010101" pitchFamily="2" charset="-122"/>
              </a:rPr>
              <a:t>……</a:t>
            </a:r>
            <a:r>
              <a:rPr lang="zh-CN" altLang="en-US" sz="2800" dirty="0">
                <a:solidFill>
                  <a:srgbClr val="303030"/>
                </a:solidFill>
                <a:ea typeface="华文仿宋" panose="02010600040101010101" pitchFamily="2" charset="-122"/>
              </a:rPr>
              <a:t>”       </a:t>
            </a:r>
          </a:p>
          <a:p>
            <a:pPr indent="457200">
              <a:spcBef>
                <a:spcPct val="50000"/>
              </a:spcBef>
            </a:pPr>
            <a:r>
              <a:rPr lang="zh-CN" altLang="en-US" sz="2800" dirty="0">
                <a:solidFill>
                  <a:srgbClr val="303030"/>
                </a:solidFill>
                <a:ea typeface="华文仿宋" panose="02010600040101010101" pitchFamily="2" charset="-122"/>
              </a:rPr>
              <a:t>　</a:t>
            </a:r>
          </a:p>
          <a:p>
            <a:pPr indent="457200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ea typeface="华文仿宋" panose="02010600040101010101" pitchFamily="2" charset="-122"/>
              </a:rPr>
              <a:t>“人既不是天使，又不是禽兽，但不幸就在于，想表现为天使的人却表现为禽兽。</a:t>
            </a:r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  <a:ea typeface="华文仿宋" panose="02010600040101010101" pitchFamily="2" charset="-122"/>
              </a:rPr>
              <a:t>”                                             --------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ea typeface="华文仿宋" panose="02010600040101010101" pitchFamily="2" charset="-122"/>
              </a:rPr>
              <a:t>帕斯卡尔</a:t>
            </a:r>
          </a:p>
          <a:p>
            <a:pPr indent="457200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ea typeface="华文仿宋" panose="02010600040101010101" pitchFamily="2" charset="-122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xmlns="" val="38313170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071688" y="508000"/>
            <a:ext cx="9444037" cy="6461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45720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我们普通人应该怎样好好思想？</a:t>
            </a:r>
            <a:endParaRPr lang="en-US" altLang="zh-CN" sz="3600" b="1" dirty="0">
              <a:solidFill>
                <a:schemeClr val="bg2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1033463" y="623888"/>
            <a:ext cx="2074862" cy="414337"/>
          </a:xfrm>
          <a:prstGeom prst="rect">
            <a:avLst/>
          </a:prstGeom>
          <a:solidFill>
            <a:srgbClr val="1783C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/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</a:p>
        </p:txBody>
      </p:sp>
      <p:sp>
        <p:nvSpPr>
          <p:cNvPr id="4" name="矩形 3"/>
          <p:cNvSpPr/>
          <p:nvPr/>
        </p:nvSpPr>
        <p:spPr>
          <a:xfrm>
            <a:off x="642938" y="622300"/>
            <a:ext cx="200025" cy="393700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373063" y="622300"/>
            <a:ext cx="34925" cy="393700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466725" y="622300"/>
            <a:ext cx="115888" cy="393700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" name="矩形 1"/>
          <p:cNvSpPr/>
          <p:nvPr/>
        </p:nvSpPr>
        <p:spPr>
          <a:xfrm>
            <a:off x="1763713" y="1960563"/>
            <a:ext cx="8504237" cy="276860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一位记者与农村放羊娃的一段对话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:</a:t>
            </a:r>
          </a:p>
          <a:p>
            <a:pPr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“</a:t>
            </a: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为什么不上学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---</a:t>
            </a: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放羊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----</a:t>
            </a: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放羊干什么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----</a:t>
            </a: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挣钱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----</a:t>
            </a: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挣钱干什么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----</a:t>
            </a: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娶媳妇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-----</a:t>
            </a: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娶媳妇干什么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----</a:t>
            </a: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生娃娃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----</a:t>
            </a: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生娃娃干什么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----</a:t>
            </a: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放羊”！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63713" y="5174116"/>
            <a:ext cx="8840882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他好好思想了吗？</a:t>
            </a:r>
            <a:endParaRPr lang="en-US" altLang="zh-CN" sz="2800" b="1" dirty="0">
              <a:solidFill>
                <a:schemeClr val="accent5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为什么经过好好思想后的人生目标却成了大家的笑柄？</a:t>
            </a:r>
          </a:p>
        </p:txBody>
      </p:sp>
    </p:spTree>
    <p:extLst>
      <p:ext uri="{BB962C8B-B14F-4D97-AF65-F5344CB8AC3E}">
        <p14:creationId xmlns:p14="http://schemas.microsoft.com/office/powerpoint/2010/main" xmlns="" val="1616324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xmlns="" val="1388178532"/>
              </p:ext>
            </p:extLst>
          </p:nvPr>
        </p:nvGraphicFramePr>
        <p:xfrm>
          <a:off x="2138700" y="122727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9158704" y="444784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华文仿宋" panose="02010600040101010101" pitchFamily="2" charset="-122"/>
              </a:rPr>
              <a:t>　　　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3414" y="623360"/>
            <a:ext cx="2075327" cy="415498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文本解读</a:t>
            </a:r>
          </a:p>
        </p:txBody>
      </p:sp>
      <p:sp>
        <p:nvSpPr>
          <p:cNvPr id="6" name="矩形 5"/>
          <p:cNvSpPr/>
          <p:nvPr/>
        </p:nvSpPr>
        <p:spPr>
          <a:xfrm>
            <a:off x="642201" y="622120"/>
            <a:ext cx="201282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373600" y="622120"/>
            <a:ext cx="34289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466780" y="622120"/>
            <a:ext cx="116531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407504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C526E0F-75BA-4E90-BAC4-8A57995F69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CC526E0F-75BA-4E90-BAC4-8A57995F69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CC526E0F-75BA-4E90-BAC4-8A57995F69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CC526E0F-75BA-4E90-BAC4-8A57995F69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3F99044-8602-4C85-9BC7-0D0FAF35DC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graphicEl>
                                              <a:dgm id="{C3F99044-8602-4C85-9BC7-0D0FAF35DC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C3F99044-8602-4C85-9BC7-0D0FAF35DC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C3F99044-8602-4C85-9BC7-0D0FAF35DC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EE64EF7-6686-4D3A-AA45-05F039D4B5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9EE64EF7-6686-4D3A-AA45-05F039D4B5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9EE64EF7-6686-4D3A-AA45-05F039D4B5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9EE64EF7-6686-4D3A-AA45-05F039D4B5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9F3437F-9349-4EB4-8CBC-0F6087DCFA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graphicEl>
                                              <a:dgm id="{69F3437F-9349-4EB4-8CBC-0F6087DCFA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69F3437F-9349-4EB4-8CBC-0F6087DCFA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graphicEl>
                                              <a:dgm id="{69F3437F-9349-4EB4-8CBC-0F6087DCFA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0C88FE7-58A7-4C78-8736-AE3B616604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E0C88FE7-58A7-4C78-8736-AE3B616604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E0C88FE7-58A7-4C78-8736-AE3B616604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E0C88FE7-58A7-4C78-8736-AE3B616604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EF5A4FC-434B-4B23-8F46-F89E4680F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graphicEl>
                                              <a:dgm id="{6EF5A4FC-434B-4B23-8F46-F89E4680F4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graphicEl>
                                              <a:dgm id="{6EF5A4FC-434B-4B23-8F46-F89E4680F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graphicEl>
                                              <a:dgm id="{6EF5A4FC-434B-4B23-8F46-F89E4680F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99F5C32-A23A-46A4-85B8-14417872FA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699F5C32-A23A-46A4-85B8-14417872FA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699F5C32-A23A-46A4-85B8-14417872FA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graphicEl>
                                              <a:dgm id="{699F5C32-A23A-46A4-85B8-14417872FA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3126EB7-8051-4AAD-A50F-992411254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graphicEl>
                                              <a:dgm id="{93126EB7-8051-4AAD-A50F-9924112549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graphicEl>
                                              <a:dgm id="{93126EB7-8051-4AAD-A50F-992411254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graphicEl>
                                              <a:dgm id="{93126EB7-8051-4AAD-A50F-992411254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4D1B428-A950-42C2-A75C-2310CE9E77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graphicEl>
                                              <a:dgm id="{24D1B428-A950-42C2-A75C-2310CE9E77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graphicEl>
                                              <a:dgm id="{24D1B428-A950-42C2-A75C-2310CE9E77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graphicEl>
                                              <a:dgm id="{24D1B428-A950-42C2-A75C-2310CE9E77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71970" y="2058431"/>
            <a:ext cx="10423988" cy="3475593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有思想力的人是万物的尺度。　 　   －－苏格拉底 </a:t>
            </a:r>
            <a:b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</a:b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美德即知识。　　　　　　　　　　</a:t>
            </a:r>
            <a:r>
              <a:rPr lang="zh-CN" altLang="en-US" sz="2400" b="1" dirty="0" smtClean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－－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苏格拉底 </a:t>
            </a:r>
            <a:b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</a:b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学而不思则罔，思而不学则殆。　           </a:t>
            </a:r>
            <a:r>
              <a:rPr lang="zh-CN" altLang="en-US" sz="2400" b="1" dirty="0" smtClean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 －－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孔子</a:t>
            </a:r>
            <a:b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</a:b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吾尝终日而思矣，不如须臾所学也。　　</a:t>
            </a:r>
            <a:r>
              <a:rPr lang="zh-CN" altLang="en-US" sz="2400" b="1" dirty="0" smtClean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－－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荀子</a:t>
            </a:r>
            <a:b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</a:br>
            <a:endParaRPr lang="zh-CN" altLang="en-US" sz="2400" b="1" dirty="0">
              <a:solidFill>
                <a:schemeClr val="bg2">
                  <a:lumMod val="50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487195" y="6042843"/>
            <a:ext cx="2743200" cy="365125"/>
          </a:xfrm>
        </p:spPr>
        <p:txBody>
          <a:bodyPr/>
          <a:lstStyle/>
          <a:p>
            <a:fld id="{9C499626-A7FC-4EA6-8C73-396CBD8F5C95}" type="slidenum">
              <a:rPr lang="zh-CN" altLang="en-US" smtClean="0"/>
              <a:pPr/>
              <a:t>29</a:t>
            </a:fld>
            <a:endParaRPr lang="zh-CN" altLang="en-US"/>
          </a:p>
        </p:txBody>
      </p:sp>
      <p:pic>
        <p:nvPicPr>
          <p:cNvPr id="14" name="内容占位符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33746" y="1133377"/>
            <a:ext cx="5384243" cy="538424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946916" y="6394797"/>
            <a:ext cx="2653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76717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思想者  罗丹（塑）</a:t>
            </a:r>
          </a:p>
        </p:txBody>
      </p:sp>
      <p:sp>
        <p:nvSpPr>
          <p:cNvPr id="3" name="矩形 2"/>
          <p:cNvSpPr/>
          <p:nvPr/>
        </p:nvSpPr>
        <p:spPr>
          <a:xfrm>
            <a:off x="1044588" y="1358033"/>
            <a:ext cx="8287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作为中学生，我们该怎么“努力的好好思想”？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33414" y="623360"/>
            <a:ext cx="2075327" cy="415498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文本解读</a:t>
            </a:r>
          </a:p>
        </p:txBody>
      </p:sp>
      <p:sp>
        <p:nvSpPr>
          <p:cNvPr id="8" name="矩形 7"/>
          <p:cNvSpPr/>
          <p:nvPr/>
        </p:nvSpPr>
        <p:spPr>
          <a:xfrm>
            <a:off x="642201" y="622120"/>
            <a:ext cx="201282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373600" y="622120"/>
            <a:ext cx="34289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466780" y="622120"/>
            <a:ext cx="116531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478342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57126" y="641941"/>
            <a:ext cx="9597251" cy="2387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古希腊哲学家柏拉图曾对“人”下了个定义：</a:t>
            </a:r>
            <a:r>
              <a:rPr lang="en-US" altLang="zh-CN" sz="3600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/>
            </a:r>
            <a:br>
              <a:rPr lang="en-US" altLang="zh-CN" sz="3600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</a:br>
            <a:r>
              <a:rPr lang="zh-CN" altLang="en-US" sz="3600" b="1" dirty="0">
                <a:solidFill>
                  <a:schemeClr val="bg2">
                    <a:lumMod val="50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“人就是没有羽毛的两条腿动物。”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487195" y="6042843"/>
            <a:ext cx="2743200" cy="365125"/>
          </a:xfrm>
        </p:spPr>
        <p:txBody>
          <a:bodyPr/>
          <a:lstStyle/>
          <a:p>
            <a:fld id="{9C499626-A7FC-4EA6-8C73-396CBD8F5C95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07733" y="544984"/>
            <a:ext cx="2544400" cy="41549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关于“人”的定义</a:t>
            </a:r>
          </a:p>
        </p:txBody>
      </p:sp>
      <p:sp>
        <p:nvSpPr>
          <p:cNvPr id="6" name="矩形 5"/>
          <p:cNvSpPr/>
          <p:nvPr/>
        </p:nvSpPr>
        <p:spPr>
          <a:xfrm>
            <a:off x="916521" y="543744"/>
            <a:ext cx="201282" cy="39365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741100" y="543744"/>
            <a:ext cx="116531" cy="39365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647920" y="543744"/>
            <a:ext cx="34289" cy="39365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1141" y="2980211"/>
            <a:ext cx="2726274" cy="341533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03372" y="3670260"/>
            <a:ext cx="48247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rgbClr val="767171"/>
                </a:solidFill>
              </a:rPr>
              <a:t>=</a:t>
            </a:r>
            <a:endParaRPr lang="zh-CN" altLang="en-US" sz="9600" dirty="0">
              <a:solidFill>
                <a:srgbClr val="76717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11108" y="3511001"/>
            <a:ext cx="35416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76717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77448" y="3058586"/>
            <a:ext cx="48038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solidFill>
                  <a:srgbClr val="76717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16600" dirty="0">
              <a:solidFill>
                <a:srgbClr val="76717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75541" y="3364438"/>
            <a:ext cx="214345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solidFill>
                  <a:srgbClr val="ED6C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endParaRPr lang="zh-CN" altLang="en-US" sz="16600" dirty="0">
              <a:solidFill>
                <a:srgbClr val="ED6C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0696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166813" y="1401763"/>
            <a:ext cx="9980158" cy="5243512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 dirty="0">
              <a:solidFill>
                <a:srgbClr val="303030"/>
              </a:solidFill>
              <a:ea typeface="华文仿宋" panose="02010600040101010101" pitchFamily="2" charset="-122"/>
            </a:endParaRPr>
          </a:p>
          <a:p>
            <a:r>
              <a:rPr lang="zh-CN" altLang="en-US" sz="2400" b="1" dirty="0">
                <a:solidFill>
                  <a:srgbClr val="303030"/>
                </a:solidFill>
                <a:ea typeface="华文仿宋" panose="02010600040101010101" pitchFamily="2" charset="-122"/>
              </a:rPr>
              <a:t>收集关于“思想”的名言名句，就其中一条写一点感悟。</a:t>
            </a:r>
          </a:p>
          <a:p>
            <a:endParaRPr lang="zh-CN" altLang="en-US" sz="2400" b="1" dirty="0">
              <a:solidFill>
                <a:srgbClr val="303030"/>
              </a:solidFill>
              <a:ea typeface="华文仿宋" panose="02010600040101010101" pitchFamily="2" charset="-122"/>
            </a:endParaRPr>
          </a:p>
          <a:p>
            <a:r>
              <a:rPr lang="zh-CN" altLang="en-US" sz="2400" b="1" dirty="0">
                <a:solidFill>
                  <a:srgbClr val="303030"/>
                </a:solidFill>
                <a:ea typeface="华文仿宋" panose="02010600040101010101" pitchFamily="2" charset="-122"/>
              </a:rPr>
              <a:t>以实例佐证文中的观点，扩写成一篇规范的议论文。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zh-CN" sz="2400" b="1" dirty="0">
              <a:solidFill>
                <a:srgbClr val="303030"/>
              </a:solidFill>
              <a:ea typeface="华文仿宋" panose="02010600040101010101" pitchFamily="2" charset="-122"/>
            </a:endParaRPr>
          </a:p>
          <a:p>
            <a:pPr>
              <a:buClr>
                <a:srgbClr val="867563"/>
              </a:buClr>
            </a:pPr>
            <a:r>
              <a:rPr lang="zh-CN" altLang="en-US" sz="2400" b="1" dirty="0">
                <a:solidFill>
                  <a:srgbClr val="303030"/>
                </a:solidFill>
                <a:ea typeface="华文仿宋" panose="02010600040101010101" pitchFamily="2" charset="-122"/>
              </a:rPr>
              <a:t>孔子说，“学而不思则罔，思而不学则殆”。荀子说，“吾常终日而思矣，不如须臾所学也”。学了这篇文章，你觉得作为中学生的我们，如何处理“学与思”的关系？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zh-CN" sz="2400" b="1" dirty="0">
              <a:solidFill>
                <a:srgbClr val="303030"/>
              </a:solidFill>
              <a:ea typeface="华文仿宋" panose="0201060004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en-US" altLang="zh-CN" sz="2400" b="1" dirty="0">
                <a:solidFill>
                  <a:srgbClr val="303030"/>
                </a:solidFill>
                <a:ea typeface="华文仿宋" panose="02010600040101010101" pitchFamily="2" charset="-122"/>
              </a:rPr>
              <a:t>       </a:t>
            </a:r>
            <a:endParaRPr lang="zh-CN" altLang="en-US" sz="2400" b="1" dirty="0">
              <a:solidFill>
                <a:srgbClr val="303030"/>
              </a:solidFill>
              <a:ea typeface="华文仿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3414" y="623360"/>
            <a:ext cx="2075327" cy="4154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6" name="矩形 5"/>
          <p:cNvSpPr/>
          <p:nvPr/>
        </p:nvSpPr>
        <p:spPr>
          <a:xfrm>
            <a:off x="642201" y="622120"/>
            <a:ext cx="201282" cy="393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373600" y="622120"/>
            <a:ext cx="34289" cy="393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466780" y="622120"/>
            <a:ext cx="116531" cy="393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550267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835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28074" y="1705202"/>
            <a:ext cx="3877985" cy="1200329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谢谢观赏</a:t>
            </a:r>
          </a:p>
        </p:txBody>
      </p:sp>
    </p:spTree>
    <p:extLst>
      <p:ext uri="{BB962C8B-B14F-4D97-AF65-F5344CB8AC3E}">
        <p14:creationId xmlns:p14="http://schemas.microsoft.com/office/powerpoint/2010/main" xmlns="" val="2835118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10755" y="590964"/>
            <a:ext cx="10770489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20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我很能想象一个人没有手、没有脚、没有头（因为只是经验才教导我们说，头比脚更为必要）。然而，我不能想象人没有思想，那就成了一块顽石或者一头畜牲了。</a:t>
            </a:r>
            <a:endParaRPr lang="en-US" altLang="zh-CN" sz="2000" dirty="0">
              <a:solidFill>
                <a:srgbClr val="767171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indent="4320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思想形成人的伟大。 </a:t>
            </a:r>
            <a:endParaRPr lang="en-US" altLang="zh-CN" sz="2000" dirty="0">
              <a:solidFill>
                <a:srgbClr val="767171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indent="4320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人只不过是一根苇草，是自然界最脆弱的东西；但他是一根能思想的苇草。用不着整个宇宙都拿起武器来才能毁灭他；一口气、一滴水就足以致他死命了。然而，纵使宇宙毁灭了他，人却仍然要比致他于死命的东西高贵得多；因为他知道自己要死亡，以及宇宙对他所具有的优势，而宇宙对此却是一无所知。 </a:t>
            </a:r>
            <a:endParaRPr lang="en-US" altLang="zh-CN" sz="2000" dirty="0">
              <a:solidFill>
                <a:srgbClr val="767171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indent="4320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因而，我们全部的尊严就在于思想。正是由于它而不是由于我们所无法填充的空间和时间，我们才必须提高自己。因此，我们要努力好好地思想。这就是道德的原则。</a:t>
            </a:r>
            <a:endParaRPr lang="en-US" altLang="zh-CN" sz="2000" dirty="0">
              <a:solidFill>
                <a:srgbClr val="767171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indent="4320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能思想的苇草</a:t>
            </a:r>
            <a:r>
              <a:rPr lang="en-US" altLang="zh-CN" sz="20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——</a:t>
            </a:r>
            <a:r>
              <a:rPr lang="zh-CN" altLang="en-US" sz="20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我应该追求自己的尊严，绝不是求之于空间，而是求之于自己思想的规定。我占有多少土地都不会有用，由于空间，宇宙便囊括了我并吞没了我，有如一个质点；由于思想，我却囊括了宇宙。</a:t>
            </a:r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173868" y="6357591"/>
            <a:ext cx="2743200" cy="365125"/>
          </a:xfrm>
        </p:spPr>
        <p:txBody>
          <a:bodyPr/>
          <a:lstStyle/>
          <a:p>
            <a:fld id="{9C499626-A7FC-4EA6-8C73-396CBD8F5C95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21" name="流程图: 联系 9"/>
          <p:cNvSpPr/>
          <p:nvPr/>
        </p:nvSpPr>
        <p:spPr>
          <a:xfrm>
            <a:off x="1553757" y="5831100"/>
            <a:ext cx="68938" cy="68938"/>
          </a:xfrm>
          <a:prstGeom prst="flowChartConnector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联系 10"/>
          <p:cNvSpPr/>
          <p:nvPr/>
        </p:nvSpPr>
        <p:spPr>
          <a:xfrm>
            <a:off x="1788704" y="5831100"/>
            <a:ext cx="68938" cy="68938"/>
          </a:xfrm>
          <a:prstGeom prst="flowChartConnector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联系 11"/>
          <p:cNvSpPr/>
          <p:nvPr/>
        </p:nvSpPr>
        <p:spPr>
          <a:xfrm>
            <a:off x="1982241" y="5831100"/>
            <a:ext cx="68938" cy="68938"/>
          </a:xfrm>
          <a:prstGeom prst="flowChartConnector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联系 12"/>
          <p:cNvSpPr/>
          <p:nvPr/>
        </p:nvSpPr>
        <p:spPr>
          <a:xfrm>
            <a:off x="2228784" y="5831100"/>
            <a:ext cx="68938" cy="68938"/>
          </a:xfrm>
          <a:prstGeom prst="flowChartConnector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联系 13"/>
          <p:cNvSpPr/>
          <p:nvPr/>
        </p:nvSpPr>
        <p:spPr>
          <a:xfrm>
            <a:off x="2435570" y="5831100"/>
            <a:ext cx="68938" cy="68938"/>
          </a:xfrm>
          <a:prstGeom prst="flowChartConnector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流程图: 联系 14"/>
          <p:cNvSpPr/>
          <p:nvPr/>
        </p:nvSpPr>
        <p:spPr>
          <a:xfrm>
            <a:off x="1312301" y="5831100"/>
            <a:ext cx="68938" cy="68938"/>
          </a:xfrm>
          <a:prstGeom prst="flowChartConnector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朗诵配乐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74895" y="6154057"/>
            <a:ext cx="452152" cy="45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7985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3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" name="Rectangle 3"/>
          <p:cNvSpPr txBox="1">
            <a:spLocks noGrp="1" noChangeArrowheads="1"/>
          </p:cNvSpPr>
          <p:nvPr>
            <p:ph idx="1"/>
          </p:nvPr>
        </p:nvSpPr>
        <p:spPr>
          <a:xfrm>
            <a:off x="838200" y="1432719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357179" indent="-357179" algn="l" defTabSz="914377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"/>
              <a:defRPr sz="2667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179" indent="-357179" algn="l" defTabSz="914377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2800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　    人只不过是一根苇草，是自然界最脆弱的东西；但他是一根能思想的苇草。用不着整个宇宙都拿起武器来才能毁灭他；一口气、一滴水就足以致他死命了。然而，纵使宇宙毁灭了他，人却仍然要比致他于死命的东西更高贵得多；因为他知道自己要死亡，以及宇宙对他所具有的优势，而宇宙对此却是一无所知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3414" y="623360"/>
            <a:ext cx="2075327" cy="415498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文本解读</a:t>
            </a:r>
          </a:p>
        </p:txBody>
      </p:sp>
      <p:sp>
        <p:nvSpPr>
          <p:cNvPr id="7" name="矩形 6"/>
          <p:cNvSpPr/>
          <p:nvPr/>
        </p:nvSpPr>
        <p:spPr>
          <a:xfrm>
            <a:off x="642201" y="622120"/>
            <a:ext cx="201282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373600" y="622120"/>
            <a:ext cx="34289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466780" y="622120"/>
            <a:ext cx="116531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818966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33414" y="623360"/>
            <a:ext cx="2075327" cy="415498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文本解读</a:t>
            </a:r>
          </a:p>
        </p:txBody>
      </p:sp>
      <p:sp>
        <p:nvSpPr>
          <p:cNvPr id="6" name="矩形 5"/>
          <p:cNvSpPr/>
          <p:nvPr/>
        </p:nvSpPr>
        <p:spPr>
          <a:xfrm>
            <a:off x="642201" y="622120"/>
            <a:ext cx="201282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466780" y="622120"/>
            <a:ext cx="116531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373600" y="622120"/>
            <a:ext cx="34289" cy="393656"/>
          </a:xfrm>
          <a:prstGeom prst="rect">
            <a:avLst/>
          </a:prstGeom>
          <a:solidFill>
            <a:srgbClr val="178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2593639" y="1455961"/>
            <a:ext cx="7388561" cy="2333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b="1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你能从熟悉的人或亲身经历的事</a:t>
            </a:r>
            <a:endParaRPr lang="en-US" altLang="zh-CN" sz="4000" b="1" dirty="0">
              <a:solidFill>
                <a:srgbClr val="767171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4000" b="1" dirty="0">
                <a:solidFill>
                  <a:srgbClr val="76717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来证明帕斯卡尔的观点吗？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889" y="1599106"/>
            <a:ext cx="2560613" cy="246321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943808" y="4206395"/>
            <a:ext cx="4304383" cy="2062103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人是一根能思想的苇草</a:t>
            </a:r>
            <a:endParaRPr lang="en-US" altLang="zh-CN" sz="3200" b="1" dirty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思想形成人的伟大</a:t>
            </a:r>
          </a:p>
        </p:txBody>
      </p:sp>
    </p:spTree>
    <p:extLst>
      <p:ext uri="{BB962C8B-B14F-4D97-AF65-F5344CB8AC3E}">
        <p14:creationId xmlns:p14="http://schemas.microsoft.com/office/powerpoint/2010/main" xmlns="" val="2551802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9626-A7FC-4EA6-8C73-396CBD8F5C95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10" name="等腰三角形 9"/>
          <p:cNvSpPr/>
          <p:nvPr/>
        </p:nvSpPr>
        <p:spPr>
          <a:xfrm rot="5400000">
            <a:off x="7153913" y="3049007"/>
            <a:ext cx="393656" cy="260173"/>
          </a:xfrm>
          <a:prstGeom prst="triangle">
            <a:avLst/>
          </a:prstGeom>
          <a:solidFill>
            <a:srgbClr val="ED6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955398" y="2983504"/>
            <a:ext cx="2075327" cy="415498"/>
          </a:xfrm>
          <a:prstGeom prst="rect">
            <a:avLst/>
          </a:prstGeom>
          <a:solidFill>
            <a:srgbClr val="ED6C6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关于作者</a:t>
            </a:r>
          </a:p>
        </p:txBody>
      </p:sp>
      <p:sp>
        <p:nvSpPr>
          <p:cNvPr id="12" name="矩形 11"/>
          <p:cNvSpPr/>
          <p:nvPr/>
        </p:nvSpPr>
        <p:spPr>
          <a:xfrm>
            <a:off x="4564185" y="2982264"/>
            <a:ext cx="201282" cy="393656"/>
          </a:xfrm>
          <a:prstGeom prst="rect">
            <a:avLst/>
          </a:prstGeom>
          <a:solidFill>
            <a:srgbClr val="ED6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4388764" y="2982264"/>
            <a:ext cx="116531" cy="393656"/>
          </a:xfrm>
          <a:prstGeom prst="rect">
            <a:avLst/>
          </a:prstGeom>
          <a:solidFill>
            <a:srgbClr val="ED6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4295584" y="2982264"/>
            <a:ext cx="34289" cy="393656"/>
          </a:xfrm>
          <a:prstGeom prst="rect">
            <a:avLst/>
          </a:prstGeom>
          <a:solidFill>
            <a:srgbClr val="ED6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25" r="10184"/>
          <a:stretch/>
        </p:blipFill>
        <p:spPr>
          <a:xfrm>
            <a:off x="2196745" y="2088041"/>
            <a:ext cx="2956308" cy="43285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" name="矩形标注 20"/>
          <p:cNvSpPr/>
          <p:nvPr/>
        </p:nvSpPr>
        <p:spPr>
          <a:xfrm>
            <a:off x="5569126" y="1477109"/>
            <a:ext cx="4911305" cy="1378634"/>
          </a:xfrm>
          <a:prstGeom prst="wedgeRectCallout">
            <a:avLst/>
          </a:prstGeom>
          <a:solidFill>
            <a:srgbClr val="ED6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6C66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76472" y="1658335"/>
            <a:ext cx="4703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我叫布莱兹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帕斯卡尔，法国人。</a:t>
            </a:r>
            <a:endParaRPr lang="en-US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平时爱好数学，物理，有时也写写随笔。</a:t>
            </a:r>
          </a:p>
        </p:txBody>
      </p:sp>
      <p:pic>
        <p:nvPicPr>
          <p:cNvPr id="15" name="数字故事配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1044435" y="5739580"/>
            <a:ext cx="390832" cy="39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4297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.00208 L -0.27487 -0.30949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-1557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L -0.27409 -0.30972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11" y="-1548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59259E-6 L -0.27252 -0.30972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33" y="-1548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22222E-6 L -0.27605 -0.3132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2" y="-1567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59259E-6 L -0.28268 -0.3115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41" y="-1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21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52622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16200000">
            <a:off x="11088336" y="4853959"/>
            <a:ext cx="196948" cy="2232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9033" y="5750134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我出生于法国多姆山省克莱蒙费朗城</a:t>
            </a:r>
          </a:p>
        </p:txBody>
      </p:sp>
      <p:sp>
        <p:nvSpPr>
          <p:cNvPr id="9" name="矩形 8"/>
          <p:cNvSpPr/>
          <p:nvPr/>
        </p:nvSpPr>
        <p:spPr>
          <a:xfrm>
            <a:off x="2256957" y="5739127"/>
            <a:ext cx="2432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1623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1409683" y="5195959"/>
            <a:ext cx="196948" cy="154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1771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9000">
        <p14:ripple dir="ld"/>
      </p:transition>
    </mc:Choice>
    <mc:Fallback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5260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16200000">
            <a:off x="11486136" y="5141959"/>
            <a:ext cx="196948" cy="165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003" y="5519791"/>
            <a:ext cx="947754" cy="90033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98165" y="5739124"/>
            <a:ext cx="72635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当我三岁的时候，妈妈就离开了我，离开了这个世界</a:t>
            </a:r>
          </a:p>
        </p:txBody>
      </p:sp>
      <p:sp>
        <p:nvSpPr>
          <p:cNvPr id="9" name="矩形 8"/>
          <p:cNvSpPr/>
          <p:nvPr/>
        </p:nvSpPr>
        <p:spPr>
          <a:xfrm>
            <a:off x="2049105" y="5739124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1626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1211683" y="5393959"/>
            <a:ext cx="196948" cy="1152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16200000">
            <a:off x="419683" y="5411957"/>
            <a:ext cx="196948" cy="111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5824299"/>
      </p:ext>
    </p:extLst>
  </p:cSld>
  <p:clrMapOvr>
    <a:masterClrMapping/>
  </p:clrMapOvr>
  <p:transition spd="slow" advClick="0" advTm="11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8181</TotalTime>
  <Words>1127</Words>
  <Application>Microsoft Office PowerPoint</Application>
  <PresentationFormat>自定义</PresentationFormat>
  <Paragraphs>136</Paragraphs>
  <Slides>31</Slides>
  <Notes>13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古希腊哲学家柏拉图曾对“人”下了个定义： “人就是没有羽毛的两条腿动物。”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有思想力的人是万物的尺度。　 　   －－苏格拉底  美德即知识。　　　　　　　　　　－－苏格拉底  学而不思则罔，思而不学则殆。　            －－孔子 吾尝终日而思矣，不如须臾所学也。　　－－荀子 </vt:lpstr>
      <vt:lpstr>幻灯片 30</vt:lpstr>
      <vt:lpstr>幻灯片 31</vt:lpstr>
    </vt:vector>
  </TitlesOfParts>
  <Company>NPU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Yuan</dc:creator>
  <cp:lastModifiedBy>a</cp:lastModifiedBy>
  <cp:revision>1018</cp:revision>
  <dcterms:created xsi:type="dcterms:W3CDTF">2014-04-01T04:24:58Z</dcterms:created>
  <dcterms:modified xsi:type="dcterms:W3CDTF">2016-10-31T09:51:54Z</dcterms:modified>
</cp:coreProperties>
</file>