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7" r:id="rId4"/>
    <p:sldId id="268" r:id="rId5"/>
    <p:sldId id="259" r:id="rId6"/>
    <p:sldId id="269" r:id="rId7"/>
    <p:sldId id="260" r:id="rId8"/>
    <p:sldId id="261" r:id="rId9"/>
    <p:sldId id="270" r:id="rId10"/>
    <p:sldId id="262" r:id="rId11"/>
    <p:sldId id="264" r:id="rId12"/>
    <p:sldId id="263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48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A4591-C872-4407-901F-E1AB166A33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BBE48-83EB-4E10-9ACB-CB6397B972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2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 panose="05020102010507070707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 panose="05020102010507070707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 panose="05020102010507070707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 panose="05020102010507070707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 panose="05020102010507070707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1.xml"/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370"/>
            <a:ext cx="6300192" cy="6865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424152" y="5196001"/>
            <a:ext cx="615553" cy="16561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/>
              <a:t>李森</a:t>
            </a:r>
            <a:r>
              <a:rPr lang="zh-CN" altLang="en-US" sz="2800" dirty="0"/>
              <a:t>祥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 rot="5400000">
            <a:off x="5021995" y="2471518"/>
            <a:ext cx="5256586" cy="1538883"/>
          </a:xfrm>
          <a:prstGeom prst="rect">
            <a:avLst/>
          </a:prstGeom>
          <a:noFill/>
        </p:spPr>
        <p:txBody>
          <a:bodyPr vert="eaVert" wrap="none" rtlCol="0">
            <a:prstTxWarp prst="textPlain">
              <a:avLst/>
            </a:prstTxWarp>
            <a:spAutoFit/>
            <a:scene3d>
              <a:camera prst="isometricOffAxis1Righ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zh-CN" altLang="en-US" sz="8800" dirty="0" smtClean="0">
                <a:effectLst>
                  <a:reflection blurRad="6350" stA="55000" endA="50" endPos="85000" dir="5400000" sy="-100000" algn="bl" rotWithShape="0"/>
                </a:effectLst>
              </a:rPr>
              <a:t>台</a:t>
            </a:r>
            <a:r>
              <a:rPr lang="en-US" altLang="zh-CN" sz="8800" dirty="0">
                <a:effectLst>
                  <a:reflection blurRad="6350" stA="55000" endA="50" endPos="85000" dir="5400000" sy="-100000" algn="bl" rotWithShape="0"/>
                </a:effectLst>
              </a:rPr>
              <a:t> </a:t>
            </a:r>
            <a:r>
              <a:rPr lang="en-US" altLang="zh-CN" sz="8800" dirty="0" smtClean="0">
                <a:effectLst>
                  <a:reflection blurRad="6350" stA="55000" endA="50" endPos="85000" dir="5400000" sy="-100000" algn="bl" rotWithShape="0"/>
                </a:effectLst>
              </a:rPr>
              <a:t>    </a:t>
            </a:r>
            <a:r>
              <a:rPr lang="zh-CN" altLang="en-US" sz="8800" dirty="0" smtClean="0">
                <a:effectLst>
                  <a:reflection blurRad="6350" stA="55000" endA="50" endPos="85000" dir="5400000" sy="-100000" algn="bl" rotWithShape="0"/>
                </a:effectLst>
              </a:rPr>
              <a:t>阶</a:t>
            </a:r>
            <a:endParaRPr lang="zh-CN" altLang="en-US" sz="8800" dirty="0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  <p:pic>
        <p:nvPicPr>
          <p:cNvPr id="8" name="筷子兄弟-父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390138" y="30786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429" y="116632"/>
            <a:ext cx="4397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spc="50" dirty="0" smtClean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第三台阶</a:t>
            </a:r>
            <a:r>
              <a:rPr lang="zh-CN" altLang="en-US" sz="3600" b="1" spc="50" dirty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：读出问题</a:t>
            </a:r>
            <a:endParaRPr lang="zh-CN" altLang="en-US" sz="3600" b="1" spc="50" dirty="0">
              <a:ln w="11430"/>
              <a:solidFill>
                <a:prstClr val="black">
                  <a:lumMod val="95000"/>
                  <a:lumOff val="5000"/>
                </a:prst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3575" y="763300"/>
            <a:ext cx="8136904" cy="594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</a:rPr>
              <a:t>发现问题比解决问题难得多！让我们都做文章的研究者吧！思考在课文学习过程中，还存在哪些疑惑。提出来，大家共同交流。</a:t>
            </a:r>
            <a:endParaRPr lang="en-US" altLang="zh-CN" sz="3200" dirty="0" smtClean="0">
              <a:solidFill>
                <a:srgbClr val="00206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1.</a:t>
            </a:r>
            <a:r>
              <a:rPr lang="zh-CN" altLang="en-US" sz="3200" dirty="0" smtClean="0">
                <a:solidFill>
                  <a:srgbClr val="FF0000"/>
                </a:solidFill>
              </a:rPr>
              <a:t>这个“台阶”文章标题能不能换为“父亲”或“新屋”？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en-US" altLang="zh-CN" sz="3200" dirty="0" smtClean="0">
              <a:solidFill>
                <a:srgbClr val="FF0000"/>
              </a:solidFill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2.</a:t>
            </a:r>
            <a:r>
              <a:rPr lang="zh-CN" altLang="en-US" sz="3200" dirty="0" smtClean="0">
                <a:solidFill>
                  <a:srgbClr val="FF0000"/>
                </a:solidFill>
              </a:rPr>
              <a:t>为台阶，父亲付出了岁月，青春，健康</a:t>
            </a:r>
            <a:r>
              <a:rPr lang="en-US" altLang="zh-CN" sz="3200" dirty="0" smtClean="0">
                <a:solidFill>
                  <a:srgbClr val="FF0000"/>
                </a:solidFill>
              </a:rPr>
              <a:t>……</a:t>
            </a:r>
            <a:r>
              <a:rPr lang="zh-CN" altLang="en-US" sz="3200" dirty="0" smtClean="0">
                <a:solidFill>
                  <a:srgbClr val="FF0000"/>
                </a:solidFill>
              </a:rPr>
              <a:t>父亲这样做，你认为值得吗？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6860" y="3165475"/>
            <a:ext cx="8422640" cy="2540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/>
              <a:t>1</a:t>
            </a:r>
            <a:r>
              <a:rPr lang="zh-CN" altLang="en-US" sz="3200" b="1"/>
              <a:t>、吸引读者，比</a:t>
            </a:r>
            <a:r>
              <a:rPr lang="en-US" altLang="zh-CN" sz="3200" b="1"/>
              <a:t>“</a:t>
            </a:r>
            <a:r>
              <a:rPr lang="zh-CN" altLang="en-US" sz="3200" b="1"/>
              <a:t>父亲</a:t>
            </a:r>
            <a:r>
              <a:rPr lang="en-US" altLang="zh-CN" sz="3200" b="1"/>
              <a:t>”</a:t>
            </a:r>
            <a:r>
              <a:rPr lang="zh-CN" altLang="en-US" sz="3200" b="1"/>
              <a:t>、</a:t>
            </a:r>
            <a:r>
              <a:rPr lang="en-US" altLang="zh-CN" sz="3200" b="1"/>
              <a:t>“</a:t>
            </a:r>
            <a:r>
              <a:rPr lang="zh-CN" altLang="en-US" sz="3200" b="1"/>
              <a:t>新屋</a:t>
            </a:r>
            <a:r>
              <a:rPr lang="en-US" altLang="zh-CN" sz="3200" b="1"/>
              <a:t>”</a:t>
            </a:r>
            <a:r>
              <a:rPr lang="zh-CN" altLang="en-US" sz="3200" b="1"/>
              <a:t>更有韵味，不那么直白；</a:t>
            </a:r>
            <a:endParaRPr lang="zh-CN" altLang="en-US" sz="3200" b="1"/>
          </a:p>
          <a:p>
            <a:pPr algn="l"/>
            <a:r>
              <a:rPr lang="en-US" altLang="zh-CN" sz="3200" b="1"/>
              <a:t>2</a:t>
            </a:r>
            <a:r>
              <a:rPr lang="zh-CN" altLang="en-US" sz="3200" b="1"/>
              <a:t>、概括文章主要内容：父亲为造新台阶奋斗。</a:t>
            </a:r>
            <a:endParaRPr lang="zh-CN" altLang="en-US" sz="3200" b="1"/>
          </a:p>
          <a:p>
            <a:pPr algn="l"/>
            <a:r>
              <a:rPr lang="en-US" altLang="zh-CN" sz="3200" b="1"/>
              <a:t>3</a:t>
            </a:r>
            <a:r>
              <a:rPr lang="zh-CN" altLang="en-US" sz="3200" b="1"/>
              <a:t>、</a:t>
            </a:r>
            <a:r>
              <a:rPr lang="en-US" altLang="zh-CN" sz="3200" b="1"/>
              <a:t>“</a:t>
            </a:r>
            <a:r>
              <a:rPr lang="zh-CN" altLang="en-US" sz="3200" b="1"/>
              <a:t>台阶</a:t>
            </a:r>
            <a:r>
              <a:rPr lang="en-US" altLang="zh-CN" sz="3200" b="1"/>
              <a:t>”</a:t>
            </a:r>
            <a:r>
              <a:rPr lang="zh-CN" altLang="en-US" sz="3200" b="1"/>
              <a:t>是文章记叙的线索。</a:t>
            </a:r>
            <a:endParaRPr lang="zh-CN" altLang="en-US" sz="3200" b="1"/>
          </a:p>
          <a:p>
            <a:pPr algn="l"/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6632"/>
            <a:ext cx="4397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spc="50" dirty="0" smtClean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第四台阶</a:t>
            </a:r>
            <a:r>
              <a:rPr lang="zh-CN" altLang="en-US" sz="3600" b="1" spc="50" dirty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：读出自己</a:t>
            </a:r>
            <a:endParaRPr lang="en-US" altLang="zh-CN" sz="3600" b="1" spc="50" dirty="0">
              <a:ln w="11430"/>
              <a:solidFill>
                <a:prstClr val="black">
                  <a:lumMod val="95000"/>
                  <a:lumOff val="5000"/>
                </a:prst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</a:rPr>
              <a:t>想想你的父亲，学完这篇文章，假如父亲节到了，你会送给你的父亲什么礼物呢？为什么？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94737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sz="4000" b="1" cap="all" dirty="0" smtClean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总结</a:t>
            </a:r>
            <a:endParaRPr lang="zh-CN" altLang="en-US" sz="4000" b="1" cap="all" dirty="0"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124744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从凄楚、辛酸中走来的父辈，可能他们的愿望、追求，在儿子的眼里，不是耀眼、精彩的。但却是实实在在的，他们血管中流淌着的那份坚韧不拔、拼命硬干的生命因子，恰是撑托事业辉煌的砥柱。让我们从心底祈愿，造好了新屋、砌上了九级台阶的劳苦的父辈们能尽享这份收获和喜悦，感谢父亲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! 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sz="4000" b="1" cap="all" dirty="0" smtClean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课后作业</a:t>
            </a:r>
            <a:endParaRPr lang="zh-CN" altLang="en-US" sz="4000" b="1" cap="all" dirty="0"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2959" y="1484784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课外寻找关于“父亲”的文章，诗歌进行自主阅读。</a:t>
            </a:r>
            <a:endParaRPr lang="zh-CN" altLang="en-US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4722115415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5" y="-2075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254080"/>
            <a:ext cx="75608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使你的父亲感到荣耀的莫过于你以最大的热忱继续你的学业，并努力奋发以期成为一个诚实而杰出的男子汉</a:t>
            </a:r>
            <a:endParaRPr lang="en-US" altLang="zh-CN" sz="3600" b="1" dirty="0" smtClean="0">
              <a:solidFill>
                <a:srgbClr val="0070C0"/>
              </a:solidFill>
            </a:endParaRPr>
          </a:p>
          <a:p>
            <a:r>
              <a:rPr lang="en-US" altLang="zh-CN" sz="3600" b="1" dirty="0">
                <a:solidFill>
                  <a:srgbClr val="0070C0"/>
                </a:solidFill>
              </a:rPr>
              <a:t> 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                                                 ------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贝多芬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30" y="290346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zh-CN" altLang="en-US" sz="4000" b="1" cap="all" dirty="0" smtClean="0"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ea"/>
              </a:rPr>
              <a:t>作者简介</a:t>
            </a:r>
            <a:endParaRPr lang="zh-CN" altLang="en-US" sz="4000" b="1" cap="all" dirty="0"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340768"/>
            <a:ext cx="84969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李森祥</a:t>
            </a:r>
            <a:r>
              <a:rPr lang="zh-CN" altLang="en-US" sz="4000" dirty="0" smtClean="0"/>
              <a:t>，小说</a:t>
            </a:r>
            <a:r>
              <a:rPr lang="zh-CN" altLang="en-US" sz="4000" dirty="0"/>
              <a:t>颇多，主要有</a:t>
            </a:r>
            <a:r>
              <a:rPr lang="en-US" altLang="zh-CN" sz="4000" dirty="0"/>
              <a:t>《</a:t>
            </a:r>
            <a:r>
              <a:rPr lang="zh-CN" altLang="en-US" sz="4000" dirty="0"/>
              <a:t>十八里营房</a:t>
            </a:r>
            <a:r>
              <a:rPr lang="en-US" altLang="zh-CN" sz="4000" dirty="0"/>
              <a:t>》《</a:t>
            </a:r>
            <a:r>
              <a:rPr lang="zh-CN" altLang="en-US" sz="4000" dirty="0"/>
              <a:t>金奎银奎</a:t>
            </a:r>
            <a:r>
              <a:rPr lang="en-US" altLang="zh-CN" sz="4000" dirty="0"/>
              <a:t>》《</a:t>
            </a:r>
            <a:r>
              <a:rPr lang="zh-CN" altLang="en-US" sz="4000" dirty="0"/>
              <a:t>小学老师</a:t>
            </a:r>
            <a:r>
              <a:rPr lang="en-US" altLang="zh-CN" sz="4000" dirty="0"/>
              <a:t>》《</a:t>
            </a:r>
            <a:r>
              <a:rPr lang="zh-CN" altLang="en-US" sz="4000" dirty="0"/>
              <a:t>塌鼻大娘</a:t>
            </a:r>
            <a:r>
              <a:rPr lang="en-US" altLang="zh-CN" sz="4000" dirty="0"/>
              <a:t>》</a:t>
            </a:r>
            <a:r>
              <a:rPr lang="zh-CN" altLang="en-US" sz="4000" dirty="0"/>
              <a:t>。</a:t>
            </a:r>
            <a:r>
              <a:rPr lang="en-US" altLang="zh-CN" sz="4000" dirty="0"/>
              <a:t>1987</a:t>
            </a:r>
            <a:r>
              <a:rPr lang="zh-CN" altLang="en-US" sz="4000" dirty="0"/>
              <a:t>年开始文学创作，代表作有</a:t>
            </a:r>
            <a:r>
              <a:rPr lang="en-US" altLang="zh-CN" sz="4000" dirty="0">
                <a:solidFill>
                  <a:srgbClr val="FF0000"/>
                </a:solidFill>
              </a:rPr>
              <a:t>《</a:t>
            </a:r>
            <a:r>
              <a:rPr lang="zh-CN" altLang="en-US" sz="4000" dirty="0">
                <a:solidFill>
                  <a:srgbClr val="FF0000"/>
                </a:solidFill>
              </a:rPr>
              <a:t>小学老师</a:t>
            </a:r>
            <a:r>
              <a:rPr lang="en-US" altLang="zh-CN" sz="4000" dirty="0">
                <a:solidFill>
                  <a:srgbClr val="FF0000"/>
                </a:solidFill>
              </a:rPr>
              <a:t>》</a:t>
            </a:r>
            <a:r>
              <a:rPr lang="zh-CN" altLang="en-US" sz="4000" dirty="0">
                <a:solidFill>
                  <a:srgbClr val="FF0000"/>
                </a:solidFill>
              </a:rPr>
              <a:t>、</a:t>
            </a:r>
            <a:r>
              <a:rPr lang="en-US" altLang="zh-CN" sz="4000" dirty="0">
                <a:solidFill>
                  <a:srgbClr val="FF0000"/>
                </a:solidFill>
              </a:rPr>
              <a:t>《 </a:t>
            </a:r>
            <a:r>
              <a:rPr lang="zh-CN" altLang="en-US" sz="4000" dirty="0">
                <a:solidFill>
                  <a:srgbClr val="FF0000"/>
                </a:solidFill>
              </a:rPr>
              <a:t>抒情年代</a:t>
            </a:r>
            <a:r>
              <a:rPr lang="en-US" altLang="zh-CN" sz="4000" dirty="0">
                <a:solidFill>
                  <a:srgbClr val="FF0000"/>
                </a:solidFill>
              </a:rPr>
              <a:t>》《</a:t>
            </a:r>
            <a:r>
              <a:rPr lang="zh-CN" altLang="en-US" sz="4000" dirty="0">
                <a:solidFill>
                  <a:srgbClr val="FF0000"/>
                </a:solidFill>
              </a:rPr>
              <a:t>情世诗文</a:t>
            </a:r>
            <a:r>
              <a:rPr lang="en-US" altLang="zh-CN" sz="4000" dirty="0">
                <a:solidFill>
                  <a:srgbClr val="FF0000"/>
                </a:solidFill>
              </a:rPr>
              <a:t>》 </a:t>
            </a:r>
            <a:r>
              <a:rPr lang="zh-CN" altLang="en-US" sz="4000" dirty="0"/>
              <a:t>等</a:t>
            </a:r>
            <a:r>
              <a:rPr lang="zh-CN" altLang="en-US" sz="4000" dirty="0" smtClean="0"/>
              <a:t>，</a:t>
            </a:r>
            <a:r>
              <a:rPr lang="zh-CN" altLang="en-US" sz="4000" dirty="0">
                <a:solidFill>
                  <a:srgbClr val="FF0000"/>
                </a:solidFill>
              </a:rPr>
              <a:t>其艺术特色是文字简洁，善抓细节。</a:t>
            </a:r>
            <a:r>
              <a:rPr lang="en-US" altLang="zh-CN" sz="4000" dirty="0" smtClean="0"/>
              <a:t>《</a:t>
            </a:r>
            <a:r>
              <a:rPr lang="zh-CN" altLang="en-US" sz="4000" dirty="0"/>
              <a:t>台阶</a:t>
            </a:r>
            <a:r>
              <a:rPr lang="en-US" altLang="zh-CN" sz="4000" dirty="0"/>
              <a:t>》</a:t>
            </a:r>
            <a:r>
              <a:rPr lang="zh-CN" altLang="en-US" sz="4000" dirty="0"/>
              <a:t>是作者亲历农村生活的深刻感受，后被选入初中课本</a:t>
            </a:r>
            <a:r>
              <a:rPr lang="zh-CN" altLang="en-US" sz="4000" dirty="0" smtClean="0"/>
              <a:t>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2" y="404664"/>
            <a:ext cx="9572877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啃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(k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ě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n)   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蹦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(b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è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ng)   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撬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(qi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o)   </a:t>
            </a:r>
            <a:endParaRPr lang="en-US" altLang="zh-CN" sz="4400" kern="100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sz="4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磕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(k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ē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   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门槛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(m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é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 k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n)    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厚道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(h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ò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u d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o)  </a:t>
            </a:r>
            <a:endParaRPr lang="en-US" altLang="zh-CN" sz="4400" kern="100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4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糟糕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(z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o g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ā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o)   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醒悟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(x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ǐ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ng w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ù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   </a:t>
            </a:r>
            <a:endParaRPr lang="en-US" altLang="zh-CN" sz="4400" kern="100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4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晌午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400" kern="100" dirty="0" err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sh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ng w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ǔ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   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烦躁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(f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 z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o)   </a:t>
            </a:r>
            <a:endParaRPr lang="en-US" altLang="zh-CN" sz="4400" kern="100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sz="4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头颅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(t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ó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u l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ú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   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自言自语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(z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ì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y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 z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ì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y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ǔ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   </a:t>
            </a:r>
            <a:endParaRPr lang="en-US" altLang="zh-CN" sz="4400" kern="100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sz="4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言外之意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(y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á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 w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4400" kern="100" dirty="0" err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400" kern="100" dirty="0" err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zh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ī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y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ì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    </a:t>
            </a:r>
            <a:endParaRPr lang="en-US" altLang="zh-CN" sz="4400" kern="100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sz="4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微不足道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(w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ē</a:t>
            </a:r>
            <a:r>
              <a:rPr lang="en-US" altLang="zh-CN" sz="4400" kern="100" dirty="0" err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i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b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ù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z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ú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d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o)    </a:t>
            </a:r>
            <a:endParaRPr lang="en-US" altLang="zh-CN" sz="4400" kern="100" dirty="0" smtClean="0"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zh-CN" sz="4400" kern="100" dirty="0" smtClean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大庭广众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(d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à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t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í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ng </a:t>
            </a:r>
            <a:r>
              <a:rPr lang="en-US" altLang="zh-CN" sz="4400" kern="100" dirty="0" err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gu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ǎ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ng </a:t>
            </a:r>
            <a:r>
              <a:rPr lang="en-US" altLang="zh-CN" sz="4400" kern="100" dirty="0" err="1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zh</a:t>
            </a:r>
            <a:r>
              <a:rPr lang="zh-CN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ò</a:t>
            </a:r>
            <a:r>
              <a:rPr lang="en-US" altLang="zh-CN" sz="4400" kern="1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ng)</a:t>
            </a:r>
            <a:endParaRPr lang="zh-CN" altLang="zh-CN" sz="3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4704"/>
            <a:ext cx="8208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整体感知</a:t>
            </a:r>
            <a:endParaRPr lang="en-US" altLang="zh-CN" sz="4000" dirty="0" smtClean="0"/>
          </a:p>
          <a:p>
            <a:r>
              <a:rPr lang="zh-CN" altLang="en-US" sz="4000" dirty="0"/>
              <a:t>一</a:t>
            </a:r>
            <a:r>
              <a:rPr lang="en-US" altLang="zh-CN" sz="4000" dirty="0" smtClean="0"/>
              <a:t>.</a:t>
            </a:r>
            <a:r>
              <a:rPr lang="zh-CN" altLang="en-US" sz="4000" dirty="0" smtClean="0"/>
              <a:t> 速读课文，</a:t>
            </a:r>
            <a:r>
              <a:rPr lang="zh-CN" altLang="en-US" sz="4000" dirty="0"/>
              <a:t>概括</a:t>
            </a:r>
            <a:r>
              <a:rPr lang="zh-CN" altLang="en-US" sz="4000" dirty="0" smtClean="0"/>
              <a:t>故事情节。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1020293" y="2132856"/>
            <a:ext cx="7103414" cy="3139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         父亲羡慕别人家的高台阶（起因），终年辛劳</a:t>
            </a:r>
            <a:r>
              <a:rPr lang="en-US" altLang="zh-CN" sz="4000" dirty="0"/>
              <a:t>,</a:t>
            </a:r>
            <a:r>
              <a:rPr lang="zh-CN" altLang="en-US" sz="4000" dirty="0"/>
              <a:t>准备了大半辈子</a:t>
            </a:r>
            <a:r>
              <a:rPr lang="en-US" altLang="zh-CN" sz="4000" dirty="0"/>
              <a:t>,</a:t>
            </a:r>
            <a:r>
              <a:rPr lang="zh-CN" altLang="en-US" sz="4000" dirty="0"/>
              <a:t>终于造成了有九级台阶的新</a:t>
            </a:r>
            <a:r>
              <a:rPr lang="zh-CN" altLang="en-US" sz="4000" dirty="0" smtClean="0"/>
              <a:t>屋（经过），最终却适应不了新台阶（结果）。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整体</a:t>
            </a:r>
            <a:r>
              <a:rPr lang="zh-CN" altLang="en-US" dirty="0" smtClean="0"/>
              <a:t>感知二、为文章划分层次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" y="142449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1——5</a:t>
            </a:r>
            <a:r>
              <a:rPr lang="zh-CN" altLang="en-US" dirty="0" smtClean="0"/>
              <a:t>段：回忆我们家有低台阶时候的</a:t>
            </a:r>
            <a:r>
              <a:rPr lang="zh-CN" altLang="en-US" b="1" u="sng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和谐</a:t>
            </a:r>
            <a:r>
              <a:rPr lang="zh-CN" altLang="en-US" dirty="0" smtClean="0"/>
              <a:t>生活。</a:t>
            </a:r>
            <a:endParaRPr lang="en-US" altLang="zh-CN" dirty="0" smtClean="0"/>
          </a:p>
          <a:p>
            <a:r>
              <a:rPr lang="en-US" altLang="zh-CN" dirty="0" smtClean="0"/>
              <a:t>6——9</a:t>
            </a:r>
            <a:r>
              <a:rPr lang="zh-CN" altLang="en-US" dirty="0" smtClean="0"/>
              <a:t>段：解释父亲嫌自己家台阶低的原因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地位低。</a:t>
            </a:r>
            <a:endParaRPr lang="en-US" altLang="zh-CN" dirty="0" smtClean="0"/>
          </a:p>
          <a:p>
            <a:r>
              <a:rPr lang="en-US" altLang="zh-CN" dirty="0" smtClean="0"/>
              <a:t>10——15</a:t>
            </a:r>
            <a:r>
              <a:rPr lang="zh-CN" altLang="en-US" dirty="0" smtClean="0"/>
              <a:t>段：父亲为准备造新屋高台阶艰辛劳动。</a:t>
            </a:r>
            <a:endParaRPr lang="en-US" altLang="zh-CN" dirty="0" smtClean="0"/>
          </a:p>
          <a:p>
            <a:r>
              <a:rPr lang="en-US" altLang="zh-CN" dirty="0" smtClean="0"/>
              <a:t>16——24</a:t>
            </a:r>
            <a:r>
              <a:rPr lang="zh-CN" altLang="en-US" dirty="0" smtClean="0"/>
              <a:t>段：父亲造新屋砌高台阶。</a:t>
            </a:r>
            <a:endParaRPr lang="en-US" altLang="zh-CN" dirty="0" smtClean="0"/>
          </a:p>
          <a:p>
            <a:r>
              <a:rPr lang="en-US" altLang="zh-CN" dirty="0" smtClean="0"/>
              <a:t>25——32</a:t>
            </a:r>
            <a:r>
              <a:rPr lang="zh-CN" altLang="en-US" dirty="0" smtClean="0"/>
              <a:t>段：父亲与高台阶的</a:t>
            </a:r>
            <a:r>
              <a:rPr lang="zh-CN" altLang="en-US" b="1" u="sng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不和谐</a:t>
            </a:r>
            <a:r>
              <a:rPr lang="zh-CN" altLang="en-US" dirty="0" smtClean="0"/>
              <a:t>生活。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943671" y="2886755"/>
            <a:ext cx="1200329" cy="229485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 smtClean="0"/>
              <a:t>对比</a:t>
            </a:r>
            <a:endParaRPr lang="zh-CN" altLang="en-US" sz="6600" dirty="0"/>
          </a:p>
        </p:txBody>
      </p:sp>
      <p:cxnSp>
        <p:nvCxnSpPr>
          <p:cNvPr id="6" name="直接箭头连接符 5"/>
          <p:cNvCxnSpPr/>
          <p:nvPr/>
        </p:nvCxnSpPr>
        <p:spPr>
          <a:xfrm>
            <a:off x="8543835" y="1772816"/>
            <a:ext cx="0" cy="1008112"/>
          </a:xfrm>
          <a:prstGeom prst="straightConnector1">
            <a:avLst/>
          </a:prstGeom>
          <a:ln w="857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8543835" y="4653136"/>
            <a:ext cx="0" cy="100811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220669" y="114060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/>
              <a:t>前</a:t>
            </a:r>
            <a:endParaRPr lang="zh-CN" altLang="en-US" sz="4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8195020" y="583286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后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86093"/>
            <a:ext cx="7560840" cy="707886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zh-CN" alt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三、合作探究</a:t>
            </a:r>
            <a:endParaRPr lang="zh-CN" alt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1463" y="1556792"/>
            <a:ext cx="5256584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第一台阶：</a:t>
            </a:r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1" action="ppaction://hlinksldjump"/>
              </a:rPr>
              <a:t>读懂父亲</a:t>
            </a:r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第二台阶：</a:t>
            </a:r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 action="ppaction://hlinksldjump"/>
              </a:rPr>
              <a:t>读懂作者</a:t>
            </a:r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第三</a:t>
            </a:r>
            <a:r>
              <a:rPr lang="zh-CN" altLang="en-US" sz="36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台阶：</a:t>
            </a:r>
            <a:r>
              <a:rPr lang="zh-CN" altLang="en-US" sz="36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读出问题</a:t>
            </a:r>
            <a:endParaRPr lang="zh-CN" altLang="en-US" sz="3600" b="1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36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第四</a:t>
            </a:r>
            <a:r>
              <a:rPr lang="zh-CN" altLang="en-US" sz="36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台阶：</a:t>
            </a:r>
            <a:r>
              <a:rPr lang="zh-CN" altLang="en-US" sz="3600" b="1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读出自己</a:t>
            </a:r>
            <a:endParaRPr lang="en-US" altLang="zh-CN" sz="3600" b="1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altLang="zh-CN" sz="3600" b="1" spc="50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88" y="188640"/>
            <a:ext cx="4397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spc="50" dirty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第一台阶：读懂</a:t>
            </a:r>
            <a:r>
              <a:rPr lang="zh-CN" altLang="en-US" sz="3600" b="1" spc="50" dirty="0" smtClean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父亲</a:t>
            </a:r>
            <a:endParaRPr lang="en-US" altLang="zh-CN" sz="3600" b="1" spc="50" dirty="0" smtClean="0">
              <a:ln w="11430"/>
              <a:solidFill>
                <a:prstClr val="black">
                  <a:lumMod val="95000"/>
                  <a:lumOff val="5000"/>
                </a:prst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991760"/>
            <a:ext cx="71287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、你觉得文中刻画的父亲是个怎样的人？</a:t>
            </a:r>
            <a:endParaRPr lang="en-US" altLang="zh-CN" sz="3600" dirty="0" smtClean="0"/>
          </a:p>
          <a:p>
            <a:endParaRPr lang="en-US" altLang="zh-CN" sz="3600" dirty="0"/>
          </a:p>
          <a:p>
            <a:endParaRPr lang="en-US" altLang="zh-CN" sz="3600" dirty="0" smtClean="0"/>
          </a:p>
          <a:p>
            <a:endParaRPr lang="en-US" altLang="zh-CN" sz="3600" dirty="0"/>
          </a:p>
          <a:p>
            <a:endParaRPr lang="en-US" altLang="zh-CN" sz="3600" dirty="0" smtClean="0"/>
          </a:p>
          <a:p>
            <a:endParaRPr lang="en-US" altLang="zh-CN" sz="3600" dirty="0"/>
          </a:p>
          <a:p>
            <a:endParaRPr lang="en-US" altLang="zh-CN" sz="3600" dirty="0" smtClean="0"/>
          </a:p>
          <a:p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611560" y="2176700"/>
            <a:ext cx="660741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i="1" dirty="0">
                <a:solidFill>
                  <a:srgbClr val="002060"/>
                </a:solidFill>
              </a:rPr>
              <a:t>敢想敢做、坚韧不拔、</a:t>
            </a:r>
            <a:r>
              <a:rPr lang="zh-CN" altLang="en-US" sz="3200" b="1" i="1" dirty="0" smtClean="0">
                <a:solidFill>
                  <a:srgbClr val="002060"/>
                </a:solidFill>
              </a:rPr>
              <a:t>吃苦耐劳</a:t>
            </a:r>
            <a:endParaRPr lang="en-US" altLang="zh-CN" sz="3200" b="1" i="1" dirty="0" smtClean="0">
              <a:solidFill>
                <a:srgbClr val="002060"/>
              </a:solidFill>
            </a:endParaRPr>
          </a:p>
          <a:p>
            <a:r>
              <a:rPr lang="zh-CN" altLang="en-US" sz="3200" b="1" i="1" dirty="0" smtClean="0">
                <a:solidFill>
                  <a:srgbClr val="002060"/>
                </a:solidFill>
              </a:rPr>
              <a:t>朴实</a:t>
            </a:r>
            <a:r>
              <a:rPr lang="zh-CN" altLang="en-US" sz="3200" b="1" i="1" dirty="0">
                <a:solidFill>
                  <a:srgbClr val="002060"/>
                </a:solidFill>
              </a:rPr>
              <a:t>厚道、和善谦卑、倔强</a:t>
            </a:r>
            <a:endParaRPr lang="zh-CN" altLang="en-US" sz="3200" b="1" i="1" dirty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25790" y="3531545"/>
            <a:ext cx="8892540" cy="2834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他是亿万中国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普通农民的写照</a:t>
            </a:r>
            <a:r>
              <a:rPr lang="zh-CN" altLang="en-US" sz="3600" dirty="0" smtClean="0"/>
              <a:t>，尽管造新台</a:t>
            </a:r>
            <a:endParaRPr lang="en-US" altLang="zh-CN" sz="3600" dirty="0" smtClean="0"/>
          </a:p>
          <a:p>
            <a:r>
              <a:rPr lang="zh-CN" altLang="en-US" sz="3600" dirty="0" smtClean="0"/>
              <a:t>阶对他而言恐怕是悲剧，是短见是盲目，但</a:t>
            </a:r>
            <a:endParaRPr lang="en-US" altLang="zh-CN" sz="3600" dirty="0" smtClean="0"/>
          </a:p>
          <a:p>
            <a:r>
              <a:rPr lang="zh-CN" altLang="en-US" sz="3600" dirty="0" smtClean="0"/>
              <a:t>作者想通过对他的描绘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表达对这些淳朴勤劳</a:t>
            </a:r>
            <a:endParaRPr lang="zh-CN" altLang="en-US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的农民的尊敬、同情、怜惜</a:t>
            </a:r>
            <a:r>
              <a:rPr lang="zh-CN" altLang="en-US" sz="3600" dirty="0" smtClean="0"/>
              <a:t>，盼望他们能获</a:t>
            </a:r>
            <a:endParaRPr lang="zh-CN" altLang="en-US" sz="3600" dirty="0" smtClean="0"/>
          </a:p>
          <a:p>
            <a:r>
              <a:rPr lang="zh-CN" altLang="en-US" sz="3600" dirty="0" smtClean="0"/>
              <a:t>得更幸福的生活。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05" y="1628775"/>
            <a:ext cx="7358380" cy="1310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/>
              <a:t>2</a:t>
            </a:r>
            <a:r>
              <a:rPr lang="zh-CN" altLang="en-US" sz="4000" dirty="0" smtClean="0"/>
              <a:t>、找出</a:t>
            </a:r>
            <a:r>
              <a:rPr lang="zh-CN" altLang="en-US" sz="4000" dirty="0"/>
              <a:t>文中最让你感动的描写父亲的语句</a:t>
            </a:r>
            <a:r>
              <a:rPr lang="zh-CN" altLang="en-US" sz="4000" dirty="0" smtClean="0"/>
              <a:t>，好好品析它</a:t>
            </a:r>
            <a:r>
              <a:rPr lang="zh-CN" altLang="en-US" sz="4000" dirty="0"/>
              <a:t>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119" y="116632"/>
            <a:ext cx="4397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spc="50" dirty="0">
                <a:ln w="1143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第二台阶：读懂作者</a:t>
            </a:r>
            <a:endParaRPr lang="en-US" altLang="zh-CN" sz="3600" b="1" spc="50" dirty="0">
              <a:ln w="11430"/>
              <a:solidFill>
                <a:prstClr val="black">
                  <a:lumMod val="95000"/>
                  <a:lumOff val="5000"/>
                </a:prst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2811" y="1052736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作者在父亲身上倾注了怎样的情感？（文章主题）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265430" y="2252980"/>
            <a:ext cx="7546975" cy="332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kern="0" dirty="0" smtClean="0">
                <a:solidFill>
                  <a:srgbClr val="990000"/>
                </a:solidFill>
                <a:latin typeface="Arial" panose="020B0604020202020204"/>
                <a:ea typeface="宋体" panose="02010600030101010101" pitchFamily="2" charset="-122"/>
              </a:rPr>
              <a:t>作者</a:t>
            </a:r>
            <a:r>
              <a:rPr lang="zh-CN" altLang="en-US" sz="5400" b="1" kern="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敬仰</a:t>
            </a:r>
            <a:r>
              <a:rPr lang="zh-CN" altLang="en-US" sz="4400" b="1" kern="0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rPr>
              <a:t>和</a:t>
            </a:r>
            <a:r>
              <a:rPr lang="zh-CN" altLang="en-US" sz="5400" b="1" kern="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赞叹</a:t>
            </a:r>
            <a:r>
              <a:rPr lang="zh-CN" altLang="en-US" sz="4400" b="1" kern="0" dirty="0" smtClean="0">
                <a:solidFill>
                  <a:srgbClr val="990000"/>
                </a:solidFill>
                <a:latin typeface="Arial" panose="020B0604020202020204"/>
                <a:ea typeface="宋体" panose="02010600030101010101" pitchFamily="2" charset="-122"/>
              </a:rPr>
              <a:t>父亲</a:t>
            </a:r>
            <a:r>
              <a:rPr lang="zh-CN" altLang="en-US" sz="4400" b="1" kern="0" dirty="0">
                <a:solidFill>
                  <a:srgbClr val="990000"/>
                </a:solidFill>
                <a:latin typeface="Arial" panose="020B0604020202020204"/>
                <a:ea typeface="宋体" panose="02010600030101010101" pitchFamily="2" charset="-122"/>
              </a:rPr>
              <a:t>的优秀</a:t>
            </a:r>
            <a:r>
              <a:rPr lang="zh-CN" altLang="en-US" sz="4400" b="1" kern="0" dirty="0" smtClean="0">
                <a:solidFill>
                  <a:srgbClr val="990000"/>
                </a:solidFill>
                <a:latin typeface="Arial" panose="020B0604020202020204"/>
                <a:ea typeface="宋体" panose="02010600030101010101" pitchFamily="2" charset="-122"/>
              </a:rPr>
              <a:t>品质；</a:t>
            </a:r>
            <a:r>
              <a:rPr lang="zh-CN" altLang="en-US" sz="5400" b="1" kern="0" dirty="0" smtClean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同情</a:t>
            </a:r>
            <a:r>
              <a:rPr lang="zh-CN" altLang="en-US" sz="4400" b="1" kern="0" dirty="0" smtClean="0">
                <a:solidFill>
                  <a:srgbClr val="990000"/>
                </a:solidFill>
                <a:latin typeface="Arial" panose="020B0604020202020204"/>
                <a:ea typeface="宋体" panose="02010600030101010101" pitchFamily="2" charset="-122"/>
              </a:rPr>
              <a:t>父亲</a:t>
            </a:r>
            <a:r>
              <a:rPr lang="zh-CN" altLang="en-US" sz="4400" b="1" kern="0" dirty="0">
                <a:solidFill>
                  <a:srgbClr val="990000"/>
                </a:solidFill>
                <a:latin typeface="Arial" panose="020B0604020202020204"/>
                <a:ea typeface="宋体" panose="02010600030101010101" pitchFamily="2" charset="-122"/>
              </a:rPr>
              <a:t>身上的中国传统农民所特有的</a:t>
            </a:r>
            <a:r>
              <a:rPr lang="zh-CN" altLang="en-US" sz="4400" b="1" kern="0" dirty="0" smtClean="0">
                <a:solidFill>
                  <a:srgbClr val="990000"/>
                </a:solidFill>
                <a:latin typeface="Arial" panose="020B0604020202020204"/>
                <a:ea typeface="宋体" panose="02010600030101010101" pitchFamily="2" charset="-122"/>
              </a:rPr>
              <a:t>谦卑；</a:t>
            </a:r>
            <a:r>
              <a:rPr lang="zh-CN" altLang="en-US" sz="4400" b="1" kern="0" dirty="0">
                <a:solidFill>
                  <a:srgbClr val="990000"/>
                </a:solidFill>
                <a:latin typeface="Arial" panose="020B0604020202020204"/>
                <a:ea typeface="宋体" panose="02010600030101010101" pitchFamily="2" charset="-122"/>
              </a:rPr>
              <a:t>对改变农村的面貌寄予</a:t>
            </a:r>
            <a:r>
              <a:rPr lang="zh-CN" altLang="en-US" sz="5400" b="1" kern="0" dirty="0">
                <a:solidFill>
                  <a:srgbClr val="0000FF"/>
                </a:solidFill>
                <a:latin typeface="Arial" panose="020B0604020202020204"/>
                <a:ea typeface="宋体" panose="02010600030101010101" pitchFamily="2" charset="-122"/>
              </a:rPr>
              <a:t>希望</a:t>
            </a:r>
            <a:r>
              <a:rPr lang="zh-CN" altLang="en-US" sz="4400" b="1" kern="0" dirty="0">
                <a:solidFill>
                  <a:srgbClr val="A674F0"/>
                </a:solidFill>
                <a:latin typeface="Arial" panose="020B0604020202020204"/>
                <a:ea typeface="宋体" panose="02010600030101010101" pitchFamily="2" charset="-122"/>
              </a:rPr>
              <a:t>。</a:t>
            </a:r>
            <a:r>
              <a:rPr lang="zh-CN" altLang="en-US" sz="6000" b="1" kern="0" dirty="0">
                <a:solidFill>
                  <a:srgbClr val="A674F0"/>
                </a:solidFill>
                <a:latin typeface="Arial" panose="020B0604020202020204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5" name="右弧形箭头 4">
            <a:hlinkClick r:id="rId1" action="ppaction://hlinksldjump"/>
          </p:cNvPr>
          <p:cNvSpPr/>
          <p:nvPr/>
        </p:nvSpPr>
        <p:spPr>
          <a:xfrm>
            <a:off x="7992380" y="5331492"/>
            <a:ext cx="792088" cy="1022047"/>
          </a:xfrm>
          <a:prstGeom prst="curvedLeftArrow">
            <a:avLst/>
          </a:prstGeom>
          <a:gradFill flip="none" rotWithShape="1">
            <a:gsLst>
              <a:gs pos="0">
                <a:schemeClr val="accent3">
                  <a:tint val="100000"/>
                  <a:shade val="50000"/>
                  <a:hueMod val="100000"/>
                  <a:satMod val="250000"/>
                </a:schemeClr>
              </a:gs>
              <a:gs pos="75000">
                <a:schemeClr val="accent3">
                  <a:tint val="80000"/>
                  <a:shade val="100000"/>
                  <a:hueMod val="100000"/>
                  <a:satMod val="375000"/>
                </a:schemeClr>
              </a:gs>
              <a:gs pos="100000">
                <a:schemeClr val="accent3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0</TotalTime>
  <Words>1379</Words>
  <Application>WPS 演示</Application>
  <PresentationFormat>全屏显示(4:3)</PresentationFormat>
  <Paragraphs>108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Wingdings 2</vt:lpstr>
      <vt:lpstr>Arial</vt:lpstr>
      <vt:lpstr>Calibri</vt:lpstr>
      <vt:lpstr>Times New Roman</vt:lpstr>
      <vt:lpstr>华文行楷</vt:lpstr>
      <vt:lpstr>Cambria</vt:lpstr>
      <vt:lpstr>华文楷体</vt:lpstr>
      <vt:lpstr>微软雅黑</vt:lpstr>
      <vt:lpstr>隶书</vt:lpstr>
      <vt:lpstr>Maiandra GD</vt:lpstr>
      <vt:lpstr>Segoe Print</vt:lpstr>
      <vt:lpstr>Arial Unicode MS</vt:lpstr>
      <vt:lpstr>龙腾四海</vt:lpstr>
      <vt:lpstr>PowerPoint 演示文稿</vt:lpstr>
      <vt:lpstr>PowerPoint 演示文稿</vt:lpstr>
      <vt:lpstr>PowerPoint 演示文稿</vt:lpstr>
      <vt:lpstr>PowerPoint 演示文稿</vt:lpstr>
      <vt:lpstr>整体感知二、为文章划分层次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</dc:creator>
  <cp:lastModifiedBy>Administrator</cp:lastModifiedBy>
  <cp:revision>27</cp:revision>
  <dcterms:created xsi:type="dcterms:W3CDTF">2017-03-05T01:40:00Z</dcterms:created>
  <dcterms:modified xsi:type="dcterms:W3CDTF">2017-04-11T02:47:26Z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