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8" r:id="rId3"/>
    <p:sldId id="269" r:id="rId4"/>
    <p:sldId id="270" r:id="rId5"/>
    <p:sldId id="261" r:id="rId6"/>
    <p:sldId id="271" r:id="rId7"/>
    <p:sldId id="272" r:id="rId8"/>
    <p:sldId id="262" r:id="rId9"/>
    <p:sldId id="263" r:id="rId10"/>
    <p:sldId id="273" r:id="rId11"/>
    <p:sldId id="264" r:id="rId12"/>
    <p:sldId id="274" r:id="rId13"/>
    <p:sldId id="293" r:id="rId14"/>
    <p:sldId id="294" r:id="rId15"/>
    <p:sldId id="275" r:id="rId16"/>
    <p:sldId id="276" r:id="rId17"/>
    <p:sldId id="277" r:id="rId18"/>
    <p:sldId id="267" r:id="rId19"/>
    <p:sldId id="278" r:id="rId20"/>
    <p:sldId id="279" r:id="rId21"/>
    <p:sldId id="280" r:id="rId22"/>
    <p:sldId id="281" r:id="rId23"/>
    <p:sldId id="282" r:id="rId24"/>
    <p:sldId id="283" r:id="rId25"/>
    <p:sldId id="284" r:id="rId26"/>
    <p:sldId id="285" r:id="rId27"/>
    <p:sldId id="289" r:id="rId28"/>
    <p:sldId id="286" r:id="rId29"/>
    <p:sldId id="290" r:id="rId30"/>
    <p:sldId id="292" r:id="rId31"/>
    <p:sldId id="291" r:id="rId32"/>
    <p:sldId id="287" r:id="rId33"/>
    <p:sldId id="288"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7" d="100"/>
          <a:sy n="57" d="100"/>
        </p:scale>
        <p:origin x="-87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B072C1E-23E0-4FD6-9BC9-5BF35FD4F757}" type="datetimeFigureOut">
              <a:rPr lang="zh-CN" altLang="en-US" smtClean="0"/>
              <a:pPr/>
              <a:t>2014-11-08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26444A9-ACF2-4374-9851-7BC09AABCAA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072C1E-23E0-4FD6-9BC9-5BF35FD4F757}" type="datetimeFigureOut">
              <a:rPr lang="zh-CN" altLang="en-US" smtClean="0"/>
              <a:pPr/>
              <a:t>2014-11-08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6444A9-ACF2-4374-9851-7BC09AABCAA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baike.sogou.com/lemma/ShowInnerLink.htm?lemmaId=7497475&amp;ss_c=ssc.citiao.link"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mcqyy.com/zuowen/t/xunzhao4091.html" TargetMode="External"/><Relationship Id="rId2" Type="http://schemas.openxmlformats.org/officeDocument/2006/relationships/hyperlink" Target="http://www.mcqyy.com/zuowen/t/yangguang4041.html" TargetMode="External"/><Relationship Id="rId1" Type="http://schemas.openxmlformats.org/officeDocument/2006/relationships/slideLayout" Target="../slideLayouts/slideLayout2.xml"/><Relationship Id="rId4" Type="http://schemas.openxmlformats.org/officeDocument/2006/relationships/hyperlink" Target="http://www.mcqyy.com/zuowen/t/pingfan1201.html"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mcqyy.com/zuowen/t/jiaoyu29971.html" TargetMode="External"/><Relationship Id="rId2" Type="http://schemas.openxmlformats.org/officeDocument/2006/relationships/hyperlink" Target="http://www.mcqyy.com/zuowen/t/dongtian10021.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hyperlink" Target="http://www.mcqyy.com/zuowen/t/shengming1421.html"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mcqyy.com/zuowen/t/liliang1931.html" TargetMode="External"/><Relationship Id="rId2" Type="http://schemas.openxmlformats.org/officeDocument/2006/relationships/hyperlink" Target="http://www.mcqyy.com/zuowen/t/chenmo7081.html" TargetMode="External"/><Relationship Id="rId1" Type="http://schemas.openxmlformats.org/officeDocument/2006/relationships/slideLayout" Target="../slideLayouts/slideLayout2.xml"/><Relationship Id="rId6" Type="http://schemas.openxmlformats.org/officeDocument/2006/relationships/hyperlink" Target="http://www.mcqyy.com/zuowen/t/zhongguo3431.html" TargetMode="External"/><Relationship Id="rId5" Type="http://schemas.openxmlformats.org/officeDocument/2006/relationships/hyperlink" Target="http://www.mcqyy.com/zuowen/t/dushu2651.html" TargetMode="External"/><Relationship Id="rId4" Type="http://schemas.openxmlformats.org/officeDocument/2006/relationships/hyperlink" Target="http://www.mcqyy.com/zuowen/t/ziji1501.html"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www.mcqyy.com/zuowen/t/kunnan21761.html" TargetMode="External"/><Relationship Id="rId2" Type="http://schemas.openxmlformats.org/officeDocument/2006/relationships/hyperlink" Target="http://www.mcqyy.com/zuowen/t/zhanzheng34051.html"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mcqyy.com/zuowen/t/shengyin1391.html" TargetMode="External"/><Relationship Id="rId2" Type="http://schemas.openxmlformats.org/officeDocument/2006/relationships/hyperlink" Target="http://www.mcqyy.com/zuowen/t/tianye11341.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mcqyy.com/zuowen/t/kewang5671.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mcqyy.com/zuowen/t/jianqiang3511.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www.mcqyy.com/shige/" TargetMode="External"/><Relationship Id="rId2" Type="http://schemas.openxmlformats.org/officeDocument/2006/relationships/hyperlink" Target="http://www.mcqyy.com/zuowen/t/rensheng221.html"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人物传记阅读</a:t>
            </a: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ChangeArrowheads="1"/>
          </p:cNvSpPr>
          <p:nvPr/>
        </p:nvSpPr>
        <p:spPr bwMode="auto">
          <a:xfrm>
            <a:off x="250825" y="404813"/>
            <a:ext cx="8389938" cy="3016250"/>
          </a:xfrm>
          <a:prstGeom prst="rect">
            <a:avLst/>
          </a:prstGeom>
          <a:noFill/>
          <a:ln w="9525">
            <a:noFill/>
            <a:miter lim="800000"/>
            <a:headEnd/>
            <a:tailEnd/>
          </a:ln>
          <a:effectLst/>
        </p:spPr>
        <p:txBody>
          <a:bodyPr>
            <a:spAutoFit/>
          </a:bodyPr>
          <a:lstStyle/>
          <a:p>
            <a:pPr>
              <a:defRPr/>
            </a:pPr>
            <a:r>
              <a:rPr lang="zh-CN" altLang="en-US" sz="3200" b="1">
                <a:solidFill>
                  <a:srgbClr val="CC0000"/>
                </a:solidFill>
                <a:effectLst>
                  <a:outerShdw blurRad="38100" dist="38100" dir="2700000" algn="tl">
                    <a:srgbClr val="C0C0C0"/>
                  </a:outerShdw>
                </a:effectLst>
                <a:latin typeface="黑体" pitchFamily="2" charset="-122"/>
                <a:ea typeface="黑体" pitchFamily="2" charset="-122"/>
              </a:rPr>
              <a:t>特别提示：</a:t>
            </a:r>
            <a:r>
              <a:rPr lang="zh-CN" altLang="en-US" sz="3200" b="1">
                <a:effectLst>
                  <a:outerShdw blurRad="38100" dist="38100" dir="2700000" algn="tl">
                    <a:srgbClr val="C0C0C0"/>
                  </a:outerShdw>
                </a:effectLst>
                <a:latin typeface="黑体" pitchFamily="2" charset="-122"/>
                <a:ea typeface="黑体" pitchFamily="2" charset="-122"/>
              </a:rPr>
              <a:t>传记采用的表现手法与一般记叙文相似，有首尾照应、巧用修辞、详略得当、叙议结合、正侧相映等。此外，</a:t>
            </a:r>
            <a:r>
              <a:rPr lang="zh-CN" altLang="en-US" sz="3200" b="1">
                <a:solidFill>
                  <a:srgbClr val="FF0000"/>
                </a:solidFill>
                <a:effectLst>
                  <a:outerShdw blurRad="38100" dist="38100" dir="2700000" algn="tl">
                    <a:srgbClr val="C0C0C0"/>
                  </a:outerShdw>
                </a:effectLst>
                <a:latin typeface="黑体" pitchFamily="2" charset="-122"/>
                <a:ea typeface="黑体" pitchFamily="2" charset="-122"/>
              </a:rPr>
              <a:t>引用</a:t>
            </a:r>
            <a:r>
              <a:rPr lang="zh-CN" altLang="en-US" sz="3200" b="1">
                <a:effectLst>
                  <a:outerShdw blurRad="38100" dist="38100" dir="2700000" algn="tl">
                    <a:srgbClr val="C0C0C0"/>
                  </a:outerShdw>
                </a:effectLst>
                <a:latin typeface="黑体" pitchFamily="2" charset="-122"/>
                <a:ea typeface="黑体" pitchFamily="2" charset="-122"/>
              </a:rPr>
              <a:t>是传记</a:t>
            </a:r>
            <a:r>
              <a:rPr lang="zh-CN" altLang="en-US" sz="3200" b="1">
                <a:solidFill>
                  <a:srgbClr val="CC0000"/>
                </a:solidFill>
                <a:effectLst>
                  <a:outerShdw blurRad="38100" dist="38100" dir="2700000" algn="tl">
                    <a:srgbClr val="C0C0C0"/>
                  </a:outerShdw>
                </a:effectLst>
                <a:latin typeface="黑体" pitchFamily="2" charset="-122"/>
                <a:ea typeface="黑体" pitchFamily="2" charset="-122"/>
              </a:rPr>
              <a:t>常用</a:t>
            </a:r>
            <a:r>
              <a:rPr lang="zh-CN" altLang="en-US" sz="3200" b="1">
                <a:effectLst>
                  <a:outerShdw blurRad="38100" dist="38100" dir="2700000" algn="tl">
                    <a:srgbClr val="C0C0C0"/>
                  </a:outerShdw>
                </a:effectLst>
                <a:latin typeface="黑体" pitchFamily="2" charset="-122"/>
                <a:ea typeface="黑体" pitchFamily="2" charset="-122"/>
              </a:rPr>
              <a:t>的表现手法，如引用传主在书信、日记中的表白，</a:t>
            </a:r>
            <a:r>
              <a:rPr lang="zh-CN" altLang="en-US" sz="3200" b="1">
                <a:solidFill>
                  <a:srgbClr val="CC0000"/>
                </a:solidFill>
                <a:effectLst>
                  <a:outerShdw blurRad="38100" dist="38100" dir="2700000" algn="tl">
                    <a:srgbClr val="C0C0C0"/>
                  </a:outerShdw>
                </a:effectLst>
                <a:latin typeface="黑体" pitchFamily="2" charset="-122"/>
                <a:ea typeface="黑体" pitchFamily="2" charset="-122"/>
              </a:rPr>
              <a:t>它可以印证作者的观点，</a:t>
            </a:r>
            <a:r>
              <a:rPr lang="zh-CN" altLang="en-US" sz="3200" b="1">
                <a:solidFill>
                  <a:srgbClr val="FF0000"/>
                </a:solidFill>
                <a:effectLst>
                  <a:outerShdw blurRad="38100" dist="38100" dir="2700000" algn="tl">
                    <a:srgbClr val="C0C0C0"/>
                  </a:outerShdw>
                </a:effectLst>
                <a:latin typeface="黑体" pitchFamily="2" charset="-122"/>
                <a:ea typeface="黑体" pitchFamily="2" charset="-122"/>
              </a:rPr>
              <a:t>也可以使传记具有更为真实感人的力量。</a:t>
            </a:r>
          </a:p>
        </p:txBody>
      </p:sp>
      <p:sp>
        <p:nvSpPr>
          <p:cNvPr id="332803" name="Text Box 3"/>
          <p:cNvSpPr txBox="1">
            <a:spLocks noChangeArrowheads="1"/>
          </p:cNvSpPr>
          <p:nvPr/>
        </p:nvSpPr>
        <p:spPr bwMode="auto">
          <a:xfrm>
            <a:off x="250825" y="3716338"/>
            <a:ext cx="8642350" cy="2528887"/>
          </a:xfrm>
          <a:prstGeom prst="rect">
            <a:avLst/>
          </a:prstGeom>
          <a:noFill/>
          <a:ln w="9525">
            <a:noFill/>
            <a:miter lim="800000"/>
            <a:headEnd/>
            <a:tailEnd/>
          </a:ln>
          <a:effectLst/>
        </p:spPr>
        <p:txBody>
          <a:bodyPr>
            <a:spAutoFit/>
          </a:bodyPr>
          <a:lstStyle/>
          <a:p>
            <a:pPr>
              <a:defRPr/>
            </a:pPr>
            <a:r>
              <a:rPr lang="zh-CN" altLang="en-US" sz="3200" b="1">
                <a:effectLst>
                  <a:outerShdw blurRad="38100" dist="38100" dir="2700000" algn="tl">
                    <a:srgbClr val="C0C0C0"/>
                  </a:outerShdw>
                </a:effectLst>
                <a:ea typeface="宋体" pitchFamily="2" charset="-122"/>
              </a:rPr>
              <a:t>传记的语言特色：</a:t>
            </a:r>
            <a:r>
              <a:rPr lang="zh-CN" altLang="en-US" sz="3200" b="1">
                <a:solidFill>
                  <a:srgbClr val="FF0000"/>
                </a:solidFill>
                <a:effectLst>
                  <a:outerShdw blurRad="38100" dist="38100" dir="2700000" algn="tl">
                    <a:srgbClr val="C0C0C0"/>
                  </a:outerShdw>
                </a:effectLst>
                <a:ea typeface="宋体" pitchFamily="2" charset="-122"/>
              </a:rPr>
              <a:t>自传采用第一人称，语言或</a:t>
            </a:r>
          </a:p>
          <a:p>
            <a:pPr>
              <a:defRPr/>
            </a:pPr>
            <a:r>
              <a:rPr lang="zh-CN" altLang="en-US" sz="3200" b="1">
                <a:solidFill>
                  <a:srgbClr val="FF0000"/>
                </a:solidFill>
                <a:effectLst>
                  <a:outerShdw blurRad="38100" dist="38100" dir="2700000" algn="tl">
                    <a:srgbClr val="C0C0C0"/>
                  </a:outerShdw>
                </a:effectLst>
                <a:ea typeface="宋体" pitchFamily="2" charset="-122"/>
              </a:rPr>
              <a:t>自然亲切或幽默调侃，通常以记叙为主，兼有描写抒情</a:t>
            </a:r>
            <a:r>
              <a:rPr lang="zh-CN" altLang="en-US" sz="3200" b="1">
                <a:effectLst>
                  <a:outerShdw blurRad="38100" dist="38100" dir="2700000" algn="tl">
                    <a:srgbClr val="C0C0C0"/>
                  </a:outerShdw>
                </a:effectLst>
                <a:ea typeface="宋体" pitchFamily="2" charset="-122"/>
              </a:rPr>
              <a:t>。他传</a:t>
            </a:r>
            <a:r>
              <a:rPr lang="zh-CN" altLang="en-US" sz="3200" b="1">
                <a:solidFill>
                  <a:srgbClr val="FF0000"/>
                </a:solidFill>
                <a:effectLst>
                  <a:outerShdw blurRad="38100" dist="38100" dir="2700000" algn="tl">
                    <a:srgbClr val="C0C0C0"/>
                  </a:outerShdw>
                </a:effectLst>
                <a:ea typeface="宋体" pitchFamily="2" charset="-122"/>
              </a:rPr>
              <a:t>采用第三人称，语言或朴实自然或文采斐然</a:t>
            </a:r>
            <a:r>
              <a:rPr lang="zh-CN" altLang="en-US" sz="3200" b="1">
                <a:effectLst>
                  <a:outerShdw blurRad="38100" dist="38100" dir="2700000" algn="tl">
                    <a:srgbClr val="C0C0C0"/>
                  </a:outerShdw>
                </a:effectLst>
                <a:ea typeface="宋体" pitchFamily="2" charset="-122"/>
              </a:rPr>
              <a:t>。 </a:t>
            </a:r>
          </a:p>
          <a:p>
            <a:pPr>
              <a:defRPr/>
            </a:pPr>
            <a:endParaRPr lang="en-US" altLang="zh-CN" sz="320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2803"/>
                                        </p:tgtEl>
                                        <p:attrNameLst>
                                          <p:attrName>style.visibility</p:attrName>
                                        </p:attrNameLst>
                                      </p:cBhvr>
                                      <p:to>
                                        <p:strVal val="visible"/>
                                      </p:to>
                                    </p:set>
                                    <p:animEffect transition="in" filter="fade">
                                      <p:cBhvr>
                                        <p:cTn id="7" dur="2000"/>
                                        <p:tgtEl>
                                          <p:spTgt spid="332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85728"/>
            <a:ext cx="8929718" cy="6357982"/>
          </a:xfrm>
        </p:spPr>
        <p:txBody>
          <a:bodyPr>
            <a:normAutofit/>
          </a:bodyPr>
          <a:lstStyle/>
          <a:p>
            <a:r>
              <a:rPr lang="zh-CN" altLang="zh-CN" dirty="0"/>
              <a:t>关于引用的作用：</a:t>
            </a:r>
          </a:p>
          <a:p>
            <a:r>
              <a:rPr lang="zh-CN" altLang="zh-CN" dirty="0"/>
              <a:t>引用大量原始材料，可以更好</a:t>
            </a:r>
            <a:r>
              <a:rPr lang="zh-CN" altLang="zh-CN" dirty="0" smtClean="0"/>
              <a:t>地</a:t>
            </a:r>
            <a:r>
              <a:rPr lang="en-US" altLang="zh-CN" dirty="0" smtClean="0">
                <a:solidFill>
                  <a:srgbClr val="FF0000"/>
                </a:solidFill>
              </a:rPr>
              <a:t>a</a:t>
            </a:r>
            <a:r>
              <a:rPr lang="zh-CN" altLang="zh-CN" dirty="0" smtClean="0">
                <a:solidFill>
                  <a:srgbClr val="FF0000"/>
                </a:solidFill>
              </a:rPr>
              <a:t>出</a:t>
            </a:r>
            <a:r>
              <a:rPr lang="zh-CN" altLang="zh-CN" dirty="0">
                <a:solidFill>
                  <a:srgbClr val="FF0000"/>
                </a:solidFill>
              </a:rPr>
              <a:t>人物的特点</a:t>
            </a:r>
            <a:r>
              <a:rPr lang="zh-CN" altLang="zh-CN" dirty="0"/>
              <a:t>，揭示人物的精神面貌，对人物做</a:t>
            </a:r>
            <a:r>
              <a:rPr lang="zh-CN" altLang="zh-CN" dirty="0" smtClean="0"/>
              <a:t>出</a:t>
            </a:r>
            <a:r>
              <a:rPr lang="en-US" altLang="zh-CN" dirty="0" smtClean="0">
                <a:solidFill>
                  <a:srgbClr val="FF0000"/>
                </a:solidFill>
              </a:rPr>
              <a:t>b</a:t>
            </a:r>
            <a:r>
              <a:rPr lang="zh-CN" altLang="zh-CN" dirty="0" smtClean="0">
                <a:solidFill>
                  <a:srgbClr val="FF0000"/>
                </a:solidFill>
              </a:rPr>
              <a:t>客</a:t>
            </a:r>
            <a:r>
              <a:rPr lang="zh-CN" altLang="zh-CN" dirty="0">
                <a:solidFill>
                  <a:srgbClr val="FF0000"/>
                </a:solidFill>
              </a:rPr>
              <a:t>观公正</a:t>
            </a:r>
            <a:r>
              <a:rPr lang="zh-CN" altLang="zh-CN" dirty="0"/>
              <a:t>的评价。</a:t>
            </a:r>
          </a:p>
          <a:p>
            <a:r>
              <a:rPr lang="zh-CN" altLang="zh-CN" dirty="0"/>
              <a:t>引用诗词，可以</a:t>
            </a:r>
            <a:r>
              <a:rPr lang="zh-CN" altLang="zh-CN" dirty="0" smtClean="0"/>
              <a:t>从</a:t>
            </a:r>
            <a:r>
              <a:rPr lang="en-US" altLang="zh-CN" dirty="0" smtClean="0">
                <a:solidFill>
                  <a:srgbClr val="FF0000"/>
                </a:solidFill>
              </a:rPr>
              <a:t>c</a:t>
            </a:r>
            <a:r>
              <a:rPr lang="zh-CN" altLang="zh-CN" dirty="0" smtClean="0">
                <a:solidFill>
                  <a:srgbClr val="FF0000"/>
                </a:solidFill>
              </a:rPr>
              <a:t>侧</a:t>
            </a:r>
            <a:r>
              <a:rPr lang="zh-CN" altLang="zh-CN" dirty="0">
                <a:solidFill>
                  <a:srgbClr val="FF0000"/>
                </a:solidFill>
              </a:rPr>
              <a:t>面烘托和丰</a:t>
            </a:r>
            <a:r>
              <a:rPr lang="zh-CN" altLang="zh-CN" dirty="0" smtClean="0">
                <a:solidFill>
                  <a:srgbClr val="FF0000"/>
                </a:solidFill>
              </a:rPr>
              <a:t>富</a:t>
            </a:r>
            <a:r>
              <a:rPr lang="zh-CN" altLang="en-US" dirty="0"/>
              <a:t>人物</a:t>
            </a:r>
            <a:r>
              <a:rPr lang="zh-CN" altLang="zh-CN" dirty="0" smtClean="0"/>
              <a:t>的</a:t>
            </a:r>
            <a:r>
              <a:rPr lang="zh-CN" altLang="zh-CN" dirty="0"/>
              <a:t>思想精神，使传</a:t>
            </a:r>
            <a:r>
              <a:rPr lang="zh-CN" altLang="zh-CN" dirty="0" smtClean="0"/>
              <a:t>记</a:t>
            </a:r>
            <a:r>
              <a:rPr lang="en-US" altLang="zh-CN" dirty="0" smtClean="0">
                <a:solidFill>
                  <a:srgbClr val="FF0000"/>
                </a:solidFill>
              </a:rPr>
              <a:t>d</a:t>
            </a:r>
            <a:r>
              <a:rPr lang="zh-CN" altLang="zh-CN" dirty="0" smtClean="0">
                <a:solidFill>
                  <a:srgbClr val="FF0000"/>
                </a:solidFill>
              </a:rPr>
              <a:t>显</a:t>
            </a:r>
            <a:r>
              <a:rPr lang="zh-CN" altLang="en-US" dirty="0" smtClean="0">
                <a:solidFill>
                  <a:srgbClr val="FF0000"/>
                </a:solidFill>
              </a:rPr>
              <a:t>得文采斐然</a:t>
            </a:r>
            <a:r>
              <a:rPr lang="zh-CN" altLang="zh-CN" dirty="0" smtClean="0"/>
              <a:t>。</a:t>
            </a:r>
            <a:endParaRPr lang="zh-CN" altLang="zh-CN" dirty="0"/>
          </a:p>
          <a:p>
            <a:r>
              <a:rPr lang="zh-CN" altLang="zh-CN" dirty="0"/>
              <a:t>引用故事，可</a:t>
            </a:r>
            <a:r>
              <a:rPr lang="zh-CN" altLang="zh-CN" dirty="0" smtClean="0"/>
              <a:t>以</a:t>
            </a:r>
            <a:r>
              <a:rPr lang="en-US" altLang="zh-CN" dirty="0" smtClean="0">
                <a:solidFill>
                  <a:srgbClr val="FF0000"/>
                </a:solidFill>
              </a:rPr>
              <a:t>e</a:t>
            </a:r>
            <a:r>
              <a:rPr lang="zh-CN" altLang="en-US" dirty="0" smtClean="0">
                <a:solidFill>
                  <a:srgbClr val="FF0000"/>
                </a:solidFill>
              </a:rPr>
              <a:t>丰富文章内容</a:t>
            </a:r>
            <a:r>
              <a:rPr lang="zh-CN" altLang="zh-CN" dirty="0" smtClean="0">
                <a:solidFill>
                  <a:srgbClr val="FF0000"/>
                </a:solidFill>
              </a:rPr>
              <a:t>，</a:t>
            </a:r>
            <a:r>
              <a:rPr lang="zh-CN" altLang="zh-CN" dirty="0"/>
              <a:t>使文章更具有</a:t>
            </a:r>
            <a:r>
              <a:rPr lang="zh-CN" altLang="zh-CN" dirty="0">
                <a:solidFill>
                  <a:srgbClr val="FF0000"/>
                </a:solidFill>
              </a:rPr>
              <a:t>可读性。</a:t>
            </a:r>
          </a:p>
          <a:p>
            <a:r>
              <a:rPr lang="zh-CN" altLang="zh-CN" dirty="0"/>
              <a:t>引用传主在书信、日记中的表白，它可</a:t>
            </a:r>
            <a:r>
              <a:rPr lang="zh-CN" altLang="zh-CN" dirty="0" smtClean="0"/>
              <a:t>以</a:t>
            </a:r>
            <a:r>
              <a:rPr lang="en-US" altLang="zh-CN" dirty="0" smtClean="0">
                <a:solidFill>
                  <a:srgbClr val="FF0000"/>
                </a:solidFill>
              </a:rPr>
              <a:t>f</a:t>
            </a:r>
            <a:r>
              <a:rPr lang="zh-CN" altLang="zh-CN" dirty="0" smtClean="0">
                <a:solidFill>
                  <a:srgbClr val="FF0000"/>
                </a:solidFill>
              </a:rPr>
              <a:t>印</a:t>
            </a:r>
            <a:r>
              <a:rPr lang="zh-CN" altLang="zh-CN" dirty="0">
                <a:solidFill>
                  <a:srgbClr val="FF0000"/>
                </a:solidFill>
              </a:rPr>
              <a:t>证</a:t>
            </a:r>
            <a:r>
              <a:rPr lang="zh-CN" altLang="zh-CN" dirty="0"/>
              <a:t>作者的观点，也可</a:t>
            </a:r>
            <a:r>
              <a:rPr lang="zh-CN" altLang="zh-CN" dirty="0" smtClean="0"/>
              <a:t>以</a:t>
            </a:r>
            <a:r>
              <a:rPr lang="en-US" altLang="zh-CN" dirty="0" smtClean="0"/>
              <a:t>h</a:t>
            </a:r>
            <a:r>
              <a:rPr lang="zh-CN" altLang="zh-CN" dirty="0" smtClean="0">
                <a:solidFill>
                  <a:srgbClr val="FF0000"/>
                </a:solidFill>
              </a:rPr>
              <a:t>使</a:t>
            </a:r>
            <a:r>
              <a:rPr lang="zh-CN" altLang="zh-CN" dirty="0">
                <a:solidFill>
                  <a:srgbClr val="FF0000"/>
                </a:solidFill>
              </a:rPr>
              <a:t>传</a:t>
            </a:r>
            <a:r>
              <a:rPr lang="zh-CN" altLang="zh-CN" dirty="0" smtClean="0">
                <a:solidFill>
                  <a:srgbClr val="FF0000"/>
                </a:solidFill>
              </a:rPr>
              <a:t>记真</a:t>
            </a:r>
            <a:r>
              <a:rPr lang="zh-CN" altLang="zh-CN" dirty="0">
                <a:solidFill>
                  <a:srgbClr val="FF0000"/>
                </a:solidFill>
              </a:rPr>
              <a:t>实感人</a:t>
            </a:r>
            <a:r>
              <a:rPr lang="zh-CN" altLang="zh-CN" dirty="0"/>
              <a:t>的力量。</a:t>
            </a:r>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7" name="Rectangle 3" descr="back_019"/>
          <p:cNvSpPr>
            <a:spLocks noGrp="1" noChangeArrowheads="1"/>
          </p:cNvSpPr>
          <p:nvPr>
            <p:ph type="body" idx="1"/>
          </p:nvPr>
        </p:nvSpPr>
        <p:spPr>
          <a:xfrm>
            <a:off x="0" y="188913"/>
            <a:ext cx="9144000" cy="6408737"/>
          </a:xfrm>
          <a:blipFill dpi="0" rotWithShape="0">
            <a:blip r:embed="rId2" cstate="print"/>
            <a:srcRect/>
            <a:stretch>
              <a:fillRect/>
            </a:stretch>
          </a:blipFill>
          <a:ln w="57150" cap="flat" cmpd="thickThin" algn="ctr">
            <a:solidFill>
              <a:srgbClr val="FF9900"/>
            </a:solidFill>
          </a:ln>
        </p:spPr>
        <p:txBody>
          <a:bodyPr/>
          <a:lstStyle/>
          <a:p>
            <a:pPr eaLnBrk="1" hangingPunct="1">
              <a:buFontTx/>
              <a:buNone/>
              <a:defRPr/>
            </a:pPr>
            <a:r>
              <a:rPr kumimoji="1" lang="zh-CN" altLang="en-US" sz="3400" dirty="0" smtClean="0">
                <a:solidFill>
                  <a:srgbClr val="FF3300"/>
                </a:solidFill>
                <a:effectLst>
                  <a:outerShdw blurRad="38100" dist="38100" dir="2700000" algn="tl">
                    <a:srgbClr val="C0C0C0"/>
                  </a:outerShdw>
                </a:effectLst>
                <a:latin typeface="黑体" pitchFamily="2" charset="-122"/>
                <a:ea typeface="黑体" pitchFamily="2" charset="-122"/>
              </a:rPr>
              <a:t>　</a:t>
            </a:r>
            <a:r>
              <a:rPr kumimoji="1" lang="en-US" altLang="zh-CN" sz="3400" dirty="0" smtClean="0">
                <a:solidFill>
                  <a:srgbClr val="FF3300"/>
                </a:solidFill>
                <a:effectLst>
                  <a:outerShdw blurRad="38100" dist="38100" dir="2700000" algn="tl">
                    <a:srgbClr val="C0C0C0"/>
                  </a:outerShdw>
                </a:effectLst>
                <a:latin typeface="黑体" pitchFamily="2" charset="-122"/>
                <a:ea typeface="黑体" pitchFamily="2" charset="-122"/>
              </a:rPr>
              <a:t>3.</a:t>
            </a:r>
            <a:r>
              <a:rPr kumimoji="1" lang="zh-CN" altLang="en-US" sz="3400" dirty="0" smtClean="0">
                <a:solidFill>
                  <a:srgbClr val="FF3300"/>
                </a:solidFill>
                <a:effectLst>
                  <a:outerShdw blurRad="38100" dist="38100" dir="2700000" algn="tl">
                    <a:srgbClr val="C0C0C0"/>
                  </a:outerShdw>
                </a:effectLst>
                <a:latin typeface="黑体" pitchFamily="2" charset="-122"/>
                <a:ea typeface="黑体" pitchFamily="2" charset="-122"/>
              </a:rPr>
              <a:t>不可不记的话</a:t>
            </a:r>
          </a:p>
          <a:p>
            <a:pPr eaLnBrk="1" hangingPunct="1">
              <a:buFontTx/>
              <a:buNone/>
              <a:defRPr/>
            </a:pPr>
            <a:r>
              <a:rPr kumimoji="1" lang="zh-CN" altLang="en-US" dirty="0" smtClean="0">
                <a:effectLst>
                  <a:outerShdw blurRad="38100" dist="38100" dir="2700000" algn="tl">
                    <a:srgbClr val="C0C0C0"/>
                  </a:outerShdw>
                </a:effectLst>
                <a:latin typeface="宋体" pitchFamily="2" charset="-122"/>
              </a:rPr>
              <a:t>　</a:t>
            </a:r>
            <a:r>
              <a:rPr kumimoji="1" lang="en-US" altLang="zh-CN" b="1" dirty="0" smtClean="0">
                <a:solidFill>
                  <a:srgbClr val="C00000"/>
                </a:solidFill>
                <a:effectLst>
                  <a:outerShdw blurRad="38100" dist="38100" dir="2700000" algn="tl">
                    <a:srgbClr val="C0C0C0"/>
                  </a:outerShdw>
                </a:effectLst>
                <a:latin typeface="宋体" pitchFamily="2" charset="-122"/>
              </a:rPr>
              <a:t>(</a:t>
            </a:r>
            <a:r>
              <a:rPr kumimoji="1" lang="en-US" altLang="zh-CN" sz="3600" b="1" dirty="0" smtClean="0">
                <a:solidFill>
                  <a:srgbClr val="C00000"/>
                </a:solidFill>
                <a:effectLst>
                  <a:outerShdw blurRad="38100" dist="38100" dir="2700000" algn="tl">
                    <a:srgbClr val="C0C0C0"/>
                  </a:outerShdw>
                </a:effectLst>
                <a:latin typeface="黑体" pitchFamily="2" charset="-122"/>
                <a:ea typeface="黑体" pitchFamily="2" charset="-122"/>
              </a:rPr>
              <a:t>1)</a:t>
            </a:r>
            <a:r>
              <a:rPr kumimoji="1" lang="en-US" altLang="zh-CN" sz="3600" b="1"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zh-CN" altLang="en-US" sz="3600" b="1" dirty="0" smtClean="0">
                <a:solidFill>
                  <a:srgbClr val="0000FF"/>
                </a:solidFill>
                <a:effectLst>
                  <a:outerShdw blurRad="38100" dist="38100" dir="2700000" algn="tl">
                    <a:srgbClr val="C0C0C0"/>
                  </a:outerShdw>
                </a:effectLst>
                <a:latin typeface="黑体" pitchFamily="2" charset="-122"/>
                <a:ea typeface="黑体" pitchFamily="2" charset="-122"/>
              </a:rPr>
              <a:t>引</a:t>
            </a:r>
            <a:r>
              <a:rPr kumimoji="1" lang="zh-CN" altLang="en-US" sz="3600" b="1" dirty="0" smtClean="0">
                <a:solidFill>
                  <a:srgbClr val="0000FF"/>
                </a:solidFill>
                <a:effectLst>
                  <a:outerShdw blurRad="38100" dist="38100" dir="2700000" algn="tl">
                    <a:srgbClr val="C0C0C0"/>
                  </a:outerShdw>
                </a:effectLst>
                <a:latin typeface="黑体" pitchFamily="2" charset="-122"/>
                <a:ea typeface="黑体" pitchFamily="2" charset="-122"/>
              </a:rPr>
              <a:t>用的</a:t>
            </a:r>
            <a:r>
              <a:rPr kumimoji="1" lang="zh-CN" altLang="en-US" sz="3600" b="1" dirty="0" smtClean="0">
                <a:solidFill>
                  <a:srgbClr val="0000FF"/>
                </a:solidFill>
                <a:effectLst>
                  <a:outerShdw blurRad="38100" dist="38100" dir="2700000" algn="tl">
                    <a:srgbClr val="C0C0C0"/>
                  </a:outerShdw>
                </a:effectLst>
                <a:latin typeface="黑体" pitchFamily="2" charset="-122"/>
                <a:ea typeface="黑体" pitchFamily="2" charset="-122"/>
              </a:rPr>
              <a:t>作用</a:t>
            </a:r>
          </a:p>
          <a:p>
            <a:pPr>
              <a:buNone/>
              <a:defRPr/>
            </a:pPr>
            <a:r>
              <a:rPr kumimoji="1" lang="zh-CN" altLang="en-US" sz="3600" b="1" dirty="0" smtClean="0">
                <a:effectLst>
                  <a:outerShdw blurRad="38100" dist="38100" dir="2700000" algn="tl">
                    <a:srgbClr val="C0C0C0"/>
                  </a:outerShdw>
                </a:effectLst>
                <a:latin typeface="宋体" pitchFamily="2" charset="-122"/>
              </a:rPr>
              <a:t>　</a:t>
            </a:r>
            <a:r>
              <a:rPr lang="en-US" altLang="zh-CN" sz="3600" b="1" dirty="0" smtClean="0">
                <a:solidFill>
                  <a:srgbClr val="FF0000"/>
                </a:solidFill>
              </a:rPr>
              <a:t>a</a:t>
            </a:r>
            <a:r>
              <a:rPr lang="zh-CN" altLang="en-US" sz="3600" b="1" dirty="0" smtClean="0">
                <a:solidFill>
                  <a:srgbClr val="FF0000"/>
                </a:solidFill>
              </a:rPr>
              <a:t>突</a:t>
            </a:r>
            <a:r>
              <a:rPr lang="zh-CN" altLang="zh-CN" sz="3600" b="1" dirty="0" smtClean="0">
                <a:solidFill>
                  <a:srgbClr val="FF0000"/>
                </a:solidFill>
              </a:rPr>
              <a:t>出</a:t>
            </a:r>
            <a:r>
              <a:rPr lang="zh-CN" altLang="zh-CN" sz="3600" b="1" dirty="0" smtClean="0">
                <a:solidFill>
                  <a:srgbClr val="FF0000"/>
                </a:solidFill>
              </a:rPr>
              <a:t>人物</a:t>
            </a:r>
            <a:r>
              <a:rPr lang="zh-CN" altLang="zh-CN" sz="3600" b="1" dirty="0" smtClean="0">
                <a:solidFill>
                  <a:srgbClr val="FF0000"/>
                </a:solidFill>
              </a:rPr>
              <a:t>的</a:t>
            </a:r>
            <a:r>
              <a:rPr lang="zh-CN" altLang="en-US" sz="3600" b="1" dirty="0" smtClean="0">
                <a:solidFill>
                  <a:srgbClr val="FF0000"/>
                </a:solidFill>
              </a:rPr>
              <a:t>性格</a:t>
            </a:r>
            <a:r>
              <a:rPr lang="zh-CN" altLang="zh-CN" sz="3600" b="1" dirty="0" smtClean="0">
                <a:solidFill>
                  <a:srgbClr val="FF0000"/>
                </a:solidFill>
              </a:rPr>
              <a:t>特点</a:t>
            </a:r>
            <a:r>
              <a:rPr lang="zh-CN" altLang="en-US" sz="3600" b="1" dirty="0" smtClean="0">
                <a:solidFill>
                  <a:srgbClr val="FF0000"/>
                </a:solidFill>
              </a:rPr>
              <a:t>，使人物形象更加丰满。</a:t>
            </a:r>
            <a:endParaRPr lang="en-US" altLang="zh-CN" sz="3600" b="1" dirty="0" smtClean="0">
              <a:solidFill>
                <a:srgbClr val="FF0000"/>
              </a:solidFill>
            </a:endParaRPr>
          </a:p>
          <a:p>
            <a:pPr>
              <a:buNone/>
              <a:defRPr/>
            </a:pPr>
            <a:r>
              <a:rPr lang="en-US" altLang="zh-CN" sz="3600" b="1" dirty="0" smtClean="0">
                <a:solidFill>
                  <a:srgbClr val="FF0000"/>
                </a:solidFill>
              </a:rPr>
              <a:t>     b</a:t>
            </a:r>
            <a:r>
              <a:rPr lang="zh-CN" altLang="zh-CN" sz="3600" b="1" dirty="0" smtClean="0">
                <a:solidFill>
                  <a:srgbClr val="FF0000"/>
                </a:solidFill>
              </a:rPr>
              <a:t>客观公</a:t>
            </a:r>
            <a:r>
              <a:rPr lang="zh-CN" altLang="zh-CN" sz="3600" b="1" dirty="0" smtClean="0">
                <a:solidFill>
                  <a:srgbClr val="FF0000"/>
                </a:solidFill>
              </a:rPr>
              <a:t>正</a:t>
            </a:r>
            <a:r>
              <a:rPr lang="en-US" altLang="zh-CN" sz="3600" b="1" dirty="0" smtClean="0">
                <a:solidFill>
                  <a:srgbClr val="FF0000"/>
                </a:solidFill>
              </a:rPr>
              <a:t>(</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增</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加真实性与可信</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度</a:t>
            </a:r>
            <a:r>
              <a:rPr kumimoji="1" lang="en-US" altLang="zh-CN" sz="3600" b="1" dirty="0" smtClean="0">
                <a:solidFill>
                  <a:srgbClr val="9900CC"/>
                </a:solidFill>
                <a:effectLst>
                  <a:outerShdw blurRad="38100" dist="38100" dir="2700000" algn="tl">
                    <a:srgbClr val="C0C0C0"/>
                  </a:outerShdw>
                </a:effectLst>
                <a:latin typeface="黑体" pitchFamily="2" charset="-122"/>
                <a:ea typeface="黑体" pitchFamily="2" charset="-122"/>
              </a:rPr>
              <a:t>)</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有利于突出人物及主题 </a:t>
            </a:r>
            <a:r>
              <a:rPr kumimoji="1" lang="zh-CN" altLang="en-US" sz="3600" b="1" dirty="0" smtClean="0">
                <a:solidFill>
                  <a:srgbClr val="9900CC"/>
                </a:solidFill>
                <a:effectLst>
                  <a:outerShdw blurRad="38100" dist="38100" dir="2700000" algn="tl">
                    <a:srgbClr val="C0C0C0"/>
                  </a:outerShdw>
                </a:effectLst>
                <a:latin typeface="黑体" pitchFamily="2" charset="-122"/>
                <a:ea typeface="黑体" pitchFamily="2" charset="-122"/>
              </a:rPr>
              <a:t>。</a:t>
            </a:r>
            <a:endParaRPr kumimoji="1" lang="en-US" altLang="zh-CN" sz="3600" b="1" dirty="0" smtClean="0">
              <a:solidFill>
                <a:srgbClr val="9900CC"/>
              </a:solidFill>
              <a:effectLst>
                <a:outerShdw blurRad="38100" dist="38100" dir="2700000" algn="tl">
                  <a:srgbClr val="C0C0C0"/>
                </a:outerShdw>
              </a:effectLst>
              <a:latin typeface="黑体" pitchFamily="2" charset="-122"/>
              <a:ea typeface="黑体" pitchFamily="2" charset="-122"/>
            </a:endParaRPr>
          </a:p>
          <a:p>
            <a:pPr>
              <a:buNone/>
              <a:defRPr/>
            </a:pPr>
            <a:r>
              <a:rPr lang="en-US" altLang="zh-CN" sz="3600" b="1" dirty="0" smtClean="0">
                <a:solidFill>
                  <a:srgbClr val="FF0000"/>
                </a:solidFill>
              </a:rPr>
              <a:t>      c</a:t>
            </a:r>
            <a:r>
              <a:rPr lang="zh-CN" altLang="en-US" sz="3600" b="1" dirty="0" smtClean="0">
                <a:solidFill>
                  <a:srgbClr val="FF0000"/>
                </a:solidFill>
              </a:rPr>
              <a:t>使文章</a:t>
            </a:r>
            <a:r>
              <a:rPr lang="zh-CN" altLang="zh-CN" sz="3600" b="1" dirty="0" smtClean="0">
                <a:solidFill>
                  <a:srgbClr val="FF0000"/>
                </a:solidFill>
              </a:rPr>
              <a:t>显</a:t>
            </a:r>
            <a:r>
              <a:rPr lang="zh-CN" altLang="en-US" sz="3600" b="1" dirty="0" smtClean="0">
                <a:solidFill>
                  <a:srgbClr val="FF0000"/>
                </a:solidFill>
              </a:rPr>
              <a:t>得文采斐</a:t>
            </a:r>
            <a:r>
              <a:rPr lang="zh-CN" altLang="en-US" sz="3600" b="1" dirty="0" smtClean="0">
                <a:solidFill>
                  <a:srgbClr val="FF0000"/>
                </a:solidFill>
              </a:rPr>
              <a:t>然</a:t>
            </a:r>
            <a:endParaRPr lang="en-US" altLang="zh-CN" sz="3600" b="1" dirty="0" smtClean="0">
              <a:solidFill>
                <a:srgbClr val="FF0000"/>
              </a:solidFill>
            </a:endParaRPr>
          </a:p>
          <a:p>
            <a:pPr>
              <a:buNone/>
              <a:defRPr/>
            </a:pPr>
            <a:r>
              <a:rPr lang="en-US" altLang="zh-CN" sz="3600" b="1" dirty="0" smtClean="0">
                <a:solidFill>
                  <a:srgbClr val="FF0000"/>
                </a:solidFill>
              </a:rPr>
              <a:t>      e</a:t>
            </a:r>
            <a:r>
              <a:rPr lang="zh-CN" altLang="en-US" sz="3600" b="1" dirty="0" smtClean="0">
                <a:solidFill>
                  <a:srgbClr val="FF0000"/>
                </a:solidFill>
              </a:rPr>
              <a:t>丰富文章内容</a:t>
            </a:r>
            <a:r>
              <a:rPr lang="zh-CN" altLang="zh-CN" sz="3600" b="1" dirty="0" smtClean="0">
                <a:solidFill>
                  <a:srgbClr val="FF0000"/>
                </a:solidFill>
              </a:rPr>
              <a:t>，</a:t>
            </a:r>
            <a:r>
              <a:rPr lang="zh-CN" altLang="zh-CN" sz="3600" b="1" dirty="0" smtClean="0"/>
              <a:t>使文章更具有</a:t>
            </a:r>
            <a:r>
              <a:rPr lang="zh-CN" altLang="zh-CN" sz="3600" b="1" dirty="0" smtClean="0">
                <a:solidFill>
                  <a:srgbClr val="FF0000"/>
                </a:solidFill>
              </a:rPr>
              <a:t>可读性。</a:t>
            </a:r>
            <a:endParaRPr kumimoji="1" lang="en-US" altLang="zh-CN" sz="3600" b="1" dirty="0" smtClean="0">
              <a:solidFill>
                <a:srgbClr val="9900CC"/>
              </a:solidFill>
              <a:effectLst>
                <a:outerShdw blurRad="38100" dist="38100" dir="2700000" algn="tl">
                  <a:srgbClr val="C0C0C0"/>
                </a:outerShdw>
              </a:effectLst>
              <a:latin typeface="黑体" pitchFamily="2" charset="-122"/>
              <a:ea typeface="黑体" pitchFamily="2" charset="-122"/>
            </a:endParaRPr>
          </a:p>
          <a:p>
            <a:pPr>
              <a:buNone/>
              <a:defRPr/>
            </a:pPr>
            <a:r>
              <a:rPr kumimoji="1" lang="zh-CN" altLang="en-US" sz="3600" b="1" dirty="0" smtClean="0">
                <a:effectLst>
                  <a:outerShdw blurRad="38100" dist="38100" dir="2700000" algn="tl">
                    <a:srgbClr val="C0C0C0"/>
                  </a:outerShdw>
                </a:effectLst>
                <a:latin typeface="宋体" pitchFamily="2" charset="-122"/>
              </a:rPr>
              <a:t> </a:t>
            </a:r>
            <a:endParaRPr kumimoji="1" lang="zh-CN" altLang="en-US" sz="3600" b="1" dirty="0" smtClean="0">
              <a:effectLst>
                <a:outerShdw blurRad="38100" dist="38100" dir="2700000" algn="tl">
                  <a:srgbClr val="C0C0C0"/>
                </a:outerShdw>
              </a:effectLst>
              <a:latin typeface="宋体" pitchFamily="2" charset="-122"/>
            </a:endParaRPr>
          </a:p>
          <a:p>
            <a:pPr eaLnBrk="1" hangingPunct="1">
              <a:buFontTx/>
              <a:buNone/>
              <a:defRPr/>
            </a:pPr>
            <a:r>
              <a:rPr kumimoji="1" lang="zh-CN" altLang="en-US" sz="2800" dirty="0" smtClean="0">
                <a:solidFill>
                  <a:srgbClr val="0000FF"/>
                </a:solidFill>
                <a:effectLst>
                  <a:outerShdw blurRad="38100" dist="38100" dir="2700000" algn="tl">
                    <a:srgbClr val="C0C0C0"/>
                  </a:outerShdw>
                </a:effectLst>
                <a:latin typeface="黑体" pitchFamily="2" charset="-122"/>
                <a:ea typeface="黑体" pitchFamily="2" charset="-122"/>
              </a:rPr>
              <a:t>　</a:t>
            </a:r>
            <a:endParaRPr kumimoji="1" lang="zh-CN" altLang="en-US" sz="2800" dirty="0" smtClean="0">
              <a:effectLst>
                <a:outerShdw blurRad="38100" dist="38100" dir="2700000" algn="tl">
                  <a:srgbClr val="C0C0C0"/>
                </a:outerShdw>
              </a:effectLst>
              <a:latin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33827">
                                            <p:bg/>
                                          </p:spTgt>
                                        </p:tgtEl>
                                        <p:attrNameLst>
                                          <p:attrName>style.visibility</p:attrName>
                                        </p:attrNameLst>
                                      </p:cBhvr>
                                      <p:to>
                                        <p:strVal val="visible"/>
                                      </p:to>
                                    </p:set>
                                    <p:anim calcmode="lin" valueType="num">
                                      <p:cBhvr>
                                        <p:cTn id="7" dur="1000" fill="hold"/>
                                        <p:tgtEl>
                                          <p:spTgt spid="333827">
                                            <p:bg/>
                                          </p:spTgt>
                                        </p:tgtEl>
                                        <p:attrNameLst>
                                          <p:attrName>ppt_x</p:attrName>
                                        </p:attrNameLst>
                                      </p:cBhvr>
                                      <p:tavLst>
                                        <p:tav tm="0">
                                          <p:val>
                                            <p:strVal val="#ppt_x-.2"/>
                                          </p:val>
                                        </p:tav>
                                        <p:tav tm="100000">
                                          <p:val>
                                            <p:strVal val="#ppt_x"/>
                                          </p:val>
                                        </p:tav>
                                      </p:tavLst>
                                    </p:anim>
                                    <p:anim calcmode="lin" valueType="num">
                                      <p:cBhvr>
                                        <p:cTn id="8" dur="1000" fill="hold"/>
                                        <p:tgtEl>
                                          <p:spTgt spid="333827">
                                            <p:bg/>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33827">
                                            <p:bg/>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33827">
                                            <p:txEl>
                                              <p:pRg st="0" end="0"/>
                                            </p:txEl>
                                          </p:spTgt>
                                        </p:tgtEl>
                                        <p:attrNameLst>
                                          <p:attrName>style.visibility</p:attrName>
                                        </p:attrNameLst>
                                      </p:cBhvr>
                                      <p:to>
                                        <p:strVal val="visible"/>
                                      </p:to>
                                    </p:set>
                                    <p:anim calcmode="lin" valueType="num">
                                      <p:cBhvr>
                                        <p:cTn id="13" dur="1000" fill="hold"/>
                                        <p:tgtEl>
                                          <p:spTgt spid="333827">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3382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3382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333827">
                                            <p:txEl>
                                              <p:pRg st="1" end="1"/>
                                            </p:txEl>
                                          </p:spTgt>
                                        </p:tgtEl>
                                        <p:attrNameLst>
                                          <p:attrName>style.visibility</p:attrName>
                                        </p:attrNameLst>
                                      </p:cBhvr>
                                      <p:to>
                                        <p:strVal val="visible"/>
                                      </p:to>
                                    </p:set>
                                    <p:anim calcmode="lin" valueType="num">
                                      <p:cBhvr>
                                        <p:cTn id="20" dur="1000" fill="hold"/>
                                        <p:tgtEl>
                                          <p:spTgt spid="333827">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33382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3382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333827">
                                            <p:txEl>
                                              <p:pRg st="2" end="2"/>
                                            </p:txEl>
                                          </p:spTgt>
                                        </p:tgtEl>
                                        <p:attrNameLst>
                                          <p:attrName>style.visibility</p:attrName>
                                        </p:attrNameLst>
                                      </p:cBhvr>
                                      <p:to>
                                        <p:strVal val="visible"/>
                                      </p:to>
                                    </p:set>
                                    <p:anim calcmode="lin" valueType="num">
                                      <p:cBhvr>
                                        <p:cTn id="27" dur="1000" fill="hold"/>
                                        <p:tgtEl>
                                          <p:spTgt spid="333827">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3382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3382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333827">
                                            <p:txEl>
                                              <p:pRg st="3" end="3"/>
                                            </p:txEl>
                                          </p:spTgt>
                                        </p:tgtEl>
                                        <p:attrNameLst>
                                          <p:attrName>style.visibility</p:attrName>
                                        </p:attrNameLst>
                                      </p:cBhvr>
                                      <p:to>
                                        <p:strVal val="visible"/>
                                      </p:to>
                                    </p:set>
                                    <p:anim calcmode="lin" valueType="num">
                                      <p:cBhvr>
                                        <p:cTn id="34" dur="1000" fill="hold"/>
                                        <p:tgtEl>
                                          <p:spTgt spid="333827">
                                            <p:txEl>
                                              <p:pRg st="3" end="3"/>
                                            </p:txEl>
                                          </p:spTgt>
                                        </p:tgtEl>
                                        <p:attrNameLst>
                                          <p:attrName>ppt_x</p:attrName>
                                        </p:attrNameLst>
                                      </p:cBhvr>
                                      <p:tavLst>
                                        <p:tav tm="0">
                                          <p:val>
                                            <p:strVal val="#ppt_x-.2"/>
                                          </p:val>
                                        </p:tav>
                                        <p:tav tm="100000">
                                          <p:val>
                                            <p:strVal val="#ppt_x"/>
                                          </p:val>
                                        </p:tav>
                                      </p:tavLst>
                                    </p:anim>
                                    <p:anim calcmode="lin" valueType="num">
                                      <p:cBhvr>
                                        <p:cTn id="35" dur="1000" fill="hold"/>
                                        <p:tgtEl>
                                          <p:spTgt spid="33382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33827">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333827">
                                            <p:txEl>
                                              <p:pRg st="4" end="4"/>
                                            </p:txEl>
                                          </p:spTgt>
                                        </p:tgtEl>
                                        <p:attrNameLst>
                                          <p:attrName>style.visibility</p:attrName>
                                        </p:attrNameLst>
                                      </p:cBhvr>
                                      <p:to>
                                        <p:strVal val="visible"/>
                                      </p:to>
                                    </p:set>
                                    <p:anim calcmode="lin" valueType="num">
                                      <p:cBhvr>
                                        <p:cTn id="41" dur="1000" fill="hold"/>
                                        <p:tgtEl>
                                          <p:spTgt spid="333827">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3382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3382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333827">
                                            <p:txEl>
                                              <p:pRg st="5" end="5"/>
                                            </p:txEl>
                                          </p:spTgt>
                                        </p:tgtEl>
                                        <p:attrNameLst>
                                          <p:attrName>style.visibility</p:attrName>
                                        </p:attrNameLst>
                                      </p:cBhvr>
                                      <p:to>
                                        <p:strVal val="visible"/>
                                      </p:to>
                                    </p:set>
                                    <p:anim calcmode="lin" valueType="num">
                                      <p:cBhvr>
                                        <p:cTn id="48" dur="1000" fill="hold"/>
                                        <p:tgtEl>
                                          <p:spTgt spid="333827">
                                            <p:txEl>
                                              <p:pRg st="5" end="5"/>
                                            </p:txEl>
                                          </p:spTgt>
                                        </p:tgtEl>
                                        <p:attrNameLst>
                                          <p:attrName>ppt_x</p:attrName>
                                        </p:attrNameLst>
                                      </p:cBhvr>
                                      <p:tavLst>
                                        <p:tav tm="0">
                                          <p:val>
                                            <p:strVal val="#ppt_x-.2"/>
                                          </p:val>
                                        </p:tav>
                                        <p:tav tm="100000">
                                          <p:val>
                                            <p:strVal val="#ppt_x"/>
                                          </p:val>
                                        </p:tav>
                                      </p:tavLst>
                                    </p:anim>
                                    <p:anim calcmode="lin" valueType="num">
                                      <p:cBhvr>
                                        <p:cTn id="49" dur="1000" fill="hold"/>
                                        <p:tgtEl>
                                          <p:spTgt spid="33382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33827">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9" presetClass="entr" presetSubtype="0" fill="hold" grpId="0" nodeType="clickEffect">
                                  <p:stCondLst>
                                    <p:cond delay="0"/>
                                  </p:stCondLst>
                                  <p:childTnLst>
                                    <p:set>
                                      <p:cBhvr>
                                        <p:cTn id="54" dur="1" fill="hold">
                                          <p:stCondLst>
                                            <p:cond delay="0"/>
                                          </p:stCondLst>
                                        </p:cTn>
                                        <p:tgtEl>
                                          <p:spTgt spid="333827">
                                            <p:txEl>
                                              <p:pRg st="6" end="6"/>
                                            </p:txEl>
                                          </p:spTgt>
                                        </p:tgtEl>
                                        <p:attrNameLst>
                                          <p:attrName>style.visibility</p:attrName>
                                        </p:attrNameLst>
                                      </p:cBhvr>
                                      <p:to>
                                        <p:strVal val="visible"/>
                                      </p:to>
                                    </p:set>
                                    <p:anim calcmode="lin" valueType="num">
                                      <p:cBhvr>
                                        <p:cTn id="55" dur="1000" fill="hold"/>
                                        <p:tgtEl>
                                          <p:spTgt spid="333827">
                                            <p:txEl>
                                              <p:pRg st="6" end="6"/>
                                            </p:txEl>
                                          </p:spTgt>
                                        </p:tgtEl>
                                        <p:attrNameLst>
                                          <p:attrName>ppt_x</p:attrName>
                                        </p:attrNameLst>
                                      </p:cBhvr>
                                      <p:tavLst>
                                        <p:tav tm="0">
                                          <p:val>
                                            <p:strVal val="#ppt_x-.2"/>
                                          </p:val>
                                        </p:tav>
                                        <p:tav tm="100000">
                                          <p:val>
                                            <p:strVal val="#ppt_x"/>
                                          </p:val>
                                        </p:tav>
                                      </p:tavLst>
                                    </p:anim>
                                    <p:anim calcmode="lin" valueType="num">
                                      <p:cBhvr>
                                        <p:cTn id="56" dur="1000" fill="hold"/>
                                        <p:tgtEl>
                                          <p:spTgt spid="333827">
                                            <p:txEl>
                                              <p:pRg st="6" end="6"/>
                                            </p:txEl>
                                          </p:spTgt>
                                        </p:tgtEl>
                                        <p:attrNameLst>
                                          <p:attrName>ppt_y</p:attrName>
                                        </p:attrNameLst>
                                      </p:cBhvr>
                                      <p:tavLst>
                                        <p:tav tm="0">
                                          <p:val>
                                            <p:strVal val="#ppt_y"/>
                                          </p:val>
                                        </p:tav>
                                        <p:tav tm="100000">
                                          <p:val>
                                            <p:strVal val="#ppt_y"/>
                                          </p:val>
                                        </p:tav>
                                      </p:tavLst>
                                    </p:anim>
                                    <p:animEffect transition="in" filter="wipe(right)" prLst="gradientSize: 0.1">
                                      <p:cBhvr>
                                        <p:cTn id="57" dur="1000"/>
                                        <p:tgtEl>
                                          <p:spTgt spid="333827">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9" presetClass="entr" presetSubtype="0" fill="hold" grpId="0" nodeType="clickEffect">
                                  <p:stCondLst>
                                    <p:cond delay="0"/>
                                  </p:stCondLst>
                                  <p:childTnLst>
                                    <p:set>
                                      <p:cBhvr>
                                        <p:cTn id="61" dur="1" fill="hold">
                                          <p:stCondLst>
                                            <p:cond delay="0"/>
                                          </p:stCondLst>
                                        </p:cTn>
                                        <p:tgtEl>
                                          <p:spTgt spid="333827">
                                            <p:txEl>
                                              <p:pRg st="7" end="7"/>
                                            </p:txEl>
                                          </p:spTgt>
                                        </p:tgtEl>
                                        <p:attrNameLst>
                                          <p:attrName>style.visibility</p:attrName>
                                        </p:attrNameLst>
                                      </p:cBhvr>
                                      <p:to>
                                        <p:strVal val="visible"/>
                                      </p:to>
                                    </p:set>
                                    <p:anim calcmode="lin" valueType="num">
                                      <p:cBhvr>
                                        <p:cTn id="62" dur="1000" fill="hold"/>
                                        <p:tgtEl>
                                          <p:spTgt spid="333827">
                                            <p:txEl>
                                              <p:pRg st="7" end="7"/>
                                            </p:txEl>
                                          </p:spTgt>
                                        </p:tgtEl>
                                        <p:attrNameLst>
                                          <p:attrName>ppt_x</p:attrName>
                                        </p:attrNameLst>
                                      </p:cBhvr>
                                      <p:tavLst>
                                        <p:tav tm="0">
                                          <p:val>
                                            <p:strVal val="#ppt_x-.2"/>
                                          </p:val>
                                        </p:tav>
                                        <p:tav tm="100000">
                                          <p:val>
                                            <p:strVal val="#ppt_x"/>
                                          </p:val>
                                        </p:tav>
                                      </p:tavLst>
                                    </p:anim>
                                    <p:anim calcmode="lin" valueType="num">
                                      <p:cBhvr>
                                        <p:cTn id="63" dur="1000" fill="hold"/>
                                        <p:tgtEl>
                                          <p:spTgt spid="333827">
                                            <p:txEl>
                                              <p:pRg st="7" end="7"/>
                                            </p:txEl>
                                          </p:spTgt>
                                        </p:tgtEl>
                                        <p:attrNameLst>
                                          <p:attrName>ppt_y</p:attrName>
                                        </p:attrNameLst>
                                      </p:cBhvr>
                                      <p:tavLst>
                                        <p:tav tm="0">
                                          <p:val>
                                            <p:strVal val="#ppt_y"/>
                                          </p:val>
                                        </p:tav>
                                        <p:tav tm="100000">
                                          <p:val>
                                            <p:strVal val="#ppt_y"/>
                                          </p:val>
                                        </p:tav>
                                      </p:tavLst>
                                    </p:anim>
                                    <p:animEffect transition="in" filter="wipe(right)" prLst="gradientSize: 0.1">
                                      <p:cBhvr>
                                        <p:cTn id="64" dur="1000"/>
                                        <p:tgtEl>
                                          <p:spTgt spid="33382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7"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7" name="Rectangle 3" descr="back_019"/>
          <p:cNvSpPr>
            <a:spLocks noGrp="1" noChangeArrowheads="1"/>
          </p:cNvSpPr>
          <p:nvPr>
            <p:ph type="body" idx="1"/>
          </p:nvPr>
        </p:nvSpPr>
        <p:spPr>
          <a:xfrm>
            <a:off x="0" y="188913"/>
            <a:ext cx="9144000" cy="6408737"/>
          </a:xfrm>
          <a:blipFill dpi="0" rotWithShape="0">
            <a:blip r:embed="rId2" cstate="print"/>
            <a:srcRect/>
            <a:stretch>
              <a:fillRect/>
            </a:stretch>
          </a:blipFill>
          <a:ln w="57150" cap="flat" cmpd="thickThin" algn="ctr">
            <a:solidFill>
              <a:srgbClr val="FF9900"/>
            </a:solidFill>
          </a:ln>
        </p:spPr>
        <p:txBody>
          <a:bodyPr/>
          <a:lstStyle/>
          <a:p>
            <a:pPr eaLnBrk="1" hangingPunct="1">
              <a:buFontTx/>
              <a:buNone/>
              <a:defRPr/>
            </a:pPr>
            <a:r>
              <a:rPr kumimoji="1" lang="zh-CN" altLang="en-US" sz="3400" dirty="0" smtClean="0">
                <a:solidFill>
                  <a:srgbClr val="FF3300"/>
                </a:solidFill>
                <a:effectLst>
                  <a:outerShdw blurRad="38100" dist="38100" dir="2700000" algn="tl">
                    <a:srgbClr val="C0C0C0"/>
                  </a:outerShdw>
                </a:effectLst>
                <a:latin typeface="黑体" pitchFamily="2" charset="-122"/>
                <a:ea typeface="黑体" pitchFamily="2" charset="-122"/>
              </a:rPr>
              <a:t>　</a:t>
            </a:r>
            <a:r>
              <a:rPr kumimoji="1" lang="en-US" altLang="zh-CN" dirty="0" smtClean="0">
                <a:solidFill>
                  <a:srgbClr val="FF3300"/>
                </a:solidFill>
                <a:effectLst>
                  <a:outerShdw blurRad="38100" dist="38100" dir="2700000" algn="tl">
                    <a:srgbClr val="C0C0C0"/>
                  </a:outerShdw>
                </a:effectLst>
                <a:latin typeface="黑体" pitchFamily="2" charset="-122"/>
                <a:ea typeface="黑体" pitchFamily="2" charset="-122"/>
              </a:rPr>
              <a:t>3.</a:t>
            </a:r>
            <a:r>
              <a:rPr kumimoji="1" lang="zh-CN" altLang="en-US" dirty="0" smtClean="0">
                <a:solidFill>
                  <a:srgbClr val="FF3300"/>
                </a:solidFill>
                <a:effectLst>
                  <a:outerShdw blurRad="38100" dist="38100" dir="2700000" algn="tl">
                    <a:srgbClr val="C0C0C0"/>
                  </a:outerShdw>
                </a:effectLst>
                <a:latin typeface="黑体" pitchFamily="2" charset="-122"/>
                <a:ea typeface="黑体" pitchFamily="2" charset="-122"/>
              </a:rPr>
              <a:t>不可不记的话</a:t>
            </a:r>
          </a:p>
          <a:p>
            <a:pPr eaLnBrk="1" hangingPunct="1">
              <a:buFontTx/>
              <a:buNone/>
              <a:defRPr/>
            </a:pPr>
            <a:r>
              <a:rPr kumimoji="1" lang="zh-CN" altLang="en-US" dirty="0" smtClean="0">
                <a:effectLst>
                  <a:outerShdw blurRad="38100" dist="38100" dir="2700000" algn="tl">
                    <a:srgbClr val="C0C0C0"/>
                  </a:outerShdw>
                </a:effectLst>
                <a:latin typeface="宋体" pitchFamily="2" charset="-122"/>
              </a:rPr>
              <a:t>　</a:t>
            </a: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　（</a:t>
            </a:r>
            <a:r>
              <a:rPr kumimoji="1" lang="en-US" altLang="zh-CN" dirty="0" smtClean="0">
                <a:solidFill>
                  <a:srgbClr val="0000FF"/>
                </a:solidFill>
                <a:effectLst>
                  <a:outerShdw blurRad="38100" dist="38100" dir="2700000" algn="tl">
                    <a:srgbClr val="C0C0C0"/>
                  </a:outerShdw>
                </a:effectLst>
                <a:latin typeface="黑体" pitchFamily="2" charset="-122"/>
                <a:ea typeface="黑体" pitchFamily="2" charset="-122"/>
              </a:rPr>
              <a:t>2</a:t>
            </a: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en-US" altLang="zh-CN"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细节描写的作用</a:t>
            </a:r>
          </a:p>
          <a:p>
            <a:pPr eaLnBrk="1" hangingPunct="1">
              <a:buFontTx/>
              <a:buNone/>
              <a:defRPr/>
            </a:pPr>
            <a:r>
              <a:rPr kumimoji="1" lang="zh-CN" altLang="en-US" dirty="0" smtClean="0">
                <a:effectLst>
                  <a:outerShdw blurRad="38100" dist="38100" dir="2700000" algn="tl">
                    <a:srgbClr val="C0C0C0"/>
                  </a:outerShdw>
                </a:effectLst>
                <a:latin typeface="宋体" pitchFamily="2" charset="-122"/>
              </a:rPr>
              <a:t>　　</a:t>
            </a:r>
            <a:r>
              <a:rPr kumimoji="1" lang="zh-CN" altLang="en-US" dirty="0" smtClean="0">
                <a:solidFill>
                  <a:srgbClr val="9900CC"/>
                </a:solidFill>
                <a:effectLst>
                  <a:outerShdw blurRad="38100" dist="38100" dir="2700000" algn="tl">
                    <a:srgbClr val="C0C0C0"/>
                  </a:outerShdw>
                </a:effectLst>
                <a:latin typeface="黑体" pitchFamily="2" charset="-122"/>
                <a:ea typeface="黑体" pitchFamily="2" charset="-122"/>
              </a:rPr>
              <a:t>更客观真实地塑造人物，</a:t>
            </a:r>
            <a:r>
              <a:rPr kumimoji="1" lang="zh-CN" altLang="en-US" dirty="0" smtClean="0">
                <a:effectLst>
                  <a:outerShdw blurRad="38100" dist="38100" dir="2700000" algn="tl">
                    <a:srgbClr val="C0C0C0"/>
                  </a:outerShdw>
                </a:effectLst>
                <a:latin typeface="宋体" pitchFamily="2" charset="-122"/>
              </a:rPr>
              <a:t>更好地表现人物</a:t>
            </a:r>
            <a:r>
              <a:rPr kumimoji="1" lang="en-US" altLang="zh-CN" dirty="0" smtClean="0">
                <a:effectLst>
                  <a:outerShdw blurRad="38100" dist="38100" dir="2700000" algn="tl">
                    <a:srgbClr val="C0C0C0"/>
                  </a:outerShdw>
                </a:effectLst>
                <a:latin typeface="宋体" pitchFamily="2" charset="-122"/>
              </a:rPr>
              <a:t>……</a:t>
            </a:r>
            <a:r>
              <a:rPr kumimoji="1" lang="zh-CN" altLang="en-US" dirty="0" smtClean="0">
                <a:effectLst>
                  <a:outerShdw blurRad="38100" dist="38100" dir="2700000" algn="tl">
                    <a:srgbClr val="C0C0C0"/>
                  </a:outerShdw>
                </a:effectLst>
                <a:latin typeface="宋体" pitchFamily="2" charset="-122"/>
              </a:rPr>
              <a:t>的性格特点，使形象更鲜明饱满（使人如见其人、如闻其声、如临其境），</a:t>
            </a:r>
            <a:r>
              <a:rPr kumimoji="1" lang="zh-CN" altLang="en-US" dirty="0" smtClean="0">
                <a:solidFill>
                  <a:srgbClr val="9900CC"/>
                </a:solidFill>
                <a:effectLst>
                  <a:outerShdw blurRad="38100" dist="38100" dir="2700000" algn="tl">
                    <a:srgbClr val="C0C0C0"/>
                  </a:outerShdw>
                </a:effectLst>
                <a:latin typeface="黑体" pitchFamily="2" charset="-122"/>
                <a:ea typeface="黑体" pitchFamily="2" charset="-122"/>
              </a:rPr>
              <a:t>突出文章主旨。</a:t>
            </a:r>
            <a:r>
              <a:rPr kumimoji="1" lang="zh-CN" altLang="en-US" dirty="0" smtClean="0">
                <a:effectLst>
                  <a:outerShdw blurRad="38100" dist="38100" dir="2700000" algn="tl">
                    <a:srgbClr val="C0C0C0"/>
                  </a:outerShdw>
                </a:effectLst>
                <a:latin typeface="宋体" pitchFamily="2" charset="-122"/>
              </a:rPr>
              <a:t> </a:t>
            </a:r>
          </a:p>
          <a:p>
            <a:pPr eaLnBrk="1" hangingPunct="1">
              <a:buFontTx/>
              <a:buNone/>
              <a:defRPr/>
            </a:pPr>
            <a:r>
              <a:rPr kumimoji="1" lang="zh-CN" altLang="en-US" dirty="0" smtClean="0">
                <a:effectLst>
                  <a:outerShdw blurRad="38100" dist="38100" dir="2700000" algn="tl">
                    <a:srgbClr val="C0C0C0"/>
                  </a:outerShdw>
                </a:effectLst>
                <a:latin typeface="宋体" pitchFamily="2" charset="-122"/>
              </a:rPr>
              <a:t>　</a:t>
            </a:r>
            <a:endParaRPr kumimoji="1" lang="en-US" altLang="zh-CN" dirty="0" smtClean="0">
              <a:effectLst>
                <a:outerShdw blurRad="38100" dist="38100" dir="2700000" algn="tl">
                  <a:srgbClr val="C0C0C0"/>
                </a:outerShdw>
              </a:effectLst>
              <a:latin typeface="宋体" pitchFamily="2" charset="-122"/>
            </a:endParaRPr>
          </a:p>
          <a:p>
            <a:pPr eaLnBrk="1" hangingPunct="1">
              <a:buFontTx/>
              <a:buNone/>
              <a:defRPr/>
            </a:pP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en-US" altLang="zh-CN" dirty="0" smtClean="0">
                <a:solidFill>
                  <a:srgbClr val="0000FF"/>
                </a:solidFill>
                <a:effectLst>
                  <a:outerShdw blurRad="38100" dist="38100" dir="2700000" algn="tl">
                    <a:srgbClr val="C0C0C0"/>
                  </a:outerShdw>
                </a:effectLst>
                <a:latin typeface="黑体" pitchFamily="2" charset="-122"/>
                <a:ea typeface="黑体" pitchFamily="2" charset="-122"/>
              </a:rPr>
              <a:t>3</a:t>
            </a: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en-US" altLang="zh-CN" dirty="0" smtClean="0">
                <a:solidFill>
                  <a:srgbClr val="0000FF"/>
                </a:solidFill>
                <a:effectLst>
                  <a:outerShdw blurRad="38100" dist="38100" dir="2700000" algn="tl">
                    <a:srgbClr val="C0C0C0"/>
                  </a:outerShdw>
                </a:effectLst>
                <a:latin typeface="黑体" pitchFamily="2" charset="-122"/>
                <a:ea typeface="黑体" pitchFamily="2" charset="-122"/>
              </a:rPr>
              <a:t>.</a:t>
            </a:r>
            <a:r>
              <a:rPr kumimoji="1" lang="zh-CN" altLang="en-US" dirty="0" smtClean="0">
                <a:solidFill>
                  <a:srgbClr val="0000FF"/>
                </a:solidFill>
                <a:effectLst>
                  <a:outerShdw blurRad="38100" dist="38100" dir="2700000" algn="tl">
                    <a:srgbClr val="C0C0C0"/>
                  </a:outerShdw>
                </a:effectLst>
                <a:latin typeface="黑体" pitchFamily="2" charset="-122"/>
                <a:ea typeface="黑体" pitchFamily="2" charset="-122"/>
              </a:rPr>
              <a:t>传记中评论部分的作用</a:t>
            </a:r>
          </a:p>
          <a:p>
            <a:pPr eaLnBrk="1" hangingPunct="1">
              <a:buFontTx/>
              <a:buNone/>
              <a:defRPr/>
            </a:pPr>
            <a:r>
              <a:rPr kumimoji="1" lang="zh-CN" altLang="en-US" dirty="0" smtClean="0">
                <a:effectLst>
                  <a:outerShdw blurRad="38100" dist="38100" dir="2700000" algn="tl">
                    <a:srgbClr val="C0C0C0"/>
                  </a:outerShdw>
                </a:effectLst>
                <a:latin typeface="宋体" pitchFamily="2" charset="-122"/>
              </a:rPr>
              <a:t>　　</a:t>
            </a:r>
            <a:r>
              <a:rPr kumimoji="1" lang="zh-CN" altLang="en-US" dirty="0" smtClean="0">
                <a:solidFill>
                  <a:srgbClr val="9900CC"/>
                </a:solidFill>
                <a:effectLst>
                  <a:outerShdw blurRad="38100" dist="38100" dir="2700000" algn="tl">
                    <a:srgbClr val="C0C0C0"/>
                  </a:outerShdw>
                </a:effectLst>
                <a:latin typeface="黑体" pitchFamily="2" charset="-122"/>
                <a:ea typeface="黑体" pitchFamily="2" charset="-122"/>
              </a:rPr>
              <a:t>对主题表达起画龙点睛作用。</a:t>
            </a:r>
            <a:r>
              <a:rPr kumimoji="1" lang="zh-CN" altLang="en-US" dirty="0" smtClean="0">
                <a:effectLst>
                  <a:outerShdw blurRad="38100" dist="38100" dir="2700000" algn="tl">
                    <a:srgbClr val="C0C0C0"/>
                  </a:outerShdw>
                </a:effectLst>
                <a:latin typeface="宋体" pitchFamily="2" charset="-122"/>
              </a:rPr>
              <a:t>评论性文字既是对事实的阐释，也是作者自我态度的呈现。公允的评价对形象刻画或主题表达往往起画龙点睛的作用。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33827">
                                            <p:bg/>
                                          </p:spTgt>
                                        </p:tgtEl>
                                        <p:attrNameLst>
                                          <p:attrName>style.visibility</p:attrName>
                                        </p:attrNameLst>
                                      </p:cBhvr>
                                      <p:to>
                                        <p:strVal val="visible"/>
                                      </p:to>
                                    </p:set>
                                    <p:anim calcmode="lin" valueType="num">
                                      <p:cBhvr>
                                        <p:cTn id="7" dur="1000" fill="hold"/>
                                        <p:tgtEl>
                                          <p:spTgt spid="333827">
                                            <p:bg/>
                                          </p:spTgt>
                                        </p:tgtEl>
                                        <p:attrNameLst>
                                          <p:attrName>ppt_x</p:attrName>
                                        </p:attrNameLst>
                                      </p:cBhvr>
                                      <p:tavLst>
                                        <p:tav tm="0">
                                          <p:val>
                                            <p:strVal val="#ppt_x-.2"/>
                                          </p:val>
                                        </p:tav>
                                        <p:tav tm="100000">
                                          <p:val>
                                            <p:strVal val="#ppt_x"/>
                                          </p:val>
                                        </p:tav>
                                      </p:tavLst>
                                    </p:anim>
                                    <p:anim calcmode="lin" valueType="num">
                                      <p:cBhvr>
                                        <p:cTn id="8" dur="1000" fill="hold"/>
                                        <p:tgtEl>
                                          <p:spTgt spid="333827">
                                            <p:bg/>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33827">
                                            <p:bg/>
                                          </p:spTgt>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333827">
                                            <p:txEl>
                                              <p:pRg st="0" end="0"/>
                                            </p:txEl>
                                          </p:spTgt>
                                        </p:tgtEl>
                                        <p:attrNameLst>
                                          <p:attrName>style.visibility</p:attrName>
                                        </p:attrNameLst>
                                      </p:cBhvr>
                                      <p:to>
                                        <p:strVal val="visible"/>
                                      </p:to>
                                    </p:set>
                                    <p:anim calcmode="lin" valueType="num">
                                      <p:cBhvr>
                                        <p:cTn id="13" dur="1000" fill="hold"/>
                                        <p:tgtEl>
                                          <p:spTgt spid="333827">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33382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3382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9" presetClass="entr" presetSubtype="0" fill="hold" grpId="0" nodeType="clickEffect">
                                  <p:stCondLst>
                                    <p:cond delay="0"/>
                                  </p:stCondLst>
                                  <p:childTnLst>
                                    <p:set>
                                      <p:cBhvr>
                                        <p:cTn id="19" dur="1" fill="hold">
                                          <p:stCondLst>
                                            <p:cond delay="0"/>
                                          </p:stCondLst>
                                        </p:cTn>
                                        <p:tgtEl>
                                          <p:spTgt spid="333827">
                                            <p:txEl>
                                              <p:pRg st="1" end="1"/>
                                            </p:txEl>
                                          </p:spTgt>
                                        </p:tgtEl>
                                        <p:attrNameLst>
                                          <p:attrName>style.visibility</p:attrName>
                                        </p:attrNameLst>
                                      </p:cBhvr>
                                      <p:to>
                                        <p:strVal val="visible"/>
                                      </p:to>
                                    </p:set>
                                    <p:anim calcmode="lin" valueType="num">
                                      <p:cBhvr>
                                        <p:cTn id="20" dur="1000" fill="hold"/>
                                        <p:tgtEl>
                                          <p:spTgt spid="333827">
                                            <p:txEl>
                                              <p:pRg st="1" end="1"/>
                                            </p:txEl>
                                          </p:spTgt>
                                        </p:tgtEl>
                                        <p:attrNameLst>
                                          <p:attrName>ppt_x</p:attrName>
                                        </p:attrNameLst>
                                      </p:cBhvr>
                                      <p:tavLst>
                                        <p:tav tm="0">
                                          <p:val>
                                            <p:strVal val="#ppt_x-.2"/>
                                          </p:val>
                                        </p:tav>
                                        <p:tav tm="100000">
                                          <p:val>
                                            <p:strVal val="#ppt_x"/>
                                          </p:val>
                                        </p:tav>
                                      </p:tavLst>
                                    </p:anim>
                                    <p:anim calcmode="lin" valueType="num">
                                      <p:cBhvr>
                                        <p:cTn id="21" dur="1000" fill="hold"/>
                                        <p:tgtEl>
                                          <p:spTgt spid="333827">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3382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grpId="0" nodeType="clickEffect">
                                  <p:stCondLst>
                                    <p:cond delay="0"/>
                                  </p:stCondLst>
                                  <p:childTnLst>
                                    <p:set>
                                      <p:cBhvr>
                                        <p:cTn id="26" dur="1" fill="hold">
                                          <p:stCondLst>
                                            <p:cond delay="0"/>
                                          </p:stCondLst>
                                        </p:cTn>
                                        <p:tgtEl>
                                          <p:spTgt spid="333827">
                                            <p:txEl>
                                              <p:pRg st="2" end="2"/>
                                            </p:txEl>
                                          </p:spTgt>
                                        </p:tgtEl>
                                        <p:attrNameLst>
                                          <p:attrName>style.visibility</p:attrName>
                                        </p:attrNameLst>
                                      </p:cBhvr>
                                      <p:to>
                                        <p:strVal val="visible"/>
                                      </p:to>
                                    </p:set>
                                    <p:anim calcmode="lin" valueType="num">
                                      <p:cBhvr>
                                        <p:cTn id="27" dur="1000" fill="hold"/>
                                        <p:tgtEl>
                                          <p:spTgt spid="333827">
                                            <p:txEl>
                                              <p:pRg st="2" end="2"/>
                                            </p:txEl>
                                          </p:spTgt>
                                        </p:tgtEl>
                                        <p:attrNameLst>
                                          <p:attrName>ppt_x</p:attrName>
                                        </p:attrNameLst>
                                      </p:cBhvr>
                                      <p:tavLst>
                                        <p:tav tm="0">
                                          <p:val>
                                            <p:strVal val="#ppt_x-.2"/>
                                          </p:val>
                                        </p:tav>
                                        <p:tav tm="100000">
                                          <p:val>
                                            <p:strVal val="#ppt_x"/>
                                          </p:val>
                                        </p:tav>
                                      </p:tavLst>
                                    </p:anim>
                                    <p:anim calcmode="lin" valueType="num">
                                      <p:cBhvr>
                                        <p:cTn id="28" dur="1000" fill="hold"/>
                                        <p:tgtEl>
                                          <p:spTgt spid="333827">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33827">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333827">
                                            <p:txEl>
                                              <p:pRg st="3" end="3"/>
                                            </p:txEl>
                                          </p:spTgt>
                                        </p:tgtEl>
                                        <p:attrNameLst>
                                          <p:attrName>style.visibility</p:attrName>
                                        </p:attrNameLst>
                                      </p:cBhvr>
                                      <p:to>
                                        <p:strVal val="visible"/>
                                      </p:to>
                                    </p:set>
                                    <p:anim calcmode="lin" valueType="num">
                                      <p:cBhvr>
                                        <p:cTn id="34" dur="1000" fill="hold"/>
                                        <p:tgtEl>
                                          <p:spTgt spid="333827">
                                            <p:txEl>
                                              <p:pRg st="3" end="3"/>
                                            </p:txEl>
                                          </p:spTgt>
                                        </p:tgtEl>
                                        <p:attrNameLst>
                                          <p:attrName>ppt_x</p:attrName>
                                        </p:attrNameLst>
                                      </p:cBhvr>
                                      <p:tavLst>
                                        <p:tav tm="0">
                                          <p:val>
                                            <p:strVal val="#ppt_x-.2"/>
                                          </p:val>
                                        </p:tav>
                                        <p:tav tm="100000">
                                          <p:val>
                                            <p:strVal val="#ppt_x"/>
                                          </p:val>
                                        </p:tav>
                                      </p:tavLst>
                                    </p:anim>
                                    <p:anim calcmode="lin" valueType="num">
                                      <p:cBhvr>
                                        <p:cTn id="35" dur="1000" fill="hold"/>
                                        <p:tgtEl>
                                          <p:spTgt spid="333827">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33827">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333827">
                                            <p:txEl>
                                              <p:pRg st="4" end="4"/>
                                            </p:txEl>
                                          </p:spTgt>
                                        </p:tgtEl>
                                        <p:attrNameLst>
                                          <p:attrName>style.visibility</p:attrName>
                                        </p:attrNameLst>
                                      </p:cBhvr>
                                      <p:to>
                                        <p:strVal val="visible"/>
                                      </p:to>
                                    </p:set>
                                    <p:anim calcmode="lin" valueType="num">
                                      <p:cBhvr>
                                        <p:cTn id="41" dur="1000" fill="hold"/>
                                        <p:tgtEl>
                                          <p:spTgt spid="333827">
                                            <p:txEl>
                                              <p:pRg st="4" end="4"/>
                                            </p:txEl>
                                          </p:spTgt>
                                        </p:tgtEl>
                                        <p:attrNameLst>
                                          <p:attrName>ppt_x</p:attrName>
                                        </p:attrNameLst>
                                      </p:cBhvr>
                                      <p:tavLst>
                                        <p:tav tm="0">
                                          <p:val>
                                            <p:strVal val="#ppt_x-.2"/>
                                          </p:val>
                                        </p:tav>
                                        <p:tav tm="100000">
                                          <p:val>
                                            <p:strVal val="#ppt_x"/>
                                          </p:val>
                                        </p:tav>
                                      </p:tavLst>
                                    </p:anim>
                                    <p:anim calcmode="lin" valueType="num">
                                      <p:cBhvr>
                                        <p:cTn id="42" dur="1000" fill="hold"/>
                                        <p:tgtEl>
                                          <p:spTgt spid="333827">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43" dur="1000"/>
                                        <p:tgtEl>
                                          <p:spTgt spid="333827">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9" presetClass="entr" presetSubtype="0" fill="hold" grpId="0" nodeType="clickEffect">
                                  <p:stCondLst>
                                    <p:cond delay="0"/>
                                  </p:stCondLst>
                                  <p:childTnLst>
                                    <p:set>
                                      <p:cBhvr>
                                        <p:cTn id="47" dur="1" fill="hold">
                                          <p:stCondLst>
                                            <p:cond delay="0"/>
                                          </p:stCondLst>
                                        </p:cTn>
                                        <p:tgtEl>
                                          <p:spTgt spid="333827">
                                            <p:txEl>
                                              <p:pRg st="5" end="5"/>
                                            </p:txEl>
                                          </p:spTgt>
                                        </p:tgtEl>
                                        <p:attrNameLst>
                                          <p:attrName>style.visibility</p:attrName>
                                        </p:attrNameLst>
                                      </p:cBhvr>
                                      <p:to>
                                        <p:strVal val="visible"/>
                                      </p:to>
                                    </p:set>
                                    <p:anim calcmode="lin" valueType="num">
                                      <p:cBhvr>
                                        <p:cTn id="48" dur="1000" fill="hold"/>
                                        <p:tgtEl>
                                          <p:spTgt spid="333827">
                                            <p:txEl>
                                              <p:pRg st="5" end="5"/>
                                            </p:txEl>
                                          </p:spTgt>
                                        </p:tgtEl>
                                        <p:attrNameLst>
                                          <p:attrName>ppt_x</p:attrName>
                                        </p:attrNameLst>
                                      </p:cBhvr>
                                      <p:tavLst>
                                        <p:tav tm="0">
                                          <p:val>
                                            <p:strVal val="#ppt_x-.2"/>
                                          </p:val>
                                        </p:tav>
                                        <p:tav tm="100000">
                                          <p:val>
                                            <p:strVal val="#ppt_x"/>
                                          </p:val>
                                        </p:tav>
                                      </p:tavLst>
                                    </p:anim>
                                    <p:anim calcmode="lin" valueType="num">
                                      <p:cBhvr>
                                        <p:cTn id="49" dur="1000" fill="hold"/>
                                        <p:tgtEl>
                                          <p:spTgt spid="333827">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3338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7"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929718" cy="6643710"/>
          </a:xfrm>
        </p:spPr>
        <p:txBody>
          <a:bodyPr>
            <a:normAutofit fontScale="92500"/>
          </a:bodyPr>
          <a:lstStyle/>
          <a:p>
            <a:r>
              <a:rPr lang="zh-CN" altLang="en-US" dirty="0" smtClean="0"/>
              <a:t>（</a:t>
            </a:r>
            <a:r>
              <a:rPr lang="en-US" altLang="zh-CN" dirty="0" smtClean="0"/>
              <a:t>4</a:t>
            </a:r>
            <a:r>
              <a:rPr lang="zh-CN" altLang="en-US" dirty="0" smtClean="0"/>
              <a:t>）插</a:t>
            </a:r>
            <a:r>
              <a:rPr lang="zh-CN" altLang="en-US" dirty="0" smtClean="0"/>
              <a:t>叙，是在叙述中心事件的过程中，为了帮助展开情节或刻画人物，暂时中断叙述的线索，插入一段与主要情节相关的回忆或故事的叙述方</a:t>
            </a:r>
            <a:r>
              <a:rPr lang="zh-CN" altLang="en-US" dirty="0" smtClean="0"/>
              <a:t>法</a:t>
            </a:r>
            <a:endParaRPr lang="en-US" altLang="zh-CN" dirty="0" smtClean="0"/>
          </a:p>
          <a:p>
            <a:r>
              <a:rPr lang="zh-CN" altLang="en-US" b="1" dirty="0" smtClean="0"/>
              <a:t>作用 </a:t>
            </a:r>
          </a:p>
          <a:p>
            <a:r>
              <a:rPr lang="zh-CN" altLang="en-US" dirty="0" smtClean="0"/>
              <a:t>（</a:t>
            </a:r>
            <a:r>
              <a:rPr lang="en-US" altLang="zh-CN" dirty="0" smtClean="0"/>
              <a:t>1</a:t>
            </a:r>
            <a:r>
              <a:rPr lang="zh-CN" altLang="en-US" dirty="0" smtClean="0"/>
              <a:t>）对主要情节起补充衬托的作用。</a:t>
            </a:r>
          </a:p>
          <a:p>
            <a:r>
              <a:rPr lang="zh-CN" altLang="en-US" dirty="0" smtClean="0"/>
              <a:t>（</a:t>
            </a:r>
            <a:r>
              <a:rPr lang="en-US" altLang="zh-CN" dirty="0" smtClean="0"/>
              <a:t>2</a:t>
            </a:r>
            <a:r>
              <a:rPr lang="zh-CN" altLang="en-US" dirty="0" smtClean="0"/>
              <a:t>）交代时间背景。</a:t>
            </a:r>
            <a:endParaRPr lang="zh-CN" altLang="en-US" dirty="0" smtClean="0"/>
          </a:p>
          <a:p>
            <a:r>
              <a:rPr lang="zh-CN" altLang="en-US" dirty="0" smtClean="0"/>
              <a:t>（</a:t>
            </a:r>
            <a:r>
              <a:rPr lang="en-US" altLang="zh-CN" dirty="0" smtClean="0"/>
              <a:t>3</a:t>
            </a:r>
            <a:r>
              <a:rPr lang="zh-CN" altLang="en-US" dirty="0" smtClean="0"/>
              <a:t>）使文章脉络清晰。</a:t>
            </a:r>
          </a:p>
          <a:p>
            <a:r>
              <a:rPr lang="zh-CN" altLang="en-US" dirty="0" smtClean="0"/>
              <a:t>（</a:t>
            </a:r>
            <a:r>
              <a:rPr lang="en-US" altLang="zh-CN" dirty="0" smtClean="0"/>
              <a:t>4</a:t>
            </a:r>
            <a:r>
              <a:rPr lang="zh-CN" altLang="en-US" dirty="0" smtClean="0"/>
              <a:t>）推动情节发展，更好的突出人物的性格。</a:t>
            </a:r>
          </a:p>
          <a:p>
            <a:r>
              <a:rPr lang="zh-CN" altLang="en-US" dirty="0" smtClean="0"/>
              <a:t>（</a:t>
            </a:r>
            <a:r>
              <a:rPr lang="en-US" altLang="zh-CN" dirty="0" smtClean="0"/>
              <a:t>5</a:t>
            </a:r>
            <a:r>
              <a:rPr lang="zh-CN" altLang="en-US" dirty="0" smtClean="0"/>
              <a:t>）突出主题。</a:t>
            </a:r>
          </a:p>
          <a:p>
            <a:r>
              <a:rPr lang="zh-CN" altLang="en-US" dirty="0" smtClean="0"/>
              <a:t>（</a:t>
            </a:r>
            <a:r>
              <a:rPr lang="en-US" altLang="zh-CN" dirty="0" smtClean="0"/>
              <a:t>6</a:t>
            </a:r>
            <a:r>
              <a:rPr lang="zh-CN" altLang="en-US" dirty="0" smtClean="0"/>
              <a:t>）为下文作</a:t>
            </a:r>
            <a:r>
              <a:rPr lang="zh-CN" altLang="en-US" dirty="0" smtClean="0">
                <a:hlinkClick r:id="rId2" action="ppaction://hlinkfile"/>
              </a:rPr>
              <a:t>铺垫</a:t>
            </a:r>
            <a:r>
              <a:rPr lang="zh-CN" altLang="en-US" dirty="0" smtClean="0"/>
              <a:t>。</a:t>
            </a:r>
          </a:p>
          <a:p>
            <a:r>
              <a:rPr lang="zh-CN" altLang="en-US" dirty="0" smtClean="0"/>
              <a:t>（</a:t>
            </a:r>
            <a:r>
              <a:rPr lang="en-US" altLang="zh-CN" dirty="0" smtClean="0"/>
              <a:t>7</a:t>
            </a:r>
            <a:r>
              <a:rPr lang="zh-CN" altLang="en-US" dirty="0" smtClean="0"/>
              <a:t>）突</a:t>
            </a:r>
            <a:r>
              <a:rPr lang="zh-CN" altLang="en-US" dirty="0" smtClean="0"/>
              <a:t>出</a:t>
            </a:r>
            <a:r>
              <a:rPr lang="zh-CN" altLang="en-US" dirty="0" smtClean="0"/>
              <a:t>文</a:t>
            </a:r>
            <a:r>
              <a:rPr lang="zh-CN" altLang="en-US" dirty="0" smtClean="0"/>
              <a:t>章主旨。</a:t>
            </a:r>
            <a:endParaRPr lang="zh-CN" altLang="en-US" dirty="0" smtClean="0"/>
          </a:p>
          <a:p>
            <a:r>
              <a:rPr lang="en-US" altLang="zh-CN" dirty="0" smtClean="0"/>
              <a:t>(8)</a:t>
            </a:r>
            <a:r>
              <a:rPr lang="zh-CN" altLang="en-US" dirty="0" smtClean="0"/>
              <a:t>丰富文章内容</a:t>
            </a:r>
            <a:r>
              <a:rPr lang="en-US" altLang="zh-CN" dirty="0" smtClean="0"/>
              <a:t>,</a:t>
            </a:r>
            <a:r>
              <a:rPr lang="zh-CN" altLang="en-US" dirty="0" smtClean="0"/>
              <a:t>使情节更加完整</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body" idx="1"/>
          </p:nvPr>
        </p:nvSpPr>
        <p:spPr>
          <a:xfrm>
            <a:off x="0" y="333375"/>
            <a:ext cx="9144000" cy="6335713"/>
          </a:xfrm>
        </p:spPr>
        <p:txBody>
          <a:bodyPr/>
          <a:lstStyle/>
          <a:p>
            <a:pPr eaLnBrk="1" hangingPunct="1"/>
            <a:r>
              <a:rPr lang="zh-CN" altLang="en-US" b="1" smtClean="0">
                <a:solidFill>
                  <a:srgbClr val="CC0000"/>
                </a:solidFill>
              </a:rPr>
              <a:t>（二）</a:t>
            </a:r>
            <a:r>
              <a:rPr lang="en-US" altLang="zh-CN" b="1" smtClean="0">
                <a:solidFill>
                  <a:srgbClr val="CC0000"/>
                </a:solidFill>
              </a:rPr>
              <a:t>.</a:t>
            </a:r>
            <a:r>
              <a:rPr lang="zh-CN" altLang="en-US" b="1" smtClean="0">
                <a:solidFill>
                  <a:srgbClr val="CC0000"/>
                </a:solidFill>
              </a:rPr>
              <a:t>掌握筛选整合的方法</a:t>
            </a:r>
          </a:p>
          <a:p>
            <a:pPr eaLnBrk="1" hangingPunct="1"/>
            <a:r>
              <a:rPr lang="zh-CN" altLang="en-US" b="1" smtClean="0">
                <a:solidFill>
                  <a:srgbClr val="CC0000"/>
                </a:solidFill>
              </a:rPr>
              <a:t> </a:t>
            </a:r>
            <a:r>
              <a:rPr lang="zh-CN" altLang="en-US" b="1" smtClean="0">
                <a:solidFill>
                  <a:srgbClr val="FF3300"/>
                </a:solidFill>
              </a:rPr>
              <a:t>（</a:t>
            </a:r>
            <a:r>
              <a:rPr lang="en-US" altLang="zh-CN" b="1" smtClean="0">
                <a:solidFill>
                  <a:srgbClr val="FF3300"/>
                </a:solidFill>
              </a:rPr>
              <a:t>1</a:t>
            </a:r>
            <a:r>
              <a:rPr lang="zh-CN" altLang="en-US" b="1" smtClean="0">
                <a:solidFill>
                  <a:srgbClr val="FF3300"/>
                </a:solidFill>
              </a:rPr>
              <a:t>）“合并同类项”：</a:t>
            </a:r>
            <a:r>
              <a:rPr lang="zh-CN" altLang="en-US" b="1" smtClean="0"/>
              <a:t>当答案不是集中在某一段，而是分散在多个文段时，原则是不遗漏，不重复。方法是先罗列，再“合并同类项”。</a:t>
            </a:r>
          </a:p>
          <a:p>
            <a:pPr eaLnBrk="1" hangingPunct="1"/>
            <a:r>
              <a:rPr lang="zh-CN" altLang="en-US" b="1" smtClean="0">
                <a:solidFill>
                  <a:srgbClr val="FF3300"/>
                </a:solidFill>
                <a:latin typeface="宋体" charset="-122"/>
              </a:rPr>
              <a:t>有很多的时候，一些很重要的信息就处在文本不大起眼的地方，如果走马观花，或自作聪明，贪图省事，不对文本作通盘的阅读审视，是很容易造成信息筛选时的疏漏的。</a:t>
            </a:r>
          </a:p>
          <a:p>
            <a:pPr eaLnBrk="1" hangingPunct="1"/>
            <a:r>
              <a:rPr kumimoji="1" lang="zh-CN" altLang="en-US" b="1" smtClean="0">
                <a:solidFill>
                  <a:srgbClr val="0000FF"/>
                </a:solidFill>
              </a:rPr>
              <a:t>筛选整合信息时，要充分尊重文本事实，必须完全排除我们自己主观因素的干扰</a:t>
            </a:r>
            <a:r>
              <a:rPr kumimoji="1" lang="zh-CN" altLang="en-US" b="1" smtClean="0">
                <a:solidFill>
                  <a:schemeClr val="bg2"/>
                </a:solidFill>
              </a:rPr>
              <a:t>，</a:t>
            </a:r>
            <a:r>
              <a:rPr kumimoji="1" lang="zh-CN" altLang="en-US" b="1" smtClean="0"/>
              <a:t>不以自己个人平素所获的知识取代文本事实，更不以自己个人的是非为是非。</a:t>
            </a:r>
            <a:endParaRPr lang="zh-CN" altLang="en-US" b="1"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0" y="333375"/>
            <a:ext cx="9144000" cy="6335713"/>
          </a:xfrm>
        </p:spPr>
        <p:txBody>
          <a:bodyPr/>
          <a:lstStyle/>
          <a:p>
            <a:pPr eaLnBrk="1" hangingPunct="1"/>
            <a:r>
              <a:rPr lang="en-US" altLang="zh-CN" sz="3600" b="1" smtClean="0">
                <a:solidFill>
                  <a:srgbClr val="CC0000"/>
                </a:solidFill>
              </a:rPr>
              <a:t> </a:t>
            </a:r>
            <a:r>
              <a:rPr lang="zh-CN" altLang="en-US" sz="3600" b="1" smtClean="0">
                <a:solidFill>
                  <a:srgbClr val="FF3300"/>
                </a:solidFill>
              </a:rPr>
              <a:t>（</a:t>
            </a:r>
            <a:r>
              <a:rPr lang="en-US" altLang="zh-CN" sz="3600" b="1" smtClean="0">
                <a:solidFill>
                  <a:srgbClr val="FF3300"/>
                </a:solidFill>
              </a:rPr>
              <a:t>2</a:t>
            </a:r>
            <a:r>
              <a:rPr lang="zh-CN" altLang="en-US" sz="3600" b="1" smtClean="0">
                <a:solidFill>
                  <a:srgbClr val="FF3300"/>
                </a:solidFill>
              </a:rPr>
              <a:t>）“划分层次，归纳层意”：</a:t>
            </a:r>
            <a:r>
              <a:rPr lang="zh-CN" altLang="en-US" sz="3600" b="1" smtClean="0"/>
              <a:t>当答案集中在某一部分时，要将原文中密密麻麻的一大片文字变成按点列出的答案（要点数可根据分值推断），原则是条理清晰，语言简练。方法是“划分层次，归纳层意”。</a:t>
            </a:r>
          </a:p>
          <a:p>
            <a:pPr eaLnBrk="1" hangingPunct="1">
              <a:spcBef>
                <a:spcPct val="0"/>
              </a:spcBef>
              <a:buFontTx/>
              <a:buNone/>
            </a:pPr>
            <a:endParaRPr kumimoji="1" lang="zh-CN" altLang="en-US" b="1" smtClean="0">
              <a:solidFill>
                <a:srgbClr val="FF0000"/>
              </a:solidFill>
            </a:endParaRPr>
          </a:p>
          <a:p>
            <a:pPr eaLnBrk="1" hangingPunct="1">
              <a:spcBef>
                <a:spcPct val="0"/>
              </a:spcBef>
              <a:buFontTx/>
              <a:buNone/>
            </a:pPr>
            <a:r>
              <a:rPr kumimoji="1" lang="zh-CN" altLang="en-US" b="1" smtClean="0">
                <a:solidFill>
                  <a:srgbClr val="FF0000"/>
                </a:solidFill>
              </a:rPr>
              <a:t>    注意：</a:t>
            </a:r>
            <a:r>
              <a:rPr kumimoji="1" lang="zh-CN" altLang="en-US" b="1" smtClean="0">
                <a:solidFill>
                  <a:srgbClr val="0000FF"/>
                </a:solidFill>
              </a:rPr>
              <a:t>尊重文本，应该是我们筛选整合信息时必须信守的原则</a:t>
            </a:r>
            <a:r>
              <a:rPr kumimoji="1" lang="zh-CN" altLang="en-US" b="1" smtClean="0"/>
              <a:t>。“筛选并整合文中信息”是深入阅读的基础，不管是欣赏还是探究，都必须以这一点为前提。</a:t>
            </a:r>
          </a:p>
          <a:p>
            <a:pPr eaLnBrk="1" hangingPunct="1"/>
            <a:endParaRPr lang="en-US" altLang="zh-CN" sz="3600" b="1"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type="body" idx="1"/>
          </p:nvPr>
        </p:nvSpPr>
        <p:spPr>
          <a:xfrm>
            <a:off x="0" y="260350"/>
            <a:ext cx="8964613" cy="6408738"/>
          </a:xfrm>
        </p:spPr>
        <p:txBody>
          <a:bodyPr/>
          <a:lstStyle/>
          <a:p>
            <a:pPr eaLnBrk="1" hangingPunct="1"/>
            <a:r>
              <a:rPr lang="zh-CN" altLang="en-US" sz="3600" b="1" smtClean="0">
                <a:solidFill>
                  <a:srgbClr val="CC0000"/>
                </a:solidFill>
              </a:rPr>
              <a:t>（三）、具体操作</a:t>
            </a:r>
          </a:p>
          <a:p>
            <a:pPr eaLnBrk="1" hangingPunct="1"/>
            <a:r>
              <a:rPr lang="zh-CN" altLang="en-US" sz="3600" b="1" smtClean="0"/>
              <a:t> </a:t>
            </a:r>
            <a:r>
              <a:rPr lang="en-US" altLang="zh-CN" sz="3600" b="1" smtClean="0">
                <a:solidFill>
                  <a:srgbClr val="FF3300"/>
                </a:solidFill>
              </a:rPr>
              <a:t>1.</a:t>
            </a:r>
            <a:r>
              <a:rPr lang="zh-CN" altLang="en-US" sz="3600" b="1" smtClean="0">
                <a:solidFill>
                  <a:srgbClr val="FF3300"/>
                </a:solidFill>
              </a:rPr>
              <a:t>如果题目是要求结合全文，概括要点。</a:t>
            </a:r>
            <a:endParaRPr lang="zh-CN" altLang="en-US" sz="3600" smtClean="0">
              <a:solidFill>
                <a:srgbClr val="FF3300"/>
              </a:solidFill>
            </a:endParaRPr>
          </a:p>
          <a:p>
            <a:pPr eaLnBrk="1" hangingPunct="1"/>
            <a:r>
              <a:rPr lang="zh-CN" altLang="en-US" sz="3600" smtClean="0"/>
              <a:t> </a:t>
            </a:r>
            <a:r>
              <a:rPr lang="zh-CN" altLang="en-US" sz="3600" b="1" smtClean="0">
                <a:solidFill>
                  <a:srgbClr val="0000FF"/>
                </a:solidFill>
              </a:rPr>
              <a:t>（</a:t>
            </a:r>
            <a:r>
              <a:rPr lang="en-US" altLang="zh-CN" sz="3600" b="1" smtClean="0">
                <a:solidFill>
                  <a:srgbClr val="0000FF"/>
                </a:solidFill>
              </a:rPr>
              <a:t>1</a:t>
            </a:r>
            <a:r>
              <a:rPr lang="zh-CN" altLang="en-US" sz="3600" b="1" smtClean="0">
                <a:solidFill>
                  <a:srgbClr val="0000FF"/>
                </a:solidFill>
              </a:rPr>
              <a:t>）审清题意，依据题干中的关键词句，回归到原文，锁定答题区域；</a:t>
            </a:r>
          </a:p>
          <a:p>
            <a:pPr eaLnBrk="1" hangingPunct="1"/>
            <a:r>
              <a:rPr lang="zh-CN" altLang="en-US" sz="3600" b="1" smtClean="0">
                <a:solidFill>
                  <a:srgbClr val="0000FF"/>
                </a:solidFill>
              </a:rPr>
              <a:t> （</a:t>
            </a:r>
            <a:r>
              <a:rPr lang="en-US" altLang="zh-CN" sz="3600" b="1" smtClean="0">
                <a:solidFill>
                  <a:srgbClr val="0000FF"/>
                </a:solidFill>
              </a:rPr>
              <a:t>2</a:t>
            </a:r>
            <a:r>
              <a:rPr lang="zh-CN" altLang="en-US" sz="3600" b="1" smtClean="0">
                <a:solidFill>
                  <a:srgbClr val="0000FF"/>
                </a:solidFill>
              </a:rPr>
              <a:t>）适当取舍；</a:t>
            </a:r>
          </a:p>
          <a:p>
            <a:pPr eaLnBrk="1" hangingPunct="1"/>
            <a:r>
              <a:rPr lang="zh-CN" altLang="en-US" sz="3600" b="1" smtClean="0">
                <a:solidFill>
                  <a:srgbClr val="0000FF"/>
                </a:solidFill>
              </a:rPr>
              <a:t> （</a:t>
            </a:r>
            <a:r>
              <a:rPr lang="en-US" altLang="zh-CN" sz="3600" b="1" smtClean="0">
                <a:solidFill>
                  <a:srgbClr val="0000FF"/>
                </a:solidFill>
              </a:rPr>
              <a:t>3</a:t>
            </a:r>
            <a:r>
              <a:rPr lang="zh-CN" altLang="en-US" sz="3600" b="1" smtClean="0">
                <a:solidFill>
                  <a:srgbClr val="0000FF"/>
                </a:solidFill>
              </a:rPr>
              <a:t>）进行概括。</a:t>
            </a:r>
          </a:p>
          <a:p>
            <a:pPr eaLnBrk="1" hangingPunct="1"/>
            <a:r>
              <a:rPr lang="zh-CN" altLang="en-US" sz="3600" b="1" smtClean="0">
                <a:solidFill>
                  <a:srgbClr val="0000FF"/>
                </a:solidFill>
              </a:rPr>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92500" lnSpcReduction="10000"/>
          </a:bodyPr>
          <a:lstStyle/>
          <a:p>
            <a:pPr latinLnBrk="1"/>
            <a:r>
              <a:rPr lang="en-US" altLang="zh-CN" b="1" dirty="0" smtClean="0"/>
              <a:t>                         </a:t>
            </a:r>
            <a:r>
              <a:rPr lang="zh-CN" altLang="zh-CN" b="1" dirty="0" smtClean="0"/>
              <a:t>一代才女林徽因</a:t>
            </a:r>
            <a:endParaRPr lang="zh-CN" altLang="zh-CN" dirty="0" smtClean="0"/>
          </a:p>
          <a:p>
            <a:pPr latinLnBrk="1"/>
            <a:r>
              <a:rPr lang="en-US" altLang="zh-CN" dirty="0" smtClean="0"/>
              <a:t>                                  </a:t>
            </a:r>
            <a:r>
              <a:rPr lang="zh-CN" altLang="zh-CN" dirty="0" smtClean="0"/>
              <a:t>林 杉</a:t>
            </a:r>
          </a:p>
          <a:p>
            <a:pPr latinLnBrk="1"/>
            <a:r>
              <a:rPr lang="en-US" altLang="zh-CN" b="1" dirty="0" smtClean="0">
                <a:hlinkClick r:id="rId2"/>
              </a:rPr>
              <a:t>      </a:t>
            </a:r>
            <a:r>
              <a:rPr lang="en-US" altLang="zh-CN" b="1" dirty="0" smtClean="0">
                <a:latin typeface="Calibri"/>
                <a:hlinkClick r:id="rId2"/>
              </a:rPr>
              <a:t>①</a:t>
            </a:r>
            <a:r>
              <a:rPr lang="en-US" altLang="zh-CN" b="1" dirty="0" smtClean="0">
                <a:hlinkClick r:id="rId2"/>
              </a:rPr>
              <a:t>  </a:t>
            </a:r>
            <a:r>
              <a:rPr lang="en-US" altLang="zh-CN" b="1" dirty="0" err="1" smtClean="0">
                <a:hlinkClick r:id="rId2"/>
              </a:rPr>
              <a:t>阳光</a:t>
            </a:r>
            <a:r>
              <a:rPr lang="zh-CN" altLang="zh-CN" b="1" dirty="0" smtClean="0"/>
              <a:t>正在窗户上泼洒着桔黄色的写意。林徽因用目光</a:t>
            </a:r>
            <a:r>
              <a:rPr lang="en-US" altLang="zh-CN" b="1" dirty="0" err="1" smtClean="0">
                <a:hlinkClick r:id="rId3"/>
              </a:rPr>
              <a:t>寻找</a:t>
            </a:r>
            <a:r>
              <a:rPr lang="zh-CN" altLang="zh-CN" b="1" dirty="0" smtClean="0"/>
              <a:t>着那一对靛蓝色的小鸟，它们在窗外的竹梢上跳着、唱着，仿佛从唐诗中飞来的鸟儿，阳光梳理着它们轻灵的羽毛。有时它们便跳到窗台上来，在这个狭长的窄窄的舞台上蹁跹着。</a:t>
            </a:r>
          </a:p>
          <a:p>
            <a:pPr latinLnBrk="1"/>
            <a:r>
              <a:rPr lang="en-US" altLang="zh-CN" b="1" dirty="0" smtClean="0"/>
              <a:t>       </a:t>
            </a:r>
            <a:r>
              <a:rPr lang="en-US" altLang="zh-CN" b="1" dirty="0" smtClean="0">
                <a:latin typeface="Calibri"/>
              </a:rPr>
              <a:t>②</a:t>
            </a:r>
            <a:r>
              <a:rPr lang="en-US" altLang="zh-CN" b="1" dirty="0" smtClean="0"/>
              <a:t> </a:t>
            </a:r>
            <a:r>
              <a:rPr lang="zh-CN" altLang="zh-CN" b="1" dirty="0" smtClean="0"/>
              <a:t>林徽因多么羡慕窗外的一切，羡慕在窗台上舞蹈的小鸟，她也需要那么一小点儿</a:t>
            </a:r>
            <a:r>
              <a:rPr lang="en-US" altLang="zh-CN" b="1" dirty="0" err="1" smtClean="0">
                <a:hlinkClick r:id="rId4"/>
              </a:rPr>
              <a:t>平凡</a:t>
            </a:r>
            <a:r>
              <a:rPr lang="zh-CN" altLang="zh-CN" b="1" dirty="0" smtClean="0"/>
              <a:t>而简单的欢乐，而此刻，她却只能躺在病床上，一任阳光在窗棂上涂抹着晨昏。</a:t>
            </a:r>
          </a:p>
          <a:p>
            <a:pPr latinLnBrk="1"/>
            <a:r>
              <a:rPr lang="en-US" altLang="zh-CN" b="1" dirty="0" smtClean="0"/>
              <a:t>        ③</a:t>
            </a:r>
            <a:r>
              <a:rPr lang="zh-CN" altLang="zh-CN" b="1" dirty="0" smtClean="0"/>
              <a:t>从大足考察回来之后，因劳累又受了风寒，她的肺病再次复发，连续几周，高烧四十度不退。上坝村无医无药，梁思成去李庄镇请来史语所的医生为她诊治，无奈</a:t>
            </a:r>
            <a:r>
              <a:rPr lang="zh-CN" altLang="en-US" b="1" dirty="0" smtClean="0"/>
              <a:t>的</a:t>
            </a:r>
            <a:r>
              <a:rPr lang="zh-CN" altLang="zh-CN" b="1" dirty="0" smtClean="0"/>
              <a:t>他也学会了打针。</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92500" lnSpcReduction="10000"/>
          </a:bodyPr>
          <a:lstStyle/>
          <a:p>
            <a:pPr latinLnBrk="1"/>
            <a:r>
              <a:rPr lang="en-US" altLang="zh-CN" b="1" dirty="0" smtClean="0">
                <a:latin typeface="Calibri"/>
              </a:rPr>
              <a:t>④</a:t>
            </a:r>
            <a:r>
              <a:rPr lang="en-US" altLang="zh-CN" b="1" dirty="0" smtClean="0"/>
              <a:t>  </a:t>
            </a:r>
            <a:r>
              <a:rPr lang="zh-CN" altLang="zh-CN" b="1" dirty="0" smtClean="0"/>
              <a:t>艰苦的日子伴着川南的</a:t>
            </a:r>
            <a:r>
              <a:rPr lang="en-US" altLang="zh-CN" b="1" dirty="0" err="1" smtClean="0">
                <a:hlinkClick r:id="rId2"/>
              </a:rPr>
              <a:t>冬天</a:t>
            </a:r>
            <a:r>
              <a:rPr lang="zh-CN" altLang="zh-CN" b="1" dirty="0" smtClean="0"/>
              <a:t>来临了，营造学社的经费几近枯竭，中美庚款基金会已不再补贴，只好靠重庆的</a:t>
            </a:r>
            <a:r>
              <a:rPr lang="en-US" altLang="zh-CN" b="1" dirty="0" err="1" smtClean="0">
                <a:hlinkClick r:id="rId3"/>
              </a:rPr>
              <a:t>教育</a:t>
            </a:r>
            <a:r>
              <a:rPr lang="zh-CN" altLang="zh-CN" b="1" dirty="0" smtClean="0"/>
              <a:t>部那杯水车薪的资助。成员的工资也失去了保障，幸亏史语所、中央博物院筹备处的负责人傅斯年和李济伸出援助之手，把营造学社的五人划入他们的编制，每个人才能拿到一点固定的薪水。</a:t>
            </a:r>
          </a:p>
          <a:p>
            <a:pPr latinLnBrk="1"/>
            <a:r>
              <a:rPr lang="en-US" altLang="zh-CN" b="1" dirty="0" smtClean="0"/>
              <a:t>     ⑤   </a:t>
            </a:r>
            <a:r>
              <a:rPr lang="zh-CN" altLang="zh-CN" b="1" dirty="0" smtClean="0"/>
              <a:t>林徽因和梁思成两人的工资大部分都买了昂贵的药品，用在生活上的开支就拮据起来，每月开了工资，必须马上去买药、买米，通货膨胀如洪水猛兽，稍迟几天，就会化作废纸一堆。</a:t>
            </a:r>
          </a:p>
          <a:p>
            <a:pPr latinLnBrk="1"/>
            <a:r>
              <a:rPr lang="en-US" altLang="zh-CN" b="1" dirty="0" smtClean="0"/>
              <a:t>        ⑥</a:t>
            </a:r>
            <a:r>
              <a:rPr lang="zh-CN" altLang="zh-CN" b="1" dirty="0" smtClean="0"/>
              <a:t>林徽因吃得很少，身体日渐消瘦，几乎不成人形，在重庆领事馆的费正清夫妇，托人捎来一点奶粉，像吃油一样谨慎地用着，为了改善一下伙食，梁思成不得不学着蒸馒头、煮饭、做菜，他还从当地老乡那儿学会了腌菜和用桔皮做果酱。</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611188" y="1101290"/>
            <a:ext cx="7704137" cy="2308324"/>
          </a:xfrm>
          <a:prstGeom prst="rect">
            <a:avLst/>
          </a:prstGeom>
          <a:noFill/>
          <a:ln w="9525">
            <a:solidFill>
              <a:schemeClr val="hlink"/>
            </a:solidFill>
            <a:miter lim="800000"/>
            <a:headEnd/>
            <a:tailEnd/>
          </a:ln>
        </p:spPr>
        <p:txBody>
          <a:bodyPr wrap="square" anchor="ctr">
            <a:spAutoFit/>
          </a:bodyPr>
          <a:lstStyle/>
          <a:p>
            <a:pPr indent="304800">
              <a:tabLst>
                <a:tab pos="400050" algn="l"/>
              </a:tabLst>
            </a:pPr>
            <a:r>
              <a:rPr lang="en-US" altLang="zh-CN" sz="3600" b="1" dirty="0">
                <a:solidFill>
                  <a:srgbClr val="FF0000"/>
                </a:solidFill>
              </a:rPr>
              <a:t>1.</a:t>
            </a:r>
            <a:r>
              <a:rPr lang="zh-CN" altLang="en-US" sz="3600" b="1" dirty="0">
                <a:solidFill>
                  <a:srgbClr val="FF0000"/>
                </a:solidFill>
              </a:rPr>
              <a:t>传记的定义：</a:t>
            </a:r>
          </a:p>
          <a:p>
            <a:pPr indent="304800">
              <a:tabLst>
                <a:tab pos="400050" algn="l"/>
              </a:tabLst>
            </a:pPr>
            <a:r>
              <a:rPr lang="zh-CN" altLang="en-US" sz="3600" b="1" dirty="0">
                <a:solidFill>
                  <a:srgbClr val="0000FF"/>
                </a:solidFill>
              </a:rPr>
              <a:t>传记是遵循</a:t>
            </a:r>
            <a:r>
              <a:rPr lang="zh-CN" altLang="en-US" sz="3600" b="1" dirty="0">
                <a:solidFill>
                  <a:srgbClr val="CC0000"/>
                </a:solidFill>
              </a:rPr>
              <a:t>真实性</a:t>
            </a:r>
            <a:r>
              <a:rPr lang="zh-CN" altLang="en-US" sz="3600" b="1" dirty="0">
                <a:solidFill>
                  <a:srgbClr val="0000FF"/>
                </a:solidFill>
              </a:rPr>
              <a:t>原则，用</a:t>
            </a:r>
            <a:r>
              <a:rPr lang="zh-CN" altLang="en-US" sz="3600" b="1" dirty="0">
                <a:solidFill>
                  <a:srgbClr val="CC0000"/>
                </a:solidFill>
              </a:rPr>
              <a:t>形象化</a:t>
            </a:r>
            <a:r>
              <a:rPr lang="zh-CN" altLang="en-US" sz="3600" b="1" dirty="0">
                <a:solidFill>
                  <a:srgbClr val="0000FF"/>
                </a:solidFill>
              </a:rPr>
              <a:t>的方法记述人物的生活经历、精神风貌以及其历史背景的一种叙事性文体。</a:t>
            </a:r>
          </a:p>
        </p:txBody>
      </p:sp>
      <p:sp>
        <p:nvSpPr>
          <p:cNvPr id="320515" name="Rectangle 3"/>
          <p:cNvSpPr>
            <a:spLocks noChangeArrowheads="1"/>
          </p:cNvSpPr>
          <p:nvPr/>
        </p:nvSpPr>
        <p:spPr bwMode="white">
          <a:xfrm>
            <a:off x="684213" y="1"/>
            <a:ext cx="8459787" cy="1000108"/>
          </a:xfrm>
          <a:prstGeom prst="rect">
            <a:avLst/>
          </a:prstGeom>
          <a:noFill/>
          <a:ln w="9525">
            <a:noFill/>
            <a:miter lim="800000"/>
            <a:headEnd/>
            <a:tailEnd/>
          </a:ln>
          <a:effectLst/>
        </p:spPr>
        <p:txBody>
          <a:bodyPr anchor="ctr"/>
          <a:lstStyle/>
          <a:p>
            <a:pPr algn="ctr">
              <a:defRPr/>
            </a:pPr>
            <a:r>
              <a:rPr kumimoji="1" lang="zh-CN" altLang="en-US" sz="5500">
                <a:solidFill>
                  <a:srgbClr val="FF3300"/>
                </a:solidFill>
                <a:effectLst>
                  <a:outerShdw blurRad="38100" dist="38100" dir="2700000" algn="tl">
                    <a:srgbClr val="C0C0C0"/>
                  </a:outerShdw>
                </a:effectLst>
                <a:latin typeface="黑体" pitchFamily="2" charset="-122"/>
                <a:ea typeface="黑体" pitchFamily="2" charset="-122"/>
              </a:rPr>
              <a:t>知识清单</a:t>
            </a:r>
            <a:r>
              <a:rPr kumimoji="1" lang="en-US" altLang="zh-CN" sz="4400">
                <a:solidFill>
                  <a:schemeClr val="tx2"/>
                </a:solidFill>
                <a:effectLst>
                  <a:outerShdw blurRad="38100" dist="38100" dir="2700000" algn="tl">
                    <a:srgbClr val="C0C0C0"/>
                  </a:outerShdw>
                </a:effectLst>
                <a:latin typeface="Arial"/>
                <a:ea typeface="黑体" pitchFamily="2" charset="-122"/>
              </a:rPr>
              <a:t>——</a:t>
            </a:r>
            <a:r>
              <a:rPr kumimoji="1" lang="zh-CN" altLang="en-US" sz="4400">
                <a:solidFill>
                  <a:schemeClr val="tx2"/>
                </a:solidFill>
                <a:effectLst>
                  <a:outerShdw blurRad="38100" dist="38100" dir="2700000" algn="tl">
                    <a:srgbClr val="C0C0C0"/>
                  </a:outerShdw>
                </a:effectLst>
                <a:latin typeface="黑体" pitchFamily="2" charset="-122"/>
                <a:ea typeface="黑体" pitchFamily="2" charset="-122"/>
              </a:rPr>
              <a:t>文体常识</a:t>
            </a:r>
          </a:p>
        </p:txBody>
      </p:sp>
      <p:sp>
        <p:nvSpPr>
          <p:cNvPr id="320516" name="Text Box 4"/>
          <p:cNvSpPr txBox="1">
            <a:spLocks noChangeArrowheads="1"/>
          </p:cNvSpPr>
          <p:nvPr/>
        </p:nvSpPr>
        <p:spPr bwMode="auto">
          <a:xfrm>
            <a:off x="323850" y="3500438"/>
            <a:ext cx="8343951" cy="3046988"/>
          </a:xfrm>
          <a:prstGeom prst="rect">
            <a:avLst/>
          </a:prstGeom>
          <a:noFill/>
          <a:ln w="9525">
            <a:noFill/>
            <a:miter lim="800000"/>
            <a:headEnd/>
            <a:tailEnd/>
          </a:ln>
          <a:effectLst/>
        </p:spPr>
        <p:txBody>
          <a:bodyPr wrap="square">
            <a:spAutoFit/>
          </a:bodyPr>
          <a:lstStyle/>
          <a:p>
            <a:pPr>
              <a:defRPr/>
            </a:pPr>
            <a:r>
              <a:rPr kumimoji="1" lang="en-US" altLang="zh-CN" sz="3200" b="1" dirty="0">
                <a:solidFill>
                  <a:srgbClr val="FF3300"/>
                </a:solidFill>
                <a:effectLst>
                  <a:outerShdw blurRad="38100" dist="38100" dir="2700000" algn="tl">
                    <a:srgbClr val="C0C0C0"/>
                  </a:outerShdw>
                </a:effectLst>
                <a:ea typeface="宋体" pitchFamily="2" charset="-122"/>
              </a:rPr>
              <a:t>2.</a:t>
            </a:r>
            <a:r>
              <a:rPr kumimoji="1" lang="zh-CN" altLang="en-US" sz="3200" b="1" dirty="0">
                <a:solidFill>
                  <a:srgbClr val="FF3300"/>
                </a:solidFill>
                <a:effectLst>
                  <a:outerShdw blurRad="38100" dist="38100" dir="2700000" algn="tl">
                    <a:srgbClr val="C0C0C0"/>
                  </a:outerShdw>
                </a:effectLst>
                <a:ea typeface="宋体" pitchFamily="2" charset="-122"/>
              </a:rPr>
              <a:t>种类及具体特征</a:t>
            </a:r>
          </a:p>
          <a:p>
            <a:pPr>
              <a:defRPr/>
            </a:pPr>
            <a:r>
              <a:rPr kumimoji="1" lang="zh-CN" altLang="en-US" sz="3200" b="1" dirty="0">
                <a:solidFill>
                  <a:srgbClr val="9900CC"/>
                </a:solidFill>
                <a:effectLst>
                  <a:outerShdw blurRad="38100" dist="38100" dir="2700000" algn="tl">
                    <a:srgbClr val="C0C0C0"/>
                  </a:outerShdw>
                </a:effectLst>
                <a:ea typeface="宋体" pitchFamily="2" charset="-122"/>
              </a:rPr>
              <a:t>⑴种类：</a:t>
            </a:r>
          </a:p>
          <a:p>
            <a:pPr>
              <a:defRPr/>
            </a:pPr>
            <a:r>
              <a:rPr kumimoji="1" lang="zh-CN" altLang="en-US" sz="3200" b="1" dirty="0">
                <a:solidFill>
                  <a:srgbClr val="0000FF"/>
                </a:solidFill>
                <a:effectLst>
                  <a:outerShdw blurRad="38100" dist="38100" dir="2700000" algn="tl">
                    <a:srgbClr val="C0C0C0"/>
                  </a:outerShdw>
                </a:effectLst>
                <a:ea typeface="宋体" pitchFamily="2" charset="-122"/>
              </a:rPr>
              <a:t>①自传</a:t>
            </a:r>
            <a:r>
              <a:rPr kumimoji="1" lang="en-US" altLang="zh-CN" sz="3200" b="1" dirty="0">
                <a:effectLst>
                  <a:outerShdw blurRad="38100" dist="38100" dir="2700000" algn="tl">
                    <a:srgbClr val="C0C0C0"/>
                  </a:outerShdw>
                </a:effectLst>
                <a:ea typeface="宋体" pitchFamily="2" charset="-122"/>
              </a:rPr>
              <a:t>——</a:t>
            </a:r>
            <a:r>
              <a:rPr kumimoji="1" lang="zh-CN" altLang="en-US" sz="3200" b="1" dirty="0">
                <a:effectLst>
                  <a:outerShdw blurRad="38100" dist="38100" dir="2700000" algn="tl">
                    <a:srgbClr val="C0C0C0"/>
                  </a:outerShdw>
                </a:effectLst>
                <a:ea typeface="宋体" pitchFamily="2" charset="-122"/>
              </a:rPr>
              <a:t>自述人生经历，抒写人生感悟。</a:t>
            </a:r>
            <a:r>
              <a:rPr kumimoji="1" lang="zh-CN" altLang="en-US" sz="3200" b="1" dirty="0">
                <a:ea typeface="宋体" pitchFamily="2" charset="-122"/>
              </a:rPr>
              <a:t> </a:t>
            </a:r>
          </a:p>
          <a:p>
            <a:pPr>
              <a:defRPr/>
            </a:pPr>
            <a:r>
              <a:rPr kumimoji="1" lang="zh-CN" altLang="en-US" sz="3200" b="1" dirty="0">
                <a:solidFill>
                  <a:srgbClr val="0000FF"/>
                </a:solidFill>
                <a:effectLst>
                  <a:outerShdw blurRad="38100" dist="38100" dir="2700000" algn="tl">
                    <a:srgbClr val="C0C0C0"/>
                  </a:outerShdw>
                </a:effectLst>
                <a:ea typeface="宋体" pitchFamily="2" charset="-122"/>
              </a:rPr>
              <a:t>②他传（评传）</a:t>
            </a:r>
            <a:r>
              <a:rPr kumimoji="1" lang="en-US" altLang="zh-CN" sz="3200" b="1" dirty="0">
                <a:effectLst>
                  <a:outerShdw blurRad="38100" dist="38100" dir="2700000" algn="tl">
                    <a:srgbClr val="C0C0C0"/>
                  </a:outerShdw>
                </a:effectLst>
                <a:ea typeface="宋体" pitchFamily="2" charset="-122"/>
              </a:rPr>
              <a:t>——</a:t>
            </a:r>
            <a:r>
              <a:rPr kumimoji="1" lang="zh-CN" altLang="en-US" sz="3200" b="1" dirty="0">
                <a:effectLst>
                  <a:outerShdw blurRad="38100" dist="38100" dir="2700000" algn="tl">
                    <a:srgbClr val="C0C0C0"/>
                  </a:outerShdw>
                </a:effectLst>
                <a:ea typeface="宋体" pitchFamily="2" charset="-122"/>
              </a:rPr>
              <a:t>塑造人物形象，表现人物</a:t>
            </a:r>
          </a:p>
          <a:p>
            <a:pPr>
              <a:defRPr/>
            </a:pPr>
            <a:r>
              <a:rPr kumimoji="1" lang="zh-CN" altLang="en-US" sz="3200" b="1" dirty="0">
                <a:effectLst>
                  <a:outerShdw blurRad="38100" dist="38100" dir="2700000" algn="tl">
                    <a:srgbClr val="C0C0C0"/>
                  </a:outerShdw>
                </a:effectLst>
                <a:ea typeface="宋体" pitchFamily="2" charset="-122"/>
              </a:rPr>
              <a:t>性格，评论人物思想、作用、地位</a:t>
            </a:r>
            <a:r>
              <a:rPr kumimoji="1" lang="zh-CN" altLang="en-US" sz="3200" b="1" dirty="0" smtClean="0">
                <a:effectLst>
                  <a:outerShdw blurRad="38100" dist="38100" dir="2700000" algn="tl">
                    <a:srgbClr val="C0C0C0"/>
                  </a:outerShdw>
                </a:effectLst>
                <a:ea typeface="宋体" pitchFamily="2" charset="-122"/>
              </a:rPr>
              <a:t>。</a:t>
            </a:r>
            <a:endParaRPr kumimoji="1" lang="en-US" altLang="zh-CN" sz="3200" b="1" dirty="0" smtClean="0">
              <a:effectLst>
                <a:outerShdw blurRad="38100" dist="38100" dir="2700000" algn="tl">
                  <a:srgbClr val="C0C0C0"/>
                </a:outerShdw>
              </a:effectLst>
              <a:ea typeface="宋体" pitchFamily="2" charset="-122"/>
            </a:endParaRPr>
          </a:p>
          <a:p>
            <a:pPr>
              <a:defRPr/>
            </a:pPr>
            <a:r>
              <a:rPr lang="zh-CN" altLang="en-US" sz="3200" b="1" dirty="0" smtClean="0"/>
              <a:t>按创作方法</a:t>
            </a:r>
            <a:r>
              <a:rPr lang="en-US" altLang="zh-CN" sz="3200" b="1" dirty="0" smtClean="0"/>
              <a:t>——</a:t>
            </a:r>
            <a:r>
              <a:rPr lang="zh-CN" altLang="en-US" sz="3200" b="1" dirty="0" smtClean="0"/>
              <a:t>历史性传记；文学性传记</a:t>
            </a:r>
            <a:endParaRPr kumimoji="1" lang="zh-CN" altLang="en-US" sz="3200" b="1" dirty="0">
              <a:effectLst>
                <a:outerShdw blurRad="38100" dist="38100" dir="2700000" algn="tl">
                  <a:srgbClr val="C0C0C0"/>
                </a:outerShdw>
              </a:effectLst>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0516"/>
                                        </p:tgtEl>
                                        <p:attrNameLst>
                                          <p:attrName>style.visibility</p:attrName>
                                        </p:attrNameLst>
                                      </p:cBhvr>
                                      <p:to>
                                        <p:strVal val="visible"/>
                                      </p:to>
                                    </p:set>
                                    <p:animEffect transition="in" filter="fade">
                                      <p:cBhvr>
                                        <p:cTn id="7" dur="2000"/>
                                        <p:tgtEl>
                                          <p:spTgt spid="320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229600" cy="5697559"/>
          </a:xfrm>
        </p:spPr>
        <p:txBody>
          <a:bodyPr>
            <a:normAutofit/>
          </a:bodyPr>
          <a:lstStyle/>
          <a:p>
            <a:pPr latinLnBrk="1"/>
            <a:r>
              <a:rPr lang="zh-CN" altLang="zh-CN" dirty="0" smtClean="0"/>
              <a:t>　</a:t>
            </a:r>
            <a:r>
              <a:rPr lang="zh-CN" altLang="en-US" b="1" dirty="0" smtClean="0">
                <a:latin typeface="Calibri"/>
              </a:rPr>
              <a:t>⑦</a:t>
            </a:r>
            <a:r>
              <a:rPr lang="zh-CN" altLang="zh-CN" b="1" dirty="0" smtClean="0"/>
              <a:t>实在没有钱用的时候，梁思成只得到宜宾委托商行去当卖衣物。</a:t>
            </a:r>
          </a:p>
          <a:p>
            <a:pPr latinLnBrk="1"/>
            <a:r>
              <a:rPr lang="zh-CN" altLang="zh-CN" b="1" dirty="0" smtClean="0"/>
              <a:t>　　</a:t>
            </a:r>
            <a:r>
              <a:rPr lang="zh-CN" altLang="en-US" b="1" dirty="0" smtClean="0"/>
              <a:t>⑧</a:t>
            </a:r>
            <a:r>
              <a:rPr lang="zh-CN" altLang="zh-CN" b="1" dirty="0" smtClean="0"/>
              <a:t>衣服当完了，便只好把宝贝一样留下来的派克金笔和手表送到那山一样巍峨的柜台上。帐 房先生对梁思成视为</a:t>
            </a:r>
            <a:r>
              <a:rPr lang="en-US" altLang="zh-CN" b="1" dirty="0" err="1" smtClean="0">
                <a:hlinkClick r:id="rId2"/>
              </a:rPr>
              <a:t>生命</a:t>
            </a:r>
            <a:r>
              <a:rPr lang="zh-CN" altLang="zh-CN" b="1" dirty="0" smtClean="0"/>
              <a:t>的东西，却越来越表现出冷漠和不耐烦。一支二十年日夜伴随他的金笔，一只从万里之遥的美国绮色佳购得的手表，当出的价钱只能在市场上买两条草鱼。</a:t>
            </a:r>
          </a:p>
          <a:p>
            <a:pPr latinLnBrk="1"/>
            <a:r>
              <a:rPr lang="zh-CN" altLang="zh-CN" b="1" dirty="0" smtClean="0"/>
              <a:t>　　</a:t>
            </a:r>
            <a:r>
              <a:rPr lang="zh-CN" altLang="en-US" b="1" dirty="0" smtClean="0"/>
              <a:t>⑨</a:t>
            </a:r>
            <a:r>
              <a:rPr lang="zh-CN" altLang="zh-CN" b="1" dirty="0" smtClean="0"/>
              <a:t>拿回家去，他神色凄然地说：“把这派克笔清炖了吧，这块金表拿来红烧。”</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0"/>
            <a:ext cx="8715436" cy="6858000"/>
          </a:xfrm>
        </p:spPr>
        <p:txBody>
          <a:bodyPr>
            <a:normAutofit lnSpcReduction="10000"/>
          </a:bodyPr>
          <a:lstStyle/>
          <a:p>
            <a:pPr latinLnBrk="1"/>
            <a:r>
              <a:rPr lang="en-US" altLang="zh-CN" b="1" dirty="0" smtClean="0">
                <a:latin typeface="Calibri"/>
              </a:rPr>
              <a:t>⑩</a:t>
            </a:r>
            <a:r>
              <a:rPr lang="en-US" altLang="zh-CN" b="1" dirty="0" smtClean="0"/>
              <a:t> </a:t>
            </a:r>
            <a:r>
              <a:rPr lang="zh-CN" altLang="zh-CN" b="1" dirty="0" smtClean="0"/>
              <a:t>林徽因除了苦笑，却什么也说不出来。唯一没有当掉的就是那架留声机了。在最艰苦的日子里，音乐成了他们的药品和粮食。林徽因喜欢贝多芬和莫扎特的作品，一曲《维也纳森林故事》、一曲《月光水仙女之舞》、一曲《胡桃夹子》，便把人带</a:t>
            </a:r>
            <a:r>
              <a:rPr lang="zh-CN" altLang="en-US" b="1" dirty="0" smtClean="0"/>
              <a:t>入</a:t>
            </a:r>
            <a:r>
              <a:rPr lang="zh-CN" altLang="zh-CN" b="1" dirty="0" smtClean="0"/>
              <a:t>一个奇幻的世界，只有在音乐里才能同遥远的先哲对话，让心灵听到明日的传闻，只有音乐才能让他们暂时忘掉苦难。</a:t>
            </a:r>
          </a:p>
          <a:p>
            <a:pPr latinLnBrk="1"/>
            <a:r>
              <a:rPr lang="zh-CN" altLang="zh-CN" b="1" dirty="0" smtClean="0"/>
              <a:t>　</a:t>
            </a:r>
            <a:r>
              <a:rPr lang="en-US" altLang="zh-CN" b="1" dirty="0" smtClean="0"/>
              <a:t>⑪</a:t>
            </a:r>
            <a:r>
              <a:rPr lang="zh-CN" altLang="zh-CN" b="1" dirty="0" smtClean="0"/>
              <a:t>　从这只黑色底片上旋转出来的音乐，把浸渍在盐水里的心，悄悄地冰释了。那音符是一群精灵，因为它们的降临，这两间简陋的屋子里充满了光辉。阴冷的冬天，在大面积地退去。音乐的芳香，在所有的空间弥漫着一个季节的活力。</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14290"/>
            <a:ext cx="9144000" cy="6643710"/>
          </a:xfrm>
        </p:spPr>
        <p:txBody>
          <a:bodyPr>
            <a:normAutofit fontScale="92500" lnSpcReduction="10000"/>
          </a:bodyPr>
          <a:lstStyle/>
          <a:p>
            <a:pPr latinLnBrk="1"/>
            <a:r>
              <a:rPr lang="zh-CN" altLang="zh-CN" dirty="0" smtClean="0"/>
              <a:t>　</a:t>
            </a:r>
            <a:r>
              <a:rPr lang="zh-CN" altLang="en-US" b="1" dirty="0" smtClean="0">
                <a:latin typeface="Calibri"/>
              </a:rPr>
              <a:t>⑫</a:t>
            </a:r>
            <a:r>
              <a:rPr lang="en-US" altLang="zh-CN" b="1" dirty="0" smtClean="0"/>
              <a:t> </a:t>
            </a:r>
            <a:r>
              <a:rPr lang="zh-CN" altLang="zh-CN" b="1" dirty="0" smtClean="0"/>
              <a:t>更多的时候，林徽因以书为伴，雪莱和拜伦的诗伴她挨过</a:t>
            </a:r>
            <a:r>
              <a:rPr lang="en-US" altLang="zh-CN" b="1" dirty="0" err="1" smtClean="0">
                <a:hlinkClick r:id="rId2"/>
              </a:rPr>
              <a:t>沉默</a:t>
            </a:r>
            <a:r>
              <a:rPr lang="zh-CN" altLang="zh-CN" b="1" dirty="0" smtClean="0"/>
              <a:t>、孤寂的时光。那些诗句，一个字一个字地在她的心里生长着：你那百折不挠的灵魂——／天上和人间的暴风雨／怎能摧毁你的果敢和坚忍！／你给了我们有力的教训：／你是一个标记，一个征象，／标志着人的命运和</a:t>
            </a:r>
            <a:r>
              <a:rPr lang="en-US" altLang="zh-CN" b="1" dirty="0" err="1" smtClean="0">
                <a:hlinkClick r:id="rId3"/>
              </a:rPr>
              <a:t>力量</a:t>
            </a:r>
            <a:r>
              <a:rPr lang="zh-CN" altLang="zh-CN" b="1" dirty="0" smtClean="0"/>
              <a:t>；／和你相同，人也有神的一半，／是浊流来自圣洁的源泉。</a:t>
            </a:r>
          </a:p>
          <a:p>
            <a:pPr latinLnBrk="1"/>
            <a:r>
              <a:rPr lang="en-US" altLang="zh-CN" b="1" dirty="0" smtClean="0"/>
              <a:t>       </a:t>
            </a:r>
            <a:r>
              <a:rPr lang="zh-CN" altLang="en-US" b="1" dirty="0" smtClean="0"/>
              <a:t>⑬</a:t>
            </a:r>
            <a:r>
              <a:rPr lang="en-US" altLang="zh-CN" b="1" dirty="0" smtClean="0"/>
              <a:t> </a:t>
            </a:r>
            <a:r>
              <a:rPr lang="zh-CN" altLang="zh-CN" b="1" dirty="0" smtClean="0"/>
              <a:t>当她觉得</a:t>
            </a:r>
            <a:r>
              <a:rPr lang="en-US" altLang="zh-CN" b="1" dirty="0" err="1" smtClean="0">
                <a:hlinkClick r:id="rId4"/>
              </a:rPr>
              <a:t>自己</a:t>
            </a:r>
            <a:r>
              <a:rPr lang="zh-CN" altLang="zh-CN" b="1" dirty="0" smtClean="0"/>
              <a:t>的生命快要耗尽的时候，她便从这些诗句中，重新汲取到了力量，如同一个在沙漠里跋涉太久的旅人，惊喜地发现了甘泉和绿洲。</a:t>
            </a:r>
          </a:p>
          <a:p>
            <a:pPr latinLnBrk="1"/>
            <a:r>
              <a:rPr lang="zh-CN" altLang="zh-CN" b="1" dirty="0" smtClean="0"/>
              <a:t>病情稍微好些的时候，林徽因便躺在小帆布床上整理资料，做</a:t>
            </a:r>
            <a:r>
              <a:rPr lang="en-US" altLang="zh-CN" b="1" dirty="0" err="1" smtClean="0">
                <a:hlinkClick r:id="rId5"/>
              </a:rPr>
              <a:t>读书</a:t>
            </a:r>
            <a:r>
              <a:rPr lang="zh-CN" altLang="zh-CN" b="1" dirty="0" smtClean="0"/>
              <a:t>笔记，为梁思成写作《</a:t>
            </a:r>
            <a:r>
              <a:rPr lang="en-US" altLang="zh-CN" b="1" dirty="0" err="1" smtClean="0">
                <a:hlinkClick r:id="rId6"/>
              </a:rPr>
              <a:t>中国</a:t>
            </a:r>
            <a:r>
              <a:rPr lang="zh-CN" altLang="zh-CN" b="1" dirty="0" smtClean="0"/>
              <a:t>建筑史》作准备。那张小小的帆布床周围总是堆满了书籍和资料。</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571480"/>
            <a:ext cx="8643998" cy="6286520"/>
          </a:xfrm>
        </p:spPr>
        <p:txBody>
          <a:bodyPr>
            <a:normAutofit fontScale="92500"/>
          </a:bodyPr>
          <a:lstStyle/>
          <a:p>
            <a:pPr latinLnBrk="1"/>
            <a:r>
              <a:rPr lang="zh-CN" altLang="zh-CN" dirty="0" smtClean="0"/>
              <a:t>　</a:t>
            </a:r>
            <a:r>
              <a:rPr lang="zh-CN" altLang="en-US" b="1" dirty="0" smtClean="0">
                <a:latin typeface="Calibri"/>
              </a:rPr>
              <a:t>⑭</a:t>
            </a:r>
            <a:r>
              <a:rPr lang="zh-CN" altLang="zh-CN" b="1" dirty="0" smtClean="0"/>
              <a:t>林徽因、梁思成和大家一起商量恢复营造学社已经停了几年的社刊。</a:t>
            </a:r>
          </a:p>
          <a:p>
            <a:pPr latinLnBrk="1"/>
            <a:r>
              <a:rPr lang="zh-CN" altLang="zh-CN" b="1" dirty="0" smtClean="0"/>
              <a:t>　　</a:t>
            </a:r>
            <a:r>
              <a:rPr lang="zh-CN" altLang="en-US" b="1" dirty="0" smtClean="0"/>
              <a:t>⑮</a:t>
            </a:r>
            <a:r>
              <a:rPr lang="zh-CN" altLang="zh-CN" b="1" dirty="0" smtClean="0"/>
              <a:t>抗日</a:t>
            </a:r>
            <a:r>
              <a:rPr lang="en-US" altLang="zh-CN" b="1" dirty="0" err="1" smtClean="0">
                <a:hlinkClick r:id="rId2"/>
              </a:rPr>
              <a:t>战争</a:t>
            </a:r>
            <a:r>
              <a:rPr lang="zh-CN" altLang="zh-CN" b="1" dirty="0" smtClean="0"/>
              <a:t>时期的四川，出版刊物是非常</a:t>
            </a:r>
            <a:r>
              <a:rPr lang="en-US" altLang="zh-CN" b="1" dirty="0" err="1" smtClean="0">
                <a:hlinkClick r:id="rId3"/>
              </a:rPr>
              <a:t>困难</a:t>
            </a:r>
            <a:r>
              <a:rPr lang="zh-CN" altLang="zh-CN" b="1" dirty="0" smtClean="0"/>
              <a:t>的，尤其是在李庄乡下。没有印刷设备，他们就用药水、药纸书写石印。莫宗江的才华得到了最大的发挥，他把绘制那些平面、立体、刨面的墨线图一揽子包了下来。他描出的建筑图式甚至可与照片乱真。从抄写、绘图、石印、折页、装订，学社的同仁一起动手，最紧张的时候，连家属和孩子们也都参与了劳动。一期刊物漂漂亮亮地出版的时候，大家高兴得又笑又跳。</a:t>
            </a:r>
          </a:p>
          <a:p>
            <a:pPr latinLnBrk="1"/>
            <a:r>
              <a:rPr lang="zh-CN" altLang="zh-CN" b="1" dirty="0" smtClean="0"/>
              <a:t>　</a:t>
            </a:r>
            <a:r>
              <a:rPr lang="zh-CN" altLang="en-US" b="1" dirty="0" smtClean="0"/>
              <a:t>⑯</a:t>
            </a:r>
            <a:r>
              <a:rPr lang="zh-CN" altLang="zh-CN" b="1" dirty="0" smtClean="0"/>
              <a:t>　继抗战前的六期汇刊之后，第七期刊物便诞生在这两间简陋的农舍里。</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0"/>
            <a:ext cx="8715436" cy="6643710"/>
          </a:xfrm>
        </p:spPr>
        <p:txBody>
          <a:bodyPr>
            <a:normAutofit/>
          </a:bodyPr>
          <a:lstStyle/>
          <a:p>
            <a:pPr latinLnBrk="1"/>
            <a:r>
              <a:rPr lang="en-US" altLang="zh-CN" b="1" dirty="0" smtClean="0">
                <a:latin typeface="Calibri"/>
              </a:rPr>
              <a:t>    ⑰</a:t>
            </a:r>
            <a:r>
              <a:rPr lang="en-US" altLang="zh-CN" b="1" dirty="0" smtClean="0"/>
              <a:t>  </a:t>
            </a:r>
            <a:r>
              <a:rPr lang="zh-CN" altLang="zh-CN" b="1" dirty="0" smtClean="0"/>
              <a:t>向命运喘息的人，却终究不会把自己抵押给命运。有时候，命运当胸一拳，会击倒一个虎背熊腰的壮汉，然而，林徽因却顽强地抗争着。</a:t>
            </a:r>
          </a:p>
          <a:p>
            <a:pPr latinLnBrk="1"/>
            <a:r>
              <a:rPr lang="en-US" altLang="zh-CN" b="1" dirty="0" smtClean="0"/>
              <a:t>        ⑱ </a:t>
            </a:r>
            <a:r>
              <a:rPr lang="zh-CN" altLang="zh-CN" b="1" dirty="0" smtClean="0"/>
              <a:t>窗子外面的景色变幻着，</a:t>
            </a:r>
            <a:r>
              <a:rPr lang="en-US" altLang="zh-CN" b="1" dirty="0" err="1" smtClean="0">
                <a:hlinkClick r:id="rId2"/>
              </a:rPr>
              <a:t>田野</a:t>
            </a:r>
            <a:r>
              <a:rPr lang="zh-CN" altLang="zh-CN" b="1" dirty="0" smtClean="0"/>
              <a:t>重新勃发生机，雨后的甘蔗林，可以听到清脆的拔节的</a:t>
            </a:r>
            <a:r>
              <a:rPr lang="en-US" altLang="zh-CN" b="1" dirty="0" err="1" smtClean="0">
                <a:hlinkClick r:id="rId3"/>
              </a:rPr>
              <a:t>声音</a:t>
            </a:r>
            <a:r>
              <a:rPr lang="zh-CN" altLang="zh-CN" b="1" dirty="0" smtClean="0"/>
              <a:t>，那声音如火苗般燃烧着。棒棒鸟照旧是窗台上的客人，它们洞悉所有季节的秘密。林徽因把她的诗句写在纸上的时候，阳光仍旧在窗户上泼洒着桔黄色的写意。</a:t>
            </a:r>
          </a:p>
          <a:p>
            <a:pPr latinLnBrk="1"/>
            <a:r>
              <a:rPr lang="zh-CN" altLang="zh-CN" b="1" dirty="0" smtClean="0"/>
              <a:t>（选自《一代才女林徽因》，有改动）</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fontScale="85000" lnSpcReduction="10000"/>
          </a:bodyPr>
          <a:lstStyle/>
          <a:p>
            <a:pPr latinLnBrk="1"/>
            <a:r>
              <a:rPr lang="en-US" altLang="zh-CN" b="1" dirty="0" smtClean="0"/>
              <a:t>1</a:t>
            </a:r>
            <a:r>
              <a:rPr lang="zh-CN" altLang="zh-CN" b="1" dirty="0" smtClean="0"/>
              <a:t>．下列表述不符合文章原意的两项是</a:t>
            </a:r>
            <a:r>
              <a:rPr lang="en-US" altLang="zh-CN" b="1" dirty="0" smtClean="0"/>
              <a:t>(</a:t>
            </a:r>
            <a:r>
              <a:rPr lang="zh-CN" altLang="zh-CN" sz="3800" b="1" dirty="0" smtClean="0"/>
              <a:t>　　</a:t>
            </a:r>
            <a:r>
              <a:rPr lang="en-US" altLang="zh-CN" sz="3800" b="1" dirty="0" smtClean="0"/>
              <a:t>   </a:t>
            </a:r>
            <a:r>
              <a:rPr lang="en-US" altLang="zh-CN" b="1" dirty="0" smtClean="0"/>
              <a:t>)</a:t>
            </a:r>
            <a:endParaRPr lang="zh-CN" altLang="zh-CN" b="1" dirty="0" smtClean="0"/>
          </a:p>
          <a:p>
            <a:pPr latinLnBrk="1"/>
            <a:endParaRPr lang="en-US" altLang="zh-CN" b="1" dirty="0" smtClean="0"/>
          </a:p>
          <a:p>
            <a:pPr latinLnBrk="1"/>
            <a:r>
              <a:rPr lang="en-US" altLang="zh-CN" b="1" dirty="0" smtClean="0"/>
              <a:t>A</a:t>
            </a:r>
            <a:r>
              <a:rPr lang="zh-CN" altLang="zh-CN" b="1" dirty="0" smtClean="0"/>
              <a:t>．文章的开头和结尾描写了阳光的明艳、小鸟的欢乐、甘蔗拔节的清脆声，这些充满生机和活力的景物表现了林徽因对命运的抗争和对生命的热爱与</a:t>
            </a:r>
            <a:r>
              <a:rPr lang="en-US" altLang="zh-CN" b="1" dirty="0" err="1" smtClean="0">
                <a:hlinkClick r:id="rId2"/>
              </a:rPr>
              <a:t>渴望</a:t>
            </a:r>
            <a:r>
              <a:rPr lang="zh-CN" altLang="zh-CN" b="1" dirty="0" smtClean="0"/>
              <a:t>。</a:t>
            </a:r>
          </a:p>
          <a:p>
            <a:pPr latinLnBrk="1"/>
            <a:r>
              <a:rPr lang="en-US" altLang="zh-CN" b="1" dirty="0" smtClean="0"/>
              <a:t>B</a:t>
            </a:r>
            <a:r>
              <a:rPr lang="zh-CN" altLang="zh-CN" b="1" dirty="0" smtClean="0"/>
              <a:t>．从大足考察回来后，林徽因因劳累、风寒，肺病再次复发，连续几周，高烧四十度不退。说明野外考察工作是艰苦而危险的。</a:t>
            </a:r>
          </a:p>
          <a:p>
            <a:pPr latinLnBrk="1"/>
            <a:r>
              <a:rPr lang="en-US" altLang="zh-CN" b="1" dirty="0" smtClean="0"/>
              <a:t>C</a:t>
            </a:r>
            <a:r>
              <a:rPr lang="zh-CN" altLang="zh-CN" b="1" dirty="0" smtClean="0"/>
              <a:t>．在最艰苦的日子里，林徽因唯一没有当掉的就是那架留声机，因为音乐是他们夫妇俩的药品和粮食。</a:t>
            </a:r>
          </a:p>
          <a:p>
            <a:pPr latinLnBrk="1"/>
            <a:r>
              <a:rPr lang="en-US" altLang="zh-CN" b="1" dirty="0" smtClean="0"/>
              <a:t>D</a:t>
            </a:r>
            <a:r>
              <a:rPr lang="zh-CN" altLang="zh-CN" b="1" dirty="0" smtClean="0"/>
              <a:t>．更多的时候，林徽因以书为伴，书籍伴她挨过沉默、孤寂的时光，从这些书籍中她重新汲取到了力量。</a:t>
            </a:r>
            <a:endParaRPr lang="en-US" altLang="zh-CN" b="1" dirty="0" smtClean="0"/>
          </a:p>
          <a:p>
            <a:pPr latinLnBrk="1"/>
            <a:r>
              <a:rPr lang="en-US" altLang="zh-CN" b="1" dirty="0" smtClean="0"/>
              <a:t>E</a:t>
            </a:r>
            <a:r>
              <a:rPr lang="zh-CN" altLang="zh-CN" b="1" dirty="0" smtClean="0"/>
              <a:t>．病情稍微好些的时候，林徽因便躺在小帆布床上整理资料，做读书笔记，那张小小的帆布床周围总是堆满了书籍和资料，为她写作《中国建筑史》作准备。</a:t>
            </a:r>
          </a:p>
          <a:p>
            <a:pPr latinLnBrk="1"/>
            <a:endParaRPr lang="zh-CN" altLang="zh-CN" b="1" dirty="0" smtClean="0"/>
          </a:p>
          <a:p>
            <a:endParaRPr lang="zh-CN" altLang="en-US" dirty="0"/>
          </a:p>
        </p:txBody>
      </p:sp>
      <p:sp>
        <p:nvSpPr>
          <p:cNvPr id="4" name="TextBox 3"/>
          <p:cNvSpPr txBox="1"/>
          <p:nvPr/>
        </p:nvSpPr>
        <p:spPr>
          <a:xfrm>
            <a:off x="6429388" y="0"/>
            <a:ext cx="714380" cy="584775"/>
          </a:xfrm>
          <a:prstGeom prst="rect">
            <a:avLst/>
          </a:prstGeom>
          <a:noFill/>
        </p:spPr>
        <p:txBody>
          <a:bodyPr wrap="square" rtlCol="0">
            <a:spAutoFit/>
          </a:bodyPr>
          <a:lstStyle/>
          <a:p>
            <a:r>
              <a:rPr lang="en-US" altLang="zh-CN" sz="3200" b="1" dirty="0" smtClean="0">
                <a:solidFill>
                  <a:srgbClr val="FF0000"/>
                </a:solidFill>
              </a:rPr>
              <a:t>BE   </a:t>
            </a:r>
            <a:r>
              <a:rPr lang="en-US" altLang="zh-CN" b="1" dirty="0" smtClean="0">
                <a:solidFill>
                  <a:srgbClr val="FF0000"/>
                </a:solidFill>
              </a:rPr>
              <a:t>   </a:t>
            </a:r>
            <a:endParaRPr lang="zh-CN" altLang="en-US"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14290"/>
            <a:ext cx="8229600" cy="6286544"/>
          </a:xfrm>
        </p:spPr>
        <p:txBody>
          <a:bodyPr>
            <a:normAutofit/>
          </a:bodyPr>
          <a:lstStyle/>
          <a:p>
            <a:pPr latinLnBrk="1"/>
            <a:r>
              <a:rPr lang="en-US" altLang="zh-CN" sz="3600" b="1" dirty="0" smtClean="0"/>
              <a:t>2</a:t>
            </a:r>
            <a:r>
              <a:rPr lang="zh-CN" altLang="zh-CN" sz="3600" b="1" dirty="0" smtClean="0"/>
              <a:t>．文章塑造了林徽因</a:t>
            </a:r>
            <a:r>
              <a:rPr lang="en-US" altLang="zh-CN" sz="3600" b="1" dirty="0" err="1" smtClean="0">
                <a:hlinkClick r:id="rId2"/>
              </a:rPr>
              <a:t>坚强</a:t>
            </a:r>
            <a:r>
              <a:rPr lang="zh-CN" altLang="zh-CN" sz="3600" b="1" dirty="0" smtClean="0"/>
              <a:t>的形象，赞美之间是如何满足传记作品客观真实的要求？</a:t>
            </a:r>
          </a:p>
          <a:p>
            <a:pPr latinLnBrk="1"/>
            <a:endParaRPr lang="en-US" altLang="zh-CN" sz="3600" b="1" dirty="0" smtClean="0"/>
          </a:p>
          <a:p>
            <a:pPr latinLnBrk="1"/>
            <a:r>
              <a:rPr lang="zh-CN" altLang="zh-CN" sz="3600" b="1" dirty="0" smtClean="0"/>
              <a:t>【答案】　①作者采用客观的叙述而非主观的赞美之词。</a:t>
            </a:r>
            <a:r>
              <a:rPr lang="zh-CN" altLang="en-US" sz="3600" b="1" dirty="0" smtClean="0"/>
              <a:t>（或作者采用第三人称体现客观真实性）</a:t>
            </a:r>
            <a:r>
              <a:rPr lang="zh-CN" altLang="zh-CN" sz="3600" b="1" dirty="0" smtClean="0"/>
              <a:t>②作者直接引用传主的话语，体现语言的客观真实性。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57232"/>
            <a:ext cx="8229600" cy="5268931"/>
          </a:xfrm>
        </p:spPr>
        <p:txBody>
          <a:bodyPr>
            <a:normAutofit/>
          </a:bodyPr>
          <a:lstStyle/>
          <a:p>
            <a:r>
              <a:rPr lang="en-US" altLang="zh-CN" sz="3600" b="1" dirty="0" smtClean="0"/>
              <a:t>3</a:t>
            </a:r>
            <a:r>
              <a:rPr lang="zh-CN" altLang="zh-CN" sz="3600" b="1" dirty="0" smtClean="0"/>
              <a:t>．在林徽因最艰难的日子里，是什么支撑她走过这一段</a:t>
            </a:r>
            <a:r>
              <a:rPr lang="en-US" altLang="zh-CN" sz="3600" b="1" dirty="0" err="1" smtClean="0">
                <a:hlinkClick r:id="rId2"/>
              </a:rPr>
              <a:t>人生</a:t>
            </a:r>
            <a:r>
              <a:rPr lang="zh-CN" altLang="zh-CN" sz="3600" b="1" dirty="0" smtClean="0"/>
              <a:t>之路的？请简要分析。</a:t>
            </a:r>
            <a:endParaRPr lang="en-US" altLang="zh-CN" sz="3600" b="1" dirty="0" smtClean="0"/>
          </a:p>
          <a:p>
            <a:endParaRPr lang="en-US" altLang="zh-CN" sz="3600" b="1" dirty="0" smtClean="0"/>
          </a:p>
          <a:p>
            <a:r>
              <a:rPr lang="zh-CN" altLang="zh-CN" sz="3600" b="1" dirty="0" smtClean="0"/>
              <a:t>【答案】　①音乐，让她暂时忘掉苦难。②</a:t>
            </a:r>
            <a:r>
              <a:rPr lang="en-US" altLang="zh-CN" sz="3600" b="1" dirty="0" err="1" smtClean="0">
                <a:hlinkClick r:id="rId3"/>
              </a:rPr>
              <a:t>诗歌</a:t>
            </a:r>
            <a:r>
              <a:rPr lang="zh-CN" altLang="zh-CN" sz="3600" b="1" dirty="0" smtClean="0"/>
              <a:t>，让她重新汲取力量。③爱情，让她支撑生命。④事业，让她抗争命运</a:t>
            </a:r>
            <a:r>
              <a:rPr lang="zh-CN" altLang="zh-CN" sz="3600" dirty="0" smtClean="0"/>
              <a:t>。</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42918"/>
            <a:ext cx="8229600" cy="5483245"/>
          </a:xfrm>
        </p:spPr>
        <p:txBody>
          <a:bodyPr>
            <a:normAutofit/>
          </a:bodyPr>
          <a:lstStyle/>
          <a:p>
            <a:pPr latinLnBrk="1"/>
            <a:r>
              <a:rPr lang="en-US" altLang="zh-CN" b="1" dirty="0" smtClean="0"/>
              <a:t>4</a:t>
            </a:r>
            <a:r>
              <a:rPr lang="zh-CN" altLang="zh-CN" b="1" dirty="0" smtClean="0"/>
              <a:t>．综观全文，林徽因在当时有着怎样的遭遇？</a:t>
            </a:r>
          </a:p>
          <a:p>
            <a:pPr latinLnBrk="1"/>
            <a:r>
              <a:rPr lang="zh-CN" altLang="zh-CN" b="1" dirty="0" smtClean="0"/>
              <a:t>【答案】　遭遇：①劳累过度，疾病缠身，无钱医治。②事业受阻，经费枯竭，出版刊物非常困难。③物价飞涨，生活陷入极度贫困境地。</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6286544"/>
          </a:xfrm>
        </p:spPr>
        <p:txBody>
          <a:bodyPr>
            <a:normAutofit lnSpcReduction="10000"/>
          </a:bodyPr>
          <a:lstStyle/>
          <a:p>
            <a:r>
              <a:rPr lang="en-US" altLang="zh-CN" sz="3600" b="1" dirty="0" smtClean="0"/>
              <a:t>5.</a:t>
            </a:r>
            <a:r>
              <a:rPr lang="zh-CN" altLang="zh-CN" sz="3600" b="1" dirty="0" smtClean="0"/>
              <a:t>在她与命运的抗争中，表现出了哪些可贵的品质？对你有什么启发？</a:t>
            </a:r>
            <a:endParaRPr lang="en-US" altLang="zh-CN" sz="3600" b="1" dirty="0" smtClean="0"/>
          </a:p>
          <a:p>
            <a:endParaRPr lang="en-US" altLang="zh-CN" sz="3600" b="1" dirty="0" smtClean="0"/>
          </a:p>
          <a:p>
            <a:r>
              <a:rPr lang="zh-CN" altLang="zh-CN" sz="3600" b="1" dirty="0" smtClean="0"/>
              <a:t>品质：热爱生活、钟情事业、坚韧不拔、乐观向上</a:t>
            </a:r>
            <a:r>
              <a:rPr lang="zh-CN" altLang="en-US" sz="3600" b="1" dirty="0" smtClean="0"/>
              <a:t>。（</a:t>
            </a:r>
            <a:r>
              <a:rPr lang="zh-CN" altLang="zh-CN" sz="3600" b="1" dirty="0" smtClean="0"/>
              <a:t>林徽因虽然生活在离乱和贫病交加的困苦中，但却与命运顽强抗争，表现出可贵品质</a:t>
            </a:r>
            <a:r>
              <a:rPr lang="zh-CN" altLang="en-US" sz="3600" b="1" dirty="0" smtClean="0"/>
              <a:t>，在生活和学习中，我们也难免会遭遇困难和挫折，我们要向林徽因学习，不向命运低头，以乐观积极的心态面对困难和挫折，战胜困难，走向胜利！</a:t>
            </a:r>
            <a:r>
              <a:rPr lang="en-US" altLang="zh-CN" sz="3600" b="1" dirty="0" smtClean="0"/>
              <a:t>)</a:t>
            </a:r>
            <a:endParaRPr lang="zh-CN" altLang="zh-CN" sz="3600" b="1"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2"/>
          <p:cNvSpPr>
            <a:spLocks noChangeArrowheads="1"/>
          </p:cNvSpPr>
          <p:nvPr/>
        </p:nvSpPr>
        <p:spPr bwMode="auto">
          <a:xfrm>
            <a:off x="250825" y="363538"/>
            <a:ext cx="8893175" cy="5522912"/>
          </a:xfrm>
          <a:prstGeom prst="rect">
            <a:avLst/>
          </a:prstGeom>
          <a:noFill/>
          <a:ln w="9525">
            <a:noFill/>
            <a:miter lim="800000"/>
            <a:headEnd/>
            <a:tailEnd/>
          </a:ln>
          <a:effectLst/>
        </p:spPr>
        <p:txBody>
          <a:bodyPr anchor="ctr">
            <a:spAutoFit/>
          </a:bodyPr>
          <a:lstStyle/>
          <a:p>
            <a:pPr indent="317500">
              <a:defRPr/>
            </a:pPr>
            <a:r>
              <a:rPr lang="en-US" sz="3200" b="1">
                <a:effectLst>
                  <a:outerShdw blurRad="38100" dist="38100" dir="2700000" algn="tl">
                    <a:srgbClr val="C0C0C0"/>
                  </a:outerShdw>
                </a:effectLst>
                <a:ea typeface="宋体" pitchFamily="2" charset="-122"/>
              </a:rPr>
              <a:t>【</a:t>
            </a:r>
            <a:r>
              <a:rPr lang="zh-CN" altLang="en-US" sz="3200" b="1">
                <a:effectLst>
                  <a:outerShdw blurRad="38100" dist="38100" dir="2700000" algn="tl">
                    <a:srgbClr val="C0C0C0"/>
                  </a:outerShdw>
                </a:effectLst>
                <a:ea typeface="宋体" pitchFamily="2" charset="-122"/>
              </a:rPr>
              <a:t>考查方向</a:t>
            </a:r>
            <a:r>
              <a:rPr lang="en-US" sz="3200" b="1">
                <a:effectLst>
                  <a:outerShdw blurRad="38100" dist="38100" dir="2700000" algn="tl">
                    <a:srgbClr val="C0C0C0"/>
                  </a:outerShdw>
                </a:effectLst>
                <a:ea typeface="宋体" pitchFamily="2" charset="-122"/>
              </a:rPr>
              <a:t>】</a:t>
            </a:r>
          </a:p>
          <a:p>
            <a:pPr indent="317500">
              <a:defRPr/>
            </a:pPr>
            <a:r>
              <a:rPr lang="en-US" sz="3600" b="1">
                <a:solidFill>
                  <a:srgbClr val="FF0000"/>
                </a:solidFill>
                <a:effectLst>
                  <a:outerShdw blurRad="38100" dist="38100" dir="2700000" algn="tl">
                    <a:srgbClr val="C0C0C0"/>
                  </a:outerShdw>
                </a:effectLst>
                <a:ea typeface="宋体" pitchFamily="2" charset="-122"/>
              </a:rPr>
              <a:t>①</a:t>
            </a:r>
            <a:r>
              <a:rPr lang="zh-CN" altLang="en-US" sz="3600" b="1">
                <a:solidFill>
                  <a:srgbClr val="FF0000"/>
                </a:solidFill>
                <a:effectLst>
                  <a:outerShdw blurRad="38100" dist="38100" dir="2700000" algn="tl">
                    <a:srgbClr val="C0C0C0"/>
                  </a:outerShdw>
                </a:effectLst>
                <a:ea typeface="宋体" pitchFamily="2" charset="-122"/>
              </a:rPr>
              <a:t>对传记中的重要词语与句子含义的理解考查；</a:t>
            </a:r>
          </a:p>
          <a:p>
            <a:pPr indent="317500">
              <a:defRPr/>
            </a:pPr>
            <a:r>
              <a:rPr lang="zh-CN" altLang="en-US" sz="3600" b="1">
                <a:solidFill>
                  <a:srgbClr val="0000FF"/>
                </a:solidFill>
                <a:effectLst>
                  <a:outerShdw blurRad="38100" dist="38100" dir="2700000" algn="tl">
                    <a:srgbClr val="C0C0C0"/>
                  </a:outerShdw>
                </a:effectLst>
                <a:ea typeface="宋体" pitchFamily="2" charset="-122"/>
              </a:rPr>
              <a:t>②对传记中一些重要信息的筛选能力的考查；</a:t>
            </a:r>
          </a:p>
          <a:p>
            <a:pPr indent="317500">
              <a:defRPr/>
            </a:pPr>
            <a:r>
              <a:rPr lang="zh-CN" altLang="en-US" sz="3600" b="1">
                <a:solidFill>
                  <a:srgbClr val="FF0000"/>
                </a:solidFill>
                <a:effectLst>
                  <a:outerShdw blurRad="38100" dist="38100" dir="2700000" algn="tl">
                    <a:srgbClr val="C0C0C0"/>
                  </a:outerShdw>
                </a:effectLst>
                <a:ea typeface="宋体" pitchFamily="2" charset="-122"/>
              </a:rPr>
              <a:t>③对传记中作者所表现出的创作意图、文章结构基本特征和写作技巧的考查；</a:t>
            </a:r>
          </a:p>
          <a:p>
            <a:pPr indent="317500">
              <a:defRPr/>
            </a:pPr>
            <a:r>
              <a:rPr lang="zh-CN" altLang="en-US" sz="3600" b="1">
                <a:solidFill>
                  <a:srgbClr val="0000FF"/>
                </a:solidFill>
                <a:effectLst>
                  <a:outerShdw blurRad="38100" dist="38100" dir="2700000" algn="tl">
                    <a:srgbClr val="C0C0C0"/>
                  </a:outerShdw>
                </a:effectLst>
                <a:ea typeface="宋体" pitchFamily="2" charset="-122"/>
              </a:rPr>
              <a:t>④对作者作传的观点态度的把握；</a:t>
            </a:r>
          </a:p>
          <a:p>
            <a:pPr indent="317500">
              <a:defRPr/>
            </a:pPr>
            <a:r>
              <a:rPr lang="zh-CN" altLang="en-US" sz="3600" b="1">
                <a:solidFill>
                  <a:srgbClr val="FF0000"/>
                </a:solidFill>
                <a:effectLst>
                  <a:outerShdw blurRad="38100" dist="38100" dir="2700000" algn="tl">
                    <a:srgbClr val="C0C0C0"/>
                  </a:outerShdw>
                </a:effectLst>
                <a:ea typeface="宋体" pitchFamily="2" charset="-122"/>
              </a:rPr>
              <a:t>⑤对传记中的疑点和难点，文本的深层意蕴及其所反映的人生价值和时代精神的探究</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a:ln>
            <a:solidFill>
              <a:schemeClr val="accent1"/>
            </a:solidFill>
          </a:ln>
        </p:spPr>
        <p:txBody>
          <a:bodyPr>
            <a:normAutofit/>
          </a:bodyPr>
          <a:lstStyle/>
          <a:p>
            <a:r>
              <a:rPr lang="en-US" altLang="zh-CN" b="1" dirty="0" smtClean="0"/>
              <a:t>5</a:t>
            </a:r>
            <a:r>
              <a:rPr lang="zh-CN" altLang="zh-CN" b="1" dirty="0" smtClean="0"/>
              <a:t>：</a:t>
            </a:r>
            <a:r>
              <a:rPr lang="zh-CN" altLang="zh-CN" sz="4000" b="1" dirty="0" smtClean="0"/>
              <a:t>文章开头和结尾都描写了窗外的阳光和小鸟，试简要分析这些景物的特点与作用。（</a:t>
            </a:r>
            <a:r>
              <a:rPr lang="en-US" altLang="zh-CN" sz="4000" b="1" dirty="0" smtClean="0"/>
              <a:t>5</a:t>
            </a:r>
            <a:r>
              <a:rPr lang="zh-CN" altLang="zh-CN" sz="4000" b="1" dirty="0" smtClean="0"/>
              <a:t>分）</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1187450" y="260350"/>
            <a:ext cx="7956550" cy="6337300"/>
          </a:xfrm>
        </p:spPr>
        <p:txBody>
          <a:bodyPr/>
          <a:lstStyle/>
          <a:p>
            <a:pPr eaLnBrk="1" hangingPunct="1">
              <a:lnSpc>
                <a:spcPct val="90000"/>
              </a:lnSpc>
            </a:pPr>
            <a:r>
              <a:rPr lang="zh-CN" altLang="en-US" b="1" dirty="0" smtClean="0"/>
              <a:t>景物描写作用</a:t>
            </a:r>
          </a:p>
          <a:p>
            <a:pPr eaLnBrk="1" hangingPunct="1">
              <a:lnSpc>
                <a:spcPct val="90000"/>
              </a:lnSpc>
            </a:pPr>
            <a:r>
              <a:rPr lang="en-US" altLang="zh-CN" b="1" dirty="0" smtClean="0"/>
              <a:t>1</a:t>
            </a:r>
            <a:r>
              <a:rPr lang="zh-CN" altLang="en-US" b="1" dirty="0" smtClean="0"/>
              <a:t>、渲染、、、气氛</a:t>
            </a:r>
          </a:p>
          <a:p>
            <a:pPr eaLnBrk="1" hangingPunct="1">
              <a:lnSpc>
                <a:spcPct val="90000"/>
              </a:lnSpc>
            </a:pPr>
            <a:r>
              <a:rPr lang="en-US" altLang="zh-CN" b="1" dirty="0" smtClean="0"/>
              <a:t>2</a:t>
            </a:r>
            <a:r>
              <a:rPr lang="zh-CN" altLang="en-US" b="1" dirty="0" smtClean="0"/>
              <a:t>、烘托人物、、形象（心情）</a:t>
            </a:r>
          </a:p>
          <a:p>
            <a:pPr eaLnBrk="1" hangingPunct="1">
              <a:lnSpc>
                <a:spcPct val="90000"/>
              </a:lnSpc>
            </a:pPr>
            <a:r>
              <a:rPr lang="en-US" altLang="zh-CN" b="1" dirty="0" smtClean="0"/>
              <a:t>3</a:t>
            </a:r>
            <a:r>
              <a:rPr lang="zh-CN" altLang="en-US" b="1" dirty="0" smtClean="0"/>
              <a:t>、交代时间、地点</a:t>
            </a:r>
          </a:p>
          <a:p>
            <a:pPr eaLnBrk="1" hangingPunct="1">
              <a:lnSpc>
                <a:spcPct val="90000"/>
              </a:lnSpc>
            </a:pPr>
            <a:r>
              <a:rPr lang="en-US" altLang="zh-CN" b="1" dirty="0" smtClean="0"/>
              <a:t>4</a:t>
            </a:r>
            <a:r>
              <a:rPr lang="zh-CN" altLang="en-US" b="1" dirty="0" smtClean="0"/>
              <a:t>、暗示、、、社会环境</a:t>
            </a:r>
          </a:p>
          <a:p>
            <a:pPr eaLnBrk="1" hangingPunct="1">
              <a:lnSpc>
                <a:spcPct val="90000"/>
              </a:lnSpc>
            </a:pPr>
            <a:r>
              <a:rPr lang="en-US" altLang="zh-CN" b="1" dirty="0" smtClean="0"/>
              <a:t>5</a:t>
            </a:r>
            <a:r>
              <a:rPr lang="zh-CN" altLang="en-US" b="1" dirty="0" smtClean="0"/>
              <a:t>、深化（揭示）作品主题（中心）</a:t>
            </a:r>
          </a:p>
          <a:p>
            <a:pPr>
              <a:lnSpc>
                <a:spcPct val="90000"/>
              </a:lnSpc>
            </a:pPr>
            <a:r>
              <a:rPr lang="en-US" altLang="zh-CN" b="1" dirty="0" smtClean="0"/>
              <a:t>6</a:t>
            </a:r>
            <a:r>
              <a:rPr lang="zh-CN" altLang="en-US" b="1" dirty="0" smtClean="0"/>
              <a:t>、为下文、、、作铺垫</a:t>
            </a:r>
            <a:r>
              <a:rPr lang="en-US" altLang="zh-CN" b="1" dirty="0" smtClean="0"/>
              <a:t>(</a:t>
            </a:r>
            <a:r>
              <a:rPr lang="zh-CN" altLang="en-US" b="1" dirty="0" smtClean="0"/>
              <a:t>埋下伏笔</a:t>
            </a:r>
            <a:r>
              <a:rPr lang="en-US" altLang="zh-CN" b="1" dirty="0" smtClean="0"/>
              <a:t>)</a:t>
            </a:r>
          </a:p>
          <a:p>
            <a:pPr>
              <a:lnSpc>
                <a:spcPct val="90000"/>
              </a:lnSpc>
            </a:pPr>
            <a:r>
              <a:rPr lang="en-US" altLang="zh-CN" b="1" dirty="0" smtClean="0"/>
              <a:t>7</a:t>
            </a:r>
            <a:r>
              <a:rPr lang="zh-CN" altLang="en-US" b="1" dirty="0" smtClean="0"/>
              <a:t>、照应开头（结尾）（首尾呼应）</a:t>
            </a:r>
            <a:endParaRPr lang="en-US" altLang="zh-CN" b="1" dirty="0" smtClean="0"/>
          </a:p>
          <a:p>
            <a:pPr>
              <a:lnSpc>
                <a:spcPct val="90000"/>
              </a:lnSpc>
            </a:pPr>
            <a:r>
              <a:rPr lang="en-US" altLang="zh-CN" b="1" dirty="0" smtClean="0"/>
              <a:t>8</a:t>
            </a:r>
            <a:r>
              <a:rPr lang="zh-CN" altLang="en-US" b="1" dirty="0" smtClean="0"/>
              <a:t>、 引出下文</a:t>
            </a:r>
            <a:endParaRPr lang="en-US" altLang="zh-CN" b="1" dirty="0" smtClean="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a:ln>
            <a:solidFill>
              <a:schemeClr val="accent1"/>
            </a:solidFill>
          </a:ln>
        </p:spPr>
        <p:txBody>
          <a:bodyPr>
            <a:normAutofit fontScale="92500"/>
          </a:bodyPr>
          <a:lstStyle/>
          <a:p>
            <a:r>
              <a:rPr lang="en-US" altLang="zh-CN" b="1" dirty="0" smtClean="0"/>
              <a:t>5</a:t>
            </a:r>
            <a:r>
              <a:rPr lang="zh-CN" altLang="zh-CN" b="1" dirty="0" smtClean="0"/>
              <a:t>：文章开头和结尾都描写了窗外的阳光和小鸟，试简要分析这些景物的特点与作用。（《一代才女林徽因》）（</a:t>
            </a:r>
            <a:r>
              <a:rPr lang="en-US" altLang="zh-CN" b="1" dirty="0" smtClean="0"/>
              <a:t>5</a:t>
            </a:r>
            <a:r>
              <a:rPr lang="zh-CN" altLang="zh-CN" b="1" dirty="0" smtClean="0"/>
              <a:t>分）</a:t>
            </a:r>
          </a:p>
          <a:p>
            <a:r>
              <a:rPr lang="zh-CN" altLang="zh-CN" b="1" dirty="0" smtClean="0"/>
              <a:t>解析：本题考查对传记文本结构特色的理解。开头和结尾都写到阳光和小鸟，很明显是首尾照应。写作特点与作用则从文章结构和思想情感两个方面作答。</a:t>
            </a:r>
          </a:p>
          <a:p>
            <a:r>
              <a:rPr lang="zh-CN" altLang="en-US" b="1" dirty="0" smtClean="0"/>
              <a:t>分析</a:t>
            </a:r>
            <a:r>
              <a:rPr lang="zh-CN" altLang="zh-CN" b="1" dirty="0" smtClean="0"/>
              <a:t>：开头和结尾都写了阳光和小鸟，明艳的阳光与欢快的小鸟，构成生命的色彩与活力。这些景物描写不仅首尾照应，使文章结构浑然一体，而且烘托了文章主旨和人物的内心世界。躺在病床上的林徽因看到窗外充满生机的景物，反衬出她对生命的热爱和渴望。结尾部分更为热烈明快，充满诗意的景物描写，则是林徽因顽强与命运抗争的礼赞。</a:t>
            </a:r>
            <a:r>
              <a:rPr lang="en-US" altLang="zh-CN" b="1" dirty="0" smtClean="0"/>
              <a:t> </a:t>
            </a:r>
            <a:endParaRPr lang="zh-CN" altLang="zh-CN" b="1" dirty="0" smtClean="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zh-CN" b="1" dirty="0" smtClean="0"/>
              <a:t>答案</a:t>
            </a:r>
            <a:r>
              <a:rPr lang="zh-CN" altLang="en-US" b="1" dirty="0" smtClean="0"/>
              <a:t>：</a:t>
            </a:r>
            <a:endParaRPr lang="en-US" altLang="zh-CN" b="1" dirty="0" smtClean="0"/>
          </a:p>
          <a:p>
            <a:r>
              <a:rPr lang="zh-CN" altLang="en-US" b="1" dirty="0" smtClean="0">
                <a:latin typeface="Calibri"/>
              </a:rPr>
              <a:t>①</a:t>
            </a:r>
            <a:r>
              <a:rPr lang="zh-CN" altLang="zh-CN" b="1" dirty="0" smtClean="0"/>
              <a:t>首尾照应，使文章结构浑然一体</a:t>
            </a:r>
            <a:r>
              <a:rPr lang="zh-CN" altLang="en-US" b="1" dirty="0" smtClean="0"/>
              <a:t>。</a:t>
            </a:r>
            <a:endParaRPr lang="en-US" altLang="zh-CN" b="1" dirty="0" smtClean="0"/>
          </a:p>
          <a:p>
            <a:r>
              <a:rPr lang="zh-CN" altLang="en-US" b="1" dirty="0" smtClean="0"/>
              <a:t>②突出</a:t>
            </a:r>
            <a:r>
              <a:rPr lang="zh-CN" altLang="zh-CN" b="1" dirty="0" smtClean="0"/>
              <a:t>文章主旨</a:t>
            </a:r>
            <a:endParaRPr lang="en-US" altLang="zh-CN" b="1" dirty="0" smtClean="0"/>
          </a:p>
          <a:p>
            <a:r>
              <a:rPr lang="zh-CN" altLang="en-US" b="1" dirty="0" smtClean="0"/>
              <a:t>③</a:t>
            </a:r>
            <a:r>
              <a:rPr lang="zh-CN" altLang="zh-CN" b="1" dirty="0" smtClean="0"/>
              <a:t>烘托了人物的内心世界</a:t>
            </a:r>
            <a:r>
              <a:rPr lang="zh-CN" altLang="en-US" b="1" dirty="0" smtClean="0"/>
              <a:t>，</a:t>
            </a:r>
            <a:r>
              <a:rPr lang="zh-CN" altLang="zh-CN" b="1" dirty="0" smtClean="0"/>
              <a:t>反衬出她对生命的热爱和渴望。</a:t>
            </a:r>
            <a:endParaRPr lang="en-US" altLang="zh-CN" b="1"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23850" y="0"/>
            <a:ext cx="8229600" cy="1143000"/>
          </a:xfrm>
        </p:spPr>
        <p:txBody>
          <a:bodyPr/>
          <a:lstStyle/>
          <a:p>
            <a:pPr eaLnBrk="1" hangingPunct="1">
              <a:defRPr/>
            </a:pPr>
            <a:r>
              <a:rPr lang="zh-CN" altLang="en-US" sz="5500" smtClean="0">
                <a:solidFill>
                  <a:srgbClr val="FF3300"/>
                </a:solidFill>
                <a:effectLst>
                  <a:outerShdw blurRad="38100" dist="38100" dir="2700000" algn="tl">
                    <a:srgbClr val="C0C0C0"/>
                  </a:outerShdw>
                </a:effectLst>
                <a:ea typeface="黑体" pitchFamily="2" charset="-122"/>
              </a:rPr>
              <a:t>传记阅读主要题型</a:t>
            </a:r>
          </a:p>
        </p:txBody>
      </p:sp>
      <p:sp>
        <p:nvSpPr>
          <p:cNvPr id="330755" name="Rectangle 3"/>
          <p:cNvSpPr>
            <a:spLocks noGrp="1" noChangeArrowheads="1"/>
          </p:cNvSpPr>
          <p:nvPr>
            <p:ph type="body" idx="1"/>
          </p:nvPr>
        </p:nvSpPr>
        <p:spPr>
          <a:xfrm>
            <a:off x="179388" y="1196975"/>
            <a:ext cx="8964612" cy="5472113"/>
          </a:xfrm>
        </p:spPr>
        <p:txBody>
          <a:bodyPr/>
          <a:lstStyle/>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1.</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文章从哪几个方面来介绍主人公？</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2.</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主人公具有什么思想、精神、品质或特征？</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3.</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理解文中重要句子的含意。</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4.</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怎样评价主人公？</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5.</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文章在材料的选择与运用上有何特点？</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黑体" pitchFamily="2" charset="-122"/>
                <a:ea typeface="黑体" pitchFamily="2" charset="-122"/>
              </a:rPr>
              <a:t>6.</a:t>
            </a:r>
            <a:r>
              <a:rPr lang="zh-CN" altLang="en-US" sz="3600" smtClean="0">
                <a:solidFill>
                  <a:srgbClr val="0000FF"/>
                </a:solidFill>
                <a:effectLst>
                  <a:outerShdw blurRad="38100" dist="38100" dir="2700000" algn="tl">
                    <a:srgbClr val="C0C0C0"/>
                  </a:outerShdw>
                </a:effectLst>
                <a:latin typeface="黑体" pitchFamily="2" charset="-122"/>
                <a:ea typeface="黑体" pitchFamily="2" charset="-122"/>
              </a:rPr>
              <a:t>文章写作上有何技巧？表达上有何特色？效果如何？</a:t>
            </a:r>
          </a:p>
          <a:p>
            <a:pPr eaLnBrk="1" hangingPunct="1">
              <a:lnSpc>
                <a:spcPct val="90000"/>
              </a:lnSpc>
              <a:defRPr/>
            </a:pPr>
            <a:r>
              <a:rPr lang="en-US" altLang="zh-CN" sz="3600" smtClean="0">
                <a:solidFill>
                  <a:srgbClr val="0000FF"/>
                </a:solidFill>
                <a:effectLst>
                  <a:outerShdw blurRad="38100" dist="38100" dir="2700000" algn="tl">
                    <a:srgbClr val="C0C0C0"/>
                  </a:outerShdw>
                </a:effectLst>
                <a:latin typeface="宋体"/>
                <a:ea typeface="黑体" pitchFamily="2" charset="-122"/>
              </a:rPr>
              <a:t>……</a:t>
            </a:r>
            <a:endParaRPr lang="en-US" altLang="zh-CN" sz="3600" smtClean="0">
              <a:solidFill>
                <a:srgbClr val="0000FF"/>
              </a:solidFill>
              <a:effectLst>
                <a:outerShdw blurRad="38100" dist="38100" dir="2700000" algn="tl">
                  <a:srgbClr val="C0C0C0"/>
                </a:outerShdw>
              </a:effectLst>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0755">
                                            <p:txEl>
                                              <p:pRg st="0" end="0"/>
                                            </p:txEl>
                                          </p:spTgt>
                                        </p:tgtEl>
                                        <p:attrNameLst>
                                          <p:attrName>style.visibility</p:attrName>
                                        </p:attrNameLst>
                                      </p:cBhvr>
                                      <p:to>
                                        <p:strVal val="visible"/>
                                      </p:to>
                                    </p:set>
                                    <p:anim calcmode="lin" valueType="num">
                                      <p:cBhvr additive="base">
                                        <p:cTn id="7" dur="500" fill="hold"/>
                                        <p:tgtEl>
                                          <p:spTgt spid="330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30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30755">
                                            <p:txEl>
                                              <p:pRg st="1" end="1"/>
                                            </p:txEl>
                                          </p:spTgt>
                                        </p:tgtEl>
                                        <p:attrNameLst>
                                          <p:attrName>style.visibility</p:attrName>
                                        </p:attrNameLst>
                                      </p:cBhvr>
                                      <p:to>
                                        <p:strVal val="visible"/>
                                      </p:to>
                                    </p:set>
                                    <p:anim calcmode="lin" valueType="num">
                                      <p:cBhvr additive="base">
                                        <p:cTn id="13" dur="500" fill="hold"/>
                                        <p:tgtEl>
                                          <p:spTgt spid="330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30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0755">
                                            <p:txEl>
                                              <p:pRg st="2" end="2"/>
                                            </p:txEl>
                                          </p:spTgt>
                                        </p:tgtEl>
                                        <p:attrNameLst>
                                          <p:attrName>style.visibility</p:attrName>
                                        </p:attrNameLst>
                                      </p:cBhvr>
                                      <p:to>
                                        <p:strVal val="visible"/>
                                      </p:to>
                                    </p:set>
                                    <p:anim calcmode="lin" valueType="num">
                                      <p:cBhvr additive="base">
                                        <p:cTn id="19" dur="500" fill="hold"/>
                                        <p:tgtEl>
                                          <p:spTgt spid="3307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307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30755">
                                            <p:txEl>
                                              <p:pRg st="3" end="3"/>
                                            </p:txEl>
                                          </p:spTgt>
                                        </p:tgtEl>
                                        <p:attrNameLst>
                                          <p:attrName>style.visibility</p:attrName>
                                        </p:attrNameLst>
                                      </p:cBhvr>
                                      <p:to>
                                        <p:strVal val="visible"/>
                                      </p:to>
                                    </p:set>
                                    <p:anim calcmode="lin" valueType="num">
                                      <p:cBhvr additive="base">
                                        <p:cTn id="25" dur="500" fill="hold"/>
                                        <p:tgtEl>
                                          <p:spTgt spid="3307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075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0755">
                                            <p:txEl>
                                              <p:pRg st="4" end="4"/>
                                            </p:txEl>
                                          </p:spTgt>
                                        </p:tgtEl>
                                        <p:attrNameLst>
                                          <p:attrName>style.visibility</p:attrName>
                                        </p:attrNameLst>
                                      </p:cBhvr>
                                      <p:to>
                                        <p:strVal val="visible"/>
                                      </p:to>
                                    </p:set>
                                    <p:anim calcmode="lin" valueType="num">
                                      <p:cBhvr additive="base">
                                        <p:cTn id="31" dur="500" fill="hold"/>
                                        <p:tgtEl>
                                          <p:spTgt spid="33075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3075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30755">
                                            <p:txEl>
                                              <p:pRg st="5" end="5"/>
                                            </p:txEl>
                                          </p:spTgt>
                                        </p:tgtEl>
                                        <p:attrNameLst>
                                          <p:attrName>style.visibility</p:attrName>
                                        </p:attrNameLst>
                                      </p:cBhvr>
                                      <p:to>
                                        <p:strVal val="visible"/>
                                      </p:to>
                                    </p:set>
                                    <p:anim calcmode="lin" valueType="num">
                                      <p:cBhvr additive="base">
                                        <p:cTn id="37" dur="500" fill="hold"/>
                                        <p:tgtEl>
                                          <p:spTgt spid="33075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3075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30755">
                                            <p:txEl>
                                              <p:pRg st="6" end="6"/>
                                            </p:txEl>
                                          </p:spTgt>
                                        </p:tgtEl>
                                        <p:attrNameLst>
                                          <p:attrName>style.visibility</p:attrName>
                                        </p:attrNameLst>
                                      </p:cBhvr>
                                      <p:to>
                                        <p:strVal val="visible"/>
                                      </p:to>
                                    </p:set>
                                    <p:anim calcmode="lin" valueType="num">
                                      <p:cBhvr additive="base">
                                        <p:cTn id="43" dur="500" fill="hold"/>
                                        <p:tgtEl>
                                          <p:spTgt spid="33075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3075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57166"/>
            <a:ext cx="8929718" cy="6500834"/>
          </a:xfrm>
        </p:spPr>
        <p:txBody>
          <a:bodyPr>
            <a:normAutofit fontScale="92500" lnSpcReduction="10000"/>
          </a:bodyPr>
          <a:lstStyle/>
          <a:p>
            <a:r>
              <a:rPr lang="zh-CN" altLang="zh-CN" dirty="0"/>
              <a:t>（一）．如何筛选并概括类试题的答题技巧</a:t>
            </a:r>
          </a:p>
          <a:p>
            <a:r>
              <a:rPr lang="en-US" altLang="zh-CN" dirty="0"/>
              <a:t>1</a:t>
            </a:r>
            <a:r>
              <a:rPr lang="zh-CN" altLang="zh-CN" dirty="0"/>
              <a:t>．综观全文，着眼大局</a:t>
            </a:r>
          </a:p>
          <a:p>
            <a:r>
              <a:rPr lang="zh-CN" altLang="zh-CN" dirty="0"/>
              <a:t>先读一遍文章，勾画关键处，力求对文章的基本观点、作者的感情倾向等有个初步的了解。如，传主具备什么性格特点？文章写了哪些事体现传主的性格特点</a:t>
            </a:r>
            <a:r>
              <a:rPr lang="zh-CN" altLang="zh-CN" dirty="0" smtClean="0"/>
              <a:t>？明</a:t>
            </a:r>
            <a:r>
              <a:rPr lang="zh-CN" altLang="zh-CN" dirty="0"/>
              <a:t>确作者对传主的态度与评</a:t>
            </a:r>
            <a:r>
              <a:rPr lang="zh-CN" altLang="zh-CN" dirty="0" smtClean="0"/>
              <a:t>价</a:t>
            </a:r>
            <a:endParaRPr lang="zh-CN" altLang="zh-CN" dirty="0"/>
          </a:p>
          <a:p>
            <a:r>
              <a:rPr lang="en-US" altLang="zh-CN" dirty="0"/>
              <a:t>2</a:t>
            </a:r>
            <a:r>
              <a:rPr lang="zh-CN" altLang="zh-CN" dirty="0"/>
              <a:t>．对照题干，“定位爆破”</a:t>
            </a:r>
          </a:p>
          <a:p>
            <a:r>
              <a:rPr lang="zh-CN" altLang="zh-CN" dirty="0"/>
              <a:t>对照题干要求，锁定有效答题区域，对相关内容进行仔细辨析、比较、取舍。尤其注意关键词</a:t>
            </a:r>
            <a:r>
              <a:rPr lang="zh-CN" altLang="zh-CN" dirty="0" smtClean="0"/>
              <a:t>。</a:t>
            </a:r>
            <a:endParaRPr lang="en-US" altLang="zh-CN" dirty="0" smtClean="0"/>
          </a:p>
          <a:p>
            <a:r>
              <a:rPr lang="zh-CN" altLang="zh-CN" dirty="0" smtClean="0"/>
              <a:t>。</a:t>
            </a:r>
            <a:r>
              <a:rPr lang="en-US" altLang="zh-CN" dirty="0"/>
              <a:t>3</a:t>
            </a:r>
            <a:r>
              <a:rPr lang="zh-CN" altLang="zh-CN" dirty="0"/>
              <a:t>．存主删次，优化重组</a:t>
            </a:r>
          </a:p>
          <a:p>
            <a:r>
              <a:rPr lang="zh-CN" altLang="zh-CN" dirty="0"/>
              <a:t>筛选出有效信息后，还应对有效信息进行分类、总结，删除次要信息，对主要信息进行概括、剪辑、重组。</a:t>
            </a:r>
          </a:p>
          <a:p>
            <a:endParaRPr lang="zh-CN" altLang="zh-CN" dirty="0"/>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0900"/>
          </a:xfrm>
        </p:spPr>
        <p:txBody>
          <a:bodyPr/>
          <a:lstStyle/>
          <a:p>
            <a:pPr eaLnBrk="1" hangingPunct="1"/>
            <a:r>
              <a:rPr lang="zh-CN" altLang="en-US" b="1" smtClean="0">
                <a:solidFill>
                  <a:srgbClr val="CC0000"/>
                </a:solidFill>
              </a:rPr>
              <a:t>（一）、</a:t>
            </a:r>
            <a:r>
              <a:rPr lang="zh-CN" altLang="en-US" sz="3600" b="1" smtClean="0">
                <a:solidFill>
                  <a:srgbClr val="CC0000"/>
                </a:solidFill>
              </a:rPr>
              <a:t>准确解读文本是关键</a:t>
            </a:r>
          </a:p>
        </p:txBody>
      </p:sp>
      <p:sp>
        <p:nvSpPr>
          <p:cNvPr id="7171" name="Rectangle 3"/>
          <p:cNvSpPr>
            <a:spLocks noGrp="1" noChangeArrowheads="1"/>
          </p:cNvSpPr>
          <p:nvPr>
            <p:ph type="body" idx="1"/>
          </p:nvPr>
        </p:nvSpPr>
        <p:spPr>
          <a:xfrm>
            <a:off x="457200" y="1341438"/>
            <a:ext cx="8229600" cy="5516562"/>
          </a:xfrm>
        </p:spPr>
        <p:txBody>
          <a:bodyPr/>
          <a:lstStyle/>
          <a:p>
            <a:pPr algn="just" eaLnBrk="1" hangingPunct="1">
              <a:buFontTx/>
              <a:buNone/>
            </a:pPr>
            <a:r>
              <a:rPr lang="zh-CN" altLang="en-US" sz="3600" b="1" smtClean="0">
                <a:solidFill>
                  <a:srgbClr val="0000FF"/>
                </a:solidFill>
              </a:rPr>
              <a:t>（</a:t>
            </a:r>
            <a:r>
              <a:rPr lang="en-US" altLang="zh-CN" sz="3600" b="1" smtClean="0">
                <a:solidFill>
                  <a:srgbClr val="0000FF"/>
                </a:solidFill>
              </a:rPr>
              <a:t>1</a:t>
            </a:r>
            <a:r>
              <a:rPr lang="zh-CN" altLang="en-US" sz="3600" b="1" smtClean="0">
                <a:solidFill>
                  <a:srgbClr val="0000FF"/>
                </a:solidFill>
              </a:rPr>
              <a:t>）、把握文体结构，理清文章思路</a:t>
            </a:r>
            <a:endParaRPr lang="zh-CN" altLang="en-US" sz="3600" smtClean="0">
              <a:solidFill>
                <a:srgbClr val="0000FF"/>
              </a:solidFill>
              <a:cs typeface="Times New Roman" pitchFamily="18" charset="0"/>
            </a:endParaRPr>
          </a:p>
          <a:p>
            <a:pPr eaLnBrk="1" hangingPunct="1"/>
            <a:r>
              <a:rPr lang="en-US" altLang="zh-CN" sz="3600" b="1" smtClean="0">
                <a:solidFill>
                  <a:srgbClr val="FF3300"/>
                </a:solidFill>
              </a:rPr>
              <a:t>A.</a:t>
            </a:r>
            <a:r>
              <a:rPr lang="zh-CN" altLang="en-US" sz="3600" b="1" smtClean="0">
                <a:solidFill>
                  <a:srgbClr val="FF3300"/>
                </a:solidFill>
              </a:rPr>
              <a:t>文体特征：</a:t>
            </a:r>
          </a:p>
          <a:p>
            <a:pPr eaLnBrk="1" hangingPunct="1"/>
            <a:r>
              <a:rPr lang="zh-CN" altLang="en-US" sz="3600" b="1" smtClean="0"/>
              <a:t>真实性──实事求是，感情真诚坦率；</a:t>
            </a:r>
          </a:p>
          <a:p>
            <a:pPr eaLnBrk="1" hangingPunct="1"/>
            <a:r>
              <a:rPr lang="zh-CN" altLang="en-US" sz="3600" b="1" smtClean="0"/>
              <a:t>文学性──倾注爱憎情感，选择剪接材料，加以细节创造；</a:t>
            </a:r>
          </a:p>
          <a:p>
            <a:pPr eaLnBrk="1" hangingPunct="1"/>
            <a:r>
              <a:rPr lang="en-US" altLang="zh-CN" sz="3600" b="1" smtClean="0">
                <a:solidFill>
                  <a:srgbClr val="FF3300"/>
                </a:solidFill>
              </a:rPr>
              <a:t>B.</a:t>
            </a:r>
            <a:r>
              <a:rPr lang="zh-CN" altLang="en-US" sz="3600" b="1" smtClean="0">
                <a:solidFill>
                  <a:srgbClr val="FF3300"/>
                </a:solidFill>
              </a:rPr>
              <a:t>选材特点──典型性、概括性。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9" name="Rectangle 3"/>
          <p:cNvSpPr>
            <a:spLocks noGrp="1" noChangeArrowheads="1"/>
          </p:cNvSpPr>
          <p:nvPr>
            <p:ph type="body" idx="1"/>
          </p:nvPr>
        </p:nvSpPr>
        <p:spPr>
          <a:xfrm>
            <a:off x="179388" y="188913"/>
            <a:ext cx="8964612" cy="1655762"/>
          </a:xfrm>
          <a:ln w="57150" cmpd="thickThin">
            <a:solidFill>
              <a:srgbClr val="0000FF"/>
            </a:solidFill>
          </a:ln>
        </p:spPr>
        <p:txBody>
          <a:bodyPr>
            <a:normAutofit lnSpcReduction="10000"/>
          </a:bodyPr>
          <a:lstStyle/>
          <a:p>
            <a:pPr eaLnBrk="1" hangingPunct="1">
              <a:lnSpc>
                <a:spcPct val="90000"/>
              </a:lnSpc>
              <a:defRPr/>
            </a:pPr>
            <a:r>
              <a:rPr lang="en-US" altLang="zh-CN" sz="3400" smtClean="0">
                <a:solidFill>
                  <a:srgbClr val="FF3300"/>
                </a:solidFill>
                <a:effectLst>
                  <a:outerShdw blurRad="38100" dist="38100" dir="2700000" algn="tl">
                    <a:srgbClr val="C0C0C0"/>
                  </a:outerShdw>
                </a:effectLst>
                <a:latin typeface="黑体" pitchFamily="2" charset="-122"/>
                <a:ea typeface="黑体" pitchFamily="2" charset="-122"/>
              </a:rPr>
              <a:t>1.</a:t>
            </a:r>
            <a:r>
              <a:rPr lang="zh-CN" altLang="en-US" sz="3400" smtClean="0">
                <a:solidFill>
                  <a:srgbClr val="FF3300"/>
                </a:solidFill>
                <a:effectLst>
                  <a:outerShdw blurRad="38100" dist="38100" dir="2700000" algn="tl">
                    <a:srgbClr val="C0C0C0"/>
                  </a:outerShdw>
                </a:effectLst>
                <a:latin typeface="黑体" pitchFamily="2" charset="-122"/>
                <a:ea typeface="黑体" pitchFamily="2" charset="-122"/>
              </a:rPr>
              <a:t>分析作品的人物形象（与小说阅读相似）</a:t>
            </a:r>
          </a:p>
          <a:p>
            <a:pPr eaLnBrk="1" hangingPunct="1">
              <a:lnSpc>
                <a:spcPct val="90000"/>
              </a:lnSpc>
              <a:defRPr/>
            </a:pPr>
            <a:r>
              <a:rPr lang="zh-CN" altLang="en-US" sz="3400" smtClean="0">
                <a:effectLst>
                  <a:outerShdw blurRad="38100" dist="38100" dir="2700000" algn="tl">
                    <a:srgbClr val="C0C0C0"/>
                  </a:outerShdw>
                </a:effectLst>
                <a:latin typeface="宋体" pitchFamily="2" charset="-122"/>
              </a:rPr>
              <a:t>⑴简要分析人物主要的性格特征。</a:t>
            </a:r>
          </a:p>
          <a:p>
            <a:pPr eaLnBrk="1" hangingPunct="1">
              <a:lnSpc>
                <a:spcPct val="90000"/>
              </a:lnSpc>
              <a:defRPr/>
            </a:pPr>
            <a:r>
              <a:rPr lang="zh-CN" altLang="en-US" sz="3400" smtClean="0">
                <a:effectLst>
                  <a:outerShdw blurRad="38100" dist="38100" dir="2700000" algn="tl">
                    <a:srgbClr val="C0C0C0"/>
                  </a:outerShdw>
                </a:effectLst>
                <a:latin typeface="宋体" pitchFamily="2" charset="-122"/>
              </a:rPr>
              <a:t>⑵揭示人物的典型意义。</a:t>
            </a:r>
          </a:p>
        </p:txBody>
      </p:sp>
      <p:sp>
        <p:nvSpPr>
          <p:cNvPr id="331780" name="Rectangle 4"/>
          <p:cNvSpPr>
            <a:spLocks noChangeArrowheads="1"/>
          </p:cNvSpPr>
          <p:nvPr/>
        </p:nvSpPr>
        <p:spPr bwMode="auto">
          <a:xfrm>
            <a:off x="0" y="2133600"/>
            <a:ext cx="9144000" cy="4724400"/>
          </a:xfrm>
          <a:prstGeom prst="rect">
            <a:avLst/>
          </a:prstGeom>
          <a:noFill/>
          <a:ln w="57150" cmpd="thickThin">
            <a:solidFill>
              <a:srgbClr val="9900CC"/>
            </a:solidFill>
            <a:miter lim="800000"/>
            <a:headEnd/>
            <a:tailEnd/>
          </a:ln>
          <a:effectLst/>
        </p:spPr>
        <p:txBody>
          <a:bodyPr/>
          <a:lstStyle/>
          <a:p>
            <a:pPr marL="342900" indent="-342900">
              <a:spcBef>
                <a:spcPct val="20000"/>
              </a:spcBef>
              <a:buFontTx/>
              <a:buChar char="•"/>
              <a:defRPr/>
            </a:pPr>
            <a:r>
              <a:rPr lang="en-US" altLang="zh-CN" sz="3400">
                <a:solidFill>
                  <a:srgbClr val="FF3300"/>
                </a:solidFill>
                <a:effectLst>
                  <a:outerShdw blurRad="38100" dist="38100" dir="2700000" algn="tl">
                    <a:srgbClr val="C0C0C0"/>
                  </a:outerShdw>
                </a:effectLst>
                <a:latin typeface="黑体" pitchFamily="2" charset="-122"/>
                <a:ea typeface="黑体" pitchFamily="2" charset="-122"/>
              </a:rPr>
              <a:t>2.</a:t>
            </a:r>
            <a:r>
              <a:rPr lang="zh-CN" altLang="en-US" sz="3400">
                <a:solidFill>
                  <a:srgbClr val="FF3300"/>
                </a:solidFill>
                <a:effectLst>
                  <a:outerShdw blurRad="38100" dist="38100" dir="2700000" algn="tl">
                    <a:srgbClr val="C0C0C0"/>
                  </a:outerShdw>
                </a:effectLst>
                <a:latin typeface="黑体" pitchFamily="2" charset="-122"/>
                <a:ea typeface="黑体" pitchFamily="2" charset="-122"/>
              </a:rPr>
              <a:t>塑造形象的常用方法（写作技巧）：</a:t>
            </a:r>
          </a:p>
          <a:p>
            <a:pPr marL="342900" indent="-342900">
              <a:spcBef>
                <a:spcPct val="20000"/>
              </a:spcBef>
              <a:buFontTx/>
              <a:buChar char="•"/>
              <a:defRPr/>
            </a:pPr>
            <a:r>
              <a:rPr lang="zh-CN" altLang="en-US" sz="3400">
                <a:effectLst>
                  <a:outerShdw blurRad="38100" dist="38100" dir="2700000" algn="tl">
                    <a:srgbClr val="C0C0C0"/>
                  </a:outerShdw>
                </a:effectLst>
                <a:latin typeface="宋体" pitchFamily="2" charset="-122"/>
                <a:ea typeface="宋体" pitchFamily="2" charset="-122"/>
              </a:rPr>
              <a:t>⑴</a:t>
            </a:r>
            <a:r>
              <a:rPr lang="zh-CN" altLang="en-US" sz="3400">
                <a:solidFill>
                  <a:srgbClr val="0000FF"/>
                </a:solidFill>
                <a:effectLst>
                  <a:outerShdw blurRad="38100" dist="38100" dir="2700000" algn="tl">
                    <a:srgbClr val="C0C0C0"/>
                  </a:outerShdw>
                </a:effectLst>
                <a:latin typeface="黑体" pitchFamily="2" charset="-122"/>
                <a:ea typeface="黑体" pitchFamily="2" charset="-122"/>
              </a:rPr>
              <a:t>描写方法</a:t>
            </a:r>
            <a:r>
              <a:rPr lang="zh-CN" altLang="en-US" sz="3400">
                <a:effectLst>
                  <a:outerShdw blurRad="38100" dist="38100" dir="2700000" algn="tl">
                    <a:srgbClr val="C0C0C0"/>
                  </a:outerShdw>
                </a:effectLst>
                <a:latin typeface="宋体" pitchFamily="2" charset="-122"/>
                <a:ea typeface="宋体" pitchFamily="2" charset="-122"/>
              </a:rPr>
              <a:t>：</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正面描写</a:t>
            </a:r>
            <a:r>
              <a:rPr lang="zh-CN" altLang="en-US" sz="3400">
                <a:effectLst>
                  <a:outerShdw blurRad="38100" dist="38100" dir="2700000" algn="tl">
                    <a:srgbClr val="C0C0C0"/>
                  </a:outerShdw>
                </a:effectLst>
                <a:latin typeface="楷体_GB2312" pitchFamily="49" charset="-122"/>
                <a:ea typeface="楷体_GB2312" pitchFamily="49" charset="-122"/>
              </a:rPr>
              <a:t>（肖像、行动、语言、心理、细节），</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侧面描写</a:t>
            </a:r>
            <a:r>
              <a:rPr lang="zh-CN" altLang="en-US" sz="3400">
                <a:effectLst>
                  <a:outerShdw blurRad="38100" dist="38100" dir="2700000" algn="tl">
                    <a:srgbClr val="C0C0C0"/>
                  </a:outerShdw>
                </a:effectLst>
                <a:latin typeface="楷体_GB2312" pitchFamily="49" charset="-122"/>
                <a:ea typeface="楷体_GB2312" pitchFamily="49" charset="-122"/>
              </a:rPr>
              <a:t>（环境、场面</a:t>
            </a:r>
            <a:r>
              <a:rPr lang="en-US" altLang="zh-CN" sz="3400">
                <a:effectLst>
                  <a:outerShdw blurRad="38100" dist="38100" dir="2700000" algn="tl">
                    <a:srgbClr val="C0C0C0"/>
                  </a:outerShdw>
                </a:effectLst>
                <a:latin typeface="宋体"/>
                <a:ea typeface="楷体_GB2312" pitchFamily="49" charset="-122"/>
              </a:rPr>
              <a:t>……</a:t>
            </a:r>
            <a:r>
              <a:rPr lang="zh-CN" altLang="en-US" sz="3400">
                <a:effectLst>
                  <a:outerShdw blurRad="38100" dist="38100" dir="2700000" algn="tl">
                    <a:srgbClr val="C0C0C0"/>
                  </a:outerShdw>
                </a:effectLst>
                <a:latin typeface="楷体_GB2312" pitchFamily="49" charset="-122"/>
                <a:ea typeface="楷体_GB2312" pitchFamily="49" charset="-122"/>
              </a:rPr>
              <a:t>）</a:t>
            </a:r>
            <a:r>
              <a:rPr lang="zh-CN" altLang="en-US" sz="3400">
                <a:effectLst>
                  <a:outerShdw blurRad="38100" dist="38100" dir="2700000" algn="tl">
                    <a:srgbClr val="C0C0C0"/>
                  </a:outerShdw>
                </a:effectLst>
                <a:latin typeface="宋体" pitchFamily="2" charset="-122"/>
                <a:ea typeface="宋体" pitchFamily="2" charset="-122"/>
              </a:rPr>
              <a:t> </a:t>
            </a:r>
          </a:p>
          <a:p>
            <a:pPr marL="342900" indent="-342900">
              <a:spcBef>
                <a:spcPct val="20000"/>
              </a:spcBef>
              <a:buFontTx/>
              <a:buChar char="•"/>
              <a:defRPr/>
            </a:pPr>
            <a:r>
              <a:rPr lang="zh-CN" altLang="en-US" sz="3400">
                <a:effectLst>
                  <a:outerShdw blurRad="38100" dist="38100" dir="2700000" algn="tl">
                    <a:srgbClr val="C0C0C0"/>
                  </a:outerShdw>
                </a:effectLst>
                <a:latin typeface="宋体" pitchFamily="2" charset="-122"/>
                <a:ea typeface="宋体" pitchFamily="2" charset="-122"/>
              </a:rPr>
              <a:t>⑵</a:t>
            </a:r>
            <a:r>
              <a:rPr lang="zh-CN" altLang="en-US" sz="3400">
                <a:solidFill>
                  <a:srgbClr val="0000FF"/>
                </a:solidFill>
                <a:effectLst>
                  <a:outerShdw blurRad="38100" dist="38100" dir="2700000" algn="tl">
                    <a:srgbClr val="C0C0C0"/>
                  </a:outerShdw>
                </a:effectLst>
                <a:latin typeface="黑体" pitchFamily="2" charset="-122"/>
                <a:ea typeface="黑体" pitchFamily="2" charset="-122"/>
              </a:rPr>
              <a:t>表达技巧</a:t>
            </a:r>
            <a:r>
              <a:rPr lang="zh-CN" altLang="en-US" sz="3400">
                <a:effectLst>
                  <a:outerShdw blurRad="38100" dist="38100" dir="2700000" algn="tl">
                    <a:srgbClr val="C0C0C0"/>
                  </a:outerShdw>
                </a:effectLst>
                <a:latin typeface="宋体" pitchFamily="2" charset="-122"/>
                <a:ea typeface="宋体" pitchFamily="2" charset="-122"/>
              </a:rPr>
              <a:t>：</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对比、衬托、</a:t>
            </a:r>
            <a:r>
              <a:rPr lang="zh-CN" altLang="en-US" sz="3400">
                <a:solidFill>
                  <a:srgbClr val="FF6600"/>
                </a:solidFill>
                <a:effectLst>
                  <a:outerShdw blurRad="38100" dist="38100" dir="2700000" algn="tl">
                    <a:srgbClr val="C0C0C0"/>
                  </a:outerShdw>
                </a:effectLst>
                <a:ea typeface="楷体_GB2312" pitchFamily="49" charset="-122"/>
              </a:rPr>
              <a:t>首尾呼用、巧用修辞、详略得当、叙议结合、正侧相衬、引用</a:t>
            </a:r>
            <a:r>
              <a:rPr lang="zh-CN" altLang="en-US" sz="3400">
                <a:ea typeface="宋体" pitchFamily="2" charset="-122"/>
              </a:rPr>
              <a:t> </a:t>
            </a:r>
            <a:endParaRPr lang="zh-CN" altLang="en-US" sz="3400">
              <a:effectLst>
                <a:outerShdw blurRad="38100" dist="38100" dir="2700000" algn="tl">
                  <a:srgbClr val="C0C0C0"/>
                </a:outerShdw>
              </a:effectLst>
              <a:latin typeface="宋体" pitchFamily="2" charset="-122"/>
              <a:ea typeface="宋体" pitchFamily="2" charset="-122"/>
            </a:endParaRPr>
          </a:p>
          <a:p>
            <a:pPr marL="342900" indent="-342900">
              <a:spcBef>
                <a:spcPct val="20000"/>
              </a:spcBef>
              <a:buFontTx/>
              <a:buChar char="•"/>
              <a:defRPr/>
            </a:pPr>
            <a:r>
              <a:rPr lang="zh-CN" altLang="en-US" sz="3400">
                <a:effectLst>
                  <a:outerShdw blurRad="38100" dist="38100" dir="2700000" algn="tl">
                    <a:srgbClr val="C0C0C0"/>
                  </a:outerShdw>
                </a:effectLst>
                <a:latin typeface="宋体" pitchFamily="2" charset="-122"/>
                <a:ea typeface="宋体" pitchFamily="2" charset="-122"/>
              </a:rPr>
              <a:t>⑶</a:t>
            </a:r>
            <a:r>
              <a:rPr lang="zh-CN" altLang="en-US" sz="3400">
                <a:solidFill>
                  <a:srgbClr val="0000FF"/>
                </a:solidFill>
                <a:effectLst>
                  <a:outerShdw blurRad="38100" dist="38100" dir="2700000" algn="tl">
                    <a:srgbClr val="C0C0C0"/>
                  </a:outerShdw>
                </a:effectLst>
                <a:latin typeface="黑体" pitchFamily="2" charset="-122"/>
                <a:ea typeface="黑体" pitchFamily="2" charset="-122"/>
              </a:rPr>
              <a:t>选材组材</a:t>
            </a:r>
            <a:r>
              <a:rPr lang="zh-CN" altLang="en-US" sz="3400">
                <a:effectLst>
                  <a:outerShdw blurRad="38100" dist="38100" dir="2700000" algn="tl">
                    <a:srgbClr val="C0C0C0"/>
                  </a:outerShdw>
                </a:effectLst>
                <a:latin typeface="宋体" pitchFamily="2" charset="-122"/>
                <a:ea typeface="宋体" pitchFamily="2" charset="-122"/>
              </a:rPr>
              <a:t>：</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材料典型</a:t>
            </a:r>
            <a:r>
              <a:rPr lang="zh-CN" altLang="en-US" sz="3400">
                <a:effectLst>
                  <a:outerShdw blurRad="38100" dist="38100" dir="2700000" algn="tl">
                    <a:srgbClr val="C0C0C0"/>
                  </a:outerShdw>
                </a:effectLst>
                <a:latin typeface="宋体" pitchFamily="2" charset="-122"/>
                <a:ea typeface="宋体" pitchFamily="2" charset="-122"/>
              </a:rPr>
              <a:t>、</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构思巧妙</a:t>
            </a:r>
            <a:r>
              <a:rPr lang="zh-CN" altLang="en-US" sz="3400">
                <a:effectLst>
                  <a:outerShdw blurRad="38100" dist="38100" dir="2700000" algn="tl">
                    <a:srgbClr val="C0C0C0"/>
                  </a:outerShdw>
                </a:effectLst>
                <a:latin typeface="宋体" pitchFamily="2" charset="-122"/>
                <a:ea typeface="宋体" pitchFamily="2" charset="-122"/>
              </a:rPr>
              <a:t>、</a:t>
            </a:r>
            <a:r>
              <a:rPr lang="zh-CN" altLang="en-US" sz="3400">
                <a:solidFill>
                  <a:srgbClr val="FF6600"/>
                </a:solidFill>
                <a:effectLst>
                  <a:outerShdw blurRad="38100" dist="38100" dir="2700000" algn="tl">
                    <a:srgbClr val="C0C0C0"/>
                  </a:outerShdw>
                </a:effectLst>
                <a:latin typeface="宋体" pitchFamily="2" charset="-122"/>
                <a:ea typeface="楷体_GB2312" pitchFamily="49" charset="-122"/>
              </a:rPr>
              <a:t>矛盾冲突激烈、以小见大</a:t>
            </a:r>
            <a:r>
              <a:rPr lang="en-US" altLang="zh-CN" sz="3400">
                <a:effectLst>
                  <a:outerShdw blurRad="38100" dist="38100" dir="2700000" algn="tl">
                    <a:srgbClr val="C0C0C0"/>
                  </a:outerShdw>
                </a:effectLst>
                <a:latin typeface="宋体" pitchFamily="2" charset="-122"/>
                <a:ea typeface="宋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331779"/>
                                        </p:tgtEl>
                                        <p:attrNameLst>
                                          <p:attrName>style.visibility</p:attrName>
                                        </p:attrNameLst>
                                      </p:cBhvr>
                                      <p:to>
                                        <p:strVal val="visible"/>
                                      </p:to>
                                    </p:set>
                                    <p:animEffect transition="in" filter="diamond(out)">
                                      <p:cBhvr>
                                        <p:cTn id="7" dur="2000"/>
                                        <p:tgtEl>
                                          <p:spTgt spid="33177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31780"/>
                                        </p:tgtEl>
                                        <p:attrNameLst>
                                          <p:attrName>style.visibility</p:attrName>
                                        </p:attrNameLst>
                                      </p:cBhvr>
                                      <p:to>
                                        <p:strVal val="visible"/>
                                      </p:to>
                                    </p:set>
                                    <p:animEffect transition="in" filter="diamond(in)">
                                      <p:cBhvr>
                                        <p:cTn id="12" dur="2000"/>
                                        <p:tgtEl>
                                          <p:spTgt spid="331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79" grpId="0" animBg="1"/>
      <p:bldP spid="33178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929718" cy="6572272"/>
          </a:xfrm>
        </p:spPr>
        <p:txBody>
          <a:bodyPr/>
          <a:lstStyle/>
          <a:p>
            <a:r>
              <a:rPr lang="zh-CN" altLang="zh-CN" dirty="0"/>
              <a:t>（二）．如何分析传记的结构</a:t>
            </a:r>
          </a:p>
          <a:p>
            <a:r>
              <a:rPr lang="zh-CN" altLang="zh-CN" dirty="0"/>
              <a:t>给文章划分层次，是把握文章思路的手段，也是分析文章的手段。文章的结构是受内容制约</a:t>
            </a:r>
            <a:r>
              <a:rPr lang="zh-CN" altLang="zh-CN" dirty="0" smtClean="0"/>
              <a:t>的</a:t>
            </a:r>
            <a:r>
              <a:rPr lang="en-US" altLang="zh-CN" dirty="0" smtClean="0"/>
              <a:t>.</a:t>
            </a:r>
            <a:r>
              <a:rPr lang="zh-CN" altLang="zh-CN" dirty="0" smtClean="0"/>
              <a:t>试</a:t>
            </a:r>
            <a:r>
              <a:rPr lang="zh-CN" altLang="zh-CN" dirty="0"/>
              <a:t>题往往不大从全篇出题，而是就一段或几段出题，或划分层次，或阐述层意，这就要找准题目涉及到文中哪些段落或区域，确定对应的语句，再仔细分析这一段里每一句话的意思，理清段落之间的关系，了解行文思路。</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285728"/>
            <a:ext cx="9144000" cy="6572272"/>
          </a:xfrm>
        </p:spPr>
        <p:txBody>
          <a:bodyPr>
            <a:normAutofit/>
          </a:bodyPr>
          <a:lstStyle/>
          <a:p>
            <a:r>
              <a:rPr lang="zh-CN" altLang="zh-CN" dirty="0"/>
              <a:t>有关表现手法类题目的答案题技巧</a:t>
            </a:r>
          </a:p>
          <a:p>
            <a:r>
              <a:rPr lang="en-US" altLang="zh-CN" dirty="0"/>
              <a:t>1</a:t>
            </a:r>
            <a:r>
              <a:rPr lang="zh-CN" altLang="zh-CN" dirty="0"/>
              <a:t>．明确各类表现手法。</a:t>
            </a:r>
          </a:p>
          <a:p>
            <a:r>
              <a:rPr lang="en-US" altLang="zh-CN" dirty="0" smtClean="0"/>
              <a:t>        </a:t>
            </a:r>
            <a:r>
              <a:rPr lang="zh-CN" altLang="zh-CN" dirty="0" smtClean="0"/>
              <a:t>从</a:t>
            </a:r>
            <a:r>
              <a:rPr lang="zh-CN" altLang="zh-CN" dirty="0"/>
              <a:t>描写手法来考虑，对比、烘托、动静结合、白描、衬托、象征、肖像描写，心理描写，行动描写，语言描写，细节描写，侧面描写</a:t>
            </a:r>
            <a:r>
              <a:rPr lang="en-US" altLang="zh-CN" dirty="0"/>
              <a:t>(</a:t>
            </a:r>
            <a:r>
              <a:rPr lang="zh-CN" altLang="zh-CN" dirty="0"/>
              <a:t>间接描写，用与传主关系密切者的相关资料来突出传主的形象</a:t>
            </a:r>
            <a:r>
              <a:rPr lang="en-US" altLang="zh-CN" dirty="0"/>
              <a:t>)</a:t>
            </a:r>
            <a:r>
              <a:rPr lang="zh-CN" altLang="zh-CN" dirty="0"/>
              <a:t>等；</a:t>
            </a:r>
          </a:p>
          <a:p>
            <a:r>
              <a:rPr lang="en-US" altLang="zh-CN" dirty="0" smtClean="0"/>
              <a:t>        </a:t>
            </a:r>
            <a:r>
              <a:rPr lang="zh-CN" altLang="zh-CN" dirty="0" smtClean="0"/>
              <a:t>从</a:t>
            </a:r>
            <a:r>
              <a:rPr lang="zh-CN" altLang="zh-CN" dirty="0"/>
              <a:t>选材构思技巧考虑，欲扬先抑或欲抑先扬、铺垫照应、以小见大、详略得当等</a:t>
            </a:r>
            <a:r>
              <a:rPr lang="zh-CN" altLang="zh-CN" dirty="0" smtClean="0"/>
              <a:t>；</a:t>
            </a:r>
            <a:endParaRPr lang="en-US" altLang="zh-CN" dirty="0" smtClean="0"/>
          </a:p>
          <a:p>
            <a:r>
              <a:rPr lang="en-US" altLang="zh-CN" dirty="0" smtClean="0"/>
              <a:t>        </a:t>
            </a:r>
            <a:r>
              <a:rPr lang="zh-CN" altLang="zh-CN" dirty="0" smtClean="0"/>
              <a:t>从</a:t>
            </a:r>
            <a:r>
              <a:rPr lang="zh-CN" altLang="zh-CN" dirty="0"/>
              <a:t>修辞手法来考虑，比喻、拟人、借代、夸张、对偶、排比、反复、设问、反问、引用、人称变换等。 </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185</TotalTime>
  <Words>3440</Words>
  <Application>Microsoft Office PowerPoint</Application>
  <PresentationFormat>全屏显示(4:3)</PresentationFormat>
  <Paragraphs>154</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人物传记阅读</vt:lpstr>
      <vt:lpstr>幻灯片 2</vt:lpstr>
      <vt:lpstr>幻灯片 3</vt:lpstr>
      <vt:lpstr>传记阅读主要题型</vt:lpstr>
      <vt:lpstr>幻灯片 5</vt:lpstr>
      <vt:lpstr>（一）、准确解读文本是关键</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人物传记阅读</dc:title>
  <dc:creator>微软用户</dc:creator>
  <cp:lastModifiedBy>微软用户</cp:lastModifiedBy>
  <cp:revision>23</cp:revision>
  <dcterms:created xsi:type="dcterms:W3CDTF">2014-10-24T07:17:07Z</dcterms:created>
  <dcterms:modified xsi:type="dcterms:W3CDTF">2014-11-08T08:12:25Z</dcterms:modified>
</cp:coreProperties>
</file>