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79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6" r:id="rId20"/>
    <p:sldId id="26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F9B14-3148-4666-B2DF-9C30801D2770}" type="datetimeFigureOut">
              <a:rPr lang="zh-CN" altLang="en-US" smtClean="0"/>
              <a:t>2016-12-12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A2B69-C5AB-4B9B-BFB9-F027C3242B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26032;&#24314;&#25991;&#20214;&#22841;\&#35266;&#27815;&#28023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观沧海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04800" y="457200"/>
            <a:ext cx="44831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96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观沧海</a:t>
            </a:r>
            <a:r>
              <a:rPr kumimoji="1" lang="zh-CN" altLang="en-US" sz="4800" dirty="0">
                <a:solidFill>
                  <a:srgbClr val="FF0000"/>
                </a:solidFill>
                <a:latin typeface="Times New Roman" pitchFamily="18" charset="0"/>
              </a:rPr>
              <a:t>            </a:t>
            </a:r>
          </a:p>
          <a:p>
            <a:pPr algn="ctr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曹 操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1258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zh-CN" sz="4400">
              <a:latin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00050" y="1258888"/>
            <a:ext cx="8343900" cy="2308225"/>
            <a:chOff x="0" y="1454"/>
            <a:chExt cx="5256" cy="1454"/>
          </a:xfrm>
        </p:grpSpPr>
        <p:sp>
          <p:nvSpPr>
            <p:cNvPr id="25606" name="Rectangle 4"/>
            <p:cNvSpPr>
              <a:spLocks noChangeArrowheads="1"/>
            </p:cNvSpPr>
            <p:nvPr/>
          </p:nvSpPr>
          <p:spPr bwMode="auto">
            <a:xfrm>
              <a:off x="0" y="1454"/>
              <a:ext cx="5256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zh-CN" sz="4400">
                <a:latin typeface="Times New Roman" pitchFamily="18" charset="0"/>
              </a:endParaRPr>
            </a:p>
          </p:txBody>
        </p:sp>
        <p:sp>
          <p:nvSpPr>
            <p:cNvPr id="25607" name="Rectangle 5"/>
            <p:cNvSpPr>
              <a:spLocks noChangeArrowheads="1"/>
            </p:cNvSpPr>
            <p:nvPr/>
          </p:nvSpPr>
          <p:spPr bwMode="auto">
            <a:xfrm>
              <a:off x="0" y="1454"/>
              <a:ext cx="5256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zh-CN" sz="4400">
                <a:latin typeface="Times New Roman" pitchFamily="18" charset="0"/>
              </a:endParaRPr>
            </a:p>
          </p:txBody>
        </p:sp>
      </p:grpSp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0" y="0"/>
            <a:ext cx="9144000" cy="9796463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     </a:t>
            </a:r>
            <a:r>
              <a:rPr kumimoji="1" lang="zh-CN" altLang="en-US" sz="3600" b="1">
                <a:latin typeface="Times New Roman" pitchFamily="18" charset="0"/>
                <a:ea typeface="黑体" pitchFamily="2" charset="-122"/>
              </a:rPr>
              <a:t>第一层：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（开头两句）：</a:t>
            </a:r>
            <a:r>
              <a:rPr kumimoji="1" lang="zh-CN" altLang="en-US" sz="36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交代观海的地点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（直陈其事）</a:t>
            </a:r>
          </a:p>
          <a:p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   第二层：（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3----8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句）：</a:t>
            </a:r>
            <a:r>
              <a:rPr kumimoji="1" lang="zh-CN" altLang="en-US" sz="36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描写海水与山岛。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海水荡漾，是动态；山岛耸立，是静态。相互映衬，显示了大海的辽阔和威严。再写草木，仍然是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静态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，次及洪波，又回到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动态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。显示了大海的惊人力量和宏伟气象。这一层全是写实景。</a:t>
            </a:r>
          </a:p>
          <a:p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    第三层（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9---12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句）：</a:t>
            </a:r>
            <a:r>
              <a:rPr kumimoji="1" lang="zh-CN" altLang="en-US" sz="3600" b="1" u="sng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借助奇特的想象来表现大海吞吐日月星辰的气概。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写的是虚景即诗人的主观感受，是从两个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若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字看出来的。</a:t>
            </a:r>
          </a:p>
          <a:p>
            <a:endParaRPr kumimoji="1" lang="zh-CN" altLang="en-US" sz="36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endParaRPr kumimoji="1" lang="zh-CN" altLang="en-US" sz="36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800" b="1">
              <a:solidFill>
                <a:srgbClr val="FF33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800" b="1">
              <a:solidFill>
                <a:srgbClr val="FF33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3200" b="1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6019800" y="6034088"/>
            <a:ext cx="28956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整体感知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1258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zh-CN" sz="4400">
              <a:latin typeface="Times New Roman" pitchFamily="18" charset="0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00050" y="1258888"/>
            <a:ext cx="8343900" cy="2308225"/>
            <a:chOff x="0" y="1454"/>
            <a:chExt cx="5256" cy="1454"/>
          </a:xfrm>
        </p:grpSpPr>
        <p:sp>
          <p:nvSpPr>
            <p:cNvPr id="26630" name="Rectangle 4"/>
            <p:cNvSpPr>
              <a:spLocks noChangeArrowheads="1"/>
            </p:cNvSpPr>
            <p:nvPr/>
          </p:nvSpPr>
          <p:spPr bwMode="auto">
            <a:xfrm>
              <a:off x="0" y="1454"/>
              <a:ext cx="5256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zh-CN" sz="4400">
                <a:latin typeface="Times New Roman" pitchFamily="18" charset="0"/>
              </a:endParaRPr>
            </a:p>
          </p:txBody>
        </p:sp>
        <p:sp>
          <p:nvSpPr>
            <p:cNvPr id="26631" name="Rectangle 5"/>
            <p:cNvSpPr>
              <a:spLocks noChangeArrowheads="1"/>
            </p:cNvSpPr>
            <p:nvPr/>
          </p:nvSpPr>
          <p:spPr bwMode="auto">
            <a:xfrm>
              <a:off x="0" y="1454"/>
              <a:ext cx="5256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zh-CN" sz="4400">
                <a:latin typeface="Times New Roman" pitchFamily="18" charset="0"/>
              </a:endParaRPr>
            </a:p>
          </p:txBody>
        </p:sp>
      </p:grpSp>
      <p:sp>
        <p:nvSpPr>
          <p:cNvPr id="26628" name="Rectangle 7"/>
          <p:cNvSpPr>
            <a:spLocks noChangeArrowheads="1"/>
          </p:cNvSpPr>
          <p:nvPr/>
        </p:nvSpPr>
        <p:spPr bwMode="auto">
          <a:xfrm>
            <a:off x="381000" y="673100"/>
            <a:ext cx="8763000" cy="61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      </a:t>
            </a:r>
            <a:r>
              <a:rPr kumimoji="1" lang="en-US" altLang="zh-CN" sz="32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东临碣石，以观沧海。水何澹澹，山岛竦峙</a:t>
            </a:r>
            <a:r>
              <a:rPr kumimoji="1" lang="zh-CN" altLang="en-US" sz="3200" b="1">
                <a:solidFill>
                  <a:srgbClr val="CC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，头二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句点明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观沧海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的位置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：诗人登上碣石山顶，居高临海，大海的壮阔景象尽收眼底。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    以下十句描写，由此拓展而来。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水何澹澹，山岛竦峙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是望海初得的大致印象。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澹澹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形容大海水面浩淼的样子；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何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，何其，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今言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多么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，是叹美之词。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澹澹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而加叹美，那沧海的辽阔苍茫气象便可想而知了。 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 这水波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澹澹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的海上，最先映入眼帘的是那突兀耸立的山岛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， 它们点缀在平阔的海面上，使大海显得神奇壮观。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这两句写出了大海远景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的一般轮廓，下面再层层深入描写。</a:t>
            </a:r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0" y="0"/>
            <a:ext cx="1752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6000" b="1"/>
              <a:t>赏析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rgbClr val="FFFFCC"/>
              </a:gs>
              <a:gs pos="100000">
                <a:srgbClr val="CCEC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en-US" altLang="zh-CN" sz="3200" b="1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 dirty="0">
                <a:solidFill>
                  <a:srgbClr val="CC0000"/>
                </a:solidFill>
                <a:latin typeface="黑体" pitchFamily="2" charset="-122"/>
                <a:ea typeface="黑体" pitchFamily="2" charset="-122"/>
              </a:rPr>
              <a:t>树木丛生，百草丰茂。秋风萧瑟，洪波涌起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前二句具体写竦峙的山岛：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虽然已到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秋风萧瑟，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草木摇落的季节，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但岛上树木繁茂，百草丰美，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给人生意盎然之感。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后二句则是对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水何澹澹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一句的进一层描写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：定神细看，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在秋风萧瑟中的海面竟是洪波巨澜，汹涌起伏。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这儿，虽是秋天的典型环境，却无半点萧瑟凄凉的悲秋意绪。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曹操面对萧瑟秋风，极写大海的辽阔壮美：在秋风萧瑟中，大海汹涌澎湃，浩淼接天；山岛高耸挺拔，草木繁茂，没有丝毫凋衰感伤的情调。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这种新的境界，新的格调，正反映了他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老骥伏枥，志在千里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的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烈士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胸襟。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04800" y="176213"/>
            <a:ext cx="8839200" cy="6681787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CC3300"/>
                </a:solidFill>
                <a:latin typeface="Times New Roman" pitchFamily="18" charset="0"/>
              </a:rPr>
              <a:t>“</a:t>
            </a:r>
            <a:r>
              <a:rPr kumimoji="1" lang="zh-CN" altLang="en-US" sz="2800" b="1">
                <a:solidFill>
                  <a:srgbClr val="CC0000"/>
                </a:solidFill>
                <a:latin typeface="宋体" pitchFamily="2" charset="-122"/>
              </a:rPr>
              <a:t>幸甚至哉，歌以咏志</a:t>
            </a:r>
            <a:r>
              <a:rPr kumimoji="1" lang="zh-CN" altLang="en-US" sz="2800" b="1">
                <a:solidFill>
                  <a:srgbClr val="FF0000"/>
                </a:solidFill>
                <a:latin typeface="宋体" pitchFamily="2" charset="-122"/>
              </a:rPr>
              <a:t>。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”</a:t>
            </a:r>
            <a:r>
              <a:rPr kumimoji="1" lang="zh-CN" altLang="en-US" sz="2800" b="1">
                <a:solidFill>
                  <a:srgbClr val="FF0000"/>
                </a:solidFill>
                <a:latin typeface="宋体" pitchFamily="2" charset="-122"/>
              </a:rPr>
              <a:t>这是合乐时的套语，与诗的内容无关。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latin typeface="宋体" pitchFamily="2" charset="-122"/>
              </a:rPr>
              <a:t>  </a:t>
            </a:r>
            <a:r>
              <a:rPr kumimoji="1" lang="en-US" altLang="zh-CN" sz="2800" b="1">
                <a:latin typeface="宋体" pitchFamily="2" charset="-122"/>
              </a:rPr>
              <a:t>《</a:t>
            </a:r>
            <a:r>
              <a:rPr kumimoji="1" lang="zh-CN" altLang="en-US" sz="2800" b="1">
                <a:latin typeface="宋体" pitchFamily="2" charset="-122"/>
              </a:rPr>
              <a:t>观沧海</a:t>
            </a:r>
            <a:r>
              <a:rPr kumimoji="1" lang="en-US" altLang="zh-CN" sz="2800" b="1">
                <a:latin typeface="宋体" pitchFamily="2" charset="-122"/>
              </a:rPr>
              <a:t>》</a:t>
            </a:r>
            <a:r>
              <a:rPr kumimoji="1" lang="zh-CN" altLang="en-US" sz="2800" b="1">
                <a:latin typeface="宋体" pitchFamily="2" charset="-122"/>
              </a:rPr>
              <a:t>这首诗，从字面看，海水、山岛、草木、秋风，乃至日月星汉，全是眼前景物，这样纯写自然景物的诗歌，在我国文学史上，曹操以前似还不曾有过。它不但通篇写景，而且独具一格，</a:t>
            </a:r>
            <a:r>
              <a:rPr kumimoji="1" lang="zh-CN" altLang="en-US" sz="2800" b="1">
                <a:solidFill>
                  <a:srgbClr val="FF0000"/>
                </a:solidFill>
                <a:latin typeface="宋体" pitchFamily="2" charset="-122"/>
              </a:rPr>
              <a:t>堪称中国山水诗的最早佳作，</a:t>
            </a:r>
            <a:r>
              <a:rPr kumimoji="1" lang="zh-CN" altLang="en-US" sz="2800" b="1">
                <a:latin typeface="宋体" pitchFamily="2" charset="-122"/>
              </a:rPr>
              <a:t>特别受到文学史家的厚爱。值得指出的是：客观自然景物反映到诗人头脑中，必然经过诗人主观的过滤－－理解、融会、取舍、强调，然后形成艺术的产品。这种产品，</a:t>
            </a:r>
            <a:r>
              <a:rPr kumimoji="1" lang="zh-CN" altLang="en-US" sz="2800" b="1">
                <a:solidFill>
                  <a:srgbClr val="FF0000"/>
                </a:solidFill>
                <a:latin typeface="宋体" pitchFamily="2" charset="-122"/>
              </a:rPr>
              <a:t>既是客观世界的反映，也是诗人主观精神的凝结，这就叫做</a:t>
            </a:r>
            <a:r>
              <a:rPr kumimoji="1" lang="zh-CN" altLang="en-US" sz="40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意</a:t>
            </a:r>
            <a:r>
              <a:rPr kumimoji="1" lang="zh-CN" altLang="en-US" sz="4000" b="1">
                <a:solidFill>
                  <a:srgbClr val="0000FF"/>
                </a:solidFill>
                <a:latin typeface="宋体" pitchFamily="2" charset="-122"/>
                <a:ea typeface="华文新魏" pitchFamily="2" charset="-122"/>
              </a:rPr>
              <a:t>境</a:t>
            </a:r>
            <a:r>
              <a:rPr kumimoji="1" lang="zh-CN" altLang="en-US" sz="2800" b="1">
                <a:solidFill>
                  <a:schemeClr val="accent2"/>
                </a:solidFill>
                <a:latin typeface="宋体" pitchFamily="2" charset="-122"/>
              </a:rPr>
              <a:t>。</a:t>
            </a:r>
            <a:r>
              <a:rPr kumimoji="1" lang="zh-CN" altLang="en-US" sz="2800" b="1">
                <a:latin typeface="宋体" pitchFamily="2" charset="-122"/>
              </a:rPr>
              <a:t>。这首诗写秋天的大海，能够一洗悲秋的感伤情调，</a:t>
            </a:r>
            <a:r>
              <a:rPr kumimoji="1" lang="zh-CN" altLang="en-US" sz="2800" b="1">
                <a:solidFill>
                  <a:srgbClr val="FF0000"/>
                </a:solidFill>
                <a:latin typeface="宋体" pitchFamily="2" charset="-122"/>
              </a:rPr>
              <a:t>写得沉雄健爽，气象壮阔，</a:t>
            </a:r>
            <a:r>
              <a:rPr kumimoji="1" lang="zh-CN" altLang="en-US" sz="2800" b="1">
                <a:latin typeface="宋体" pitchFamily="2" charset="-122"/>
              </a:rPr>
              <a:t>这与曹操的气度、品格乃至美学情趣都是紧密相关的。</a:t>
            </a:r>
          </a:p>
          <a:p>
            <a:pPr eaLnBrk="0" hangingPunct="0">
              <a:spcBef>
                <a:spcPct val="50000"/>
              </a:spcBef>
            </a:pPr>
            <a:endParaRPr kumimoji="1" lang="en-US" altLang="zh-CN" sz="2800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3324225"/>
          </a:xfrm>
        </p:spPr>
        <p:txBody>
          <a:bodyPr/>
          <a:lstStyle/>
          <a:p>
            <a:pPr algn="l"/>
            <a:r>
              <a:rPr lang="zh-CN" altLang="zh-CN" sz="3600" dirty="0" smtClean="0"/>
              <a:t>内容方面：</a:t>
            </a:r>
            <a:br>
              <a:rPr lang="zh-CN" altLang="zh-CN" sz="3600" dirty="0" smtClean="0"/>
            </a:br>
            <a:r>
              <a:rPr lang="en-US" altLang="zh-CN" sz="3400" b="1" dirty="0" smtClean="0">
                <a:solidFill>
                  <a:srgbClr val="FF0000"/>
                </a:solidFill>
                <a:ea typeface="黑体" pitchFamily="2" charset="-122"/>
              </a:rPr>
              <a:t>   </a:t>
            </a:r>
            <a:r>
              <a:rPr lang="zh-CN" altLang="en-US" sz="3400" b="1" dirty="0" smtClean="0">
                <a:solidFill>
                  <a:srgbClr val="FF0000"/>
                </a:solidFill>
                <a:ea typeface="黑体" pitchFamily="2" charset="-122"/>
              </a:rPr>
              <a:t>作</a:t>
            </a:r>
            <a:r>
              <a:rPr lang="zh-CN" altLang="en-US" sz="3400" b="1" dirty="0" smtClean="0">
                <a:solidFill>
                  <a:srgbClr val="FF0000"/>
                </a:solidFill>
                <a:ea typeface="黑体" pitchFamily="2" charset="-122"/>
              </a:rPr>
              <a:t>者描写了哪些景物？其中哪些是实景，哪些是想像之景？</a:t>
            </a:r>
            <a:r>
              <a:rPr lang="zh-CN" altLang="en-US" sz="3400" b="1" dirty="0" smtClean="0">
                <a:solidFill>
                  <a:schemeClr val="accent2"/>
                </a:solidFill>
                <a:ea typeface="黑体" pitchFamily="2" charset="-122"/>
              </a:rPr>
              <a:t/>
            </a:r>
            <a:br>
              <a:rPr lang="zh-CN" altLang="en-US" sz="3400" b="1" dirty="0" smtClean="0">
                <a:solidFill>
                  <a:schemeClr val="accent2"/>
                </a:solidFill>
                <a:ea typeface="黑体" pitchFamily="2" charset="-122"/>
              </a:rPr>
            </a:br>
            <a:endParaRPr lang="zh-CN" altLang="en-US" sz="3400" b="1" dirty="0" smtClean="0">
              <a:solidFill>
                <a:schemeClr val="accent2"/>
              </a:solidFill>
              <a:ea typeface="黑体" pitchFamily="2" charset="-122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194050"/>
            <a:ext cx="8229600" cy="29368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4000" b="1" dirty="0" smtClean="0">
                <a:solidFill>
                  <a:schemeClr val="hlink"/>
                </a:solidFill>
                <a:ea typeface="黑体" pitchFamily="2" charset="-122"/>
              </a:rPr>
              <a:t>      </a:t>
            </a:r>
            <a:r>
              <a:rPr lang="zh-CN" altLang="en-US" sz="4000" b="1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海水、山岛、草木、秋风、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4000" b="1" dirty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   洪波、日月星辰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26"/>
          <p:cNvSpPr>
            <a:spLocks noChangeArrowheads="1"/>
          </p:cNvSpPr>
          <p:nvPr/>
        </p:nvSpPr>
        <p:spPr bwMode="auto">
          <a:xfrm>
            <a:off x="228600" y="796925"/>
            <a:ext cx="697498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400" b="1" dirty="0" smtClean="0">
                <a:solidFill>
                  <a:srgbClr val="3333CC"/>
                </a:solidFill>
                <a:latin typeface="Times New Roman" pitchFamily="18" charset="0"/>
                <a:ea typeface="华文新魏" pitchFamily="2" charset="-122"/>
              </a:rPr>
              <a:t>哪些是实景，哪些是想象？</a:t>
            </a:r>
            <a:endParaRPr kumimoji="1" lang="zh-CN" altLang="en-US" sz="4400" b="1" dirty="0">
              <a:solidFill>
                <a:srgbClr val="3333CC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30723" name="Rectangle 1027"/>
          <p:cNvSpPr>
            <a:spLocks noChangeArrowheads="1"/>
          </p:cNvSpPr>
          <p:nvPr/>
        </p:nvSpPr>
        <p:spPr bwMode="auto">
          <a:xfrm>
            <a:off x="914400" y="14192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3600" b="1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86020" name="Rectangle 1028"/>
          <p:cNvSpPr>
            <a:spLocks noChangeArrowheads="1"/>
          </p:cNvSpPr>
          <p:nvPr/>
        </p:nvSpPr>
        <p:spPr bwMode="auto">
          <a:xfrm>
            <a:off x="838200" y="1524000"/>
            <a:ext cx="62563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层：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交代观海的地点</a:t>
            </a:r>
          </a:p>
        </p:txBody>
      </p:sp>
      <p:sp>
        <p:nvSpPr>
          <p:cNvPr id="86021" name="Rectangle 1029"/>
          <p:cNvSpPr>
            <a:spLocks noChangeArrowheads="1"/>
          </p:cNvSpPr>
          <p:nvPr/>
        </p:nvSpPr>
        <p:spPr bwMode="auto">
          <a:xfrm>
            <a:off x="762000" y="2209800"/>
            <a:ext cx="6297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2 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层：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描写海水与山岛。</a:t>
            </a:r>
          </a:p>
        </p:txBody>
      </p:sp>
      <p:sp>
        <p:nvSpPr>
          <p:cNvPr id="86022" name="Rectangle 1030"/>
          <p:cNvSpPr>
            <a:spLocks noChangeArrowheads="1"/>
          </p:cNvSpPr>
          <p:nvPr/>
        </p:nvSpPr>
        <p:spPr bwMode="auto">
          <a:xfrm>
            <a:off x="762000" y="2720975"/>
            <a:ext cx="61366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3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层：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表现大海吞吐日月星辰的气概。</a:t>
            </a:r>
          </a:p>
        </p:txBody>
      </p:sp>
      <p:sp>
        <p:nvSpPr>
          <p:cNvPr id="30728" name="AutoShape 1032"/>
          <p:cNvSpPr>
            <a:spLocks/>
          </p:cNvSpPr>
          <p:nvPr/>
        </p:nvSpPr>
        <p:spPr bwMode="auto">
          <a:xfrm>
            <a:off x="381000" y="1447800"/>
            <a:ext cx="228600" cy="1752600"/>
          </a:xfrm>
          <a:prstGeom prst="leftBrace">
            <a:avLst>
              <a:gd name="adj1" fmla="val 63889"/>
              <a:gd name="adj2" fmla="val 50000"/>
            </a:avLst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 sz="3600">
              <a:latin typeface="Times New Roman" pitchFamily="18" charset="0"/>
            </a:endParaRPr>
          </a:p>
        </p:txBody>
      </p:sp>
      <p:sp>
        <p:nvSpPr>
          <p:cNvPr id="86025" name="Rectangle 1033"/>
          <p:cNvSpPr>
            <a:spLocks noChangeArrowheads="1"/>
          </p:cNvSpPr>
          <p:nvPr/>
        </p:nvSpPr>
        <p:spPr bwMode="auto">
          <a:xfrm>
            <a:off x="228600" y="4295775"/>
            <a:ext cx="681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2</a:t>
            </a:r>
            <a:r>
              <a:rPr kumimoji="1" lang="zh-CN" altLang="en-US" sz="3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新魏" pitchFamily="2" charset="-122"/>
              </a:rPr>
              <a:t>、全诗是以哪个字展开来写的？</a:t>
            </a:r>
          </a:p>
        </p:txBody>
      </p:sp>
      <p:sp>
        <p:nvSpPr>
          <p:cNvPr id="86026" name="Rectangle 1034"/>
          <p:cNvSpPr>
            <a:spLocks noChangeArrowheads="1"/>
          </p:cNvSpPr>
          <p:nvPr/>
        </p:nvSpPr>
        <p:spPr bwMode="auto">
          <a:xfrm>
            <a:off x="762000" y="5105400"/>
            <a:ext cx="9467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全诗以“观”字统领全篇，以下由“观”字展开，</a:t>
            </a:r>
          </a:p>
        </p:txBody>
      </p:sp>
      <p:sp>
        <p:nvSpPr>
          <p:cNvPr id="86027" name="Text Box 1035"/>
          <p:cNvSpPr txBox="1">
            <a:spLocks noChangeArrowheads="1"/>
          </p:cNvSpPr>
          <p:nvPr/>
        </p:nvSpPr>
        <p:spPr bwMode="auto">
          <a:xfrm>
            <a:off x="762000" y="5791200"/>
            <a:ext cx="441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写登山所见。</a:t>
            </a:r>
          </a:p>
          <a:p>
            <a:pPr>
              <a:spcBef>
                <a:spcPct val="50000"/>
              </a:spcBef>
            </a:pPr>
            <a:endParaRPr kumimoji="1" lang="en-US" altLang="zh-CN" sz="2400" dirty="0">
              <a:solidFill>
                <a:srgbClr val="FF3300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86029" name="Text Box 1037"/>
          <p:cNvSpPr txBox="1">
            <a:spLocks noChangeArrowheads="1"/>
          </p:cNvSpPr>
          <p:nvPr/>
        </p:nvSpPr>
        <p:spPr bwMode="auto">
          <a:xfrm>
            <a:off x="7092950" y="2132856"/>
            <a:ext cx="205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8000"/>
                </a:solidFill>
                <a:latin typeface="Times New Roman" pitchFamily="18" charset="0"/>
                <a:ea typeface="华文行楷" pitchFamily="2" charset="-122"/>
              </a:rPr>
              <a:t>（实景）</a:t>
            </a:r>
          </a:p>
        </p:txBody>
      </p:sp>
      <p:sp>
        <p:nvSpPr>
          <p:cNvPr id="86030" name="AutoShape 1038"/>
          <p:cNvSpPr>
            <a:spLocks noChangeArrowheads="1"/>
          </p:cNvSpPr>
          <p:nvPr/>
        </p:nvSpPr>
        <p:spPr bwMode="auto">
          <a:xfrm>
            <a:off x="8458200" y="2895600"/>
            <a:ext cx="381000" cy="838200"/>
          </a:xfrm>
          <a:prstGeom prst="curvedLeftArrow">
            <a:avLst>
              <a:gd name="adj1" fmla="val 44000"/>
              <a:gd name="adj2" fmla="val 88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031" name="Text Box 1039"/>
          <p:cNvSpPr txBox="1">
            <a:spLocks noChangeArrowheads="1"/>
          </p:cNvSpPr>
          <p:nvPr/>
        </p:nvSpPr>
        <p:spPr bwMode="auto">
          <a:xfrm>
            <a:off x="6732588" y="3068638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008000"/>
                </a:solidFill>
                <a:latin typeface="Times New Roman" pitchFamily="18" charset="0"/>
                <a:ea typeface="华文行楷" pitchFamily="2" charset="-122"/>
              </a:rPr>
              <a:t>（想象）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autoUpdateAnimBg="0"/>
      <p:bldP spid="86020" grpId="0" autoUpdateAnimBg="0"/>
      <p:bldP spid="86021" grpId="0" autoUpdateAnimBg="0"/>
      <p:bldP spid="86022" grpId="0" autoUpdateAnimBg="0"/>
      <p:bldP spid="86025" grpId="0" autoUpdateAnimBg="0"/>
      <p:bldP spid="86026" grpId="0" autoUpdateAnimBg="0"/>
      <p:bldP spid="86027" grpId="0" autoUpdateAnimBg="0"/>
      <p:bldP spid="86029" grpId="0" autoUpdateAnimBg="0"/>
      <p:bldP spid="86030" grpId="0" animBg="1"/>
      <p:bldP spid="8603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2241_200703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19600"/>
            <a:ext cx="9144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3"/>
          <p:cNvSpPr>
            <a:spLocks/>
          </p:cNvSpPr>
          <p:nvPr>
            <p:ph type="body" idx="1"/>
          </p:nvPr>
        </p:nvSpPr>
        <p:spPr>
          <a:xfrm>
            <a:off x="1143000" y="0"/>
            <a:ext cx="381000" cy="4038600"/>
          </a:xfrm>
          <a:prstGeom prst="leftBrace">
            <a:avLst>
              <a:gd name="adj1" fmla="val 88333"/>
              <a:gd name="adj2" fmla="val 45954"/>
            </a:avLst>
          </a:prstGeom>
          <a:ln>
            <a:solidFill>
              <a:srgbClr val="FF3300"/>
            </a:solidFill>
            <a:round/>
          </a:ln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28600" y="1447800"/>
            <a:ext cx="838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/>
              <a:t>观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1676400" y="228600"/>
            <a:ext cx="762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水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4267200" y="2286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山岛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1600200" y="10668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树木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4343400" y="990600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百草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1676400" y="19050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秋风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4419600" y="18288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洪波</a:t>
            </a:r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1752600" y="27432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日月</a:t>
            </a:r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1676400" y="3657600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星汉</a:t>
            </a:r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2514600" y="3048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澹澹</a:t>
            </a:r>
            <a:r>
              <a:rPr lang="zh-CN" altLang="en-US" sz="320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2667000" y="11430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丛生</a:t>
            </a:r>
            <a:r>
              <a:rPr lang="zh-CN" altLang="en-US" b="1"/>
              <a:t> </a:t>
            </a:r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5562600" y="990600"/>
            <a:ext cx="213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丰茂</a:t>
            </a:r>
            <a:r>
              <a:rPr lang="zh-CN" altLang="en-US" sz="320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2743200" y="19812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萧瑟</a:t>
            </a:r>
            <a:r>
              <a:rPr lang="zh-CN" altLang="en-US" sz="320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7841" name="Text Box 17"/>
          <p:cNvSpPr txBox="1">
            <a:spLocks noChangeArrowheads="1"/>
          </p:cNvSpPr>
          <p:nvPr/>
        </p:nvSpPr>
        <p:spPr bwMode="auto">
          <a:xfrm>
            <a:off x="5638800" y="1828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涌起</a:t>
            </a:r>
            <a:r>
              <a:rPr lang="zh-CN" altLang="en-US" b="1"/>
              <a:t> </a:t>
            </a:r>
          </a:p>
        </p:txBody>
      </p:sp>
      <p:sp>
        <p:nvSpPr>
          <p:cNvPr id="77842" name="Text Box 18"/>
          <p:cNvSpPr txBox="1">
            <a:spLocks noChangeArrowheads="1"/>
          </p:cNvSpPr>
          <p:nvPr/>
        </p:nvSpPr>
        <p:spPr bwMode="auto">
          <a:xfrm>
            <a:off x="3276600" y="2819400"/>
            <a:ext cx="205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若出其中</a:t>
            </a:r>
            <a:r>
              <a:rPr lang="zh-CN" altLang="en-US" sz="320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7843" name="Text Box 19"/>
          <p:cNvSpPr txBox="1">
            <a:spLocks noChangeArrowheads="1"/>
          </p:cNvSpPr>
          <p:nvPr/>
        </p:nvSpPr>
        <p:spPr bwMode="auto">
          <a:xfrm>
            <a:off x="3200400" y="3657600"/>
            <a:ext cx="213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若出其里</a:t>
            </a:r>
            <a:r>
              <a:rPr lang="zh-CN" altLang="en-US" sz="320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7844" name="Text Box 20"/>
          <p:cNvSpPr txBox="1">
            <a:spLocks noChangeArrowheads="1"/>
          </p:cNvSpPr>
          <p:nvPr/>
        </p:nvSpPr>
        <p:spPr bwMode="auto">
          <a:xfrm>
            <a:off x="5638800" y="2286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竦峙 </a:t>
            </a:r>
          </a:p>
        </p:txBody>
      </p:sp>
      <p:sp>
        <p:nvSpPr>
          <p:cNvPr id="77845" name="AutoShape 21"/>
          <p:cNvSpPr>
            <a:spLocks/>
          </p:cNvSpPr>
          <p:nvPr/>
        </p:nvSpPr>
        <p:spPr bwMode="auto">
          <a:xfrm>
            <a:off x="6019800" y="2971800"/>
            <a:ext cx="381000" cy="1295400"/>
          </a:xfrm>
          <a:prstGeom prst="rightBrace">
            <a:avLst>
              <a:gd name="adj1" fmla="val 28333"/>
              <a:gd name="adj2" fmla="val 52005"/>
            </a:avLst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77846" name="AutoShape 22"/>
          <p:cNvSpPr>
            <a:spLocks/>
          </p:cNvSpPr>
          <p:nvPr/>
        </p:nvSpPr>
        <p:spPr bwMode="auto">
          <a:xfrm>
            <a:off x="8001000" y="457200"/>
            <a:ext cx="152400" cy="1905000"/>
          </a:xfrm>
          <a:prstGeom prst="rightBrace">
            <a:avLst>
              <a:gd name="adj1" fmla="val 104167"/>
              <a:gd name="adj2" fmla="val 52005"/>
            </a:avLst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77847" name="Text Box 23"/>
          <p:cNvSpPr txBox="1">
            <a:spLocks noChangeArrowheads="1"/>
          </p:cNvSpPr>
          <p:nvPr/>
        </p:nvSpPr>
        <p:spPr bwMode="auto">
          <a:xfrm>
            <a:off x="6705600" y="33528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虚景</a:t>
            </a:r>
          </a:p>
        </p:txBody>
      </p:sp>
      <p:sp>
        <p:nvSpPr>
          <p:cNvPr id="77848" name="Text Box 24"/>
          <p:cNvSpPr txBox="1">
            <a:spLocks noChangeArrowheads="1"/>
          </p:cNvSpPr>
          <p:nvPr/>
        </p:nvSpPr>
        <p:spPr bwMode="auto">
          <a:xfrm>
            <a:off x="8153400" y="762000"/>
            <a:ext cx="990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实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景</a:t>
            </a:r>
          </a:p>
        </p:txBody>
      </p:sp>
      <p:sp>
        <p:nvSpPr>
          <p:cNvPr id="77849" name="Text Box 25"/>
          <p:cNvSpPr txBox="1">
            <a:spLocks noChangeArrowheads="1"/>
          </p:cNvSpPr>
          <p:nvPr/>
        </p:nvSpPr>
        <p:spPr bwMode="auto">
          <a:xfrm>
            <a:off x="6705600" y="3810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苍芒动荡</a:t>
            </a:r>
          </a:p>
        </p:txBody>
      </p:sp>
      <p:sp>
        <p:nvSpPr>
          <p:cNvPr id="77850" name="Text Box 26"/>
          <p:cNvSpPr txBox="1">
            <a:spLocks noChangeArrowheads="1"/>
          </p:cNvSpPr>
          <p:nvPr/>
        </p:nvSpPr>
        <p:spPr bwMode="auto">
          <a:xfrm>
            <a:off x="6629400" y="1135063"/>
            <a:ext cx="1371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欣欣向荣</a:t>
            </a:r>
          </a:p>
        </p:txBody>
      </p:sp>
      <p:sp>
        <p:nvSpPr>
          <p:cNvPr id="77851" name="Text Box 27"/>
          <p:cNvSpPr txBox="1">
            <a:spLocks noChangeArrowheads="1"/>
          </p:cNvSpPr>
          <p:nvPr/>
        </p:nvSpPr>
        <p:spPr bwMode="auto">
          <a:xfrm>
            <a:off x="6705600" y="19812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</a:rPr>
              <a:t>波澜壮阔</a:t>
            </a:r>
          </a:p>
        </p:txBody>
      </p:sp>
      <p:sp>
        <p:nvSpPr>
          <p:cNvPr id="33820" name="Text Box 28"/>
          <p:cNvSpPr txBox="1">
            <a:spLocks noChangeArrowheads="1"/>
          </p:cNvSpPr>
          <p:nvPr/>
        </p:nvSpPr>
        <p:spPr bwMode="auto">
          <a:xfrm>
            <a:off x="228600" y="2582863"/>
            <a:ext cx="914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统领全篇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7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7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7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7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7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77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77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7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77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7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nimBg="1"/>
      <p:bldP spid="77829" grpId="0"/>
      <p:bldP spid="77830" grpId="0"/>
      <p:bldP spid="77831" grpId="0"/>
      <p:bldP spid="77832" grpId="0"/>
      <p:bldP spid="77833" grpId="0"/>
      <p:bldP spid="77834" grpId="0"/>
      <p:bldP spid="77835" grpId="0"/>
      <p:bldP spid="77836" grpId="0"/>
      <p:bldP spid="77837" grpId="0"/>
      <p:bldP spid="77838" grpId="0"/>
      <p:bldP spid="77839" grpId="0"/>
      <p:bldP spid="77840" grpId="0"/>
      <p:bldP spid="77841" grpId="0"/>
      <p:bldP spid="77842" grpId="0"/>
      <p:bldP spid="77843" grpId="0"/>
      <p:bldP spid="77844" grpId="0"/>
      <p:bldP spid="77845" grpId="0" animBg="1"/>
      <p:bldP spid="77846" grpId="0" animBg="1"/>
      <p:bldP spid="77847" grpId="0"/>
      <p:bldP spid="77848" grpId="0"/>
      <p:bldP spid="77849" grpId="0"/>
      <p:bldP spid="77850" grpId="0"/>
      <p:bldP spid="778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0" y="30480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itchFamily="18" charset="0"/>
                <a:ea typeface="黑体" pitchFamily="2" charset="-122"/>
              </a:rPr>
              <a:t> </a:t>
            </a:r>
            <a:r>
              <a:rPr kumimoji="1" lang="en-US" altLang="zh-CN" sz="3600" b="1" dirty="0" smtClean="0">
                <a:latin typeface="Times New Roman" pitchFamily="18" charset="0"/>
                <a:ea typeface="黑体" pitchFamily="2" charset="-122"/>
              </a:rPr>
              <a:t>  </a:t>
            </a:r>
            <a:r>
              <a:rPr kumimoji="1" lang="zh-CN" altLang="en-US" sz="3600" b="1" dirty="0" smtClean="0">
                <a:latin typeface="Times New Roman" pitchFamily="18" charset="0"/>
                <a:ea typeface="黑体" pitchFamily="2" charset="-122"/>
              </a:rPr>
              <a:t>诗</a:t>
            </a:r>
            <a:r>
              <a:rPr kumimoji="1" lang="zh-CN" altLang="en-US" sz="3600" b="1" dirty="0">
                <a:latin typeface="Times New Roman" pitchFamily="18" charset="0"/>
                <a:ea typeface="黑体" pitchFamily="2" charset="-122"/>
              </a:rPr>
              <a:t>中哪些诗句最能体现作者博大的胸怀？全诗表达了诗人怎样的情感？</a:t>
            </a: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1676400" y="1600200"/>
            <a:ext cx="58674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4000" b="1">
              <a:solidFill>
                <a:srgbClr val="008000"/>
              </a:solidFill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kumimoji="1" lang="en-US" altLang="zh-CN" sz="2400">
              <a:solidFill>
                <a:srgbClr val="008000"/>
              </a:solidFill>
              <a:latin typeface="Times New Roman" pitchFamily="18" charset="0"/>
            </a:endParaRPr>
          </a:p>
        </p:txBody>
      </p:sp>
      <p:sp>
        <p:nvSpPr>
          <p:cNvPr id="89092" name="Rectangle 4"/>
          <p:cNvSpPr>
            <a:spLocks noChangeArrowheads="1"/>
          </p:cNvSpPr>
          <p:nvPr/>
        </p:nvSpPr>
        <p:spPr bwMode="auto">
          <a:xfrm>
            <a:off x="533400" y="1752600"/>
            <a:ext cx="73152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        </a:t>
            </a: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日月之行，若出其中。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        星汉灿烂，若出其里。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609600" y="3810000"/>
            <a:ext cx="8001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        </a:t>
            </a: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诗人勾画了大海吞吐日月、包蕴万千的壮丽景象，表现了诗人开阔的胸襟，抒发了统一中国、建功立业的远大抱负。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utoUpdateAnimBg="0"/>
      <p:bldP spid="89091" grpId="0" autoUpdateAnimBg="0"/>
      <p:bldP spid="89092" grpId="0" autoUpdateAnimBg="0"/>
      <p:bldP spid="890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533400" y="0"/>
            <a:ext cx="52578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7200" b="1">
                <a:solidFill>
                  <a:srgbClr val="008000"/>
                </a:solidFill>
                <a:latin typeface="Times New Roman" pitchFamily="18" charset="0"/>
                <a:ea typeface="华文新魏" pitchFamily="2" charset="-122"/>
              </a:rPr>
              <a:t>小结：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0" y="1219200"/>
            <a:ext cx="89916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>
                <a:solidFill>
                  <a:srgbClr val="CC3300"/>
                </a:solidFill>
                <a:latin typeface="Times New Roman" pitchFamily="18" charset="0"/>
                <a:ea typeface="华文行楷" pitchFamily="2" charset="-122"/>
              </a:rPr>
              <a:t>       </a:t>
            </a:r>
            <a:r>
              <a:rPr kumimoji="1" lang="zh-CN" altLang="en-US" sz="3600" b="1">
                <a:solidFill>
                  <a:srgbClr val="CC3300"/>
                </a:solidFill>
                <a:latin typeface="黑体" pitchFamily="2" charset="-122"/>
                <a:ea typeface="黑体" pitchFamily="2" charset="-122"/>
              </a:rPr>
              <a:t>这首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乐府诗</a:t>
            </a:r>
            <a:r>
              <a:rPr kumimoji="1" lang="zh-CN" altLang="en-US" sz="3600" b="1">
                <a:solidFill>
                  <a:srgbClr val="CC3300"/>
                </a:solidFill>
                <a:latin typeface="黑体" pitchFamily="2" charset="-122"/>
                <a:ea typeface="黑体" pitchFamily="2" charset="-122"/>
              </a:rPr>
              <a:t>表现了诗人博大的胸怀，奋发昂扬的精神。抒发了统一中国，建功立业的宏伟抱负。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0" y="3429000"/>
            <a:ext cx="9144000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          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这首诗意境开阔，气势雄浑，这与一个雄心勃勃的政治家和军事家的风度是一致的，真是读其诗如见其人。</a:t>
            </a:r>
          </a:p>
          <a:p>
            <a:pPr>
              <a:spcBef>
                <a:spcPct val="50000"/>
              </a:spcBef>
            </a:pPr>
            <a:endParaRPr kumimoji="1" lang="en-US" altLang="zh-CN" sz="36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7" grpId="0" build="p" autoUpdateAnimBg="0"/>
      <p:bldP spid="5222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>
                <a:solidFill>
                  <a:srgbClr val="002060"/>
                </a:solidFill>
              </a:rPr>
              <a:t> </a:t>
            </a:r>
            <a:r>
              <a:rPr lang="en-US" altLang="zh-CN" b="1" dirty="0" smtClean="0">
                <a:solidFill>
                  <a:srgbClr val="002060"/>
                </a:solidFill>
              </a:rPr>
              <a:t>   </a:t>
            </a:r>
            <a:r>
              <a:rPr lang="zh-CN" altLang="zh-CN" b="1" dirty="0" smtClean="0">
                <a:solidFill>
                  <a:srgbClr val="002060"/>
                </a:solidFill>
              </a:rPr>
              <a:t>这</a:t>
            </a:r>
            <a:r>
              <a:rPr lang="zh-CN" altLang="zh-CN" b="1" dirty="0">
                <a:solidFill>
                  <a:srgbClr val="002060"/>
                </a:solidFill>
              </a:rPr>
              <a:t>是一首写景抒情的诗歌，诗歌景中有情，情寓景中，达到了情景交融的效果，你能说出古代一些写景抒情的诗句吗？说说它们都主要写了什么景色，表达了诗人什么感情？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 descr="《观沧海》诗意图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773238"/>
            <a:ext cx="4191000" cy="38877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2387" name="Text Box 3"/>
          <p:cNvSpPr txBox="1">
            <a:spLocks noChangeArrowheads="1"/>
          </p:cNvSpPr>
          <p:nvPr/>
        </p:nvSpPr>
        <p:spPr bwMode="auto">
          <a:xfrm>
            <a:off x="1111250" y="242888"/>
            <a:ext cx="23177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8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观 沧 海</a:t>
            </a:r>
          </a:p>
        </p:txBody>
      </p:sp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533400" y="1506538"/>
            <a:ext cx="4114800" cy="497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东临</a:t>
            </a:r>
            <a:r>
              <a:rPr kumimoji="1" lang="zh-CN" altLang="en-US" sz="32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碣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石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以</a:t>
            </a:r>
            <a:r>
              <a:rPr kumimoji="1" lang="zh-CN" altLang="en-US" sz="3200" b="1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观沧海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水何</a:t>
            </a:r>
            <a:r>
              <a:rPr kumimoji="1" lang="zh-CN" altLang="en-US" sz="32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澹澹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山岛</a:t>
            </a:r>
            <a:r>
              <a:rPr kumimoji="1" lang="zh-CN" altLang="en-US" sz="32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竦峙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树木丛生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百草丰茂。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秋风萧</a:t>
            </a:r>
            <a:r>
              <a:rPr kumimoji="1" lang="zh-CN" altLang="en-US" sz="32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瑟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洪波涌起。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日月之行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若出其中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; 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星汉灿烂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若出其里。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幸甚至哉</a:t>
            </a:r>
            <a:r>
              <a:rPr kumimoji="1" lang="en-US" altLang="zh-CN" sz="3200" b="1">
                <a:latin typeface="黑体" pitchFamily="2" charset="-122"/>
                <a:ea typeface="黑体" pitchFamily="2" charset="-122"/>
              </a:rPr>
              <a:t>!</a:t>
            </a:r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歌以咏志。 </a:t>
            </a:r>
          </a:p>
        </p:txBody>
      </p:sp>
      <p:sp>
        <p:nvSpPr>
          <p:cNvPr id="272389" name="Text Box 5"/>
          <p:cNvSpPr txBox="1">
            <a:spLocks noChangeArrowheads="1"/>
          </p:cNvSpPr>
          <p:nvPr/>
        </p:nvSpPr>
        <p:spPr bwMode="auto">
          <a:xfrm>
            <a:off x="1371600" y="1020763"/>
            <a:ext cx="914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3300"/>
                </a:solidFill>
                <a:latin typeface="宋体" pitchFamily="2" charset="-122"/>
              </a:rPr>
              <a:t>ji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/>
              </a:rPr>
              <a:t>é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1371600" y="19050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3300"/>
                </a:solidFill>
                <a:latin typeface="宋体" pitchFamily="2" charset="-122"/>
                <a:cs typeface="Times New Roman" pitchFamily="18" charset="0"/>
              </a:rPr>
              <a:t>d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/>
                <a:cs typeface="Times New Roman" pitchFamily="18" charset="0"/>
              </a:rPr>
              <a:t>à</a:t>
            </a:r>
            <a:r>
              <a:rPr kumimoji="1" lang="en-US" altLang="zh-CN" sz="2800" b="1">
                <a:solidFill>
                  <a:srgbClr val="FF3300"/>
                </a:solidFill>
                <a:latin typeface="宋体" pitchFamily="2" charset="-122"/>
                <a:cs typeface="Times New Roman" pitchFamily="18" charset="0"/>
              </a:rPr>
              <a:t>n</a:t>
            </a:r>
            <a:endParaRPr kumimoji="1" lang="en-US" altLang="zh-CN" sz="2800" b="1">
              <a:solidFill>
                <a:srgbClr val="FF3300"/>
              </a:solidFill>
              <a:latin typeface="宋体" pitchFamily="2" charset="-122"/>
            </a:endParaRPr>
          </a:p>
        </p:txBody>
      </p:sp>
      <p:sp>
        <p:nvSpPr>
          <p:cNvPr id="272391" name="Text Box 7"/>
          <p:cNvSpPr txBox="1">
            <a:spLocks noChangeArrowheads="1"/>
          </p:cNvSpPr>
          <p:nvPr/>
        </p:nvSpPr>
        <p:spPr bwMode="auto">
          <a:xfrm>
            <a:off x="2819400" y="19050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3300"/>
                </a:solidFill>
                <a:latin typeface="宋体" pitchFamily="2" charset="-122"/>
                <a:cs typeface="Times New Roman" pitchFamily="18" charset="0"/>
              </a:rPr>
              <a:t>sǒng </a:t>
            </a:r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3733800" y="19050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3300"/>
                </a:solidFill>
                <a:latin typeface="宋体" pitchFamily="2" charset="-122"/>
                <a:cs typeface="Times New Roman" pitchFamily="18" charset="0"/>
              </a:rPr>
              <a:t>zh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/>
                <a:cs typeface="Times New Roman" pitchFamily="18" charset="0"/>
              </a:rPr>
              <a:t>ì</a:t>
            </a:r>
            <a:r>
              <a:rPr kumimoji="1" lang="en-US" altLang="zh-CN" sz="2800" b="1">
                <a:solidFill>
                  <a:srgbClr val="FF3300"/>
                </a:solidFill>
                <a:latin typeface="宋体" pitchFamily="2" charset="-122"/>
                <a:cs typeface="Times New Roman" pitchFamily="18" charset="0"/>
              </a:rPr>
              <a:t> </a:t>
            </a:r>
          </a:p>
        </p:txBody>
      </p:sp>
      <p:sp>
        <p:nvSpPr>
          <p:cNvPr id="272393" name="Text Box 9"/>
          <p:cNvSpPr txBox="1">
            <a:spLocks noChangeArrowheads="1"/>
          </p:cNvSpPr>
          <p:nvPr/>
        </p:nvSpPr>
        <p:spPr bwMode="auto">
          <a:xfrm>
            <a:off x="1828800" y="33528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  <a:latin typeface="宋体" pitchFamily="2" charset="-122"/>
              </a:rPr>
              <a:t>s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/>
              </a:rPr>
              <a:t>è</a:t>
            </a:r>
            <a:r>
              <a:rPr kumimoji="1" lang="en-US" altLang="zh-CN" sz="2800" b="1">
                <a:solidFill>
                  <a:srgbClr val="FF33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0" name="观沧海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51621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2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2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097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72389" grpId="0" autoUpdateAnimBg="0"/>
      <p:bldP spid="272390" grpId="0" autoUpdateAnimBg="0"/>
      <p:bldP spid="272391" grpId="0" autoUpdateAnimBg="0"/>
      <p:bldP spid="272392" grpId="0" autoUpdateAnimBg="0"/>
      <p:bldP spid="27239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>
                <a:solidFill>
                  <a:srgbClr val="002060"/>
                </a:solidFill>
              </a:rPr>
              <a:t> </a:t>
            </a:r>
            <a:r>
              <a:rPr lang="en-US" altLang="zh-CN" b="1" dirty="0" smtClean="0">
                <a:solidFill>
                  <a:srgbClr val="002060"/>
                </a:solidFill>
              </a:rPr>
              <a:t>    </a:t>
            </a:r>
            <a:r>
              <a:rPr lang="zh-CN" altLang="en-US" b="1" dirty="0" smtClean="0">
                <a:solidFill>
                  <a:srgbClr val="002060"/>
                </a:solidFill>
              </a:rPr>
              <a:t>尝试</a:t>
            </a:r>
            <a:r>
              <a:rPr lang="zh-CN" altLang="zh-CN" b="1" dirty="0" smtClean="0">
                <a:solidFill>
                  <a:srgbClr val="002060"/>
                </a:solidFill>
              </a:rPr>
              <a:t>写</a:t>
            </a:r>
            <a:r>
              <a:rPr lang="zh-CN" altLang="zh-CN" b="1" dirty="0">
                <a:solidFill>
                  <a:srgbClr val="002060"/>
                </a:solidFill>
              </a:rPr>
              <a:t>一篇表达自己豪情壮志的诗歌或散文，运用情景交融，虚实结合的方法。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20357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348038" y="228600"/>
            <a:ext cx="5795962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宋体" pitchFamily="2" charset="-122"/>
              </a:rPr>
              <a:t>　　</a:t>
            </a:r>
            <a:r>
              <a:rPr kumimoji="1" lang="zh-CN" altLang="en-US" sz="3200" b="1">
                <a:solidFill>
                  <a:srgbClr val="FF3300"/>
                </a:solidFill>
                <a:latin typeface="宋体" pitchFamily="2" charset="-122"/>
                <a:ea typeface="黑体" pitchFamily="2" charset="-122"/>
              </a:rPr>
              <a:t>曹操，</a:t>
            </a:r>
            <a:r>
              <a:rPr kumimoji="1" lang="zh-CN" altLang="en-US" sz="3200" b="1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即魏武帝。</a:t>
            </a:r>
            <a:r>
              <a:rPr kumimoji="1" lang="zh-CN" altLang="en-US" sz="3200" b="1" u="sng">
                <a:solidFill>
                  <a:srgbClr val="FF0000"/>
                </a:solidFill>
                <a:latin typeface="宋体" pitchFamily="2" charset="-122"/>
                <a:ea typeface="黑体" pitchFamily="2" charset="-122"/>
              </a:rPr>
              <a:t>东汉末年政治家、军事家、诗人。字孟德，</a:t>
            </a:r>
            <a:r>
              <a:rPr kumimoji="1" lang="zh-CN" altLang="en-US" sz="3200" b="1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沛国谯县（今安徽亳市）人。善诗歌，其诗大都抒发自己的政治抱负，并反映汉末人民的苦难生活，</a:t>
            </a:r>
            <a:r>
              <a:rPr kumimoji="1" lang="zh-CN" altLang="en-US" sz="3200" b="1" u="sng">
                <a:solidFill>
                  <a:srgbClr val="CC3300"/>
                </a:solidFill>
                <a:latin typeface="宋体" pitchFamily="2" charset="-122"/>
                <a:ea typeface="黑体" pitchFamily="2" charset="-122"/>
              </a:rPr>
              <a:t>气魄雄伟，慷慨悲凉。</a:t>
            </a:r>
            <a:r>
              <a:rPr kumimoji="1" lang="zh-CN" altLang="en-US" sz="3200" b="1">
                <a:solidFill>
                  <a:srgbClr val="0000FF"/>
                </a:solidFill>
                <a:latin typeface="宋体" pitchFamily="2" charset="-122"/>
                <a:ea typeface="黑体" pitchFamily="2" charset="-122"/>
              </a:rPr>
              <a:t>他</a:t>
            </a:r>
            <a:r>
              <a:rPr kumimoji="1" lang="zh-CN" altLang="en-US" sz="3200" b="1">
                <a:solidFill>
                  <a:srgbClr val="0000FF"/>
                </a:solidFill>
                <a:ea typeface="黑体" pitchFamily="2" charset="-122"/>
              </a:rPr>
              <a:t>的散文亦</a:t>
            </a:r>
            <a:r>
              <a:rPr kumimoji="1" lang="zh-CN" altLang="en-US" sz="3200" b="1" u="sng">
                <a:solidFill>
                  <a:srgbClr val="CC3300"/>
                </a:solidFill>
                <a:latin typeface="隶书" pitchFamily="49" charset="-122"/>
                <a:ea typeface="黑体" pitchFamily="2" charset="-122"/>
              </a:rPr>
              <a:t>清峻整洁。</a:t>
            </a:r>
            <a:r>
              <a:rPr kumimoji="1" lang="zh-CN" altLang="en-US" sz="3200" b="1">
                <a:solidFill>
                  <a:srgbClr val="0000FF"/>
                </a:solidFill>
                <a:latin typeface="隶书" pitchFamily="49" charset="-122"/>
                <a:ea typeface="黑体" pitchFamily="2" charset="-122"/>
              </a:rPr>
              <a:t>与其子曹丕、曹植合称</a:t>
            </a:r>
            <a:r>
              <a:rPr kumimoji="1" lang="zh-CN" altLang="en-US" sz="3200" b="1" u="sng">
                <a:solidFill>
                  <a:srgbClr val="FF0000"/>
                </a:solidFill>
                <a:latin typeface="宋体" pitchFamily="2" charset="-122"/>
                <a:ea typeface="黑体" pitchFamily="2" charset="-122"/>
              </a:rPr>
              <a:t>“</a:t>
            </a:r>
            <a:r>
              <a:rPr kumimoji="1" lang="zh-CN" altLang="en-US" sz="3200" b="1" u="sng">
                <a:solidFill>
                  <a:srgbClr val="FF0000"/>
                </a:solidFill>
                <a:latin typeface="隶书" pitchFamily="49" charset="-122"/>
                <a:ea typeface="黑体" pitchFamily="2" charset="-122"/>
              </a:rPr>
              <a:t>三曹</a:t>
            </a:r>
            <a:r>
              <a:rPr kumimoji="1" lang="zh-CN" altLang="en-US" sz="3200" b="1" u="sng">
                <a:solidFill>
                  <a:srgbClr val="FF0000"/>
                </a:solidFill>
                <a:latin typeface="宋体" pitchFamily="2" charset="-122"/>
                <a:ea typeface="黑体" pitchFamily="2" charset="-122"/>
              </a:rPr>
              <a:t>”</a:t>
            </a:r>
            <a:r>
              <a:rPr kumimoji="1" lang="zh-CN" altLang="en-US" sz="3200" b="1">
                <a:solidFill>
                  <a:srgbClr val="FF0000"/>
                </a:solidFill>
                <a:latin typeface="隶书" pitchFamily="49" charset="-122"/>
                <a:ea typeface="黑体" pitchFamily="2" charset="-122"/>
              </a:rPr>
              <a:t>。</a:t>
            </a:r>
          </a:p>
          <a:p>
            <a:endParaRPr kumimoji="1" lang="en-US" altLang="zh-CN" sz="3200" b="1">
              <a:solidFill>
                <a:srgbClr val="FF0000"/>
              </a:solidFill>
              <a:latin typeface="隶书" pitchFamily="49" charset="-122"/>
              <a:ea typeface="黑体" pitchFamily="2" charset="-122"/>
            </a:endParaRPr>
          </a:p>
        </p:txBody>
      </p:sp>
      <p:graphicFrame>
        <p:nvGraphicFramePr>
          <p:cNvPr id="16388" name="Object 5"/>
          <p:cNvGraphicFramePr>
            <a:graphicFrameLocks noChangeAspect="1"/>
          </p:cNvGraphicFramePr>
          <p:nvPr/>
        </p:nvGraphicFramePr>
        <p:xfrm>
          <a:off x="5715000" y="4343400"/>
          <a:ext cx="3429000" cy="2514600"/>
        </p:xfrm>
        <a:graphic>
          <a:graphicData uri="http://schemas.openxmlformats.org/presentationml/2006/ole">
            <p:oleObj spid="_x0000_s1026" name="Photo Editor 照片" r:id="rId4" imgW="2790476" imgH="3428571" progId="MSPhotoEd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43608" y="764704"/>
            <a:ext cx="3124200" cy="990600"/>
            <a:chOff x="2256" y="1536"/>
            <a:chExt cx="2304" cy="816"/>
          </a:xfrm>
        </p:grpSpPr>
        <p:sp>
          <p:nvSpPr>
            <p:cNvPr id="17414" name="AutoShape 4" descr="花束"/>
            <p:cNvSpPr>
              <a:spLocks noChangeArrowheads="1"/>
            </p:cNvSpPr>
            <p:nvPr/>
          </p:nvSpPr>
          <p:spPr bwMode="auto">
            <a:xfrm>
              <a:off x="2256" y="1536"/>
              <a:ext cx="2208" cy="816"/>
            </a:xfrm>
            <a:prstGeom prst="ellipseRibbon2">
              <a:avLst>
                <a:gd name="adj1" fmla="val 25000"/>
                <a:gd name="adj2" fmla="val 50000"/>
                <a:gd name="adj3" fmla="val 12500"/>
              </a:avLst>
            </a:prstGeom>
            <a:blipFill dpi="0" rotWithShape="0">
              <a:blip r:embed="rId3" cstate="print"/>
              <a:srcRect/>
              <a:tile tx="0" ty="0" sx="100000" sy="100000" flip="none" algn="tl"/>
            </a:blip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15" name="Text Box 5"/>
            <p:cNvSpPr txBox="1">
              <a:spLocks noChangeArrowheads="1"/>
            </p:cNvSpPr>
            <p:nvPr/>
          </p:nvSpPr>
          <p:spPr bwMode="auto">
            <a:xfrm>
              <a:off x="2736" y="1631"/>
              <a:ext cx="1824" cy="52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600" dirty="0">
                  <a:solidFill>
                    <a:srgbClr val="FF3300"/>
                  </a:solidFill>
                  <a:latin typeface="Tahoma" pitchFamily="34" charset="0"/>
                  <a:ea typeface="华文新魏" pitchFamily="2" charset="-122"/>
                </a:rPr>
                <a:t>写作背景</a:t>
              </a:r>
            </a:p>
          </p:txBody>
        </p:sp>
      </p:grp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0" y="3124200"/>
            <a:ext cx="8915400" cy="35036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观沧海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是曹操的名篇，选自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乐府诗集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，是乐府诗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步出夏门行</a:t>
            </a:r>
            <a:r>
              <a:rPr kumimoji="1" lang="en-US" altLang="zh-CN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中的第一章。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是他北征乌桓时所作。公元</a:t>
            </a:r>
            <a:r>
              <a:rPr kumimoji="1" lang="en-US" altLang="zh-CN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207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年，曹操亲率大军北上，追歼袁绍残部</a:t>
            </a:r>
            <a:r>
              <a:rPr kumimoji="1" lang="zh-CN" altLang="en-US" sz="3200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五月誓师北伐，七月出卢龙寨，临碣石山。他跃马扬鞭，登山观海，面对洪波涌起的大海，触景生情，写下了这首壮丽的诗篇，透过它，我们可以看到诗人自己的胸怀。</a:t>
            </a:r>
          </a:p>
        </p:txBody>
      </p:sp>
      <p:pic>
        <p:nvPicPr>
          <p:cNvPr id="17413" name="Picture 7" descr="曹操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0"/>
            <a:ext cx="252888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762000" y="1066800"/>
            <a:ext cx="58674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东临碣石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,  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以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观沧海。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水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何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澹澹， 山岛竦峙。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树木丛生， 百草丰茂。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秋风萧瑟， 洪波涌起。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日月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行， 若出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其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中；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星汉灿烂， 若出其里。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幸甚至哉， 歌</a:t>
            </a:r>
            <a:r>
              <a:rPr kumimoji="1" lang="zh-CN" altLang="en-US" sz="36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以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咏志。</a:t>
            </a:r>
          </a:p>
        </p:txBody>
      </p:sp>
      <p:sp>
        <p:nvSpPr>
          <p:cNvPr id="20483" name="Oval 3"/>
          <p:cNvSpPr>
            <a:spLocks noChangeArrowheads="1"/>
          </p:cNvSpPr>
          <p:nvPr/>
        </p:nvSpPr>
        <p:spPr bwMode="auto">
          <a:xfrm>
            <a:off x="1981200" y="49530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3962400" y="65532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1524000" y="25146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 flipV="1">
            <a:off x="3505200" y="16764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2195513" y="5853113"/>
            <a:ext cx="65532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400" b="1">
              <a:latin typeface="Times New Roman" pitchFamily="18" charset="0"/>
            </a:endParaRP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5715000" y="990600"/>
            <a:ext cx="3200400" cy="5794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以：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连词，来。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5638800" y="1905000"/>
            <a:ext cx="3276600" cy="5794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何：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副词，多么。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5562600" y="2514600"/>
            <a:ext cx="3276600" cy="9461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之：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结构助词，取消句子的独立性。</a:t>
            </a:r>
          </a:p>
        </p:txBody>
      </p:sp>
      <p:sp>
        <p:nvSpPr>
          <p:cNvPr id="53263" name="Text Box 15"/>
          <p:cNvSpPr txBox="1">
            <a:spLocks noChangeArrowheads="1"/>
          </p:cNvSpPr>
          <p:nvPr/>
        </p:nvSpPr>
        <p:spPr bwMode="auto">
          <a:xfrm>
            <a:off x="5486400" y="4267200"/>
            <a:ext cx="3505200" cy="5794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其：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代词，指大海。</a:t>
            </a:r>
          </a:p>
        </p:txBody>
      </p:sp>
      <p:sp>
        <p:nvSpPr>
          <p:cNvPr id="53264" name="Text Box 16"/>
          <p:cNvSpPr txBox="1">
            <a:spLocks noChangeArrowheads="1"/>
          </p:cNvSpPr>
          <p:nvPr/>
        </p:nvSpPr>
        <p:spPr bwMode="auto">
          <a:xfrm>
            <a:off x="5562600" y="5943600"/>
            <a:ext cx="3352800" cy="5794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以：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介词，用。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6003925" y="35258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4343400" y="50292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7" name="Text Box 19"/>
          <p:cNvSpPr txBox="1">
            <a:spLocks noChangeArrowheads="1"/>
          </p:cNvSpPr>
          <p:nvPr/>
        </p:nvSpPr>
        <p:spPr bwMode="auto">
          <a:xfrm>
            <a:off x="0" y="0"/>
            <a:ext cx="7620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8000"/>
                </a:solidFill>
                <a:latin typeface="Times New Roman" pitchFamily="18" charset="0"/>
                <a:ea typeface="幼圆" pitchFamily="49" charset="-122"/>
              </a:rPr>
              <a:t>掌</a:t>
            </a:r>
            <a:r>
              <a:rPr kumimoji="1" lang="zh-CN" altLang="en-US" sz="4000" b="1" dirty="0" smtClean="0">
                <a:solidFill>
                  <a:srgbClr val="008000"/>
                </a:solidFill>
                <a:latin typeface="Times New Roman" pitchFamily="18" charset="0"/>
                <a:ea typeface="幼圆" pitchFamily="49" charset="-122"/>
              </a:rPr>
              <a:t>握字义</a:t>
            </a:r>
            <a:endParaRPr kumimoji="1" lang="zh-CN" altLang="en-US" sz="4000" b="1" dirty="0">
              <a:solidFill>
                <a:srgbClr val="008000"/>
              </a:solidFill>
              <a:latin typeface="Times New Roman" pitchFamily="18" charset="0"/>
              <a:ea typeface="幼圆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0" grpId="0" animBg="1" autoUpdateAnimBg="0"/>
      <p:bldP spid="53261" grpId="0" animBg="1" autoUpdateAnimBg="0"/>
      <p:bldP spid="53262" grpId="0" animBg="1" autoUpdateAnimBg="0"/>
      <p:bldP spid="53263" grpId="0" animBg="1" autoUpdateAnimBg="0"/>
      <p:bldP spid="53264" grpId="0" animBg="1" autoUpdateAnimBg="0"/>
      <p:bldP spid="5326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57200" y="457200"/>
            <a:ext cx="3124200" cy="762000"/>
          </a:xfrm>
          <a:prstGeom prst="rect">
            <a:avLst/>
          </a:prstGeom>
          <a:solidFill>
            <a:srgbClr val="FFCCCC"/>
          </a:solidFill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chemeClr val="tx2"/>
                </a:solidFill>
                <a:latin typeface="Times New Roman" pitchFamily="18" charset="0"/>
                <a:ea typeface="方正姚体" pitchFamily="2" charset="-122"/>
              </a:rPr>
              <a:t>注</a:t>
            </a:r>
            <a:r>
              <a:rPr kumimoji="1" lang="zh-CN" altLang="en-US" sz="4400" b="1" dirty="0">
                <a:solidFill>
                  <a:schemeClr val="tx2"/>
                </a:solidFill>
                <a:latin typeface="Times New Roman" pitchFamily="18" charset="0"/>
                <a:ea typeface="方正姚体" pitchFamily="2" charset="-122"/>
              </a:rPr>
              <a:t>释：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04800" y="1447800"/>
            <a:ext cx="8305800" cy="49657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临：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来到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文中指登上的意思。</a:t>
            </a:r>
          </a:p>
          <a:p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海：渤海。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澹澹</a:t>
            </a:r>
            <a:r>
              <a:rPr kumimoji="1"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: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水波荡漾的样子</a:t>
            </a:r>
            <a:r>
              <a:rPr kumimoji="1" lang="en-US" altLang="zh-CN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.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竦峙：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高高地挺立。竦，高。峙，挺立。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观：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看，统领全篇。 </a:t>
            </a:r>
            <a:b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</a:b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萧瑟：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树木被秋风吹动的声音。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洪：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大。     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行：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运行。     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若：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如同。 </a:t>
            </a:r>
            <a:b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</a:b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星汉：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银河。   </a:t>
            </a:r>
          </a:p>
          <a:p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幸甚至哉：庆幸得很，好极了。至，极点。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志：</a:t>
            </a:r>
            <a:r>
              <a:rPr kumimoji="1" lang="zh-CN" altLang="en-US" sz="32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思想感情。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26" descr="E:\MYDOC\周坤\zk\zk\Image\山岛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4672013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Text Box 1030"/>
          <p:cNvSpPr txBox="1">
            <a:spLocks noChangeArrowheads="1"/>
          </p:cNvSpPr>
          <p:nvPr/>
        </p:nvSpPr>
        <p:spPr bwMode="auto">
          <a:xfrm>
            <a:off x="0" y="1143000"/>
            <a:ext cx="48006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i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东临碣石，以观沧海。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 i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水何澹澹，山岛竦峙。</a:t>
            </a:r>
          </a:p>
        </p:txBody>
      </p:sp>
      <p:pic>
        <p:nvPicPr>
          <p:cNvPr id="43019" name="Picture 1035" descr="E:\MYDOC\周坤\zk\zk\Image\星汉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200400"/>
            <a:ext cx="4343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0" name="Text Box 1036"/>
          <p:cNvSpPr txBox="1">
            <a:spLocks noChangeArrowheads="1"/>
          </p:cNvSpPr>
          <p:nvPr/>
        </p:nvSpPr>
        <p:spPr bwMode="auto">
          <a:xfrm>
            <a:off x="6096000" y="4327525"/>
            <a:ext cx="27432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i="1">
                <a:solidFill>
                  <a:schemeClr val="bg1"/>
                </a:solidFill>
                <a:latin typeface="Times New Roman" pitchFamily="18" charset="0"/>
                <a:ea typeface="黑体" pitchFamily="2" charset="-122"/>
              </a:rPr>
              <a:t>日月之行，若出其中，星汉灿烂，若</a:t>
            </a:r>
            <a:r>
              <a:rPr kumimoji="1" lang="zh-CN" altLang="en-US" sz="4000" b="1" i="1">
                <a:solidFill>
                  <a:schemeClr val="bg1"/>
                </a:solidFill>
                <a:latin typeface="Times New Roman" pitchFamily="18" charset="0"/>
              </a:rPr>
              <a:t>出其里。</a:t>
            </a:r>
          </a:p>
        </p:txBody>
      </p:sp>
      <p:pic>
        <p:nvPicPr>
          <p:cNvPr id="43022" name="Picture 1038" descr="4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00400"/>
            <a:ext cx="4724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3" name="Text Box 1039"/>
          <p:cNvSpPr txBox="1">
            <a:spLocks noChangeArrowheads="1"/>
          </p:cNvSpPr>
          <p:nvPr/>
        </p:nvSpPr>
        <p:spPr bwMode="auto">
          <a:xfrm>
            <a:off x="762000" y="4935538"/>
            <a:ext cx="2971800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i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秋风萧瑟</a:t>
            </a:r>
          </a:p>
          <a:p>
            <a:pPr>
              <a:spcBef>
                <a:spcPct val="50000"/>
              </a:spcBef>
            </a:pPr>
            <a:r>
              <a:rPr kumimoji="1" lang="zh-CN" altLang="en-US" sz="4800" i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洪波涌起</a:t>
            </a:r>
          </a:p>
        </p:txBody>
      </p:sp>
      <p:pic>
        <p:nvPicPr>
          <p:cNvPr id="22536" name="Picture 1040" descr="E:\宋红苍\图片\160921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5" name="Text Box 1041"/>
          <p:cNvSpPr txBox="1">
            <a:spLocks noChangeArrowheads="1"/>
          </p:cNvSpPr>
          <p:nvPr/>
        </p:nvSpPr>
        <p:spPr bwMode="auto">
          <a:xfrm>
            <a:off x="5334000" y="990600"/>
            <a:ext cx="3505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i="1">
                <a:solidFill>
                  <a:srgbClr val="00FF00"/>
                </a:solidFill>
                <a:latin typeface="Times New Roman" pitchFamily="18" charset="0"/>
                <a:ea typeface="黑体" pitchFamily="2" charset="-122"/>
              </a:rPr>
              <a:t>树木丛生，百草丰茂。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 autoUpdateAnimBg="0"/>
      <p:bldP spid="43020" grpId="0" autoUpdateAnimBg="0"/>
      <p:bldP spid="43023" grpId="0" autoUpdateAnimBg="0"/>
      <p:bldP spid="4302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5" name="Picture 3" descr="27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>
          <a:xfrm>
            <a:off x="0" y="0"/>
            <a:ext cx="9144000" cy="6872288"/>
          </a:xfrm>
          <a:noFill/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1066800"/>
            <a:ext cx="9144000" cy="20415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</a:t>
            </a:r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东临／碣石，以观／沧海。</a:t>
            </a:r>
          </a:p>
          <a:p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     向东登上碣石山，来观赏大海的奇景。</a:t>
            </a:r>
          </a:p>
          <a:p>
            <a:r>
              <a:rPr kumimoji="1"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水何／澹澹，山岛／竦峙。</a:t>
            </a:r>
          </a:p>
          <a:p>
            <a:r>
              <a:rPr kumimoji="1" lang="zh-CN" altLang="en-US" sz="3200" b="1">
                <a:latin typeface="黑体" pitchFamily="2" charset="-122"/>
                <a:ea typeface="黑体" pitchFamily="2" charset="-122"/>
              </a:rPr>
              <a:t>     海水波涛激荡，海中山岛罗列，高耸挺立。</a:t>
            </a:r>
          </a:p>
        </p:txBody>
      </p:sp>
      <p:sp>
        <p:nvSpPr>
          <p:cNvPr id="23557" name="Rectangle 2"/>
          <p:cNvSpPr>
            <a:spLocks noChangeArrowheads="1"/>
          </p:cNvSpPr>
          <p:nvPr/>
        </p:nvSpPr>
        <p:spPr bwMode="auto">
          <a:xfrm>
            <a:off x="0" y="3109332"/>
            <a:ext cx="9144000" cy="2438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en-US" altLang="zh-CN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树木／丛生，百草／丰茂。</a:t>
            </a:r>
            <a:r>
              <a:rPr lang="zh-CN" altLang="en-US" sz="32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   我站在山巅，心中的波涛也像海浪在起伏。周围是葱茏的树木，丰茂的花草。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秋风／萧瑟，洪波／涌起。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altLang="zh-CN" sz="32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558" name="Rectangle 3"/>
          <p:cNvSpPr>
            <a:spLocks noChangeArrowheads="1"/>
          </p:cNvSpPr>
          <p:nvPr/>
        </p:nvSpPr>
        <p:spPr bwMode="auto">
          <a:xfrm>
            <a:off x="0" y="5517232"/>
            <a:ext cx="9144000" cy="118903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Times New Roman" pitchFamily="18" charset="0"/>
                <a:ea typeface="华文行楷" pitchFamily="2" charset="-122"/>
              </a:rPr>
              <a:t>       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萧瑟的风声传来了，海上掀起巨浪，在翻卷，在呼啸，（似要将宇宙吞没。）</a:t>
            </a:r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533400" y="215900"/>
            <a:ext cx="2706688" cy="701675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内 容 分 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  <a:solidFill>
            <a:schemeClr val="accent1"/>
          </a:solidFill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　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日月／之行，若出／其中；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（  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大海，多么博大的胸怀啊）日月的升降起落，好像出自大海的胸中。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　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星汉／灿烂，若出／其里。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　   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银河里的灿烂群星，也像从大海的怀抱中涌现出来的。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　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幸甚／至哉，歌以／咏志。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　   </a:t>
            </a: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啊，庆幸得很，美好无比，让我们尽情歌唱，畅抒心中的情怀。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49225" y="4937125"/>
            <a:ext cx="89947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。 </a:t>
            </a:r>
            <a:br>
              <a:rPr kumimoji="1" lang="zh-CN" altLang="en-US" sz="4000" b="1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</a:br>
            <a:endParaRPr kumimoji="1" lang="zh-CN" altLang="en-US" sz="4000" b="1">
              <a:solidFill>
                <a:schemeClr val="accent2"/>
              </a:solidFill>
              <a:latin typeface="Times New Roman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2085</Words>
  <Application>Microsoft Office PowerPoint</Application>
  <PresentationFormat>全屏显示(4:3)</PresentationFormat>
  <Paragraphs>121</Paragraphs>
  <Slides>20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Office 主题</vt:lpstr>
      <vt:lpstr>Microsoft Photo Editor 3.0 照片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内容方面：    作者描写了哪些景物？其中哪些是实景，哪些是想像之景？ 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dreamsummit</dc:creator>
  <cp:lastModifiedBy>dreamsummit</cp:lastModifiedBy>
  <cp:revision>4</cp:revision>
  <dcterms:created xsi:type="dcterms:W3CDTF">2016-12-12T05:41:19Z</dcterms:created>
  <dcterms:modified xsi:type="dcterms:W3CDTF">2016-12-12T06:18:35Z</dcterms:modified>
</cp:coreProperties>
</file>